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8"/>
  </p:notesMasterIdLst>
  <p:sldIdLst>
    <p:sldId id="256" r:id="rId2"/>
    <p:sldId id="297" r:id="rId3"/>
    <p:sldId id="304" r:id="rId4"/>
    <p:sldId id="298" r:id="rId5"/>
    <p:sldId id="299" r:id="rId6"/>
    <p:sldId id="300" r:id="rId7"/>
    <p:sldId id="302" r:id="rId8"/>
    <p:sldId id="305" r:id="rId9"/>
    <p:sldId id="306" r:id="rId10"/>
    <p:sldId id="307" r:id="rId11"/>
    <p:sldId id="308" r:id="rId12"/>
    <p:sldId id="309" r:id="rId13"/>
    <p:sldId id="310" r:id="rId14"/>
    <p:sldId id="312" r:id="rId15"/>
    <p:sldId id="311" r:id="rId16"/>
    <p:sldId id="30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0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uk-UA" sz="4000" dirty="0" smtClean="0">
                <a:solidFill>
                  <a:schemeClr val="bg1"/>
                </a:solidFill>
              </a:rPr>
              <a:t>Керівництво та лідерство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95410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та медичний менеджмент</a:t>
            </a:r>
            <a:endParaRPr lang="ru-RU" sz="2500" b="1" dirty="0"/>
          </a:p>
        </p:txBody>
      </p:sp>
      <p:pic>
        <p:nvPicPr>
          <p:cNvPr id="28674" name="Picture 2" descr="Конфлікти у нашому житт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668495"/>
            <a:ext cx="487680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терміни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67544" y="823435"/>
            <a:ext cx="7403070" cy="4033397"/>
          </a:xfrm>
          <a:prstGeom prst="rect">
            <a:avLst/>
          </a:prstGeom>
        </p:spPr>
      </p:pic>
      <p:pic>
        <p:nvPicPr>
          <p:cNvPr id="24578" name="Picture 2" descr="Важливо! Для дивідендів установили пільгову ставку ПДФО — 9% |  Бухгалтерський сервіс «Iнтерактивна бухгалтерія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14332"/>
            <a:ext cx="1843668" cy="184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71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терміни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67543" y="1124744"/>
            <a:ext cx="7420127" cy="3744416"/>
          </a:xfrm>
          <a:prstGeom prst="rect">
            <a:avLst/>
          </a:prstGeom>
        </p:spPr>
      </p:pic>
      <p:pic>
        <p:nvPicPr>
          <p:cNvPr id="5" name="Picture 2" descr="Важливо! Для дивідендів установили пільгову ставку ПДФО — 9% |  Бухгалтерський сервіс «Iнтерактивна бухгалтерія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876" y="4869160"/>
            <a:ext cx="1843668" cy="184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88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995120" cy="804704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Форми влади, які можуть застосовувати керівники різних рівнів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484784"/>
            <a:ext cx="5745667" cy="512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8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4056" y="188640"/>
            <a:ext cx="6923112" cy="660688"/>
          </a:xfrm>
        </p:spPr>
        <p:txBody>
          <a:bodyPr/>
          <a:lstStyle/>
          <a:p>
            <a:pPr algn="ctr"/>
            <a:r>
              <a:rPr lang="uk-UA" dirty="0"/>
              <a:t> Стиль керівництва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" y="1052736"/>
            <a:ext cx="7416824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це індивідуальний спосіб  діяльності керівника, який визначається значною мірою його інтелектуально-психологічними особливостями, здатністю організувати ініціативне, творче виконання покладених на колектив завдань, контролювати наслідки діяльності підлеглих, створювати та підтримувати морально-психологічний клімат у колективі.</a:t>
            </a:r>
            <a:endParaRPr lang="ru-RU"/>
          </a:p>
        </p:txBody>
      </p:sp>
      <p:pic>
        <p:nvPicPr>
          <p:cNvPr id="25602" name="Picture 2" descr="Стилі управління колективом? – Бізнес-UA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407" y="3645024"/>
            <a:ext cx="4272409" cy="266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48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084640" cy="72008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Стилі керівництва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11560" y="1700808"/>
            <a:ext cx="7084640" cy="30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4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388" y="260648"/>
            <a:ext cx="7067128" cy="58868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Конфлікти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848872" cy="3312368"/>
          </a:xfrm>
        </p:spPr>
        <p:txBody>
          <a:bodyPr>
            <a:normAutofit/>
          </a:bodyPr>
          <a:lstStyle/>
          <a:p>
            <a:r>
              <a:rPr lang="uk-UA" sz="2400" b="1" dirty="0"/>
              <a:t> </a:t>
            </a:r>
            <a:r>
              <a:rPr lang="uk-UA" sz="2400" b="1" cap="all" dirty="0"/>
              <a:t>Конфлікт</a:t>
            </a:r>
            <a:r>
              <a:rPr lang="uk-UA" sz="2400" dirty="0"/>
              <a:t> (лат. </a:t>
            </a:r>
            <a:r>
              <a:rPr lang="uk-UA" sz="2400" dirty="0" err="1"/>
              <a:t>conflictus</a:t>
            </a:r>
            <a:r>
              <a:rPr lang="uk-UA" sz="2400" dirty="0"/>
              <a:t> – зіткнення, незгода) — це відсутність згоди між двома чи більше суб'єктами, зіткнення протилежних сторін, сил, які можуть бути конкретними особами або групами працівників, а також внутрішній дискомфорт однієї особи. У процесі конфлікту кожен суб'єкт нав'язує свою точку зору, цілі, думки, гостру суперечку, та перешкоджає іншому суб'єкту чинити так само.</a:t>
            </a:r>
            <a:endParaRPr lang="ru-RU" sz="2400" dirty="0"/>
          </a:p>
        </p:txBody>
      </p:sp>
      <p:pic>
        <p:nvPicPr>
          <p:cNvPr id="27650" name="Picture 2" descr="Конфлікти у нашому жит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39" y="4077072"/>
            <a:ext cx="3832626" cy="195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615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388" y="260648"/>
            <a:ext cx="7067128" cy="58868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Причини конфліктів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848872" cy="5616624"/>
          </a:xfrm>
        </p:spPr>
        <p:txBody>
          <a:bodyPr>
            <a:normAutofit fontScale="92500"/>
          </a:bodyPr>
          <a:lstStyle/>
          <a:p>
            <a:pPr lvl="0"/>
            <a:r>
              <a:rPr lang="uk-UA" sz="2400" b="1" dirty="0"/>
              <a:t> </a:t>
            </a:r>
            <a:r>
              <a:rPr lang="uk-UA" sz="2400" dirty="0"/>
              <a:t>розподіл ресурсів;</a:t>
            </a:r>
            <a:endParaRPr lang="ru-RU" sz="2400" dirty="0"/>
          </a:p>
          <a:p>
            <a:pPr lvl="0"/>
            <a:r>
              <a:rPr lang="uk-UA" sz="2400" dirty="0"/>
              <a:t>взаємозалежність завдань;</a:t>
            </a:r>
            <a:endParaRPr lang="ru-RU" sz="2400" dirty="0"/>
          </a:p>
          <a:p>
            <a:pPr lvl="0"/>
            <a:r>
              <a:rPr lang="uk-UA" sz="2400" dirty="0"/>
              <a:t>відмінності у планах сторін;</a:t>
            </a:r>
            <a:endParaRPr lang="ru-RU" sz="2400" dirty="0"/>
          </a:p>
          <a:p>
            <a:pPr lvl="0"/>
            <a:r>
              <a:rPr lang="uk-UA" sz="2400" dirty="0"/>
              <a:t>несхожість цілей;</a:t>
            </a:r>
            <a:endParaRPr lang="ru-RU" sz="2400" dirty="0"/>
          </a:p>
          <a:p>
            <a:pPr lvl="0"/>
            <a:r>
              <a:rPr lang="uk-UA" sz="2400" dirty="0"/>
              <a:t>відмінності в уявленнях про певну конкретну ситуацію;</a:t>
            </a:r>
            <a:endParaRPr lang="ru-RU" sz="2400" dirty="0"/>
          </a:p>
          <a:p>
            <a:pPr lvl="0"/>
            <a:r>
              <a:rPr lang="uk-UA" sz="2400" dirty="0"/>
              <a:t>різне розуміння та сприйняття цінностей;</a:t>
            </a:r>
            <a:endParaRPr lang="ru-RU" sz="2400" dirty="0"/>
          </a:p>
          <a:p>
            <a:pPr lvl="0"/>
            <a:r>
              <a:rPr lang="uk-UA" sz="2400" dirty="0"/>
              <a:t>відмінності у манері поведінки;</a:t>
            </a:r>
            <a:endParaRPr lang="ru-RU" sz="2400" dirty="0"/>
          </a:p>
          <a:p>
            <a:pPr lvl="0"/>
            <a:r>
              <a:rPr lang="uk-UA" sz="2400" dirty="0"/>
              <a:t>неправдива інформація;</a:t>
            </a:r>
            <a:endParaRPr lang="ru-RU" sz="2400" dirty="0"/>
          </a:p>
          <a:p>
            <a:pPr lvl="0"/>
            <a:r>
              <a:rPr lang="uk-UA" sz="2400" dirty="0"/>
              <a:t>незадовільні комунікації;</a:t>
            </a:r>
            <a:endParaRPr lang="ru-RU" sz="2400" dirty="0"/>
          </a:p>
          <a:p>
            <a:pPr lvl="0"/>
            <a:r>
              <a:rPr lang="uk-UA" sz="2400" dirty="0"/>
              <a:t>відмінності у життєвому досвіді;</a:t>
            </a:r>
            <a:endParaRPr lang="ru-RU" sz="2400" dirty="0"/>
          </a:p>
          <a:p>
            <a:pPr lvl="0"/>
            <a:r>
              <a:rPr lang="uk-UA" sz="2400" dirty="0"/>
              <a:t>різка зміна подій;</a:t>
            </a:r>
            <a:endParaRPr lang="ru-RU" sz="2400" dirty="0"/>
          </a:p>
          <a:p>
            <a:pPr lvl="0"/>
            <a:r>
              <a:rPr lang="uk-UA" sz="2400" dirty="0"/>
              <a:t>демонстрування негативних особистих якостей (недовіра, підозрілість, пихатість, ненависть) тощо.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5348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06489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Види конфліктів за результатами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t="11600"/>
          <a:stretch/>
        </p:blipFill>
        <p:spPr>
          <a:xfrm>
            <a:off x="395536" y="2060848"/>
            <a:ext cx="7646569" cy="329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9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862593" cy="648072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Види конфліктів за змістом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1340768"/>
            <a:ext cx="7646569" cy="4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2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862593" cy="648072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Види конфліктів за змістом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81" y="1628800"/>
            <a:ext cx="785734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7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862593" cy="648072"/>
          </a:xfrm>
        </p:spPr>
        <p:txBody>
          <a:bodyPr>
            <a:normAutofit/>
          </a:bodyPr>
          <a:lstStyle/>
          <a:p>
            <a:r>
              <a:rPr lang="uk-UA" dirty="0"/>
              <a:t>Етапи протікання конфлікту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908720"/>
            <a:ext cx="5616624" cy="568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40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73" y="23581"/>
            <a:ext cx="7862593" cy="648072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Форми перебігу конфлікту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671653"/>
            <a:ext cx="7941533" cy="609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77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73" y="404664"/>
            <a:ext cx="7862593" cy="648072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Три підходи до управління конфліктами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80173" y="1700808"/>
            <a:ext cx="833202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3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72" y="0"/>
            <a:ext cx="7862593" cy="411005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Основні методи управління конфліктом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144" y="506721"/>
            <a:ext cx="5832648" cy="635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2411</TotalTime>
  <Words>237</Words>
  <Application>Microsoft Office PowerPoint</Application>
  <PresentationFormat>Экран (4:3)</PresentationFormat>
  <Paragraphs>35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 з післядипломною підготовкою</vt:lpstr>
      <vt:lpstr>Основні терміни</vt:lpstr>
      <vt:lpstr>Основні терміни</vt:lpstr>
      <vt:lpstr>Форми влади, які можуть застосовувати керівники різних рівнів</vt:lpstr>
      <vt:lpstr> Стиль керівництва</vt:lpstr>
      <vt:lpstr>Стилі керівництва</vt:lpstr>
      <vt:lpstr>Конфлікти</vt:lpstr>
      <vt:lpstr>Причини конфліктів</vt:lpstr>
      <vt:lpstr>Види конфліктів за результатами</vt:lpstr>
      <vt:lpstr>Види конфліктів за змістом</vt:lpstr>
      <vt:lpstr>Види конфліктів за змістом</vt:lpstr>
      <vt:lpstr>Етапи протікання конфлікту</vt:lpstr>
      <vt:lpstr>Форми перебігу конфлікту</vt:lpstr>
      <vt:lpstr>Три підходи до управління конфліктами</vt:lpstr>
      <vt:lpstr>Основні методи управління конфліктом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150</cp:revision>
  <dcterms:created xsi:type="dcterms:W3CDTF">2022-09-08T14:07:54Z</dcterms:created>
  <dcterms:modified xsi:type="dcterms:W3CDTF">2023-09-14T08:30:34Z</dcterms:modified>
</cp:coreProperties>
</file>