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1"/>
  </p:notesMasterIdLst>
  <p:sldIdLst>
    <p:sldId id="256" r:id="rId2"/>
    <p:sldId id="257" r:id="rId3"/>
    <p:sldId id="297" r:id="rId4"/>
    <p:sldId id="298" r:id="rId5"/>
    <p:sldId id="299" r:id="rId6"/>
    <p:sldId id="300" r:id="rId7"/>
    <p:sldId id="301" r:id="rId8"/>
    <p:sldId id="302" r:id="rId9"/>
    <p:sldId id="30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0" autoAdjust="0"/>
  </p:normalViewPr>
  <p:slideViewPr>
    <p:cSldViewPr>
      <p:cViewPr varScale="1">
        <p:scale>
          <a:sx n="63" d="100"/>
          <a:sy n="63" d="100"/>
        </p:scale>
        <p:origin x="130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з післядипломною підготовкою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230425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 </a:t>
            </a:r>
            <a:endParaRPr lang="uk-UA" sz="2400" b="1" u="sng" dirty="0" smtClean="0">
              <a:solidFill>
                <a:schemeClr val="bg1"/>
              </a:solidFill>
            </a:endParaRP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Комунікативні </a:t>
            </a:r>
            <a:r>
              <a:rPr lang="uk-UA" sz="2400" dirty="0" smtClean="0">
                <a:solidFill>
                  <a:schemeClr val="bg1"/>
                </a:solidFill>
              </a:rPr>
              <a:t>процеси в управлінні, діловодство, документообіг фармацевтичних організацій.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95410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</a:t>
            </a:r>
            <a:r>
              <a:rPr lang="uk-UA" sz="2500" b="1" dirty="0" smtClean="0"/>
              <a:t>та медичний менеджмент</a:t>
            </a:r>
            <a:endParaRPr lang="ru-RU" sz="2500" b="1" dirty="0"/>
          </a:p>
        </p:txBody>
      </p:sp>
      <p:pic>
        <p:nvPicPr>
          <p:cNvPr id="6" name="Picture 2" descr="Принципи і функції управління виробництво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83" y="4077072"/>
            <a:ext cx="2147683" cy="214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920880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СПОЛУЧНІ ПРОЦЕСИ МЕНЕДЖМЕНТУ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- </a:t>
            </a:r>
            <a:r>
              <a:rPr lang="uk-UA" sz="2400" dirty="0" smtClean="0">
                <a:solidFill>
                  <a:schemeClr val="tx1"/>
                </a:solidFill>
              </a:rPr>
              <a:t>комунікативні процеси в управління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4499992" y="3861048"/>
            <a:ext cx="3029803" cy="15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Комунікації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7848872" cy="1080120"/>
          </a:xfrm>
        </p:spPr>
        <p:txBody>
          <a:bodyPr/>
          <a:lstStyle/>
          <a:p>
            <a:pPr algn="just"/>
            <a:r>
              <a:rPr lang="uk-UA" dirty="0"/>
              <a:t>це обмін інформацією, її змістом між двома і більше людьми (працівниками)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264696" cy="464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71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Характеристика комунікаційного процесу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320672"/>
              </p:ext>
            </p:extLst>
          </p:nvPr>
        </p:nvGraphicFramePr>
        <p:xfrm>
          <a:off x="251520" y="1772816"/>
          <a:ext cx="7848872" cy="4752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48872"/>
              </a:tblGrid>
              <a:tr h="4752528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dirty="0" smtClean="0">
                        <a:effectLst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</a:rPr>
                        <a:t>Комунікаційний </a:t>
                      </a:r>
                      <a:r>
                        <a:rPr lang="uk-UA" sz="2000" b="1" dirty="0">
                          <a:effectLst/>
                        </a:rPr>
                        <a:t>процес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процес обміну інформацією на засадах використання певних складових та реалізації відповідних етапів з метою розв'язання конкретної проблеми. У процесі обміну інформацією виділяють п’ять базові складові елементи процесу </a:t>
                      </a:r>
                      <a:r>
                        <a:rPr lang="uk-UA" sz="2000" dirty="0" smtClean="0">
                          <a:effectLst/>
                        </a:rPr>
                        <a:t>комунікацій: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відправник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(джерело) 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особа або організація, яка генерує ідеї, збирає інформацію і передає </a:t>
                      </a:r>
                      <a:r>
                        <a:rPr lang="uk-UA" sz="2000" dirty="0" smtClean="0">
                          <a:effectLst/>
                        </a:rPr>
                        <a:t>її: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повідомлення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власне інформаційна ідея, яка закодована за допомогою </a:t>
                      </a:r>
                      <a:r>
                        <a:rPr lang="uk-UA" sz="2000" dirty="0" smtClean="0">
                          <a:effectLst/>
                        </a:rPr>
                        <a:t>символів;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канал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засіб передачі </a:t>
                      </a:r>
                      <a:r>
                        <a:rPr lang="uk-UA" sz="2000" dirty="0" smtClean="0">
                          <a:effectLst/>
                        </a:rPr>
                        <a:t>інформації;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отримувач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(споживач) – особа або організація, для якої призначена </a:t>
                      </a:r>
                      <a:r>
                        <a:rPr lang="uk-UA" sz="2000" dirty="0" smtClean="0">
                          <a:effectLst/>
                        </a:rPr>
                        <a:t>інформація;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реакція </a:t>
                      </a:r>
                      <a:r>
                        <a:rPr lang="uk-UA" sz="2000" dirty="0">
                          <a:effectLst/>
                        </a:rPr>
                        <a:t>– результат сприйняття отримувачем інформації.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884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346408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Взаємозв’язок складових елементів та етапів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>комунікаційного </a:t>
            </a:r>
            <a:r>
              <a:rPr lang="uk-UA" sz="2800" dirty="0" smtClean="0"/>
              <a:t>процесу</a:t>
            </a:r>
            <a:endParaRPr lang="ru-RU" sz="28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95146"/>
            <a:ext cx="7344816" cy="523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487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Класифікаційні ознаки </a:t>
            </a:r>
            <a:r>
              <a:rPr lang="uk-UA" dirty="0" smtClean="0"/>
              <a:t>інформації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736637"/>
              </p:ext>
            </p:extLst>
          </p:nvPr>
        </p:nvGraphicFramePr>
        <p:xfrm>
          <a:off x="251520" y="1628800"/>
          <a:ext cx="7776864" cy="1158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4"/>
              </a:tblGrid>
              <a:tr h="792088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endParaRPr lang="uk-UA" sz="1600" cap="all" dirty="0" smtClean="0">
                        <a:effectLst/>
                      </a:endParaRPr>
                    </a:p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2000" cap="all" dirty="0" smtClean="0">
                          <a:effectLst/>
                        </a:rPr>
                        <a:t>Інформація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це сукупність повідомлень, які відображають конкретний бік явища, події, виробничо-господарської діяльності.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593495"/>
              </p:ext>
            </p:extLst>
          </p:nvPr>
        </p:nvGraphicFramePr>
        <p:xfrm>
          <a:off x="395536" y="2996952"/>
          <a:ext cx="7704855" cy="34563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552"/>
                <a:gridCol w="2123752"/>
                <a:gridCol w="4968551"/>
              </a:tblGrid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№</a:t>
                      </a:r>
                      <a:endParaRPr lang="ru-RU" sz="1100" b="1" dirty="0">
                        <a:effectLst/>
                      </a:endParaRPr>
                    </a:p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effectLst/>
                        </a:rPr>
                        <a:t>з.п</a:t>
                      </a:r>
                      <a:r>
                        <a:rPr lang="uk-UA" sz="1600" b="1" dirty="0">
                          <a:effectLst/>
                        </a:rPr>
                        <a:t>.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Класифікаційні ознаки 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Характерні риси інформації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повнотою охоплення явища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Повна, часткова, надлишкова.</a:t>
                      </a:r>
                      <a:endParaRPr lang="ru-RU" sz="120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періодом дії</a:t>
                      </a:r>
                      <a:endParaRPr lang="ru-RU" sz="1100" dirty="0">
                        <a:effectLst/>
                      </a:endParaRPr>
                    </a:p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Разова, періодична, довгострокова.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538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змістом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Планово-економічна, фінансова, облікова, бухгалтерська, технологічна, довідкова, адміністративна тощо.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рівнем достовірності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Достовірна і недостовірна.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джерелом появи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Первинна і вторинна, зовнішня і внутрішня.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14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546276"/>
              </p:ext>
            </p:extLst>
          </p:nvPr>
        </p:nvGraphicFramePr>
        <p:xfrm>
          <a:off x="32494" y="116632"/>
          <a:ext cx="7920880" cy="345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80"/>
              </a:tblGrid>
              <a:tr h="2304256">
                <a:tc>
                  <a:txBody>
                    <a:bodyPr/>
                    <a:lstStyle/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cap="all" dirty="0" smtClean="0">
                        <a:effectLst/>
                      </a:endParaRPr>
                    </a:p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cap="all" dirty="0" smtClean="0">
                          <a:effectLst/>
                        </a:rPr>
                        <a:t>Документація</a:t>
                      </a:r>
                      <a:r>
                        <a:rPr lang="uk-UA" sz="1800" cap="all" dirty="0" smtClean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це надання з допомогою певних носіїв інформації про факти, події, явища об'єктивної дійсності й розумової діяльності людини, носієм якої вона є. </a:t>
                      </a:r>
                      <a:endParaRPr lang="uk-UA" sz="1800" dirty="0" smtClean="0">
                        <a:effectLst/>
                      </a:endParaRPr>
                    </a:p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0" cap="all" dirty="0">
                          <a:effectLst/>
                        </a:rPr>
                        <a:t>         Документ</a:t>
                      </a:r>
                      <a:r>
                        <a:rPr lang="uk-UA" sz="1800" b="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це передбачена законом матеріальна форма одержання, зберігання, використання і поширення інформації шляхом фіксації на папері, магнітній, кіно-, відео-, фотоплівці або на іншому носієві</a:t>
                      </a:r>
                      <a:r>
                        <a:rPr lang="uk-UA" sz="1800" dirty="0" smtClean="0">
                          <a:effectLst/>
                        </a:rPr>
                        <a:t>.</a:t>
                      </a: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cap="all" dirty="0">
                          <a:effectLst/>
                        </a:rPr>
                        <a:t>         діловодство</a:t>
                      </a:r>
                      <a:r>
                        <a:rPr lang="uk-UA" sz="180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процес, пов'язаний зі складанням документів, їх обробкою, проходженням, зберіганням тощо. </a:t>
                      </a:r>
                      <a:endParaRPr lang="uk-UA" sz="1800" dirty="0" smtClean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kumimoji="0" lang="uk-UA" sz="1800" b="1" kern="1200" cap="all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документообіг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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цілеспрямова­ний рух доку­ментів в організації з моменту їх отримання або створення до завершення виконання, відправки або здачі до справ.</a:t>
                      </a:r>
                      <a:endParaRPr lang="uk-UA" sz="18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756584"/>
              </p:ext>
            </p:extLst>
          </p:nvPr>
        </p:nvGraphicFramePr>
        <p:xfrm>
          <a:off x="3635896" y="3789040"/>
          <a:ext cx="4392488" cy="288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/>
              </a:tblGrid>
              <a:tr h="288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cap="all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cap="all" dirty="0">
                          <a:effectLst/>
                        </a:rPr>
                        <a:t>коефіцієнт виконання документів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cap="all" dirty="0">
                          <a:effectLst/>
                        </a:rPr>
                        <a:t>ступінь виконання документів</a:t>
                      </a:r>
                      <a:endParaRPr lang="ru-RU" sz="1000" b="1" dirty="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де </a:t>
                      </a:r>
                      <a:r>
                        <a:rPr lang="uk-UA" sz="1600" dirty="0" err="1">
                          <a:effectLst/>
                        </a:rPr>
                        <a:t>Д.в</a:t>
                      </a:r>
                      <a:r>
                        <a:rPr lang="uk-UA" sz="1600" dirty="0">
                          <a:effectLst/>
                        </a:rPr>
                        <a:t>. - кількість документів, виконаних протягом аналізо­ваного періоду;</a:t>
                      </a:r>
                      <a:endParaRPr lang="ru-RU" sz="1100" dirty="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   Д </a:t>
                      </a:r>
                      <a:r>
                        <a:rPr lang="uk-UA" sz="1600" dirty="0" err="1">
                          <a:effectLst/>
                        </a:rPr>
                        <a:t>н.в</a:t>
                      </a:r>
                      <a:r>
                        <a:rPr lang="uk-UA" sz="1600" dirty="0">
                          <a:effectLst/>
                        </a:rPr>
                        <a:t>. - кількість документів, не виконаних за аналізова­ний період;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   </a:t>
                      </a:r>
                      <a:r>
                        <a:rPr lang="uk-UA" sz="1600" dirty="0" err="1">
                          <a:effectLst/>
                        </a:rPr>
                        <a:t>Д.заг</a:t>
                      </a:r>
                      <a:r>
                        <a:rPr lang="uk-UA" sz="1600" dirty="0">
                          <a:effectLst/>
                        </a:rPr>
                        <a:t>. - загальна кількість документів, що підлягають виконанню за той же період.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429463"/>
              </p:ext>
            </p:extLst>
          </p:nvPr>
        </p:nvGraphicFramePr>
        <p:xfrm>
          <a:off x="683568" y="5157192"/>
          <a:ext cx="22193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r:id="rId3" imgW="1397000" imgH="419100" progId="Equation.3">
                  <p:embed/>
                </p:oleObj>
              </mc:Choice>
              <mc:Fallback>
                <p:oleObj r:id="rId3" imgW="13970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157192"/>
                        <a:ext cx="221932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865003"/>
              </p:ext>
            </p:extLst>
          </p:nvPr>
        </p:nvGraphicFramePr>
        <p:xfrm>
          <a:off x="323528" y="4221088"/>
          <a:ext cx="32861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r:id="rId5" imgW="1752600" imgH="419100" progId="Equation.3">
                  <p:embed/>
                </p:oleObj>
              </mc:Choice>
              <mc:Fallback>
                <p:oleObj r:id="rId5" imgW="17526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221088"/>
                        <a:ext cx="328612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0420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Автоматизація управлінської </a:t>
            </a:r>
            <a:r>
              <a:rPr lang="uk-UA" dirty="0" smtClean="0"/>
              <a:t>діяльності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7920880" cy="5373216"/>
          </a:xfrm>
        </p:spPr>
        <p:txBody>
          <a:bodyPr>
            <a:normAutofit fontScale="85000" lnSpcReduction="20000"/>
          </a:bodyPr>
          <a:lstStyle/>
          <a:p>
            <a:r>
              <a:rPr lang="uk-UA" sz="2800" dirty="0"/>
              <a:t>Сучасні технічні засоби автоматизації інформаційно-управлінської діяльності: </a:t>
            </a:r>
            <a:endParaRPr lang="ru-RU" sz="20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персональні комп'ютери, об'єднані в мережі;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електронні друкарські машинки;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системи обробки текстів (проблемно-орієнтовані комп'ютерні системи, що мають великі функціональні можливості);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копіювальні машини;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комунікативні засоби, телефонна техніка;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засоби для автоматизації вводу архівних документів і пошуку інформації (до них відносяться нетрадиційні носії інформації: магнітні диски і стрічки, мікрофільми, диски з оптичними записами);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засіб для обміну інформацією </a:t>
            </a:r>
            <a:r>
              <a:rPr lang="uk-UA" sz="2400" dirty="0">
                <a:solidFill>
                  <a:schemeClr val="tx1"/>
                </a:solidFill>
                <a:sym typeface="Symbol"/>
              </a:rPr>
              <a:t></a:t>
            </a:r>
            <a:r>
              <a:rPr lang="uk-UA" sz="2400" dirty="0">
                <a:solidFill>
                  <a:schemeClr val="tx1"/>
                </a:solidFill>
              </a:rPr>
              <a:t> “електронна пошта”;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tx1"/>
                </a:solidFill>
              </a:rPr>
              <a:t>Відео-інформаційні </a:t>
            </a:r>
            <a:r>
              <a:rPr lang="uk-UA" sz="2400" dirty="0">
                <a:solidFill>
                  <a:schemeClr val="tx1"/>
                </a:solidFill>
              </a:rPr>
              <a:t>системи;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локальні комп'ютерні мережі;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 smtClean="0"/>
              <a:t>інтегровані </a:t>
            </a:r>
            <a:r>
              <a:rPr lang="uk-UA" sz="2400" dirty="0"/>
              <a:t>мережі організацій.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23615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4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1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2387</TotalTime>
  <Words>439</Words>
  <Application>Microsoft Office PowerPoint</Application>
  <PresentationFormat>Экран (4:3)</PresentationFormat>
  <Paragraphs>74</Paragraphs>
  <Slides>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Calibri</vt:lpstr>
      <vt:lpstr>Symbol</vt:lpstr>
      <vt:lpstr>Times New Roman</vt:lpstr>
      <vt:lpstr>Trebuchet MS</vt:lpstr>
      <vt:lpstr>Wingdings</vt:lpstr>
      <vt:lpstr>Wingdings 2</vt:lpstr>
      <vt:lpstr>Изящная</vt:lpstr>
      <vt:lpstr>Microsoft Equation 3.0</vt:lpstr>
      <vt:lpstr>Одеський національний медичний університет Кафедра Організації та економіки фармації з післядипломною підготовкою</vt:lpstr>
      <vt:lpstr>План лекції</vt:lpstr>
      <vt:lpstr>Комунікації</vt:lpstr>
      <vt:lpstr>Характеристика комунікаційного процесу</vt:lpstr>
      <vt:lpstr>Взаємозв’язок складових елементів та етапів  комунікаційного процесу</vt:lpstr>
      <vt:lpstr>Класифікаційні ознаки інформації</vt:lpstr>
      <vt:lpstr>Презентация PowerPoint</vt:lpstr>
      <vt:lpstr>Автоматизація управлінської діяльності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140</cp:revision>
  <dcterms:created xsi:type="dcterms:W3CDTF">2022-09-08T14:07:54Z</dcterms:created>
  <dcterms:modified xsi:type="dcterms:W3CDTF">2023-09-13T08:18:43Z</dcterms:modified>
</cp:coreProperties>
</file>