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0" r:id="rId1"/>
  </p:sldMasterIdLst>
  <p:notesMasterIdLst>
    <p:notesMasterId r:id="rId12"/>
  </p:notesMasterIdLst>
  <p:sldIdLst>
    <p:sldId id="256" r:id="rId2"/>
    <p:sldId id="257" r:id="rId3"/>
    <p:sldId id="290" r:id="rId4"/>
    <p:sldId id="291" r:id="rId5"/>
    <p:sldId id="292" r:id="rId6"/>
    <p:sldId id="293" r:id="rId7"/>
    <p:sldId id="294" r:id="rId8"/>
    <p:sldId id="295" r:id="rId9"/>
    <p:sldId id="296" r:id="rId10"/>
    <p:sldId id="30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010" autoAdjust="0"/>
  </p:normalViewPr>
  <p:slideViewPr>
    <p:cSldViewPr>
      <p:cViewPr varScale="1">
        <p:scale>
          <a:sx n="63" d="100"/>
          <a:sy n="63" d="100"/>
        </p:scale>
        <p:origin x="1308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609CAC-2809-40EC-9ACA-523B365E4C21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DBBD84-4662-486E-B003-94AA29AEC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7306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DBBD84-4662-486E-B003-94AA29AECAD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813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9792" y="188641"/>
            <a:ext cx="5986667" cy="1296143"/>
          </a:xfrm>
        </p:spPr>
        <p:txBody>
          <a:bodyPr>
            <a:normAutofit fontScale="90000"/>
          </a:bodyPr>
          <a:lstStyle/>
          <a:p>
            <a:pPr marL="182880" indent="0" algn="ctr">
              <a:buNone/>
            </a:pPr>
            <a:r>
              <a:rPr lang="uk-UA" sz="2000" b="1" dirty="0" smtClean="0">
                <a:solidFill>
                  <a:schemeClr val="bg1"/>
                </a:solidFill>
              </a:rPr>
              <a:t>Одеський національний медичний університет</a:t>
            </a:r>
            <a:br>
              <a:rPr lang="uk-UA" sz="2000" b="1" dirty="0" smtClean="0">
                <a:solidFill>
                  <a:schemeClr val="bg1"/>
                </a:solidFill>
              </a:rPr>
            </a:br>
            <a:r>
              <a:rPr lang="uk-UA" sz="2000" b="1" dirty="0" smtClean="0">
                <a:solidFill>
                  <a:schemeClr val="bg1"/>
                </a:solidFill>
              </a:rPr>
              <a:t>Кафедра Організації та економіки фармації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uk-UA" sz="2000" b="1" dirty="0" smtClean="0">
                <a:solidFill>
                  <a:schemeClr val="bg1"/>
                </a:solidFill>
              </a:rPr>
              <a:t>з післядипломною підготовкою</a:t>
            </a:r>
            <a:endParaRPr lang="ru-RU" sz="2000" u="sng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0172" y="1916832"/>
            <a:ext cx="6336704" cy="2304256"/>
          </a:xfrm>
        </p:spPr>
        <p:txBody>
          <a:bodyPr>
            <a:normAutofit/>
          </a:bodyPr>
          <a:lstStyle/>
          <a:p>
            <a:pPr algn="ctr"/>
            <a:r>
              <a:rPr lang="uk-UA" sz="2400" b="1" u="sng" dirty="0">
                <a:solidFill>
                  <a:schemeClr val="bg1"/>
                </a:solidFill>
              </a:rPr>
              <a:t>Лекція </a:t>
            </a:r>
            <a:r>
              <a:rPr lang="uk-UA" sz="2400" b="1" u="sng" dirty="0" smtClean="0">
                <a:solidFill>
                  <a:schemeClr val="bg1"/>
                </a:solidFill>
              </a:rPr>
              <a:t> </a:t>
            </a:r>
            <a:endParaRPr lang="uk-UA" sz="2400" b="1" u="sng" dirty="0" smtClean="0">
              <a:solidFill>
                <a:schemeClr val="bg1"/>
              </a:solidFill>
            </a:endParaRPr>
          </a:p>
          <a:p>
            <a:pPr algn="ctr"/>
            <a:r>
              <a:rPr lang="uk-UA" sz="3600" dirty="0" smtClean="0">
                <a:solidFill>
                  <a:schemeClr val="bg1"/>
                </a:solidFill>
              </a:rPr>
              <a:t>Управління </a:t>
            </a:r>
            <a:r>
              <a:rPr lang="uk-UA" sz="3600" dirty="0" smtClean="0">
                <a:solidFill>
                  <a:schemeClr val="bg1"/>
                </a:solidFill>
              </a:rPr>
              <a:t>процесом прийняття рішень. 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60032" y="6404799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solidFill>
                  <a:schemeClr val="bg1"/>
                </a:solidFill>
              </a:rPr>
              <a:t>Одеса 2023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7955" y="0"/>
            <a:ext cx="954107" cy="673118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uk-UA" sz="2500" b="1" dirty="0" smtClean="0"/>
              <a:t>Фармацевтичний </a:t>
            </a:r>
            <a:r>
              <a:rPr lang="uk-UA" sz="2500" b="1" dirty="0" smtClean="0"/>
              <a:t>та медичний менеджмент</a:t>
            </a:r>
            <a:endParaRPr lang="ru-RU" sz="2500" b="1" dirty="0"/>
          </a:p>
        </p:txBody>
      </p:sp>
      <p:pic>
        <p:nvPicPr>
          <p:cNvPr id="6" name="Picture 2" descr="Принципи і функції управління виробництвом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4683" y="4077072"/>
            <a:ext cx="2147683" cy="2147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633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571184" cy="850106"/>
          </a:xfrm>
          <a:solidFill>
            <a:schemeClr val="accent1"/>
          </a:solidFill>
        </p:spPr>
        <p:txBody>
          <a:bodyPr/>
          <a:lstStyle/>
          <a:p>
            <a:pPr marL="0" indent="0" algn="ctr">
              <a:buNone/>
            </a:pPr>
            <a:r>
              <a:rPr lang="uk-UA" b="1" dirty="0" smtClean="0">
                <a:solidFill>
                  <a:schemeClr val="tx1"/>
                </a:solidFill>
              </a:rPr>
              <a:t>План</a:t>
            </a:r>
            <a:r>
              <a:rPr lang="uk-UA" b="1" dirty="0" smtClean="0"/>
              <a:t> </a:t>
            </a:r>
            <a:r>
              <a:rPr lang="uk-UA" b="1" dirty="0" smtClean="0">
                <a:solidFill>
                  <a:schemeClr val="tx1"/>
                </a:solidFill>
              </a:rPr>
              <a:t>лекції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340768"/>
            <a:ext cx="7920880" cy="504056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endParaRPr lang="uk-UA" sz="2400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СПОЛУЧНІ ПРОЦЕСИ МЕНЕДЖМЕНТУ</a:t>
            </a:r>
          </a:p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 - управління процесом прийняття рішень</a:t>
            </a: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050" name="Picture 2" descr="Функції управління підприємством. Презентація уроку — Гипермаркет знаний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6" t="8542" r="5565" b="10029"/>
          <a:stretch/>
        </p:blipFill>
        <p:spPr bwMode="auto">
          <a:xfrm>
            <a:off x="4427984" y="3645024"/>
            <a:ext cx="3029803" cy="1583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0864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239000" cy="626328"/>
          </a:xfrm>
        </p:spPr>
        <p:txBody>
          <a:bodyPr/>
          <a:lstStyle/>
          <a:p>
            <a:pPr algn="ctr"/>
            <a:r>
              <a:rPr lang="uk-UA" dirty="0"/>
              <a:t>Управлінське рішення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80728"/>
            <a:ext cx="7920880" cy="2232248"/>
          </a:xfrm>
        </p:spPr>
        <p:txBody>
          <a:bodyPr/>
          <a:lstStyle/>
          <a:p>
            <a:pPr algn="just"/>
            <a:r>
              <a:rPr lang="uk-UA" dirty="0"/>
              <a:t>це формалізований на альтернативних засадах метод менеджменту, за допомогою якого керуюча система організації отримує можливість безпосередньо впливати на керовану. </a:t>
            </a:r>
            <a:endParaRPr lang="ru-RU" dirty="0"/>
          </a:p>
        </p:txBody>
      </p:sp>
      <p:pic>
        <p:nvPicPr>
          <p:cNvPr id="14338" name="Picture 2" descr="Рішення, пошук і прийняття рішень - ПСИХОЛОГІС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068960"/>
            <a:ext cx="394150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2340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/>
              <a:t>Класифікація управлінських </a:t>
            </a:r>
            <a:r>
              <a:rPr lang="uk-UA" dirty="0" smtClean="0"/>
              <a:t>рішень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23528" y="1556792"/>
            <a:ext cx="2448272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За сферою охоплення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10954" y="2276872"/>
            <a:ext cx="2448272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За тривалістю дії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0954" y="2996952"/>
            <a:ext cx="2448272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За рівнем прийняття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41376" y="3717032"/>
            <a:ext cx="2448272" cy="7826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За характером вирішуваних завдань</a:t>
            </a:r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41376" y="4653136"/>
            <a:ext cx="2448272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За способом обґрунтування</a:t>
            </a:r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41376" y="5381600"/>
            <a:ext cx="2448272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За способом </a:t>
            </a:r>
            <a:r>
              <a:rPr lang="uk-UA" dirty="0" smtClean="0"/>
              <a:t>прийняття</a:t>
            </a:r>
            <a:endParaRPr lang="uk-UA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41376" y="6165304"/>
            <a:ext cx="2448272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За характером</a:t>
            </a:r>
            <a:endParaRPr lang="ru-RU" dirty="0"/>
          </a:p>
        </p:txBody>
      </p:sp>
      <p:sp>
        <p:nvSpPr>
          <p:cNvPr id="13" name="Скругленная прямоугольная выноска 12"/>
          <p:cNvSpPr/>
          <p:nvPr/>
        </p:nvSpPr>
        <p:spPr>
          <a:xfrm>
            <a:off x="3131840" y="1556792"/>
            <a:ext cx="4824536" cy="432048"/>
          </a:xfrm>
          <a:prstGeom prst="wedgeRoundRectCallout">
            <a:avLst>
              <a:gd name="adj1" fmla="val -57325"/>
              <a:gd name="adj2" fmla="val -1568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загальні та часткові</a:t>
            </a:r>
            <a:endParaRPr lang="ru-RU" dirty="0"/>
          </a:p>
        </p:txBody>
      </p:sp>
      <p:sp>
        <p:nvSpPr>
          <p:cNvPr id="14" name="Скругленная прямоугольная выноска 13"/>
          <p:cNvSpPr/>
          <p:nvPr/>
        </p:nvSpPr>
        <p:spPr>
          <a:xfrm>
            <a:off x="3149775" y="2348880"/>
            <a:ext cx="4824536" cy="432048"/>
          </a:xfrm>
          <a:prstGeom prst="wedgeRoundRectCallout">
            <a:avLst>
              <a:gd name="adj1" fmla="val -57325"/>
              <a:gd name="adj2" fmla="val -1568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перспективні, поточні, оперативні</a:t>
            </a:r>
            <a:endParaRPr lang="ru-RU" dirty="0"/>
          </a:p>
        </p:txBody>
      </p:sp>
      <p:sp>
        <p:nvSpPr>
          <p:cNvPr id="15" name="Скругленная прямоугольная выноска 14"/>
          <p:cNvSpPr/>
          <p:nvPr/>
        </p:nvSpPr>
        <p:spPr>
          <a:xfrm>
            <a:off x="3149775" y="2996952"/>
            <a:ext cx="4824536" cy="504056"/>
          </a:xfrm>
          <a:prstGeom prst="wedgeRoundRectCallout">
            <a:avLst>
              <a:gd name="adj1" fmla="val -57325"/>
              <a:gd name="adj2" fmla="val -1568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на вищому рівні, на середньому рівні, на нижчому рівні</a:t>
            </a:r>
            <a:endParaRPr lang="uk-UA" dirty="0"/>
          </a:p>
        </p:txBody>
      </p:sp>
      <p:sp>
        <p:nvSpPr>
          <p:cNvPr id="16" name="Скругленная прямоугольная выноска 15"/>
          <p:cNvSpPr/>
          <p:nvPr/>
        </p:nvSpPr>
        <p:spPr>
          <a:xfrm>
            <a:off x="3125213" y="3717032"/>
            <a:ext cx="4824536" cy="778506"/>
          </a:xfrm>
          <a:prstGeom prst="wedgeRoundRectCallout">
            <a:avLst>
              <a:gd name="adj1" fmla="val -57325"/>
              <a:gd name="adj2" fmla="val -1568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організаційні запрограмовані (мала кількість альтернатив), організаційні незапрограмовані, компромісні </a:t>
            </a:r>
            <a:endParaRPr lang="uk-UA" dirty="0"/>
          </a:p>
        </p:txBody>
      </p:sp>
      <p:sp>
        <p:nvSpPr>
          <p:cNvPr id="17" name="Скругленная прямоугольная выноска 16"/>
          <p:cNvSpPr/>
          <p:nvPr/>
        </p:nvSpPr>
        <p:spPr>
          <a:xfrm>
            <a:off x="3125213" y="4708215"/>
            <a:ext cx="4824536" cy="504056"/>
          </a:xfrm>
          <a:prstGeom prst="wedgeRoundRectCallout">
            <a:avLst>
              <a:gd name="adj1" fmla="val -57325"/>
              <a:gd name="adj2" fmla="val -1568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інтуїтивні, базуються на судженнях, раціональні</a:t>
            </a:r>
            <a:endParaRPr lang="uk-UA" dirty="0"/>
          </a:p>
        </p:txBody>
      </p:sp>
      <p:sp>
        <p:nvSpPr>
          <p:cNvPr id="18" name="Скругленная прямоугольная выноска 17"/>
          <p:cNvSpPr/>
          <p:nvPr/>
        </p:nvSpPr>
        <p:spPr>
          <a:xfrm>
            <a:off x="3123784" y="5396349"/>
            <a:ext cx="4824536" cy="504056"/>
          </a:xfrm>
          <a:prstGeom prst="wedgeRoundRectCallout">
            <a:avLst>
              <a:gd name="adj1" fmla="val -57325"/>
              <a:gd name="adj2" fmla="val -1568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одноособові, колегіальні </a:t>
            </a:r>
            <a:r>
              <a:rPr lang="uk-UA" dirty="0" smtClean="0"/>
              <a:t>колективні</a:t>
            </a:r>
            <a:endParaRPr lang="uk-UA" dirty="0"/>
          </a:p>
        </p:txBody>
      </p:sp>
      <p:sp>
        <p:nvSpPr>
          <p:cNvPr id="19" name="Скругленная прямоугольная выноска 18"/>
          <p:cNvSpPr/>
          <p:nvPr/>
        </p:nvSpPr>
        <p:spPr>
          <a:xfrm>
            <a:off x="3183698" y="6201308"/>
            <a:ext cx="4824536" cy="504056"/>
          </a:xfrm>
          <a:prstGeom prst="wedgeRoundRectCallout">
            <a:avLst>
              <a:gd name="adj1" fmla="val -57325"/>
              <a:gd name="adj2" fmla="val -1568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економічні, технологічні, соціально-психологічні, адміністративні </a:t>
            </a:r>
          </a:p>
        </p:txBody>
      </p:sp>
    </p:spTree>
    <p:extLst>
      <p:ext uri="{BB962C8B-B14F-4D97-AF65-F5344CB8AC3E}">
        <p14:creationId xmlns:p14="http://schemas.microsoft.com/office/powerpoint/2010/main" val="22764972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/>
              <a:t>Основні моделі прийняття рішень</a:t>
            </a:r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844824"/>
            <a:ext cx="7920880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4122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239000" cy="842352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800" dirty="0"/>
              <a:t>Процес вироблення раціональних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uk-UA" sz="2800" dirty="0"/>
              <a:t>управлінських </a:t>
            </a:r>
            <a:r>
              <a:rPr lang="uk-UA" sz="2800" dirty="0" smtClean="0"/>
              <a:t>рішень</a:t>
            </a:r>
            <a:endParaRPr lang="ru-RU" sz="2800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1124744"/>
            <a:ext cx="7625857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8008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239000" cy="626328"/>
          </a:xfrm>
        </p:spPr>
        <p:txBody>
          <a:bodyPr/>
          <a:lstStyle/>
          <a:p>
            <a:pPr algn="ctr"/>
            <a:r>
              <a:rPr lang="uk-UA" dirty="0"/>
              <a:t>наука управління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80728"/>
            <a:ext cx="7704856" cy="2232248"/>
          </a:xfrm>
        </p:spPr>
        <p:txBody>
          <a:bodyPr>
            <a:normAutofit lnSpcReduction="10000"/>
          </a:bodyPr>
          <a:lstStyle/>
          <a:p>
            <a:pPr algn="just"/>
            <a:r>
              <a:rPr lang="uk-UA" b="1" i="1" dirty="0"/>
              <a:t>наука про прийняття рішень, системний аналіз, наука про системи, дослідження операцій</a:t>
            </a:r>
            <a:r>
              <a:rPr lang="uk-UA" dirty="0"/>
              <a:t>), яка реалізується за допомогою: </a:t>
            </a:r>
            <a:r>
              <a:rPr lang="uk-UA" b="1" dirty="0"/>
              <a:t>застосування наукового методу; використання системної орієнтації; застосування моделей</a:t>
            </a:r>
            <a:r>
              <a:rPr lang="uk-UA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4036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/>
              <a:t>Схема використання наукового </a:t>
            </a:r>
            <a:r>
              <a:rPr lang="uk-UA" dirty="0" smtClean="0"/>
              <a:t>методу</a:t>
            </a:r>
            <a:endParaRPr lang="ru-RU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72816"/>
            <a:ext cx="7209000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1018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239000" cy="698336"/>
          </a:xfrm>
        </p:spPr>
        <p:txBody>
          <a:bodyPr>
            <a:normAutofit/>
          </a:bodyPr>
          <a:lstStyle/>
          <a:p>
            <a:r>
              <a:rPr lang="uk-UA" dirty="0"/>
              <a:t>Схема розробки </a:t>
            </a:r>
            <a:r>
              <a:rPr lang="uk-UA" dirty="0" smtClean="0"/>
              <a:t>моделей</a:t>
            </a:r>
            <a:endParaRPr lang="ru-RU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068959"/>
            <a:ext cx="5412277" cy="3511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8845274"/>
              </p:ext>
            </p:extLst>
          </p:nvPr>
        </p:nvGraphicFramePr>
        <p:xfrm>
          <a:off x="251520" y="980728"/>
          <a:ext cx="7776864" cy="20162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776864"/>
              </a:tblGrid>
              <a:tr h="2016224"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uk-UA" sz="2000" cap="all" dirty="0" smtClean="0">
                        <a:effectLst/>
                      </a:endParaRPr>
                    </a:p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uk-UA" sz="2000" cap="all" dirty="0" smtClean="0">
                          <a:effectLst/>
                        </a:rPr>
                        <a:t>Модель</a:t>
                      </a:r>
                      <a:r>
                        <a:rPr lang="uk-UA" sz="2000" dirty="0" smtClean="0">
                          <a:effectLst/>
                        </a:rPr>
                        <a:t> </a:t>
                      </a:r>
                      <a:r>
                        <a:rPr lang="uk-UA" sz="2000" dirty="0">
                          <a:effectLst/>
                          <a:sym typeface="Symbol"/>
                        </a:rPr>
                        <a:t></a:t>
                      </a:r>
                      <a:r>
                        <a:rPr lang="uk-UA" sz="2000" dirty="0">
                          <a:effectLst/>
                        </a:rPr>
                        <a:t> це відображення в схемі, формулі, взірці тощо характерних ознак об'єкту, який досліджується. Бувають моделі: </a:t>
                      </a:r>
                      <a:r>
                        <a:rPr lang="uk-UA" sz="2000" b="1" dirty="0">
                          <a:effectLst/>
                        </a:rPr>
                        <a:t>фізичні</a:t>
                      </a:r>
                      <a:r>
                        <a:rPr lang="uk-UA" sz="2000" dirty="0">
                          <a:effectLst/>
                        </a:rPr>
                        <a:t> (відображають збільшене або зменшене опи­сання об'єкту); </a:t>
                      </a:r>
                      <a:r>
                        <a:rPr lang="uk-UA" sz="2000" b="1" dirty="0">
                          <a:effectLst/>
                        </a:rPr>
                        <a:t>аналогові</a:t>
                      </a:r>
                      <a:r>
                        <a:rPr lang="uk-UA" sz="2000" dirty="0">
                          <a:effectLst/>
                        </a:rPr>
                        <a:t> (поводять себе так, як реальні об'єкти, але зовнішньо вони не схожі на них); </a:t>
                      </a:r>
                      <a:r>
                        <a:rPr lang="uk-UA" sz="2000" b="1" dirty="0">
                          <a:effectLst/>
                        </a:rPr>
                        <a:t>математичні або символічн</a:t>
                      </a:r>
                      <a:r>
                        <a:rPr lang="uk-UA" sz="2000" dirty="0">
                          <a:effectLst/>
                        </a:rPr>
                        <a:t>і (використання символів для опису властивостей або характеристик об'єкту).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58331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7239000" cy="626328"/>
          </a:xfrm>
        </p:spPr>
        <p:txBody>
          <a:bodyPr/>
          <a:lstStyle/>
          <a:p>
            <a:pPr algn="ctr"/>
            <a:r>
              <a:rPr lang="uk-UA" dirty="0" smtClean="0"/>
              <a:t>Дякую за увагу!</a:t>
            </a:r>
            <a:endParaRPr lang="ru-RU" dirty="0"/>
          </a:p>
        </p:txBody>
      </p:sp>
      <p:pic>
        <p:nvPicPr>
          <p:cNvPr id="4" name="Picture 2" descr="Белые человечки для презентации на прозрачном фоне - фото и картинки  abrakadabra.fu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484784"/>
            <a:ext cx="5855064" cy="5042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97198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2387</TotalTime>
  <Words>235</Words>
  <Application>Microsoft Office PowerPoint</Application>
  <PresentationFormat>Экран (4:3)</PresentationFormat>
  <Paragraphs>36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Calibri</vt:lpstr>
      <vt:lpstr>Symbol</vt:lpstr>
      <vt:lpstr>Times New Roman</vt:lpstr>
      <vt:lpstr>Trebuchet MS</vt:lpstr>
      <vt:lpstr>Wingdings</vt:lpstr>
      <vt:lpstr>Wingdings 2</vt:lpstr>
      <vt:lpstr>Изящная</vt:lpstr>
      <vt:lpstr>Одеський національний медичний університет Кафедра Організації та економіки фармації з післядипломною підготовкою</vt:lpstr>
      <vt:lpstr>План лекції</vt:lpstr>
      <vt:lpstr>Управлінське рішення </vt:lpstr>
      <vt:lpstr>Класифікація управлінських рішень</vt:lpstr>
      <vt:lpstr>Основні моделі прийняття рішень</vt:lpstr>
      <vt:lpstr>Процес вироблення раціональних  управлінських рішень</vt:lpstr>
      <vt:lpstr>наука управління </vt:lpstr>
      <vt:lpstr>Схема використання наукового методу</vt:lpstr>
      <vt:lpstr>Схема розробки моделей</vt:lpstr>
      <vt:lpstr>Дякую за увагу!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Одеський національний медичний університет Кафедра Організації та економіки фармації</dc:title>
  <dc:creator>Home</dc:creator>
  <cp:lastModifiedBy>Учетная запись Майкрософт</cp:lastModifiedBy>
  <cp:revision>141</cp:revision>
  <dcterms:created xsi:type="dcterms:W3CDTF">2022-09-08T14:07:54Z</dcterms:created>
  <dcterms:modified xsi:type="dcterms:W3CDTF">2023-09-13T08:17:22Z</dcterms:modified>
</cp:coreProperties>
</file>