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63" r:id="rId16"/>
    <p:sldId id="272" r:id="rId17"/>
    <p:sldId id="273" r:id="rId18"/>
    <p:sldId id="265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5" r:id="rId32"/>
    <p:sldId id="287" r:id="rId33"/>
    <p:sldId id="288" r:id="rId34"/>
    <p:sldId id="289" r:id="rId35"/>
    <p:sldId id="303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0" autoAdjust="0"/>
  </p:normalViewPr>
  <p:slideViewPr>
    <p:cSldViewPr>
      <p:cViewPr varScale="1">
        <p:scale>
          <a:sx n="63" d="100"/>
          <a:sy n="63" d="100"/>
        </p:scale>
        <p:origin x="130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з післядипломною підготовкою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0172" y="1916832"/>
            <a:ext cx="6336704" cy="1584176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 dirty="0">
                <a:solidFill>
                  <a:schemeClr val="bg1"/>
                </a:solidFill>
              </a:rPr>
              <a:t>Лекція </a:t>
            </a:r>
            <a:r>
              <a:rPr lang="uk-UA" sz="2400" b="1" u="sng" dirty="0" smtClean="0">
                <a:solidFill>
                  <a:schemeClr val="bg1"/>
                </a:solidFill>
              </a:rPr>
              <a:t> </a:t>
            </a:r>
            <a:endParaRPr lang="uk-UA" sz="2400" b="1" u="sng" dirty="0" smtClean="0">
              <a:solidFill>
                <a:schemeClr val="bg1"/>
              </a:solidFill>
            </a:endParaRPr>
          </a:p>
          <a:p>
            <a:pPr algn="ctr"/>
            <a:r>
              <a:rPr lang="uk-UA" sz="4000" dirty="0" smtClean="0">
                <a:solidFill>
                  <a:schemeClr val="bg1"/>
                </a:solidFill>
              </a:rPr>
              <a:t>Функції </a:t>
            </a:r>
            <a:r>
              <a:rPr lang="uk-UA" sz="4000" dirty="0" smtClean="0">
                <a:solidFill>
                  <a:schemeClr val="bg1"/>
                </a:solidFill>
              </a:rPr>
              <a:t>управління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2023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95410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та медичний менеджмент</a:t>
            </a:r>
            <a:endParaRPr lang="ru-RU" sz="2500" b="1" dirty="0"/>
          </a:p>
        </p:txBody>
      </p:sp>
      <p:pic>
        <p:nvPicPr>
          <p:cNvPr id="6" name="Picture 2" descr="Принципи і функції управління виробництво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683" y="4077072"/>
            <a:ext cx="2147683" cy="214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План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tx1"/>
                </a:solidFill>
              </a:rPr>
              <a:t>лекції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7920880" cy="50405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КЛАСИФІКАЦІЯ ФУНКЦІЙ </a:t>
            </a:r>
            <a:r>
              <a:rPr lang="ru-RU" sz="2400" dirty="0" smtClean="0">
                <a:solidFill>
                  <a:schemeClr val="tx1"/>
                </a:solidFill>
              </a:rPr>
              <a:t>МЕНЕДЖМЕНТУ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-планування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організація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мотивація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контроль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координація</a:t>
            </a:r>
          </a:p>
          <a:p>
            <a:pPr marL="45720" indent="0">
              <a:buNone/>
            </a:pPr>
            <a:endParaRPr lang="uk-UA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Функції управління підприємством. Презентація уроку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8542" r="5565" b="10029"/>
          <a:stretch/>
        </p:blipFill>
        <p:spPr bwMode="auto">
          <a:xfrm>
            <a:off x="4490112" y="2442949"/>
            <a:ext cx="3029803" cy="158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6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/>
          <a:lstStyle/>
          <a:p>
            <a:pPr algn="ctr"/>
            <a:r>
              <a:rPr lang="uk-UA" dirty="0" smtClean="0"/>
              <a:t>Функції управління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7704856" cy="2376264"/>
          </a:xfrm>
        </p:spPr>
        <p:txBody>
          <a:bodyPr/>
          <a:lstStyle/>
          <a:p>
            <a:pPr algn="just"/>
            <a:r>
              <a:rPr lang="uk-UA" cap="all" dirty="0" smtClean="0"/>
              <a:t>Функції Фармацевтичного менеджменту</a:t>
            </a:r>
            <a:r>
              <a:rPr lang="uk-UA" dirty="0" smtClean="0"/>
              <a:t> – </a:t>
            </a:r>
            <a:r>
              <a:rPr lang="uk-UA" b="1" dirty="0" smtClean="0"/>
              <a:t>це відокремлені види управлінської діяльності (трудові процеси у сфері управління), які забезпечують формування способів управлінського впливу.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284984"/>
            <a:ext cx="5187809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817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410304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Класифікація функцій менеджменту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51098"/>
            <a:ext cx="6696744" cy="620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977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770344"/>
          </a:xfrm>
        </p:spPr>
        <p:txBody>
          <a:bodyPr/>
          <a:lstStyle/>
          <a:p>
            <a:pPr algn="ctr"/>
            <a:r>
              <a:rPr lang="uk-UA" dirty="0" smtClean="0"/>
              <a:t>Технологія менеджменту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196752"/>
            <a:ext cx="7704856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 smtClean="0"/>
              <a:t>це послідовне протікання загальних функцій менеджменту, в результаті якого реалізуються конкретні функції менеджменту. При цьому визначальну роль відіграють конкретні функції менеджменту, які реалізуються через загальні на засадах керівництва. </a:t>
            </a:r>
            <a:endParaRPr lang="uk-UA" sz="2400" dirty="0"/>
          </a:p>
        </p:txBody>
      </p:sp>
      <p:pic>
        <p:nvPicPr>
          <p:cNvPr id="4098" name="Picture 2" descr="Студопедия — Функції та процес менеджмент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61048"/>
            <a:ext cx="570683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43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698336"/>
          </a:xfrm>
        </p:spPr>
        <p:txBody>
          <a:bodyPr/>
          <a:lstStyle/>
          <a:p>
            <a:pPr marL="857250" indent="-857250" algn="ctr">
              <a:buFont typeface="+mj-lt"/>
              <a:buAutoNum type="romanUcPeriod"/>
            </a:pPr>
            <a:r>
              <a:rPr lang="uk-UA" dirty="0" smtClean="0"/>
              <a:t>Планування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472" y="836712"/>
            <a:ext cx="7560840" cy="1296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 </a:t>
            </a:r>
            <a:r>
              <a:rPr lang="uk-UA" dirty="0"/>
              <a:t>це вид управлінської діяльності (трудових процесів), який визначає перспективу і майбутній стан організації.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4270" y="2204864"/>
            <a:ext cx="782788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u="sng" dirty="0" smtClean="0"/>
              <a:t>ПЛАНУВАННЯ СТРАТЕГІЧНЕ</a:t>
            </a:r>
            <a:r>
              <a:rPr lang="uk-UA" sz="2000" b="1" cap="all" dirty="0" smtClean="0"/>
              <a:t> – </a:t>
            </a:r>
            <a:r>
              <a:rPr lang="uk-UA" sz="2000" b="1" dirty="0" smtClean="0"/>
              <a:t>це різновид планування, який полягає у розробці стратегії діяльності організації. </a:t>
            </a:r>
            <a:endParaRPr lang="uk-UA" sz="2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4270" y="3253562"/>
            <a:ext cx="782788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u="sng" dirty="0"/>
              <a:t>ПЛАНУВАННЯ ТАКТИЧНЕ</a:t>
            </a:r>
            <a:r>
              <a:rPr lang="uk-UA" sz="2000" b="1" dirty="0"/>
              <a:t> – це різновид планування, </a:t>
            </a:r>
            <a:r>
              <a:rPr lang="uk-UA" sz="2000" b="1" dirty="0" smtClean="0"/>
              <a:t>який </a:t>
            </a:r>
            <a:r>
              <a:rPr lang="uk-UA" sz="2000" b="1" dirty="0"/>
              <a:t>полягає у розробці механізмів реалізації обраної стратегії. Включає поточне та оперативне планування.</a:t>
            </a:r>
            <a:endParaRPr lang="uk-UA" sz="2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8796" y="4581128"/>
            <a:ext cx="7853353" cy="21602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cap="all" dirty="0" smtClean="0"/>
              <a:t>Планування поточне</a:t>
            </a:r>
            <a:r>
              <a:rPr lang="uk-UA" sz="2000" b="1" dirty="0" smtClean="0"/>
              <a:t> - це різновид управлінської діяльності, який спрямований на розробку параметрів, заходів, бюджетів та адміністративних важелів з метою формування поточних планів щодо функціонування конкретних сфер діяльності організації чи її діяльності загалом на річний період у напрямку досягнення обраної стратегії діяльності.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316779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Теоретичний матеріал. Сутність планування й особливості його здійснення на  підприємст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1278"/>
            <a:ext cx="7560840" cy="594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17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643192" cy="91436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етапи</a:t>
            </a:r>
            <a:r>
              <a:rPr lang="uk-UA" sz="2800" b="0" dirty="0" smtClean="0"/>
              <a:t> </a:t>
            </a:r>
            <a:r>
              <a:rPr lang="uk-UA" sz="2800" dirty="0"/>
              <a:t>стратегічного планування </a:t>
            </a:r>
            <a:r>
              <a:rPr lang="uk-UA" sz="2800" dirty="0" smtClean="0"/>
              <a:t>організації</a:t>
            </a:r>
            <a:endParaRPr lang="ru-RU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1052736"/>
            <a:ext cx="7493263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1) інформаційне забезпечення стратегічного планування;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2) установлення </a:t>
            </a:r>
            <a:r>
              <a:rPr kumimoji="0" lang="uk-UA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місії, візії і цілей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організації;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3) вибір методів аналізу факторів внутрішнього і зовнішнього середовища;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4) оцінка та аналіз факторів зовнішнього середовища;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5) оцінка та аналіз факторів внутрішнього середовища;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6) прогнозування умов функціонування та результатів виробничо-господарської діяльності підприємства;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7) виконання розрахунків, обґрунтувань, проектних рішень;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8) формування варіантів стратегій (стратегічних альтернатив);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9) вибір стратегії;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10) оцінка стратегії на предмет відповідності установленим критеріям.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5761717"/>
            <a:ext cx="7200800" cy="9796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 smtClean="0"/>
              <a:t>Місія – це чітко виражена причина існування організації.</a:t>
            </a:r>
          </a:p>
          <a:p>
            <a:pPr algn="just"/>
            <a:r>
              <a:rPr lang="uk-UA" sz="2000" dirty="0" smtClean="0"/>
              <a:t>Візія – це ідея щодо образу майбутнього організації.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354714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239000" cy="5543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Роль місії та візії в організації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6408712" cy="560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22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293" y="188640"/>
            <a:ext cx="7239000" cy="5543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Цілі фармацевтичної організації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908720"/>
            <a:ext cx="648072" cy="583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sz="2400" dirty="0" smtClean="0"/>
              <a:t>Цілі фармацевтичної організації</a:t>
            </a:r>
            <a:endParaRPr lang="uk-UA" sz="2400" dirty="0"/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1047127" y="927084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/>
              <a:t>ПРИБУТКОВІСТЬ</a:t>
            </a:r>
            <a:r>
              <a:rPr lang="uk-UA" sz="1400" dirty="0"/>
              <a:t>: обсяг прибутку, дохід на інвестований капітал, розмір виплати дивідендів на акцію, відношення прибутку до обсягу продажу (наприклад, збільшення  прибутку фармацевтичного підприємства у наступному році на 4%)</a:t>
            </a:r>
            <a:endParaRPr lang="ru-RU" sz="1400" dirty="0"/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1043608" y="1916832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 smtClean="0"/>
              <a:t>РИНКИ: частка ринку, обсяг продажу (реалізації) в натуральних показниках або грошовому еквіваленті, ринкова ніша, сегменти ринку (наприклад, збільшення частки регіонального ринку  протягом року до 17%)</a:t>
            </a:r>
            <a:endParaRPr lang="uk-UA" sz="1400" dirty="0"/>
          </a:p>
        </p:txBody>
      </p:sp>
      <p:sp>
        <p:nvSpPr>
          <p:cNvPr id="13" name="Выноска со стрелкой влево 12"/>
          <p:cNvSpPr/>
          <p:nvPr/>
        </p:nvSpPr>
        <p:spPr>
          <a:xfrm>
            <a:off x="1046216" y="2948988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ЕФЕКТИВНІСТЬ: </a:t>
            </a:r>
            <a:r>
              <a:rPr lang="uk-UA" sz="1400" b="1" dirty="0" smtClean="0"/>
              <a:t>зниження собівартості, витрати на одиницю продукції,  співвідношення результатів і витрат (наприклад, досягнення показника ефективності виробництва 12% у наступному році)</a:t>
            </a:r>
            <a:endParaRPr lang="uk-UA" sz="1400" dirty="0"/>
          </a:p>
        </p:txBody>
      </p:sp>
      <p:sp>
        <p:nvSpPr>
          <p:cNvPr id="14" name="Выноска со стрелкой влево 13"/>
          <p:cNvSpPr/>
          <p:nvPr/>
        </p:nvSpPr>
        <p:spPr>
          <a:xfrm>
            <a:off x="1043607" y="3933056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РЕНТАБЕЛЬНІСТЬ: </a:t>
            </a:r>
            <a:r>
              <a:rPr lang="uk-UA" sz="1400" b="1" dirty="0" smtClean="0"/>
              <a:t>відношення прибутку до витрат, рентабельність виробництва, реалізації (наприклад, досягнення показника рентабельності реалізації 6%)</a:t>
            </a:r>
            <a:endParaRPr lang="uk-UA" sz="1400" dirty="0"/>
          </a:p>
        </p:txBody>
      </p:sp>
      <p:sp>
        <p:nvSpPr>
          <p:cNvPr id="15" name="Выноска со стрелкой влево 14"/>
          <p:cNvSpPr/>
          <p:nvPr/>
        </p:nvSpPr>
        <p:spPr>
          <a:xfrm>
            <a:off x="1047127" y="4961241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ПРОДУКЦІЯ: </a:t>
            </a:r>
            <a:r>
              <a:rPr lang="uk-UA" sz="1400" b="1" dirty="0" smtClean="0"/>
              <a:t>обсяг продажу стосовно конкретного лікарського засобу, зміни в асортименті та номенклатурі (наприклад, впровадження у виробництво нового для підприємства препарату протягом наступних двох років)</a:t>
            </a:r>
            <a:endParaRPr lang="uk-UA" sz="1400" dirty="0"/>
          </a:p>
        </p:txBody>
      </p:sp>
      <p:sp>
        <p:nvSpPr>
          <p:cNvPr id="16" name="Выноска со стрелкой влево 15"/>
          <p:cNvSpPr/>
          <p:nvPr/>
        </p:nvSpPr>
        <p:spPr>
          <a:xfrm>
            <a:off x="1030870" y="5878287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ПРОДУКТИВНІСТЬ: </a:t>
            </a:r>
            <a:r>
              <a:rPr lang="uk-UA" sz="1400" b="1" dirty="0" smtClean="0"/>
              <a:t>виробіток на одного працівника, трудомісткість, чисельність тощо  (наприклад, збільшення обсягу продаж продукції на одного працівника на 6,5%)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3043470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293" y="188640"/>
            <a:ext cx="7239000" cy="5543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Цілі фармацевтичної організації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908720"/>
            <a:ext cx="648072" cy="583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sz="2400" dirty="0" smtClean="0"/>
              <a:t>Цілі фармацевтичної організації</a:t>
            </a:r>
            <a:endParaRPr lang="uk-UA" sz="2400" dirty="0"/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1047127" y="836712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/>
              <a:t>ФІНАНСОВІ РЕСУРСИ: структура капіталу, емісія акцій, рух готівки, виплата дивідендів, період інкасації (наприклад, збільшення частки власного капіталу у наступному році до 65%)</a:t>
            </a:r>
            <a:endParaRPr lang="ru-RU" sz="1400" dirty="0"/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1062990" y="1836447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/>
              <a:t>ВИРОБНИЧІ ПОТУЖНОСТІ, БУДІВЛІ ТА СПОРУДИ: вартість обладнання, будівель, потенційний обсяг виробництва (наприклад, збільшення виробничої потужності до 10 </a:t>
            </a:r>
            <a:r>
              <a:rPr lang="uk-UA" sz="1400" b="1" dirty="0" err="1"/>
              <a:t>тис.од</a:t>
            </a:r>
            <a:r>
              <a:rPr lang="uk-UA" sz="1400" b="1" dirty="0"/>
              <a:t>. продукції на місяць протягом трьох років)</a:t>
            </a:r>
            <a:endParaRPr lang="uk-UA" sz="1400" dirty="0"/>
          </a:p>
        </p:txBody>
      </p:sp>
      <p:sp>
        <p:nvSpPr>
          <p:cNvPr id="13" name="Выноска со стрелкой влево 12"/>
          <p:cNvSpPr/>
          <p:nvPr/>
        </p:nvSpPr>
        <p:spPr>
          <a:xfrm>
            <a:off x="1062990" y="2810010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ІННОВАЦІЇ: </a:t>
            </a:r>
            <a:r>
              <a:rPr lang="uk-UA" sz="1400" b="1" dirty="0" smtClean="0"/>
              <a:t>упровадження нових технологій, придбання патентів, ліцензій тощо (наприклад, закупівля в наступному році патенту на виготовлення протитуберкульозного препарату)</a:t>
            </a:r>
            <a:endParaRPr lang="uk-UA" sz="1400" dirty="0"/>
          </a:p>
        </p:txBody>
      </p:sp>
      <p:sp>
        <p:nvSpPr>
          <p:cNvPr id="14" name="Выноска со стрелкой влево 13"/>
          <p:cNvSpPr/>
          <p:nvPr/>
        </p:nvSpPr>
        <p:spPr>
          <a:xfrm>
            <a:off x="1054790" y="3825044"/>
            <a:ext cx="7021163" cy="900100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ОРГАНІЗАЦІЙНІ ЗМІНИ: </a:t>
            </a:r>
            <a:r>
              <a:rPr lang="uk-UA" sz="1400" b="1" dirty="0" smtClean="0"/>
              <a:t>кількість ланок та рівнів управління, рівень централізації, організаційна структура</a:t>
            </a:r>
            <a:endParaRPr lang="uk-UA" sz="1400" dirty="0"/>
          </a:p>
        </p:txBody>
      </p:sp>
      <p:sp>
        <p:nvSpPr>
          <p:cNvPr id="15" name="Выноска со стрелкой влево 14"/>
          <p:cNvSpPr/>
          <p:nvPr/>
        </p:nvSpPr>
        <p:spPr>
          <a:xfrm>
            <a:off x="1043607" y="4866069"/>
            <a:ext cx="7021163" cy="812161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ПРОДУКЦІЯ: </a:t>
            </a:r>
            <a:r>
              <a:rPr lang="uk-UA" sz="1400" b="1" dirty="0" smtClean="0"/>
              <a:t>кількість </a:t>
            </a:r>
            <a:r>
              <a:rPr lang="uk-UA" sz="1400" b="1" dirty="0"/>
              <a:t>годин професійного навчання, перепідготовка та підвищення кваліфікації </a:t>
            </a:r>
            <a:r>
              <a:rPr lang="uk-UA" sz="1400" b="1" dirty="0" smtClean="0"/>
              <a:t>працівників</a:t>
            </a:r>
            <a:endParaRPr lang="uk-UA" sz="1400" dirty="0"/>
          </a:p>
        </p:txBody>
      </p:sp>
      <p:sp>
        <p:nvSpPr>
          <p:cNvPr id="16" name="Выноска со стрелкой влево 15"/>
          <p:cNvSpPr/>
          <p:nvPr/>
        </p:nvSpPr>
        <p:spPr>
          <a:xfrm>
            <a:off x="1043608" y="5738838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СОЦІАЛЬНА ВІДПОВІДАЛЬНІСТЬ: </a:t>
            </a:r>
            <a:r>
              <a:rPr lang="uk-UA" sz="1400" b="1" dirty="0" smtClean="0"/>
              <a:t>стаж роботи, соціальне забезпечення працівників, організація відпочинку працівників (наприклад, придбання путівок працівникам для санаторного лікування)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1651232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4823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стратегій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673019"/>
              </p:ext>
            </p:extLst>
          </p:nvPr>
        </p:nvGraphicFramePr>
        <p:xfrm>
          <a:off x="323528" y="692696"/>
          <a:ext cx="7704856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45365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Ознаки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Види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ієрархією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Загально-корпоративна, портфельна, ділова, функціональна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функціональною ознакою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Маркетингова, фінансова, торгівельна, соціальна, екологічна, організаційних перетворень</a:t>
                      </a:r>
                      <a:endParaRPr lang="uk-UA" sz="20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термінами реалізації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Довгострокова, середньострокова, короткострокова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стадіями економічного розвитку (життєвого циклу організації)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Зростання,  обмеженого зростання, скорочення (захисту, відступу), ліквідації</a:t>
                      </a:r>
                      <a:endParaRPr lang="uk-UA" sz="20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напрямами можливого розвитку організації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Інтенсивного, інтеграційного, диверсифікаційного розвитку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місцем організації у конкурентній боротьбі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Лідера, претендента на лідерство, послідовника, новачка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164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4823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стратегій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450725"/>
              </p:ext>
            </p:extLst>
          </p:nvPr>
        </p:nvGraphicFramePr>
        <p:xfrm>
          <a:off x="107504" y="614180"/>
          <a:ext cx="7992888" cy="624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8698"/>
                <a:gridCol w="4924190"/>
              </a:tblGrid>
              <a:tr h="447853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Ознаки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Види</a:t>
                      </a:r>
                      <a:endParaRPr lang="ru-RU" sz="2000" dirty="0"/>
                    </a:p>
                  </a:txBody>
                  <a:tcPr/>
                </a:tc>
              </a:tr>
              <a:tr h="850212">
                <a:tc>
                  <a:txBody>
                    <a:bodyPr/>
                    <a:lstStyle/>
                    <a:p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ступенем глобалізації (охоплення ринку)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Інтернаціоналізації, сегментації, регіоналізації</a:t>
                      </a:r>
                      <a:endParaRPr lang="ru-RU" sz="2000" dirty="0"/>
                    </a:p>
                  </a:txBody>
                  <a:tcPr/>
                </a:tc>
              </a:tr>
              <a:tr h="1970553">
                <a:tc>
                  <a:txBody>
                    <a:bodyPr/>
                    <a:lstStyle/>
                    <a:p>
                      <a:pPr lvl="0"/>
                      <a:r>
                        <a:rPr kumimoji="0"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ознакою наступальних дій</a:t>
                      </a:r>
                      <a:endParaRPr kumimoji="0"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“Партизанська війна”; випереджувальні удари; дії, спрямовані на протиставлення сильним сторонам конкурентів або перевершення їх; дії, спрямовані на слабкі сторони конкурентів; одночасний наступ у кількох напрямках; захоплення вільного простору</a:t>
                      </a:r>
                      <a:endParaRPr lang="uk-UA" sz="2000" noProof="0" dirty="0"/>
                    </a:p>
                  </a:txBody>
                  <a:tcPr/>
                </a:tc>
              </a:tr>
              <a:tr h="1105275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характеристиками </a:t>
                      </a:r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виробничо-господарської діяльності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Реструктуризації, спеціалізації, диверсифікації, зниження собівартості, диференціації, концентрації</a:t>
                      </a:r>
                      <a:endParaRPr lang="ru-RU" sz="2000" dirty="0"/>
                    </a:p>
                  </a:txBody>
                  <a:tcPr/>
                </a:tc>
              </a:tr>
              <a:tr h="1164417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галузевою орієнтацією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 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нових галузях; у галузях на стадії зрілості; у галузях на стадії стагнації чи спаду; у роздроблених галузях; на міжнародних ринках</a:t>
                      </a:r>
                      <a:endParaRPr lang="uk-UA" sz="2000" noProof="0" dirty="0"/>
                    </a:p>
                  </a:txBody>
                  <a:tcPr/>
                </a:tc>
              </a:tr>
              <a:tr h="626994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експортно-імпортною політикою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Прямого та непрямого експорту, виробництва за кордоном, імпорту тощо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673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Методи прогнозування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" y="885354"/>
            <a:ext cx="8050559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196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776864" cy="576064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модель поточного планування</a:t>
            </a:r>
            <a:endParaRPr lang="ru-RU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7416824" cy="58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58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6864" cy="576064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Стадії реалізації бюджетного </a:t>
            </a:r>
            <a:r>
              <a:rPr lang="uk-UA" sz="2400" dirty="0" smtClean="0"/>
              <a:t>планування</a:t>
            </a:r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7489354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401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8" y="160943"/>
            <a:ext cx="7239000" cy="9487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методів бюджетного планування</a:t>
            </a:r>
            <a:endParaRPr lang="uk-UA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09663"/>
            <a:ext cx="7386291" cy="5559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756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92088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ІІ. Організація (Організування)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980728"/>
            <a:ext cx="7632848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 smtClean="0"/>
              <a:t>– це вид управлінської діяльності, який відображає процес створення структури управління організацією. </a:t>
            </a:r>
          </a:p>
          <a:p>
            <a:pPr algn="just"/>
            <a:r>
              <a:rPr lang="uk-UA" sz="2400" dirty="0" smtClean="0"/>
              <a:t>Організування базується на трьох категоріях: повноваження, відповідальність та делегування.</a:t>
            </a:r>
            <a:endParaRPr lang="uk-UA" sz="2400" dirty="0"/>
          </a:p>
        </p:txBody>
      </p:sp>
      <p:pic>
        <p:nvPicPr>
          <p:cNvPr id="12290" name="Picture 2" descr="Основи менеджменту - Організування як загальна функція менеджмент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1" b="21460"/>
          <a:stretch/>
        </p:blipFill>
        <p:spPr bwMode="auto">
          <a:xfrm>
            <a:off x="750501" y="3576035"/>
            <a:ext cx="6922917" cy="258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871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239000" cy="698336"/>
          </a:xfrm>
        </p:spPr>
        <p:txBody>
          <a:bodyPr/>
          <a:lstStyle/>
          <a:p>
            <a:pPr algn="ctr"/>
            <a:r>
              <a:rPr lang="uk-UA" dirty="0" smtClean="0"/>
              <a:t>Важливо!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7239000" cy="48463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b="1" cap="all" dirty="0"/>
              <a:t>Повноваження</a:t>
            </a:r>
            <a:r>
              <a:rPr lang="uk-UA" dirty="0"/>
              <a:t> – це обмежене право використовувати ресурси підприємства (матеріальні, фінансові, трудові та ін.) і направляти зусилля підлеглих працівників на виконання встановлених завдань. Повноваження делегують посаді, а не особі. </a:t>
            </a:r>
            <a:endParaRPr lang="ru-RU" dirty="0"/>
          </a:p>
          <a:p>
            <a:pPr algn="just"/>
            <a:r>
              <a:rPr lang="uk-UA" b="1" cap="all" dirty="0"/>
              <a:t>Відповідальність</a:t>
            </a:r>
            <a:r>
              <a:rPr lang="uk-UA" dirty="0"/>
              <a:t> – це покладений на посадову особу обов'язок виконувати поставлені завдання і забезпечувати їх позитивне розв'язання. </a:t>
            </a:r>
            <a:endParaRPr lang="ru-RU" dirty="0"/>
          </a:p>
          <a:p>
            <a:pPr algn="just"/>
            <a:r>
              <a:rPr lang="ru-RU" b="1" cap="all" dirty="0"/>
              <a:t> </a:t>
            </a:r>
            <a:r>
              <a:rPr lang="uk-UA" b="1" cap="all" dirty="0" smtClean="0"/>
              <a:t>Делегування</a:t>
            </a:r>
            <a:r>
              <a:rPr lang="uk-UA" dirty="0" smtClean="0"/>
              <a:t> – це передача завдань і повноважень особі, яка приймає на себе відповідальність за їх виконання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3314" name="Picture 2" descr="Nota Bene Stock Illustration 45585670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5"/>
          <a:stretch/>
        </p:blipFill>
        <p:spPr bwMode="auto">
          <a:xfrm>
            <a:off x="5508104" y="5157192"/>
            <a:ext cx="247710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896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4823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Організаційна структура управління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7239000" cy="1296144"/>
          </a:xfrm>
        </p:spPr>
        <p:txBody>
          <a:bodyPr/>
          <a:lstStyle/>
          <a:p>
            <a:pPr algn="just"/>
            <a:r>
              <a:rPr lang="uk-UA" sz="2400" dirty="0"/>
              <a:t>це впоряд­кована сукупність підрозділів, які формують рівні управління, їх взаємозв’язки та дозволяють управляти організацією. </a:t>
            </a:r>
            <a:endParaRPr lang="ru-RU" sz="24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"/>
          <a:stretch/>
        </p:blipFill>
        <p:spPr bwMode="auto">
          <a:xfrm>
            <a:off x="683568" y="1965277"/>
            <a:ext cx="7128792" cy="473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282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60840" cy="504056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Лінійна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7643192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сукупність </a:t>
            </a:r>
            <a:r>
              <a:rPr lang="uk-UA" sz="2400" dirty="0" smtClean="0"/>
              <a:t>взаємо</a:t>
            </a:r>
            <a:r>
              <a:rPr lang="en-US" sz="2400" dirty="0" smtClean="0"/>
              <a:t>-</a:t>
            </a:r>
            <a:r>
              <a:rPr lang="uk-UA" sz="2400" dirty="0" smtClean="0"/>
              <a:t>підпорядкованих </a:t>
            </a:r>
            <a:r>
              <a:rPr lang="uk-UA" sz="2400" dirty="0"/>
              <a:t>органів у вигляді ієрархічної драбинки, де кожен управлінець підпорядковується тільки одному менеджеру і всі зв'язки з вищими рівнями управління йдуть через нього. 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7" y="3356992"/>
            <a:ext cx="8081671" cy="303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475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dirty="0"/>
              <a:t>Функціональна</a:t>
            </a:r>
            <a:r>
              <a:rPr lang="uk-UA" sz="2400" dirty="0" smtClean="0"/>
              <a:t> </a:t>
            </a:r>
            <a:r>
              <a:rPr lang="uk-UA" sz="2400" dirty="0"/>
              <a:t>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7643192" cy="19442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ієрархія органів, які забезпечують виконання кожної функції управління на всіх рівнях, при цьому керівники спеціалізуються на окремих управлінських функціях, які виконуються відповідними спеціалістами. 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25873"/>
            <a:ext cx="763224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657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ЛІНІЙНО-ШТАБНА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2961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при лінійних керівниках створюються штаби (служби), які спеціалізуються на виконанні певних </a:t>
            </a:r>
            <a:r>
              <a:rPr lang="uk-UA" sz="2400" dirty="0" smtClean="0"/>
              <a:t>управлінських </a:t>
            </a:r>
            <a:r>
              <a:rPr lang="uk-UA" sz="2400" dirty="0"/>
              <a:t>функцій. 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9" y="2420887"/>
            <a:ext cx="8005893" cy="394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039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ЛІНІЙНО-ФУНКЦІОНАЛЬНА 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передбачає те, що штабні функціональні служби отримують повноваження управління </a:t>
            </a:r>
            <a:r>
              <a:rPr lang="uk-UA" sz="2400" dirty="0" smtClean="0"/>
              <a:t>службами </a:t>
            </a:r>
            <a:r>
              <a:rPr lang="uk-UA" sz="2400" dirty="0"/>
              <a:t>нижчого рівня, які виконують відповідні спеціальні функцій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0888"/>
            <a:ext cx="7056784" cy="400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458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ПРОДУКТОВА 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800" dirty="0"/>
              <a:t> структура управління організацією, за якою керівнику делегують повноваження з управління певним типом продукції, при цьому керівники вторинних служб (виробничої, технічної, збуту тощо) знаходяться у підпорядкуванні цього керівника. Є різновидом дивізійних організаційних структур управління.</a:t>
            </a:r>
            <a:endParaRPr lang="ru-R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780967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841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920880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СПОЖИВЧА 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8722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dirty="0"/>
              <a:t> структура управління організацією, що має підрозділи, виробничо-господарська діяльність яких спрямована на забезпечення виробничих потреб певних груп споживачів (покупців). Є різновидом дивізійних організаційних структур управління.</a:t>
            </a:r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7820657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529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920880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матрична  </a:t>
            </a:r>
            <a:r>
              <a:rPr lang="uk-UA" sz="2400" dirty="0"/>
              <a:t>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20882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800" dirty="0"/>
              <a:t> структура управління організації, яка передбачає наявність проектних груп, члени яких підпорядковані як керівнику проекту, так і керівнику тих функціональних відділів, де вони працюють постійно. Застосування такої структури управління дає можливість зменшити витрати на проектні роботи, оскільки використовується чинна робоча сила, існуюча техніка, приміщення, транспортні засоби тощо. Є різновидом адаптивних організаційних структур управління.</a:t>
            </a:r>
            <a:endParaRPr lang="ru-R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7704856" cy="344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353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239000" cy="5543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ІІІ. Мотивування (мотивація)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7239000" cy="2179624"/>
          </a:xfrm>
        </p:spPr>
        <p:txBody>
          <a:bodyPr/>
          <a:lstStyle/>
          <a:p>
            <a:pPr algn="just"/>
            <a:r>
              <a:rPr lang="uk-UA" dirty="0"/>
              <a:t>це вид управлінської діяльності, який забезпечує процес спонукання себе та інших працівників на діяльність, що спрямована на досягнення особистих цілей та цілей організації.</a:t>
            </a:r>
            <a:endParaRPr lang="ru-RU" dirty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01829"/>
            <a:ext cx="60102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840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Класифікація теорій мотивування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988840"/>
            <a:ext cx="216024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Процесні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148064" y="1988840"/>
            <a:ext cx="216024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Змістовні</a:t>
            </a:r>
            <a:endParaRPr lang="ru-RU" sz="2400" dirty="0"/>
          </a:p>
        </p:txBody>
      </p:sp>
      <p:cxnSp>
        <p:nvCxnSpPr>
          <p:cNvPr id="8" name="Прямая со стрелкой 7"/>
          <p:cNvCxnSpPr>
            <a:stCxn id="2" idx="2"/>
            <a:endCxn id="5" idx="0"/>
          </p:cNvCxnSpPr>
          <p:nvPr/>
        </p:nvCxnSpPr>
        <p:spPr>
          <a:xfrm flipH="1">
            <a:off x="1907704" y="1463040"/>
            <a:ext cx="2168996" cy="52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2"/>
            <a:endCxn id="6" idx="0"/>
          </p:cNvCxnSpPr>
          <p:nvPr/>
        </p:nvCxnSpPr>
        <p:spPr>
          <a:xfrm>
            <a:off x="4076700" y="1463040"/>
            <a:ext cx="2151484" cy="52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Выноска со стрелкой вверх 10"/>
          <p:cNvSpPr/>
          <p:nvPr/>
        </p:nvSpPr>
        <p:spPr>
          <a:xfrm>
            <a:off x="665566" y="2708920"/>
            <a:ext cx="2484276" cy="3960440"/>
          </a:xfrm>
          <a:prstGeom prst="upArrowCallout">
            <a:avLst>
              <a:gd name="adj1" fmla="val 9557"/>
              <a:gd name="adj2" fmla="val 11663"/>
              <a:gd name="adj3" fmla="val 17278"/>
              <a:gd name="adj4" fmla="val 82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акцентують увагу не лише на потребах, але й на самому процесі стимулювання, визначенні умов, </a:t>
            </a:r>
          </a:p>
          <a:p>
            <a:pPr algn="ctr"/>
            <a:r>
              <a:rPr lang="uk-UA" sz="2000" dirty="0" smtClean="0"/>
              <a:t>за яких процес мотивування буде ефективним</a:t>
            </a:r>
            <a:endParaRPr lang="uk-UA" sz="2000" dirty="0"/>
          </a:p>
        </p:txBody>
      </p:sp>
      <p:sp>
        <p:nvSpPr>
          <p:cNvPr id="12" name="Выноска со стрелкой вверх 11"/>
          <p:cNvSpPr/>
          <p:nvPr/>
        </p:nvSpPr>
        <p:spPr>
          <a:xfrm>
            <a:off x="5022050" y="2758116"/>
            <a:ext cx="2412268" cy="3960440"/>
          </a:xfrm>
          <a:prstGeom prst="upArrowCallout">
            <a:avLst>
              <a:gd name="adj1" fmla="val 9557"/>
              <a:gd name="adj2" fmla="val 11663"/>
              <a:gd name="adj3" fmla="val 17278"/>
              <a:gd name="adj4" fmla="val 82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/>
              <a:t>концентрують свою увагу на аналізі потреб людини, </a:t>
            </a:r>
            <a:endParaRPr lang="ru-RU" sz="2000" dirty="0"/>
          </a:p>
          <a:p>
            <a:pPr algn="ctr"/>
            <a:r>
              <a:rPr lang="uk-UA" sz="2000" dirty="0"/>
              <a:t>пріоритетності їх мотивуючої дії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54711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Ієрархія</a:t>
            </a:r>
            <a:r>
              <a:rPr lang="ru-RU" dirty="0" smtClean="0"/>
              <a:t> </a:t>
            </a:r>
            <a:r>
              <a:rPr lang="ru-RU" dirty="0"/>
              <a:t>потреб за </a:t>
            </a:r>
            <a:r>
              <a:rPr lang="uk-UA" dirty="0" smtClean="0"/>
              <a:t>А. Маслоу</a:t>
            </a:r>
            <a:endParaRPr lang="uk-U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7848872" cy="531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010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698336"/>
          </a:xfrm>
        </p:spPr>
        <p:txBody>
          <a:bodyPr/>
          <a:lstStyle/>
          <a:p>
            <a:pPr algn="ctr"/>
            <a:r>
              <a:rPr lang="en-US" dirty="0" smtClean="0"/>
              <a:t>IV. </a:t>
            </a:r>
            <a:r>
              <a:rPr lang="uk-UA" dirty="0" smtClean="0"/>
              <a:t>контролювання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848872" cy="3816424"/>
          </a:xfrm>
        </p:spPr>
        <p:txBody>
          <a:bodyPr>
            <a:normAutofit/>
          </a:bodyPr>
          <a:lstStyle/>
          <a:p>
            <a:pPr algn="just"/>
            <a:r>
              <a:rPr lang="uk-UA" sz="2400" dirty="0"/>
              <a:t>це вид управлінської діяльності щодо забезпечення процесу, з допомогою якого керівництво організації визначає, наскільки правильні його управлінські рішення, а також потребу у здійсненні певних коректив. Основними завданнями контролю є забезпечення досягнення цілей і місії організації, виявлення відхилень та недоліків, уникнення нагромадження та повторення помилок, мінімізація втрат, подолання складних організаційних проблем тощо.</a:t>
            </a:r>
            <a:endParaRPr lang="ru-RU" sz="2400" dirty="0"/>
          </a:p>
        </p:txBody>
      </p:sp>
      <p:pic>
        <p:nvPicPr>
          <p:cNvPr id="9218" name="Picture 2" descr="Лучшие системы контроля сотрудников и учета рабочего време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509120"/>
            <a:ext cx="360040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448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Видів </a:t>
            </a:r>
            <a:r>
              <a:rPr lang="uk-UA" dirty="0" smtClean="0"/>
              <a:t>контролю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771302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906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Видів </a:t>
            </a:r>
            <a:r>
              <a:rPr lang="uk-UA" dirty="0" smtClean="0"/>
              <a:t>контролю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7632848" cy="593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68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698336"/>
          </a:xfrm>
        </p:spPr>
        <p:txBody>
          <a:bodyPr/>
          <a:lstStyle/>
          <a:p>
            <a:pPr algn="ctr"/>
            <a:r>
              <a:rPr lang="en-US" dirty="0"/>
              <a:t>V. </a:t>
            </a:r>
            <a:r>
              <a:rPr lang="uk-UA" dirty="0" smtClean="0"/>
              <a:t>Регулювання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7848872" cy="2088232"/>
          </a:xfrm>
        </p:spPr>
        <p:txBody>
          <a:bodyPr/>
          <a:lstStyle/>
          <a:p>
            <a:pPr marL="0" indent="0" algn="just">
              <a:buNone/>
            </a:pPr>
            <a:r>
              <a:rPr lang="uk-UA" dirty="0"/>
              <a:t>це вид управлінської діяльності, спрямований на усунення відхилень, збоїв, недоліків тощо в керованій системі шляхом розробки і впровадження керуючою системою відповідних заходів.</a:t>
            </a:r>
            <a:endParaRPr lang="ru-RU" dirty="0"/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808676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195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4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719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2387</TotalTime>
  <Words>1402</Words>
  <Application>Microsoft Office PowerPoint</Application>
  <PresentationFormat>Экран (4:3)</PresentationFormat>
  <Paragraphs>125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Одеський національний медичний університет Кафедра Організації та економіки фармації з післядипломною підготовкою</vt:lpstr>
      <vt:lpstr>План лекції</vt:lpstr>
      <vt:lpstr>Функції управління</vt:lpstr>
      <vt:lpstr>Класифікація функцій менеджменту</vt:lpstr>
      <vt:lpstr>Технологія менеджменту</vt:lpstr>
      <vt:lpstr>Планування</vt:lpstr>
      <vt:lpstr>Презентация PowerPoint</vt:lpstr>
      <vt:lpstr>етапи стратегічного планування організації</vt:lpstr>
      <vt:lpstr>Роль місії та візії в організації</vt:lpstr>
      <vt:lpstr>Цілі фармацевтичної організації</vt:lpstr>
      <vt:lpstr>Цілі фармацевтичної організації</vt:lpstr>
      <vt:lpstr>Класифікація стратегій</vt:lpstr>
      <vt:lpstr>Класифікація стратегій</vt:lpstr>
      <vt:lpstr>Методи прогнозування</vt:lpstr>
      <vt:lpstr>модель поточного планування</vt:lpstr>
      <vt:lpstr>Стадії реалізації бюджетного планування</vt:lpstr>
      <vt:lpstr>Класифікація методів бюджетного планування</vt:lpstr>
      <vt:lpstr>ІІ. Організація (Організування)</vt:lpstr>
      <vt:lpstr>Важливо!</vt:lpstr>
      <vt:lpstr>Організаційна структура управління</vt:lpstr>
      <vt:lpstr>Лінійна організаційна структура управління</vt:lpstr>
      <vt:lpstr>Функціональна організаційна структура управління</vt:lpstr>
      <vt:lpstr>ЛІНІЙНО-ШТАБНА організаційна структура управління</vt:lpstr>
      <vt:lpstr>ЛІНІЙНО-ФУНКЦІОНАЛЬНА  організаційна структура управління</vt:lpstr>
      <vt:lpstr>ПРОДУКТОВА  організаційна структура управління</vt:lpstr>
      <vt:lpstr>СПОЖИВЧА  організаційна структура управління</vt:lpstr>
      <vt:lpstr>матрична  організаційна структура управління</vt:lpstr>
      <vt:lpstr>ІІІ. Мотивування (мотивація)</vt:lpstr>
      <vt:lpstr>Класифікація теорій мотивування</vt:lpstr>
      <vt:lpstr>Ієрархія потреб за А. Маслоу</vt:lpstr>
      <vt:lpstr>IV. контролювання</vt:lpstr>
      <vt:lpstr>Класифікація Видів контролю</vt:lpstr>
      <vt:lpstr>Класифікація Видів контролю</vt:lpstr>
      <vt:lpstr>V. Регулювання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141</cp:revision>
  <dcterms:created xsi:type="dcterms:W3CDTF">2022-09-08T14:07:54Z</dcterms:created>
  <dcterms:modified xsi:type="dcterms:W3CDTF">2023-09-13T08:15:35Z</dcterms:modified>
</cp:coreProperties>
</file>