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 id="271" r:id="rId16"/>
    <p:sldId id="270"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8" r:id="rId36"/>
    <p:sldId id="290" r:id="rId37"/>
    <p:sldId id="292" r:id="rId38"/>
    <p:sldId id="293" r:id="rId39"/>
    <p:sldId id="294" r:id="rId40"/>
    <p:sldId id="295" r:id="rId41"/>
    <p:sldId id="296" r:id="rId42"/>
    <p:sldId id="297" r:id="rId43"/>
    <p:sldId id="299" r:id="rId44"/>
    <p:sldId id="300" r:id="rId45"/>
    <p:sldId id="301" r:id="rId46"/>
    <p:sldId id="302" r:id="rId47"/>
    <p:sldId id="303" r:id="rId48"/>
    <p:sldId id="304" r:id="rId49"/>
    <p:sldId id="305" r:id="rId50"/>
    <p:sldId id="308" r:id="rId51"/>
    <p:sldId id="309" r:id="rId52"/>
    <p:sldId id="306" r:id="rId53"/>
    <p:sldId id="307"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82771" autoAdjust="0"/>
  </p:normalViewPr>
  <p:slideViewPr>
    <p:cSldViewPr>
      <p:cViewPr varScale="1">
        <p:scale>
          <a:sx n="95" d="100"/>
          <a:sy n="95" d="100"/>
        </p:scale>
        <p:origin x="207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B4C71EC6-210F-42DE-9C53-41977AD35B3D}" type="datetimeFigureOut">
              <a:rPr lang="ru-RU" smtClean="0"/>
              <a:t>21.02.2024</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21.02.2024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
        <p:nvSpPr>
          <p:cNvPr id="7" name="Заголовок 6"/>
          <p:cNvSpPr>
            <a:spLocks noGrp="1"/>
          </p:cNvSpPr>
          <p:nvPr>
            <p:ph type="title"/>
          </p:nvPr>
        </p:nvSpPr>
        <p:spPr/>
        <p:txBody>
          <a:bodyPr rtlCol="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21.02.2024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Объект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21.02.2024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8" name="Заголовок 7"/>
          <p:cNvSpPr>
            <a:spLocks noGrp="1"/>
          </p:cNvSpPr>
          <p:nvPr>
            <p:ph type="title"/>
          </p:nvPr>
        </p:nvSpPr>
        <p:spPr/>
        <p:txBody>
          <a:bodyPr rtlCol="0"/>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21.02.2024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B4C71EC6-210F-42DE-9C53-41977AD35B3D}" type="datetimeFigureOut">
              <a:rPr lang="ru-RU" smtClean="0"/>
              <a:t>21.02.2024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
        <p:nvSpPr>
          <p:cNvPr id="6" name="Заголовок 5"/>
          <p:cNvSpPr>
            <a:spLocks noGrp="1"/>
          </p:cNvSpPr>
          <p:nvPr>
            <p:ph type="title"/>
          </p:nvPr>
        </p:nvSpPr>
        <p:spPr/>
        <p:txBody>
          <a:bodyPr rtlCol="0"/>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21.02.2024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p>
            <a:fld id="{B4C71EC6-210F-42DE-9C53-41977AD35B3D}" type="datetimeFigureOut">
              <a:rPr lang="ru-RU" smtClean="0"/>
              <a:t>21.02.2024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B4C71EC6-210F-42DE-9C53-41977AD35B3D}" type="datetimeFigureOut">
              <a:rPr lang="ru-RU" smtClean="0"/>
              <a:t>21.02.2024</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B19B0651-EE4F-4900-A07F-96A6BFA9D0F0}" type="slidenum">
              <a:rPr lang="ru-RU" smtClean="0"/>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олилиния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21.02.2024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21.02.2024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олилиния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4C71EC6-210F-42DE-9C53-41977AD35B3D}" type="datetimeFigureOut">
              <a:rPr lang="ru-RU" smtClean="0"/>
              <a:t>21.02.2024</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53852" y="1844824"/>
            <a:ext cx="7772400" cy="3024336"/>
          </a:xfrm>
        </p:spPr>
        <p:txBody>
          <a:bodyPr>
            <a:normAutofit/>
          </a:bodyPr>
          <a:lstStyle/>
          <a:p>
            <a:r>
              <a:rPr lang="en-US" dirty="0" smtClean="0"/>
              <a:t>Sexually Transmitted </a:t>
            </a:r>
            <a:r>
              <a:rPr lang="en-US" dirty="0"/>
              <a:t>D</a:t>
            </a:r>
            <a:r>
              <a:rPr lang="en-US" dirty="0" smtClean="0"/>
              <a:t>iseases. Syphilis. </a:t>
            </a:r>
            <a:r>
              <a:rPr lang="en-US" dirty="0" err="1" smtClean="0"/>
              <a:t>Gonorrhoea</a:t>
            </a:r>
            <a:r>
              <a:rPr lang="en-US" b="1" dirty="0"/>
              <a:t>.</a:t>
            </a:r>
            <a:r>
              <a:rPr lang="en-US" dirty="0" smtClean="0"/>
              <a:t/>
            </a:r>
            <a:br>
              <a:rPr lang="en-US" dirty="0" smtClean="0"/>
            </a:br>
            <a:endParaRPr lang="ru-RU" dirty="0"/>
          </a:p>
        </p:txBody>
      </p:sp>
      <p:sp>
        <p:nvSpPr>
          <p:cNvPr id="3" name="Подзаголовок 2"/>
          <p:cNvSpPr>
            <a:spLocks noGrp="1"/>
          </p:cNvSpPr>
          <p:nvPr>
            <p:ph type="subTitle" idx="1"/>
          </p:nvPr>
        </p:nvSpPr>
        <p:spPr>
          <a:xfrm>
            <a:off x="1619672" y="6143992"/>
            <a:ext cx="6728792" cy="45719"/>
          </a:xfrm>
        </p:spPr>
        <p:txBody>
          <a:bodyPr>
            <a:normAutofit fontScale="25000" lnSpcReduction="20000"/>
          </a:bodyPr>
          <a:lstStyle/>
          <a:p>
            <a:pPr algn="just"/>
            <a:endParaRPr lang="ru-RU" dirty="0"/>
          </a:p>
        </p:txBody>
      </p:sp>
      <p:sp>
        <p:nvSpPr>
          <p:cNvPr id="4" name="Прямоугольник 3"/>
          <p:cNvSpPr/>
          <p:nvPr/>
        </p:nvSpPr>
        <p:spPr>
          <a:xfrm>
            <a:off x="1835696" y="134508"/>
            <a:ext cx="5742384" cy="707886"/>
          </a:xfrm>
          <a:prstGeom prst="rect">
            <a:avLst/>
          </a:prstGeom>
        </p:spPr>
        <p:txBody>
          <a:bodyPr wrap="square">
            <a:spAutoFit/>
          </a:bodyPr>
          <a:lstStyle/>
          <a:p>
            <a:pPr lvl="0" algn="ctr">
              <a:defRPr/>
            </a:pPr>
            <a:r>
              <a:rPr lang="en-US" sz="2000" b="1" dirty="0" smtClean="0">
                <a:solidFill>
                  <a:schemeClr val="accent5">
                    <a:lumMod val="75000"/>
                  </a:schemeClr>
                </a:solidFill>
                <a:latin typeface="Calibri" panose="020F0502020204030204"/>
                <a:cs typeface="Arial"/>
              </a:rPr>
              <a:t>ODESA </a:t>
            </a:r>
            <a:r>
              <a:rPr lang="en-US" sz="2000" b="1" dirty="0">
                <a:solidFill>
                  <a:schemeClr val="accent5">
                    <a:lumMod val="75000"/>
                  </a:schemeClr>
                </a:solidFill>
                <a:latin typeface="Calibri" panose="020F0502020204030204"/>
                <a:cs typeface="Arial"/>
              </a:rPr>
              <a:t>NATIONAL MEDICAL UNIVERSITY</a:t>
            </a:r>
            <a:br>
              <a:rPr lang="en-US" sz="2000" b="1" dirty="0">
                <a:solidFill>
                  <a:schemeClr val="accent5">
                    <a:lumMod val="75000"/>
                  </a:schemeClr>
                </a:solidFill>
                <a:latin typeface="Calibri" panose="020F0502020204030204"/>
                <a:cs typeface="Arial"/>
              </a:rPr>
            </a:br>
            <a:r>
              <a:rPr lang="en-US" sz="2000" b="1" dirty="0">
                <a:solidFill>
                  <a:schemeClr val="accent5">
                    <a:lumMod val="75000"/>
                  </a:schemeClr>
                </a:solidFill>
                <a:latin typeface="Calibri" panose="020F0502020204030204"/>
                <a:cs typeface="Arial"/>
              </a:rPr>
              <a:t>Department of Dermatology and Venereology</a:t>
            </a:r>
            <a:endParaRPr lang="ru-RU" sz="2000" b="1" dirty="0">
              <a:solidFill>
                <a:schemeClr val="accent5">
                  <a:lumMod val="75000"/>
                </a:schemeClr>
              </a:solidFill>
              <a:latin typeface="Calibri" panose="020F0502020204030204"/>
              <a:cs typeface="Arial"/>
            </a:endParaRPr>
          </a:p>
        </p:txBody>
      </p:sp>
    </p:spTree>
    <p:extLst>
      <p:ext uri="{BB962C8B-B14F-4D97-AF65-F5344CB8AC3E}">
        <p14:creationId xmlns:p14="http://schemas.microsoft.com/office/powerpoint/2010/main" val="18083720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700808"/>
            <a:ext cx="8229600" cy="4873728"/>
          </a:xfrm>
        </p:spPr>
        <p:txBody>
          <a:bodyPr/>
          <a:lstStyle/>
          <a:p>
            <a:r>
              <a:rPr lang="en-US" dirty="0"/>
              <a:t>More than 1 million sexually transmitted infections (STIs) are acquired every day </a:t>
            </a:r>
            <a:r>
              <a:rPr lang="en-US" dirty="0" smtClean="0"/>
              <a:t>worldwide</a:t>
            </a:r>
          </a:p>
          <a:p>
            <a:r>
              <a:rPr lang="en-US" dirty="0"/>
              <a:t>The majority of STIs have no symptoms or only mild symptoms that may not be recognized as an STI</a:t>
            </a:r>
            <a:r>
              <a:rPr lang="en-US" dirty="0" smtClean="0"/>
              <a:t>.</a:t>
            </a:r>
          </a:p>
          <a:p>
            <a:r>
              <a:rPr lang="en-US" dirty="0"/>
              <a:t>In some cases, STIs can have serious reproductive health consequences beyond the immediate impact of the infection itself (e.g., infertility or mother-to-child transmission)</a:t>
            </a:r>
          </a:p>
          <a:p>
            <a:endParaRPr lang="ru-RU" dirty="0"/>
          </a:p>
        </p:txBody>
      </p:sp>
      <p:sp>
        <p:nvSpPr>
          <p:cNvPr id="2" name="Заголовок 1"/>
          <p:cNvSpPr>
            <a:spLocks noGrp="1"/>
          </p:cNvSpPr>
          <p:nvPr>
            <p:ph type="title"/>
          </p:nvPr>
        </p:nvSpPr>
        <p:spPr>
          <a:xfrm>
            <a:off x="467544" y="692696"/>
            <a:ext cx="8219256" cy="1008112"/>
          </a:xfrm>
        </p:spPr>
        <p:txBody>
          <a:bodyPr>
            <a:normAutofit fontScale="90000"/>
          </a:bodyPr>
          <a:lstStyle/>
          <a:p>
            <a:r>
              <a:rPr lang="en-US" dirty="0" smtClean="0"/>
              <a:t>Sexually transmitted diseases (STDs)</a:t>
            </a:r>
            <a:endParaRPr lang="ru-RU" dirty="0"/>
          </a:p>
        </p:txBody>
      </p:sp>
    </p:spTree>
    <p:extLst>
      <p:ext uri="{BB962C8B-B14F-4D97-AF65-F5344CB8AC3E}">
        <p14:creationId xmlns:p14="http://schemas.microsoft.com/office/powerpoint/2010/main" val="18430173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Classification</a:t>
            </a:r>
            <a:endParaRPr lang="ru-RU" dirty="0"/>
          </a:p>
        </p:txBody>
      </p:sp>
      <p:sp>
        <p:nvSpPr>
          <p:cNvPr id="3" name="Объект 2"/>
          <p:cNvSpPr>
            <a:spLocks noGrp="1"/>
          </p:cNvSpPr>
          <p:nvPr>
            <p:ph sz="quarter" idx="2"/>
          </p:nvPr>
        </p:nvSpPr>
        <p:spPr>
          <a:xfrm>
            <a:off x="467544" y="1412776"/>
            <a:ext cx="4040188" cy="4968552"/>
          </a:xfrm>
        </p:spPr>
        <p:txBody>
          <a:bodyPr>
            <a:normAutofit fontScale="25000" lnSpcReduction="20000"/>
          </a:bodyPr>
          <a:lstStyle/>
          <a:p>
            <a:pPr marL="109728" indent="0">
              <a:buNone/>
            </a:pPr>
            <a:r>
              <a:rPr lang="en-US" sz="8600" u="sng" dirty="0"/>
              <a:t>Classic venereal diseases</a:t>
            </a:r>
          </a:p>
          <a:p>
            <a:pPr marL="109728" indent="0">
              <a:buNone/>
            </a:pPr>
            <a:r>
              <a:rPr lang="en-US" sz="8000" dirty="0"/>
              <a:t>1. Syphilis.</a:t>
            </a:r>
          </a:p>
          <a:p>
            <a:pPr marL="109728" indent="0">
              <a:buNone/>
            </a:pPr>
            <a:r>
              <a:rPr lang="en-US" sz="8000" dirty="0"/>
              <a:t>2. Gonorrhea.</a:t>
            </a:r>
          </a:p>
          <a:p>
            <a:pPr marL="109728" indent="0">
              <a:buNone/>
            </a:pPr>
            <a:r>
              <a:rPr lang="en-US" sz="8000" dirty="0"/>
              <a:t>3. </a:t>
            </a:r>
            <a:r>
              <a:rPr lang="en-US" sz="8000" dirty="0" err="1"/>
              <a:t>Shankroid</a:t>
            </a:r>
            <a:r>
              <a:rPr lang="en-US" sz="8000" dirty="0"/>
              <a:t>.</a:t>
            </a:r>
          </a:p>
          <a:p>
            <a:pPr marL="109728" indent="0">
              <a:buNone/>
            </a:pPr>
            <a:r>
              <a:rPr lang="en-US" sz="8000" dirty="0"/>
              <a:t>4. Inguinal </a:t>
            </a:r>
            <a:r>
              <a:rPr lang="en-US" sz="8000" dirty="0" err="1"/>
              <a:t>lymphogranulomatosis</a:t>
            </a:r>
            <a:r>
              <a:rPr lang="en-US" sz="8000" dirty="0"/>
              <a:t>.</a:t>
            </a:r>
          </a:p>
          <a:p>
            <a:pPr marL="109728" indent="0">
              <a:buNone/>
            </a:pPr>
            <a:r>
              <a:rPr lang="en-US" sz="8000" dirty="0" smtClean="0"/>
              <a:t>5. </a:t>
            </a:r>
            <a:r>
              <a:rPr lang="en-US" sz="8000" dirty="0"/>
              <a:t>Granuloma venereal</a:t>
            </a:r>
            <a:r>
              <a:rPr lang="en-US" sz="8000" dirty="0" smtClean="0"/>
              <a:t>.</a:t>
            </a:r>
          </a:p>
          <a:p>
            <a:pPr marL="109728" indent="0">
              <a:buNone/>
            </a:pPr>
            <a:endParaRPr lang="en-US" sz="4200" dirty="0"/>
          </a:p>
          <a:p>
            <a:pPr marL="109728" indent="0">
              <a:buNone/>
            </a:pPr>
            <a:endParaRPr lang="en-US" sz="4200" dirty="0" smtClean="0"/>
          </a:p>
          <a:p>
            <a:pPr marL="109728" indent="0">
              <a:buNone/>
            </a:pPr>
            <a:r>
              <a:rPr lang="en-US" sz="8000" u="sng" dirty="0" smtClean="0"/>
              <a:t>Other </a:t>
            </a:r>
            <a:r>
              <a:rPr lang="en-US" sz="8000" u="sng" dirty="0"/>
              <a:t>sexually transmitted </a:t>
            </a:r>
            <a:r>
              <a:rPr lang="en-US" sz="8000" u="sng" dirty="0" smtClean="0"/>
              <a:t>infections</a:t>
            </a:r>
          </a:p>
          <a:p>
            <a:pPr marL="109728" indent="0">
              <a:buNone/>
            </a:pPr>
            <a:r>
              <a:rPr lang="en-US" sz="5600" dirty="0" smtClean="0"/>
              <a:t> </a:t>
            </a:r>
            <a:r>
              <a:rPr lang="en-US" sz="7200" dirty="0" smtClean="0"/>
              <a:t>A  </a:t>
            </a:r>
            <a:r>
              <a:rPr lang="en-US" sz="7200" u="sng" dirty="0" smtClean="0"/>
              <a:t>With </a:t>
            </a:r>
            <a:r>
              <a:rPr lang="en-US" sz="7200" u="sng" dirty="0"/>
              <a:t>a predominant genital </a:t>
            </a:r>
            <a:r>
              <a:rPr lang="en-US" sz="7200" u="sng" dirty="0" smtClean="0"/>
              <a:t>injury:</a:t>
            </a:r>
          </a:p>
          <a:p>
            <a:pPr marL="109728" indent="0">
              <a:buNone/>
            </a:pPr>
            <a:r>
              <a:rPr lang="en-US" sz="7200" dirty="0"/>
              <a:t>6. Genitourinary </a:t>
            </a:r>
            <a:r>
              <a:rPr lang="en-US" sz="7200" dirty="0" err="1" smtClean="0"/>
              <a:t>chlamydiosis</a:t>
            </a:r>
            <a:endParaRPr lang="en-US" sz="7200" dirty="0"/>
          </a:p>
          <a:p>
            <a:pPr marL="109728" indent="0">
              <a:buNone/>
            </a:pPr>
            <a:r>
              <a:rPr lang="en-US" sz="7200" dirty="0" smtClean="0"/>
              <a:t>7</a:t>
            </a:r>
            <a:r>
              <a:rPr lang="en-US" sz="7200" dirty="0"/>
              <a:t>. Genitourinary </a:t>
            </a:r>
            <a:r>
              <a:rPr lang="en-US" sz="7200" dirty="0" err="1"/>
              <a:t>trichomoniasis</a:t>
            </a:r>
            <a:r>
              <a:rPr lang="en-US" sz="7200" dirty="0"/>
              <a:t>.</a:t>
            </a:r>
          </a:p>
          <a:p>
            <a:pPr marL="109728" indent="0">
              <a:buNone/>
            </a:pPr>
            <a:r>
              <a:rPr lang="en-US" sz="7200" dirty="0"/>
              <a:t>8. </a:t>
            </a:r>
            <a:r>
              <a:rPr lang="en-US" sz="7200" dirty="0" err="1"/>
              <a:t>Candidal</a:t>
            </a:r>
            <a:r>
              <a:rPr lang="en-US" sz="7200" dirty="0"/>
              <a:t> </a:t>
            </a:r>
            <a:r>
              <a:rPr lang="en-US" sz="7200" dirty="0" err="1"/>
              <a:t>vulvovaginitis</a:t>
            </a:r>
            <a:r>
              <a:rPr lang="en-US" sz="7200" dirty="0"/>
              <a:t> and </a:t>
            </a:r>
            <a:r>
              <a:rPr lang="en-US" sz="7200" dirty="0" err="1"/>
              <a:t>balanoposthitis</a:t>
            </a:r>
            <a:r>
              <a:rPr lang="en-US" sz="7200" dirty="0"/>
              <a:t>.</a:t>
            </a:r>
          </a:p>
          <a:p>
            <a:pPr marL="109728" indent="0">
              <a:buNone/>
            </a:pPr>
            <a:r>
              <a:rPr lang="en-US" sz="7200" dirty="0"/>
              <a:t>9. Genitourinary </a:t>
            </a:r>
            <a:r>
              <a:rPr lang="en-US" sz="7200" dirty="0" err="1"/>
              <a:t>mycoplasmosis</a:t>
            </a:r>
            <a:r>
              <a:rPr lang="en-US" sz="7200" dirty="0"/>
              <a:t>.</a:t>
            </a:r>
          </a:p>
          <a:p>
            <a:pPr marL="624078" indent="-514350">
              <a:buAutoNum type="alphaUcPeriod"/>
            </a:pPr>
            <a:endParaRPr lang="ru-RU" dirty="0"/>
          </a:p>
        </p:txBody>
      </p:sp>
      <p:sp>
        <p:nvSpPr>
          <p:cNvPr id="4" name="Объект 3"/>
          <p:cNvSpPr>
            <a:spLocks noGrp="1"/>
          </p:cNvSpPr>
          <p:nvPr>
            <p:ph sz="quarter" idx="4"/>
          </p:nvPr>
        </p:nvSpPr>
        <p:spPr>
          <a:xfrm>
            <a:off x="4645025" y="1412776"/>
            <a:ext cx="4041775" cy="5112568"/>
          </a:xfrm>
        </p:spPr>
        <p:txBody>
          <a:bodyPr>
            <a:normAutofit fontScale="92500" lnSpcReduction="20000"/>
          </a:bodyPr>
          <a:lstStyle/>
          <a:p>
            <a:pPr marL="109728" indent="0">
              <a:buNone/>
            </a:pPr>
            <a:r>
              <a:rPr lang="en-US" sz="1900" dirty="0"/>
              <a:t>10. Genital herpes.</a:t>
            </a:r>
          </a:p>
          <a:p>
            <a:pPr marL="109728" indent="0">
              <a:buNone/>
            </a:pPr>
            <a:r>
              <a:rPr lang="en-US" sz="1900" dirty="0"/>
              <a:t>11. Genital warts.</a:t>
            </a:r>
          </a:p>
          <a:p>
            <a:pPr marL="109728" indent="0">
              <a:buNone/>
            </a:pPr>
            <a:r>
              <a:rPr lang="en-US" sz="1900" dirty="0"/>
              <a:t>12. Genital </a:t>
            </a:r>
            <a:r>
              <a:rPr lang="en-US" sz="1900" dirty="0" err="1"/>
              <a:t>molluscum</a:t>
            </a:r>
            <a:r>
              <a:rPr lang="en-US" sz="1900" dirty="0"/>
              <a:t> </a:t>
            </a:r>
            <a:r>
              <a:rPr lang="en-US" sz="1900" dirty="0" err="1"/>
              <a:t>contagiosum</a:t>
            </a:r>
            <a:r>
              <a:rPr lang="en-US" sz="1900" dirty="0"/>
              <a:t>.</a:t>
            </a:r>
          </a:p>
          <a:p>
            <a:pPr marL="109728" indent="0">
              <a:buNone/>
            </a:pPr>
            <a:r>
              <a:rPr lang="en-US" sz="1900" dirty="0"/>
              <a:t>13. </a:t>
            </a:r>
            <a:r>
              <a:rPr lang="en-US" sz="1900" dirty="0" err="1"/>
              <a:t>Gardnerella</a:t>
            </a:r>
            <a:r>
              <a:rPr lang="en-US" sz="1900" dirty="0"/>
              <a:t> vaginitis.</a:t>
            </a:r>
          </a:p>
          <a:p>
            <a:pPr marL="109728" indent="0">
              <a:buNone/>
            </a:pPr>
            <a:r>
              <a:rPr lang="en-US" sz="1900" dirty="0"/>
              <a:t>14. Urogenital shigellosis of homosexuals.</a:t>
            </a:r>
          </a:p>
          <a:p>
            <a:pPr marL="109728" indent="0">
              <a:buNone/>
            </a:pPr>
            <a:r>
              <a:rPr lang="en-US" sz="1900" dirty="0"/>
              <a:t>15. Pubic lice.</a:t>
            </a:r>
          </a:p>
          <a:p>
            <a:pPr marL="109728" indent="0">
              <a:buNone/>
            </a:pPr>
            <a:r>
              <a:rPr lang="en-US" sz="1900" dirty="0"/>
              <a:t>16. Scabies.</a:t>
            </a:r>
          </a:p>
          <a:p>
            <a:pPr marL="109728" indent="0">
              <a:buNone/>
            </a:pPr>
            <a:endParaRPr lang="en-US" sz="2000" u="sng" dirty="0" smtClean="0"/>
          </a:p>
          <a:p>
            <a:pPr marL="109728" indent="0">
              <a:buNone/>
            </a:pPr>
            <a:r>
              <a:rPr lang="en-US" sz="1900" u="sng" dirty="0" smtClean="0"/>
              <a:t>B. With </a:t>
            </a:r>
            <a:r>
              <a:rPr lang="en-US" sz="1900" u="sng" dirty="0"/>
              <a:t>predominant damage to other </a:t>
            </a:r>
            <a:r>
              <a:rPr lang="en-US" sz="1900" u="sng" dirty="0" smtClean="0"/>
              <a:t>organs</a:t>
            </a:r>
          </a:p>
          <a:p>
            <a:pPr marL="109728" indent="0">
              <a:buNone/>
            </a:pPr>
            <a:r>
              <a:rPr lang="en-US" sz="1900" dirty="0"/>
              <a:t>17. Infection caused by the human immunodeficiency virus (AIDS).</a:t>
            </a:r>
          </a:p>
          <a:p>
            <a:pPr marL="109728" indent="0">
              <a:buNone/>
            </a:pPr>
            <a:r>
              <a:rPr lang="en-US" sz="1900" dirty="0"/>
              <a:t>18. Hepatitis B.</a:t>
            </a:r>
          </a:p>
          <a:p>
            <a:pPr marL="109728" indent="0">
              <a:buNone/>
            </a:pPr>
            <a:r>
              <a:rPr lang="en-US" sz="1900" dirty="0"/>
              <a:t>19. </a:t>
            </a:r>
            <a:r>
              <a:rPr lang="en-US" sz="1900" dirty="0" smtClean="0"/>
              <a:t>Cytomegalovirus infection</a:t>
            </a:r>
            <a:endParaRPr lang="en-US" sz="1900" dirty="0"/>
          </a:p>
          <a:p>
            <a:pPr marL="109728" indent="0">
              <a:buNone/>
            </a:pPr>
            <a:r>
              <a:rPr lang="en-US" sz="1900" dirty="0"/>
              <a:t>20. </a:t>
            </a:r>
            <a:r>
              <a:rPr lang="en-US" sz="1900" dirty="0" err="1"/>
              <a:t>Amoebiasis</a:t>
            </a:r>
            <a:r>
              <a:rPr lang="en-US" sz="1900" dirty="0"/>
              <a:t> (mainly in homosexuals).</a:t>
            </a:r>
          </a:p>
          <a:p>
            <a:pPr marL="109728" indent="0">
              <a:buNone/>
            </a:pPr>
            <a:r>
              <a:rPr lang="en-US" sz="1900" dirty="0"/>
              <a:t>21. </a:t>
            </a:r>
            <a:r>
              <a:rPr lang="en-US" sz="1900" dirty="0" smtClean="0"/>
              <a:t>Giardiasis (</a:t>
            </a:r>
            <a:r>
              <a:rPr lang="en-US" sz="1900" dirty="0" err="1" smtClean="0"/>
              <a:t>lambliasis</a:t>
            </a:r>
            <a:r>
              <a:rPr lang="en-US" sz="1900" dirty="0" smtClean="0"/>
              <a:t>)</a:t>
            </a:r>
            <a:endParaRPr lang="en-US" sz="1900" dirty="0"/>
          </a:p>
          <a:p>
            <a:pPr marL="109728" indent="0">
              <a:buNone/>
            </a:pPr>
            <a:r>
              <a:rPr lang="en-US" sz="1900" dirty="0"/>
              <a:t>22. Sepsis of newborns.</a:t>
            </a:r>
            <a:endParaRPr lang="ru-RU" sz="1900" dirty="0"/>
          </a:p>
        </p:txBody>
      </p:sp>
    </p:spTree>
    <p:extLst>
      <p:ext uri="{BB962C8B-B14F-4D97-AF65-F5344CB8AC3E}">
        <p14:creationId xmlns:p14="http://schemas.microsoft.com/office/powerpoint/2010/main" val="35848793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a:xfrm>
            <a:off x="683568" y="2204864"/>
            <a:ext cx="7772400" cy="2088232"/>
          </a:xfrm>
        </p:spPr>
        <p:txBody>
          <a:bodyPr/>
          <a:lstStyle/>
          <a:p>
            <a:r>
              <a:rPr lang="en-US" dirty="0"/>
              <a:t>SYPHILIS</a:t>
            </a:r>
            <a:r>
              <a:rPr lang="ru-RU" dirty="0"/>
              <a:t/>
            </a:r>
            <a:br>
              <a:rPr lang="ru-RU" dirty="0"/>
            </a:br>
            <a:endParaRPr lang="ru-RU" dirty="0"/>
          </a:p>
        </p:txBody>
      </p:sp>
    </p:spTree>
    <p:extLst>
      <p:ext uri="{BB962C8B-B14F-4D97-AF65-F5344CB8AC3E}">
        <p14:creationId xmlns:p14="http://schemas.microsoft.com/office/powerpoint/2010/main" val="34021294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idx="1"/>
          </p:nvPr>
        </p:nvSpPr>
        <p:spPr>
          <a:xfrm>
            <a:off x="457200" y="980728"/>
            <a:ext cx="8229600" cy="5026563"/>
          </a:xfrm>
        </p:spPr>
        <p:txBody>
          <a:bodyPr/>
          <a:lstStyle/>
          <a:p>
            <a:r>
              <a:rPr lang="en-US" b="1" dirty="0" smtClean="0"/>
              <a:t>Syphilis (synonym - </a:t>
            </a:r>
            <a:r>
              <a:rPr lang="en-US" b="1" dirty="0" err="1" smtClean="0"/>
              <a:t>Lues</a:t>
            </a:r>
            <a:r>
              <a:rPr lang="en-US" b="1" dirty="0" smtClean="0"/>
              <a:t>) </a:t>
            </a:r>
            <a:r>
              <a:rPr lang="en-US" dirty="0" smtClean="0"/>
              <a:t>– is a chronic systematic infectious disease with an </a:t>
            </a:r>
            <a:r>
              <a:rPr lang="en-US" dirty="0"/>
              <a:t>u</a:t>
            </a:r>
            <a:r>
              <a:rPr lang="en-US" dirty="0" smtClean="0"/>
              <a:t>ndulating variable course, which is predominantly transmitted by sexual way  and which affects all organs and systems of human body.</a:t>
            </a:r>
          </a:p>
          <a:p>
            <a:r>
              <a:rPr lang="en-US" dirty="0"/>
              <a:t>Syphilis </a:t>
            </a:r>
            <a:r>
              <a:rPr lang="en-US" dirty="0" smtClean="0"/>
              <a:t>is caused by </a:t>
            </a:r>
            <a:r>
              <a:rPr lang="en-US" b="1" dirty="0" err="1" smtClean="0"/>
              <a:t>Treponema</a:t>
            </a:r>
            <a:r>
              <a:rPr lang="en-US" b="1" dirty="0" smtClean="0"/>
              <a:t> </a:t>
            </a:r>
            <a:r>
              <a:rPr lang="en-US" b="1" dirty="0" err="1" smtClean="0"/>
              <a:t>pallidum</a:t>
            </a:r>
            <a:r>
              <a:rPr lang="en-US" i="1" dirty="0"/>
              <a:t> </a:t>
            </a:r>
            <a:r>
              <a:rPr lang="en-US" i="1" dirty="0" smtClean="0"/>
              <a:t>( </a:t>
            </a:r>
            <a:r>
              <a:rPr lang="en-US" dirty="0" smtClean="0"/>
              <a:t>It </a:t>
            </a:r>
            <a:r>
              <a:rPr lang="en-US" dirty="0"/>
              <a:t>belongs to </a:t>
            </a:r>
            <a:r>
              <a:rPr lang="en-US" dirty="0" err="1"/>
              <a:t>Spirochaetalis</a:t>
            </a:r>
            <a:r>
              <a:rPr lang="en-US" dirty="0"/>
              <a:t> species; class </a:t>
            </a:r>
            <a:r>
              <a:rPr lang="en-US" dirty="0" err="1"/>
              <a:t>Spirochaetacae</a:t>
            </a:r>
            <a:r>
              <a:rPr lang="en-US" dirty="0"/>
              <a:t>, and family </a:t>
            </a:r>
            <a:r>
              <a:rPr lang="en-US" dirty="0" err="1" smtClean="0"/>
              <a:t>Treponema</a:t>
            </a:r>
            <a:r>
              <a:rPr lang="en-US" dirty="0" smtClean="0"/>
              <a:t>)</a:t>
            </a:r>
            <a:endParaRPr lang="ru-RU" dirty="0"/>
          </a:p>
        </p:txBody>
      </p:sp>
    </p:spTree>
    <p:extLst>
      <p:ext uri="{BB962C8B-B14F-4D97-AF65-F5344CB8AC3E}">
        <p14:creationId xmlns:p14="http://schemas.microsoft.com/office/powerpoint/2010/main" val="36161870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err="1"/>
              <a:t>Treponema</a:t>
            </a:r>
            <a:r>
              <a:rPr lang="en-US" dirty="0"/>
              <a:t> </a:t>
            </a:r>
            <a:r>
              <a:rPr lang="en-US" dirty="0" err="1"/>
              <a:t>pallidum</a:t>
            </a:r>
            <a:endParaRPr lang="ru-RU"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3827" y="1481138"/>
            <a:ext cx="6336346"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41903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196752"/>
            <a:ext cx="8229600" cy="4810539"/>
          </a:xfrm>
        </p:spPr>
        <p:txBody>
          <a:bodyPr>
            <a:normAutofit fontScale="92500" lnSpcReduction="10000"/>
          </a:bodyPr>
          <a:lstStyle/>
          <a:p>
            <a:r>
              <a:rPr lang="en-US" dirty="0" smtClean="0"/>
              <a:t>It is </a:t>
            </a:r>
            <a:r>
              <a:rPr lang="en-US" dirty="0"/>
              <a:t>a </a:t>
            </a:r>
            <a:r>
              <a:rPr lang="en-US" dirty="0" err="1"/>
              <a:t>procaryotic</a:t>
            </a:r>
            <a:r>
              <a:rPr lang="en-US" dirty="0"/>
              <a:t> microorganism. </a:t>
            </a:r>
            <a:endParaRPr lang="en-US" dirty="0" smtClean="0"/>
          </a:p>
          <a:p>
            <a:r>
              <a:rPr lang="en-US" dirty="0" smtClean="0"/>
              <a:t>It </a:t>
            </a:r>
            <a:r>
              <a:rPr lang="en-US" dirty="0"/>
              <a:t>was called "</a:t>
            </a:r>
            <a:r>
              <a:rPr lang="en-US" dirty="0" err="1"/>
              <a:t>palli­dum</a:t>
            </a:r>
            <a:r>
              <a:rPr lang="en-US" dirty="0"/>
              <a:t>" for its inability to stain well with different dyes. </a:t>
            </a:r>
            <a:endParaRPr lang="en-US" dirty="0" smtClean="0"/>
          </a:p>
          <a:p>
            <a:r>
              <a:rPr lang="en-US" dirty="0" smtClean="0"/>
              <a:t>It </a:t>
            </a:r>
            <a:r>
              <a:rPr lang="en-US" dirty="0"/>
              <a:t>has a number of char­acteristic morphological features. It's thin thread-like form, has from 8 to 12 uniform spirals </a:t>
            </a:r>
            <a:endParaRPr lang="en-US" dirty="0" smtClean="0"/>
          </a:p>
          <a:p>
            <a:r>
              <a:rPr lang="en-US" dirty="0"/>
              <a:t>T</a:t>
            </a:r>
            <a:r>
              <a:rPr lang="en-US" dirty="0" smtClean="0"/>
              <a:t>he </a:t>
            </a:r>
            <a:r>
              <a:rPr lang="en-US" dirty="0"/>
              <a:t>length </a:t>
            </a:r>
            <a:r>
              <a:rPr lang="en-US" dirty="0" smtClean="0"/>
              <a:t>is </a:t>
            </a:r>
            <a:r>
              <a:rPr lang="en-US" dirty="0"/>
              <a:t>about 6 to 14 </a:t>
            </a:r>
            <a:r>
              <a:rPr lang="en-US" dirty="0" smtClean="0"/>
              <a:t>microns. </a:t>
            </a:r>
          </a:p>
          <a:p>
            <a:r>
              <a:rPr lang="en-US" dirty="0" smtClean="0"/>
              <a:t>There </a:t>
            </a:r>
            <a:r>
              <a:rPr lang="en-US" dirty="0"/>
              <a:t>are four types of its </a:t>
            </a:r>
            <a:r>
              <a:rPr lang="en-US" dirty="0" smtClean="0"/>
              <a:t>movements: </a:t>
            </a:r>
          </a:p>
          <a:p>
            <a:pPr marL="109728" indent="0">
              <a:buNone/>
            </a:pPr>
            <a:r>
              <a:rPr lang="en-US" dirty="0" smtClean="0"/>
              <a:t>	1. flexion-extension </a:t>
            </a:r>
            <a:r>
              <a:rPr lang="en-US" dirty="0"/>
              <a:t>(pendulum-like</a:t>
            </a:r>
            <a:r>
              <a:rPr lang="en-US" dirty="0" smtClean="0"/>
              <a:t>)</a:t>
            </a:r>
          </a:p>
          <a:p>
            <a:pPr marL="109728" indent="0">
              <a:buNone/>
            </a:pPr>
            <a:r>
              <a:rPr lang="en-US" dirty="0" smtClean="0"/>
              <a:t>	2. rotary </a:t>
            </a:r>
            <a:r>
              <a:rPr lang="en-US" dirty="0"/>
              <a:t>(around its own axis</a:t>
            </a:r>
            <a:r>
              <a:rPr lang="en-US" dirty="0" smtClean="0"/>
              <a:t>) </a:t>
            </a:r>
          </a:p>
          <a:p>
            <a:pPr marL="109728" indent="0">
              <a:buNone/>
            </a:pPr>
            <a:r>
              <a:rPr lang="en-US" dirty="0" smtClean="0"/>
              <a:t>	3. progressive motion</a:t>
            </a:r>
          </a:p>
          <a:p>
            <a:pPr marL="109728" indent="0">
              <a:buNone/>
            </a:pPr>
            <a:r>
              <a:rPr lang="en-US" dirty="0" smtClean="0"/>
              <a:t>	4. undulation </a:t>
            </a:r>
            <a:r>
              <a:rPr lang="en-US" dirty="0"/>
              <a:t>(wave-like</a:t>
            </a:r>
            <a:r>
              <a:rPr lang="en-US" dirty="0" smtClean="0"/>
              <a:t>) </a:t>
            </a:r>
          </a:p>
          <a:p>
            <a:endParaRPr lang="ru-RU" dirty="0"/>
          </a:p>
        </p:txBody>
      </p:sp>
      <p:sp>
        <p:nvSpPr>
          <p:cNvPr id="3" name="Заголовок 2"/>
          <p:cNvSpPr>
            <a:spLocks noGrp="1"/>
          </p:cNvSpPr>
          <p:nvPr>
            <p:ph type="title"/>
          </p:nvPr>
        </p:nvSpPr>
        <p:spPr/>
        <p:txBody>
          <a:bodyPr/>
          <a:lstStyle/>
          <a:p>
            <a:r>
              <a:rPr lang="en-US" dirty="0" err="1" smtClean="0"/>
              <a:t>Treponema</a:t>
            </a:r>
            <a:r>
              <a:rPr lang="en-US" dirty="0" smtClean="0"/>
              <a:t> </a:t>
            </a:r>
            <a:r>
              <a:rPr lang="en-US" dirty="0" err="1"/>
              <a:t>pallidum</a:t>
            </a:r>
            <a:r>
              <a:rPr lang="en-US" i="1" dirty="0"/>
              <a:t> </a:t>
            </a:r>
            <a:endParaRPr lang="ru-RU" dirty="0"/>
          </a:p>
        </p:txBody>
      </p:sp>
    </p:spTree>
    <p:extLst>
      <p:ext uri="{BB962C8B-B14F-4D97-AF65-F5344CB8AC3E}">
        <p14:creationId xmlns:p14="http://schemas.microsoft.com/office/powerpoint/2010/main" val="33564158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7544" y="2132857"/>
            <a:ext cx="8229600" cy="3744416"/>
          </a:xfrm>
        </p:spPr>
        <p:txBody>
          <a:bodyPr/>
          <a:lstStyle/>
          <a:p>
            <a:r>
              <a:rPr lang="en-US" dirty="0" smtClean="0"/>
              <a:t>Protoplasmic </a:t>
            </a:r>
            <a:r>
              <a:rPr lang="en-US" dirty="0"/>
              <a:t>cylinder (including nucleotide, cytoplasm, ribosomes, </a:t>
            </a:r>
            <a:r>
              <a:rPr lang="en-US" dirty="0" smtClean="0"/>
              <a:t>and cytoplasmic </a:t>
            </a:r>
            <a:r>
              <a:rPr lang="en-US" dirty="0"/>
              <a:t>membrane);</a:t>
            </a:r>
            <a:endParaRPr lang="ru-RU" dirty="0"/>
          </a:p>
          <a:p>
            <a:pPr lvl="0"/>
            <a:r>
              <a:rPr lang="en-US" dirty="0"/>
              <a:t>Cellular wall with triple-layer membrane;</a:t>
            </a:r>
            <a:endParaRPr lang="ru-RU" dirty="0"/>
          </a:p>
          <a:p>
            <a:pPr lvl="0"/>
            <a:r>
              <a:rPr lang="en-US" dirty="0"/>
              <a:t>Capsule-like substance.</a:t>
            </a:r>
            <a:endParaRPr lang="ru-RU" dirty="0"/>
          </a:p>
          <a:p>
            <a:endParaRPr lang="ru-RU" dirty="0"/>
          </a:p>
        </p:txBody>
      </p:sp>
      <p:sp>
        <p:nvSpPr>
          <p:cNvPr id="3" name="Заголовок 2"/>
          <p:cNvSpPr>
            <a:spLocks noGrp="1"/>
          </p:cNvSpPr>
          <p:nvPr>
            <p:ph type="title"/>
          </p:nvPr>
        </p:nvSpPr>
        <p:spPr>
          <a:xfrm>
            <a:off x="467544" y="980728"/>
            <a:ext cx="8219256" cy="792088"/>
          </a:xfrm>
        </p:spPr>
        <p:txBody>
          <a:bodyPr>
            <a:normAutofit fontScale="90000"/>
          </a:bodyPr>
          <a:lstStyle/>
          <a:p>
            <a:r>
              <a:rPr lang="en-US" dirty="0" smtClean="0"/>
              <a:t>Morphologic elements of </a:t>
            </a:r>
            <a:r>
              <a:rPr lang="en-US" dirty="0" err="1" smtClean="0"/>
              <a:t>T.pallidum</a:t>
            </a:r>
            <a:r>
              <a:rPr lang="en-US" dirty="0" smtClean="0"/>
              <a:t> (</a:t>
            </a:r>
            <a:r>
              <a:rPr lang="en-US" dirty="0">
                <a:effectLst/>
              </a:rPr>
              <a:t>spiral-form</a:t>
            </a:r>
            <a:r>
              <a:rPr lang="en-US" i="1" dirty="0">
                <a:effectLst/>
              </a:rPr>
              <a:t> </a:t>
            </a:r>
            <a:r>
              <a:rPr lang="en-US" i="1" dirty="0" smtClean="0">
                <a:effectLst/>
              </a:rPr>
              <a:t>)</a:t>
            </a:r>
            <a:r>
              <a:rPr lang="en-US" dirty="0" smtClean="0"/>
              <a:t> </a:t>
            </a:r>
            <a:r>
              <a:rPr lang="ru-RU" dirty="0"/>
              <a:t/>
            </a:r>
            <a:br>
              <a:rPr lang="ru-RU" dirty="0"/>
            </a:br>
            <a:endParaRPr lang="ru-RU" dirty="0"/>
          </a:p>
        </p:txBody>
      </p:sp>
    </p:spTree>
    <p:extLst>
      <p:ext uri="{BB962C8B-B14F-4D97-AF65-F5344CB8AC3E}">
        <p14:creationId xmlns:p14="http://schemas.microsoft.com/office/powerpoint/2010/main" val="16244101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pPr marL="109728" indent="0">
              <a:buNone/>
            </a:pPr>
            <a:r>
              <a:rPr lang="en-US" dirty="0" smtClean="0"/>
              <a:t>1.	Cysts (with protective membrane) </a:t>
            </a:r>
          </a:p>
          <a:p>
            <a:pPr marL="109728" indent="0">
              <a:buNone/>
            </a:pPr>
            <a:endParaRPr lang="en-US" dirty="0" smtClean="0"/>
          </a:p>
          <a:p>
            <a:pPr marL="109728" indent="0">
              <a:buNone/>
            </a:pPr>
            <a:r>
              <a:rPr lang="en-US" dirty="0" smtClean="0"/>
              <a:t>2. L-forms (partial </a:t>
            </a:r>
            <a:r>
              <a:rPr lang="en-US" dirty="0"/>
              <a:t>or complete loss of the cell wall, </a:t>
            </a:r>
            <a:r>
              <a:rPr lang="en-US" dirty="0" smtClean="0"/>
              <a:t>reduction </a:t>
            </a:r>
            <a:r>
              <a:rPr lang="en-US" dirty="0"/>
              <a:t>of metabolism, and disturbances of cell division </a:t>
            </a:r>
            <a:r>
              <a:rPr lang="en-US" dirty="0" smtClean="0"/>
              <a:t>process)</a:t>
            </a:r>
          </a:p>
          <a:p>
            <a:pPr marL="109728" indent="0">
              <a:buNone/>
            </a:pPr>
            <a:endParaRPr lang="ru-RU" dirty="0"/>
          </a:p>
          <a:p>
            <a:pPr marL="109728" lvl="0" indent="0">
              <a:buNone/>
            </a:pPr>
            <a:r>
              <a:rPr lang="en-US" dirty="0" smtClean="0"/>
              <a:t>3. Grains</a:t>
            </a:r>
            <a:r>
              <a:rPr lang="en-US" dirty="0"/>
              <a:t>, or granules (fragments of </a:t>
            </a:r>
            <a:r>
              <a:rPr lang="en-US" dirty="0" err="1"/>
              <a:t>Treponema</a:t>
            </a:r>
            <a:r>
              <a:rPr lang="en-US" dirty="0"/>
              <a:t> division</a:t>
            </a:r>
            <a:r>
              <a:rPr lang="en-US" dirty="0" smtClean="0"/>
              <a:t>)</a:t>
            </a:r>
          </a:p>
          <a:p>
            <a:pPr marL="109728" lvl="0" indent="0">
              <a:buNone/>
            </a:pPr>
            <a:endParaRPr lang="ru-RU" dirty="0"/>
          </a:p>
          <a:p>
            <a:pPr marL="109728" indent="0">
              <a:buNone/>
            </a:pPr>
            <a:r>
              <a:rPr lang="en-US" dirty="0" smtClean="0"/>
              <a:t>4. </a:t>
            </a:r>
            <a:r>
              <a:rPr lang="en-US" dirty="0" err="1" smtClean="0"/>
              <a:t>Polymembranous</a:t>
            </a:r>
            <a:r>
              <a:rPr lang="en-US" dirty="0" smtClean="0"/>
              <a:t> </a:t>
            </a:r>
            <a:r>
              <a:rPr lang="en-US" dirty="0" err="1"/>
              <a:t>phagosomes</a:t>
            </a:r>
            <a:r>
              <a:rPr lang="en-US" dirty="0"/>
              <a:t> </a:t>
            </a:r>
            <a:endParaRPr lang="ru-RU" dirty="0"/>
          </a:p>
        </p:txBody>
      </p:sp>
      <p:sp>
        <p:nvSpPr>
          <p:cNvPr id="3" name="Заголовок 2"/>
          <p:cNvSpPr>
            <a:spLocks noGrp="1"/>
          </p:cNvSpPr>
          <p:nvPr>
            <p:ph type="title"/>
          </p:nvPr>
        </p:nvSpPr>
        <p:spPr/>
        <p:txBody>
          <a:bodyPr/>
          <a:lstStyle/>
          <a:p>
            <a:r>
              <a:rPr lang="en-US" dirty="0">
                <a:effectLst/>
              </a:rPr>
              <a:t>S</a:t>
            </a:r>
            <a:r>
              <a:rPr lang="en-US" dirty="0" smtClean="0">
                <a:effectLst/>
              </a:rPr>
              <a:t>urvival forms of T. </a:t>
            </a:r>
            <a:r>
              <a:rPr lang="en-US" dirty="0" err="1" smtClean="0">
                <a:effectLst/>
              </a:rPr>
              <a:t>pallidum</a:t>
            </a:r>
            <a:endParaRPr lang="ru-RU" dirty="0"/>
          </a:p>
        </p:txBody>
      </p:sp>
    </p:spTree>
    <p:extLst>
      <p:ext uri="{BB962C8B-B14F-4D97-AF65-F5344CB8AC3E}">
        <p14:creationId xmlns:p14="http://schemas.microsoft.com/office/powerpoint/2010/main" val="28266187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476672"/>
            <a:ext cx="8229600" cy="5530619"/>
          </a:xfrm>
        </p:spPr>
        <p:txBody>
          <a:bodyPr>
            <a:normAutofit fontScale="92500" lnSpcReduction="20000"/>
          </a:bodyPr>
          <a:lstStyle/>
          <a:p>
            <a:r>
              <a:rPr lang="en-US" dirty="0"/>
              <a:t>The </a:t>
            </a:r>
            <a:r>
              <a:rPr lang="en-US" b="1" dirty="0"/>
              <a:t>source</a:t>
            </a:r>
            <a:r>
              <a:rPr lang="en-US" i="1" dirty="0"/>
              <a:t> </a:t>
            </a:r>
            <a:r>
              <a:rPr lang="en-US" dirty="0"/>
              <a:t>of infection is an infected person. Patients are most contagious at early periods of disease (up to 2 years from the moment of contamination). </a:t>
            </a:r>
            <a:endParaRPr lang="en-US" dirty="0" smtClean="0"/>
          </a:p>
          <a:p>
            <a:pPr marL="109728" indent="0">
              <a:buNone/>
            </a:pPr>
            <a:endParaRPr lang="en-US" b="1" u="sng" dirty="0" smtClean="0"/>
          </a:p>
          <a:p>
            <a:pPr marL="109728" indent="0">
              <a:buNone/>
            </a:pPr>
            <a:r>
              <a:rPr lang="en-US" b="1" u="sng" dirty="0" smtClean="0"/>
              <a:t>Ways </a:t>
            </a:r>
            <a:r>
              <a:rPr lang="en-US" b="1" u="sng" dirty="0"/>
              <a:t>of contamination:</a:t>
            </a:r>
            <a:endParaRPr lang="ru-RU" b="1" u="sng" dirty="0"/>
          </a:p>
          <a:p>
            <a:pPr marL="109728" lvl="0" indent="0">
              <a:buNone/>
            </a:pPr>
            <a:r>
              <a:rPr lang="en-US" dirty="0" smtClean="0"/>
              <a:t>1.Sexual </a:t>
            </a:r>
            <a:r>
              <a:rPr lang="en-US" dirty="0"/>
              <a:t>(</a:t>
            </a:r>
            <a:r>
              <a:rPr lang="en-US" dirty="0" smtClean="0"/>
              <a:t>90-95%);</a:t>
            </a:r>
            <a:endParaRPr lang="ru-RU" dirty="0"/>
          </a:p>
          <a:p>
            <a:pPr marL="109728" lvl="0" indent="0">
              <a:buNone/>
            </a:pPr>
            <a:r>
              <a:rPr lang="en-US" dirty="0" smtClean="0"/>
              <a:t>2. Domestic </a:t>
            </a:r>
            <a:r>
              <a:rPr lang="en-US" dirty="0"/>
              <a:t>— through any household goods contaminated with </a:t>
            </a:r>
            <a:r>
              <a:rPr lang="en-US" dirty="0" smtClean="0"/>
              <a:t>alive</a:t>
            </a:r>
            <a:r>
              <a:rPr lang="en-US" dirty="0"/>
              <a:t> </a:t>
            </a:r>
            <a:r>
              <a:rPr lang="en-US" dirty="0" err="1" smtClean="0"/>
              <a:t>Treponema</a:t>
            </a:r>
            <a:r>
              <a:rPr lang="en-US" dirty="0" smtClean="0"/>
              <a:t> </a:t>
            </a:r>
            <a:r>
              <a:rPr lang="en-US" dirty="0" err="1"/>
              <a:t>pallidum</a:t>
            </a:r>
            <a:r>
              <a:rPr lang="en-US" dirty="0"/>
              <a:t>;</a:t>
            </a:r>
            <a:endParaRPr lang="ru-RU" dirty="0"/>
          </a:p>
          <a:p>
            <a:pPr marL="109728" lvl="0" indent="0">
              <a:buNone/>
            </a:pPr>
            <a:r>
              <a:rPr lang="en-US" dirty="0" smtClean="0"/>
              <a:t>3. </a:t>
            </a:r>
            <a:r>
              <a:rPr lang="en-US" dirty="0" err="1" smtClean="0"/>
              <a:t>Transfusional</a:t>
            </a:r>
            <a:r>
              <a:rPr lang="en-US" dirty="0" smtClean="0"/>
              <a:t> </a:t>
            </a:r>
            <a:r>
              <a:rPr lang="en-US" dirty="0"/>
              <a:t>— in case of direct transfusion of blood from an </a:t>
            </a:r>
            <a:r>
              <a:rPr lang="en-US" dirty="0" smtClean="0"/>
              <a:t>infected</a:t>
            </a:r>
            <a:r>
              <a:rPr lang="en-US" dirty="0"/>
              <a:t> </a:t>
            </a:r>
            <a:r>
              <a:rPr lang="en-US" dirty="0" smtClean="0"/>
              <a:t>donor</a:t>
            </a:r>
            <a:endParaRPr lang="en-US" dirty="0"/>
          </a:p>
          <a:p>
            <a:pPr marL="109728" lvl="0" indent="0">
              <a:buNone/>
            </a:pPr>
            <a:r>
              <a:rPr lang="en-US" dirty="0" smtClean="0"/>
              <a:t>4. </a:t>
            </a:r>
            <a:r>
              <a:rPr lang="en-US" dirty="0" err="1" smtClean="0"/>
              <a:t>Transplacental</a:t>
            </a:r>
            <a:r>
              <a:rPr lang="en-US" dirty="0" smtClean="0"/>
              <a:t> </a:t>
            </a:r>
            <a:r>
              <a:rPr lang="en-US" dirty="0"/>
              <a:t>(intrauterine) — contamination of the fetus from </a:t>
            </a:r>
            <a:r>
              <a:rPr lang="en-US" dirty="0" smtClean="0"/>
              <a:t>infected </a:t>
            </a:r>
            <a:r>
              <a:rPr lang="en-US" dirty="0"/>
              <a:t>mother via </a:t>
            </a:r>
            <a:r>
              <a:rPr lang="en-US" dirty="0" smtClean="0"/>
              <a:t>placenta</a:t>
            </a:r>
          </a:p>
          <a:p>
            <a:pPr marL="109728" lvl="0" indent="0">
              <a:buNone/>
            </a:pPr>
            <a:r>
              <a:rPr lang="en-US" dirty="0" smtClean="0"/>
              <a:t>5. Occupational </a:t>
            </a:r>
            <a:r>
              <a:rPr lang="en-US" dirty="0"/>
              <a:t>— developing in medical personnel conducting </a:t>
            </a:r>
            <a:r>
              <a:rPr lang="en-US" dirty="0" smtClean="0"/>
              <a:t>various</a:t>
            </a:r>
            <a:r>
              <a:rPr lang="en-US" dirty="0"/>
              <a:t> </a:t>
            </a:r>
            <a:r>
              <a:rPr lang="en-US" dirty="0" smtClean="0"/>
              <a:t>manipulations </a:t>
            </a:r>
            <a:r>
              <a:rPr lang="en-US" dirty="0"/>
              <a:t>with syphilitic patients.</a:t>
            </a:r>
            <a:endParaRPr lang="ru-RU" dirty="0"/>
          </a:p>
          <a:p>
            <a:endParaRPr lang="ru-RU" dirty="0"/>
          </a:p>
        </p:txBody>
      </p:sp>
    </p:spTree>
    <p:extLst>
      <p:ext uri="{BB962C8B-B14F-4D97-AF65-F5344CB8AC3E}">
        <p14:creationId xmlns:p14="http://schemas.microsoft.com/office/powerpoint/2010/main" val="31620292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r>
              <a:rPr lang="en-US" dirty="0" smtClean="0"/>
              <a:t>There is no natural immunity</a:t>
            </a:r>
          </a:p>
          <a:p>
            <a:r>
              <a:rPr lang="en-US" dirty="0"/>
              <a:t>In the period of syphilitic </a:t>
            </a:r>
            <a:r>
              <a:rPr lang="en-US" dirty="0" smtClean="0"/>
              <a:t>infection develops</a:t>
            </a:r>
            <a:endParaRPr lang="ru-RU" dirty="0"/>
          </a:p>
          <a:p>
            <a:pPr marL="109728" indent="0">
              <a:buNone/>
            </a:pPr>
            <a:r>
              <a:rPr lang="en-US" dirty="0" smtClean="0"/>
              <a:t> non-ster­ile</a:t>
            </a:r>
            <a:r>
              <a:rPr lang="en-US" dirty="0"/>
              <a:t>, infectious </a:t>
            </a:r>
            <a:r>
              <a:rPr lang="en-US" dirty="0" smtClean="0"/>
              <a:t>immunity</a:t>
            </a:r>
          </a:p>
          <a:p>
            <a:pPr marL="109728" indent="0">
              <a:buNone/>
            </a:pPr>
            <a:endParaRPr lang="en-US" dirty="0" smtClean="0"/>
          </a:p>
          <a:p>
            <a:pPr marL="109728" indent="0">
              <a:buNone/>
            </a:pPr>
            <a:r>
              <a:rPr lang="en-US" u="sng" dirty="0" smtClean="0"/>
              <a:t>Reinfection</a:t>
            </a:r>
            <a:r>
              <a:rPr lang="en-US" dirty="0" smtClean="0"/>
              <a:t>  </a:t>
            </a:r>
            <a:r>
              <a:rPr lang="en-US" dirty="0"/>
              <a:t> </a:t>
            </a:r>
            <a:r>
              <a:rPr lang="en-US" dirty="0" smtClean="0"/>
              <a:t>is a new </a:t>
            </a:r>
            <a:r>
              <a:rPr lang="en-US" dirty="0"/>
              <a:t>infection with </a:t>
            </a:r>
            <a:r>
              <a:rPr lang="en-US" dirty="0" smtClean="0"/>
              <a:t>T. </a:t>
            </a:r>
            <a:r>
              <a:rPr lang="en-US" dirty="0" err="1" smtClean="0"/>
              <a:t>pallidum</a:t>
            </a:r>
            <a:r>
              <a:rPr lang="en-US" dirty="0" smtClean="0"/>
              <a:t> </a:t>
            </a:r>
            <a:r>
              <a:rPr lang="en-US" dirty="0"/>
              <a:t>in a patient who had a previous syphilitic infection which had been completely eradicated by specific therapy. </a:t>
            </a:r>
            <a:endParaRPr lang="en-US" dirty="0" smtClean="0"/>
          </a:p>
          <a:p>
            <a:pPr marL="109728" indent="0">
              <a:buNone/>
            </a:pPr>
            <a:r>
              <a:rPr lang="en-US" u="sng" dirty="0" err="1" smtClean="0"/>
              <a:t>Superinfection</a:t>
            </a:r>
            <a:r>
              <a:rPr lang="en-US" u="sng" dirty="0" smtClean="0"/>
              <a:t> </a:t>
            </a:r>
            <a:r>
              <a:rPr lang="en-US" dirty="0" smtClean="0"/>
              <a:t>is a </a:t>
            </a:r>
            <a:r>
              <a:rPr lang="en-US" dirty="0"/>
              <a:t>repeated contamination of a person who has not been completely cured. </a:t>
            </a:r>
            <a:r>
              <a:rPr lang="en-US" dirty="0" smtClean="0"/>
              <a:t> </a:t>
            </a:r>
            <a:endParaRPr lang="ru-RU" dirty="0"/>
          </a:p>
        </p:txBody>
      </p:sp>
      <p:sp>
        <p:nvSpPr>
          <p:cNvPr id="3" name="Заголовок 2"/>
          <p:cNvSpPr>
            <a:spLocks noGrp="1"/>
          </p:cNvSpPr>
          <p:nvPr>
            <p:ph type="title"/>
          </p:nvPr>
        </p:nvSpPr>
        <p:spPr/>
        <p:txBody>
          <a:bodyPr>
            <a:normAutofit fontScale="90000"/>
          </a:bodyPr>
          <a:lstStyle/>
          <a:p>
            <a:r>
              <a:rPr lang="en-US" dirty="0">
                <a:effectLst/>
              </a:rPr>
              <a:t>Immunity</a:t>
            </a:r>
            <a:r>
              <a:rPr lang="ru-RU" dirty="0">
                <a:effectLst/>
              </a:rPr>
              <a:t/>
            </a:r>
            <a:br>
              <a:rPr lang="ru-RU" dirty="0">
                <a:effectLst/>
              </a:rPr>
            </a:br>
            <a:endParaRPr lang="ru-RU" dirty="0"/>
          </a:p>
        </p:txBody>
      </p:sp>
    </p:spTree>
    <p:extLst>
      <p:ext uri="{BB962C8B-B14F-4D97-AF65-F5344CB8AC3E}">
        <p14:creationId xmlns:p14="http://schemas.microsoft.com/office/powerpoint/2010/main" val="3510465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268760"/>
            <a:ext cx="8229600" cy="5184576"/>
          </a:xfrm>
        </p:spPr>
        <p:txBody>
          <a:bodyPr>
            <a:normAutofit/>
          </a:bodyPr>
          <a:lstStyle/>
          <a:p>
            <a:pPr marL="109728" indent="0">
              <a:buNone/>
            </a:pPr>
            <a:r>
              <a:rPr lang="en-US" dirty="0"/>
              <a:t>I</a:t>
            </a:r>
            <a:r>
              <a:rPr lang="en-US" dirty="0" smtClean="0"/>
              <a:t>ncubation </a:t>
            </a:r>
            <a:r>
              <a:rPr lang="en-US" dirty="0"/>
              <a:t>period </a:t>
            </a:r>
            <a:r>
              <a:rPr lang="en-US" dirty="0" smtClean="0"/>
              <a:t>(3-4 weeks)</a:t>
            </a:r>
          </a:p>
          <a:p>
            <a:pPr marL="109728" indent="0">
              <a:buNone/>
            </a:pPr>
            <a:r>
              <a:rPr lang="en-US" dirty="0" smtClean="0"/>
              <a:t>I. Primary </a:t>
            </a:r>
            <a:r>
              <a:rPr lang="en-US" dirty="0"/>
              <a:t>period of syphilis </a:t>
            </a:r>
            <a:r>
              <a:rPr lang="en-US" dirty="0" smtClean="0"/>
              <a:t>(6-8 weeks):</a:t>
            </a:r>
          </a:p>
          <a:p>
            <a:pPr marL="109728" indent="0">
              <a:buNone/>
            </a:pPr>
            <a:r>
              <a:rPr lang="en-US" dirty="0" smtClean="0"/>
              <a:t>	primary </a:t>
            </a:r>
            <a:r>
              <a:rPr lang="en-US" dirty="0" err="1" smtClean="0"/>
              <a:t>seronegative</a:t>
            </a:r>
            <a:r>
              <a:rPr lang="en-US" dirty="0" smtClean="0"/>
              <a:t> (3-4 weeks) </a:t>
            </a:r>
          </a:p>
          <a:p>
            <a:pPr marL="109728" indent="0">
              <a:buNone/>
            </a:pPr>
            <a:r>
              <a:rPr lang="en-US" dirty="0" smtClean="0"/>
              <a:t>	primary seropositive (3-4 weeks)</a:t>
            </a:r>
          </a:p>
          <a:p>
            <a:pPr marL="109728" indent="0">
              <a:buNone/>
            </a:pPr>
            <a:r>
              <a:rPr lang="en-US" dirty="0" smtClean="0"/>
              <a:t>II. Secondary </a:t>
            </a:r>
            <a:r>
              <a:rPr lang="en-US" dirty="0"/>
              <a:t>period of syphilis (2-4 years</a:t>
            </a:r>
            <a:r>
              <a:rPr lang="en-US" dirty="0" smtClean="0"/>
              <a:t>):</a:t>
            </a:r>
          </a:p>
          <a:p>
            <a:pPr marL="109728" indent="0">
              <a:buNone/>
            </a:pPr>
            <a:r>
              <a:rPr lang="en-US" i="1" dirty="0" smtClean="0"/>
              <a:t>	</a:t>
            </a:r>
            <a:r>
              <a:rPr lang="en-US" dirty="0" smtClean="0"/>
              <a:t>secondary </a:t>
            </a:r>
            <a:r>
              <a:rPr lang="en-US" dirty="0"/>
              <a:t>early syphilis </a:t>
            </a:r>
            <a:endParaRPr lang="en-US" dirty="0" smtClean="0"/>
          </a:p>
          <a:p>
            <a:pPr marL="109728" indent="0">
              <a:buNone/>
            </a:pPr>
            <a:r>
              <a:rPr lang="en-US" dirty="0" smtClean="0"/>
              <a:t>	secondary </a:t>
            </a:r>
            <a:r>
              <a:rPr lang="en-US" dirty="0"/>
              <a:t>latent syphilis </a:t>
            </a:r>
            <a:endParaRPr lang="en-US" dirty="0" smtClean="0"/>
          </a:p>
          <a:p>
            <a:pPr marL="109728" indent="0">
              <a:buNone/>
            </a:pPr>
            <a:r>
              <a:rPr lang="en-US" dirty="0" smtClean="0"/>
              <a:t>	secondary </a:t>
            </a:r>
            <a:r>
              <a:rPr lang="en-US" dirty="0"/>
              <a:t>recurrent syphilis </a:t>
            </a:r>
            <a:endParaRPr lang="en-US" dirty="0" smtClean="0"/>
          </a:p>
          <a:p>
            <a:pPr marL="109728" indent="0">
              <a:buNone/>
            </a:pPr>
            <a:r>
              <a:rPr lang="en-US" dirty="0" smtClean="0"/>
              <a:t>III. Tertiary </a:t>
            </a:r>
            <a:r>
              <a:rPr lang="en-US" dirty="0"/>
              <a:t>period of </a:t>
            </a:r>
            <a:r>
              <a:rPr lang="en-US" dirty="0" smtClean="0"/>
              <a:t>syphilis:</a:t>
            </a:r>
          </a:p>
          <a:p>
            <a:pPr marL="109728" indent="0">
              <a:buNone/>
            </a:pPr>
            <a:r>
              <a:rPr lang="en-US" i="1" dirty="0" smtClean="0"/>
              <a:t>	</a:t>
            </a:r>
            <a:r>
              <a:rPr lang="en-US" dirty="0" smtClean="0"/>
              <a:t>ac­tive </a:t>
            </a:r>
            <a:r>
              <a:rPr lang="en-US" dirty="0"/>
              <a:t>tertiary syphilis </a:t>
            </a:r>
            <a:endParaRPr lang="en-US" dirty="0" smtClean="0"/>
          </a:p>
          <a:p>
            <a:pPr marL="109728" indent="0">
              <a:buNone/>
            </a:pPr>
            <a:r>
              <a:rPr lang="en-US" dirty="0" smtClean="0"/>
              <a:t>	latent </a:t>
            </a:r>
            <a:r>
              <a:rPr lang="en-US" dirty="0"/>
              <a:t>tertiary syphilis</a:t>
            </a:r>
            <a:endParaRPr lang="ru-RU" dirty="0"/>
          </a:p>
        </p:txBody>
      </p:sp>
      <p:sp>
        <p:nvSpPr>
          <p:cNvPr id="3" name="Заголовок 2"/>
          <p:cNvSpPr>
            <a:spLocks noGrp="1"/>
          </p:cNvSpPr>
          <p:nvPr>
            <p:ph type="title"/>
          </p:nvPr>
        </p:nvSpPr>
        <p:spPr/>
        <p:txBody>
          <a:bodyPr>
            <a:normAutofit fontScale="90000"/>
          </a:bodyPr>
          <a:lstStyle/>
          <a:p>
            <a:r>
              <a:rPr lang="en-US" dirty="0" smtClean="0">
                <a:effectLst/>
              </a:rPr>
              <a:t>The periods </a:t>
            </a:r>
            <a:r>
              <a:rPr lang="en-US" dirty="0">
                <a:effectLst/>
              </a:rPr>
              <a:t>of acquired </a:t>
            </a:r>
            <a:r>
              <a:rPr lang="en-US" dirty="0" smtClean="0">
                <a:effectLst/>
              </a:rPr>
              <a:t>syphilis:</a:t>
            </a:r>
            <a:endParaRPr lang="ru-RU" dirty="0"/>
          </a:p>
        </p:txBody>
      </p:sp>
    </p:spTree>
    <p:extLst>
      <p:ext uri="{BB962C8B-B14F-4D97-AF65-F5344CB8AC3E}">
        <p14:creationId xmlns:p14="http://schemas.microsoft.com/office/powerpoint/2010/main" val="4134909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lvl="0"/>
            <a:r>
              <a:rPr lang="en-US" dirty="0"/>
              <a:t>begins from the moment of hard chancre </a:t>
            </a:r>
            <a:r>
              <a:rPr lang="en-US" dirty="0" smtClean="0"/>
              <a:t>formation </a:t>
            </a:r>
            <a:r>
              <a:rPr lang="en-US" dirty="0"/>
              <a:t>and lasts until the appearance of numerous syphilitic eruptions on the skin and mucous membranes </a:t>
            </a:r>
            <a:endParaRPr lang="en-US" dirty="0" smtClean="0"/>
          </a:p>
          <a:p>
            <a:pPr marL="109728" lvl="0" indent="0">
              <a:buNone/>
            </a:pPr>
            <a:endParaRPr lang="en-US" dirty="0" smtClean="0"/>
          </a:p>
          <a:p>
            <a:pPr marL="109728" lvl="0" indent="0">
              <a:buNone/>
            </a:pPr>
            <a:r>
              <a:rPr lang="en-US" u="sng" dirty="0" smtClean="0"/>
              <a:t>Characteristic features:</a:t>
            </a:r>
          </a:p>
          <a:p>
            <a:pPr lvl="0"/>
            <a:r>
              <a:rPr lang="en-US" dirty="0" smtClean="0"/>
              <a:t>Primary </a:t>
            </a:r>
            <a:r>
              <a:rPr lang="en-US" dirty="0"/>
              <a:t>affection (hard chancre);</a:t>
            </a:r>
            <a:endParaRPr lang="ru-RU" dirty="0"/>
          </a:p>
          <a:p>
            <a:pPr lvl="0"/>
            <a:r>
              <a:rPr lang="en-US" dirty="0"/>
              <a:t>Regional </a:t>
            </a:r>
            <a:r>
              <a:rPr lang="en-US" dirty="0" smtClean="0"/>
              <a:t>lymphadenitis (+</a:t>
            </a:r>
            <a:r>
              <a:rPr lang="en-US" dirty="0" err="1" smtClean="0"/>
              <a:t>lymphangitis</a:t>
            </a:r>
            <a:r>
              <a:rPr lang="en-US" dirty="0" smtClean="0"/>
              <a:t>).</a:t>
            </a:r>
            <a:endParaRPr lang="ru-RU" dirty="0"/>
          </a:p>
        </p:txBody>
      </p:sp>
      <p:sp>
        <p:nvSpPr>
          <p:cNvPr id="3" name="Заголовок 2"/>
          <p:cNvSpPr>
            <a:spLocks noGrp="1"/>
          </p:cNvSpPr>
          <p:nvPr>
            <p:ph type="title"/>
          </p:nvPr>
        </p:nvSpPr>
        <p:spPr/>
        <p:txBody>
          <a:bodyPr/>
          <a:lstStyle/>
          <a:p>
            <a:r>
              <a:rPr lang="en-US" dirty="0" smtClean="0"/>
              <a:t>Primary </a:t>
            </a:r>
            <a:r>
              <a:rPr lang="en-US" dirty="0"/>
              <a:t>syphilis</a:t>
            </a:r>
            <a:endParaRPr lang="ru-RU" dirty="0"/>
          </a:p>
        </p:txBody>
      </p:sp>
    </p:spTree>
    <p:extLst>
      <p:ext uri="{BB962C8B-B14F-4D97-AF65-F5344CB8AC3E}">
        <p14:creationId xmlns:p14="http://schemas.microsoft.com/office/powerpoint/2010/main" val="15695711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Autofit/>
          </a:bodyPr>
          <a:lstStyle/>
          <a:p>
            <a:r>
              <a:rPr lang="en-US" sz="1800" dirty="0" smtClean="0"/>
              <a:t>Location - genital or </a:t>
            </a:r>
            <a:r>
              <a:rPr lang="en-US" sz="1800" dirty="0" err="1" smtClean="0"/>
              <a:t>extragenital</a:t>
            </a:r>
            <a:r>
              <a:rPr lang="en-US" sz="1800" dirty="0" smtClean="0"/>
              <a:t> </a:t>
            </a:r>
            <a:r>
              <a:rPr lang="en-US" sz="1800" dirty="0"/>
              <a:t>(mucous membranes of the mouth, lips, tongue, tonsils, </a:t>
            </a:r>
            <a:r>
              <a:rPr lang="en-US" sz="1800" dirty="0" smtClean="0"/>
              <a:t>rectum </a:t>
            </a:r>
            <a:r>
              <a:rPr lang="en-US" sz="1800" dirty="0" err="1" smtClean="0"/>
              <a:t>ect</a:t>
            </a:r>
            <a:r>
              <a:rPr lang="en-US" sz="1800" dirty="0" smtClean="0"/>
              <a:t>.)</a:t>
            </a:r>
            <a:endParaRPr lang="ru-RU" sz="1800" dirty="0"/>
          </a:p>
          <a:p>
            <a:pPr lvl="0"/>
            <a:r>
              <a:rPr lang="en-US" sz="1800" dirty="0"/>
              <a:t>It is represented as </a:t>
            </a:r>
            <a:r>
              <a:rPr lang="en-US" sz="1800" dirty="0">
                <a:solidFill>
                  <a:srgbClr val="FF0000"/>
                </a:solidFill>
              </a:rPr>
              <a:t>erosion or ulcer</a:t>
            </a:r>
            <a:r>
              <a:rPr lang="en-US" sz="1800" dirty="0"/>
              <a:t>;</a:t>
            </a:r>
            <a:endParaRPr lang="ru-RU" sz="1800" dirty="0"/>
          </a:p>
          <a:p>
            <a:pPr lvl="0"/>
            <a:r>
              <a:rPr lang="en-US" sz="1800" dirty="0"/>
              <a:t>Its shape is round or oval (l-2cm in diameter);</a:t>
            </a:r>
            <a:endParaRPr lang="ru-RU" sz="1800" dirty="0"/>
          </a:p>
          <a:p>
            <a:pPr lvl="0"/>
            <a:r>
              <a:rPr lang="en-US" sz="1800" dirty="0"/>
              <a:t>The number of chancres is one or few;</a:t>
            </a:r>
            <a:endParaRPr lang="ru-RU" sz="1800" dirty="0"/>
          </a:p>
          <a:p>
            <a:pPr lvl="0"/>
            <a:r>
              <a:rPr lang="en-US" sz="1800" dirty="0"/>
              <a:t>Borders of erosion (ulcer) are regular, slightly elevated and </a:t>
            </a:r>
            <a:r>
              <a:rPr lang="en-US" sz="1800" dirty="0" smtClean="0"/>
              <a:t>descended (</a:t>
            </a:r>
            <a:r>
              <a:rPr lang="en-US" sz="1800" dirty="0"/>
              <a:t>saucer-like form);</a:t>
            </a:r>
            <a:endParaRPr lang="ru-RU" sz="1800" dirty="0"/>
          </a:p>
          <a:p>
            <a:r>
              <a:rPr lang="en-US" sz="1800" dirty="0"/>
              <a:t>Distinct sharp borders, </a:t>
            </a:r>
            <a:r>
              <a:rPr lang="en-US" sz="1800" dirty="0" smtClean="0"/>
              <a:t>the </a:t>
            </a:r>
            <a:r>
              <a:rPr lang="en-US" sz="1800" dirty="0"/>
              <a:t>bottom of erosion is smooth, </a:t>
            </a:r>
            <a:r>
              <a:rPr lang="en-US" sz="1800" dirty="0">
                <a:solidFill>
                  <a:srgbClr val="FF0000"/>
                </a:solidFill>
              </a:rPr>
              <a:t>dense infiltrate</a:t>
            </a:r>
            <a:r>
              <a:rPr lang="en-US" sz="1800" dirty="0"/>
              <a:t> is palpated at the base of it</a:t>
            </a:r>
            <a:r>
              <a:rPr lang="en-US" sz="1800" dirty="0" smtClean="0"/>
              <a:t>;</a:t>
            </a:r>
          </a:p>
          <a:p>
            <a:pPr lvl="0"/>
            <a:r>
              <a:rPr lang="en-US" sz="1800" dirty="0" smtClean="0"/>
              <a:t>Color </a:t>
            </a:r>
            <a:r>
              <a:rPr lang="en-US" sz="1800" dirty="0"/>
              <a:t>is red, "color of fresh meat".</a:t>
            </a:r>
            <a:endParaRPr lang="ru-RU" sz="1800" dirty="0"/>
          </a:p>
          <a:p>
            <a:pPr lvl="0"/>
            <a:r>
              <a:rPr lang="en-US" sz="1800" dirty="0" smtClean="0"/>
              <a:t>Discharge </a:t>
            </a:r>
            <a:r>
              <a:rPr lang="en-US" sz="1800" dirty="0"/>
              <a:t>is scanty, </a:t>
            </a:r>
            <a:r>
              <a:rPr lang="en-US" sz="1800" dirty="0" smtClean="0"/>
              <a:t>contains </a:t>
            </a:r>
            <a:r>
              <a:rPr lang="en-US" sz="1800" dirty="0" err="1"/>
              <a:t>Treponema</a:t>
            </a:r>
            <a:r>
              <a:rPr lang="en-US" sz="1800" dirty="0"/>
              <a:t> </a:t>
            </a:r>
            <a:r>
              <a:rPr lang="en-US" sz="1800" dirty="0" err="1"/>
              <a:t>pallidum</a:t>
            </a:r>
            <a:r>
              <a:rPr lang="en-US" sz="1800" dirty="0"/>
              <a:t>;</a:t>
            </a:r>
            <a:endParaRPr lang="ru-RU" sz="1800" dirty="0"/>
          </a:p>
          <a:p>
            <a:pPr lvl="0"/>
            <a:r>
              <a:rPr lang="en-US" sz="1800" dirty="0" smtClean="0"/>
              <a:t> No subjective symptoms </a:t>
            </a:r>
            <a:r>
              <a:rPr lang="en-US" sz="1800" dirty="0" smtClean="0">
                <a:solidFill>
                  <a:srgbClr val="FF0000"/>
                </a:solidFill>
              </a:rPr>
              <a:t>(painless)</a:t>
            </a:r>
          </a:p>
          <a:p>
            <a:pPr lvl="0"/>
            <a:r>
              <a:rPr lang="en-US" sz="1800" dirty="0" smtClean="0"/>
              <a:t>Erosive chancre heals without the trace, ulcerous chancre forms a scar.</a:t>
            </a:r>
            <a:endParaRPr lang="ru-RU" sz="1800" dirty="0"/>
          </a:p>
        </p:txBody>
      </p:sp>
      <p:sp>
        <p:nvSpPr>
          <p:cNvPr id="3" name="Заголовок 2"/>
          <p:cNvSpPr>
            <a:spLocks noGrp="1"/>
          </p:cNvSpPr>
          <p:nvPr>
            <p:ph type="title"/>
          </p:nvPr>
        </p:nvSpPr>
        <p:spPr/>
        <p:txBody>
          <a:bodyPr>
            <a:normAutofit fontScale="90000"/>
          </a:bodyPr>
          <a:lstStyle/>
          <a:p>
            <a:r>
              <a:rPr lang="en-US" dirty="0"/>
              <a:t>C</a:t>
            </a:r>
            <a:r>
              <a:rPr lang="en-US" dirty="0" smtClean="0"/>
              <a:t>haracteristic features of hard chancre:</a:t>
            </a:r>
            <a:endParaRPr lang="ru-RU" dirty="0"/>
          </a:p>
        </p:txBody>
      </p:sp>
    </p:spTree>
    <p:extLst>
      <p:ext uri="{BB962C8B-B14F-4D97-AF65-F5344CB8AC3E}">
        <p14:creationId xmlns:p14="http://schemas.microsoft.com/office/powerpoint/2010/main" val="13678077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smtClean="0"/>
              <a:t>Typical hard chancre</a:t>
            </a:r>
            <a:endParaRPr lang="ru-RU"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54692" y="1481138"/>
            <a:ext cx="6034616"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6274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en-US" dirty="0" err="1"/>
              <a:t>Indurative</a:t>
            </a:r>
            <a:r>
              <a:rPr lang="en-US" dirty="0"/>
              <a:t> </a:t>
            </a:r>
            <a:r>
              <a:rPr lang="en-US" dirty="0" smtClean="0"/>
              <a:t>swelling</a:t>
            </a:r>
          </a:p>
          <a:p>
            <a:r>
              <a:rPr lang="en-US" dirty="0" smtClean="0"/>
              <a:t>Chancre-</a:t>
            </a:r>
            <a:r>
              <a:rPr lang="en-US" dirty="0" err="1" smtClean="0"/>
              <a:t>amygdalitis</a:t>
            </a:r>
            <a:endParaRPr lang="en-US" dirty="0" smtClean="0"/>
          </a:p>
          <a:p>
            <a:r>
              <a:rPr lang="en-US" dirty="0" smtClean="0"/>
              <a:t>Chancre-</a:t>
            </a:r>
            <a:r>
              <a:rPr lang="en-US" dirty="0" err="1" smtClean="0"/>
              <a:t>panaritium</a:t>
            </a:r>
            <a:endParaRPr lang="en-US" dirty="0" smtClean="0"/>
          </a:p>
          <a:p>
            <a:r>
              <a:rPr lang="en-US" dirty="0" smtClean="0"/>
              <a:t>Chancre </a:t>
            </a:r>
            <a:r>
              <a:rPr lang="en-US" dirty="0"/>
              <a:t>of the cervix uteri and rectum</a:t>
            </a:r>
            <a:endParaRPr lang="ru-RU" dirty="0"/>
          </a:p>
        </p:txBody>
      </p:sp>
      <p:sp>
        <p:nvSpPr>
          <p:cNvPr id="3" name="Заголовок 2"/>
          <p:cNvSpPr>
            <a:spLocks noGrp="1"/>
          </p:cNvSpPr>
          <p:nvPr>
            <p:ph type="title"/>
          </p:nvPr>
        </p:nvSpPr>
        <p:spPr/>
        <p:txBody>
          <a:bodyPr/>
          <a:lstStyle/>
          <a:p>
            <a:r>
              <a:rPr lang="en-US" dirty="0">
                <a:effectLst/>
              </a:rPr>
              <a:t>Atypical forms of hard </a:t>
            </a:r>
            <a:r>
              <a:rPr lang="en-US" dirty="0" smtClean="0">
                <a:effectLst/>
              </a:rPr>
              <a:t>chancre:</a:t>
            </a:r>
            <a:endParaRPr lang="ru-RU" dirty="0"/>
          </a:p>
        </p:txBody>
      </p:sp>
    </p:spTree>
    <p:extLst>
      <p:ext uri="{BB962C8B-B14F-4D97-AF65-F5344CB8AC3E}">
        <p14:creationId xmlns:p14="http://schemas.microsoft.com/office/powerpoint/2010/main" val="25415451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en-US" dirty="0" smtClean="0"/>
              <a:t>In men:</a:t>
            </a:r>
          </a:p>
          <a:p>
            <a:pPr lvl="7"/>
            <a:r>
              <a:rPr lang="en-US" sz="2400" dirty="0" err="1"/>
              <a:t>balanitis</a:t>
            </a:r>
            <a:r>
              <a:rPr lang="en-US" sz="2400" dirty="0" smtClean="0"/>
              <a:t> </a:t>
            </a:r>
          </a:p>
          <a:p>
            <a:pPr lvl="7"/>
            <a:r>
              <a:rPr lang="en-US" sz="2400" dirty="0" err="1" smtClean="0"/>
              <a:t>balanoposthitis</a:t>
            </a:r>
            <a:endParaRPr lang="en-US" sz="2400" dirty="0" smtClean="0"/>
          </a:p>
          <a:p>
            <a:pPr lvl="7"/>
            <a:r>
              <a:rPr lang="en-US" sz="2400" dirty="0" err="1" smtClean="0"/>
              <a:t>phimo­sis</a:t>
            </a:r>
            <a:r>
              <a:rPr lang="en-US" sz="2400" dirty="0" smtClean="0"/>
              <a:t>  </a:t>
            </a:r>
            <a:endParaRPr lang="en-US" sz="2400" dirty="0"/>
          </a:p>
          <a:p>
            <a:pPr lvl="7"/>
            <a:r>
              <a:rPr lang="en-US" sz="2400" dirty="0" err="1"/>
              <a:t>p</a:t>
            </a:r>
            <a:r>
              <a:rPr lang="en-US" sz="2400" dirty="0" err="1" smtClean="0"/>
              <a:t>araphimosis</a:t>
            </a:r>
            <a:endParaRPr lang="en-US" sz="2400" dirty="0"/>
          </a:p>
          <a:p>
            <a:pPr lvl="7"/>
            <a:r>
              <a:rPr lang="en-US" sz="2400" dirty="0"/>
              <a:t>g</a:t>
            </a:r>
            <a:r>
              <a:rPr lang="en-US" sz="2400" dirty="0" smtClean="0"/>
              <a:t>angrene</a:t>
            </a:r>
          </a:p>
          <a:p>
            <a:r>
              <a:rPr lang="en-US" dirty="0" smtClean="0"/>
              <a:t>In women:</a:t>
            </a:r>
          </a:p>
          <a:p>
            <a:pPr lvl="8"/>
            <a:r>
              <a:rPr lang="en-US" sz="2400" dirty="0" err="1" smtClean="0"/>
              <a:t>vulvitis</a:t>
            </a:r>
            <a:endParaRPr lang="en-US" sz="2400" dirty="0" smtClean="0"/>
          </a:p>
          <a:p>
            <a:pPr lvl="8"/>
            <a:r>
              <a:rPr lang="en-US" sz="2400" dirty="0" err="1" smtClean="0"/>
              <a:t>vulvovaginitis</a:t>
            </a:r>
            <a:r>
              <a:rPr lang="en-US" sz="2400" dirty="0" smtClean="0"/>
              <a:t> </a:t>
            </a:r>
            <a:endParaRPr lang="ru-RU" sz="2400" dirty="0"/>
          </a:p>
        </p:txBody>
      </p:sp>
      <p:sp>
        <p:nvSpPr>
          <p:cNvPr id="3" name="Заголовок 2"/>
          <p:cNvSpPr>
            <a:spLocks noGrp="1"/>
          </p:cNvSpPr>
          <p:nvPr>
            <p:ph type="title"/>
          </p:nvPr>
        </p:nvSpPr>
        <p:spPr/>
        <p:txBody>
          <a:bodyPr/>
          <a:lstStyle/>
          <a:p>
            <a:r>
              <a:rPr lang="en-US" dirty="0" smtClean="0"/>
              <a:t>Complications of hard chancre</a:t>
            </a:r>
            <a:endParaRPr lang="ru-RU" dirty="0"/>
          </a:p>
        </p:txBody>
      </p:sp>
    </p:spTree>
    <p:extLst>
      <p:ext uri="{BB962C8B-B14F-4D97-AF65-F5344CB8AC3E}">
        <p14:creationId xmlns:p14="http://schemas.microsoft.com/office/powerpoint/2010/main" val="25653045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85000" lnSpcReduction="10000"/>
          </a:bodyPr>
          <a:lstStyle/>
          <a:p>
            <a:r>
              <a:rPr lang="en-US" dirty="0" smtClean="0"/>
              <a:t>It becomes apparent at the end of the 1</a:t>
            </a:r>
            <a:r>
              <a:rPr lang="en-US" baseline="30000" dirty="0" smtClean="0"/>
              <a:t>st</a:t>
            </a:r>
            <a:r>
              <a:rPr lang="en-US" dirty="0" smtClean="0"/>
              <a:t> week after appearance of hard chancre;</a:t>
            </a:r>
          </a:p>
          <a:p>
            <a:r>
              <a:rPr lang="en-US" dirty="0" smtClean="0"/>
              <a:t>Localization of lymph nodes is directly related to the place of the chancre appearance;</a:t>
            </a:r>
          </a:p>
          <a:p>
            <a:r>
              <a:rPr lang="en-US" dirty="0" smtClean="0"/>
              <a:t>Lymph </a:t>
            </a:r>
            <a:r>
              <a:rPr lang="en-US" dirty="0"/>
              <a:t>nodes </a:t>
            </a:r>
            <a:r>
              <a:rPr lang="en-US" dirty="0" smtClean="0"/>
              <a:t>enlarge </a:t>
            </a:r>
            <a:r>
              <a:rPr lang="en-US" dirty="0"/>
              <a:t>up to the size of a bean or a hazel-nut and become </a:t>
            </a:r>
            <a:r>
              <a:rPr lang="en-US" dirty="0" smtClean="0"/>
              <a:t>dense-elastic; </a:t>
            </a:r>
          </a:p>
          <a:p>
            <a:r>
              <a:rPr lang="en-US" dirty="0" smtClean="0"/>
              <a:t>They </a:t>
            </a:r>
            <a:r>
              <a:rPr lang="en-US" dirty="0"/>
              <a:t>are painless, and the overlying skin is </a:t>
            </a:r>
            <a:r>
              <a:rPr lang="en-US" dirty="0" smtClean="0"/>
              <a:t>normal;</a:t>
            </a:r>
          </a:p>
          <a:p>
            <a:r>
              <a:rPr lang="en-US" dirty="0" smtClean="0"/>
              <a:t>They are not connected with each other or with the skin, are mobile;</a:t>
            </a:r>
          </a:p>
          <a:p>
            <a:r>
              <a:rPr lang="en-US" dirty="0" smtClean="0"/>
              <a:t>The </a:t>
            </a:r>
            <a:r>
              <a:rPr lang="en-US" dirty="0"/>
              <a:t>process is usually </a:t>
            </a:r>
            <a:r>
              <a:rPr lang="en-US" dirty="0" smtClean="0"/>
              <a:t>bilateral;</a:t>
            </a:r>
          </a:p>
          <a:p>
            <a:r>
              <a:rPr lang="en-US" dirty="0" smtClean="0"/>
              <a:t>Regional </a:t>
            </a:r>
            <a:r>
              <a:rPr lang="en-US" dirty="0"/>
              <a:t>lymphadenitis persists for the whole primary course, and sometimes during the first months of the secondary one.</a:t>
            </a:r>
            <a:endParaRPr lang="ru-RU" dirty="0"/>
          </a:p>
          <a:p>
            <a:endParaRPr lang="ru-RU" dirty="0"/>
          </a:p>
        </p:txBody>
      </p:sp>
      <p:sp>
        <p:nvSpPr>
          <p:cNvPr id="3" name="Заголовок 2"/>
          <p:cNvSpPr>
            <a:spLocks noGrp="1"/>
          </p:cNvSpPr>
          <p:nvPr>
            <p:ph type="title"/>
          </p:nvPr>
        </p:nvSpPr>
        <p:spPr/>
        <p:txBody>
          <a:bodyPr/>
          <a:lstStyle/>
          <a:p>
            <a:r>
              <a:rPr lang="en-US" dirty="0"/>
              <a:t>Regional lymphadenitis </a:t>
            </a:r>
            <a:endParaRPr lang="ru-RU" dirty="0"/>
          </a:p>
        </p:txBody>
      </p:sp>
    </p:spTree>
    <p:extLst>
      <p:ext uri="{BB962C8B-B14F-4D97-AF65-F5344CB8AC3E}">
        <p14:creationId xmlns:p14="http://schemas.microsoft.com/office/powerpoint/2010/main" val="36631682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en-US" dirty="0"/>
              <a:t>Genital </a:t>
            </a:r>
            <a:r>
              <a:rPr lang="en-US" dirty="0" smtClean="0"/>
              <a:t>herpes;</a:t>
            </a:r>
          </a:p>
          <a:p>
            <a:r>
              <a:rPr lang="en-US" dirty="0"/>
              <a:t>Squamous cell carcinoma of </a:t>
            </a:r>
            <a:r>
              <a:rPr lang="en-US" dirty="0" smtClean="0"/>
              <a:t>skin;</a:t>
            </a:r>
          </a:p>
          <a:p>
            <a:r>
              <a:rPr lang="en-US" dirty="0" err="1"/>
              <a:t>Mycotic</a:t>
            </a:r>
            <a:r>
              <a:rPr lang="en-US" dirty="0"/>
              <a:t> </a:t>
            </a:r>
            <a:r>
              <a:rPr lang="en-US" dirty="0" smtClean="0"/>
              <a:t>erosion;</a:t>
            </a:r>
          </a:p>
          <a:p>
            <a:r>
              <a:rPr lang="en-US" dirty="0" err="1"/>
              <a:t>Chancriform</a:t>
            </a:r>
            <a:r>
              <a:rPr lang="en-US" dirty="0"/>
              <a:t> </a:t>
            </a:r>
            <a:r>
              <a:rPr lang="en-US" dirty="0" err="1" smtClean="0"/>
              <a:t>pyoderma</a:t>
            </a:r>
            <a:r>
              <a:rPr lang="en-US" dirty="0" smtClean="0"/>
              <a:t>;</a:t>
            </a:r>
          </a:p>
          <a:p>
            <a:r>
              <a:rPr lang="en-US" dirty="0" err="1" smtClean="0"/>
              <a:t>Chancroid</a:t>
            </a:r>
            <a:r>
              <a:rPr lang="en-US" dirty="0" smtClean="0"/>
              <a:t>;</a:t>
            </a:r>
          </a:p>
          <a:p>
            <a:r>
              <a:rPr lang="en-US" dirty="0" smtClean="0"/>
              <a:t>Erosive </a:t>
            </a:r>
            <a:r>
              <a:rPr lang="en-US" dirty="0" err="1" smtClean="0"/>
              <a:t>balanitis</a:t>
            </a:r>
            <a:r>
              <a:rPr lang="en-US" dirty="0" smtClean="0"/>
              <a:t> and </a:t>
            </a:r>
            <a:r>
              <a:rPr lang="en-US" dirty="0" err="1" smtClean="0"/>
              <a:t>balanopostitis</a:t>
            </a:r>
            <a:r>
              <a:rPr lang="en-US" dirty="0" smtClean="0"/>
              <a:t>;</a:t>
            </a:r>
          </a:p>
          <a:p>
            <a:r>
              <a:rPr lang="en-US" dirty="0" err="1" smtClean="0"/>
              <a:t>Chancriform</a:t>
            </a:r>
            <a:r>
              <a:rPr lang="en-US" dirty="0" smtClean="0"/>
              <a:t> itchy </a:t>
            </a:r>
            <a:r>
              <a:rPr lang="en-US" dirty="0" err="1" smtClean="0"/>
              <a:t>ectima</a:t>
            </a:r>
            <a:r>
              <a:rPr lang="en-US" dirty="0" smtClean="0"/>
              <a:t> in scabies;</a:t>
            </a:r>
          </a:p>
          <a:p>
            <a:r>
              <a:rPr lang="en-US" dirty="0" err="1" smtClean="0"/>
              <a:t>Erythroplasia</a:t>
            </a:r>
            <a:r>
              <a:rPr lang="en-US" dirty="0" smtClean="0"/>
              <a:t> </a:t>
            </a:r>
            <a:r>
              <a:rPr lang="en-US" dirty="0" err="1" smtClean="0"/>
              <a:t>Queyrat</a:t>
            </a:r>
            <a:r>
              <a:rPr lang="en-US" dirty="0" smtClean="0"/>
              <a:t>;</a:t>
            </a:r>
          </a:p>
          <a:p>
            <a:r>
              <a:rPr lang="en-US" dirty="0" smtClean="0"/>
              <a:t>Traumatic erosion.</a:t>
            </a:r>
          </a:p>
          <a:p>
            <a:endParaRPr lang="en-US" dirty="0" smtClean="0"/>
          </a:p>
          <a:p>
            <a:endParaRPr lang="en-US" dirty="0" smtClean="0"/>
          </a:p>
          <a:p>
            <a:endParaRPr lang="ru-RU" dirty="0"/>
          </a:p>
        </p:txBody>
      </p:sp>
      <p:sp>
        <p:nvSpPr>
          <p:cNvPr id="3" name="Заголовок 2"/>
          <p:cNvSpPr>
            <a:spLocks noGrp="1"/>
          </p:cNvSpPr>
          <p:nvPr>
            <p:ph type="title"/>
          </p:nvPr>
        </p:nvSpPr>
        <p:spPr/>
        <p:txBody>
          <a:bodyPr/>
          <a:lstStyle/>
          <a:p>
            <a:r>
              <a:rPr lang="en-US" dirty="0" smtClean="0">
                <a:effectLst/>
              </a:rPr>
              <a:t>Differential </a:t>
            </a:r>
            <a:r>
              <a:rPr lang="en-US" dirty="0" smtClean="0"/>
              <a:t>diagnosis:</a:t>
            </a:r>
            <a:endParaRPr lang="ru-RU" dirty="0"/>
          </a:p>
        </p:txBody>
      </p:sp>
    </p:spTree>
    <p:extLst>
      <p:ext uri="{BB962C8B-B14F-4D97-AF65-F5344CB8AC3E}">
        <p14:creationId xmlns:p14="http://schemas.microsoft.com/office/powerpoint/2010/main" val="35469843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268760"/>
            <a:ext cx="8229600" cy="4738531"/>
          </a:xfrm>
        </p:spPr>
        <p:txBody>
          <a:bodyPr/>
          <a:lstStyle/>
          <a:p>
            <a:r>
              <a:rPr lang="en-US" dirty="0" smtClean="0"/>
              <a:t>Primary </a:t>
            </a:r>
            <a:r>
              <a:rPr lang="en-US" dirty="0" err="1" smtClean="0"/>
              <a:t>seronegative</a:t>
            </a:r>
            <a:r>
              <a:rPr lang="en-US" dirty="0" smtClean="0"/>
              <a:t> syphilis – detection of </a:t>
            </a:r>
            <a:r>
              <a:rPr lang="en-US" dirty="0" err="1" smtClean="0"/>
              <a:t>T.pallidum</a:t>
            </a:r>
            <a:r>
              <a:rPr lang="en-US" dirty="0" smtClean="0"/>
              <a:t> in secret from surface </a:t>
            </a:r>
            <a:r>
              <a:rPr lang="en-US" dirty="0"/>
              <a:t>of the chancre </a:t>
            </a:r>
            <a:r>
              <a:rPr lang="en-US" dirty="0" smtClean="0"/>
              <a:t>(dark field microscopy)</a:t>
            </a:r>
          </a:p>
          <a:p>
            <a:r>
              <a:rPr lang="en-US" dirty="0" smtClean="0"/>
              <a:t>Primary seropositive syphilis – classic serological reactions for syphilis are positive</a:t>
            </a:r>
            <a:endParaRPr lang="ru-RU" dirty="0"/>
          </a:p>
        </p:txBody>
      </p:sp>
      <p:sp>
        <p:nvSpPr>
          <p:cNvPr id="3" name="Заголовок 2"/>
          <p:cNvSpPr>
            <a:spLocks noGrp="1"/>
          </p:cNvSpPr>
          <p:nvPr>
            <p:ph type="title"/>
          </p:nvPr>
        </p:nvSpPr>
        <p:spPr/>
        <p:txBody>
          <a:bodyPr/>
          <a:lstStyle/>
          <a:p>
            <a:r>
              <a:rPr lang="en-US" dirty="0" smtClean="0"/>
              <a:t>Diagnosis</a:t>
            </a:r>
            <a:endParaRPr lang="ru-RU" dirty="0"/>
          </a:p>
        </p:txBody>
      </p:sp>
    </p:spTree>
    <p:extLst>
      <p:ext uri="{BB962C8B-B14F-4D97-AF65-F5344CB8AC3E}">
        <p14:creationId xmlns:p14="http://schemas.microsoft.com/office/powerpoint/2010/main" val="7391130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3050"/>
            <a:ext cx="8229600" cy="923702"/>
          </a:xfrm>
        </p:spPr>
        <p:txBody>
          <a:bodyPr/>
          <a:lstStyle/>
          <a:p>
            <a:r>
              <a:rPr lang="en-US" dirty="0" smtClean="0"/>
              <a:t>Serological tests:</a:t>
            </a:r>
            <a:endParaRPr lang="ru-RU" dirty="0"/>
          </a:p>
        </p:txBody>
      </p:sp>
      <p:sp>
        <p:nvSpPr>
          <p:cNvPr id="2" name="Объект 1"/>
          <p:cNvSpPr>
            <a:spLocks noGrp="1"/>
          </p:cNvSpPr>
          <p:nvPr>
            <p:ph sz="quarter" idx="2"/>
          </p:nvPr>
        </p:nvSpPr>
        <p:spPr>
          <a:xfrm>
            <a:off x="107504" y="1268760"/>
            <a:ext cx="4536504" cy="4824536"/>
          </a:xfrm>
        </p:spPr>
        <p:txBody>
          <a:bodyPr>
            <a:normAutofit fontScale="92500"/>
          </a:bodyPr>
          <a:lstStyle/>
          <a:p>
            <a:r>
              <a:rPr lang="en-US" u="sng" dirty="0" smtClean="0"/>
              <a:t>Non-</a:t>
            </a:r>
            <a:r>
              <a:rPr lang="en-US" u="sng" dirty="0" err="1" smtClean="0"/>
              <a:t>treponemal</a:t>
            </a:r>
            <a:endParaRPr lang="en-US" u="sng" dirty="0" smtClean="0"/>
          </a:p>
          <a:p>
            <a:pPr marL="109728" indent="0">
              <a:buNone/>
            </a:pPr>
            <a:r>
              <a:rPr lang="en-US" sz="1600" dirty="0" smtClean="0"/>
              <a:t>- </a:t>
            </a:r>
            <a:r>
              <a:rPr lang="en-US" sz="1600" dirty="0" err="1" smtClean="0"/>
              <a:t>Microreaction</a:t>
            </a:r>
            <a:r>
              <a:rPr lang="en-US" sz="1600" dirty="0" smtClean="0"/>
              <a:t> of precipitation (MRP);</a:t>
            </a:r>
          </a:p>
          <a:p>
            <a:pPr marL="109728" indent="0">
              <a:buNone/>
            </a:pPr>
            <a:r>
              <a:rPr lang="en-US" sz="1600" dirty="0" smtClean="0"/>
              <a:t>- Compliment fixation test (CFT)with </a:t>
            </a:r>
            <a:r>
              <a:rPr lang="en-US" sz="1600" dirty="0" err="1" smtClean="0"/>
              <a:t>cardiolipin</a:t>
            </a:r>
            <a:r>
              <a:rPr lang="en-US" sz="1600" dirty="0" smtClean="0"/>
              <a:t> antigen (Wasserman reaction);</a:t>
            </a:r>
          </a:p>
          <a:p>
            <a:pPr marL="109728" indent="0">
              <a:buNone/>
            </a:pPr>
            <a:r>
              <a:rPr lang="en-US" sz="1600" dirty="0" smtClean="0"/>
              <a:t>- </a:t>
            </a:r>
            <a:r>
              <a:rPr lang="en-US" sz="1600" dirty="0" err="1" smtClean="0"/>
              <a:t>ElISA</a:t>
            </a:r>
            <a:r>
              <a:rPr lang="en-US" sz="1600" dirty="0" smtClean="0"/>
              <a:t> with </a:t>
            </a:r>
            <a:r>
              <a:rPr lang="en-US" sz="1600" dirty="0" err="1" smtClean="0"/>
              <a:t>cardiolipin</a:t>
            </a:r>
            <a:r>
              <a:rPr lang="en-US" sz="1600" dirty="0" smtClean="0"/>
              <a:t> antigen;</a:t>
            </a:r>
          </a:p>
          <a:p>
            <a:pPr marL="109728" indent="0">
              <a:buNone/>
            </a:pPr>
            <a:r>
              <a:rPr lang="en-US" sz="1600" dirty="0" smtClean="0"/>
              <a:t>- RPR-test (Rapid Plasma </a:t>
            </a:r>
            <a:r>
              <a:rPr lang="en-US" sz="1600" dirty="0" err="1"/>
              <a:t>R</a:t>
            </a:r>
            <a:r>
              <a:rPr lang="en-US" sz="1600" dirty="0" err="1" smtClean="0"/>
              <a:t>eagin</a:t>
            </a:r>
            <a:r>
              <a:rPr lang="en-US" sz="1600" dirty="0" smtClean="0"/>
              <a:t>) with the blood plasma;</a:t>
            </a:r>
          </a:p>
          <a:p>
            <a:pPr marL="109728" indent="0">
              <a:buNone/>
            </a:pPr>
            <a:r>
              <a:rPr lang="en-US" sz="1600" dirty="0" smtClean="0"/>
              <a:t>- TRUST- test (</a:t>
            </a:r>
            <a:r>
              <a:rPr lang="en-US" sz="1600" dirty="0" err="1" smtClean="0"/>
              <a:t>Toluidin</a:t>
            </a:r>
            <a:r>
              <a:rPr lang="en-US" sz="1600" dirty="0" smtClean="0"/>
              <a:t> Red Unheated Serum Test) with unheated serum and </a:t>
            </a:r>
            <a:r>
              <a:rPr lang="en-US" sz="1600" dirty="0" err="1" smtClean="0"/>
              <a:t>azo</a:t>
            </a:r>
            <a:r>
              <a:rPr lang="en-US" sz="1600" dirty="0" smtClean="0"/>
              <a:t> dyes;</a:t>
            </a:r>
          </a:p>
          <a:p>
            <a:pPr marL="109728" indent="0">
              <a:buNone/>
            </a:pPr>
            <a:r>
              <a:rPr lang="en-US" sz="1600" dirty="0" smtClean="0"/>
              <a:t>- VDRL –test (Venereal Disease Research </a:t>
            </a:r>
            <a:r>
              <a:rPr lang="en-US" sz="1600" dirty="0" err="1" smtClean="0"/>
              <a:t>Labaratory</a:t>
            </a:r>
            <a:r>
              <a:rPr lang="en-US" sz="1600" dirty="0" smtClean="0"/>
              <a:t> Test) with an inactivated serum;</a:t>
            </a:r>
          </a:p>
          <a:p>
            <a:pPr marL="109728" indent="0">
              <a:buNone/>
            </a:pPr>
            <a:r>
              <a:rPr lang="en-US" sz="1600" dirty="0" smtClean="0"/>
              <a:t>-USR-test (Unheated Serum </a:t>
            </a:r>
            <a:r>
              <a:rPr lang="en-US" sz="1600" dirty="0" err="1" smtClean="0"/>
              <a:t>Reagins</a:t>
            </a:r>
            <a:r>
              <a:rPr lang="en-US" sz="1600" dirty="0" smtClean="0"/>
              <a:t>) with active st</a:t>
            </a:r>
            <a:r>
              <a:rPr lang="en-US" sz="1600" dirty="0"/>
              <a:t>abilized serum;</a:t>
            </a:r>
          </a:p>
          <a:p>
            <a:pPr marL="109728" indent="0">
              <a:buNone/>
            </a:pPr>
            <a:r>
              <a:rPr lang="en-US" sz="1600" dirty="0" smtClean="0"/>
              <a:t>-</a:t>
            </a:r>
            <a:r>
              <a:rPr lang="en-US" sz="1600" dirty="0"/>
              <a:t> </a:t>
            </a:r>
            <a:r>
              <a:rPr lang="en-US" sz="1600" dirty="0" smtClean="0"/>
              <a:t>RST-test (</a:t>
            </a:r>
            <a:r>
              <a:rPr lang="en-US" sz="1600" dirty="0" err="1" smtClean="0"/>
              <a:t>Reagin</a:t>
            </a:r>
            <a:r>
              <a:rPr lang="en-US" sz="1600" dirty="0" smtClean="0"/>
              <a:t> Screen Test) – screening for </a:t>
            </a:r>
            <a:r>
              <a:rPr lang="en-US" sz="1600" dirty="0" err="1" smtClean="0"/>
              <a:t>reagin</a:t>
            </a:r>
            <a:r>
              <a:rPr lang="en-US" sz="1600" dirty="0" smtClean="0"/>
              <a:t>;</a:t>
            </a:r>
          </a:p>
          <a:p>
            <a:pPr marL="109728" indent="0">
              <a:buNone/>
            </a:pPr>
            <a:r>
              <a:rPr lang="en-US" sz="1600" dirty="0" smtClean="0"/>
              <a:t>- ART-test (Automated </a:t>
            </a:r>
            <a:r>
              <a:rPr lang="en-US" sz="1600" dirty="0" err="1"/>
              <a:t>R</a:t>
            </a:r>
            <a:r>
              <a:rPr lang="en-US" sz="1600" dirty="0" err="1" smtClean="0"/>
              <a:t>eagin</a:t>
            </a:r>
            <a:r>
              <a:rPr lang="en-US" sz="1600" dirty="0" smtClean="0"/>
              <a:t> Test) –automated </a:t>
            </a:r>
            <a:r>
              <a:rPr lang="en-US" sz="1600" dirty="0" err="1" smtClean="0"/>
              <a:t>reagin</a:t>
            </a:r>
            <a:r>
              <a:rPr lang="en-US" sz="1600" dirty="0" smtClean="0"/>
              <a:t> test</a:t>
            </a:r>
          </a:p>
        </p:txBody>
      </p:sp>
      <p:sp>
        <p:nvSpPr>
          <p:cNvPr id="6" name="Объект 5"/>
          <p:cNvSpPr>
            <a:spLocks noGrp="1"/>
          </p:cNvSpPr>
          <p:nvPr>
            <p:ph sz="quarter" idx="4"/>
          </p:nvPr>
        </p:nvSpPr>
        <p:spPr>
          <a:xfrm>
            <a:off x="4644008" y="1196752"/>
            <a:ext cx="4329807" cy="4189305"/>
          </a:xfrm>
        </p:spPr>
        <p:txBody>
          <a:bodyPr/>
          <a:lstStyle/>
          <a:p>
            <a:r>
              <a:rPr lang="en-US" u="sng" dirty="0" err="1" smtClean="0"/>
              <a:t>Treponemmal</a:t>
            </a:r>
            <a:endParaRPr lang="en-US" u="sng" dirty="0" smtClean="0"/>
          </a:p>
          <a:p>
            <a:pPr marL="109728" indent="0">
              <a:buNone/>
            </a:pPr>
            <a:r>
              <a:rPr lang="en-US" sz="1600" dirty="0" smtClean="0"/>
              <a:t>- Complement fixation test (CFT) with </a:t>
            </a:r>
            <a:r>
              <a:rPr lang="en-US" sz="1600" dirty="0" err="1" smtClean="0"/>
              <a:t>treponemal</a:t>
            </a:r>
            <a:r>
              <a:rPr lang="en-US" sz="1600" dirty="0" smtClean="0"/>
              <a:t> antigen;</a:t>
            </a:r>
          </a:p>
          <a:p>
            <a:pPr marL="109728" indent="0">
              <a:buNone/>
            </a:pPr>
            <a:r>
              <a:rPr lang="en-US" sz="1600" dirty="0" smtClean="0"/>
              <a:t>- Immunofluorescence test (IFT) an its modifications;</a:t>
            </a:r>
          </a:p>
          <a:p>
            <a:pPr marL="109728" indent="0">
              <a:buNone/>
            </a:pPr>
            <a:r>
              <a:rPr lang="en-US" sz="1600" dirty="0" smtClean="0"/>
              <a:t>- </a:t>
            </a:r>
            <a:r>
              <a:rPr lang="en-US" sz="1600" dirty="0" err="1" smtClean="0"/>
              <a:t>Treponema</a:t>
            </a:r>
            <a:r>
              <a:rPr lang="en-US" sz="1600" dirty="0" smtClean="0"/>
              <a:t> </a:t>
            </a:r>
            <a:r>
              <a:rPr lang="en-US" sz="1600" dirty="0" err="1" smtClean="0"/>
              <a:t>pallidum</a:t>
            </a:r>
            <a:r>
              <a:rPr lang="en-US" sz="1600" dirty="0" smtClean="0"/>
              <a:t> immobilization test (TPIT);</a:t>
            </a:r>
          </a:p>
          <a:p>
            <a:pPr marL="109728" indent="0">
              <a:buNone/>
            </a:pPr>
            <a:r>
              <a:rPr lang="en-US" sz="1600" dirty="0" smtClean="0"/>
              <a:t>- The reaction of passive </a:t>
            </a:r>
            <a:r>
              <a:rPr lang="en-US" sz="1600" dirty="0" err="1" smtClean="0"/>
              <a:t>hemagglutination</a:t>
            </a:r>
            <a:r>
              <a:rPr lang="en-US" sz="1600" dirty="0" smtClean="0"/>
              <a:t> (RPH);</a:t>
            </a:r>
          </a:p>
          <a:p>
            <a:pPr marL="109728" indent="0">
              <a:buNone/>
            </a:pPr>
            <a:r>
              <a:rPr lang="en-US" sz="1600" dirty="0" smtClean="0"/>
              <a:t>- ELISA;</a:t>
            </a:r>
          </a:p>
          <a:p>
            <a:pPr marL="109728" indent="0">
              <a:buNone/>
            </a:pPr>
            <a:r>
              <a:rPr lang="en-US" sz="1600" dirty="0" smtClean="0"/>
              <a:t>- </a:t>
            </a:r>
            <a:r>
              <a:rPr lang="en-US" sz="1600" dirty="0" err="1" smtClean="0"/>
              <a:t>Immunoblotting</a:t>
            </a:r>
            <a:r>
              <a:rPr lang="en-US" sz="1600" dirty="0" smtClean="0"/>
              <a:t> method;</a:t>
            </a:r>
          </a:p>
          <a:p>
            <a:pPr marL="109728" indent="0">
              <a:buNone/>
            </a:pPr>
            <a:r>
              <a:rPr lang="en-US" sz="1600" dirty="0" smtClean="0"/>
              <a:t>- </a:t>
            </a:r>
            <a:r>
              <a:rPr lang="en-US" sz="1600" dirty="0" err="1" smtClean="0"/>
              <a:t>Cytotest</a:t>
            </a:r>
            <a:r>
              <a:rPr lang="en-US" sz="1600" dirty="0" smtClean="0"/>
              <a:t> on chromatographic strips;</a:t>
            </a:r>
          </a:p>
          <a:p>
            <a:pPr marL="109728" indent="0">
              <a:buNone/>
            </a:pPr>
            <a:r>
              <a:rPr lang="en-US" sz="1600" dirty="0" smtClean="0"/>
              <a:t>PCR</a:t>
            </a:r>
          </a:p>
          <a:p>
            <a:pPr marL="109728" indent="0">
              <a:buNone/>
            </a:pPr>
            <a:endParaRPr lang="ru-RU" sz="1600" dirty="0"/>
          </a:p>
        </p:txBody>
      </p:sp>
    </p:spTree>
    <p:extLst>
      <p:ext uri="{BB962C8B-B14F-4D97-AF65-F5344CB8AC3E}">
        <p14:creationId xmlns:p14="http://schemas.microsoft.com/office/powerpoint/2010/main" val="40070628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бъект 7"/>
          <p:cNvSpPr>
            <a:spLocks noGrp="1"/>
          </p:cNvSpPr>
          <p:nvPr>
            <p:ph idx="1"/>
          </p:nvPr>
        </p:nvSpPr>
        <p:spPr/>
        <p:txBody>
          <a:bodyPr>
            <a:normAutofit/>
          </a:bodyPr>
          <a:lstStyle/>
          <a:p>
            <a:r>
              <a:rPr lang="en-US" dirty="0"/>
              <a:t>The secondary stage is characterized by dissemination and multiplication of the microorganism in different </a:t>
            </a:r>
            <a:r>
              <a:rPr lang="en-US" dirty="0" smtClean="0"/>
              <a:t>tissues.</a:t>
            </a:r>
          </a:p>
          <a:p>
            <a:r>
              <a:rPr lang="en-US" dirty="0" smtClean="0"/>
              <a:t> </a:t>
            </a:r>
            <a:r>
              <a:rPr lang="en-US" dirty="0"/>
              <a:t>This stage follows primary syphilis in almost every patient in the absence of appropriate treatment. </a:t>
            </a:r>
            <a:endParaRPr lang="en-US" dirty="0" smtClean="0"/>
          </a:p>
          <a:p>
            <a:r>
              <a:rPr lang="en-US" dirty="0" smtClean="0"/>
              <a:t>Various </a:t>
            </a:r>
            <a:r>
              <a:rPr lang="en-US" dirty="0"/>
              <a:t>lesions may occur due to circulating immune complexes, human </a:t>
            </a:r>
            <a:r>
              <a:rPr lang="en-US" dirty="0" err="1"/>
              <a:t>fibronectin</a:t>
            </a:r>
            <a:r>
              <a:rPr lang="en-US" dirty="0"/>
              <a:t>, antibodies, and complements with accompanying systemic signs</a:t>
            </a:r>
            <a:endParaRPr lang="ru-RU" dirty="0"/>
          </a:p>
        </p:txBody>
      </p:sp>
      <p:sp>
        <p:nvSpPr>
          <p:cNvPr id="7" name="Заголовок 6"/>
          <p:cNvSpPr>
            <a:spLocks noGrp="1"/>
          </p:cNvSpPr>
          <p:nvPr>
            <p:ph type="title"/>
          </p:nvPr>
        </p:nvSpPr>
        <p:spPr/>
        <p:txBody>
          <a:bodyPr/>
          <a:lstStyle/>
          <a:p>
            <a:r>
              <a:rPr lang="en-US" dirty="0" smtClean="0"/>
              <a:t>Secondary syphilis</a:t>
            </a:r>
            <a:endParaRPr lang="ru-RU" dirty="0"/>
          </a:p>
        </p:txBody>
      </p:sp>
    </p:spTree>
    <p:extLst>
      <p:ext uri="{BB962C8B-B14F-4D97-AF65-F5344CB8AC3E}">
        <p14:creationId xmlns:p14="http://schemas.microsoft.com/office/powerpoint/2010/main" val="35489968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23528" y="1700808"/>
            <a:ext cx="8424936" cy="4752528"/>
          </a:xfrm>
        </p:spPr>
        <p:txBody>
          <a:bodyPr>
            <a:normAutofit fontScale="92500"/>
          </a:bodyPr>
          <a:lstStyle/>
          <a:p>
            <a:r>
              <a:rPr lang="en-US" dirty="0" smtClean="0"/>
              <a:t>Absence  of subjective feelings and violation of the general condition of the patient;</a:t>
            </a:r>
          </a:p>
          <a:p>
            <a:r>
              <a:rPr lang="en-US" dirty="0" smtClean="0"/>
              <a:t>Rash is highly contagious;</a:t>
            </a:r>
          </a:p>
          <a:p>
            <a:r>
              <a:rPr lang="en-US" dirty="0" smtClean="0"/>
              <a:t>The clinical manifestations are resolved without treatment;</a:t>
            </a:r>
          </a:p>
          <a:p>
            <a:r>
              <a:rPr lang="en-US" dirty="0" smtClean="0"/>
              <a:t>Total duration of secondary syphilis is 2-4 years; </a:t>
            </a:r>
          </a:p>
          <a:p>
            <a:r>
              <a:rPr lang="en-US" dirty="0" smtClean="0"/>
              <a:t>Rash is presented by macular,</a:t>
            </a:r>
            <a:r>
              <a:rPr lang="en-US" dirty="0"/>
              <a:t> </a:t>
            </a:r>
            <a:r>
              <a:rPr lang="en-US" dirty="0" err="1"/>
              <a:t>papular</a:t>
            </a:r>
            <a:r>
              <a:rPr lang="en-US" dirty="0"/>
              <a:t>, </a:t>
            </a:r>
            <a:r>
              <a:rPr lang="en-US" dirty="0" err="1" smtClean="0"/>
              <a:t>pustular</a:t>
            </a:r>
            <a:r>
              <a:rPr lang="en-US" dirty="0" smtClean="0"/>
              <a:t> and pigmented </a:t>
            </a:r>
            <a:r>
              <a:rPr lang="en-US" dirty="0" err="1" smtClean="0"/>
              <a:t>syphilides</a:t>
            </a:r>
            <a:r>
              <a:rPr lang="en-US" dirty="0" smtClean="0"/>
              <a:t> (true polymorphism), as well as syphilitic alopecia;</a:t>
            </a:r>
          </a:p>
          <a:p>
            <a:r>
              <a:rPr lang="en-US" dirty="0" smtClean="0"/>
              <a:t>Rash is not acute </a:t>
            </a:r>
            <a:r>
              <a:rPr lang="en-US" dirty="0" err="1" smtClean="0"/>
              <a:t>inflamatory</a:t>
            </a:r>
            <a:r>
              <a:rPr lang="en-US" dirty="0" smtClean="0"/>
              <a:t>, its color pale pink or brownish</a:t>
            </a:r>
            <a:endParaRPr lang="en-US" dirty="0"/>
          </a:p>
          <a:p>
            <a:endParaRPr lang="en-US" dirty="0" smtClean="0"/>
          </a:p>
          <a:p>
            <a:endParaRPr lang="ru-RU" dirty="0"/>
          </a:p>
        </p:txBody>
      </p:sp>
      <p:sp>
        <p:nvSpPr>
          <p:cNvPr id="3" name="Заголовок 2"/>
          <p:cNvSpPr>
            <a:spLocks noGrp="1"/>
          </p:cNvSpPr>
          <p:nvPr>
            <p:ph type="title"/>
          </p:nvPr>
        </p:nvSpPr>
        <p:spPr/>
        <p:txBody>
          <a:bodyPr>
            <a:normAutofit fontScale="90000"/>
          </a:bodyPr>
          <a:lstStyle/>
          <a:p>
            <a:r>
              <a:rPr lang="en-US" dirty="0" smtClean="0"/>
              <a:t>General features of clinical course of the secondary syphilis</a:t>
            </a:r>
            <a:endParaRPr lang="ru-RU" dirty="0"/>
          </a:p>
        </p:txBody>
      </p:sp>
    </p:spTree>
    <p:extLst>
      <p:ext uri="{BB962C8B-B14F-4D97-AF65-F5344CB8AC3E}">
        <p14:creationId xmlns:p14="http://schemas.microsoft.com/office/powerpoint/2010/main" val="18585434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lvl="0"/>
            <a:r>
              <a:rPr lang="en-US" dirty="0"/>
              <a:t>Macular </a:t>
            </a:r>
            <a:r>
              <a:rPr lang="en-US" dirty="0" err="1"/>
              <a:t>syphilid</a:t>
            </a:r>
            <a:r>
              <a:rPr lang="en-US" dirty="0"/>
              <a:t> </a:t>
            </a:r>
            <a:r>
              <a:rPr lang="en-US" dirty="0" smtClean="0"/>
              <a:t>(</a:t>
            </a:r>
            <a:r>
              <a:rPr lang="en-US" dirty="0"/>
              <a:t>syphilitic </a:t>
            </a:r>
            <a:r>
              <a:rPr lang="en-US" dirty="0" err="1"/>
              <a:t>roseola</a:t>
            </a:r>
            <a:r>
              <a:rPr lang="en-US" dirty="0"/>
              <a:t>);</a:t>
            </a:r>
            <a:endParaRPr lang="ru-RU" dirty="0"/>
          </a:p>
          <a:p>
            <a:pPr lvl="0"/>
            <a:r>
              <a:rPr lang="en-US" dirty="0" err="1"/>
              <a:t>Papular</a:t>
            </a:r>
            <a:r>
              <a:rPr lang="en-US" dirty="0"/>
              <a:t> </a:t>
            </a:r>
            <a:r>
              <a:rPr lang="en-US" dirty="0" err="1" smtClean="0"/>
              <a:t>syphilid</a:t>
            </a:r>
            <a:r>
              <a:rPr lang="en-US" dirty="0" smtClean="0"/>
              <a:t>;</a:t>
            </a:r>
          </a:p>
          <a:p>
            <a:pPr lvl="0"/>
            <a:r>
              <a:rPr lang="en-US" dirty="0" err="1" smtClean="0"/>
              <a:t>Pustular</a:t>
            </a:r>
            <a:r>
              <a:rPr lang="en-US" dirty="0" smtClean="0"/>
              <a:t> </a:t>
            </a:r>
            <a:r>
              <a:rPr lang="en-US" dirty="0" err="1" smtClean="0"/>
              <a:t>syphilid</a:t>
            </a:r>
            <a:r>
              <a:rPr lang="en-US" dirty="0"/>
              <a:t>;</a:t>
            </a:r>
            <a:endParaRPr lang="ru-RU" dirty="0"/>
          </a:p>
          <a:p>
            <a:pPr lvl="0"/>
            <a:r>
              <a:rPr lang="en-US" dirty="0" err="1"/>
              <a:t>Pigmentary</a:t>
            </a:r>
            <a:r>
              <a:rPr lang="en-US" dirty="0"/>
              <a:t> </a:t>
            </a:r>
            <a:r>
              <a:rPr lang="en-US" dirty="0" err="1"/>
              <a:t>syphilid</a:t>
            </a:r>
            <a:r>
              <a:rPr lang="en-US" dirty="0"/>
              <a:t> </a:t>
            </a:r>
            <a:r>
              <a:rPr lang="en-US" dirty="0" smtClean="0"/>
              <a:t>(</a:t>
            </a:r>
            <a:r>
              <a:rPr lang="en-US" dirty="0" err="1"/>
              <a:t>leicoderma</a:t>
            </a:r>
            <a:r>
              <a:rPr lang="en-US" dirty="0"/>
              <a:t> </a:t>
            </a:r>
            <a:r>
              <a:rPr lang="en-US" dirty="0" err="1" smtClean="0"/>
              <a:t>syphiliticum</a:t>
            </a:r>
            <a:r>
              <a:rPr lang="en-US" dirty="0"/>
              <a:t>);</a:t>
            </a:r>
            <a:endParaRPr lang="ru-RU" dirty="0"/>
          </a:p>
          <a:p>
            <a:r>
              <a:rPr lang="en-US" dirty="0" smtClean="0"/>
              <a:t>Syphilitic </a:t>
            </a:r>
            <a:r>
              <a:rPr lang="en-US" dirty="0"/>
              <a:t>alopecia (alopecia </a:t>
            </a:r>
            <a:r>
              <a:rPr lang="en-US" dirty="0" err="1"/>
              <a:t>syphilitica</a:t>
            </a:r>
            <a:r>
              <a:rPr lang="en-US" dirty="0"/>
              <a:t>).</a:t>
            </a:r>
            <a:endParaRPr lang="ru-RU" dirty="0"/>
          </a:p>
          <a:p>
            <a:endParaRPr lang="ru-RU" dirty="0"/>
          </a:p>
        </p:txBody>
      </p:sp>
      <p:sp>
        <p:nvSpPr>
          <p:cNvPr id="3" name="Заголовок 2"/>
          <p:cNvSpPr>
            <a:spLocks noGrp="1"/>
          </p:cNvSpPr>
          <p:nvPr>
            <p:ph type="title"/>
          </p:nvPr>
        </p:nvSpPr>
        <p:spPr/>
        <p:txBody>
          <a:bodyPr>
            <a:normAutofit fontScale="90000"/>
          </a:bodyPr>
          <a:lstStyle/>
          <a:p>
            <a:r>
              <a:rPr lang="en-US" sz="3600" dirty="0" smtClean="0">
                <a:effectLst/>
              </a:rPr>
              <a:t/>
            </a:r>
            <a:br>
              <a:rPr lang="en-US" sz="3600" dirty="0" smtClean="0">
                <a:effectLst/>
              </a:rPr>
            </a:br>
            <a:r>
              <a:rPr lang="en-US" sz="3600" dirty="0" smtClean="0">
                <a:effectLst/>
              </a:rPr>
              <a:t>Types of eruption of the secondary syphilis:</a:t>
            </a:r>
            <a:r>
              <a:rPr lang="ru-RU" dirty="0" smtClean="0">
                <a:effectLst/>
              </a:rPr>
              <a:t/>
            </a:r>
            <a:br>
              <a:rPr lang="ru-RU" dirty="0" smtClean="0">
                <a:effectLst/>
              </a:rPr>
            </a:br>
            <a:endParaRPr lang="ru-RU" dirty="0"/>
          </a:p>
        </p:txBody>
      </p:sp>
    </p:spTree>
    <p:extLst>
      <p:ext uri="{BB962C8B-B14F-4D97-AF65-F5344CB8AC3E}">
        <p14:creationId xmlns:p14="http://schemas.microsoft.com/office/powerpoint/2010/main" val="1651664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1328"/>
            <a:ext cx="8229600" cy="4972008"/>
          </a:xfrm>
        </p:spPr>
        <p:txBody>
          <a:bodyPr>
            <a:normAutofit fontScale="92500" lnSpcReduction="10000"/>
          </a:bodyPr>
          <a:lstStyle/>
          <a:p>
            <a:r>
              <a:rPr lang="en-US" dirty="0"/>
              <a:t>I</a:t>
            </a:r>
            <a:r>
              <a:rPr lang="en-US" dirty="0" smtClean="0"/>
              <a:t>s </a:t>
            </a:r>
            <a:r>
              <a:rPr lang="en-US" dirty="0"/>
              <a:t>the most common </a:t>
            </a:r>
            <a:r>
              <a:rPr lang="en-US" dirty="0" smtClean="0"/>
              <a:t>morpho­logical </a:t>
            </a:r>
            <a:r>
              <a:rPr lang="en-US" dirty="0"/>
              <a:t>lesion of the secondary </a:t>
            </a:r>
            <a:r>
              <a:rPr lang="en-US" dirty="0" smtClean="0"/>
              <a:t>syphilis</a:t>
            </a:r>
            <a:r>
              <a:rPr lang="en-US" dirty="0"/>
              <a:t>;</a:t>
            </a:r>
            <a:r>
              <a:rPr lang="en-US" dirty="0" smtClean="0"/>
              <a:t> </a:t>
            </a:r>
          </a:p>
          <a:p>
            <a:r>
              <a:rPr lang="en-US" dirty="0"/>
              <a:t>Localization- the lateral surfaces of the trunk, upper abdomen; back, front surface of the upper </a:t>
            </a:r>
            <a:r>
              <a:rPr lang="en-US" dirty="0" smtClean="0"/>
              <a:t>extremities and hips;</a:t>
            </a:r>
          </a:p>
          <a:p>
            <a:r>
              <a:rPr lang="en-US" dirty="0" smtClean="0"/>
              <a:t>Color varies from </a:t>
            </a:r>
            <a:r>
              <a:rPr lang="en-US" dirty="0"/>
              <a:t>pink to </a:t>
            </a:r>
            <a:r>
              <a:rPr lang="en-US" dirty="0" smtClean="0"/>
              <a:t>yellow-brown;</a:t>
            </a:r>
          </a:p>
          <a:p>
            <a:r>
              <a:rPr lang="en-US" dirty="0" err="1" smtClean="0"/>
              <a:t>Roseolas</a:t>
            </a:r>
            <a:r>
              <a:rPr lang="en-US" dirty="0" smtClean="0"/>
              <a:t> are round </a:t>
            </a:r>
            <a:r>
              <a:rPr lang="en-US" dirty="0"/>
              <a:t>with </a:t>
            </a:r>
            <a:r>
              <a:rPr lang="en-US" dirty="0" smtClean="0"/>
              <a:t>a diameter of 8-12 mm;</a:t>
            </a:r>
          </a:p>
          <a:p>
            <a:r>
              <a:rPr lang="en-US" dirty="0" err="1" smtClean="0"/>
              <a:t>Roseolas</a:t>
            </a:r>
            <a:r>
              <a:rPr lang="en-US" dirty="0" smtClean="0"/>
              <a:t>  disappear </a:t>
            </a:r>
            <a:r>
              <a:rPr lang="en-US" dirty="0"/>
              <a:t>or becomes </a:t>
            </a:r>
            <a:r>
              <a:rPr lang="en-US" dirty="0" smtClean="0"/>
              <a:t>pale at </a:t>
            </a:r>
            <a:r>
              <a:rPr lang="en-US" dirty="0" err="1" smtClean="0"/>
              <a:t>diascopy</a:t>
            </a:r>
            <a:r>
              <a:rPr lang="en-US" dirty="0" smtClean="0"/>
              <a:t>;</a:t>
            </a:r>
          </a:p>
          <a:p>
            <a:r>
              <a:rPr lang="en-US" dirty="0" smtClean="0"/>
              <a:t>No </a:t>
            </a:r>
            <a:r>
              <a:rPr lang="en-US" dirty="0"/>
              <a:t>peripheral growth;</a:t>
            </a:r>
            <a:endParaRPr lang="ru-RU" dirty="0"/>
          </a:p>
          <a:p>
            <a:r>
              <a:rPr lang="en-US" dirty="0" smtClean="0"/>
              <a:t>Subjective </a:t>
            </a:r>
            <a:r>
              <a:rPr lang="en-US" dirty="0"/>
              <a:t>symptoms and scaling are </a:t>
            </a:r>
            <a:r>
              <a:rPr lang="en-US" dirty="0" smtClean="0"/>
              <a:t>absent;</a:t>
            </a:r>
          </a:p>
          <a:p>
            <a:r>
              <a:rPr lang="en-US" dirty="0" smtClean="0"/>
              <a:t>They become more visible after i/m injection of penicillin (</a:t>
            </a:r>
            <a:r>
              <a:rPr lang="en-US" dirty="0" err="1" smtClean="0"/>
              <a:t>Jarish-Herxhimer</a:t>
            </a:r>
            <a:r>
              <a:rPr lang="en-US" dirty="0" smtClean="0"/>
              <a:t> reaction).</a:t>
            </a:r>
            <a:endParaRPr lang="ru-RU" dirty="0"/>
          </a:p>
          <a:p>
            <a:endParaRPr lang="ru-RU" dirty="0"/>
          </a:p>
          <a:p>
            <a:endParaRPr lang="ru-RU" dirty="0"/>
          </a:p>
        </p:txBody>
      </p:sp>
      <p:sp>
        <p:nvSpPr>
          <p:cNvPr id="3" name="Заголовок 2"/>
          <p:cNvSpPr>
            <a:spLocks noGrp="1"/>
          </p:cNvSpPr>
          <p:nvPr>
            <p:ph type="title"/>
          </p:nvPr>
        </p:nvSpPr>
        <p:spPr/>
        <p:txBody>
          <a:bodyPr>
            <a:normAutofit fontScale="90000"/>
          </a:bodyPr>
          <a:lstStyle/>
          <a:p>
            <a:r>
              <a:rPr lang="en-US" dirty="0"/>
              <a:t>Macular </a:t>
            </a:r>
            <a:r>
              <a:rPr lang="en-US" dirty="0" err="1"/>
              <a:t>syphilid</a:t>
            </a:r>
            <a:r>
              <a:rPr lang="en-US" dirty="0"/>
              <a:t> (syphilitic </a:t>
            </a:r>
            <a:r>
              <a:rPr lang="en-US" dirty="0" err="1"/>
              <a:t>roseola</a:t>
            </a:r>
            <a:r>
              <a:rPr lang="en-US" dirty="0" smtClean="0"/>
              <a:t>): </a:t>
            </a:r>
            <a:endParaRPr lang="ru-RU" dirty="0"/>
          </a:p>
        </p:txBody>
      </p:sp>
    </p:spTree>
    <p:extLst>
      <p:ext uri="{BB962C8B-B14F-4D97-AF65-F5344CB8AC3E}">
        <p14:creationId xmlns:p14="http://schemas.microsoft.com/office/powerpoint/2010/main" val="39118287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smtClean="0"/>
              <a:t>Syphilitic </a:t>
            </a:r>
            <a:r>
              <a:rPr lang="en-US" dirty="0" err="1"/>
              <a:t>roseola</a:t>
            </a:r>
            <a:endParaRPr lang="ru-RU" dirty="0"/>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2224" y="1509712"/>
            <a:ext cx="5933337" cy="451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42583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85000" lnSpcReduction="20000"/>
          </a:bodyPr>
          <a:lstStyle/>
          <a:p>
            <a:r>
              <a:rPr lang="en-US" dirty="0" smtClean="0"/>
              <a:t>Papules </a:t>
            </a:r>
            <a:r>
              <a:rPr lang="en-US" dirty="0"/>
              <a:t>are well-defined discrete lesions of firm consistency, but, located in the skin folds they show a tendency to peripheral growth and confluence. </a:t>
            </a:r>
            <a:endParaRPr lang="en-US" dirty="0" smtClean="0"/>
          </a:p>
          <a:p>
            <a:r>
              <a:rPr lang="en-US" dirty="0" smtClean="0"/>
              <a:t>The </a:t>
            </a:r>
            <a:r>
              <a:rPr lang="en-US" dirty="0"/>
              <a:t>surface of the papules is </a:t>
            </a:r>
            <a:r>
              <a:rPr lang="en-US" dirty="0" smtClean="0"/>
              <a:t>flat;</a:t>
            </a:r>
          </a:p>
          <a:p>
            <a:r>
              <a:rPr lang="en-US" dirty="0" smtClean="0"/>
              <a:t>Are mostly located isolated from each other;</a:t>
            </a:r>
          </a:p>
          <a:p>
            <a:r>
              <a:rPr lang="en-US" dirty="0" smtClean="0"/>
              <a:t>Clearly localized from the surrounding skin without inflammatory crown around the edge;</a:t>
            </a:r>
          </a:p>
          <a:p>
            <a:r>
              <a:rPr lang="en-US" dirty="0" smtClean="0"/>
              <a:t>Their color </a:t>
            </a:r>
            <a:r>
              <a:rPr lang="en-US" dirty="0"/>
              <a:t>varies from pink to brownish and cyanotic </a:t>
            </a:r>
            <a:r>
              <a:rPr lang="en-US" dirty="0" smtClean="0"/>
              <a:t>red; </a:t>
            </a:r>
          </a:p>
          <a:p>
            <a:r>
              <a:rPr lang="en-US" dirty="0" smtClean="0"/>
              <a:t>Papules </a:t>
            </a:r>
            <a:r>
              <a:rPr lang="en-US" dirty="0"/>
              <a:t>after resolution are sometimes covered with </a:t>
            </a:r>
            <a:r>
              <a:rPr lang="en-US" dirty="0" smtClean="0"/>
              <a:t>scales; </a:t>
            </a:r>
          </a:p>
          <a:p>
            <a:r>
              <a:rPr lang="en-US" dirty="0" smtClean="0"/>
              <a:t>Under </a:t>
            </a:r>
            <a:r>
              <a:rPr lang="en-US" dirty="0" err="1"/>
              <a:t>unfavourable</a:t>
            </a:r>
            <a:r>
              <a:rPr lang="en-US" dirty="0"/>
              <a:t> con­ditions they are subjected to erosion and ulceration, sometimes they vegetate and are hypertrophied (flat </a:t>
            </a:r>
            <a:r>
              <a:rPr lang="en-US" dirty="0" err="1"/>
              <a:t>condyloma</a:t>
            </a:r>
            <a:r>
              <a:rPr lang="en-US" dirty="0"/>
              <a:t>, </a:t>
            </a:r>
            <a:r>
              <a:rPr lang="en-US" dirty="0" err="1"/>
              <a:t>condyloma</a:t>
            </a:r>
            <a:r>
              <a:rPr lang="en-US" dirty="0"/>
              <a:t> </a:t>
            </a:r>
            <a:r>
              <a:rPr lang="en-US" dirty="0" err="1"/>
              <a:t>latum</a:t>
            </a:r>
            <a:r>
              <a:rPr lang="en-US" dirty="0"/>
              <a:t>). </a:t>
            </a:r>
            <a:endParaRPr lang="ru-RU" dirty="0"/>
          </a:p>
        </p:txBody>
      </p:sp>
      <p:sp>
        <p:nvSpPr>
          <p:cNvPr id="3" name="Заголовок 2"/>
          <p:cNvSpPr>
            <a:spLocks noGrp="1"/>
          </p:cNvSpPr>
          <p:nvPr>
            <p:ph type="title"/>
          </p:nvPr>
        </p:nvSpPr>
        <p:spPr/>
        <p:txBody>
          <a:bodyPr/>
          <a:lstStyle/>
          <a:p>
            <a:r>
              <a:rPr lang="en-US" dirty="0" err="1"/>
              <a:t>Papular</a:t>
            </a:r>
            <a:r>
              <a:rPr lang="en-US" dirty="0"/>
              <a:t> </a:t>
            </a:r>
            <a:r>
              <a:rPr lang="en-US" dirty="0" err="1"/>
              <a:t>syphilid</a:t>
            </a:r>
            <a:r>
              <a:rPr lang="en-US" dirty="0"/>
              <a:t> </a:t>
            </a:r>
            <a:endParaRPr lang="ru-RU" dirty="0"/>
          </a:p>
        </p:txBody>
      </p:sp>
    </p:spTree>
    <p:extLst>
      <p:ext uri="{BB962C8B-B14F-4D97-AF65-F5344CB8AC3E}">
        <p14:creationId xmlns:p14="http://schemas.microsoft.com/office/powerpoint/2010/main" val="23642685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err="1"/>
              <a:t>Papular</a:t>
            </a:r>
            <a:r>
              <a:rPr lang="en-US" dirty="0"/>
              <a:t> </a:t>
            </a:r>
            <a:r>
              <a:rPr lang="en-US" dirty="0" err="1"/>
              <a:t>syphilid</a:t>
            </a:r>
            <a:r>
              <a:rPr lang="en-US" dirty="0"/>
              <a:t> </a:t>
            </a:r>
            <a:endParaRPr lang="ru-RU" dirty="0"/>
          </a:p>
        </p:txBody>
      </p:sp>
      <p:pic>
        <p:nvPicPr>
          <p:cNvPr id="133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874" y="1452563"/>
            <a:ext cx="6110643" cy="4784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96190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6" y="1481328"/>
            <a:ext cx="8291264" cy="4525963"/>
          </a:xfrm>
        </p:spPr>
        <p:txBody>
          <a:bodyPr>
            <a:normAutofit fontScale="92500" lnSpcReduction="10000"/>
          </a:bodyPr>
          <a:lstStyle/>
          <a:p>
            <a:r>
              <a:rPr lang="en-US" dirty="0" smtClean="0"/>
              <a:t>is </a:t>
            </a:r>
            <a:r>
              <a:rPr lang="en-US" dirty="0"/>
              <a:t>considered to be a severe manifestation of second­ary </a:t>
            </a:r>
            <a:r>
              <a:rPr lang="en-US" dirty="0" smtClean="0"/>
              <a:t>syphilis</a:t>
            </a:r>
            <a:r>
              <a:rPr lang="en-US" dirty="0"/>
              <a:t>;</a:t>
            </a:r>
            <a:endParaRPr lang="en-US" dirty="0" smtClean="0"/>
          </a:p>
          <a:p>
            <a:r>
              <a:rPr lang="en-US" dirty="0" smtClean="0"/>
              <a:t> </a:t>
            </a:r>
            <a:r>
              <a:rPr lang="en-US" dirty="0"/>
              <a:t>It occurs in 2-10 </a:t>
            </a:r>
            <a:r>
              <a:rPr lang="en-US" dirty="0" smtClean="0"/>
              <a:t>% of </a:t>
            </a:r>
            <a:r>
              <a:rPr lang="en-US" dirty="0"/>
              <a:t>patients suffering from concomitant chronic diseases, alcohol and drugs abuse, </a:t>
            </a:r>
            <a:r>
              <a:rPr lang="en-US" dirty="0" err="1"/>
              <a:t>HlV</a:t>
            </a:r>
            <a:r>
              <a:rPr lang="en-US" dirty="0"/>
              <a:t>-infection, </a:t>
            </a:r>
            <a:r>
              <a:rPr lang="en-US" dirty="0" smtClean="0"/>
              <a:t>and </a:t>
            </a:r>
            <a:r>
              <a:rPr lang="en-US" dirty="0" err="1" smtClean="0"/>
              <a:t>hypovitaminoses</a:t>
            </a:r>
            <a:r>
              <a:rPr lang="en-US" dirty="0" smtClean="0"/>
              <a:t>;</a:t>
            </a:r>
          </a:p>
          <a:p>
            <a:r>
              <a:rPr lang="en-US" dirty="0"/>
              <a:t>C</a:t>
            </a:r>
            <a:r>
              <a:rPr lang="en-US" dirty="0" smtClean="0"/>
              <a:t>linical </a:t>
            </a:r>
            <a:r>
              <a:rPr lang="en-US" dirty="0"/>
              <a:t>forms of </a:t>
            </a:r>
            <a:r>
              <a:rPr lang="en-US" dirty="0" err="1"/>
              <a:t>pustular</a:t>
            </a:r>
            <a:r>
              <a:rPr lang="en-US" dirty="0"/>
              <a:t> </a:t>
            </a:r>
            <a:r>
              <a:rPr lang="en-US" dirty="0" err="1"/>
              <a:t>syphilid</a:t>
            </a:r>
            <a:r>
              <a:rPr lang="en-US" dirty="0"/>
              <a:t>:</a:t>
            </a:r>
            <a:endParaRPr lang="ru-RU" dirty="0"/>
          </a:p>
          <a:p>
            <a:pPr marL="109728" lvl="0" indent="0">
              <a:buNone/>
            </a:pPr>
            <a:r>
              <a:rPr lang="en-US" dirty="0" smtClean="0"/>
              <a:t>	syphilitic impetigo;</a:t>
            </a:r>
            <a:endParaRPr lang="en-US" dirty="0"/>
          </a:p>
          <a:p>
            <a:pPr marL="109728" lvl="0" indent="0">
              <a:buNone/>
            </a:pPr>
            <a:r>
              <a:rPr lang="en-US" dirty="0"/>
              <a:t>	</a:t>
            </a:r>
            <a:r>
              <a:rPr lang="en-US" dirty="0" err="1" smtClean="0"/>
              <a:t>acneform</a:t>
            </a:r>
            <a:r>
              <a:rPr lang="en-US" dirty="0" smtClean="0"/>
              <a:t> </a:t>
            </a:r>
            <a:r>
              <a:rPr lang="en-US" dirty="0" err="1"/>
              <a:t>syphilid</a:t>
            </a:r>
            <a:r>
              <a:rPr lang="en-US" dirty="0"/>
              <a:t>;</a:t>
            </a:r>
            <a:endParaRPr lang="ru-RU" dirty="0"/>
          </a:p>
          <a:p>
            <a:pPr marL="109728" lvl="0" indent="0">
              <a:buNone/>
            </a:pPr>
            <a:r>
              <a:rPr lang="en-US" dirty="0" smtClean="0"/>
              <a:t>	</a:t>
            </a:r>
            <a:r>
              <a:rPr lang="en-US" dirty="0" err="1" smtClean="0"/>
              <a:t>variolar</a:t>
            </a:r>
            <a:r>
              <a:rPr lang="en-US" dirty="0" smtClean="0"/>
              <a:t> </a:t>
            </a:r>
            <a:r>
              <a:rPr lang="en-US" dirty="0" err="1"/>
              <a:t>syphilid</a:t>
            </a:r>
            <a:r>
              <a:rPr lang="en-US" dirty="0"/>
              <a:t>;</a:t>
            </a:r>
            <a:endParaRPr lang="ru-RU" dirty="0"/>
          </a:p>
          <a:p>
            <a:pPr marL="109728" lvl="0" indent="0">
              <a:buNone/>
            </a:pPr>
            <a:r>
              <a:rPr lang="en-US" dirty="0" smtClean="0"/>
              <a:t>	syphilitic </a:t>
            </a:r>
            <a:r>
              <a:rPr lang="en-US" dirty="0" err="1"/>
              <a:t>ecthyma</a:t>
            </a:r>
            <a:r>
              <a:rPr lang="en-US" dirty="0"/>
              <a:t>;</a:t>
            </a:r>
            <a:endParaRPr lang="ru-RU" dirty="0"/>
          </a:p>
          <a:p>
            <a:pPr marL="109728" lvl="0" indent="0">
              <a:buNone/>
            </a:pPr>
            <a:r>
              <a:rPr lang="en-US" dirty="0" smtClean="0"/>
              <a:t>	</a:t>
            </a:r>
            <a:r>
              <a:rPr lang="en-US" dirty="0" err="1" smtClean="0"/>
              <a:t>rupia</a:t>
            </a:r>
            <a:r>
              <a:rPr lang="en-US" dirty="0" smtClean="0"/>
              <a:t> </a:t>
            </a:r>
            <a:r>
              <a:rPr lang="en-US" dirty="0" err="1"/>
              <a:t>syphilitica</a:t>
            </a:r>
            <a:r>
              <a:rPr lang="en-US" dirty="0"/>
              <a:t>.</a:t>
            </a:r>
            <a:endParaRPr lang="ru-RU" dirty="0"/>
          </a:p>
          <a:p>
            <a:endParaRPr lang="ru-RU" dirty="0"/>
          </a:p>
        </p:txBody>
      </p:sp>
      <p:sp>
        <p:nvSpPr>
          <p:cNvPr id="3" name="Заголовок 2"/>
          <p:cNvSpPr>
            <a:spLocks noGrp="1"/>
          </p:cNvSpPr>
          <p:nvPr>
            <p:ph type="title"/>
          </p:nvPr>
        </p:nvSpPr>
        <p:spPr/>
        <p:txBody>
          <a:bodyPr/>
          <a:lstStyle/>
          <a:p>
            <a:r>
              <a:rPr lang="en-US" dirty="0" err="1"/>
              <a:t>Pustular</a:t>
            </a:r>
            <a:r>
              <a:rPr lang="en-US" dirty="0"/>
              <a:t> </a:t>
            </a:r>
            <a:r>
              <a:rPr lang="en-US" dirty="0" err="1"/>
              <a:t>syphilid</a:t>
            </a:r>
            <a:r>
              <a:rPr lang="en-US" dirty="0"/>
              <a:t> </a:t>
            </a:r>
            <a:endParaRPr lang="ru-RU" dirty="0"/>
          </a:p>
        </p:txBody>
      </p:sp>
    </p:spTree>
    <p:extLst>
      <p:ext uri="{BB962C8B-B14F-4D97-AF65-F5344CB8AC3E}">
        <p14:creationId xmlns:p14="http://schemas.microsoft.com/office/powerpoint/2010/main" val="8541935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smtClean="0"/>
              <a:t>Syphilitic </a:t>
            </a:r>
            <a:r>
              <a:rPr lang="en-US" dirty="0"/>
              <a:t>impetigo</a:t>
            </a:r>
            <a:endParaRPr lang="ru-RU" dirty="0"/>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5847" y="1628800"/>
            <a:ext cx="6275656" cy="4703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22710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20000"/>
          </a:bodyPr>
          <a:lstStyle/>
          <a:p>
            <a:r>
              <a:rPr lang="en-US" dirty="0" smtClean="0"/>
              <a:t>Is observed in the secondary </a:t>
            </a:r>
            <a:r>
              <a:rPr lang="en-US" dirty="0" err="1" smtClean="0"/>
              <a:t>recurent</a:t>
            </a:r>
            <a:r>
              <a:rPr lang="en-US" dirty="0" smtClean="0"/>
              <a:t> syphilis;</a:t>
            </a:r>
          </a:p>
          <a:p>
            <a:r>
              <a:rPr lang="en-US" dirty="0" smtClean="0"/>
              <a:t>occurs </a:t>
            </a:r>
            <a:r>
              <a:rPr lang="en-US" dirty="0"/>
              <a:t>on the 4-6th month of disease </a:t>
            </a:r>
            <a:endParaRPr lang="en-US" dirty="0" smtClean="0"/>
          </a:p>
          <a:p>
            <a:r>
              <a:rPr lang="en-US" dirty="0" smtClean="0"/>
              <a:t>It is vaguely demarcated, incompletely </a:t>
            </a:r>
            <a:r>
              <a:rPr lang="en-US" dirty="0" err="1" smtClean="0"/>
              <a:t>hypopigmented</a:t>
            </a:r>
            <a:r>
              <a:rPr lang="en-US" dirty="0" smtClean="0"/>
              <a:t> </a:t>
            </a:r>
            <a:r>
              <a:rPr lang="en-US" dirty="0" err="1" smtClean="0"/>
              <a:t>leukoderma</a:t>
            </a:r>
            <a:r>
              <a:rPr lang="en-US" dirty="0" smtClean="0"/>
              <a:t>;</a:t>
            </a:r>
          </a:p>
          <a:p>
            <a:r>
              <a:rPr lang="en-US" dirty="0"/>
              <a:t>L</a:t>
            </a:r>
            <a:r>
              <a:rPr lang="en-US" dirty="0" smtClean="0"/>
              <a:t>ocalization - back </a:t>
            </a:r>
            <a:r>
              <a:rPr lang="en-US" dirty="0"/>
              <a:t>and lateral surface of neck (necklace [collar] of Venus), more rarely — anterior walls of armpits, upper part of chest, back and </a:t>
            </a:r>
            <a:r>
              <a:rPr lang="en-US" dirty="0" smtClean="0"/>
              <a:t>stomach; </a:t>
            </a:r>
          </a:p>
          <a:p>
            <a:r>
              <a:rPr lang="en-US" dirty="0" smtClean="0"/>
              <a:t>Whitish </a:t>
            </a:r>
            <a:r>
              <a:rPr lang="en-US" dirty="0"/>
              <a:t>rounded spots are re­vealed on the background of slightly hyperemic </a:t>
            </a:r>
            <a:r>
              <a:rPr lang="en-US" dirty="0" smtClean="0"/>
              <a:t>skin</a:t>
            </a:r>
            <a:r>
              <a:rPr lang="en-US" dirty="0"/>
              <a:t>;</a:t>
            </a:r>
            <a:endParaRPr lang="en-US" dirty="0" smtClean="0"/>
          </a:p>
          <a:p>
            <a:r>
              <a:rPr lang="en-US" dirty="0" smtClean="0"/>
              <a:t>It is often combines with syphilitic alopecia;</a:t>
            </a:r>
          </a:p>
          <a:p>
            <a:r>
              <a:rPr lang="en-US" dirty="0" smtClean="0"/>
              <a:t> Syphilitic </a:t>
            </a:r>
            <a:r>
              <a:rPr lang="en-US" dirty="0" err="1"/>
              <a:t>leukoderma</a:t>
            </a:r>
            <a:r>
              <a:rPr lang="en-US" dirty="0"/>
              <a:t> doesn't exfoliate and there are no subjective symptoms</a:t>
            </a:r>
            <a:r>
              <a:rPr lang="en-US" dirty="0" smtClean="0"/>
              <a:t>.</a:t>
            </a:r>
            <a:endParaRPr lang="ru-RU" dirty="0"/>
          </a:p>
        </p:txBody>
      </p:sp>
      <p:sp>
        <p:nvSpPr>
          <p:cNvPr id="3" name="Заголовок 2"/>
          <p:cNvSpPr>
            <a:spLocks noGrp="1"/>
          </p:cNvSpPr>
          <p:nvPr>
            <p:ph type="title"/>
          </p:nvPr>
        </p:nvSpPr>
        <p:spPr/>
        <p:txBody>
          <a:bodyPr>
            <a:normAutofit fontScale="90000"/>
          </a:bodyPr>
          <a:lstStyle/>
          <a:p>
            <a:r>
              <a:rPr lang="en-US" dirty="0" err="1"/>
              <a:t>Pigmentary</a:t>
            </a:r>
            <a:r>
              <a:rPr lang="en-US" dirty="0"/>
              <a:t> </a:t>
            </a:r>
            <a:r>
              <a:rPr lang="en-US" dirty="0" err="1"/>
              <a:t>syphilid</a:t>
            </a:r>
            <a:r>
              <a:rPr lang="en-US" dirty="0"/>
              <a:t> (syphilitic </a:t>
            </a:r>
            <a:r>
              <a:rPr lang="en-US" dirty="0" err="1"/>
              <a:t>leukoderma</a:t>
            </a:r>
            <a:r>
              <a:rPr lang="en-US" dirty="0"/>
              <a:t>) </a:t>
            </a:r>
            <a:endParaRPr lang="ru-RU" dirty="0"/>
          </a:p>
        </p:txBody>
      </p:sp>
    </p:spTree>
    <p:extLst>
      <p:ext uri="{BB962C8B-B14F-4D97-AF65-F5344CB8AC3E}">
        <p14:creationId xmlns:p14="http://schemas.microsoft.com/office/powerpoint/2010/main" val="26000751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smtClean="0"/>
              <a:t>Syphilitic </a:t>
            </a:r>
            <a:r>
              <a:rPr lang="en-US" dirty="0" err="1"/>
              <a:t>leukoderma</a:t>
            </a:r>
            <a:endParaRPr lang="ru-RU" dirty="0"/>
          </a:p>
        </p:txBody>
      </p:sp>
      <p:pic>
        <p:nvPicPr>
          <p:cNvPr id="1638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79712" y="1511871"/>
            <a:ext cx="5184576"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17403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10000"/>
          </a:bodyPr>
          <a:lstStyle/>
          <a:p>
            <a:r>
              <a:rPr lang="en-US" dirty="0" smtClean="0"/>
              <a:t>It is observed in the </a:t>
            </a:r>
            <a:r>
              <a:rPr lang="en-US" dirty="0"/>
              <a:t>secondary recurrent </a:t>
            </a:r>
            <a:r>
              <a:rPr lang="en-US" dirty="0" smtClean="0"/>
              <a:t>syphilis;</a:t>
            </a:r>
          </a:p>
          <a:p>
            <a:r>
              <a:rPr lang="en-US" dirty="0" smtClean="0"/>
              <a:t>Multiple patches of hair loss of 5 mm to 20 mm in diameter appear and spread gradually on the entire scalp;</a:t>
            </a:r>
          </a:p>
          <a:p>
            <a:r>
              <a:rPr lang="en-US" dirty="0" smtClean="0"/>
              <a:t>It appears suddenly and progresses rapidly;</a:t>
            </a:r>
          </a:p>
          <a:p>
            <a:r>
              <a:rPr lang="en-US" dirty="0" smtClean="0"/>
              <a:t>It often  affects the frontal-parietal and occipital areas.</a:t>
            </a:r>
          </a:p>
          <a:p>
            <a:r>
              <a:rPr lang="en-US" dirty="0" smtClean="0"/>
              <a:t>There are 3 types of alopecia:</a:t>
            </a:r>
          </a:p>
          <a:p>
            <a:pPr marL="109728" indent="0">
              <a:buNone/>
            </a:pPr>
            <a:r>
              <a:rPr lang="en-US" dirty="0" smtClean="0"/>
              <a:t> 	fine-focal syphilitic </a:t>
            </a:r>
            <a:r>
              <a:rPr lang="en-US" dirty="0"/>
              <a:t>alopecia;</a:t>
            </a:r>
            <a:endParaRPr lang="ru-RU" dirty="0"/>
          </a:p>
          <a:p>
            <a:pPr marL="109728" indent="0">
              <a:buNone/>
            </a:pPr>
            <a:r>
              <a:rPr lang="en-US" dirty="0" smtClean="0"/>
              <a:t>	diffuse </a:t>
            </a:r>
            <a:r>
              <a:rPr lang="en-US" dirty="0"/>
              <a:t>alopecia;</a:t>
            </a:r>
            <a:endParaRPr lang="ru-RU" dirty="0"/>
          </a:p>
          <a:p>
            <a:pPr marL="109728" indent="0">
              <a:buNone/>
            </a:pPr>
            <a:r>
              <a:rPr lang="en-US" dirty="0" smtClean="0"/>
              <a:t>	mixed </a:t>
            </a:r>
            <a:r>
              <a:rPr lang="en-US" dirty="0"/>
              <a:t>syphilitic alopecia.</a:t>
            </a:r>
            <a:endParaRPr lang="ru-RU" dirty="0"/>
          </a:p>
          <a:p>
            <a:endParaRPr lang="ru-RU" dirty="0"/>
          </a:p>
        </p:txBody>
      </p:sp>
      <p:sp>
        <p:nvSpPr>
          <p:cNvPr id="3" name="Заголовок 2"/>
          <p:cNvSpPr>
            <a:spLocks noGrp="1"/>
          </p:cNvSpPr>
          <p:nvPr>
            <p:ph type="title"/>
          </p:nvPr>
        </p:nvSpPr>
        <p:spPr/>
        <p:txBody>
          <a:bodyPr/>
          <a:lstStyle/>
          <a:p>
            <a:r>
              <a:rPr lang="en-US" dirty="0"/>
              <a:t>Syphilitic alopecia </a:t>
            </a:r>
            <a:endParaRPr lang="ru-RU" dirty="0"/>
          </a:p>
        </p:txBody>
      </p:sp>
    </p:spTree>
    <p:extLst>
      <p:ext uri="{BB962C8B-B14F-4D97-AF65-F5344CB8AC3E}">
        <p14:creationId xmlns:p14="http://schemas.microsoft.com/office/powerpoint/2010/main" val="12943024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a:t>Syphilitic alopecia </a:t>
            </a:r>
            <a:endParaRPr lang="ru-RU" dirty="0"/>
          </a:p>
        </p:txBody>
      </p:sp>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137" y="1340768"/>
            <a:ext cx="6602651"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958177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en-US" dirty="0"/>
              <a:t>After a period of 3–12 weeks, untreated secondary syphilis typically resolves spontaneously, followed by an asymptomatic state called latent </a:t>
            </a:r>
            <a:r>
              <a:rPr lang="en-US" dirty="0" smtClean="0"/>
              <a:t>syphilis;</a:t>
            </a:r>
          </a:p>
          <a:p>
            <a:r>
              <a:rPr lang="en-US" dirty="0" smtClean="0"/>
              <a:t>The </a:t>
            </a:r>
            <a:r>
              <a:rPr lang="en-US" dirty="0"/>
              <a:t>diagnosis at this stage can only be made based on a positive serology</a:t>
            </a:r>
            <a:r>
              <a:rPr lang="en-US" dirty="0" smtClean="0"/>
              <a:t>.</a:t>
            </a:r>
          </a:p>
          <a:p>
            <a:r>
              <a:rPr lang="en-US" dirty="0" smtClean="0"/>
              <a:t> </a:t>
            </a:r>
            <a:r>
              <a:rPr lang="en-US" dirty="0"/>
              <a:t>About 90% of relapses occur within the first year, referred as early latent stage. After 1 year, the patients enter the late latent stage, lasting for months to years.</a:t>
            </a:r>
            <a:endParaRPr lang="ru-RU" dirty="0"/>
          </a:p>
        </p:txBody>
      </p:sp>
      <p:sp>
        <p:nvSpPr>
          <p:cNvPr id="3" name="Заголовок 2"/>
          <p:cNvSpPr>
            <a:spLocks noGrp="1"/>
          </p:cNvSpPr>
          <p:nvPr>
            <p:ph type="title"/>
          </p:nvPr>
        </p:nvSpPr>
        <p:spPr/>
        <p:txBody>
          <a:bodyPr/>
          <a:lstStyle/>
          <a:p>
            <a:r>
              <a:rPr lang="en-US" dirty="0" smtClean="0"/>
              <a:t>Latent </a:t>
            </a:r>
            <a:r>
              <a:rPr lang="en-US" dirty="0"/>
              <a:t>syphilis</a:t>
            </a:r>
            <a:endParaRPr lang="ru-RU" dirty="0"/>
          </a:p>
        </p:txBody>
      </p:sp>
    </p:spTree>
    <p:extLst>
      <p:ext uri="{BB962C8B-B14F-4D97-AF65-F5344CB8AC3E}">
        <p14:creationId xmlns:p14="http://schemas.microsoft.com/office/powerpoint/2010/main" val="26425672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20000"/>
          </a:bodyPr>
          <a:lstStyle/>
          <a:p>
            <a:r>
              <a:rPr lang="en-US" dirty="0" smtClean="0"/>
              <a:t>It is a serious chronic systematic disease in which destructive pathological changes develop in the affected organ;</a:t>
            </a:r>
          </a:p>
          <a:p>
            <a:r>
              <a:rPr lang="en-US" dirty="0" smtClean="0"/>
              <a:t>It develops </a:t>
            </a:r>
            <a:r>
              <a:rPr lang="en-US" dirty="0"/>
              <a:t>in patients without or poor treatment in 4-5 years and even later after </a:t>
            </a:r>
            <a:r>
              <a:rPr lang="en-US" dirty="0" smtClean="0"/>
              <a:t>contamination;</a:t>
            </a:r>
          </a:p>
          <a:p>
            <a:r>
              <a:rPr lang="en-US" dirty="0" smtClean="0"/>
              <a:t> Approximately 25–40% of patients with untreated syphilis can develop late disease, and symptoms may appear at any time from 1 to 30 years after primary infection</a:t>
            </a:r>
          </a:p>
          <a:p>
            <a:r>
              <a:rPr lang="en-US" dirty="0" smtClean="0"/>
              <a:t>It has </a:t>
            </a:r>
            <a:r>
              <a:rPr lang="en-US" dirty="0"/>
              <a:t>a variable range of manifestations that appear months to years after initial infection. Involvement of the skin, bones, CNS, heart, and major vessels is pathognomonic. </a:t>
            </a:r>
            <a:endParaRPr lang="en-US" dirty="0" smtClean="0"/>
          </a:p>
          <a:p>
            <a:endParaRPr lang="ru-RU" dirty="0"/>
          </a:p>
        </p:txBody>
      </p:sp>
      <p:sp>
        <p:nvSpPr>
          <p:cNvPr id="3" name="Заголовок 2"/>
          <p:cNvSpPr>
            <a:spLocks noGrp="1"/>
          </p:cNvSpPr>
          <p:nvPr>
            <p:ph type="title"/>
          </p:nvPr>
        </p:nvSpPr>
        <p:spPr/>
        <p:txBody>
          <a:bodyPr/>
          <a:lstStyle/>
          <a:p>
            <a:r>
              <a:rPr lang="en-US" dirty="0">
                <a:effectLst/>
              </a:rPr>
              <a:t>Tertiary Period of Syphilis</a:t>
            </a:r>
            <a:endParaRPr lang="ru-RU" dirty="0"/>
          </a:p>
        </p:txBody>
      </p:sp>
    </p:spTree>
    <p:extLst>
      <p:ext uri="{BB962C8B-B14F-4D97-AF65-F5344CB8AC3E}">
        <p14:creationId xmlns:p14="http://schemas.microsoft.com/office/powerpoint/2010/main" val="2004887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85000" lnSpcReduction="20000"/>
          </a:bodyPr>
          <a:lstStyle/>
          <a:p>
            <a:pPr lvl="0"/>
            <a:r>
              <a:rPr lang="en-US" dirty="0" smtClean="0"/>
              <a:t>Not </a:t>
            </a:r>
            <a:r>
              <a:rPr lang="en-US" dirty="0"/>
              <a:t>only skin but internal organs and central nervous system are affected;</a:t>
            </a:r>
            <a:endParaRPr lang="ru-RU" dirty="0"/>
          </a:p>
          <a:p>
            <a:pPr lvl="0"/>
            <a:r>
              <a:rPr lang="en-US" dirty="0"/>
              <a:t>A threat for the patient's life arises from affection of vital organs;</a:t>
            </a:r>
            <a:endParaRPr lang="ru-RU" dirty="0"/>
          </a:p>
          <a:p>
            <a:pPr lvl="0"/>
            <a:r>
              <a:rPr lang="en-US" dirty="0"/>
              <a:t>Eruptions on the skin are represented by tubercles and </a:t>
            </a:r>
            <a:r>
              <a:rPr lang="en-US" dirty="0" err="1"/>
              <a:t>gummas</a:t>
            </a:r>
            <a:r>
              <a:rPr lang="en-US" dirty="0"/>
              <a:t>;</a:t>
            </a:r>
            <a:endParaRPr lang="ru-RU" dirty="0"/>
          </a:p>
          <a:p>
            <a:pPr lvl="0"/>
            <a:r>
              <a:rPr lang="en-US" dirty="0"/>
              <a:t>Tertiary </a:t>
            </a:r>
            <a:r>
              <a:rPr lang="en-US" dirty="0" err="1"/>
              <a:t>syphilids</a:t>
            </a:r>
            <a:r>
              <a:rPr lang="en-US" dirty="0"/>
              <a:t> as a rule are not accompanied with subjective </a:t>
            </a:r>
            <a:r>
              <a:rPr lang="en-US" dirty="0" smtClean="0"/>
              <a:t>complaints</a:t>
            </a:r>
            <a:r>
              <a:rPr lang="en-US" dirty="0"/>
              <a:t>;</a:t>
            </a:r>
            <a:endParaRPr lang="ru-RU" dirty="0"/>
          </a:p>
          <a:p>
            <a:pPr lvl="0"/>
            <a:r>
              <a:rPr lang="en-US" dirty="0" smtClean="0"/>
              <a:t>Infectious </a:t>
            </a:r>
            <a:r>
              <a:rPr lang="en-US" dirty="0"/>
              <a:t>granuloma is a morphologic element of tissue affection.</a:t>
            </a:r>
            <a:endParaRPr lang="ru-RU" dirty="0"/>
          </a:p>
          <a:p>
            <a:pPr lvl="0"/>
            <a:r>
              <a:rPr lang="en-US" dirty="0" err="1"/>
              <a:t>Treponemas</a:t>
            </a:r>
            <a:r>
              <a:rPr lang="en-US" dirty="0"/>
              <a:t> </a:t>
            </a:r>
            <a:r>
              <a:rPr lang="en-US" dirty="0" err="1"/>
              <a:t>pallidum</a:t>
            </a:r>
            <a:r>
              <a:rPr lang="en-US" dirty="0"/>
              <a:t> are sporadic in the affection foci, so patients </a:t>
            </a:r>
            <a:r>
              <a:rPr lang="en-US" dirty="0" smtClean="0"/>
              <a:t>are almost </a:t>
            </a:r>
            <a:r>
              <a:rPr lang="en-US" dirty="0"/>
              <a:t>not contagious. </a:t>
            </a:r>
            <a:endParaRPr lang="en-US" dirty="0" smtClean="0"/>
          </a:p>
          <a:p>
            <a:pPr lvl="0"/>
            <a:r>
              <a:rPr lang="en-US" dirty="0" smtClean="0"/>
              <a:t>A </a:t>
            </a:r>
            <a:r>
              <a:rPr lang="en-US" dirty="0"/>
              <a:t>number of positive results CSR (Complex of Serological Reactions) is reduced.</a:t>
            </a:r>
            <a:endParaRPr lang="ru-RU" dirty="0"/>
          </a:p>
        </p:txBody>
      </p:sp>
      <p:sp>
        <p:nvSpPr>
          <p:cNvPr id="3" name="Заголовок 2"/>
          <p:cNvSpPr>
            <a:spLocks noGrp="1"/>
          </p:cNvSpPr>
          <p:nvPr>
            <p:ph type="title"/>
          </p:nvPr>
        </p:nvSpPr>
        <p:spPr/>
        <p:txBody>
          <a:bodyPr/>
          <a:lstStyle/>
          <a:p>
            <a:r>
              <a:rPr lang="en-US" dirty="0" smtClean="0"/>
              <a:t>Characteristics features:</a:t>
            </a:r>
            <a:endParaRPr lang="ru-RU" dirty="0"/>
          </a:p>
        </p:txBody>
      </p:sp>
    </p:spTree>
    <p:extLst>
      <p:ext uri="{BB962C8B-B14F-4D97-AF65-F5344CB8AC3E}">
        <p14:creationId xmlns:p14="http://schemas.microsoft.com/office/powerpoint/2010/main" val="3200115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lnSpcReduction="10000"/>
          </a:bodyPr>
          <a:lstStyle/>
          <a:p>
            <a:r>
              <a:rPr lang="en-US" dirty="0"/>
              <a:t>C</a:t>
            </a:r>
            <a:r>
              <a:rPr lang="en-US" dirty="0" smtClean="0"/>
              <a:t>an </a:t>
            </a:r>
            <a:r>
              <a:rPr lang="en-US" dirty="0"/>
              <a:t>localize on any site of the skin and mucous mem­branes, but more often it is revealed on the body, extensor surfaces of extremi­ties, and face. </a:t>
            </a:r>
            <a:endParaRPr lang="en-US" dirty="0" smtClean="0"/>
          </a:p>
          <a:p>
            <a:r>
              <a:rPr lang="en-US" dirty="0" smtClean="0"/>
              <a:t>Tubercle </a:t>
            </a:r>
            <a:r>
              <a:rPr lang="en-US" dirty="0"/>
              <a:t>is copper — </a:t>
            </a:r>
            <a:r>
              <a:rPr lang="en-US" dirty="0" smtClean="0"/>
              <a:t>colored</a:t>
            </a:r>
            <a:r>
              <a:rPr lang="en-US" dirty="0"/>
              <a:t>. </a:t>
            </a:r>
            <a:endParaRPr lang="en-US" dirty="0" smtClean="0"/>
          </a:p>
          <a:p>
            <a:r>
              <a:rPr lang="en-US" dirty="0" smtClean="0"/>
              <a:t>It </a:t>
            </a:r>
            <a:r>
              <a:rPr lang="en-US" dirty="0"/>
              <a:t>is of cherry stone size, rather dense, and has distinct borders</a:t>
            </a:r>
            <a:r>
              <a:rPr lang="en-US" dirty="0" smtClean="0"/>
              <a:t>.</a:t>
            </a:r>
          </a:p>
          <a:p>
            <a:r>
              <a:rPr lang="en-US" dirty="0" smtClean="0"/>
              <a:t> </a:t>
            </a:r>
            <a:r>
              <a:rPr lang="en-US" dirty="0"/>
              <a:t>Tubercles can gradually resolve, disappear (so called "dry" resolution) leaving superficial atrophic scars surrounded by pig­mented border.</a:t>
            </a:r>
            <a:endParaRPr lang="ru-RU" dirty="0"/>
          </a:p>
          <a:p>
            <a:endParaRPr lang="ru-RU" dirty="0"/>
          </a:p>
        </p:txBody>
      </p:sp>
      <p:sp>
        <p:nvSpPr>
          <p:cNvPr id="3" name="Заголовок 2"/>
          <p:cNvSpPr>
            <a:spLocks noGrp="1"/>
          </p:cNvSpPr>
          <p:nvPr>
            <p:ph type="title"/>
          </p:nvPr>
        </p:nvSpPr>
        <p:spPr/>
        <p:txBody>
          <a:bodyPr/>
          <a:lstStyle/>
          <a:p>
            <a:r>
              <a:rPr lang="en-US" dirty="0"/>
              <a:t>Tubercular </a:t>
            </a:r>
            <a:r>
              <a:rPr lang="en-US" dirty="0" err="1"/>
              <a:t>syphilid</a:t>
            </a:r>
            <a:r>
              <a:rPr lang="en-US" dirty="0"/>
              <a:t> </a:t>
            </a:r>
            <a:endParaRPr lang="ru-RU" dirty="0"/>
          </a:p>
        </p:txBody>
      </p:sp>
    </p:spTree>
    <p:extLst>
      <p:ext uri="{BB962C8B-B14F-4D97-AF65-F5344CB8AC3E}">
        <p14:creationId xmlns:p14="http://schemas.microsoft.com/office/powerpoint/2010/main" val="36800087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a:t>Tubercular </a:t>
            </a:r>
            <a:r>
              <a:rPr lang="en-US" dirty="0" err="1"/>
              <a:t>syphilid</a:t>
            </a:r>
            <a:r>
              <a:rPr lang="en-US" dirty="0"/>
              <a:t> </a:t>
            </a:r>
            <a:endParaRPr lang="ru-RU" dirty="0"/>
          </a:p>
        </p:txBody>
      </p:sp>
      <p:pic>
        <p:nvPicPr>
          <p:cNvPr id="2048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95737" y="1340768"/>
            <a:ext cx="4779614" cy="4779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02538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77500" lnSpcReduction="20000"/>
          </a:bodyPr>
          <a:lstStyle/>
          <a:p>
            <a:r>
              <a:rPr lang="en-US" dirty="0" err="1" smtClean="0"/>
              <a:t>Gummas</a:t>
            </a:r>
            <a:r>
              <a:rPr lang="en-US" dirty="0" smtClean="0"/>
              <a:t> are </a:t>
            </a:r>
            <a:r>
              <a:rPr lang="en-US" dirty="0"/>
              <a:t>locally destructive lesions in the skin, bones, liver, and other organs. </a:t>
            </a:r>
            <a:endParaRPr lang="en-US" dirty="0" smtClean="0"/>
          </a:p>
          <a:p>
            <a:r>
              <a:rPr lang="en-US" dirty="0" smtClean="0"/>
              <a:t>The </a:t>
            </a:r>
            <a:r>
              <a:rPr lang="en-US" dirty="0" err="1"/>
              <a:t>gummas</a:t>
            </a:r>
            <a:r>
              <a:rPr lang="en-US" dirty="0"/>
              <a:t> in the skin are nodular or </a:t>
            </a:r>
            <a:r>
              <a:rPr lang="en-US" dirty="0" err="1"/>
              <a:t>noduloulcerative</a:t>
            </a:r>
            <a:r>
              <a:rPr lang="en-US" dirty="0"/>
              <a:t> granulomatous lesions with a round, irregular, or </a:t>
            </a:r>
            <a:r>
              <a:rPr lang="en-US" dirty="0" err="1"/>
              <a:t>serpiginous</a:t>
            </a:r>
            <a:r>
              <a:rPr lang="en-US" dirty="0"/>
              <a:t> shape, remaining for </a:t>
            </a:r>
            <a:r>
              <a:rPr lang="en-US" dirty="0" smtClean="0"/>
              <a:t>weeks </a:t>
            </a:r>
            <a:r>
              <a:rPr lang="en-US" dirty="0"/>
              <a:t>to months, and eventually heal with scar tissue. </a:t>
            </a:r>
            <a:endParaRPr lang="en-US" dirty="0" smtClean="0"/>
          </a:p>
          <a:p>
            <a:r>
              <a:rPr lang="en-US" dirty="0" smtClean="0"/>
              <a:t>A </a:t>
            </a:r>
            <a:r>
              <a:rPr lang="en-US" dirty="0"/>
              <a:t>subcutaneous </a:t>
            </a:r>
            <a:r>
              <a:rPr lang="en-US" dirty="0" err="1"/>
              <a:t>gumma</a:t>
            </a:r>
            <a:r>
              <a:rPr lang="en-US" dirty="0"/>
              <a:t> may become necrotic, resulting in ulceration of the skin or mucous membranes as well as destruction of underlying bones</a:t>
            </a:r>
            <a:r>
              <a:rPr lang="en-US" dirty="0" smtClean="0"/>
              <a:t>.</a:t>
            </a:r>
          </a:p>
          <a:p>
            <a:r>
              <a:rPr lang="en-US" dirty="0" smtClean="0"/>
              <a:t> </a:t>
            </a:r>
            <a:r>
              <a:rPr lang="en-US" dirty="0" err="1"/>
              <a:t>Gummatous</a:t>
            </a:r>
            <a:r>
              <a:rPr lang="en-US" dirty="0"/>
              <a:t> lesions of the bones are usually accompanied by </a:t>
            </a:r>
            <a:r>
              <a:rPr lang="en-US" dirty="0" err="1"/>
              <a:t>periostitis</a:t>
            </a:r>
            <a:r>
              <a:rPr lang="en-US" dirty="0"/>
              <a:t> and </a:t>
            </a:r>
            <a:r>
              <a:rPr lang="en-US" dirty="0" err="1"/>
              <a:t>osteitis</a:t>
            </a:r>
            <a:r>
              <a:rPr lang="en-US" dirty="0"/>
              <a:t>. </a:t>
            </a:r>
            <a:endParaRPr lang="en-US" dirty="0" smtClean="0"/>
          </a:p>
          <a:p>
            <a:r>
              <a:rPr lang="en-US" dirty="0" smtClean="0"/>
              <a:t>Clinical </a:t>
            </a:r>
            <a:r>
              <a:rPr lang="en-US" dirty="0"/>
              <a:t>manifestations include pain, swelling, and limited range of motion</a:t>
            </a:r>
            <a:r>
              <a:rPr lang="en-US" dirty="0" smtClean="0"/>
              <a:t>.</a:t>
            </a:r>
          </a:p>
          <a:p>
            <a:r>
              <a:rPr lang="en-US" dirty="0" smtClean="0"/>
              <a:t> </a:t>
            </a:r>
            <a:r>
              <a:rPr lang="en-US" dirty="0"/>
              <a:t>Other sites that can be affected by </a:t>
            </a:r>
            <a:r>
              <a:rPr lang="en-US" dirty="0" err="1"/>
              <a:t>gummas</a:t>
            </a:r>
            <a:r>
              <a:rPr lang="en-US" dirty="0"/>
              <a:t> include the tongue and oral cavity, upper respiratory tract, myocardium, and gastrointestinal and nervous systems.</a:t>
            </a:r>
            <a:endParaRPr lang="ru-RU" dirty="0"/>
          </a:p>
        </p:txBody>
      </p:sp>
      <p:sp>
        <p:nvSpPr>
          <p:cNvPr id="3" name="Заголовок 2"/>
          <p:cNvSpPr>
            <a:spLocks noGrp="1"/>
          </p:cNvSpPr>
          <p:nvPr>
            <p:ph type="title"/>
          </p:nvPr>
        </p:nvSpPr>
        <p:spPr/>
        <p:txBody>
          <a:bodyPr>
            <a:normAutofit fontScale="90000"/>
          </a:bodyPr>
          <a:lstStyle/>
          <a:p>
            <a:r>
              <a:rPr lang="en-US" dirty="0">
                <a:effectLst/>
              </a:rPr>
              <a:t>Syphilitic </a:t>
            </a:r>
            <a:r>
              <a:rPr lang="en-US" dirty="0" err="1">
                <a:effectLst/>
              </a:rPr>
              <a:t>gumma</a:t>
            </a:r>
            <a:r>
              <a:rPr lang="en-US" dirty="0">
                <a:effectLst/>
              </a:rPr>
              <a:t> (</a:t>
            </a:r>
            <a:r>
              <a:rPr lang="en-US" dirty="0" err="1">
                <a:effectLst/>
              </a:rPr>
              <a:t>gummatous</a:t>
            </a:r>
            <a:r>
              <a:rPr lang="en-US" dirty="0">
                <a:effectLst/>
              </a:rPr>
              <a:t> </a:t>
            </a:r>
            <a:r>
              <a:rPr lang="en-US" dirty="0" err="1">
                <a:effectLst/>
              </a:rPr>
              <a:t>syphilid</a:t>
            </a:r>
            <a:r>
              <a:rPr lang="en-US" dirty="0">
                <a:effectLst/>
              </a:rPr>
              <a:t>) </a:t>
            </a:r>
            <a:endParaRPr lang="ru-RU" dirty="0"/>
          </a:p>
        </p:txBody>
      </p:sp>
    </p:spTree>
    <p:extLst>
      <p:ext uri="{BB962C8B-B14F-4D97-AF65-F5344CB8AC3E}">
        <p14:creationId xmlns:p14="http://schemas.microsoft.com/office/powerpoint/2010/main" val="38831697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a:effectLst/>
              </a:rPr>
              <a:t>Syphilitic </a:t>
            </a:r>
            <a:r>
              <a:rPr lang="en-US" dirty="0" err="1">
                <a:effectLst/>
              </a:rPr>
              <a:t>gumma</a:t>
            </a:r>
            <a:endParaRPr lang="ru-RU" dirty="0"/>
          </a:p>
        </p:txBody>
      </p:sp>
      <p:pic>
        <p:nvPicPr>
          <p:cNvPr id="2150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53433" y="1481138"/>
            <a:ext cx="6037134"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24424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10000"/>
          </a:bodyPr>
          <a:lstStyle/>
          <a:p>
            <a:r>
              <a:rPr lang="en-US" dirty="0" err="1"/>
              <a:t>Neurosyphilis</a:t>
            </a:r>
            <a:r>
              <a:rPr lang="en-US" dirty="0"/>
              <a:t> is the infection of the central nervous system by T. </a:t>
            </a:r>
            <a:r>
              <a:rPr lang="en-US" dirty="0" err="1"/>
              <a:t>pallidum</a:t>
            </a:r>
            <a:r>
              <a:rPr lang="en-US" dirty="0"/>
              <a:t>, and although it is typically a manifestation of tertiary syphilis, it can occur at any stage of the disease. </a:t>
            </a:r>
            <a:endParaRPr lang="en-US" dirty="0" smtClean="0"/>
          </a:p>
          <a:p>
            <a:r>
              <a:rPr lang="en-US" dirty="0" smtClean="0"/>
              <a:t>It </a:t>
            </a:r>
            <a:r>
              <a:rPr lang="en-US" dirty="0"/>
              <a:t>was common in the pre-antibiotic era, occurring in 25–35% of patients with syphilis; however, nowadays, it is most frequently seen in patients with HIV </a:t>
            </a:r>
            <a:r>
              <a:rPr lang="en-US" dirty="0" smtClean="0"/>
              <a:t>infection. </a:t>
            </a:r>
          </a:p>
          <a:p>
            <a:r>
              <a:rPr lang="en-US" dirty="0" smtClean="0"/>
              <a:t>Early </a:t>
            </a:r>
            <a:r>
              <a:rPr lang="en-US" dirty="0"/>
              <a:t>in the course, the disease involves cerebrospinal fluid, meninges, and vasculature, while later on brain and spinal cord parenchyma are also affected.</a:t>
            </a:r>
            <a:endParaRPr lang="ru-RU" dirty="0"/>
          </a:p>
        </p:txBody>
      </p:sp>
      <p:sp>
        <p:nvSpPr>
          <p:cNvPr id="3" name="Заголовок 2"/>
          <p:cNvSpPr>
            <a:spLocks noGrp="1"/>
          </p:cNvSpPr>
          <p:nvPr>
            <p:ph type="title"/>
          </p:nvPr>
        </p:nvSpPr>
        <p:spPr/>
        <p:txBody>
          <a:bodyPr/>
          <a:lstStyle/>
          <a:p>
            <a:r>
              <a:rPr lang="en-US" dirty="0" err="1"/>
              <a:t>Neurosyphilis</a:t>
            </a:r>
            <a:endParaRPr lang="ru-RU" dirty="0"/>
          </a:p>
        </p:txBody>
      </p:sp>
    </p:spTree>
    <p:extLst>
      <p:ext uri="{BB962C8B-B14F-4D97-AF65-F5344CB8AC3E}">
        <p14:creationId xmlns:p14="http://schemas.microsoft.com/office/powerpoint/2010/main" val="22842577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20000"/>
          </a:bodyPr>
          <a:lstStyle/>
          <a:p>
            <a:r>
              <a:rPr lang="en-US" b="1" dirty="0"/>
              <a:t>Congenital syphilis </a:t>
            </a:r>
            <a:r>
              <a:rPr lang="en-US" dirty="0"/>
              <a:t>occurs when the spirochete T. </a:t>
            </a:r>
            <a:r>
              <a:rPr lang="en-US" dirty="0" err="1"/>
              <a:t>pallidum</a:t>
            </a:r>
            <a:r>
              <a:rPr lang="en-US" dirty="0"/>
              <a:t> is transmitted from a pregnant woman to her fetus. </a:t>
            </a:r>
            <a:endParaRPr lang="en-US" dirty="0" smtClean="0"/>
          </a:p>
          <a:p>
            <a:r>
              <a:rPr lang="en-US" dirty="0" smtClean="0"/>
              <a:t>Infection </a:t>
            </a:r>
            <a:r>
              <a:rPr lang="en-US" dirty="0"/>
              <a:t>can result in stillbirth, prematurity, or a wide spectrum of clinical manifestations, and only severe cases are clinically apparent at birth</a:t>
            </a:r>
            <a:r>
              <a:rPr lang="en-US" dirty="0" smtClean="0"/>
              <a:t>.</a:t>
            </a:r>
          </a:p>
          <a:p>
            <a:r>
              <a:rPr lang="en-US" dirty="0" smtClean="0"/>
              <a:t> </a:t>
            </a:r>
            <a:r>
              <a:rPr lang="en-US" dirty="0"/>
              <a:t>If a child has physical, laboratory, or radiographic signs of congenital syphilis and was born to a mother with untreated, inadequately, or </a:t>
            </a:r>
            <a:r>
              <a:rPr lang="en-US" dirty="0" err="1"/>
              <a:t>suboptimally</a:t>
            </a:r>
            <a:r>
              <a:rPr lang="en-US" dirty="0"/>
              <a:t> treated syphilis, this condition is defined as </a:t>
            </a:r>
            <a:r>
              <a:rPr lang="en-US" b="1" dirty="0"/>
              <a:t>congenital syphilis. </a:t>
            </a:r>
            <a:endParaRPr lang="en-US" b="1" dirty="0" smtClean="0"/>
          </a:p>
          <a:p>
            <a:r>
              <a:rPr lang="en-US" dirty="0" smtClean="0"/>
              <a:t>Among </a:t>
            </a:r>
            <a:r>
              <a:rPr lang="en-US" dirty="0"/>
              <a:t>women with untreated early syphilis, 40% of pregnancies result in spontaneous </a:t>
            </a:r>
            <a:r>
              <a:rPr lang="en-US" dirty="0" smtClean="0"/>
              <a:t>abortion</a:t>
            </a:r>
            <a:endParaRPr lang="ru-RU" dirty="0"/>
          </a:p>
        </p:txBody>
      </p:sp>
      <p:sp>
        <p:nvSpPr>
          <p:cNvPr id="3" name="Заголовок 2"/>
          <p:cNvSpPr>
            <a:spLocks noGrp="1"/>
          </p:cNvSpPr>
          <p:nvPr>
            <p:ph type="title"/>
          </p:nvPr>
        </p:nvSpPr>
        <p:spPr/>
        <p:txBody>
          <a:bodyPr>
            <a:normAutofit fontScale="90000"/>
          </a:bodyPr>
          <a:lstStyle/>
          <a:p>
            <a:r>
              <a:rPr lang="en-US" dirty="0">
                <a:effectLst/>
              </a:rPr>
              <a:t>Congenital syphilis</a:t>
            </a:r>
            <a:r>
              <a:rPr lang="ru-RU" dirty="0">
                <a:effectLst/>
              </a:rPr>
              <a:t/>
            </a:r>
            <a:br>
              <a:rPr lang="ru-RU" dirty="0">
                <a:effectLst/>
              </a:rPr>
            </a:br>
            <a:endParaRPr lang="ru-RU" dirty="0"/>
          </a:p>
        </p:txBody>
      </p:sp>
    </p:spTree>
    <p:extLst>
      <p:ext uri="{BB962C8B-B14F-4D97-AF65-F5344CB8AC3E}">
        <p14:creationId xmlns:p14="http://schemas.microsoft.com/office/powerpoint/2010/main" val="363325203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1481328"/>
            <a:ext cx="8568952" cy="4525963"/>
          </a:xfrm>
        </p:spPr>
        <p:txBody>
          <a:bodyPr/>
          <a:lstStyle/>
          <a:p>
            <a:pPr marL="109728" indent="0">
              <a:buNone/>
            </a:pPr>
            <a:r>
              <a:rPr lang="en-US" dirty="0" err="1" smtClean="0"/>
              <a:t>I.Syphilis</a:t>
            </a:r>
            <a:r>
              <a:rPr lang="en-US" dirty="0" smtClean="0"/>
              <a:t> </a:t>
            </a:r>
            <a:r>
              <a:rPr lang="en-US" dirty="0"/>
              <a:t>of the fetus and placenta;</a:t>
            </a:r>
            <a:endParaRPr lang="ru-RU" dirty="0"/>
          </a:p>
          <a:p>
            <a:pPr marL="109728" indent="0">
              <a:buNone/>
            </a:pPr>
            <a:r>
              <a:rPr lang="en-US" dirty="0" err="1" smtClean="0"/>
              <a:t>II.Early</a:t>
            </a:r>
            <a:r>
              <a:rPr lang="en-US" dirty="0" smtClean="0"/>
              <a:t> </a:t>
            </a:r>
            <a:r>
              <a:rPr lang="en-US" dirty="0"/>
              <a:t>congenital syphilis (a child under two):</a:t>
            </a:r>
            <a:endParaRPr lang="ru-RU" dirty="0"/>
          </a:p>
          <a:p>
            <a:pPr marL="109728" lvl="0" indent="0">
              <a:buNone/>
            </a:pPr>
            <a:r>
              <a:rPr lang="en-US" dirty="0" smtClean="0"/>
              <a:t>	</a:t>
            </a:r>
            <a:r>
              <a:rPr lang="en-US" dirty="0" err="1" smtClean="0"/>
              <a:t>Nurseling</a:t>
            </a:r>
            <a:r>
              <a:rPr lang="en-US" dirty="0"/>
              <a:t>;</a:t>
            </a:r>
            <a:endParaRPr lang="ru-RU" dirty="0"/>
          </a:p>
          <a:p>
            <a:pPr marL="109728" lvl="0" indent="0">
              <a:buNone/>
            </a:pPr>
            <a:r>
              <a:rPr lang="en-US" dirty="0" smtClean="0"/>
              <a:t>	Infancy</a:t>
            </a:r>
            <a:r>
              <a:rPr lang="en-US" dirty="0"/>
              <a:t>.</a:t>
            </a:r>
            <a:endParaRPr lang="ru-RU" dirty="0"/>
          </a:p>
          <a:p>
            <a:pPr marL="109728" indent="0">
              <a:buNone/>
            </a:pPr>
            <a:r>
              <a:rPr lang="en-US" dirty="0" err="1" smtClean="0"/>
              <a:t>III.Late</a:t>
            </a:r>
            <a:r>
              <a:rPr lang="en-US" dirty="0" smtClean="0"/>
              <a:t> </a:t>
            </a:r>
            <a:r>
              <a:rPr lang="en-US" dirty="0"/>
              <a:t>congenital syphilis (a child after two).</a:t>
            </a:r>
            <a:endParaRPr lang="ru-RU" dirty="0"/>
          </a:p>
          <a:p>
            <a:endParaRPr lang="ru-RU" dirty="0"/>
          </a:p>
        </p:txBody>
      </p:sp>
      <p:sp>
        <p:nvSpPr>
          <p:cNvPr id="3" name="Заголовок 2"/>
          <p:cNvSpPr>
            <a:spLocks noGrp="1"/>
          </p:cNvSpPr>
          <p:nvPr>
            <p:ph type="title"/>
          </p:nvPr>
        </p:nvSpPr>
        <p:spPr/>
        <p:txBody>
          <a:bodyPr>
            <a:normAutofit fontScale="90000"/>
          </a:bodyPr>
          <a:lstStyle/>
          <a:p>
            <a:r>
              <a:rPr lang="en-US" b="0" dirty="0"/>
              <a:t>Congenital syphilis classification</a:t>
            </a:r>
            <a:r>
              <a:rPr lang="ru-RU" b="0" dirty="0"/>
              <a:t/>
            </a:r>
            <a:br>
              <a:rPr lang="ru-RU" b="0" dirty="0"/>
            </a:br>
            <a:endParaRPr lang="ru-RU" b="0" dirty="0"/>
          </a:p>
        </p:txBody>
      </p:sp>
    </p:spTree>
    <p:extLst>
      <p:ext uri="{BB962C8B-B14F-4D97-AF65-F5344CB8AC3E}">
        <p14:creationId xmlns:p14="http://schemas.microsoft.com/office/powerpoint/2010/main" val="200608073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85000" lnSpcReduction="10000"/>
          </a:bodyPr>
          <a:lstStyle/>
          <a:p>
            <a:pPr marL="109728" indent="0">
              <a:buNone/>
            </a:pPr>
            <a:r>
              <a:rPr lang="en-US" dirty="0"/>
              <a:t>I.	All types of typical secondary </a:t>
            </a:r>
            <a:r>
              <a:rPr lang="en-US" dirty="0" err="1"/>
              <a:t>syphilids</a:t>
            </a:r>
            <a:r>
              <a:rPr lang="en-US" dirty="0"/>
              <a:t> (mainly </a:t>
            </a:r>
            <a:r>
              <a:rPr lang="en-US" dirty="0" err="1"/>
              <a:t>papular</a:t>
            </a:r>
            <a:r>
              <a:rPr lang="en-US" dirty="0"/>
              <a:t> ones);</a:t>
            </a:r>
            <a:endParaRPr lang="ru-RU" dirty="0"/>
          </a:p>
          <a:p>
            <a:pPr marL="109728" indent="0">
              <a:buNone/>
            </a:pPr>
            <a:r>
              <a:rPr lang="en-US" dirty="0"/>
              <a:t>II.	Special forms:</a:t>
            </a:r>
            <a:endParaRPr lang="ru-RU" dirty="0"/>
          </a:p>
          <a:p>
            <a:pPr lvl="1"/>
            <a:r>
              <a:rPr lang="en-US" dirty="0"/>
              <a:t>Pemphigus </a:t>
            </a:r>
            <a:r>
              <a:rPr lang="en-US" dirty="0" err="1"/>
              <a:t>syphiliticus</a:t>
            </a:r>
            <a:r>
              <a:rPr lang="en-US" dirty="0"/>
              <a:t>;</a:t>
            </a:r>
            <a:endParaRPr lang="ru-RU" dirty="0"/>
          </a:p>
          <a:p>
            <a:pPr lvl="1"/>
            <a:r>
              <a:rPr lang="en-US" dirty="0"/>
              <a:t>A diffuse </a:t>
            </a:r>
            <a:r>
              <a:rPr lang="en-US" dirty="0" err="1"/>
              <a:t>papular</a:t>
            </a:r>
            <a:r>
              <a:rPr lang="en-US" dirty="0"/>
              <a:t> infiltration of skin (</a:t>
            </a:r>
            <a:r>
              <a:rPr lang="en-US" dirty="0" err="1"/>
              <a:t>Hochsinger</a:t>
            </a:r>
            <a:r>
              <a:rPr lang="en-US" dirty="0"/>
              <a:t>);</a:t>
            </a:r>
            <a:endParaRPr lang="ru-RU" dirty="0"/>
          </a:p>
          <a:p>
            <a:pPr lvl="1"/>
            <a:r>
              <a:rPr lang="en-US" dirty="0"/>
              <a:t>Syphilitic rhinitis.</a:t>
            </a:r>
            <a:endParaRPr lang="ru-RU" dirty="0"/>
          </a:p>
          <a:p>
            <a:endParaRPr lang="en-US" dirty="0" smtClean="0"/>
          </a:p>
          <a:p>
            <a:r>
              <a:rPr lang="en-US" dirty="0"/>
              <a:t>A</a:t>
            </a:r>
            <a:r>
              <a:rPr lang="en-US" dirty="0" smtClean="0"/>
              <a:t>nemia</a:t>
            </a:r>
            <a:r>
              <a:rPr lang="en-US" dirty="0"/>
              <a:t>, thrombocytopenia, syphilitic pneumonitis, hepatitis, nephropathy, lymphadenopathy, and </a:t>
            </a:r>
            <a:r>
              <a:rPr lang="en-US" dirty="0" err="1"/>
              <a:t>hepatosplenomegaly</a:t>
            </a:r>
            <a:r>
              <a:rPr lang="en-US" dirty="0"/>
              <a:t> may also be observed. </a:t>
            </a:r>
            <a:endParaRPr lang="en-US" dirty="0" smtClean="0"/>
          </a:p>
          <a:p>
            <a:r>
              <a:rPr lang="en-US" dirty="0" err="1" smtClean="0"/>
              <a:t>Osteochondritis</a:t>
            </a:r>
            <a:r>
              <a:rPr lang="en-US" dirty="0" smtClean="0"/>
              <a:t> </a:t>
            </a:r>
            <a:r>
              <a:rPr lang="en-US" dirty="0"/>
              <a:t>of skeletal bones may result in </a:t>
            </a:r>
            <a:r>
              <a:rPr lang="en-US" dirty="0" err="1"/>
              <a:t>pseudoparalysis</a:t>
            </a:r>
            <a:r>
              <a:rPr lang="en-US" dirty="0"/>
              <a:t> of Parrot due to reduced movement of the extremities due to pain.</a:t>
            </a:r>
            <a:endParaRPr lang="ru-RU" dirty="0"/>
          </a:p>
        </p:txBody>
      </p:sp>
      <p:sp>
        <p:nvSpPr>
          <p:cNvPr id="3" name="Заголовок 2"/>
          <p:cNvSpPr>
            <a:spLocks noGrp="1"/>
          </p:cNvSpPr>
          <p:nvPr>
            <p:ph type="title"/>
          </p:nvPr>
        </p:nvSpPr>
        <p:spPr/>
        <p:txBody>
          <a:bodyPr/>
          <a:lstStyle/>
          <a:p>
            <a:r>
              <a:rPr lang="en-US" dirty="0"/>
              <a:t>Early congenital syphilis </a:t>
            </a:r>
            <a:endParaRPr lang="ru-RU" dirty="0"/>
          </a:p>
        </p:txBody>
      </p:sp>
    </p:spTree>
    <p:extLst>
      <p:ext uri="{BB962C8B-B14F-4D97-AF65-F5344CB8AC3E}">
        <p14:creationId xmlns:p14="http://schemas.microsoft.com/office/powerpoint/2010/main" val="7586409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1328"/>
            <a:ext cx="8484468" cy="4525963"/>
          </a:xfrm>
        </p:spPr>
        <p:txBody>
          <a:bodyPr/>
          <a:lstStyle/>
          <a:p>
            <a:r>
              <a:rPr lang="en-US" dirty="0"/>
              <a:t>Manifestations of late congenital syphilis can be divided into: </a:t>
            </a:r>
            <a:r>
              <a:rPr lang="en-US" i="1" dirty="0"/>
              <a:t>symptomatic </a:t>
            </a:r>
            <a:r>
              <a:rPr lang="en-US" dirty="0"/>
              <a:t>and </a:t>
            </a:r>
            <a:r>
              <a:rPr lang="en-US" i="1" dirty="0"/>
              <a:t>asymptomatic.</a:t>
            </a:r>
            <a:endParaRPr lang="ru-RU" dirty="0"/>
          </a:p>
          <a:p>
            <a:r>
              <a:rPr lang="en-US" dirty="0"/>
              <a:t>There are three symptomatic signs of late congenital syphilis known as </a:t>
            </a:r>
            <a:r>
              <a:rPr lang="en-US" dirty="0">
                <a:solidFill>
                  <a:srgbClr val="FF0000"/>
                </a:solidFill>
              </a:rPr>
              <a:t>Hutchinson's </a:t>
            </a:r>
            <a:r>
              <a:rPr lang="en-US" dirty="0" smtClean="0">
                <a:solidFill>
                  <a:srgbClr val="FF0000"/>
                </a:solidFill>
              </a:rPr>
              <a:t>triad:</a:t>
            </a:r>
          </a:p>
          <a:p>
            <a:pPr marL="109728" indent="0">
              <a:buNone/>
            </a:pPr>
            <a:r>
              <a:rPr lang="en-US" i="1" dirty="0"/>
              <a:t>Hutchinson's teeth </a:t>
            </a:r>
            <a:endParaRPr lang="en-US" i="1" dirty="0" smtClean="0"/>
          </a:p>
          <a:p>
            <a:pPr marL="109728" indent="0">
              <a:buNone/>
            </a:pPr>
            <a:r>
              <a:rPr lang="en-US" i="1" dirty="0" err="1"/>
              <a:t>Parenchymatous</a:t>
            </a:r>
            <a:r>
              <a:rPr lang="en-US" i="1" dirty="0"/>
              <a:t> keratitis </a:t>
            </a:r>
            <a:endParaRPr lang="en-US" i="1" dirty="0" smtClean="0"/>
          </a:p>
          <a:p>
            <a:pPr marL="109728" indent="0">
              <a:buNone/>
            </a:pPr>
            <a:r>
              <a:rPr lang="en-US" i="1" dirty="0"/>
              <a:t>Labyrinthine disease (deafness)</a:t>
            </a:r>
            <a:endParaRPr lang="ru-RU" dirty="0"/>
          </a:p>
        </p:txBody>
      </p:sp>
      <p:sp>
        <p:nvSpPr>
          <p:cNvPr id="3" name="Заголовок 2"/>
          <p:cNvSpPr>
            <a:spLocks noGrp="1"/>
          </p:cNvSpPr>
          <p:nvPr>
            <p:ph type="title"/>
          </p:nvPr>
        </p:nvSpPr>
        <p:spPr/>
        <p:txBody>
          <a:bodyPr/>
          <a:lstStyle/>
          <a:p>
            <a:r>
              <a:rPr lang="en-US" dirty="0">
                <a:effectLst/>
              </a:rPr>
              <a:t>Late congenital syphilis </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3942907"/>
            <a:ext cx="28575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08067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62500" lnSpcReduction="20000"/>
          </a:bodyPr>
          <a:lstStyle/>
          <a:p>
            <a:pPr marL="109728" indent="0">
              <a:buNone/>
            </a:pPr>
            <a:endParaRPr lang="ru-RU" sz="2900" dirty="0"/>
          </a:p>
          <a:p>
            <a:pPr lvl="0"/>
            <a:r>
              <a:rPr lang="en-US" sz="2900" dirty="0"/>
              <a:t>Symptom of Robinson-</a:t>
            </a:r>
            <a:r>
              <a:rPr lang="en-US" sz="2900" dirty="0" err="1"/>
              <a:t>Fourniet</a:t>
            </a:r>
            <a:r>
              <a:rPr lang="en-US" sz="2900" dirty="0"/>
              <a:t> — radial cicatrices around the mouth;</a:t>
            </a:r>
            <a:endParaRPr lang="ru-RU" sz="2900" dirty="0"/>
          </a:p>
          <a:p>
            <a:pPr lvl="0"/>
            <a:r>
              <a:rPr lang="en-US" sz="2900" dirty="0"/>
              <a:t>Saber shins — a tibia that has a pronounced anterior convexity </a:t>
            </a:r>
            <a:r>
              <a:rPr lang="en-US" sz="2900" dirty="0" smtClean="0"/>
              <a:t>resembling </a:t>
            </a:r>
            <a:r>
              <a:rPr lang="en-US" sz="2900" dirty="0"/>
              <a:t>the curve of a saber and caused by </a:t>
            </a:r>
            <a:r>
              <a:rPr lang="en-US" sz="2900" dirty="0" err="1"/>
              <a:t>osteochondritis</a:t>
            </a:r>
            <a:r>
              <a:rPr lang="en-US" sz="2900" dirty="0"/>
              <a:t>;</a:t>
            </a:r>
            <a:endParaRPr lang="ru-RU" sz="2900" dirty="0"/>
          </a:p>
          <a:p>
            <a:pPr lvl="0"/>
            <a:r>
              <a:rPr lang="en-US" sz="2900" dirty="0"/>
              <a:t>Saddle nose — develops because of syphilitic rhinitis;</a:t>
            </a:r>
            <a:endParaRPr lang="ru-RU" sz="2900" dirty="0"/>
          </a:p>
          <a:p>
            <a:pPr lvl="0"/>
            <a:r>
              <a:rPr lang="en-US" sz="2900" dirty="0"/>
              <a:t>Breech-like cranium — develops because of hydrocephaly with </a:t>
            </a:r>
            <a:r>
              <a:rPr lang="en-US" sz="2900" dirty="0" err="1"/>
              <a:t>periostitis</a:t>
            </a:r>
            <a:r>
              <a:rPr lang="en-US" sz="2900" dirty="0"/>
              <a:t>;</a:t>
            </a:r>
            <a:endParaRPr lang="ru-RU" sz="2900" dirty="0"/>
          </a:p>
          <a:p>
            <a:pPr lvl="0"/>
            <a:r>
              <a:rPr lang="en-US" sz="2900" dirty="0"/>
              <a:t>Syphilitic </a:t>
            </a:r>
            <a:r>
              <a:rPr lang="en-US" sz="2900" dirty="0" err="1"/>
              <a:t>gonitis</a:t>
            </a:r>
            <a:r>
              <a:rPr lang="en-US" sz="2900" dirty="0"/>
              <a:t> — these are symmetrical </a:t>
            </a:r>
            <a:r>
              <a:rPr lang="en-US" sz="2900" dirty="0" err="1"/>
              <a:t>synovitises</a:t>
            </a:r>
            <a:r>
              <a:rPr lang="en-US" sz="2900" dirty="0"/>
              <a:t> of knee joints</a:t>
            </a:r>
            <a:endParaRPr lang="ru-RU" sz="2900" dirty="0"/>
          </a:p>
          <a:p>
            <a:r>
              <a:rPr lang="en-US" sz="2900" dirty="0"/>
              <a:t>without affection of cartilages and bone epiphyses;</a:t>
            </a:r>
            <a:endParaRPr lang="ru-RU" sz="2900" dirty="0"/>
          </a:p>
          <a:p>
            <a:pPr lvl="0"/>
            <a:r>
              <a:rPr lang="en-US" sz="2900" dirty="0" err="1"/>
              <a:t>Axiphoidia</a:t>
            </a:r>
            <a:r>
              <a:rPr lang="en-US" sz="2900" dirty="0"/>
              <a:t> — is a lack of xiphoid process;</a:t>
            </a:r>
            <a:endParaRPr lang="ru-RU" sz="2900" dirty="0"/>
          </a:p>
          <a:p>
            <a:pPr lvl="0"/>
            <a:r>
              <a:rPr lang="en-US" sz="2900" dirty="0" err="1"/>
              <a:t>Avsytidiisky's</a:t>
            </a:r>
            <a:r>
              <a:rPr lang="en-US" sz="2900" dirty="0"/>
              <a:t> sign — thickening of sternal end of clavicle;</a:t>
            </a:r>
            <a:endParaRPr lang="ru-RU" sz="2900" dirty="0"/>
          </a:p>
          <a:p>
            <a:pPr lvl="0"/>
            <a:r>
              <a:rPr lang="en-US" sz="2900" dirty="0" err="1"/>
              <a:t>Goshe</a:t>
            </a:r>
            <a:r>
              <a:rPr lang="en-US" sz="2900" dirty="0"/>
              <a:t> sign — the upper incisors are wide apart (there is a gap between</a:t>
            </a:r>
            <a:endParaRPr lang="ru-RU" sz="2900" dirty="0"/>
          </a:p>
          <a:p>
            <a:r>
              <a:rPr lang="en-US" sz="2900" dirty="0"/>
              <a:t>the upper incisors);</a:t>
            </a:r>
            <a:endParaRPr lang="ru-RU" sz="2900" dirty="0"/>
          </a:p>
          <a:p>
            <a:pPr lvl="0"/>
            <a:r>
              <a:rPr lang="en-US" sz="2900" dirty="0"/>
              <a:t>Dubois' sign — infantile little finger;</a:t>
            </a:r>
            <a:endParaRPr lang="ru-RU" sz="2900" dirty="0"/>
          </a:p>
          <a:p>
            <a:pPr lvl="0"/>
            <a:r>
              <a:rPr lang="en-US" sz="2900" dirty="0"/>
              <a:t>High "Gothic" </a:t>
            </a:r>
            <a:r>
              <a:rPr lang="en-US" sz="2900" dirty="0" err="1"/>
              <a:t>palate,"Olympic</a:t>
            </a:r>
            <a:r>
              <a:rPr lang="en-US" sz="2900" dirty="0"/>
              <a:t>" forehead.</a:t>
            </a:r>
            <a:endParaRPr lang="ru-RU" sz="2900" dirty="0"/>
          </a:p>
          <a:p>
            <a:endParaRPr lang="ru-RU" dirty="0"/>
          </a:p>
        </p:txBody>
      </p:sp>
      <p:sp>
        <p:nvSpPr>
          <p:cNvPr id="3" name="Заголовок 2"/>
          <p:cNvSpPr>
            <a:spLocks noGrp="1"/>
          </p:cNvSpPr>
          <p:nvPr>
            <p:ph type="title"/>
          </p:nvPr>
        </p:nvSpPr>
        <p:spPr/>
        <p:txBody>
          <a:bodyPr>
            <a:normAutofit fontScale="90000"/>
          </a:bodyPr>
          <a:lstStyle/>
          <a:p>
            <a:r>
              <a:rPr lang="en-US" dirty="0"/>
              <a:t>Asymptomatic signs of the late congenital </a:t>
            </a:r>
            <a:r>
              <a:rPr lang="en-US" dirty="0" smtClean="0"/>
              <a:t>syphilis:</a:t>
            </a:r>
            <a:endParaRPr lang="ru-RU" dirty="0"/>
          </a:p>
        </p:txBody>
      </p:sp>
    </p:spTree>
    <p:extLst>
      <p:ext uri="{BB962C8B-B14F-4D97-AF65-F5344CB8AC3E}">
        <p14:creationId xmlns:p14="http://schemas.microsoft.com/office/powerpoint/2010/main" val="170974911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332656"/>
            <a:ext cx="4233003" cy="592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581577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Treatment</a:t>
            </a:r>
            <a:endParaRPr lang="ru-RU" dirty="0"/>
          </a:p>
        </p:txBody>
      </p:sp>
      <p:sp>
        <p:nvSpPr>
          <p:cNvPr id="3" name="Объект 2"/>
          <p:cNvSpPr>
            <a:spLocks noGrp="1"/>
          </p:cNvSpPr>
          <p:nvPr>
            <p:ph idx="1"/>
          </p:nvPr>
        </p:nvSpPr>
        <p:spPr/>
        <p:txBody>
          <a:bodyPr>
            <a:normAutofit fontScale="92500" lnSpcReduction="20000"/>
          </a:bodyPr>
          <a:lstStyle/>
          <a:p>
            <a:r>
              <a:rPr lang="en-US" dirty="0"/>
              <a:t>A non-</a:t>
            </a:r>
            <a:r>
              <a:rPr lang="en-US" dirty="0" err="1"/>
              <a:t>treponemal</a:t>
            </a:r>
            <a:r>
              <a:rPr lang="en-US" dirty="0"/>
              <a:t> serologic test should be obtained before initiating therapy (preferably on the first day of treatment) to establish the pretreatment titer and adequacy of serological response. </a:t>
            </a:r>
            <a:endParaRPr lang="en-US" dirty="0" smtClean="0"/>
          </a:p>
          <a:p>
            <a:r>
              <a:rPr lang="en-US" dirty="0" smtClean="0"/>
              <a:t>Parenteral </a:t>
            </a:r>
            <a:r>
              <a:rPr lang="en-US" dirty="0" err="1"/>
              <a:t>Benzylpenicillin</a:t>
            </a:r>
            <a:r>
              <a:rPr lang="en-US" dirty="0"/>
              <a:t> (every </a:t>
            </a:r>
            <a:r>
              <a:rPr lang="ru-RU" dirty="0"/>
              <a:t>4 </a:t>
            </a:r>
            <a:r>
              <a:rPr lang="en-US" dirty="0"/>
              <a:t>hours</a:t>
            </a:r>
            <a:r>
              <a:rPr lang="en-US" dirty="0" smtClean="0"/>
              <a:t>), penicillin </a:t>
            </a:r>
            <a:r>
              <a:rPr lang="en-US" dirty="0"/>
              <a:t>G is the treatment of choice for all stages of the disease </a:t>
            </a:r>
            <a:endParaRPr lang="en-US" dirty="0" smtClean="0"/>
          </a:p>
          <a:p>
            <a:r>
              <a:rPr lang="en-US" dirty="0" smtClean="0"/>
              <a:t>The </a:t>
            </a:r>
            <a:r>
              <a:rPr lang="en-US" dirty="0"/>
              <a:t>dosage and duration of treatment depend upon the stage of the disease. </a:t>
            </a:r>
            <a:endParaRPr lang="en-US" dirty="0" smtClean="0"/>
          </a:p>
          <a:p>
            <a:r>
              <a:rPr lang="en-US" dirty="0" smtClean="0"/>
              <a:t>In </a:t>
            </a:r>
            <a:r>
              <a:rPr lang="en-US" dirty="0"/>
              <a:t>case of penicillin allergy, </a:t>
            </a:r>
            <a:r>
              <a:rPr lang="en-US" dirty="0" err="1"/>
              <a:t>rechallenging</a:t>
            </a:r>
            <a:r>
              <a:rPr lang="en-US" dirty="0"/>
              <a:t> or desensitization can be tried initially. Alternative antimicrobial agents include </a:t>
            </a:r>
            <a:r>
              <a:rPr lang="en-US" dirty="0" err="1"/>
              <a:t>tetracyclines</a:t>
            </a:r>
            <a:r>
              <a:rPr lang="en-US" dirty="0"/>
              <a:t> and </a:t>
            </a:r>
            <a:r>
              <a:rPr lang="en-US" dirty="0" err="1"/>
              <a:t>cephalosporins</a:t>
            </a:r>
            <a:r>
              <a:rPr lang="en-US" dirty="0"/>
              <a:t>. </a:t>
            </a:r>
            <a:endParaRPr lang="ru-RU" dirty="0"/>
          </a:p>
        </p:txBody>
      </p:sp>
    </p:spTree>
    <p:extLst>
      <p:ext uri="{BB962C8B-B14F-4D97-AF65-F5344CB8AC3E}">
        <p14:creationId xmlns:p14="http://schemas.microsoft.com/office/powerpoint/2010/main" val="253759614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en-US" dirty="0" smtClean="0"/>
              <a:t>is </a:t>
            </a:r>
            <a:r>
              <a:rPr lang="en-US" dirty="0"/>
              <a:t>an acute febrile reaction frequently accompanied by headache and </a:t>
            </a:r>
            <a:r>
              <a:rPr lang="en-US" dirty="0" err="1"/>
              <a:t>myalgias</a:t>
            </a:r>
            <a:r>
              <a:rPr lang="en-US" dirty="0"/>
              <a:t> within the first 24 hours of penicillin treatment and is most common among patients with early syphilis.</a:t>
            </a:r>
            <a:endParaRPr lang="ru-RU" dirty="0"/>
          </a:p>
        </p:txBody>
      </p:sp>
      <p:sp>
        <p:nvSpPr>
          <p:cNvPr id="3" name="Заголовок 2"/>
          <p:cNvSpPr>
            <a:spLocks noGrp="1"/>
          </p:cNvSpPr>
          <p:nvPr>
            <p:ph type="title"/>
          </p:nvPr>
        </p:nvSpPr>
        <p:spPr/>
        <p:txBody>
          <a:bodyPr/>
          <a:lstStyle/>
          <a:p>
            <a:r>
              <a:rPr lang="en-US" dirty="0" err="1"/>
              <a:t>Jarisch-Herxheimer</a:t>
            </a:r>
            <a:r>
              <a:rPr lang="en-US" dirty="0"/>
              <a:t> reaction </a:t>
            </a:r>
            <a:endParaRPr lang="ru-RU" dirty="0"/>
          </a:p>
        </p:txBody>
      </p:sp>
    </p:spTree>
    <p:extLst>
      <p:ext uri="{BB962C8B-B14F-4D97-AF65-F5344CB8AC3E}">
        <p14:creationId xmlns:p14="http://schemas.microsoft.com/office/powerpoint/2010/main" val="366444925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10000"/>
          </a:bodyPr>
          <a:lstStyle/>
          <a:p>
            <a:r>
              <a:rPr lang="en-US" dirty="0"/>
              <a:t>Patients should be monitored clinically and with laboratory testing to ensure that they are responding appropriately to therapy</a:t>
            </a:r>
            <a:r>
              <a:rPr lang="en-US" dirty="0" smtClean="0"/>
              <a:t>.</a:t>
            </a:r>
          </a:p>
          <a:p>
            <a:r>
              <a:rPr lang="en-US" dirty="0" smtClean="0"/>
              <a:t> </a:t>
            </a:r>
            <a:r>
              <a:rPr lang="en-US" dirty="0"/>
              <a:t>A fourfold decline in the non-</a:t>
            </a:r>
            <a:r>
              <a:rPr lang="en-US" dirty="0" err="1"/>
              <a:t>treponemal</a:t>
            </a:r>
            <a:r>
              <a:rPr lang="en-US" dirty="0"/>
              <a:t> titer, equivalent to a change of two dilutions, is considered as good response to therapy. </a:t>
            </a:r>
            <a:endParaRPr lang="en-US" dirty="0" smtClean="0"/>
          </a:p>
          <a:p>
            <a:r>
              <a:rPr lang="en-US" dirty="0" smtClean="0"/>
              <a:t>In </a:t>
            </a:r>
            <a:r>
              <a:rPr lang="en-US" dirty="0"/>
              <a:t>patients with early syphilis, serologic testing should be performed 6 and 12 months following treatment and at any time if clinical symptoms </a:t>
            </a:r>
            <a:r>
              <a:rPr lang="en-US" dirty="0" smtClean="0"/>
              <a:t>recur</a:t>
            </a:r>
          </a:p>
          <a:p>
            <a:r>
              <a:rPr lang="en-US" dirty="0" smtClean="0"/>
              <a:t>Patients </a:t>
            </a:r>
            <a:r>
              <a:rPr lang="en-US" dirty="0"/>
              <a:t>with late syphilis should undergo follow-up serologic testing at 6, 12, and 24 </a:t>
            </a:r>
            <a:r>
              <a:rPr lang="en-US" dirty="0" smtClean="0"/>
              <a:t>months</a:t>
            </a:r>
            <a:endParaRPr lang="ru-RU" dirty="0"/>
          </a:p>
        </p:txBody>
      </p:sp>
      <p:sp>
        <p:nvSpPr>
          <p:cNvPr id="3" name="Заголовок 2"/>
          <p:cNvSpPr>
            <a:spLocks noGrp="1"/>
          </p:cNvSpPr>
          <p:nvPr>
            <p:ph type="title"/>
          </p:nvPr>
        </p:nvSpPr>
        <p:spPr/>
        <p:txBody>
          <a:bodyPr/>
          <a:lstStyle/>
          <a:p>
            <a:r>
              <a:rPr lang="en-US" dirty="0"/>
              <a:t>Follow-up</a:t>
            </a:r>
            <a:endParaRPr lang="ru-RU" dirty="0"/>
          </a:p>
        </p:txBody>
      </p:sp>
    </p:spTree>
    <p:extLst>
      <p:ext uri="{BB962C8B-B14F-4D97-AF65-F5344CB8AC3E}">
        <p14:creationId xmlns:p14="http://schemas.microsoft.com/office/powerpoint/2010/main" val="412262308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p:txBody>
          <a:bodyPr/>
          <a:lstStyle/>
          <a:p>
            <a:r>
              <a:rPr lang="en-US" sz="4000" b="1" dirty="0" smtClean="0"/>
              <a:t>Gonorrhea</a:t>
            </a:r>
            <a:endParaRPr lang="ru-RU" sz="4000" dirty="0"/>
          </a:p>
          <a:p>
            <a:endParaRPr lang="ru-RU" dirty="0"/>
          </a:p>
        </p:txBody>
      </p:sp>
    </p:spTree>
    <p:extLst>
      <p:ext uri="{BB962C8B-B14F-4D97-AF65-F5344CB8AC3E}">
        <p14:creationId xmlns:p14="http://schemas.microsoft.com/office/powerpoint/2010/main" val="174983697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idx="1"/>
          </p:nvPr>
        </p:nvSpPr>
        <p:spPr/>
        <p:txBody>
          <a:bodyPr/>
          <a:lstStyle/>
          <a:p>
            <a:r>
              <a:rPr lang="en-US" dirty="0" smtClean="0"/>
              <a:t>is </a:t>
            </a:r>
            <a:r>
              <a:rPr lang="en-US" dirty="0"/>
              <a:t>a common sexually transmitted infection caused by the bacterium </a:t>
            </a:r>
            <a:r>
              <a:rPr lang="en-US" i="1" dirty="0"/>
              <a:t>Neisseria gonorrhea</a:t>
            </a:r>
            <a:endParaRPr lang="ru-RU" dirty="0"/>
          </a:p>
        </p:txBody>
      </p:sp>
      <p:sp>
        <p:nvSpPr>
          <p:cNvPr id="4" name="Заголовок 3"/>
          <p:cNvSpPr>
            <a:spLocks noGrp="1"/>
          </p:cNvSpPr>
          <p:nvPr>
            <p:ph type="title"/>
          </p:nvPr>
        </p:nvSpPr>
        <p:spPr/>
        <p:txBody>
          <a:bodyPr/>
          <a:lstStyle/>
          <a:p>
            <a:r>
              <a:rPr lang="en-US" dirty="0"/>
              <a:t>Gonorrhea </a:t>
            </a:r>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1944" y="2636912"/>
            <a:ext cx="4762500" cy="315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595650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10000"/>
          </a:bodyPr>
          <a:lstStyle/>
          <a:p>
            <a:r>
              <a:rPr lang="en-US" dirty="0"/>
              <a:t>A causative agent of disease is gonococcus — gram-negative </a:t>
            </a:r>
            <a:r>
              <a:rPr lang="en-US" dirty="0" err="1"/>
              <a:t>diplococci</a:t>
            </a:r>
            <a:r>
              <a:rPr lang="en-US" dirty="0"/>
              <a:t> of kidney bean </a:t>
            </a:r>
            <a:r>
              <a:rPr lang="en-US" dirty="0" smtClean="0"/>
              <a:t>shape</a:t>
            </a:r>
          </a:p>
          <a:p>
            <a:r>
              <a:rPr lang="en-US" dirty="0" smtClean="0"/>
              <a:t>Their </a:t>
            </a:r>
            <a:r>
              <a:rPr lang="en-US" dirty="0"/>
              <a:t>sizes are 1.25-1.6 micron long and 0.7-0.9 micron breadth. </a:t>
            </a:r>
            <a:endParaRPr lang="en-US" dirty="0" smtClean="0"/>
          </a:p>
          <a:p>
            <a:r>
              <a:rPr lang="en-US" dirty="0"/>
              <a:t>Gonococci primarily infect columnar or cuboidal epithelium. They attach to mucosal epithelial cells, penetrate into the cells and multiply, and then pass through the cells into the </a:t>
            </a:r>
            <a:r>
              <a:rPr lang="en-US" dirty="0" err="1"/>
              <a:t>subepithelial</a:t>
            </a:r>
            <a:r>
              <a:rPr lang="en-US" dirty="0"/>
              <a:t> space, where infection is established.</a:t>
            </a:r>
          </a:p>
          <a:p>
            <a:r>
              <a:rPr lang="en-US" dirty="0" smtClean="0"/>
              <a:t>Outside </a:t>
            </a:r>
            <a:r>
              <a:rPr lang="en-US" dirty="0"/>
              <a:t>the human body the gonococcus dies within a few seconds because it does not survive sunshine, drying or soap and water</a:t>
            </a:r>
            <a:r>
              <a:rPr lang="en-US" dirty="0" smtClean="0"/>
              <a:t>.</a:t>
            </a:r>
          </a:p>
          <a:p>
            <a:endParaRPr lang="ru-RU" dirty="0"/>
          </a:p>
        </p:txBody>
      </p:sp>
      <p:sp>
        <p:nvSpPr>
          <p:cNvPr id="3" name="Заголовок 2"/>
          <p:cNvSpPr>
            <a:spLocks noGrp="1"/>
          </p:cNvSpPr>
          <p:nvPr>
            <p:ph type="title"/>
          </p:nvPr>
        </p:nvSpPr>
        <p:spPr/>
        <p:txBody>
          <a:bodyPr/>
          <a:lstStyle/>
          <a:p>
            <a:r>
              <a:rPr lang="en-US" dirty="0"/>
              <a:t>Microbiology and Pathogenesis</a:t>
            </a:r>
            <a:endParaRPr lang="ru-RU" dirty="0"/>
          </a:p>
        </p:txBody>
      </p:sp>
    </p:spTree>
    <p:extLst>
      <p:ext uri="{BB962C8B-B14F-4D97-AF65-F5344CB8AC3E}">
        <p14:creationId xmlns:p14="http://schemas.microsoft.com/office/powerpoint/2010/main" val="15480035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a:bodyPr>
          <a:lstStyle/>
          <a:p>
            <a:r>
              <a:rPr lang="en-US" dirty="0"/>
              <a:t>Transmission may occur from infected urethral, cervical, rectal and pharyngeal surfaces. </a:t>
            </a:r>
            <a:endParaRPr lang="en-US" dirty="0" smtClean="0"/>
          </a:p>
          <a:p>
            <a:r>
              <a:rPr lang="en-US" dirty="0" smtClean="0"/>
              <a:t>The </a:t>
            </a:r>
            <a:r>
              <a:rPr lang="en-US" dirty="0"/>
              <a:t>incubation period is 1 to 14 days, but usually 2 to 5 days. </a:t>
            </a:r>
            <a:endParaRPr lang="en-US" dirty="0" smtClean="0"/>
          </a:p>
          <a:p>
            <a:r>
              <a:rPr lang="en-US" dirty="0" smtClean="0"/>
              <a:t>Transmission </a:t>
            </a:r>
            <a:r>
              <a:rPr lang="en-US" dirty="0"/>
              <a:t>from male to female after one exposure is 50-70%, whereas transmission from female to male is 20%. </a:t>
            </a:r>
            <a:endParaRPr lang="en-US" dirty="0" smtClean="0"/>
          </a:p>
          <a:p>
            <a:r>
              <a:rPr lang="en-US" dirty="0" smtClean="0"/>
              <a:t>Recurrent </a:t>
            </a:r>
            <a:r>
              <a:rPr lang="en-US" dirty="0"/>
              <a:t>infection is </a:t>
            </a:r>
            <a:r>
              <a:rPr lang="en-US" dirty="0" smtClean="0"/>
              <a:t>common</a:t>
            </a:r>
            <a:endParaRPr lang="en-US" dirty="0"/>
          </a:p>
          <a:p>
            <a:r>
              <a:rPr lang="en-US" dirty="0" smtClean="0"/>
              <a:t>Gonorrhea </a:t>
            </a:r>
            <a:r>
              <a:rPr lang="en-US" dirty="0"/>
              <a:t>is usually spread by carriers who have no symptoms or who have ignored symptoms</a:t>
            </a:r>
            <a:endParaRPr lang="ru-RU" dirty="0"/>
          </a:p>
        </p:txBody>
      </p:sp>
      <p:sp>
        <p:nvSpPr>
          <p:cNvPr id="3" name="Заголовок 2"/>
          <p:cNvSpPr>
            <a:spLocks noGrp="1"/>
          </p:cNvSpPr>
          <p:nvPr>
            <p:ph type="title"/>
          </p:nvPr>
        </p:nvSpPr>
        <p:spPr/>
        <p:txBody>
          <a:bodyPr/>
          <a:lstStyle/>
          <a:p>
            <a:r>
              <a:rPr lang="en-US" dirty="0"/>
              <a:t>Epidemiology</a:t>
            </a:r>
            <a:endParaRPr lang="ru-RU" dirty="0"/>
          </a:p>
        </p:txBody>
      </p:sp>
    </p:spTree>
    <p:extLst>
      <p:ext uri="{BB962C8B-B14F-4D97-AF65-F5344CB8AC3E}">
        <p14:creationId xmlns:p14="http://schemas.microsoft.com/office/powerpoint/2010/main" val="303433145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10000"/>
          </a:bodyPr>
          <a:lstStyle/>
          <a:p>
            <a:pPr marL="109728" indent="0">
              <a:buNone/>
            </a:pPr>
            <a:r>
              <a:rPr lang="en-US" dirty="0" smtClean="0"/>
              <a:t>I</a:t>
            </a:r>
            <a:r>
              <a:rPr lang="en-US" dirty="0"/>
              <a:t>.	Fresh gonorrhea ( course of disease up to two months):</a:t>
            </a:r>
            <a:endParaRPr lang="ru-RU" dirty="0"/>
          </a:p>
          <a:p>
            <a:pPr marL="109728" lvl="0" indent="0">
              <a:buNone/>
            </a:pPr>
            <a:r>
              <a:rPr lang="en-US" dirty="0" smtClean="0"/>
              <a:t>	acute</a:t>
            </a:r>
            <a:r>
              <a:rPr lang="en-US" dirty="0"/>
              <a:t>;</a:t>
            </a:r>
            <a:endParaRPr lang="ru-RU" dirty="0"/>
          </a:p>
          <a:p>
            <a:pPr marL="109728" lvl="0" indent="0">
              <a:buNone/>
            </a:pPr>
            <a:r>
              <a:rPr lang="en-US" dirty="0" smtClean="0"/>
              <a:t>	</a:t>
            </a:r>
            <a:r>
              <a:rPr lang="en-US" dirty="0" err="1" smtClean="0"/>
              <a:t>subacute</a:t>
            </a:r>
            <a:r>
              <a:rPr lang="en-US" dirty="0"/>
              <a:t>;</a:t>
            </a:r>
            <a:endParaRPr lang="ru-RU" dirty="0"/>
          </a:p>
          <a:p>
            <a:pPr marL="109728" lvl="0" indent="0">
              <a:buNone/>
            </a:pPr>
            <a:r>
              <a:rPr lang="en-US" dirty="0" smtClean="0"/>
              <a:t>	torpid</a:t>
            </a:r>
            <a:r>
              <a:rPr lang="en-US" dirty="0"/>
              <a:t>.</a:t>
            </a:r>
            <a:endParaRPr lang="ru-RU" dirty="0"/>
          </a:p>
          <a:p>
            <a:pPr marL="109728" indent="0">
              <a:buNone/>
            </a:pPr>
            <a:r>
              <a:rPr lang="en-US" dirty="0"/>
              <a:t>II.	Chronic gonorrhea ( course of disease more than two months):</a:t>
            </a:r>
            <a:endParaRPr lang="ru-RU" dirty="0"/>
          </a:p>
          <a:p>
            <a:pPr marL="109728" lvl="0" indent="0">
              <a:buNone/>
            </a:pPr>
            <a:r>
              <a:rPr lang="en-US" dirty="0" smtClean="0"/>
              <a:t>	acute</a:t>
            </a:r>
            <a:r>
              <a:rPr lang="en-US" dirty="0"/>
              <a:t>;</a:t>
            </a:r>
            <a:endParaRPr lang="ru-RU" dirty="0"/>
          </a:p>
          <a:p>
            <a:pPr marL="109728" lvl="0" indent="0">
              <a:buNone/>
            </a:pPr>
            <a:r>
              <a:rPr lang="en-US" dirty="0" smtClean="0"/>
              <a:t>	</a:t>
            </a:r>
            <a:r>
              <a:rPr lang="en-US" dirty="0" err="1" smtClean="0"/>
              <a:t>subacute</a:t>
            </a:r>
            <a:r>
              <a:rPr lang="en-US" dirty="0"/>
              <a:t>;</a:t>
            </a:r>
            <a:endParaRPr lang="ru-RU" dirty="0"/>
          </a:p>
          <a:p>
            <a:pPr marL="109728" lvl="0" indent="0">
              <a:buNone/>
            </a:pPr>
            <a:r>
              <a:rPr lang="en-US" dirty="0" smtClean="0"/>
              <a:t>	torpid</a:t>
            </a:r>
            <a:r>
              <a:rPr lang="en-US" dirty="0"/>
              <a:t>.</a:t>
            </a:r>
            <a:endParaRPr lang="ru-RU" dirty="0"/>
          </a:p>
          <a:p>
            <a:pPr marL="109728" indent="0">
              <a:buNone/>
            </a:pPr>
            <a:r>
              <a:rPr lang="en-US" dirty="0"/>
              <a:t>III.	Latent gonorrhea</a:t>
            </a:r>
            <a:endParaRPr lang="ru-RU" dirty="0"/>
          </a:p>
        </p:txBody>
      </p:sp>
      <p:sp>
        <p:nvSpPr>
          <p:cNvPr id="3" name="Заголовок 2"/>
          <p:cNvSpPr>
            <a:spLocks noGrp="1"/>
          </p:cNvSpPr>
          <p:nvPr>
            <p:ph type="title"/>
          </p:nvPr>
        </p:nvSpPr>
        <p:spPr/>
        <p:txBody>
          <a:bodyPr>
            <a:normAutofit fontScale="90000"/>
          </a:bodyPr>
          <a:lstStyle/>
          <a:p>
            <a:r>
              <a:rPr lang="en-US" dirty="0"/>
              <a:t>Classification</a:t>
            </a:r>
            <a:r>
              <a:rPr lang="ru-RU" dirty="0"/>
              <a:t/>
            </a:r>
            <a:br>
              <a:rPr lang="ru-RU" dirty="0"/>
            </a:br>
            <a:endParaRPr lang="ru-RU" dirty="0"/>
          </a:p>
        </p:txBody>
      </p:sp>
    </p:spTree>
    <p:extLst>
      <p:ext uri="{BB962C8B-B14F-4D97-AF65-F5344CB8AC3E}">
        <p14:creationId xmlns:p14="http://schemas.microsoft.com/office/powerpoint/2010/main" val="326427978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20000"/>
          </a:bodyPr>
          <a:lstStyle/>
          <a:p>
            <a:pPr marL="109728" indent="0">
              <a:buNone/>
            </a:pPr>
            <a:r>
              <a:rPr lang="en-GB" dirty="0"/>
              <a:t>T</a:t>
            </a:r>
            <a:r>
              <a:rPr lang="en-GB" dirty="0" smtClean="0"/>
              <a:t>he </a:t>
            </a:r>
            <a:r>
              <a:rPr lang="en-GB" dirty="0"/>
              <a:t>most frequent clinical presentation is </a:t>
            </a:r>
            <a:r>
              <a:rPr lang="en-GB" b="1" dirty="0" smtClean="0"/>
              <a:t>urethritis</a:t>
            </a:r>
            <a:r>
              <a:rPr lang="en-GB" dirty="0" smtClean="0"/>
              <a:t> </a:t>
            </a:r>
            <a:r>
              <a:rPr lang="en-GB" dirty="0"/>
              <a:t>in men and </a:t>
            </a:r>
            <a:r>
              <a:rPr lang="en-GB" b="1" dirty="0"/>
              <a:t>cervicitis</a:t>
            </a:r>
            <a:r>
              <a:rPr lang="en-GB" dirty="0"/>
              <a:t> in women</a:t>
            </a:r>
            <a:r>
              <a:rPr lang="en-GB" dirty="0" smtClean="0"/>
              <a:t>.</a:t>
            </a:r>
            <a:endParaRPr lang="en-US" dirty="0"/>
          </a:p>
          <a:p>
            <a:pPr marL="109728" indent="0">
              <a:buNone/>
            </a:pPr>
            <a:r>
              <a:rPr lang="en-US" u="sng" dirty="0">
                <a:solidFill>
                  <a:srgbClr val="FF0000"/>
                </a:solidFill>
              </a:rPr>
              <a:t>Urethritis in men </a:t>
            </a:r>
            <a:r>
              <a:rPr lang="en-US" dirty="0"/>
              <a:t>– anterior urethritis is the most common manifestation in men and presents with a purulent urethral discharge and/or dysuria. </a:t>
            </a:r>
            <a:endParaRPr lang="en-US" dirty="0" smtClean="0"/>
          </a:p>
          <a:p>
            <a:r>
              <a:rPr lang="en-US" dirty="0" smtClean="0"/>
              <a:t>The </a:t>
            </a:r>
            <a:r>
              <a:rPr lang="en-US" dirty="0"/>
              <a:t>discharge may be profuse, minimal or undetectable. </a:t>
            </a:r>
            <a:endParaRPr lang="en-US" dirty="0" smtClean="0"/>
          </a:p>
          <a:p>
            <a:r>
              <a:rPr lang="en-US" dirty="0" smtClean="0"/>
              <a:t>The </a:t>
            </a:r>
            <a:r>
              <a:rPr lang="en-US" dirty="0"/>
              <a:t>initial infection is asymptomatic in 5% of men</a:t>
            </a:r>
            <a:r>
              <a:rPr lang="en-US" dirty="0" smtClean="0"/>
              <a:t>.</a:t>
            </a:r>
          </a:p>
          <a:p>
            <a:r>
              <a:rPr lang="en-US" dirty="0" smtClean="0"/>
              <a:t> </a:t>
            </a:r>
            <a:r>
              <a:rPr lang="en-US" dirty="0"/>
              <a:t>Complications include prostatitis, epididymitis (presents with unilateral testicular pain and swelling), urethral stricture, and disseminated </a:t>
            </a:r>
            <a:r>
              <a:rPr lang="en-US" dirty="0" err="1"/>
              <a:t>gonococcal</a:t>
            </a:r>
            <a:r>
              <a:rPr lang="en-US" dirty="0"/>
              <a:t> </a:t>
            </a:r>
            <a:r>
              <a:rPr lang="en-US" dirty="0" smtClean="0"/>
              <a:t>infection.</a:t>
            </a:r>
            <a:endParaRPr lang="ru-RU" dirty="0"/>
          </a:p>
        </p:txBody>
      </p:sp>
      <p:sp>
        <p:nvSpPr>
          <p:cNvPr id="3" name="Заголовок 2"/>
          <p:cNvSpPr>
            <a:spLocks noGrp="1"/>
          </p:cNvSpPr>
          <p:nvPr>
            <p:ph type="title"/>
          </p:nvPr>
        </p:nvSpPr>
        <p:spPr/>
        <p:txBody>
          <a:bodyPr/>
          <a:lstStyle/>
          <a:p>
            <a:r>
              <a:rPr lang="en-US" dirty="0"/>
              <a:t>Clinical </a:t>
            </a:r>
            <a:r>
              <a:rPr lang="en-US" dirty="0" smtClean="0"/>
              <a:t>Features</a:t>
            </a:r>
            <a:endParaRPr lang="ru-RU" dirty="0"/>
          </a:p>
        </p:txBody>
      </p:sp>
    </p:spTree>
    <p:extLst>
      <p:ext uri="{BB962C8B-B14F-4D97-AF65-F5344CB8AC3E}">
        <p14:creationId xmlns:p14="http://schemas.microsoft.com/office/powerpoint/2010/main" val="215455957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124744"/>
            <a:ext cx="8229600" cy="4882547"/>
          </a:xfrm>
        </p:spPr>
        <p:txBody>
          <a:bodyPr>
            <a:noAutofit/>
          </a:bodyPr>
          <a:lstStyle/>
          <a:p>
            <a:r>
              <a:rPr lang="en-US" sz="2000" dirty="0">
                <a:solidFill>
                  <a:srgbClr val="FF0000"/>
                </a:solidFill>
              </a:rPr>
              <a:t>Urogenital infection in women </a:t>
            </a:r>
            <a:r>
              <a:rPr lang="en-US" sz="2000" dirty="0" smtClean="0"/>
              <a:t>–</a:t>
            </a:r>
            <a:r>
              <a:rPr lang="en-US" sz="2000" dirty="0" err="1" smtClean="0"/>
              <a:t>mucopurulent</a:t>
            </a:r>
            <a:r>
              <a:rPr lang="en-US" sz="2000" dirty="0" smtClean="0"/>
              <a:t> cervicitis. </a:t>
            </a:r>
          </a:p>
          <a:p>
            <a:r>
              <a:rPr lang="en-US" sz="2000" dirty="0" smtClean="0"/>
              <a:t>The </a:t>
            </a:r>
            <a:r>
              <a:rPr lang="en-US" sz="2000" dirty="0"/>
              <a:t>urethra may be involved as well (urethritis</a:t>
            </a:r>
            <a:r>
              <a:rPr lang="en-US" sz="2000" dirty="0" smtClean="0"/>
              <a:t>).</a:t>
            </a:r>
          </a:p>
          <a:p>
            <a:r>
              <a:rPr lang="en-US" sz="2000" dirty="0" smtClean="0"/>
              <a:t>Symptoms </a:t>
            </a:r>
            <a:r>
              <a:rPr lang="en-US" sz="2000" dirty="0"/>
              <a:t>include vaginal discharge, pelvic pain, dysuria, frequent urination, and abnormal uterine bleeding</a:t>
            </a:r>
            <a:r>
              <a:rPr lang="en-US" sz="2000" dirty="0" smtClean="0"/>
              <a:t>.</a:t>
            </a:r>
          </a:p>
          <a:p>
            <a:r>
              <a:rPr lang="en-US" sz="2000" dirty="0" smtClean="0"/>
              <a:t>The </a:t>
            </a:r>
            <a:r>
              <a:rPr lang="en-US" sz="2000" dirty="0"/>
              <a:t>majority of infected women are </a:t>
            </a:r>
            <a:r>
              <a:rPr lang="en-US" sz="2000" dirty="0" smtClean="0"/>
              <a:t>asymptomatic</a:t>
            </a:r>
          </a:p>
          <a:p>
            <a:r>
              <a:rPr lang="en-US" sz="2000" dirty="0" smtClean="0"/>
              <a:t>Untreated </a:t>
            </a:r>
            <a:r>
              <a:rPr lang="en-US" sz="2000" dirty="0"/>
              <a:t>infection can result in pelvic inflammatory disease and </a:t>
            </a:r>
            <a:r>
              <a:rPr lang="en-US" sz="2000" dirty="0" smtClean="0"/>
              <a:t>infertility.</a:t>
            </a:r>
          </a:p>
          <a:p>
            <a:r>
              <a:rPr lang="en-US" sz="2000" dirty="0" smtClean="0"/>
              <a:t> </a:t>
            </a:r>
            <a:r>
              <a:rPr lang="en-US" sz="2000" dirty="0"/>
              <a:t>Other complications include </a:t>
            </a:r>
            <a:r>
              <a:rPr lang="en-US" sz="2000" dirty="0" err="1"/>
              <a:t>Bartholin’s</a:t>
            </a:r>
            <a:r>
              <a:rPr lang="en-US" sz="2000" dirty="0"/>
              <a:t> glands abscess or infection (manifest as labial pain and swelling) and </a:t>
            </a:r>
            <a:r>
              <a:rPr lang="en-US" sz="2000" dirty="0" err="1"/>
              <a:t>perihepatitis</a:t>
            </a:r>
            <a:r>
              <a:rPr lang="en-US" sz="2000" dirty="0"/>
              <a:t> (Fitz-Hugh-Curtis syndrome which involves right upper quadrant abdominal pain and tenderness and elevated liver enzymes; due to direct extension of gonorrhea or chlamydia from the fallopian tube to the liver capsule and overlying peritoneum). </a:t>
            </a:r>
            <a:endParaRPr lang="ru-RU" sz="2000" dirty="0"/>
          </a:p>
        </p:txBody>
      </p:sp>
      <p:sp>
        <p:nvSpPr>
          <p:cNvPr id="3" name="Заголовок 2"/>
          <p:cNvSpPr>
            <a:spLocks noGrp="1"/>
          </p:cNvSpPr>
          <p:nvPr>
            <p:ph type="title"/>
          </p:nvPr>
        </p:nvSpPr>
        <p:spPr>
          <a:xfrm>
            <a:off x="457200" y="274638"/>
            <a:ext cx="8229600" cy="922114"/>
          </a:xfrm>
        </p:spPr>
        <p:txBody>
          <a:bodyPr/>
          <a:lstStyle/>
          <a:p>
            <a:r>
              <a:rPr lang="en-US" dirty="0"/>
              <a:t>Clinical </a:t>
            </a:r>
            <a:r>
              <a:rPr lang="en-US" dirty="0" smtClean="0"/>
              <a:t>Features (cont.)</a:t>
            </a:r>
            <a:endParaRPr lang="ru-RU" dirty="0"/>
          </a:p>
        </p:txBody>
      </p:sp>
    </p:spTree>
    <p:extLst>
      <p:ext uri="{BB962C8B-B14F-4D97-AF65-F5344CB8AC3E}">
        <p14:creationId xmlns:p14="http://schemas.microsoft.com/office/powerpoint/2010/main" val="92030530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r>
              <a:rPr lang="en-US" dirty="0" err="1"/>
              <a:t>P</a:t>
            </a:r>
            <a:r>
              <a:rPr lang="en-US" dirty="0" err="1" smtClean="0"/>
              <a:t>roctitis</a:t>
            </a:r>
            <a:r>
              <a:rPr lang="en-US" dirty="0" smtClean="0"/>
              <a:t> </a:t>
            </a:r>
            <a:r>
              <a:rPr lang="en-US" dirty="0"/>
              <a:t>can occur in both men and </a:t>
            </a:r>
            <a:r>
              <a:rPr lang="en-US" dirty="0" smtClean="0"/>
              <a:t>women.</a:t>
            </a:r>
          </a:p>
          <a:p>
            <a:r>
              <a:rPr lang="en-US" dirty="0" smtClean="0"/>
              <a:t>Symptoms </a:t>
            </a:r>
            <a:r>
              <a:rPr lang="en-US" dirty="0"/>
              <a:t>include anal irritation, painful defecation, bleeding, cramping, constipation and </a:t>
            </a:r>
            <a:r>
              <a:rPr lang="en-US" dirty="0" err="1"/>
              <a:t>mucopurulent</a:t>
            </a:r>
            <a:r>
              <a:rPr lang="en-US" dirty="0"/>
              <a:t> rectal discharge</a:t>
            </a:r>
            <a:r>
              <a:rPr lang="en-US" dirty="0" smtClean="0"/>
              <a:t>.</a:t>
            </a:r>
          </a:p>
          <a:p>
            <a:r>
              <a:rPr lang="en-US" dirty="0" smtClean="0"/>
              <a:t> </a:t>
            </a:r>
            <a:r>
              <a:rPr lang="en-US" dirty="0"/>
              <a:t>Many patients with rectal infection are asymptomatic. </a:t>
            </a:r>
            <a:endParaRPr lang="ru-RU" dirty="0"/>
          </a:p>
        </p:txBody>
      </p:sp>
      <p:sp>
        <p:nvSpPr>
          <p:cNvPr id="3" name="Заголовок 2"/>
          <p:cNvSpPr>
            <a:spLocks noGrp="1"/>
          </p:cNvSpPr>
          <p:nvPr>
            <p:ph type="title"/>
          </p:nvPr>
        </p:nvSpPr>
        <p:spPr/>
        <p:txBody>
          <a:bodyPr/>
          <a:lstStyle/>
          <a:p>
            <a:r>
              <a:rPr lang="en-US" dirty="0"/>
              <a:t>Rectal infection</a:t>
            </a:r>
            <a:endParaRPr lang="ru-RU" dirty="0"/>
          </a:p>
        </p:txBody>
      </p:sp>
    </p:spTree>
    <p:extLst>
      <p:ext uri="{BB962C8B-B14F-4D97-AF65-F5344CB8AC3E}">
        <p14:creationId xmlns:p14="http://schemas.microsoft.com/office/powerpoint/2010/main" val="403615353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en-US" dirty="0" smtClean="0"/>
              <a:t>results </a:t>
            </a:r>
            <a:r>
              <a:rPr lang="en-US" dirty="0"/>
              <a:t>from </a:t>
            </a:r>
            <a:r>
              <a:rPr lang="en-US" dirty="0" err="1"/>
              <a:t>orogenital</a:t>
            </a:r>
            <a:r>
              <a:rPr lang="en-US" dirty="0"/>
              <a:t> contact and is usually asymptomatic, but can cause exudative pharyngitis and cervical adenitis, and can be a source of further transmission. </a:t>
            </a:r>
            <a:endParaRPr lang="ru-RU" dirty="0"/>
          </a:p>
        </p:txBody>
      </p:sp>
      <p:sp>
        <p:nvSpPr>
          <p:cNvPr id="3" name="Заголовок 2"/>
          <p:cNvSpPr>
            <a:spLocks noGrp="1"/>
          </p:cNvSpPr>
          <p:nvPr>
            <p:ph type="title"/>
          </p:nvPr>
        </p:nvSpPr>
        <p:spPr/>
        <p:txBody>
          <a:bodyPr/>
          <a:lstStyle/>
          <a:p>
            <a:r>
              <a:rPr lang="en-US" dirty="0"/>
              <a:t>Pharyngeal infection </a:t>
            </a:r>
            <a:endParaRPr lang="ru-RU" dirty="0"/>
          </a:p>
        </p:txBody>
      </p:sp>
    </p:spTree>
    <p:extLst>
      <p:ext uri="{BB962C8B-B14F-4D97-AF65-F5344CB8AC3E}">
        <p14:creationId xmlns:p14="http://schemas.microsoft.com/office/powerpoint/2010/main" val="189193339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70000" lnSpcReduction="20000"/>
          </a:bodyPr>
          <a:lstStyle/>
          <a:p>
            <a:r>
              <a:rPr lang="en-US" dirty="0" smtClean="0"/>
              <a:t>refers </a:t>
            </a:r>
            <a:r>
              <a:rPr lang="en-US" dirty="0"/>
              <a:t>to infection of the endometrium (</a:t>
            </a:r>
            <a:r>
              <a:rPr lang="en-US" dirty="0" err="1"/>
              <a:t>endometritis</a:t>
            </a:r>
            <a:r>
              <a:rPr lang="en-US" dirty="0"/>
              <a:t>), fallopian tubes (</a:t>
            </a:r>
            <a:r>
              <a:rPr lang="en-US" dirty="0" err="1"/>
              <a:t>salpingitis</a:t>
            </a:r>
            <a:r>
              <a:rPr lang="en-US" dirty="0"/>
              <a:t>) and/or surrounding peritoneum (pelvic peritonitis) which occurs as a complication of cervicitis, due to ascending infection. </a:t>
            </a:r>
            <a:endParaRPr lang="en-US" dirty="0" smtClean="0"/>
          </a:p>
          <a:p>
            <a:r>
              <a:rPr lang="en-US" dirty="0" smtClean="0"/>
              <a:t>10-20</a:t>
            </a:r>
            <a:r>
              <a:rPr lang="en-US" dirty="0"/>
              <a:t>% of women with gonorrhea develop </a:t>
            </a:r>
            <a:r>
              <a:rPr lang="en-US" dirty="0" smtClean="0"/>
              <a:t>PID</a:t>
            </a:r>
          </a:p>
          <a:p>
            <a:r>
              <a:rPr lang="en-US" dirty="0" smtClean="0"/>
              <a:t>Signs </a:t>
            </a:r>
            <a:r>
              <a:rPr lang="en-US" dirty="0"/>
              <a:t>and symptoms include lower abdominal pain, fever, dyspareunia (pain during intercourse) and vaginal bleeding. </a:t>
            </a:r>
            <a:endParaRPr lang="en-US" dirty="0" smtClean="0"/>
          </a:p>
          <a:p>
            <a:r>
              <a:rPr lang="en-US" dirty="0" smtClean="0"/>
              <a:t>Signs </a:t>
            </a:r>
            <a:r>
              <a:rPr lang="en-US" dirty="0"/>
              <a:t>include </a:t>
            </a:r>
            <a:r>
              <a:rPr lang="en-US" dirty="0" err="1"/>
              <a:t>mucopurulent</a:t>
            </a:r>
            <a:r>
              <a:rPr lang="en-US" dirty="0"/>
              <a:t> </a:t>
            </a:r>
            <a:r>
              <a:rPr lang="en-US" dirty="0" err="1"/>
              <a:t>endocervical</a:t>
            </a:r>
            <a:r>
              <a:rPr lang="en-US" dirty="0"/>
              <a:t> discharge, cervical motion tenderness (pain during </a:t>
            </a:r>
            <a:r>
              <a:rPr lang="en-US" dirty="0" smtClean="0"/>
              <a:t>movement </a:t>
            </a:r>
            <a:r>
              <a:rPr lang="en-US" dirty="0"/>
              <a:t>of the cervix during pelvic exam), uterine or adnexal tenderness, fever, an elevated white blood cell count, and an elevated erythrocyte sedimentation rate (ESR) or C-reactive protein. </a:t>
            </a:r>
            <a:endParaRPr lang="en-US" dirty="0" smtClean="0"/>
          </a:p>
          <a:p>
            <a:r>
              <a:rPr lang="en-US" dirty="0" err="1" smtClean="0"/>
              <a:t>Tubo</a:t>
            </a:r>
            <a:r>
              <a:rPr lang="en-US" dirty="0" smtClean="0"/>
              <a:t>-ovarian </a:t>
            </a:r>
            <a:r>
              <a:rPr lang="en-US" dirty="0"/>
              <a:t>abscesses can also occur. Tubal scarring can lead to infertility (the most common serious consequence of PID) and ectopic pregnancy. </a:t>
            </a:r>
            <a:endParaRPr lang="en-US" dirty="0" smtClean="0"/>
          </a:p>
          <a:p>
            <a:r>
              <a:rPr lang="en-US" dirty="0" smtClean="0"/>
              <a:t>Infertility </a:t>
            </a:r>
            <a:r>
              <a:rPr lang="en-US" dirty="0"/>
              <a:t>has been identified in approximately 1 in 5 women after one episode of PID, and the risk rises with subsequent PID episodes. </a:t>
            </a:r>
            <a:endParaRPr lang="ru-RU" dirty="0"/>
          </a:p>
        </p:txBody>
      </p:sp>
      <p:sp>
        <p:nvSpPr>
          <p:cNvPr id="3" name="Заголовок 2"/>
          <p:cNvSpPr>
            <a:spLocks noGrp="1"/>
          </p:cNvSpPr>
          <p:nvPr>
            <p:ph type="title"/>
          </p:nvPr>
        </p:nvSpPr>
        <p:spPr/>
        <p:txBody>
          <a:bodyPr>
            <a:normAutofit fontScale="90000"/>
          </a:bodyPr>
          <a:lstStyle/>
          <a:p>
            <a:r>
              <a:rPr lang="en-US" dirty="0"/>
              <a:t>Pelvic inflammatory disease </a:t>
            </a:r>
            <a:r>
              <a:rPr lang="en-US" dirty="0" smtClean="0"/>
              <a:t>(PID)</a:t>
            </a:r>
            <a:endParaRPr lang="ru-RU" dirty="0"/>
          </a:p>
        </p:txBody>
      </p:sp>
    </p:spTree>
    <p:extLst>
      <p:ext uri="{BB962C8B-B14F-4D97-AF65-F5344CB8AC3E}">
        <p14:creationId xmlns:p14="http://schemas.microsoft.com/office/powerpoint/2010/main" val="188276237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20000"/>
          </a:bodyPr>
          <a:lstStyle/>
          <a:p>
            <a:r>
              <a:rPr lang="en-US" dirty="0" smtClean="0"/>
              <a:t>results </a:t>
            </a:r>
            <a:r>
              <a:rPr lang="en-US" dirty="0"/>
              <a:t>from </a:t>
            </a:r>
            <a:r>
              <a:rPr lang="en-US" dirty="0" err="1"/>
              <a:t>gonococcal</a:t>
            </a:r>
            <a:r>
              <a:rPr lang="en-US" dirty="0"/>
              <a:t> bacteremia and occurs in 1- 3% of infected patients. </a:t>
            </a:r>
            <a:endParaRPr lang="en-US" dirty="0" smtClean="0"/>
          </a:p>
          <a:p>
            <a:r>
              <a:rPr lang="en-US" dirty="0" smtClean="0"/>
              <a:t>Symptoms </a:t>
            </a:r>
            <a:r>
              <a:rPr lang="en-US" dirty="0"/>
              <a:t>include fever, skin lesions (pustules, sometimes hemorrhagic or necrotic, on an erythematous base, located mostly on the extremities), </a:t>
            </a:r>
            <a:r>
              <a:rPr lang="en-US" dirty="0" smtClean="0"/>
              <a:t>tenosynovitis, </a:t>
            </a:r>
            <a:r>
              <a:rPr lang="en-US" dirty="0" err="1" smtClean="0"/>
              <a:t>oligoarthritis</a:t>
            </a:r>
            <a:r>
              <a:rPr lang="en-US" dirty="0" smtClean="0"/>
              <a:t> </a:t>
            </a:r>
            <a:r>
              <a:rPr lang="en-US" dirty="0"/>
              <a:t>(inflammation of a few joints, most commonly knee, also elbows, ankles, wrists, small joints of hands and feet), and migratory </a:t>
            </a:r>
            <a:r>
              <a:rPr lang="en-US" dirty="0" err="1"/>
              <a:t>polyarthralgias</a:t>
            </a:r>
            <a:r>
              <a:rPr lang="en-US" dirty="0"/>
              <a:t> (joint pain). This presentation is called the arthritis-dermatitis syndrome. </a:t>
            </a:r>
            <a:endParaRPr lang="en-US" dirty="0" smtClean="0"/>
          </a:p>
          <a:p>
            <a:r>
              <a:rPr lang="en-US" dirty="0" smtClean="0"/>
              <a:t>Rarely</a:t>
            </a:r>
            <a:r>
              <a:rPr lang="en-US" dirty="0"/>
              <a:t>, hepatitis, endocarditis, or meningitis can occur. </a:t>
            </a:r>
            <a:endParaRPr lang="ru-RU" dirty="0"/>
          </a:p>
        </p:txBody>
      </p:sp>
      <p:sp>
        <p:nvSpPr>
          <p:cNvPr id="3" name="Заголовок 2"/>
          <p:cNvSpPr>
            <a:spLocks noGrp="1"/>
          </p:cNvSpPr>
          <p:nvPr>
            <p:ph type="title"/>
          </p:nvPr>
        </p:nvSpPr>
        <p:spPr/>
        <p:txBody>
          <a:bodyPr>
            <a:normAutofit fontScale="90000"/>
          </a:bodyPr>
          <a:lstStyle/>
          <a:p>
            <a:r>
              <a:rPr lang="en-US" dirty="0"/>
              <a:t>Disseminated </a:t>
            </a:r>
            <a:r>
              <a:rPr lang="en-US" dirty="0" err="1"/>
              <a:t>gonococcal</a:t>
            </a:r>
            <a:r>
              <a:rPr lang="en-US" dirty="0"/>
              <a:t> infection </a:t>
            </a:r>
            <a:endParaRPr lang="ru-RU" dirty="0"/>
          </a:p>
        </p:txBody>
      </p:sp>
    </p:spTree>
    <p:extLst>
      <p:ext uri="{BB962C8B-B14F-4D97-AF65-F5344CB8AC3E}">
        <p14:creationId xmlns:p14="http://schemas.microsoft.com/office/powerpoint/2010/main" val="315821391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lnSpcReduction="10000"/>
          </a:bodyPr>
          <a:lstStyle/>
          <a:p>
            <a:r>
              <a:rPr lang="en-US" dirty="0"/>
              <a:t>Perinatal disease – the neonate may develop </a:t>
            </a:r>
            <a:r>
              <a:rPr lang="en-US" dirty="0" err="1"/>
              <a:t>gonococcal</a:t>
            </a:r>
            <a:r>
              <a:rPr lang="en-US" dirty="0"/>
              <a:t> conjunctivitis (</a:t>
            </a:r>
            <a:r>
              <a:rPr lang="en-US" dirty="0" err="1"/>
              <a:t>ophthalmia</a:t>
            </a:r>
            <a:r>
              <a:rPr lang="en-US" dirty="0"/>
              <a:t> </a:t>
            </a:r>
            <a:r>
              <a:rPr lang="en-US" dirty="0" err="1"/>
              <a:t>neonatorum</a:t>
            </a:r>
            <a:r>
              <a:rPr lang="en-US" dirty="0"/>
              <a:t>) due to passage through an infected birth canal. </a:t>
            </a:r>
            <a:endParaRPr lang="en-US" dirty="0" smtClean="0"/>
          </a:p>
          <a:p>
            <a:r>
              <a:rPr lang="en-US" dirty="0" smtClean="0"/>
              <a:t>It </a:t>
            </a:r>
            <a:r>
              <a:rPr lang="en-US" dirty="0"/>
              <a:t>presents as a severe </a:t>
            </a:r>
            <a:r>
              <a:rPr lang="en-US" dirty="0" err="1"/>
              <a:t>sightthreatening</a:t>
            </a:r>
            <a:r>
              <a:rPr lang="en-US" dirty="0"/>
              <a:t> bilateral </a:t>
            </a:r>
            <a:r>
              <a:rPr lang="en-US" dirty="0" err="1"/>
              <a:t>conjunctival</a:t>
            </a:r>
            <a:r>
              <a:rPr lang="en-US" dirty="0"/>
              <a:t> </a:t>
            </a:r>
            <a:r>
              <a:rPr lang="en-US" dirty="0" smtClean="0"/>
              <a:t>inflammation</a:t>
            </a:r>
          </a:p>
          <a:p>
            <a:r>
              <a:rPr lang="en-GB" dirty="0"/>
              <a:t>presents with oedema of the eyelid and purulent exudate</a:t>
            </a:r>
            <a:endParaRPr lang="en-US" dirty="0" smtClean="0"/>
          </a:p>
          <a:p>
            <a:r>
              <a:rPr lang="en-US" dirty="0" smtClean="0"/>
              <a:t>Administration at birth to all neonates of eye drops with antibiotics protects against the development of </a:t>
            </a:r>
            <a:r>
              <a:rPr lang="en-US" dirty="0" err="1" smtClean="0"/>
              <a:t>ophthalmia</a:t>
            </a:r>
            <a:r>
              <a:rPr lang="en-US" dirty="0" smtClean="0"/>
              <a:t> </a:t>
            </a:r>
            <a:r>
              <a:rPr lang="en-US" dirty="0" err="1" smtClean="0"/>
              <a:t>neonatorum</a:t>
            </a:r>
            <a:r>
              <a:rPr lang="en-US" dirty="0" smtClean="0"/>
              <a:t>.</a:t>
            </a:r>
            <a:endParaRPr lang="ru-RU" dirty="0"/>
          </a:p>
        </p:txBody>
      </p:sp>
      <p:sp>
        <p:nvSpPr>
          <p:cNvPr id="3" name="Заголовок 2"/>
          <p:cNvSpPr>
            <a:spLocks noGrp="1"/>
          </p:cNvSpPr>
          <p:nvPr>
            <p:ph type="title"/>
          </p:nvPr>
        </p:nvSpPr>
        <p:spPr/>
        <p:txBody>
          <a:bodyPr/>
          <a:lstStyle/>
          <a:p>
            <a:r>
              <a:rPr lang="en-US" dirty="0" err="1" smtClean="0"/>
              <a:t>Ophthalmia</a:t>
            </a:r>
            <a:r>
              <a:rPr lang="en-US" dirty="0" smtClean="0"/>
              <a:t> </a:t>
            </a:r>
            <a:r>
              <a:rPr lang="en-US" dirty="0" err="1"/>
              <a:t>neonatorum</a:t>
            </a:r>
            <a:endParaRPr lang="ru-RU" dirty="0"/>
          </a:p>
        </p:txBody>
      </p:sp>
    </p:spTree>
    <p:extLst>
      <p:ext uri="{BB962C8B-B14F-4D97-AF65-F5344CB8AC3E}">
        <p14:creationId xmlns:p14="http://schemas.microsoft.com/office/powerpoint/2010/main" val="210631963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lnSpcReduction="10000"/>
          </a:bodyPr>
          <a:lstStyle/>
          <a:p>
            <a:r>
              <a:rPr lang="en-US" dirty="0" smtClean="0"/>
              <a:t>A </a:t>
            </a:r>
            <a:r>
              <a:rPr lang="en-US" dirty="0"/>
              <a:t>Gram stain of urethral </a:t>
            </a:r>
            <a:r>
              <a:rPr lang="en-US" dirty="0" smtClean="0"/>
              <a:t>discharge</a:t>
            </a:r>
          </a:p>
          <a:p>
            <a:r>
              <a:rPr lang="en-US" dirty="0" smtClean="0"/>
              <a:t>Culture</a:t>
            </a:r>
          </a:p>
          <a:p>
            <a:r>
              <a:rPr lang="en-US" dirty="0"/>
              <a:t>Nucleic acid amplification assays for N. </a:t>
            </a:r>
            <a:r>
              <a:rPr lang="en-US" dirty="0" err="1"/>
              <a:t>gonorrhoeae</a:t>
            </a:r>
            <a:r>
              <a:rPr lang="en-US" dirty="0"/>
              <a:t> (including polymerase chain reaction, transcription-mediated amplification, and strand displacement amplification) have been developed for use with clinical specimens (urine, urethral, cervical). These assays are highly sensitive and specific, and in many laboratories these assays have replaced culture</a:t>
            </a:r>
            <a:r>
              <a:rPr lang="en-US" dirty="0" smtClean="0"/>
              <a:t>. </a:t>
            </a:r>
            <a:endParaRPr lang="ru-RU" dirty="0"/>
          </a:p>
        </p:txBody>
      </p:sp>
      <p:sp>
        <p:nvSpPr>
          <p:cNvPr id="3" name="Заголовок 2"/>
          <p:cNvSpPr>
            <a:spLocks noGrp="1"/>
          </p:cNvSpPr>
          <p:nvPr>
            <p:ph type="title"/>
          </p:nvPr>
        </p:nvSpPr>
        <p:spPr/>
        <p:txBody>
          <a:bodyPr/>
          <a:lstStyle/>
          <a:p>
            <a:r>
              <a:rPr lang="en-US" dirty="0"/>
              <a:t>Diagnosis </a:t>
            </a:r>
            <a:endParaRPr lang="ru-RU" dirty="0"/>
          </a:p>
        </p:txBody>
      </p:sp>
    </p:spTree>
    <p:extLst>
      <p:ext uri="{BB962C8B-B14F-4D97-AF65-F5344CB8AC3E}">
        <p14:creationId xmlns:p14="http://schemas.microsoft.com/office/powerpoint/2010/main" val="257500610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r>
              <a:rPr lang="en-US" dirty="0" smtClean="0"/>
              <a:t>Third </a:t>
            </a:r>
            <a:r>
              <a:rPr lang="en-US" dirty="0"/>
              <a:t>generation </a:t>
            </a:r>
            <a:r>
              <a:rPr lang="en-US" dirty="0" err="1"/>
              <a:t>cephalosporins</a:t>
            </a:r>
            <a:r>
              <a:rPr lang="en-US" dirty="0"/>
              <a:t> (a single intramuscular injection of ceftriaxone or a single oral dose of </a:t>
            </a:r>
            <a:r>
              <a:rPr lang="en-US" dirty="0" err="1"/>
              <a:t>cefixime</a:t>
            </a:r>
            <a:r>
              <a:rPr lang="en-US" dirty="0"/>
              <a:t>) are the treatment of choice for uncomplicated </a:t>
            </a:r>
            <a:r>
              <a:rPr lang="en-US" dirty="0" err="1"/>
              <a:t>gonococcal</a:t>
            </a:r>
            <a:r>
              <a:rPr lang="en-US" dirty="0"/>
              <a:t> urethritis or cervicitis</a:t>
            </a:r>
            <a:r>
              <a:rPr lang="en-US" dirty="0" smtClean="0"/>
              <a:t>.</a:t>
            </a:r>
          </a:p>
          <a:p>
            <a:r>
              <a:rPr lang="en-US" dirty="0" smtClean="0"/>
              <a:t>Treatment </a:t>
            </a:r>
            <a:r>
              <a:rPr lang="en-US" dirty="0"/>
              <a:t>of pelvic inflammatory disease is more complicated and </a:t>
            </a:r>
            <a:r>
              <a:rPr lang="en-US" dirty="0" smtClean="0"/>
              <a:t>prolonged</a:t>
            </a:r>
            <a:endParaRPr lang="ru-RU" dirty="0"/>
          </a:p>
        </p:txBody>
      </p:sp>
      <p:sp>
        <p:nvSpPr>
          <p:cNvPr id="3" name="Заголовок 2"/>
          <p:cNvSpPr>
            <a:spLocks noGrp="1"/>
          </p:cNvSpPr>
          <p:nvPr>
            <p:ph type="title"/>
          </p:nvPr>
        </p:nvSpPr>
        <p:spPr/>
        <p:txBody>
          <a:bodyPr/>
          <a:lstStyle/>
          <a:p>
            <a:r>
              <a:rPr lang="en-US" dirty="0"/>
              <a:t>Treatment </a:t>
            </a:r>
            <a:endParaRPr lang="ru-RU" dirty="0"/>
          </a:p>
        </p:txBody>
      </p:sp>
    </p:spTree>
    <p:extLst>
      <p:ext uri="{BB962C8B-B14F-4D97-AF65-F5344CB8AC3E}">
        <p14:creationId xmlns:p14="http://schemas.microsoft.com/office/powerpoint/2010/main" val="367374684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en-US" dirty="0" smtClean="0"/>
              <a:t>education </a:t>
            </a:r>
            <a:r>
              <a:rPr lang="en-US" dirty="0"/>
              <a:t>regarding safer sex practices, </a:t>
            </a:r>
            <a:endParaRPr lang="en-US" dirty="0" smtClean="0"/>
          </a:p>
          <a:p>
            <a:r>
              <a:rPr lang="en-US" dirty="0" smtClean="0"/>
              <a:t>aggressive </a:t>
            </a:r>
            <a:r>
              <a:rPr lang="en-US" dirty="0"/>
              <a:t>detection, </a:t>
            </a:r>
            <a:endParaRPr lang="en-US" dirty="0" smtClean="0"/>
          </a:p>
          <a:p>
            <a:r>
              <a:rPr lang="en-US" dirty="0" smtClean="0"/>
              <a:t>rigorous </a:t>
            </a:r>
            <a:r>
              <a:rPr lang="en-US" dirty="0"/>
              <a:t>follow-up screening and treatment of sexual </a:t>
            </a:r>
            <a:r>
              <a:rPr lang="en-US" dirty="0" smtClean="0"/>
              <a:t>contacts,</a:t>
            </a:r>
          </a:p>
          <a:p>
            <a:r>
              <a:rPr lang="en-US" dirty="0" smtClean="0"/>
              <a:t>screening </a:t>
            </a:r>
            <a:r>
              <a:rPr lang="en-US" dirty="0"/>
              <a:t>of asymptomatic at-risk persons</a:t>
            </a:r>
            <a:r>
              <a:rPr lang="en-US" dirty="0" smtClean="0"/>
              <a:t>.</a:t>
            </a:r>
          </a:p>
          <a:p>
            <a:endParaRPr lang="en-US" dirty="0"/>
          </a:p>
          <a:p>
            <a:r>
              <a:rPr lang="en-US" dirty="0" smtClean="0"/>
              <a:t> </a:t>
            </a:r>
            <a:r>
              <a:rPr lang="en-US" dirty="0"/>
              <a:t>No vaccine is available to prevent gonorrhea.</a:t>
            </a:r>
            <a:endParaRPr lang="ru-RU" dirty="0"/>
          </a:p>
        </p:txBody>
      </p:sp>
      <p:sp>
        <p:nvSpPr>
          <p:cNvPr id="3" name="Заголовок 2"/>
          <p:cNvSpPr>
            <a:spLocks noGrp="1"/>
          </p:cNvSpPr>
          <p:nvPr>
            <p:ph type="title"/>
          </p:nvPr>
        </p:nvSpPr>
        <p:spPr/>
        <p:txBody>
          <a:bodyPr>
            <a:normAutofit fontScale="90000"/>
          </a:bodyPr>
          <a:lstStyle/>
          <a:p>
            <a:r>
              <a:rPr lang="en-US" dirty="0" smtClean="0"/>
              <a:t>Prevention involves:</a:t>
            </a:r>
            <a:r>
              <a:rPr lang="en-US" dirty="0"/>
              <a:t/>
            </a:r>
            <a:br>
              <a:rPr lang="en-US" dirty="0"/>
            </a:br>
            <a:endParaRPr lang="ru-RU" dirty="0"/>
          </a:p>
        </p:txBody>
      </p:sp>
    </p:spTree>
    <p:extLst>
      <p:ext uri="{BB962C8B-B14F-4D97-AF65-F5344CB8AC3E}">
        <p14:creationId xmlns:p14="http://schemas.microsoft.com/office/powerpoint/2010/main" val="320307828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4294967295"/>
          </p:nvPr>
        </p:nvSpPr>
        <p:spPr>
          <a:xfrm>
            <a:off x="2627784" y="2420888"/>
            <a:ext cx="4593704" cy="792088"/>
          </a:xfrm>
        </p:spPr>
        <p:txBody>
          <a:bodyPr>
            <a:noAutofit/>
          </a:bodyPr>
          <a:lstStyle/>
          <a:p>
            <a:pPr marL="109728" indent="0">
              <a:buNone/>
            </a:pPr>
            <a:r>
              <a:rPr lang="en-US" sz="6000" dirty="0" smtClean="0"/>
              <a:t>Thank you!</a:t>
            </a:r>
            <a:endParaRPr lang="ru-RU" sz="6000" dirty="0"/>
          </a:p>
        </p:txBody>
      </p:sp>
    </p:spTree>
    <p:extLst>
      <p:ext uri="{BB962C8B-B14F-4D97-AF65-F5344CB8AC3E}">
        <p14:creationId xmlns:p14="http://schemas.microsoft.com/office/powerpoint/2010/main" val="355846951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2451</TotalTime>
  <Words>3973</Words>
  <Application>Microsoft Office PowerPoint</Application>
  <PresentationFormat>Экран (4:3)</PresentationFormat>
  <Paragraphs>390</Paragraphs>
  <Slides>67</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67</vt:i4>
      </vt:variant>
    </vt:vector>
  </HeadingPairs>
  <TitlesOfParts>
    <vt:vector size="74" baseType="lpstr">
      <vt:lpstr>Arial</vt:lpstr>
      <vt:lpstr>Calibri</vt:lpstr>
      <vt:lpstr>Lucida Sans Unicode</vt:lpstr>
      <vt:lpstr>Verdana</vt:lpstr>
      <vt:lpstr>Wingdings 2</vt:lpstr>
      <vt:lpstr>Wingdings 3</vt:lpstr>
      <vt:lpstr>Открытая</vt:lpstr>
      <vt:lpstr>Sexually Transmitted Diseases. Syphilis. Gonorrhoea. </vt:lpstr>
      <vt:lpstr>Sexually transmitted diseases (STDs)</vt:lpstr>
      <vt:lpstr>Classification</vt:lpstr>
      <vt:lpstr>SYPHILIS </vt:lpstr>
      <vt:lpstr>Презентация PowerPoint</vt:lpstr>
      <vt:lpstr>Treponema pallidum</vt:lpstr>
      <vt:lpstr>Treponema pallidum </vt:lpstr>
      <vt:lpstr>Morphologic elements of T.pallidum (spiral-form )  </vt:lpstr>
      <vt:lpstr>Survival forms of T. pallidum</vt:lpstr>
      <vt:lpstr>Презентация PowerPoint</vt:lpstr>
      <vt:lpstr>Immunity </vt:lpstr>
      <vt:lpstr>The periods of acquired syphilis:</vt:lpstr>
      <vt:lpstr>Primary syphilis</vt:lpstr>
      <vt:lpstr>Characteristic features of hard chancre:</vt:lpstr>
      <vt:lpstr>Typical hard chancre</vt:lpstr>
      <vt:lpstr>Atypical forms of hard chancre:</vt:lpstr>
      <vt:lpstr>Complications of hard chancre</vt:lpstr>
      <vt:lpstr>Regional lymphadenitis </vt:lpstr>
      <vt:lpstr>Differential diagnosis:</vt:lpstr>
      <vt:lpstr>Diagnosis</vt:lpstr>
      <vt:lpstr>Serological tests:</vt:lpstr>
      <vt:lpstr>Secondary syphilis</vt:lpstr>
      <vt:lpstr>General features of clinical course of the secondary syphilis</vt:lpstr>
      <vt:lpstr> Types of eruption of the secondary syphilis: </vt:lpstr>
      <vt:lpstr>Macular syphilid (syphilitic roseola): </vt:lpstr>
      <vt:lpstr>Syphilitic roseola</vt:lpstr>
      <vt:lpstr>Papular syphilid </vt:lpstr>
      <vt:lpstr>Papular syphilid </vt:lpstr>
      <vt:lpstr>Pustular syphilid </vt:lpstr>
      <vt:lpstr>Syphilitic impetigo</vt:lpstr>
      <vt:lpstr>Pigmentary syphilid (syphilitic leukoderma) </vt:lpstr>
      <vt:lpstr>Syphilitic leukoderma</vt:lpstr>
      <vt:lpstr>Syphilitic alopecia </vt:lpstr>
      <vt:lpstr>Syphilitic alopecia </vt:lpstr>
      <vt:lpstr>Latent syphilis</vt:lpstr>
      <vt:lpstr>Tertiary Period of Syphilis</vt:lpstr>
      <vt:lpstr>Characteristics features:</vt:lpstr>
      <vt:lpstr>Tubercular syphilid </vt:lpstr>
      <vt:lpstr>Tubercular syphilid </vt:lpstr>
      <vt:lpstr>Syphilitic gumma (gummatous syphilid) </vt:lpstr>
      <vt:lpstr>Syphilitic gumma</vt:lpstr>
      <vt:lpstr>Neurosyphilis</vt:lpstr>
      <vt:lpstr>Congenital syphilis </vt:lpstr>
      <vt:lpstr>Congenital syphilis classification </vt:lpstr>
      <vt:lpstr>Early congenital syphilis </vt:lpstr>
      <vt:lpstr>Late congenital syphilis </vt:lpstr>
      <vt:lpstr>Asymptomatic signs of the late congenital syphilis:</vt:lpstr>
      <vt:lpstr>Презентация PowerPoint</vt:lpstr>
      <vt:lpstr>Treatment</vt:lpstr>
      <vt:lpstr>Jarisch-Herxheimer reaction </vt:lpstr>
      <vt:lpstr>Follow-up</vt:lpstr>
      <vt:lpstr>Презентация PowerPoint</vt:lpstr>
      <vt:lpstr>Gonorrhea </vt:lpstr>
      <vt:lpstr>Microbiology and Pathogenesis</vt:lpstr>
      <vt:lpstr>Epidemiology</vt:lpstr>
      <vt:lpstr>Classification </vt:lpstr>
      <vt:lpstr>Clinical Features</vt:lpstr>
      <vt:lpstr>Clinical Features (cont.)</vt:lpstr>
      <vt:lpstr>Rectal infection</vt:lpstr>
      <vt:lpstr>Pharyngeal infection </vt:lpstr>
      <vt:lpstr>Pelvic inflammatory disease (PID)</vt:lpstr>
      <vt:lpstr>Disseminated gonococcal infection </vt:lpstr>
      <vt:lpstr>Ophthalmia neonatorum</vt:lpstr>
      <vt:lpstr>Diagnosis </vt:lpstr>
      <vt:lpstr>Treatment </vt:lpstr>
      <vt:lpstr>Prevention involves: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Sexually Transmitted Diseases. Syphilis. Gonorrhoea. </dc:title>
  <dc:creator>User</dc:creator>
  <cp:lastModifiedBy>Тимофєєва Людмила Миколаївна</cp:lastModifiedBy>
  <cp:revision>47</cp:revision>
  <dcterms:created xsi:type="dcterms:W3CDTF">2020-09-13T04:36:36Z</dcterms:created>
  <dcterms:modified xsi:type="dcterms:W3CDTF">2024-02-21T16:36:47Z</dcterms:modified>
</cp:coreProperties>
</file>