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4" r:id="rId2"/>
  </p:sldMasterIdLst>
  <p:sldIdLst>
    <p:sldId id="639" r:id="rId3"/>
    <p:sldId id="520" r:id="rId4"/>
    <p:sldId id="524" r:id="rId5"/>
    <p:sldId id="526" r:id="rId6"/>
    <p:sldId id="527" r:id="rId7"/>
    <p:sldId id="535" r:id="rId8"/>
    <p:sldId id="538" r:id="rId9"/>
    <p:sldId id="613" r:id="rId10"/>
    <p:sldId id="540" r:id="rId11"/>
    <p:sldId id="542" r:id="rId12"/>
    <p:sldId id="543" r:id="rId13"/>
    <p:sldId id="544" r:id="rId14"/>
    <p:sldId id="620" r:id="rId15"/>
    <p:sldId id="549" r:id="rId16"/>
    <p:sldId id="621" r:id="rId17"/>
    <p:sldId id="553" r:id="rId18"/>
    <p:sldId id="555" r:id="rId19"/>
    <p:sldId id="557" r:id="rId20"/>
    <p:sldId id="558" r:id="rId21"/>
    <p:sldId id="560" r:id="rId22"/>
    <p:sldId id="561" r:id="rId23"/>
    <p:sldId id="562" r:id="rId24"/>
    <p:sldId id="563" r:id="rId25"/>
    <p:sldId id="564" r:id="rId26"/>
    <p:sldId id="566" r:id="rId27"/>
    <p:sldId id="567" r:id="rId28"/>
    <p:sldId id="569" r:id="rId29"/>
    <p:sldId id="615" r:id="rId30"/>
    <p:sldId id="571" r:id="rId31"/>
    <p:sldId id="578" r:id="rId32"/>
    <p:sldId id="626" r:id="rId33"/>
    <p:sldId id="634" r:id="rId34"/>
    <p:sldId id="629" r:id="rId35"/>
    <p:sldId id="633" r:id="rId36"/>
    <p:sldId id="638"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264BC0B-86AD-4F53-9E30-50BAA4D8C963}">
          <p14:sldIdLst>
            <p14:sldId id="639"/>
          </p14:sldIdLst>
        </p14:section>
        <p14:section name="Раздел без заголовка" id="{5338060F-277C-46C2-83E2-C3F930F8AE6B}">
          <p14:sldIdLst>
            <p14:sldId id="520"/>
            <p14:sldId id="524"/>
            <p14:sldId id="526"/>
            <p14:sldId id="527"/>
            <p14:sldId id="535"/>
            <p14:sldId id="538"/>
            <p14:sldId id="613"/>
            <p14:sldId id="540"/>
            <p14:sldId id="542"/>
            <p14:sldId id="543"/>
            <p14:sldId id="544"/>
            <p14:sldId id="620"/>
            <p14:sldId id="549"/>
            <p14:sldId id="621"/>
            <p14:sldId id="553"/>
            <p14:sldId id="555"/>
            <p14:sldId id="557"/>
            <p14:sldId id="558"/>
            <p14:sldId id="560"/>
            <p14:sldId id="561"/>
            <p14:sldId id="562"/>
            <p14:sldId id="563"/>
            <p14:sldId id="564"/>
            <p14:sldId id="566"/>
            <p14:sldId id="567"/>
            <p14:sldId id="569"/>
            <p14:sldId id="615"/>
            <p14:sldId id="571"/>
            <p14:sldId id="578"/>
            <p14:sldId id="626"/>
            <p14:sldId id="634"/>
            <p14:sldId id="629"/>
            <p14:sldId id="633"/>
            <p14:sldId id="6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CC"/>
    <a:srgbClr val="00FFFF"/>
    <a:srgbClr val="66CCFF"/>
    <a:srgbClr val="CCFF33"/>
    <a:srgbClr val="CC66FF"/>
    <a:srgbClr val="FF00FF"/>
    <a:srgbClr val="FF0066"/>
    <a:srgbClr val="FF99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50" autoAdjust="0"/>
    <p:restoredTop sz="95209" autoAdjust="0"/>
  </p:normalViewPr>
  <p:slideViewPr>
    <p:cSldViewPr snapToGrid="0">
      <p:cViewPr varScale="1">
        <p:scale>
          <a:sx n="110" d="100"/>
          <a:sy n="110" d="100"/>
        </p:scale>
        <p:origin x="12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8491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3055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26035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10225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886B018-0D03-42BA-982C-80D95F05A07D}" type="datetimeFigureOut">
              <a:rPr lang="ru-RU" smtClean="0"/>
              <a:t>19.02.2024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9269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886B018-0D03-42BA-982C-80D95F05A07D}" type="datetimeFigureOut">
              <a:rPr lang="ru-RU" smtClean="0"/>
              <a:t>19.02.2024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3456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86B018-0D03-42BA-982C-80D95F05A07D}" type="datetimeFigureOut">
              <a:rPr lang="ru-RU" smtClean="0"/>
              <a:t>19.02.2024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234901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8932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9432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45034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979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09186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25793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09119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65462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06853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37064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7706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93266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6732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43486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404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6B018-0D03-42BA-982C-80D95F05A07D}" type="datetimeFigureOut">
              <a:rPr lang="ru-RU" smtClean="0"/>
              <a:t>19.02.2024</a:t>
            </a:fld>
            <a:endParaRPr lang="ru-RU"/>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5F02A-5D72-4572-811B-17AB37D38A3B}" type="slidenum">
              <a:rPr lang="ru-RU" smtClean="0"/>
              <a:t>‹#›</a:t>
            </a:fld>
            <a:endParaRPr lang="ru-RU"/>
          </a:p>
        </p:txBody>
      </p:sp>
    </p:spTree>
    <p:extLst>
      <p:ext uri="{BB962C8B-B14F-4D97-AF65-F5344CB8AC3E}">
        <p14:creationId xmlns:p14="http://schemas.microsoft.com/office/powerpoint/2010/main" val="1679095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19.02.2024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599058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 Id="rId5" Type="http://schemas.openxmlformats.org/officeDocument/2006/relationships/image" Target="../media/image39.jpe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 Id="rId5" Type="http://schemas.openxmlformats.org/officeDocument/2006/relationships/image" Target="../media/image53.pn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8.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18.xml"/><Relationship Id="rId5" Type="http://schemas.openxmlformats.org/officeDocument/2006/relationships/image" Target="../media/image66.png"/><Relationship Id="rId4" Type="http://schemas.openxmlformats.org/officeDocument/2006/relationships/image" Target="../media/image6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512956" y="493580"/>
            <a:ext cx="10961649"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rPr>
              <a:t>ODESSA NATIONAL MEDICAL UNIVERSITY</a:t>
            </a:r>
            <a:br>
              <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rPr>
              <a:t>Department of Dermatology and Venereology</a:t>
            </a:r>
            <a:endParaRPr kumimoji="0" lang="ru-RU" sz="40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5" name="Прямоугольник 4"/>
          <p:cNvSpPr/>
          <p:nvPr/>
        </p:nvSpPr>
        <p:spPr>
          <a:xfrm>
            <a:off x="130629" y="4304369"/>
            <a:ext cx="11936185" cy="1360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smtClean="0">
                <a:solidFill>
                  <a:srgbClr val="0000CC"/>
                </a:solidFill>
                <a:latin typeface="Calibri" panose="020F0502020204030204"/>
              </a:rPr>
              <a:t>Practical lesson</a:t>
            </a:r>
            <a:r>
              <a:rPr kumimoji="0" lang="en-US" sz="6000" b="1" i="0" u="none" strike="noStrike" kern="1200" cap="none" spc="0" normalizeH="0" baseline="0" noProof="0" dirty="0" smtClean="0">
                <a:ln>
                  <a:noFill/>
                </a:ln>
                <a:solidFill>
                  <a:srgbClr val="0000CC"/>
                </a:solidFill>
                <a:effectLst/>
                <a:uLnTx/>
                <a:uFillTx/>
                <a:latin typeface="Calibri" panose="020F0502020204030204"/>
              </a:rPr>
              <a:t> </a:t>
            </a:r>
            <a:r>
              <a:rPr kumimoji="0" lang="en-US" sz="6000" b="1" i="0" u="none" strike="noStrike" kern="1200" cap="none" spc="0" normalizeH="0" baseline="0" noProof="0" dirty="0">
                <a:ln>
                  <a:noFill/>
                </a:ln>
                <a:solidFill>
                  <a:srgbClr val="0000CC"/>
                </a:solidFill>
                <a:effectLst/>
                <a:uLnTx/>
                <a:uFillTx/>
                <a:latin typeface="Calibri" panose="020F0502020204030204"/>
              </a:rPr>
              <a:t>on the </a:t>
            </a:r>
            <a:r>
              <a:rPr kumimoji="0" lang="en-US" sz="6000" b="1" i="0" u="none" strike="noStrike" kern="1200" cap="none" spc="0" normalizeH="0" baseline="0" noProof="0" dirty="0" smtClean="0">
                <a:ln>
                  <a:noFill/>
                </a:ln>
                <a:solidFill>
                  <a:srgbClr val="0000CC"/>
                </a:solidFill>
                <a:effectLst/>
                <a:uLnTx/>
                <a:uFillTx/>
                <a:latin typeface="Calibri" panose="020F0502020204030204"/>
              </a:rPr>
              <a:t>topic: </a:t>
            </a:r>
            <a:r>
              <a:rPr lang="en-US" sz="6000" b="1" noProof="0" dirty="0">
                <a:solidFill>
                  <a:srgbClr val="0000CC"/>
                </a:solidFill>
                <a:latin typeface="Calibri" panose="020F0502020204030204"/>
              </a:rPr>
              <a:t>M</a:t>
            </a:r>
            <a:r>
              <a:rPr lang="en-US" sz="6000" b="1" dirty="0" err="1" smtClean="0">
                <a:solidFill>
                  <a:srgbClr val="0000CC"/>
                </a:solidFill>
                <a:latin typeface="Calibri" panose="020F0502020204030204"/>
              </a:rPr>
              <a:t>ycosis</a:t>
            </a:r>
            <a:r>
              <a:rPr lang="en-US" sz="6000" b="1" dirty="0" smtClean="0">
                <a:solidFill>
                  <a:srgbClr val="0000CC"/>
                </a:solidFill>
                <a:latin typeface="Calibri" panose="020F0502020204030204"/>
              </a:rPr>
              <a:t>.</a:t>
            </a:r>
            <a:endParaRPr kumimoji="0" lang="en-US" sz="6000" b="1" i="0" u="none" strike="noStrike" kern="1200" cap="none" spc="0" normalizeH="0" baseline="0" noProof="0" dirty="0" smtClean="0">
              <a:ln>
                <a:noFill/>
              </a:ln>
              <a:solidFill>
                <a:srgbClr val="0000CC"/>
              </a:solidFill>
              <a:effectLst/>
              <a:uLnTx/>
              <a:uFillTx/>
              <a:latin typeface="Calibri" panose="020F0502020204030204"/>
            </a:endParaRPr>
          </a:p>
        </p:txBody>
      </p:sp>
      <p:sp>
        <p:nvSpPr>
          <p:cNvPr id="3" name="Прямоугольник 2"/>
          <p:cNvSpPr/>
          <p:nvPr/>
        </p:nvSpPr>
        <p:spPr>
          <a:xfrm>
            <a:off x="2453268" y="2720898"/>
            <a:ext cx="7738150" cy="630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uk-UA" sz="4400" b="1" i="0" u="none" strike="noStrike" kern="1200" cap="none" spc="0" normalizeH="0" baseline="0" noProof="0" dirty="0" smtClean="0">
              <a:ln>
                <a:noFill/>
              </a:ln>
              <a:solidFill>
                <a:srgbClr val="FFFF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smtClean="0">
                <a:ln>
                  <a:noFill/>
                </a:ln>
                <a:solidFill>
                  <a:srgbClr val="FFFF00"/>
                </a:solidFill>
                <a:effectLst/>
                <a:uLnTx/>
                <a:uFillTx/>
                <a:latin typeface="Calibri" panose="020F0502020204030204"/>
                <a:ea typeface="+mn-ea"/>
                <a:cs typeface="+mn-cs"/>
              </a:rPr>
              <a:t>Larysa</a:t>
            </a:r>
            <a:r>
              <a:rPr kumimoji="0" lang="en-US" sz="4400" b="1" i="0" u="none" strike="noStrike" kern="1200" cap="none" spc="0" normalizeH="0" baseline="0" noProof="0" dirty="0" smtClean="0">
                <a:ln>
                  <a:noFill/>
                </a:ln>
                <a:solidFill>
                  <a:srgbClr val="FFFF00"/>
                </a:solidFill>
                <a:effectLst/>
                <a:uLnTx/>
                <a:uFillTx/>
                <a:latin typeface="Calibri" panose="020F0502020204030204"/>
                <a:ea typeface="+mn-ea"/>
                <a:cs typeface="+mn-cs"/>
              </a:rPr>
              <a:t> </a:t>
            </a:r>
            <a:r>
              <a:rPr kumimoji="0" lang="en-US" sz="4400" b="1" i="0" u="none" strike="noStrike" kern="1200" cap="none" spc="0" normalizeH="0" baseline="0" noProof="0" dirty="0" err="1" smtClean="0">
                <a:ln>
                  <a:noFill/>
                </a:ln>
                <a:solidFill>
                  <a:srgbClr val="FFFF00"/>
                </a:solidFill>
                <a:effectLst/>
                <a:uLnTx/>
                <a:uFillTx/>
                <a:latin typeface="Calibri" panose="020F0502020204030204"/>
                <a:ea typeface="+mn-ea"/>
                <a:cs typeface="+mn-cs"/>
              </a:rPr>
              <a:t>Kovtun</a:t>
            </a: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en-US" sz="4400" b="1" i="0" u="none" strike="noStrike" kern="1200" cap="none" spc="0" normalizeH="0" baseline="0" noProof="0" dirty="0" err="1" smtClean="0">
                <a:ln>
                  <a:noFill/>
                </a:ln>
                <a:solidFill>
                  <a:srgbClr val="FFFF00"/>
                </a:solidFill>
                <a:effectLst/>
                <a:uLnTx/>
                <a:uFillTx/>
                <a:latin typeface="Calibri" panose="020F0502020204030204"/>
                <a:ea typeface="+mn-ea"/>
                <a:cs typeface="+mn-cs"/>
              </a:rPr>
              <a:t>M.D</a:t>
            </a:r>
            <a:r>
              <a:rPr kumimoji="0" lang="en-US" sz="4400" b="1" i="0" u="none" strike="noStrike" kern="1200" cap="none" spc="0" normalizeH="0" baseline="0" noProof="0" dirty="0" err="1">
                <a:ln>
                  <a:noFill/>
                </a:ln>
                <a:solidFill>
                  <a:srgbClr val="FFFF00"/>
                </a:solidFill>
                <a:effectLst/>
                <a:uLnTx/>
                <a:uFillTx/>
                <a:latin typeface="Calibri" panose="020F0502020204030204"/>
                <a:ea typeface="+mn-ea"/>
                <a:cs typeface="+mn-cs"/>
              </a:rPr>
              <a:t>.,PhD</a:t>
            </a:r>
            <a:endPar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44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92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Нога с растя грибами от пальца Грибковые убытоки ноги, ногтей и кожи Но"/>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771"/>
          <a:stretch/>
        </p:blipFill>
        <p:spPr bwMode="auto">
          <a:xfrm>
            <a:off x="7111178" y="3778200"/>
            <a:ext cx="4504267" cy="2794001"/>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a:stretch>
            <a:fillRect/>
          </a:stretch>
        </p:blipFill>
        <p:spPr>
          <a:xfrm>
            <a:off x="222250" y="169334"/>
            <a:ext cx="3807883" cy="3505199"/>
          </a:xfrm>
          <a:prstGeom prst="ellipse">
            <a:avLst/>
          </a:prstGeom>
          <a:ln w="63500" cap="rnd">
            <a:solidFill>
              <a:srgbClr val="CCFF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Прямоугольник 3"/>
          <p:cNvSpPr/>
          <p:nvPr/>
        </p:nvSpPr>
        <p:spPr>
          <a:xfrm>
            <a:off x="4707471" y="355604"/>
            <a:ext cx="7027333" cy="31326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0" dirty="0" smtClean="0">
                <a:solidFill>
                  <a:srgbClr val="FFFF00"/>
                </a:solidFill>
              </a:rPr>
              <a:t>Mycoses</a:t>
            </a:r>
            <a:endParaRPr lang="en-US" sz="14000" dirty="0">
              <a:solidFill>
                <a:srgbClr val="FFFF00"/>
              </a:solidFill>
            </a:endParaRPr>
          </a:p>
        </p:txBody>
      </p:sp>
      <p:pic>
        <p:nvPicPr>
          <p:cNvPr id="7" name="Picture 2" descr="Грибковая инфекция. Грибковые заболевания кожи на теле человека Чем опасны грибковые  заболевания кож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665" y="3945465"/>
            <a:ext cx="5858934" cy="2794002"/>
          </a:xfrm>
          <a:prstGeom prst="ellipse">
            <a:avLst/>
          </a:prstGeom>
          <a:ln w="63500" cap="rnd">
            <a:solidFill>
              <a:srgbClr val="CCFF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570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12192000" cy="103911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8000" b="1" dirty="0" smtClean="0">
                <a:solidFill>
                  <a:srgbClr val="FFFF00"/>
                </a:solidFill>
              </a:rPr>
              <a:t>Classification</a:t>
            </a:r>
            <a:r>
              <a:rPr lang="ru-RU" sz="8000" b="1" dirty="0" smtClean="0">
                <a:solidFill>
                  <a:srgbClr val="FFFF00"/>
                </a:solidFill>
              </a:rPr>
              <a:t> </a:t>
            </a:r>
            <a:r>
              <a:rPr lang="en-US" sz="8000" b="1" dirty="0" smtClean="0">
                <a:solidFill>
                  <a:srgbClr val="FFFF00"/>
                </a:solidFill>
              </a:rPr>
              <a:t>of Mycoses</a:t>
            </a:r>
            <a:endParaRPr lang="en-US" sz="8000" b="1" dirty="0">
              <a:solidFill>
                <a:srgbClr val="FFFF00"/>
              </a:solidFill>
            </a:endParaRPr>
          </a:p>
        </p:txBody>
      </p:sp>
      <p:sp>
        <p:nvSpPr>
          <p:cNvPr id="3" name="Прямоугольник 2"/>
          <p:cNvSpPr/>
          <p:nvPr/>
        </p:nvSpPr>
        <p:spPr>
          <a:xfrm>
            <a:off x="0" y="1680648"/>
            <a:ext cx="5519854" cy="5971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smtClean="0">
                <a:solidFill>
                  <a:srgbClr val="00FF00"/>
                </a:solidFill>
              </a:rPr>
              <a:t>Keratomycoses</a:t>
            </a:r>
            <a:endParaRPr lang="en-US" sz="6600" b="1" dirty="0">
              <a:solidFill>
                <a:srgbClr val="00FF00"/>
              </a:solidFill>
            </a:endParaRPr>
          </a:p>
        </p:txBody>
      </p:sp>
      <p:sp>
        <p:nvSpPr>
          <p:cNvPr id="4" name="Прямоугольник 3"/>
          <p:cNvSpPr/>
          <p:nvPr/>
        </p:nvSpPr>
        <p:spPr>
          <a:xfrm>
            <a:off x="0" y="3451806"/>
            <a:ext cx="6233036" cy="69025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Dermatomycoses</a:t>
            </a:r>
            <a:endParaRPr lang="en-US" sz="6600" b="1" dirty="0">
              <a:solidFill>
                <a:srgbClr val="00FF00"/>
              </a:solidFill>
            </a:endParaRPr>
          </a:p>
        </p:txBody>
      </p:sp>
      <p:sp>
        <p:nvSpPr>
          <p:cNvPr id="5" name="Прямоугольник 4"/>
          <p:cNvSpPr/>
          <p:nvPr/>
        </p:nvSpPr>
        <p:spPr>
          <a:xfrm>
            <a:off x="0" y="4390112"/>
            <a:ext cx="4179976"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Candidiasis</a:t>
            </a:r>
            <a:endParaRPr lang="en-US" sz="6600" b="1" dirty="0">
              <a:solidFill>
                <a:srgbClr val="00FF00"/>
              </a:solidFill>
            </a:endParaRPr>
          </a:p>
        </p:txBody>
      </p:sp>
      <p:sp>
        <p:nvSpPr>
          <p:cNvPr id="6" name="Прямоугольник 5"/>
          <p:cNvSpPr/>
          <p:nvPr/>
        </p:nvSpPr>
        <p:spPr>
          <a:xfrm>
            <a:off x="0" y="5163014"/>
            <a:ext cx="5244541" cy="98601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Deep </a:t>
            </a:r>
            <a:r>
              <a:rPr lang="en-US" sz="6600" b="1" dirty="0">
                <a:solidFill>
                  <a:srgbClr val="00FF00"/>
                </a:solidFill>
              </a:rPr>
              <a:t>mycoses</a:t>
            </a:r>
          </a:p>
        </p:txBody>
      </p:sp>
      <p:sp>
        <p:nvSpPr>
          <p:cNvPr id="7" name="Прямоугольник 6"/>
          <p:cNvSpPr/>
          <p:nvPr/>
        </p:nvSpPr>
        <p:spPr>
          <a:xfrm>
            <a:off x="0" y="2623043"/>
            <a:ext cx="5809786" cy="52251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a:solidFill>
                  <a:srgbClr val="00FF00"/>
                </a:solidFill>
              </a:rPr>
              <a:t>P</a:t>
            </a:r>
            <a:r>
              <a:rPr lang="en-US" sz="6600" b="1" dirty="0" err="1" smtClean="0">
                <a:solidFill>
                  <a:srgbClr val="00FF00"/>
                </a:solidFill>
              </a:rPr>
              <a:t>seudomycoses</a:t>
            </a:r>
            <a:endParaRPr lang="en-US" sz="6600" b="1" dirty="0">
              <a:solidFill>
                <a:srgbClr val="00FF00"/>
              </a:solidFill>
            </a:endParaRPr>
          </a:p>
        </p:txBody>
      </p:sp>
      <p:pic>
        <p:nvPicPr>
          <p:cNvPr id="9" name="Рисунок 8"/>
          <p:cNvPicPr>
            <a:picLocks noChangeAspect="1"/>
          </p:cNvPicPr>
          <p:nvPr/>
        </p:nvPicPr>
        <p:blipFill>
          <a:blip r:embed="rId2"/>
          <a:stretch>
            <a:fillRect/>
          </a:stretch>
        </p:blipFill>
        <p:spPr>
          <a:xfrm>
            <a:off x="6222381" y="1460810"/>
            <a:ext cx="5779292" cy="4953765"/>
          </a:xfrm>
          <a:prstGeom prst="rect">
            <a:avLst/>
          </a:prstGeom>
          <a:ln w="76200">
            <a:solidFill>
              <a:srgbClr val="00FF00"/>
            </a:solidFill>
          </a:ln>
        </p:spPr>
      </p:pic>
      <p:sp>
        <p:nvSpPr>
          <p:cNvPr id="13" name="Прямоугольник 12"/>
          <p:cNvSpPr/>
          <p:nvPr/>
        </p:nvSpPr>
        <p:spPr>
          <a:xfrm>
            <a:off x="1" y="0"/>
            <a:ext cx="12192000" cy="6858000"/>
          </a:xfrm>
          <a:prstGeom prst="rect">
            <a:avLst/>
          </a:prstGeom>
          <a:noFill/>
          <a:ln w="762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79153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385" y="659515"/>
            <a:ext cx="11541512" cy="93306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6000" b="1" dirty="0" err="1" smtClean="0">
                <a:solidFill>
                  <a:srgbClr val="FFFF00"/>
                </a:solidFill>
              </a:rPr>
              <a:t>Keratomycoses</a:t>
            </a:r>
            <a:r>
              <a:rPr lang="ru-RU" sz="3600" b="1" dirty="0" smtClean="0">
                <a:solidFill>
                  <a:srgbClr val="FFFF00"/>
                </a:solidFill>
              </a:rPr>
              <a:t> </a:t>
            </a:r>
            <a:r>
              <a:rPr lang="en-US" sz="3600" b="1" dirty="0">
                <a:solidFill>
                  <a:srgbClr val="FFFF00"/>
                </a:solidFill>
              </a:rPr>
              <a:t>affect only the stratum </a:t>
            </a:r>
            <a:r>
              <a:rPr lang="en-US" sz="3600" b="1" dirty="0" err="1">
                <a:solidFill>
                  <a:srgbClr val="FFFF00"/>
                </a:solidFill>
              </a:rPr>
              <a:t>corneum</a:t>
            </a:r>
            <a:r>
              <a:rPr lang="en-US" sz="3600" b="1" dirty="0">
                <a:solidFill>
                  <a:srgbClr val="FFFF00"/>
                </a:solidFill>
              </a:rPr>
              <a:t> of the epidermis, </a:t>
            </a:r>
            <a:r>
              <a:rPr lang="en-US" sz="3600" b="1" dirty="0" smtClean="0">
                <a:solidFill>
                  <a:srgbClr val="FFFF00"/>
                </a:solidFill>
              </a:rPr>
              <a:t>have </a:t>
            </a:r>
            <a:r>
              <a:rPr lang="en-US" sz="3600" b="1" dirty="0">
                <a:solidFill>
                  <a:srgbClr val="FFFF00"/>
                </a:solidFill>
              </a:rPr>
              <a:t>the low contagious and </a:t>
            </a:r>
            <a:r>
              <a:rPr lang="en-US" sz="3600" b="1" dirty="0" smtClean="0">
                <a:solidFill>
                  <a:srgbClr val="FFFF00"/>
                </a:solidFill>
              </a:rPr>
              <a:t>do </a:t>
            </a:r>
            <a:r>
              <a:rPr lang="en-US" sz="3600" b="1" dirty="0">
                <a:solidFill>
                  <a:srgbClr val="FFFF00"/>
                </a:solidFill>
              </a:rPr>
              <a:t>not cause severe </a:t>
            </a:r>
            <a:r>
              <a:rPr lang="en-US" sz="3600" b="1" dirty="0" smtClean="0">
                <a:solidFill>
                  <a:srgbClr val="FFFF00"/>
                </a:solidFill>
              </a:rPr>
              <a:t>inflammation.</a:t>
            </a:r>
            <a:endParaRPr lang="en-US" sz="3600" b="1" dirty="0">
              <a:solidFill>
                <a:srgbClr val="FFFF00"/>
              </a:solidFill>
            </a:endParaRPr>
          </a:p>
        </p:txBody>
      </p:sp>
      <p:sp>
        <p:nvSpPr>
          <p:cNvPr id="3" name="Прямоугольник 2"/>
          <p:cNvSpPr/>
          <p:nvPr/>
        </p:nvSpPr>
        <p:spPr>
          <a:xfrm>
            <a:off x="390292" y="2542478"/>
            <a:ext cx="3927257" cy="697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C00000"/>
                </a:solidFill>
              </a:rPr>
              <a:t>Pityriasis</a:t>
            </a:r>
            <a:r>
              <a:rPr lang="en-US" sz="3600" b="1" dirty="0" smtClean="0">
                <a:solidFill>
                  <a:srgbClr val="C00000"/>
                </a:solidFill>
              </a:rPr>
              <a:t> </a:t>
            </a:r>
            <a:r>
              <a:rPr lang="en-US" sz="3600" b="1" dirty="0">
                <a:solidFill>
                  <a:srgbClr val="C00000"/>
                </a:solidFill>
              </a:rPr>
              <a:t>versicolor</a:t>
            </a:r>
          </a:p>
        </p:txBody>
      </p:sp>
      <p:sp>
        <p:nvSpPr>
          <p:cNvPr id="4" name="Прямоугольник 3"/>
          <p:cNvSpPr/>
          <p:nvPr/>
        </p:nvSpPr>
        <p:spPr>
          <a:xfrm>
            <a:off x="6255834" y="3081836"/>
            <a:ext cx="5936166" cy="12129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C00000"/>
                </a:solidFill>
              </a:rPr>
              <a:t>Nodular </a:t>
            </a:r>
            <a:r>
              <a:rPr lang="en-US" sz="3600" b="1" dirty="0" err="1">
                <a:solidFill>
                  <a:srgbClr val="C00000"/>
                </a:solidFill>
              </a:rPr>
              <a:t>trichophytosis</a:t>
            </a:r>
            <a:r>
              <a:rPr lang="en-US" sz="3600" b="1" dirty="0">
                <a:solidFill>
                  <a:srgbClr val="C00000"/>
                </a:solidFill>
              </a:rPr>
              <a:t> (</a:t>
            </a:r>
            <a:r>
              <a:rPr lang="en-US" sz="3600" b="1" dirty="0" err="1">
                <a:solidFill>
                  <a:srgbClr val="C00000"/>
                </a:solidFill>
              </a:rPr>
              <a:t>piedra</a:t>
            </a:r>
            <a:r>
              <a:rPr lang="en-US" sz="3600" b="1" dirty="0">
                <a:solidFill>
                  <a:srgbClr val="C00000"/>
                </a:solidFill>
              </a:rPr>
              <a:t>) </a:t>
            </a:r>
            <a:r>
              <a:rPr lang="en-US" sz="3600" b="1" dirty="0">
                <a:solidFill>
                  <a:srgbClr val="0000CC"/>
                </a:solidFill>
              </a:rPr>
              <a:t>is a disease that occurs mainly in the countries of Central and South America.</a:t>
            </a:r>
          </a:p>
        </p:txBody>
      </p:sp>
      <p:sp>
        <p:nvSpPr>
          <p:cNvPr id="5" name="Прямоугольник 4"/>
          <p:cNvSpPr/>
          <p:nvPr/>
        </p:nvSpPr>
        <p:spPr>
          <a:xfrm>
            <a:off x="457200" y="2118732"/>
            <a:ext cx="11363093" cy="8920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345688" y="2141035"/>
            <a:ext cx="379141" cy="579863"/>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a:stretch>
            <a:fillRect/>
          </a:stretch>
        </p:blipFill>
        <p:spPr>
          <a:xfrm>
            <a:off x="11531235" y="2104357"/>
            <a:ext cx="414564" cy="597460"/>
          </a:xfrm>
          <a:prstGeom prst="rect">
            <a:avLst/>
          </a:prstGeom>
        </p:spPr>
      </p:pic>
    </p:spTree>
    <p:extLst>
      <p:ext uri="{BB962C8B-B14F-4D97-AF65-F5344CB8AC3E}">
        <p14:creationId xmlns:p14="http://schemas.microsoft.com/office/powerpoint/2010/main" val="4193160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4898" y="214416"/>
            <a:ext cx="11163057" cy="3732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Pityriasis</a:t>
            </a:r>
            <a:r>
              <a:rPr lang="en-US" sz="3600" b="1" dirty="0" smtClean="0">
                <a:solidFill>
                  <a:srgbClr val="00FF00"/>
                </a:solidFill>
              </a:rPr>
              <a:t> </a:t>
            </a:r>
            <a:r>
              <a:rPr lang="en-US" sz="3600" b="1" dirty="0">
                <a:solidFill>
                  <a:srgbClr val="00FF00"/>
                </a:solidFill>
              </a:rPr>
              <a:t>versicolor (</a:t>
            </a:r>
            <a:r>
              <a:rPr lang="en-US" sz="3600" b="1" dirty="0" err="1">
                <a:solidFill>
                  <a:srgbClr val="00FF00"/>
                </a:solidFill>
              </a:rPr>
              <a:t>keratomycosis</a:t>
            </a:r>
            <a:r>
              <a:rPr lang="en-US" sz="3600" b="1" dirty="0">
                <a:solidFill>
                  <a:srgbClr val="00FF00"/>
                </a:solidFill>
              </a:rPr>
              <a:t>)</a:t>
            </a:r>
          </a:p>
        </p:txBody>
      </p:sp>
      <p:sp>
        <p:nvSpPr>
          <p:cNvPr id="3" name="Прямоугольник 2"/>
          <p:cNvSpPr/>
          <p:nvPr/>
        </p:nvSpPr>
        <p:spPr>
          <a:xfrm>
            <a:off x="100361" y="1159725"/>
            <a:ext cx="11578151" cy="14608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The causative agent </a:t>
            </a:r>
            <a:r>
              <a:rPr lang="en-US" sz="3200" b="1" dirty="0">
                <a:solidFill>
                  <a:schemeClr val="bg1"/>
                </a:solidFill>
              </a:rPr>
              <a:t>of the disease is a yeast-like fungus which capable are existing in three forms transforming into each other: </a:t>
            </a:r>
            <a:r>
              <a:rPr lang="en-US" sz="3200" b="1" dirty="0" err="1">
                <a:solidFill>
                  <a:srgbClr val="0000CC"/>
                </a:solidFill>
              </a:rPr>
              <a:t>Pityrosporum</a:t>
            </a:r>
            <a:r>
              <a:rPr lang="en-US" sz="3200" b="1" dirty="0">
                <a:solidFill>
                  <a:srgbClr val="0000CC"/>
                </a:solidFill>
              </a:rPr>
              <a:t> </a:t>
            </a:r>
            <a:r>
              <a:rPr lang="en-US" sz="3200" b="1" dirty="0" err="1">
                <a:solidFill>
                  <a:srgbClr val="0000CC"/>
                </a:solidFill>
              </a:rPr>
              <a:t>ovale</a:t>
            </a:r>
            <a:r>
              <a:rPr lang="en-US" sz="3200" b="1" dirty="0">
                <a:solidFill>
                  <a:srgbClr val="0000CC"/>
                </a:solidFill>
              </a:rPr>
              <a:t>; </a:t>
            </a:r>
            <a:r>
              <a:rPr lang="en-US" sz="3200" b="1" dirty="0" err="1">
                <a:solidFill>
                  <a:srgbClr val="0000CC"/>
                </a:solidFill>
              </a:rPr>
              <a:t>Pityrosporum</a:t>
            </a:r>
            <a:r>
              <a:rPr lang="en-US" sz="3200" b="1" dirty="0">
                <a:solidFill>
                  <a:srgbClr val="0000CC"/>
                </a:solidFill>
              </a:rPr>
              <a:t> </a:t>
            </a:r>
            <a:r>
              <a:rPr lang="en-US" sz="3200" b="1" dirty="0" err="1">
                <a:solidFill>
                  <a:srgbClr val="0000CC"/>
                </a:solidFill>
              </a:rPr>
              <a:t>obriculare</a:t>
            </a:r>
            <a:r>
              <a:rPr lang="en-US" sz="3200" b="1" dirty="0">
                <a:solidFill>
                  <a:srgbClr val="0000CC"/>
                </a:solidFill>
              </a:rPr>
              <a:t>; </a:t>
            </a:r>
            <a:r>
              <a:rPr lang="en-US" sz="3200" b="1" dirty="0" err="1">
                <a:solidFill>
                  <a:srgbClr val="0000CC"/>
                </a:solidFill>
              </a:rPr>
              <a:t>Malassezia</a:t>
            </a:r>
            <a:r>
              <a:rPr lang="en-US" sz="3200" b="1" dirty="0">
                <a:solidFill>
                  <a:srgbClr val="0000CC"/>
                </a:solidFill>
              </a:rPr>
              <a:t> furfur. </a:t>
            </a:r>
            <a:r>
              <a:rPr lang="en-US" sz="3200" b="1" dirty="0">
                <a:solidFill>
                  <a:schemeClr val="bg1"/>
                </a:solidFill>
              </a:rPr>
              <a:t>Fungus located in the stratum </a:t>
            </a:r>
            <a:r>
              <a:rPr lang="en-US" sz="3200" b="1" dirty="0" err="1">
                <a:solidFill>
                  <a:schemeClr val="bg1"/>
                </a:solidFill>
              </a:rPr>
              <a:t>corneum</a:t>
            </a:r>
            <a:r>
              <a:rPr lang="en-US" sz="3200" b="1" dirty="0">
                <a:solidFill>
                  <a:schemeClr val="bg1"/>
                </a:solidFill>
              </a:rPr>
              <a:t> of the epidermis and follicular orifices.</a:t>
            </a:r>
          </a:p>
        </p:txBody>
      </p:sp>
      <p:sp>
        <p:nvSpPr>
          <p:cNvPr id="5" name="Прямоугольник 4"/>
          <p:cNvSpPr/>
          <p:nvPr/>
        </p:nvSpPr>
        <p:spPr>
          <a:xfrm>
            <a:off x="6055113" y="2732049"/>
            <a:ext cx="5992304" cy="381371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en-US" sz="2400" b="1" dirty="0"/>
          </a:p>
          <a:p>
            <a:r>
              <a:rPr lang="en-US" sz="3200" b="1" dirty="0">
                <a:solidFill>
                  <a:srgbClr val="00FF00"/>
                </a:solidFill>
              </a:rPr>
              <a:t>Clinical picture:</a:t>
            </a:r>
          </a:p>
          <a:p>
            <a:r>
              <a:rPr lang="en-US" sz="3200" b="1" dirty="0">
                <a:solidFill>
                  <a:schemeClr val="bg1"/>
                </a:solidFill>
              </a:rPr>
              <a:t>Eruption element is a yellowish-brownish-pink non-inflammatory spot starting from the hair follicle orifices and gradually increasing in size. Sometimes the spots take on the color of "coffee with milk, accompanied by a floury peeling.</a:t>
            </a:r>
          </a:p>
        </p:txBody>
      </p:sp>
      <p:pic>
        <p:nvPicPr>
          <p:cNvPr id="6" name="Рисунок 5"/>
          <p:cNvPicPr>
            <a:picLocks noChangeAspect="1"/>
          </p:cNvPicPr>
          <p:nvPr/>
        </p:nvPicPr>
        <p:blipFill rotWithShape="1">
          <a:blip r:embed="rId2"/>
          <a:srcRect l="63129" t="13176" r="5661" b="46939"/>
          <a:stretch/>
        </p:blipFill>
        <p:spPr>
          <a:xfrm>
            <a:off x="0" y="3206090"/>
            <a:ext cx="5561045" cy="3651910"/>
          </a:xfrm>
          <a:prstGeom prst="rect">
            <a:avLst/>
          </a:prstGeom>
          <a:solidFill>
            <a:srgbClr val="FFFF00"/>
          </a:solidFill>
          <a:ln w="76200">
            <a:noFill/>
          </a:ln>
        </p:spPr>
      </p:pic>
    </p:spTree>
    <p:extLst>
      <p:ext uri="{BB962C8B-B14F-4D97-AF65-F5344CB8AC3E}">
        <p14:creationId xmlns:p14="http://schemas.microsoft.com/office/powerpoint/2010/main" val="1571611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059" y="355927"/>
            <a:ext cx="11816881" cy="6158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FF00"/>
                </a:solidFill>
              </a:rPr>
              <a:t>Nodular </a:t>
            </a:r>
            <a:r>
              <a:rPr lang="en-US" sz="3200" b="1" dirty="0" err="1">
                <a:solidFill>
                  <a:srgbClr val="00FF00"/>
                </a:solidFill>
              </a:rPr>
              <a:t>trichophytosis</a:t>
            </a:r>
            <a:r>
              <a:rPr lang="en-US" sz="3200" b="1" dirty="0">
                <a:solidFill>
                  <a:srgbClr val="00FF00"/>
                </a:solidFill>
              </a:rPr>
              <a:t> (</a:t>
            </a:r>
            <a:r>
              <a:rPr lang="en-US" sz="3200" b="1" dirty="0" err="1">
                <a:solidFill>
                  <a:srgbClr val="00FF00"/>
                </a:solidFill>
              </a:rPr>
              <a:t>piedra</a:t>
            </a:r>
            <a:r>
              <a:rPr lang="en-US" sz="3200" b="1" dirty="0">
                <a:solidFill>
                  <a:srgbClr val="00FF00"/>
                </a:solidFill>
              </a:rPr>
              <a:t>) </a:t>
            </a:r>
            <a:r>
              <a:rPr lang="en-US" sz="3200" b="1" dirty="0" smtClean="0">
                <a:solidFill>
                  <a:srgbClr val="FFFF00"/>
                </a:solidFill>
              </a:rPr>
              <a:t>is </a:t>
            </a:r>
            <a:r>
              <a:rPr lang="en-US" sz="3200" b="1" dirty="0">
                <a:solidFill>
                  <a:srgbClr val="FFFF00"/>
                </a:solidFill>
              </a:rPr>
              <a:t>a disease of the hair cuticle with the formation of white (</a:t>
            </a:r>
            <a:r>
              <a:rPr lang="en-US" sz="3200" b="1" dirty="0" err="1">
                <a:solidFill>
                  <a:srgbClr val="FFFF00"/>
                </a:solidFill>
              </a:rPr>
              <a:t>piedra</a:t>
            </a:r>
            <a:r>
              <a:rPr lang="en-US" sz="3200" b="1" dirty="0">
                <a:solidFill>
                  <a:srgbClr val="FFFF00"/>
                </a:solidFill>
              </a:rPr>
              <a:t> alba) or black (</a:t>
            </a:r>
            <a:r>
              <a:rPr lang="en-US" sz="3200" b="1" dirty="0" err="1">
                <a:solidFill>
                  <a:srgbClr val="FFFF00"/>
                </a:solidFill>
              </a:rPr>
              <a:t>piedra</a:t>
            </a:r>
            <a:r>
              <a:rPr lang="en-US" sz="3200" b="1" dirty="0">
                <a:solidFill>
                  <a:srgbClr val="FFFF00"/>
                </a:solidFill>
              </a:rPr>
              <a:t> </a:t>
            </a:r>
            <a:r>
              <a:rPr lang="en-US" sz="3200" b="1" dirty="0" err="1">
                <a:solidFill>
                  <a:srgbClr val="FFFF00"/>
                </a:solidFill>
              </a:rPr>
              <a:t>nigra</a:t>
            </a:r>
            <a:r>
              <a:rPr lang="en-US" sz="3200" b="1" dirty="0">
                <a:solidFill>
                  <a:srgbClr val="FFFF00"/>
                </a:solidFill>
              </a:rPr>
              <a:t>) nodules on it (</a:t>
            </a:r>
            <a:r>
              <a:rPr lang="en-US" sz="3200" b="1" dirty="0" err="1">
                <a:solidFill>
                  <a:srgbClr val="FFFF00"/>
                </a:solidFill>
              </a:rPr>
              <a:t>piedra</a:t>
            </a:r>
            <a:r>
              <a:rPr lang="en-US" sz="3200" b="1" dirty="0">
                <a:solidFill>
                  <a:srgbClr val="FFFF00"/>
                </a:solidFill>
              </a:rPr>
              <a:t> from the Spanish – “ stone</a:t>
            </a:r>
            <a:r>
              <a:rPr lang="en-US" sz="3200" b="1" dirty="0" smtClean="0">
                <a:solidFill>
                  <a:srgbClr val="FFFF00"/>
                </a:solidFill>
              </a:rPr>
              <a:t>”). </a:t>
            </a:r>
            <a:endParaRPr lang="en-US" sz="3200" b="1" dirty="0">
              <a:solidFill>
                <a:srgbClr val="FFFF00"/>
              </a:solidFill>
            </a:endParaRPr>
          </a:p>
        </p:txBody>
      </p:sp>
      <p:sp>
        <p:nvSpPr>
          <p:cNvPr id="3" name="Скругленный прямоугольник 2"/>
          <p:cNvSpPr/>
          <p:nvPr/>
        </p:nvSpPr>
        <p:spPr>
          <a:xfrm>
            <a:off x="332509" y="1533416"/>
            <a:ext cx="4675909" cy="523984"/>
          </a:xfrm>
          <a:prstGeom prst="roundRect">
            <a:avLst>
              <a:gd name="adj" fmla="val 0"/>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Piedra</a:t>
            </a:r>
            <a:r>
              <a:rPr lang="en-US" sz="3600" b="1" dirty="0" smtClean="0">
                <a:solidFill>
                  <a:srgbClr val="00FF00"/>
                </a:solidFill>
              </a:rPr>
              <a:t> </a:t>
            </a:r>
            <a:r>
              <a:rPr lang="en-US" sz="3600" b="1" dirty="0">
                <a:solidFill>
                  <a:srgbClr val="00FF00"/>
                </a:solidFill>
              </a:rPr>
              <a:t>alba (</a:t>
            </a:r>
            <a:r>
              <a:rPr lang="en-US" sz="3600" b="1" dirty="0" err="1">
                <a:solidFill>
                  <a:srgbClr val="00FF00"/>
                </a:solidFill>
              </a:rPr>
              <a:t>european</a:t>
            </a:r>
            <a:r>
              <a:rPr lang="en-US" sz="3600" b="1" dirty="0">
                <a:solidFill>
                  <a:srgbClr val="00FF00"/>
                </a:solidFill>
              </a:rPr>
              <a:t>)</a:t>
            </a:r>
          </a:p>
        </p:txBody>
      </p:sp>
      <p:sp>
        <p:nvSpPr>
          <p:cNvPr id="4" name="Прямоугольник 3"/>
          <p:cNvSpPr/>
          <p:nvPr/>
        </p:nvSpPr>
        <p:spPr>
          <a:xfrm>
            <a:off x="6837218" y="1536137"/>
            <a:ext cx="5183119" cy="52251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Piedra</a:t>
            </a:r>
            <a:r>
              <a:rPr lang="en-US" sz="3600" b="1" dirty="0" smtClean="0">
                <a:solidFill>
                  <a:srgbClr val="00FF00"/>
                </a:solidFill>
              </a:rPr>
              <a:t> </a:t>
            </a:r>
            <a:r>
              <a:rPr lang="en-US" sz="3600" b="1" dirty="0" err="1">
                <a:solidFill>
                  <a:srgbClr val="00FF00"/>
                </a:solidFill>
              </a:rPr>
              <a:t>nigra</a:t>
            </a:r>
            <a:r>
              <a:rPr lang="en-US" sz="3600" b="1" dirty="0">
                <a:solidFill>
                  <a:srgbClr val="00FF00"/>
                </a:solidFill>
              </a:rPr>
              <a:t> (true)</a:t>
            </a:r>
          </a:p>
        </p:txBody>
      </p:sp>
      <p:sp>
        <p:nvSpPr>
          <p:cNvPr id="8" name="Прямоугольник 7"/>
          <p:cNvSpPr/>
          <p:nvPr/>
        </p:nvSpPr>
        <p:spPr>
          <a:xfrm>
            <a:off x="3907023" y="2173127"/>
            <a:ext cx="4560808" cy="5077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dirty="0" smtClean="0">
                <a:solidFill>
                  <a:srgbClr val="0000CC"/>
                </a:solidFill>
              </a:rPr>
              <a:t>The causative </a:t>
            </a:r>
            <a:r>
              <a:rPr lang="en-US" sz="4000" b="1" dirty="0">
                <a:solidFill>
                  <a:srgbClr val="0000CC"/>
                </a:solidFill>
              </a:rPr>
              <a:t>agent </a:t>
            </a:r>
          </a:p>
        </p:txBody>
      </p:sp>
      <p:sp>
        <p:nvSpPr>
          <p:cNvPr id="9" name="Прямоугольник 8"/>
          <p:cNvSpPr/>
          <p:nvPr/>
        </p:nvSpPr>
        <p:spPr>
          <a:xfrm>
            <a:off x="234176" y="2958715"/>
            <a:ext cx="4739268" cy="999968"/>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r>
              <a:rPr lang="ru-RU" dirty="0"/>
              <a:t> </a:t>
            </a:r>
            <a:r>
              <a:rPr lang="en-US" sz="2400" b="1" dirty="0" err="1">
                <a:solidFill>
                  <a:srgbClr val="0000CC"/>
                </a:solidFill>
              </a:rPr>
              <a:t>Trichosporon</a:t>
            </a:r>
            <a:r>
              <a:rPr lang="en-US" sz="2400" b="1" dirty="0">
                <a:solidFill>
                  <a:srgbClr val="0000CC"/>
                </a:solidFill>
              </a:rPr>
              <a:t> </a:t>
            </a:r>
            <a:r>
              <a:rPr lang="en-US" sz="2400" b="1" smtClean="0">
                <a:solidFill>
                  <a:srgbClr val="0000CC"/>
                </a:solidFill>
              </a:rPr>
              <a:t>Beigelii</a:t>
            </a:r>
            <a:r>
              <a:rPr lang="ru-RU" sz="2400" b="1" dirty="0" smtClean="0">
                <a:solidFill>
                  <a:srgbClr val="0000CC"/>
                </a:solidFill>
              </a:rPr>
              <a:t> </a:t>
            </a:r>
            <a:r>
              <a:rPr lang="en-US" sz="2400" b="1" dirty="0" smtClean="0">
                <a:solidFill>
                  <a:srgbClr val="0000CC"/>
                </a:solidFill>
              </a:rPr>
              <a:t>(family </a:t>
            </a:r>
            <a:r>
              <a:rPr lang="en-US" sz="2400" b="1" dirty="0">
                <a:solidFill>
                  <a:srgbClr val="0000CC"/>
                </a:solidFill>
              </a:rPr>
              <a:t>of yeast-like fungi)</a:t>
            </a:r>
          </a:p>
        </p:txBody>
      </p:sp>
      <p:sp>
        <p:nvSpPr>
          <p:cNvPr id="10" name="Прямоугольник 9"/>
          <p:cNvSpPr/>
          <p:nvPr/>
        </p:nvSpPr>
        <p:spPr>
          <a:xfrm>
            <a:off x="7092180" y="2920254"/>
            <a:ext cx="4895385" cy="1060732"/>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err="1">
                <a:solidFill>
                  <a:srgbClr val="0000CC"/>
                </a:solidFill>
              </a:rPr>
              <a:t>Trichosporon</a:t>
            </a:r>
            <a:r>
              <a:rPr lang="en-US" sz="2400" b="1" dirty="0">
                <a:solidFill>
                  <a:srgbClr val="0000CC"/>
                </a:solidFill>
              </a:rPr>
              <a:t> </a:t>
            </a:r>
            <a:r>
              <a:rPr lang="en-US" sz="2400" b="1" dirty="0" err="1">
                <a:solidFill>
                  <a:srgbClr val="0000CC"/>
                </a:solidFill>
              </a:rPr>
              <a:t>hortai</a:t>
            </a:r>
            <a:r>
              <a:rPr lang="ru-RU" sz="2400" b="1" dirty="0">
                <a:solidFill>
                  <a:srgbClr val="0000CC"/>
                </a:solidFill>
              </a:rPr>
              <a:t> </a:t>
            </a:r>
            <a:r>
              <a:rPr lang="ru-RU" sz="2400" b="1" dirty="0" smtClean="0">
                <a:solidFill>
                  <a:srgbClr val="0000CC"/>
                </a:solidFill>
              </a:rPr>
              <a:t>(</a:t>
            </a:r>
            <a:r>
              <a:rPr lang="en-US" sz="2400" b="1" dirty="0">
                <a:solidFill>
                  <a:srgbClr val="0000CC"/>
                </a:solidFill>
              </a:rPr>
              <a:t>family of mycelial fungi)</a:t>
            </a:r>
            <a:endParaRPr lang="ru-RU" sz="2400" b="1" dirty="0">
              <a:solidFill>
                <a:srgbClr val="0000CC"/>
              </a:solidFill>
            </a:endParaRPr>
          </a:p>
        </p:txBody>
      </p:sp>
      <p:pic>
        <p:nvPicPr>
          <p:cNvPr id="11" name="Рисунок 10"/>
          <p:cNvPicPr>
            <a:picLocks noChangeAspect="1"/>
          </p:cNvPicPr>
          <p:nvPr/>
        </p:nvPicPr>
        <p:blipFill>
          <a:blip r:embed="rId2"/>
          <a:stretch>
            <a:fillRect/>
          </a:stretch>
        </p:blipFill>
        <p:spPr>
          <a:xfrm>
            <a:off x="298581" y="3960048"/>
            <a:ext cx="4609321" cy="2612570"/>
          </a:xfrm>
          <a:prstGeom prst="rect">
            <a:avLst/>
          </a:prstGeom>
          <a:ln w="76200">
            <a:solidFill>
              <a:srgbClr val="CCFF33"/>
            </a:solidFill>
          </a:ln>
        </p:spPr>
      </p:pic>
      <p:pic>
        <p:nvPicPr>
          <p:cNvPr id="12" name="Рисунок 11"/>
          <p:cNvPicPr>
            <a:picLocks noChangeAspect="1"/>
          </p:cNvPicPr>
          <p:nvPr/>
        </p:nvPicPr>
        <p:blipFill>
          <a:blip r:embed="rId3"/>
          <a:stretch>
            <a:fillRect/>
          </a:stretch>
        </p:blipFill>
        <p:spPr>
          <a:xfrm>
            <a:off x="7157721" y="3982353"/>
            <a:ext cx="4807538" cy="2612570"/>
          </a:xfrm>
          <a:prstGeom prst="rect">
            <a:avLst/>
          </a:prstGeom>
          <a:ln w="76200">
            <a:solidFill>
              <a:srgbClr val="CCFF33"/>
            </a:solidFill>
          </a:ln>
        </p:spPr>
      </p:pic>
      <p:sp>
        <p:nvSpPr>
          <p:cNvPr id="13" name="Стрелка вниз 12"/>
          <p:cNvSpPr/>
          <p:nvPr/>
        </p:nvSpPr>
        <p:spPr>
          <a:xfrm>
            <a:off x="1784196" y="2018374"/>
            <a:ext cx="484632" cy="855745"/>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9162586" y="2014657"/>
            <a:ext cx="484632" cy="855745"/>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08046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84015"/>
            <a:ext cx="12099073" cy="154478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5400" b="1" dirty="0" smtClean="0">
                <a:solidFill>
                  <a:srgbClr val="FFFF00"/>
                </a:solidFill>
              </a:rPr>
              <a:t>Pseudo mycoses </a:t>
            </a:r>
            <a:r>
              <a:rPr lang="en-US" sz="5400" b="1" dirty="0">
                <a:solidFill>
                  <a:srgbClr val="FFFF00"/>
                </a:solidFill>
              </a:rPr>
              <a:t>occupy an intermediate position between fungi and </a:t>
            </a:r>
            <a:r>
              <a:rPr lang="en-US" sz="5400" b="1" dirty="0" smtClean="0">
                <a:solidFill>
                  <a:srgbClr val="FFFF00"/>
                </a:solidFill>
              </a:rPr>
              <a:t>bacteria.</a:t>
            </a:r>
            <a:endParaRPr lang="en-US" sz="5400" b="1" dirty="0">
              <a:solidFill>
                <a:srgbClr val="FFFF00"/>
              </a:solidFill>
            </a:endParaRPr>
          </a:p>
        </p:txBody>
      </p:sp>
      <p:sp>
        <p:nvSpPr>
          <p:cNvPr id="3" name="Прямоугольник 2"/>
          <p:cNvSpPr/>
          <p:nvPr/>
        </p:nvSpPr>
        <p:spPr>
          <a:xfrm>
            <a:off x="423745" y="2297151"/>
            <a:ext cx="5564460" cy="13269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C00000"/>
                </a:solidFill>
              </a:rPr>
              <a:t>Erythrasma</a:t>
            </a:r>
            <a:r>
              <a:rPr lang="ru-RU" sz="3600" b="1" dirty="0" smtClean="0">
                <a:solidFill>
                  <a:srgbClr val="C00000"/>
                </a:solidFill>
              </a:rPr>
              <a:t> </a:t>
            </a:r>
            <a:r>
              <a:rPr lang="en-US" sz="3600" b="1" dirty="0" smtClean="0">
                <a:solidFill>
                  <a:srgbClr val="C00000"/>
                </a:solidFill>
              </a:rPr>
              <a:t>is  </a:t>
            </a:r>
            <a:endParaRPr lang="en-US" sz="3600" b="1" dirty="0">
              <a:solidFill>
                <a:srgbClr val="C00000"/>
              </a:solidFill>
            </a:endParaRPr>
          </a:p>
          <a:p>
            <a:r>
              <a:rPr lang="en-US" sz="3600" b="1" dirty="0" smtClean="0">
                <a:solidFill>
                  <a:srgbClr val="C00000"/>
                </a:solidFill>
              </a:rPr>
              <a:t>superficial pseudo mycoses.</a:t>
            </a:r>
            <a:endParaRPr lang="ru-RU" sz="3600" b="1" dirty="0"/>
          </a:p>
        </p:txBody>
      </p:sp>
      <p:sp>
        <p:nvSpPr>
          <p:cNvPr id="4" name="Прямоугольник 3"/>
          <p:cNvSpPr/>
          <p:nvPr/>
        </p:nvSpPr>
        <p:spPr>
          <a:xfrm>
            <a:off x="6869151" y="2499901"/>
            <a:ext cx="4917687" cy="10350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Actinomycosis</a:t>
            </a:r>
            <a:r>
              <a:rPr lang="ru-RU" sz="3600" b="1" dirty="0" smtClean="0">
                <a:solidFill>
                  <a:srgbClr val="00FF00"/>
                </a:solidFill>
              </a:rPr>
              <a:t> </a:t>
            </a:r>
            <a:r>
              <a:rPr lang="en-US" sz="3600" b="1" dirty="0" smtClean="0">
                <a:solidFill>
                  <a:srgbClr val="00FF00"/>
                </a:solidFill>
              </a:rPr>
              <a:t>is</a:t>
            </a:r>
            <a:endParaRPr lang="ru-RU" sz="3600" b="1" dirty="0">
              <a:solidFill>
                <a:srgbClr val="00FF00"/>
              </a:solidFill>
            </a:endParaRPr>
          </a:p>
          <a:p>
            <a:r>
              <a:rPr lang="en-US" sz="3600" b="1" dirty="0">
                <a:solidFill>
                  <a:srgbClr val="00FF00"/>
                </a:solidFill>
              </a:rPr>
              <a:t>d</a:t>
            </a:r>
            <a:r>
              <a:rPr lang="en-US" sz="3600" b="1" dirty="0" smtClean="0">
                <a:solidFill>
                  <a:srgbClr val="00FF00"/>
                </a:solidFill>
              </a:rPr>
              <a:t>eep pseudo mycoses.</a:t>
            </a:r>
            <a:endParaRPr lang="ru-RU" sz="3600" b="1" dirty="0">
              <a:solidFill>
                <a:srgbClr val="00FF00"/>
              </a:solidFill>
            </a:endParaRPr>
          </a:p>
        </p:txBody>
      </p:sp>
      <p:sp>
        <p:nvSpPr>
          <p:cNvPr id="5" name="Прямоугольник 4"/>
          <p:cNvSpPr/>
          <p:nvPr/>
        </p:nvSpPr>
        <p:spPr>
          <a:xfrm>
            <a:off x="7408126" y="3117272"/>
            <a:ext cx="4783874" cy="6903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6600" b="1" dirty="0">
              <a:solidFill>
                <a:srgbClr val="C00000"/>
              </a:solidFill>
            </a:endParaRPr>
          </a:p>
        </p:txBody>
      </p:sp>
      <p:sp>
        <p:nvSpPr>
          <p:cNvPr id="6" name="Прямоугольник 5"/>
          <p:cNvSpPr/>
          <p:nvPr/>
        </p:nvSpPr>
        <p:spPr>
          <a:xfrm>
            <a:off x="1761893" y="1806498"/>
            <a:ext cx="8240751" cy="78058"/>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1471961" y="1795346"/>
            <a:ext cx="484632" cy="74713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9642087" y="1791629"/>
            <a:ext cx="484632" cy="74713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2"/>
          <a:stretch>
            <a:fillRect/>
          </a:stretch>
        </p:blipFill>
        <p:spPr>
          <a:xfrm>
            <a:off x="7033910" y="3769112"/>
            <a:ext cx="4161914" cy="2899317"/>
          </a:xfrm>
          <a:prstGeom prst="rect">
            <a:avLst/>
          </a:prstGeom>
        </p:spPr>
      </p:pic>
      <p:pic>
        <p:nvPicPr>
          <p:cNvPr id="10" name="Рисунок 9"/>
          <p:cNvPicPr>
            <a:picLocks noChangeAspect="1"/>
          </p:cNvPicPr>
          <p:nvPr/>
        </p:nvPicPr>
        <p:blipFill>
          <a:blip r:embed="rId3"/>
          <a:stretch>
            <a:fillRect/>
          </a:stretch>
        </p:blipFill>
        <p:spPr>
          <a:xfrm>
            <a:off x="535839" y="3765162"/>
            <a:ext cx="4292639" cy="2914417"/>
          </a:xfrm>
          <a:prstGeom prst="rect">
            <a:avLst/>
          </a:prstGeom>
        </p:spPr>
      </p:pic>
    </p:spTree>
    <p:extLst>
      <p:ext uri="{BB962C8B-B14F-4D97-AF65-F5344CB8AC3E}">
        <p14:creationId xmlns:p14="http://schemas.microsoft.com/office/powerpoint/2010/main" val="3016164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89210" y="107555"/>
            <a:ext cx="11563815" cy="8664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Erythrasma</a:t>
            </a:r>
            <a:r>
              <a:rPr lang="en-US" sz="3600" b="1" dirty="0" smtClean="0">
                <a:solidFill>
                  <a:srgbClr val="00FF00"/>
                </a:solidFill>
              </a:rPr>
              <a:t> </a:t>
            </a:r>
            <a:r>
              <a:rPr lang="en-US" sz="3600" b="1" dirty="0">
                <a:solidFill>
                  <a:srgbClr val="00FF00"/>
                </a:solidFill>
              </a:rPr>
              <a:t>is a chronic superficial skin lesion. The causative agent is </a:t>
            </a:r>
            <a:r>
              <a:rPr lang="en-US" sz="3600" b="1" dirty="0" err="1">
                <a:solidFill>
                  <a:srgbClr val="00FF00"/>
                </a:solidFill>
              </a:rPr>
              <a:t>Corinebacteria</a:t>
            </a:r>
            <a:r>
              <a:rPr lang="en-US" sz="3600" b="1" dirty="0">
                <a:solidFill>
                  <a:srgbClr val="00FF00"/>
                </a:solidFill>
              </a:rPr>
              <a:t> </a:t>
            </a:r>
            <a:r>
              <a:rPr lang="en-US" sz="3600" b="1" dirty="0" err="1">
                <a:solidFill>
                  <a:srgbClr val="00FF00"/>
                </a:solidFill>
              </a:rPr>
              <a:t>fluorescens</a:t>
            </a:r>
            <a:r>
              <a:rPr lang="en-US" sz="3600" b="1" dirty="0">
                <a:solidFill>
                  <a:srgbClr val="00FF00"/>
                </a:solidFill>
              </a:rPr>
              <a:t> </a:t>
            </a:r>
            <a:r>
              <a:rPr lang="en-US" sz="3600" b="1" dirty="0" err="1" smtClean="0">
                <a:solidFill>
                  <a:srgbClr val="00FF00"/>
                </a:solidFill>
              </a:rPr>
              <a:t>erythrasmae</a:t>
            </a:r>
            <a:r>
              <a:rPr lang="uk-UA" sz="3600" b="1" dirty="0" smtClean="0">
                <a:solidFill>
                  <a:srgbClr val="00FF00"/>
                </a:solidFill>
              </a:rPr>
              <a:t>.</a:t>
            </a:r>
            <a:endParaRPr lang="en-US" sz="3600" b="1" dirty="0">
              <a:solidFill>
                <a:srgbClr val="00FF00"/>
              </a:solidFill>
            </a:endParaRPr>
          </a:p>
        </p:txBody>
      </p:sp>
      <p:sp>
        <p:nvSpPr>
          <p:cNvPr id="13" name="Прямоугольник 12"/>
          <p:cNvSpPr/>
          <p:nvPr/>
        </p:nvSpPr>
        <p:spPr>
          <a:xfrm>
            <a:off x="238484" y="1037064"/>
            <a:ext cx="6708726" cy="21075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FFFF00"/>
                </a:solidFill>
              </a:rPr>
              <a:t>Clinical </a:t>
            </a:r>
            <a:r>
              <a:rPr lang="en-US" sz="2400" b="1" dirty="0" smtClean="0">
                <a:solidFill>
                  <a:srgbClr val="FFFF00"/>
                </a:solidFill>
              </a:rPr>
              <a:t>Picture</a:t>
            </a:r>
            <a:r>
              <a:rPr lang="uk-UA" sz="2400" b="1" dirty="0" smtClean="0">
                <a:solidFill>
                  <a:srgbClr val="FFFF00"/>
                </a:solidFill>
              </a:rPr>
              <a:t>.</a:t>
            </a:r>
            <a:r>
              <a:rPr lang="en-US" sz="2400" b="1" dirty="0" smtClean="0">
                <a:solidFill>
                  <a:srgbClr val="FFFF00"/>
                </a:solidFill>
              </a:rPr>
              <a:t> </a:t>
            </a:r>
            <a:endParaRPr lang="en-US" sz="2400" b="1" dirty="0">
              <a:solidFill>
                <a:srgbClr val="FFFF00"/>
              </a:solidFill>
            </a:endParaRPr>
          </a:p>
          <a:p>
            <a:r>
              <a:rPr lang="en-US" sz="2400" b="1" dirty="0">
                <a:solidFill>
                  <a:schemeClr val="bg1"/>
                </a:solidFill>
              </a:rPr>
              <a:t>The yellowish-brown, brick-red, red-brown spots localized mainly in the folds of groin, axilla and under the breasts. </a:t>
            </a:r>
          </a:p>
        </p:txBody>
      </p:sp>
      <p:sp>
        <p:nvSpPr>
          <p:cNvPr id="14" name="Прямоугольник 13"/>
          <p:cNvSpPr/>
          <p:nvPr/>
        </p:nvSpPr>
        <p:spPr>
          <a:xfrm>
            <a:off x="5486400" y="4245572"/>
            <a:ext cx="6483927" cy="22941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FFFF00"/>
                </a:solidFill>
                <a:latin typeface="Calibri" panose="020F0502020204030204" pitchFamily="34" charset="0"/>
                <a:cs typeface="Calibri" panose="020F0502020204030204" pitchFamily="34" charset="0"/>
              </a:rPr>
              <a:t>The diagnostic methods</a:t>
            </a:r>
            <a:r>
              <a:rPr lang="ru-RU" sz="2400" b="1" dirty="0" smtClean="0">
                <a:solidFill>
                  <a:srgbClr val="FFFF00"/>
                </a:solidFill>
                <a:latin typeface="Calibri" panose="020F0502020204030204" pitchFamily="34" charset="0"/>
                <a:cs typeface="Calibri" panose="020F0502020204030204" pitchFamily="34" charset="0"/>
              </a:rPr>
              <a:t>:</a:t>
            </a:r>
          </a:p>
          <a:p>
            <a:r>
              <a:rPr lang="en-US" sz="2400" b="1" dirty="0">
                <a:solidFill>
                  <a:schemeClr val="bg1"/>
                </a:solidFill>
                <a:latin typeface="Calibri" panose="020F0502020204030204" pitchFamily="34" charset="0"/>
                <a:cs typeface="Calibri" panose="020F0502020204030204" pitchFamily="34" charset="0"/>
              </a:rPr>
              <a:t>• microscopic (bacteriological) examination. </a:t>
            </a:r>
          </a:p>
          <a:p>
            <a:r>
              <a:rPr lang="en-US" sz="2400" b="1" dirty="0">
                <a:solidFill>
                  <a:schemeClr val="bg1"/>
                </a:solidFill>
                <a:latin typeface="Calibri" panose="020F0502020204030204" pitchFamily="34" charset="0"/>
                <a:cs typeface="Calibri" panose="020F0502020204030204" pitchFamily="34" charset="0"/>
              </a:rPr>
              <a:t>• </a:t>
            </a:r>
            <a:r>
              <a:rPr lang="en-US" sz="2400" b="1" dirty="0" smtClean="0">
                <a:solidFill>
                  <a:schemeClr val="bg1"/>
                </a:solidFill>
                <a:latin typeface="Calibri" panose="020F0502020204030204" pitchFamily="34" charset="0"/>
                <a:cs typeface="Calibri" panose="020F0502020204030204" pitchFamily="34" charset="0"/>
              </a:rPr>
              <a:t>luminescent </a:t>
            </a:r>
            <a:r>
              <a:rPr lang="en-US" sz="2400" b="1" dirty="0">
                <a:solidFill>
                  <a:schemeClr val="bg1"/>
                </a:solidFill>
                <a:latin typeface="Calibri" panose="020F0502020204030204" pitchFamily="34" charset="0"/>
                <a:cs typeface="Calibri" panose="020F0502020204030204" pitchFamily="34" charset="0"/>
              </a:rPr>
              <a:t>study (when exposed to a Wood’s lamp, a coral-red or brick-red fluorescence is observed because the causative agent of </a:t>
            </a:r>
            <a:r>
              <a:rPr lang="en-US" sz="2400" b="1" dirty="0" err="1">
                <a:solidFill>
                  <a:schemeClr val="bg1"/>
                </a:solidFill>
                <a:latin typeface="Calibri" panose="020F0502020204030204" pitchFamily="34" charset="0"/>
                <a:cs typeface="Calibri" panose="020F0502020204030204" pitchFamily="34" charset="0"/>
              </a:rPr>
              <a:t>erythrasma</a:t>
            </a:r>
            <a:r>
              <a:rPr lang="en-US" sz="2400" b="1" dirty="0">
                <a:solidFill>
                  <a:schemeClr val="bg1"/>
                </a:solidFill>
                <a:latin typeface="Calibri" panose="020F0502020204030204" pitchFamily="34" charset="0"/>
                <a:cs typeface="Calibri" panose="020F0502020204030204" pitchFamily="34" charset="0"/>
              </a:rPr>
              <a:t> secretes water-soluble </a:t>
            </a:r>
            <a:r>
              <a:rPr lang="en-US" sz="2400" b="1" dirty="0" smtClean="0">
                <a:solidFill>
                  <a:schemeClr val="bg1"/>
                </a:solidFill>
                <a:latin typeface="Calibri" panose="020F0502020204030204" pitchFamily="34" charset="0"/>
                <a:cs typeface="Calibri" panose="020F0502020204030204" pitchFamily="34" charset="0"/>
              </a:rPr>
              <a:t>porphyrins  </a:t>
            </a:r>
            <a:r>
              <a:rPr lang="en-US" sz="2400" b="1" dirty="0">
                <a:solidFill>
                  <a:schemeClr val="bg1"/>
                </a:solidFill>
                <a:latin typeface="Calibri" panose="020F0502020204030204" pitchFamily="34" charset="0"/>
                <a:cs typeface="Calibri" panose="020F0502020204030204" pitchFamily="34" charset="0"/>
              </a:rPr>
              <a:t>during its life activity. </a:t>
            </a:r>
          </a:p>
        </p:txBody>
      </p:sp>
      <p:pic>
        <p:nvPicPr>
          <p:cNvPr id="15" name="Рисунок 14"/>
          <p:cNvPicPr>
            <a:picLocks noChangeAspect="1"/>
          </p:cNvPicPr>
          <p:nvPr/>
        </p:nvPicPr>
        <p:blipFill>
          <a:blip r:embed="rId2"/>
          <a:stretch>
            <a:fillRect/>
          </a:stretch>
        </p:blipFill>
        <p:spPr>
          <a:xfrm>
            <a:off x="7369947" y="1181522"/>
            <a:ext cx="4550711" cy="2877522"/>
          </a:xfrm>
          <a:prstGeom prst="rect">
            <a:avLst/>
          </a:prstGeom>
          <a:ln w="76200">
            <a:solidFill>
              <a:srgbClr val="CCFF33"/>
            </a:solidFill>
          </a:ln>
        </p:spPr>
      </p:pic>
      <p:pic>
        <p:nvPicPr>
          <p:cNvPr id="2050" name="Picture 2" descr="Эритразма у мужчин: опытный венеролог в Москве."/>
          <p:cNvPicPr>
            <a:picLocks noChangeAspect="1" noChangeArrowheads="1"/>
          </p:cNvPicPr>
          <p:nvPr/>
        </p:nvPicPr>
        <p:blipFill rotWithShape="1">
          <a:blip r:embed="rId3">
            <a:extLst>
              <a:ext uri="{28A0092B-C50C-407E-A947-70E740481C1C}">
                <a14:useLocalDpi xmlns:a14="http://schemas.microsoft.com/office/drawing/2010/main" val="0"/>
              </a:ext>
            </a:extLst>
          </a:blip>
          <a:srcRect r="40236"/>
          <a:stretch/>
        </p:blipFill>
        <p:spPr bwMode="auto">
          <a:xfrm>
            <a:off x="223025" y="3388809"/>
            <a:ext cx="5040350" cy="3279620"/>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199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420" y="354360"/>
            <a:ext cx="11902068" cy="11003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err="1" smtClean="0">
                <a:solidFill>
                  <a:srgbClr val="FFFF00"/>
                </a:solidFill>
              </a:rPr>
              <a:t>Actinomycosis</a:t>
            </a:r>
            <a:r>
              <a:rPr lang="en-US" sz="3200" b="1" dirty="0" smtClean="0">
                <a:solidFill>
                  <a:srgbClr val="FFFF00"/>
                </a:solidFill>
              </a:rPr>
              <a:t> </a:t>
            </a:r>
            <a:r>
              <a:rPr lang="en-US" sz="3200" b="1" dirty="0">
                <a:solidFill>
                  <a:srgbClr val="FFFF00"/>
                </a:solidFill>
              </a:rPr>
              <a:t>of the </a:t>
            </a:r>
            <a:r>
              <a:rPr lang="en-US" sz="3200" b="1" dirty="0" smtClean="0">
                <a:solidFill>
                  <a:srgbClr val="FFFF00"/>
                </a:solidFill>
              </a:rPr>
              <a:t>skin is </a:t>
            </a:r>
            <a:r>
              <a:rPr lang="en-US" sz="3200" b="1" dirty="0">
                <a:solidFill>
                  <a:srgbClr val="FFFF00"/>
                </a:solidFill>
              </a:rPr>
              <a:t>a chronic infectious non-contagious disease that affects humans and animals, caused by </a:t>
            </a:r>
            <a:r>
              <a:rPr lang="en-US" sz="3200" b="1" dirty="0" err="1">
                <a:solidFill>
                  <a:srgbClr val="FFFF00"/>
                </a:solidFill>
              </a:rPr>
              <a:t>actinomycetes</a:t>
            </a:r>
            <a:r>
              <a:rPr lang="en-US" sz="3200" b="1" dirty="0">
                <a:solidFill>
                  <a:srgbClr val="FFFF00"/>
                </a:solidFill>
              </a:rPr>
              <a:t>, more often </a:t>
            </a:r>
            <a:r>
              <a:rPr lang="en-US" sz="3200" b="1" dirty="0" err="1">
                <a:solidFill>
                  <a:srgbClr val="FFFF00"/>
                </a:solidFill>
              </a:rPr>
              <a:t>Actinomyces</a:t>
            </a:r>
            <a:r>
              <a:rPr lang="en-US" sz="3200" b="1" dirty="0">
                <a:solidFill>
                  <a:srgbClr val="FFFF00"/>
                </a:solidFill>
              </a:rPr>
              <a:t> </a:t>
            </a:r>
            <a:r>
              <a:rPr lang="en-US" sz="3200" b="1" dirty="0" err="1">
                <a:solidFill>
                  <a:srgbClr val="FFFF00"/>
                </a:solidFill>
              </a:rPr>
              <a:t>israeli</a:t>
            </a:r>
            <a:r>
              <a:rPr lang="en-US" sz="3200" b="1" dirty="0">
                <a:solidFill>
                  <a:srgbClr val="FFFF00"/>
                </a:solidFill>
              </a:rPr>
              <a:t>.</a:t>
            </a:r>
          </a:p>
        </p:txBody>
      </p:sp>
      <p:sp>
        <p:nvSpPr>
          <p:cNvPr id="3" name="Прямоугольник 2"/>
          <p:cNvSpPr/>
          <p:nvPr/>
        </p:nvSpPr>
        <p:spPr>
          <a:xfrm>
            <a:off x="4475964" y="1894863"/>
            <a:ext cx="2839236" cy="6650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rgbClr val="0000CC"/>
                </a:solidFill>
              </a:rPr>
              <a:t>Forms</a:t>
            </a:r>
            <a:endParaRPr lang="en-US" sz="4400" b="1" dirty="0">
              <a:solidFill>
                <a:srgbClr val="0000CC"/>
              </a:solidFill>
            </a:endParaRPr>
          </a:p>
        </p:txBody>
      </p:sp>
      <p:sp>
        <p:nvSpPr>
          <p:cNvPr id="4" name="Прямоугольник 3"/>
          <p:cNvSpPr/>
          <p:nvPr/>
        </p:nvSpPr>
        <p:spPr>
          <a:xfrm>
            <a:off x="157637" y="2886644"/>
            <a:ext cx="2709747" cy="62088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Nodular</a:t>
            </a:r>
          </a:p>
        </p:txBody>
      </p:sp>
      <p:sp>
        <p:nvSpPr>
          <p:cNvPr id="5" name="Прямоугольник 4"/>
          <p:cNvSpPr/>
          <p:nvPr/>
        </p:nvSpPr>
        <p:spPr>
          <a:xfrm>
            <a:off x="3082204" y="2865867"/>
            <a:ext cx="2749884" cy="63203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Tubercular</a:t>
            </a:r>
            <a:endParaRPr lang="en-US" sz="2400" b="1" dirty="0">
              <a:solidFill>
                <a:srgbClr val="0000CC"/>
              </a:solidFill>
            </a:endParaRPr>
          </a:p>
        </p:txBody>
      </p:sp>
      <p:sp>
        <p:nvSpPr>
          <p:cNvPr id="6" name="Прямоугольник 5"/>
          <p:cNvSpPr/>
          <p:nvPr/>
        </p:nvSpPr>
        <p:spPr>
          <a:xfrm>
            <a:off x="6055116" y="2854715"/>
            <a:ext cx="2810107" cy="65433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Ulcerative</a:t>
            </a:r>
          </a:p>
        </p:txBody>
      </p:sp>
      <p:pic>
        <p:nvPicPr>
          <p:cNvPr id="10" name="Рисунок 9"/>
          <p:cNvPicPr>
            <a:picLocks noChangeAspect="1"/>
          </p:cNvPicPr>
          <p:nvPr/>
        </p:nvPicPr>
        <p:blipFill>
          <a:blip r:embed="rId2"/>
          <a:stretch>
            <a:fillRect/>
          </a:stretch>
        </p:blipFill>
        <p:spPr>
          <a:xfrm>
            <a:off x="9102437" y="3617338"/>
            <a:ext cx="2792560" cy="3012065"/>
          </a:xfrm>
          <a:prstGeom prst="rect">
            <a:avLst/>
          </a:prstGeom>
          <a:ln w="76200">
            <a:solidFill>
              <a:srgbClr val="CCFF33"/>
            </a:solidFill>
          </a:ln>
        </p:spPr>
      </p:pic>
      <p:pic>
        <p:nvPicPr>
          <p:cNvPr id="11" name="Рисунок 10"/>
          <p:cNvPicPr>
            <a:picLocks noChangeAspect="1"/>
          </p:cNvPicPr>
          <p:nvPr/>
        </p:nvPicPr>
        <p:blipFill>
          <a:blip r:embed="rId3"/>
          <a:stretch>
            <a:fillRect/>
          </a:stretch>
        </p:blipFill>
        <p:spPr>
          <a:xfrm>
            <a:off x="200721" y="3615815"/>
            <a:ext cx="2676293" cy="2991282"/>
          </a:xfrm>
          <a:prstGeom prst="rect">
            <a:avLst/>
          </a:prstGeom>
          <a:ln w="76200">
            <a:solidFill>
              <a:srgbClr val="CCFF33"/>
            </a:solidFill>
          </a:ln>
        </p:spPr>
      </p:pic>
      <p:pic>
        <p:nvPicPr>
          <p:cNvPr id="12" name="Рисунок 11"/>
          <p:cNvPicPr>
            <a:picLocks noChangeAspect="1"/>
          </p:cNvPicPr>
          <p:nvPr/>
        </p:nvPicPr>
        <p:blipFill>
          <a:blip r:embed="rId4"/>
          <a:stretch>
            <a:fillRect/>
          </a:stretch>
        </p:blipFill>
        <p:spPr>
          <a:xfrm>
            <a:off x="6086169" y="3649268"/>
            <a:ext cx="2761816" cy="2991282"/>
          </a:xfrm>
          <a:prstGeom prst="rect">
            <a:avLst/>
          </a:prstGeom>
          <a:ln w="76200">
            <a:solidFill>
              <a:srgbClr val="CCFF33"/>
            </a:solidFill>
          </a:ln>
        </p:spPr>
      </p:pic>
      <p:pic>
        <p:nvPicPr>
          <p:cNvPr id="13" name="Рисунок 12"/>
          <p:cNvPicPr>
            <a:picLocks noChangeAspect="1"/>
          </p:cNvPicPr>
          <p:nvPr/>
        </p:nvPicPr>
        <p:blipFill>
          <a:blip r:embed="rId5"/>
          <a:stretch>
            <a:fillRect/>
          </a:stretch>
        </p:blipFill>
        <p:spPr>
          <a:xfrm>
            <a:off x="3093354" y="3631726"/>
            <a:ext cx="2716432" cy="2986520"/>
          </a:xfrm>
          <a:prstGeom prst="rect">
            <a:avLst/>
          </a:prstGeom>
          <a:ln w="76200">
            <a:solidFill>
              <a:srgbClr val="CCFF33"/>
            </a:solidFill>
          </a:ln>
        </p:spPr>
      </p:pic>
      <p:sp>
        <p:nvSpPr>
          <p:cNvPr id="14" name="Прямоугольник 13"/>
          <p:cNvSpPr/>
          <p:nvPr/>
        </p:nvSpPr>
        <p:spPr>
          <a:xfrm>
            <a:off x="9039925" y="2865866"/>
            <a:ext cx="2903035" cy="62831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Atheromatous</a:t>
            </a:r>
            <a:endParaRPr lang="en-US" sz="2400" b="1" dirty="0">
              <a:solidFill>
                <a:srgbClr val="0000CC"/>
              </a:solidFill>
            </a:endParaRPr>
          </a:p>
        </p:txBody>
      </p:sp>
    </p:spTree>
    <p:extLst>
      <p:ext uri="{BB962C8B-B14F-4D97-AF65-F5344CB8AC3E}">
        <p14:creationId xmlns:p14="http://schemas.microsoft.com/office/powerpoint/2010/main" val="4279699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966" y="264671"/>
            <a:ext cx="11653025" cy="69046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a:solidFill>
                  <a:srgbClr val="FFFF00"/>
                </a:solidFill>
              </a:rPr>
              <a:t>Dermatomycosis - a group of fungal diseases that affect not only the skin, but also its appendages (hair and nails</a:t>
            </a:r>
            <a:r>
              <a:rPr lang="en-US" sz="3600" b="1" dirty="0" smtClean="0">
                <a:solidFill>
                  <a:srgbClr val="FFFF00"/>
                </a:solidFill>
              </a:rPr>
              <a:t>).</a:t>
            </a:r>
            <a:endParaRPr lang="en-US" sz="3600" b="1" dirty="0">
              <a:solidFill>
                <a:srgbClr val="FFFF00"/>
              </a:solidFill>
            </a:endParaRPr>
          </a:p>
        </p:txBody>
      </p:sp>
      <p:sp>
        <p:nvSpPr>
          <p:cNvPr id="4" name="Прямоугольник 3"/>
          <p:cNvSpPr/>
          <p:nvPr/>
        </p:nvSpPr>
        <p:spPr>
          <a:xfrm>
            <a:off x="135180" y="1358630"/>
            <a:ext cx="5540792" cy="113924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Epidermophytosis</a:t>
            </a:r>
            <a:r>
              <a:rPr lang="en-US" sz="2400" b="1" dirty="0" smtClean="0">
                <a:solidFill>
                  <a:srgbClr val="FF00FF"/>
                </a:solidFill>
              </a:rPr>
              <a:t> </a:t>
            </a:r>
            <a:r>
              <a:rPr lang="en-US" sz="2400" b="1" dirty="0">
                <a:solidFill>
                  <a:srgbClr val="FF00FF"/>
                </a:solidFill>
              </a:rPr>
              <a:t>inguinal.</a:t>
            </a:r>
          </a:p>
          <a:p>
            <a:r>
              <a:rPr lang="en-US" sz="2400" b="1" dirty="0">
                <a:solidFill>
                  <a:srgbClr val="0000CC"/>
                </a:solidFill>
              </a:rPr>
              <a:t>The causative agent is    </a:t>
            </a:r>
            <a:r>
              <a:rPr lang="en-US" sz="2400" b="1" dirty="0" err="1">
                <a:solidFill>
                  <a:srgbClr val="0000CC"/>
                </a:solidFill>
              </a:rPr>
              <a:t>Epidermophyton</a:t>
            </a:r>
            <a:r>
              <a:rPr lang="en-US" sz="2400" b="1" dirty="0">
                <a:solidFill>
                  <a:srgbClr val="0000CC"/>
                </a:solidFill>
              </a:rPr>
              <a:t> </a:t>
            </a:r>
            <a:r>
              <a:rPr lang="en-US" sz="2400" b="1" dirty="0" err="1" smtClean="0">
                <a:solidFill>
                  <a:srgbClr val="0000CC"/>
                </a:solidFill>
              </a:rPr>
              <a:t>floccosum</a:t>
            </a:r>
            <a:r>
              <a:rPr lang="en-US" sz="2400" b="1" dirty="0" smtClean="0">
                <a:solidFill>
                  <a:srgbClr val="0000CC"/>
                </a:solidFill>
              </a:rPr>
              <a:t>.</a:t>
            </a:r>
            <a:endParaRPr lang="en-US" sz="2400" b="1" dirty="0">
              <a:solidFill>
                <a:srgbClr val="0000CC"/>
              </a:solidFill>
            </a:endParaRPr>
          </a:p>
        </p:txBody>
      </p:sp>
      <p:sp>
        <p:nvSpPr>
          <p:cNvPr id="5" name="Прямоугольник 4"/>
          <p:cNvSpPr/>
          <p:nvPr/>
        </p:nvSpPr>
        <p:spPr>
          <a:xfrm>
            <a:off x="159075" y="2547723"/>
            <a:ext cx="5528047" cy="258538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Epidermophytosis</a:t>
            </a:r>
            <a:r>
              <a:rPr lang="en-US" sz="2400" b="1" dirty="0" smtClean="0">
                <a:solidFill>
                  <a:srgbClr val="FF00FF"/>
                </a:solidFill>
              </a:rPr>
              <a:t> </a:t>
            </a:r>
            <a:r>
              <a:rPr lang="en-US" sz="2400" b="1" dirty="0">
                <a:solidFill>
                  <a:srgbClr val="FF00FF"/>
                </a:solidFill>
              </a:rPr>
              <a:t>of the Feet. </a:t>
            </a:r>
            <a:endParaRPr lang="en-US" sz="2400" b="1" dirty="0" smtClean="0">
              <a:solidFill>
                <a:srgbClr val="FF00FF"/>
              </a:solidFill>
            </a:endParaRPr>
          </a:p>
          <a:p>
            <a:r>
              <a:rPr lang="en-US" sz="2400" b="1" dirty="0" smtClean="0">
                <a:solidFill>
                  <a:srgbClr val="0000CC"/>
                </a:solidFill>
              </a:rPr>
              <a:t>The </a:t>
            </a:r>
            <a:r>
              <a:rPr lang="en-US" sz="2400" b="1" dirty="0">
                <a:solidFill>
                  <a:srgbClr val="0000CC"/>
                </a:solidFill>
              </a:rPr>
              <a:t>causative agents of the disease are </a:t>
            </a:r>
            <a:r>
              <a:rPr lang="en-US" sz="2400" b="1" dirty="0" err="1">
                <a:solidFill>
                  <a:srgbClr val="0000CC"/>
                </a:solidFill>
              </a:rPr>
              <a:t>Thrichophyton</a:t>
            </a:r>
            <a:r>
              <a:rPr lang="en-US" sz="2400" b="1" dirty="0">
                <a:solidFill>
                  <a:srgbClr val="0000CC"/>
                </a:solidFill>
              </a:rPr>
              <a:t> </a:t>
            </a:r>
            <a:r>
              <a:rPr lang="en-US" sz="2400" b="1" dirty="0" err="1">
                <a:solidFill>
                  <a:srgbClr val="0000CC"/>
                </a:solidFill>
              </a:rPr>
              <a:t>rubrum</a:t>
            </a:r>
            <a:r>
              <a:rPr lang="en-US" sz="2400" b="1" dirty="0">
                <a:solidFill>
                  <a:srgbClr val="0000CC"/>
                </a:solidFill>
              </a:rPr>
              <a:t> (approximately 90 per cent), and </a:t>
            </a:r>
            <a:r>
              <a:rPr lang="en-US" sz="2400" b="1" dirty="0" err="1">
                <a:solidFill>
                  <a:srgbClr val="0000CC"/>
                </a:solidFill>
              </a:rPr>
              <a:t>Thrichophyton</a:t>
            </a:r>
            <a:r>
              <a:rPr lang="en-US" sz="2400" b="1" dirty="0">
                <a:solidFill>
                  <a:srgbClr val="0000CC"/>
                </a:solidFill>
              </a:rPr>
              <a:t> </a:t>
            </a:r>
            <a:r>
              <a:rPr lang="en-US" sz="2400" b="1" dirty="0" err="1">
                <a:solidFill>
                  <a:srgbClr val="0000CC"/>
                </a:solidFill>
              </a:rPr>
              <a:t>mentagrophytes</a:t>
            </a:r>
            <a:r>
              <a:rPr lang="en-US" sz="2400" b="1" dirty="0">
                <a:solidFill>
                  <a:srgbClr val="0000CC"/>
                </a:solidFill>
              </a:rPr>
              <a:t> or </a:t>
            </a:r>
            <a:r>
              <a:rPr lang="en-US" sz="2400" b="1" dirty="0" err="1">
                <a:solidFill>
                  <a:srgbClr val="0000CC"/>
                </a:solidFill>
              </a:rPr>
              <a:t>Thrichophyton</a:t>
            </a:r>
            <a:r>
              <a:rPr lang="en-US" sz="2400" b="1" dirty="0">
                <a:solidFill>
                  <a:srgbClr val="0000CC"/>
                </a:solidFill>
              </a:rPr>
              <a:t> Interdigital </a:t>
            </a:r>
            <a:r>
              <a:rPr lang="en-US" sz="2400" b="1" dirty="0" smtClean="0">
                <a:solidFill>
                  <a:srgbClr val="0000CC"/>
                </a:solidFill>
              </a:rPr>
              <a:t>(about </a:t>
            </a:r>
            <a:r>
              <a:rPr lang="en-US" sz="2400" b="1" dirty="0">
                <a:solidFill>
                  <a:srgbClr val="0000CC"/>
                </a:solidFill>
              </a:rPr>
              <a:t>10 per cent</a:t>
            </a:r>
            <a:r>
              <a:rPr lang="en-US" sz="2400" b="1" dirty="0" smtClean="0">
                <a:solidFill>
                  <a:srgbClr val="0000CC"/>
                </a:solidFill>
              </a:rPr>
              <a:t>).</a:t>
            </a:r>
            <a:endParaRPr lang="en-US" sz="2400" b="1" dirty="0">
              <a:solidFill>
                <a:srgbClr val="0000CC"/>
              </a:solidFill>
            </a:endParaRPr>
          </a:p>
        </p:txBody>
      </p:sp>
      <p:sp>
        <p:nvSpPr>
          <p:cNvPr id="6" name="Прямоугольник 5"/>
          <p:cNvSpPr/>
          <p:nvPr/>
        </p:nvSpPr>
        <p:spPr>
          <a:xfrm>
            <a:off x="157636" y="5171125"/>
            <a:ext cx="5567645" cy="1146548"/>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Rubromycosis</a:t>
            </a:r>
            <a:r>
              <a:rPr lang="en-US" sz="2400" b="1" dirty="0">
                <a:solidFill>
                  <a:srgbClr val="FF00FF"/>
                </a:solidFill>
              </a:rPr>
              <a:t>. </a:t>
            </a:r>
            <a:endParaRPr lang="en-US" sz="2400" b="1" dirty="0" smtClean="0">
              <a:solidFill>
                <a:srgbClr val="FF00FF"/>
              </a:solidFill>
            </a:endParaRPr>
          </a:p>
          <a:p>
            <a:r>
              <a:rPr lang="en-US" sz="2400" b="1" dirty="0" smtClean="0">
                <a:solidFill>
                  <a:srgbClr val="0000CC"/>
                </a:solidFill>
              </a:rPr>
              <a:t>The </a:t>
            </a:r>
            <a:r>
              <a:rPr lang="en-US" sz="2400" b="1" dirty="0">
                <a:solidFill>
                  <a:srgbClr val="0000CC"/>
                </a:solidFill>
              </a:rPr>
              <a:t>causative agent is T. </a:t>
            </a:r>
            <a:r>
              <a:rPr lang="en-US" sz="2400" b="1" dirty="0" err="1">
                <a:solidFill>
                  <a:srgbClr val="0000CC"/>
                </a:solidFill>
              </a:rPr>
              <a:t>rubrum</a:t>
            </a:r>
            <a:endParaRPr lang="en-US" sz="2400" b="1" dirty="0">
              <a:solidFill>
                <a:srgbClr val="0000CC"/>
              </a:solidFill>
            </a:endParaRPr>
          </a:p>
        </p:txBody>
      </p:sp>
      <p:sp>
        <p:nvSpPr>
          <p:cNvPr id="7" name="Прямоугольник 6"/>
          <p:cNvSpPr/>
          <p:nvPr/>
        </p:nvSpPr>
        <p:spPr>
          <a:xfrm>
            <a:off x="5747607" y="3973381"/>
            <a:ext cx="6278138" cy="118710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Trichophytosis</a:t>
            </a:r>
            <a:r>
              <a:rPr lang="en-US" sz="2400" b="1" dirty="0" smtClean="0">
                <a:solidFill>
                  <a:srgbClr val="FF00FF"/>
                </a:solidFill>
              </a:rPr>
              <a:t>.</a:t>
            </a:r>
            <a:endParaRPr lang="en-US" sz="2400" b="1" dirty="0">
              <a:solidFill>
                <a:srgbClr val="FF00FF"/>
              </a:solidFill>
            </a:endParaRPr>
          </a:p>
          <a:p>
            <a:r>
              <a:rPr lang="en-US" sz="2400" b="1" dirty="0">
                <a:solidFill>
                  <a:srgbClr val="0000CC"/>
                </a:solidFill>
              </a:rPr>
              <a:t>The causative agents are  </a:t>
            </a:r>
            <a:r>
              <a:rPr lang="en-US" sz="2400" b="1" dirty="0" err="1">
                <a:solidFill>
                  <a:srgbClr val="0000CC"/>
                </a:solidFill>
              </a:rPr>
              <a:t>Trichophyton</a:t>
            </a:r>
            <a:r>
              <a:rPr lang="en-US" sz="2400" b="1" dirty="0">
                <a:solidFill>
                  <a:srgbClr val="0000CC"/>
                </a:solidFill>
              </a:rPr>
              <a:t> </a:t>
            </a:r>
            <a:r>
              <a:rPr lang="en-US" sz="2400" b="1" dirty="0" err="1">
                <a:solidFill>
                  <a:srgbClr val="0000CC"/>
                </a:solidFill>
              </a:rPr>
              <a:t>tonsurans</a:t>
            </a:r>
            <a:r>
              <a:rPr lang="en-US" sz="2400" b="1" dirty="0">
                <a:solidFill>
                  <a:srgbClr val="0000CC"/>
                </a:solidFill>
              </a:rPr>
              <a:t>,  </a:t>
            </a:r>
            <a:r>
              <a:rPr lang="en-US" sz="2400" b="1" dirty="0" err="1">
                <a:solidFill>
                  <a:srgbClr val="0000CC"/>
                </a:solidFill>
              </a:rPr>
              <a:t>Trichophyton</a:t>
            </a:r>
            <a:r>
              <a:rPr lang="en-US" sz="2400" b="1" dirty="0">
                <a:solidFill>
                  <a:srgbClr val="0000CC"/>
                </a:solidFill>
              </a:rPr>
              <a:t> </a:t>
            </a:r>
            <a:r>
              <a:rPr lang="en-US" sz="2400" b="1" dirty="0" err="1" smtClean="0">
                <a:solidFill>
                  <a:srgbClr val="0000CC"/>
                </a:solidFill>
              </a:rPr>
              <a:t>mentagrophytes</a:t>
            </a:r>
            <a:r>
              <a:rPr lang="en-US" sz="2400" b="1" dirty="0" smtClean="0">
                <a:solidFill>
                  <a:srgbClr val="0000CC"/>
                </a:solidFill>
              </a:rPr>
              <a:t>.</a:t>
            </a:r>
            <a:endParaRPr lang="en-US" sz="2400" b="1" dirty="0">
              <a:solidFill>
                <a:srgbClr val="0000CC"/>
              </a:solidFill>
            </a:endParaRPr>
          </a:p>
        </p:txBody>
      </p:sp>
      <p:sp>
        <p:nvSpPr>
          <p:cNvPr id="8" name="Прямоугольник 7"/>
          <p:cNvSpPr/>
          <p:nvPr/>
        </p:nvSpPr>
        <p:spPr>
          <a:xfrm>
            <a:off x="5748960" y="1340348"/>
            <a:ext cx="6248400" cy="256663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Microsporia</a:t>
            </a:r>
            <a:r>
              <a:rPr lang="en-US" sz="2400" b="1" dirty="0" smtClean="0">
                <a:solidFill>
                  <a:srgbClr val="FF00FF"/>
                </a:solidFill>
              </a:rPr>
              <a:t> </a:t>
            </a:r>
            <a:r>
              <a:rPr lang="en-US" sz="2400" b="1" dirty="0">
                <a:solidFill>
                  <a:srgbClr val="FF00FF"/>
                </a:solidFill>
              </a:rPr>
              <a:t>(</a:t>
            </a:r>
            <a:r>
              <a:rPr lang="en-US" sz="2400" b="1" dirty="0" err="1">
                <a:solidFill>
                  <a:srgbClr val="FF00FF"/>
                </a:solidFill>
              </a:rPr>
              <a:t>microsporosis</a:t>
            </a:r>
            <a:r>
              <a:rPr lang="en-US" sz="2400" b="1" dirty="0" smtClean="0">
                <a:solidFill>
                  <a:srgbClr val="FF00FF"/>
                </a:solidFill>
              </a:rPr>
              <a:t>).</a:t>
            </a:r>
            <a:endParaRPr lang="en-US" sz="2400" b="1" dirty="0">
              <a:solidFill>
                <a:srgbClr val="FF00FF"/>
              </a:solidFill>
            </a:endParaRPr>
          </a:p>
          <a:p>
            <a:r>
              <a:rPr lang="en-US" sz="2400" b="1" dirty="0">
                <a:solidFill>
                  <a:srgbClr val="0000CC"/>
                </a:solidFill>
              </a:rPr>
              <a:t>The causative agents are  </a:t>
            </a:r>
            <a:r>
              <a:rPr lang="en-US" sz="2400" b="1" dirty="0" err="1">
                <a:solidFill>
                  <a:srgbClr val="0000CC"/>
                </a:solidFill>
              </a:rPr>
              <a:t>Microsporum</a:t>
            </a:r>
            <a:r>
              <a:rPr lang="en-US" sz="2400" b="1" dirty="0">
                <a:solidFill>
                  <a:srgbClr val="0000CC"/>
                </a:solidFill>
              </a:rPr>
              <a:t> </a:t>
            </a:r>
            <a:r>
              <a:rPr lang="en-US" sz="2400" b="1" dirty="0" err="1" smtClean="0">
                <a:solidFill>
                  <a:srgbClr val="0000CC"/>
                </a:solidFill>
              </a:rPr>
              <a:t>ferrugineum</a:t>
            </a:r>
            <a:r>
              <a:rPr lang="ru-RU" sz="2400" b="1" dirty="0" smtClean="0">
                <a:solidFill>
                  <a:srgbClr val="0000CC"/>
                </a:solidFill>
              </a:rPr>
              <a:t>, </a:t>
            </a:r>
            <a:r>
              <a:rPr lang="en-US" sz="2400" b="1" dirty="0" err="1">
                <a:solidFill>
                  <a:srgbClr val="0000CC"/>
                </a:solidFill>
              </a:rPr>
              <a:t>Microsporum</a:t>
            </a:r>
            <a:r>
              <a:rPr lang="en-US" sz="2400" b="1" dirty="0">
                <a:solidFill>
                  <a:srgbClr val="0000CC"/>
                </a:solidFill>
              </a:rPr>
              <a:t> </a:t>
            </a:r>
            <a:r>
              <a:rPr lang="en-US" sz="2400" b="1" dirty="0" err="1" smtClean="0">
                <a:solidFill>
                  <a:srgbClr val="0000CC"/>
                </a:solidFill>
              </a:rPr>
              <a:t>Audonii</a:t>
            </a:r>
            <a:endParaRPr lang="ru-RU" sz="2400" b="1" dirty="0">
              <a:solidFill>
                <a:srgbClr val="0000CC"/>
              </a:solidFill>
            </a:endParaRPr>
          </a:p>
          <a:p>
            <a:r>
              <a:rPr lang="en-US" sz="2400" b="1" dirty="0">
                <a:solidFill>
                  <a:srgbClr val="0000CC"/>
                </a:solidFill>
              </a:rPr>
              <a:t>M. </a:t>
            </a:r>
            <a:r>
              <a:rPr lang="en-US" sz="2400" b="1" dirty="0" err="1" smtClean="0">
                <a:solidFill>
                  <a:srgbClr val="0000CC"/>
                </a:solidFill>
              </a:rPr>
              <a:t>canis</a:t>
            </a:r>
            <a:r>
              <a:rPr lang="en-US" sz="2400" b="1" dirty="0" smtClean="0">
                <a:solidFill>
                  <a:srgbClr val="0000CC"/>
                </a:solidFill>
              </a:rPr>
              <a:t>, M</a:t>
            </a:r>
            <a:r>
              <a:rPr lang="en-US" sz="2400" b="1" dirty="0">
                <a:solidFill>
                  <a:srgbClr val="0000CC"/>
                </a:solidFill>
              </a:rPr>
              <a:t>. </a:t>
            </a:r>
            <a:r>
              <a:rPr lang="en-US" sz="2400" b="1" dirty="0" err="1" smtClean="0">
                <a:solidFill>
                  <a:srgbClr val="0000CC"/>
                </a:solidFill>
              </a:rPr>
              <a:t>folineum</a:t>
            </a:r>
            <a:r>
              <a:rPr lang="ru-RU" sz="2400" b="1" dirty="0" smtClean="0">
                <a:solidFill>
                  <a:srgbClr val="0000CC"/>
                </a:solidFill>
              </a:rPr>
              <a:t>, </a:t>
            </a:r>
            <a:r>
              <a:rPr lang="en-US" sz="2400" b="1" dirty="0">
                <a:solidFill>
                  <a:srgbClr val="0000CC"/>
                </a:solidFill>
              </a:rPr>
              <a:t>M. </a:t>
            </a:r>
            <a:r>
              <a:rPr lang="en-US" sz="2400" b="1" dirty="0" err="1" smtClean="0">
                <a:solidFill>
                  <a:srgbClr val="0000CC"/>
                </a:solidFill>
              </a:rPr>
              <a:t>gypseum</a:t>
            </a:r>
            <a:r>
              <a:rPr lang="en-US" sz="2400" b="1" dirty="0">
                <a:solidFill>
                  <a:srgbClr val="0000CC"/>
                </a:solidFill>
              </a:rPr>
              <a:t>.</a:t>
            </a:r>
          </a:p>
        </p:txBody>
      </p:sp>
      <p:sp>
        <p:nvSpPr>
          <p:cNvPr id="3" name="Прямоугольник 2"/>
          <p:cNvSpPr/>
          <p:nvPr/>
        </p:nvSpPr>
        <p:spPr>
          <a:xfrm>
            <a:off x="5753522" y="5170188"/>
            <a:ext cx="6278644" cy="1141401"/>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Favus</a:t>
            </a:r>
            <a:r>
              <a:rPr lang="en-US" sz="2400" b="1" dirty="0">
                <a:solidFill>
                  <a:srgbClr val="FF00FF"/>
                </a:solidFill>
              </a:rPr>
              <a:t>.</a:t>
            </a:r>
          </a:p>
          <a:p>
            <a:r>
              <a:rPr lang="en-US" sz="2400" b="1" dirty="0">
                <a:solidFill>
                  <a:srgbClr val="0000CC"/>
                </a:solidFill>
              </a:rPr>
              <a:t>The causative agent is </a:t>
            </a:r>
            <a:r>
              <a:rPr lang="en-US" sz="2400" b="1" dirty="0" err="1" smtClean="0">
                <a:solidFill>
                  <a:srgbClr val="0000CC"/>
                </a:solidFill>
              </a:rPr>
              <a:t>Trichophyton</a:t>
            </a:r>
            <a:r>
              <a:rPr lang="en-US" sz="2400" b="1" dirty="0" smtClean="0">
                <a:solidFill>
                  <a:srgbClr val="0000CC"/>
                </a:solidFill>
              </a:rPr>
              <a:t> </a:t>
            </a:r>
            <a:r>
              <a:rPr lang="en-US" sz="2400" b="1" dirty="0" err="1" smtClean="0">
                <a:solidFill>
                  <a:srgbClr val="0000CC"/>
                </a:solidFill>
              </a:rPr>
              <a:t>Schonleinii</a:t>
            </a:r>
            <a:r>
              <a:rPr lang="en-US" sz="2400" b="1" dirty="0">
                <a:solidFill>
                  <a:srgbClr val="0000CC"/>
                </a:solidFill>
              </a:rPr>
              <a:t>.</a:t>
            </a:r>
          </a:p>
        </p:txBody>
      </p:sp>
    </p:spTree>
    <p:extLst>
      <p:ext uri="{BB962C8B-B14F-4D97-AF65-F5344CB8AC3E}">
        <p14:creationId xmlns:p14="http://schemas.microsoft.com/office/powerpoint/2010/main" val="182991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7268" y="209143"/>
            <a:ext cx="11782277" cy="746448"/>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800" b="1" dirty="0" err="1">
                <a:solidFill>
                  <a:srgbClr val="00FF00"/>
                </a:solidFill>
              </a:rPr>
              <a:t>Epidermophytosis</a:t>
            </a:r>
            <a:r>
              <a:rPr lang="en-US" sz="2800" b="1" dirty="0">
                <a:solidFill>
                  <a:srgbClr val="00FF00"/>
                </a:solidFill>
              </a:rPr>
              <a:t> is a contagious fungal disease of the surface layers of smooth skin and nail plates caused by fungi of the genus </a:t>
            </a:r>
            <a:r>
              <a:rPr lang="en-US" sz="2800" b="1" dirty="0" err="1">
                <a:solidFill>
                  <a:srgbClr val="00FF00"/>
                </a:solidFill>
              </a:rPr>
              <a:t>epidermophyton</a:t>
            </a:r>
            <a:r>
              <a:rPr lang="en-US" sz="2800" b="1" dirty="0">
                <a:solidFill>
                  <a:srgbClr val="00FF00"/>
                </a:solidFill>
              </a:rPr>
              <a:t>. Hair is not affected.</a:t>
            </a:r>
          </a:p>
        </p:txBody>
      </p:sp>
      <p:sp>
        <p:nvSpPr>
          <p:cNvPr id="4" name="Прямоугольник 3"/>
          <p:cNvSpPr/>
          <p:nvPr/>
        </p:nvSpPr>
        <p:spPr>
          <a:xfrm>
            <a:off x="2477094" y="1311959"/>
            <a:ext cx="3679903" cy="931469"/>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err="1">
                <a:solidFill>
                  <a:srgbClr val="00FF00"/>
                </a:solidFill>
              </a:rPr>
              <a:t>E</a:t>
            </a:r>
            <a:r>
              <a:rPr lang="en-US" sz="2400" b="1" dirty="0" err="1" smtClean="0">
                <a:solidFill>
                  <a:srgbClr val="00FF00"/>
                </a:solidFill>
              </a:rPr>
              <a:t>pidermophytosis</a:t>
            </a:r>
            <a:r>
              <a:rPr lang="en-US" sz="2400" b="1" dirty="0" smtClean="0">
                <a:solidFill>
                  <a:srgbClr val="00FF00"/>
                </a:solidFill>
              </a:rPr>
              <a:t> </a:t>
            </a:r>
            <a:r>
              <a:rPr lang="en-US" sz="2400" b="1" dirty="0">
                <a:solidFill>
                  <a:srgbClr val="00FF00"/>
                </a:solidFill>
              </a:rPr>
              <a:t>of large folds, or </a:t>
            </a:r>
            <a:r>
              <a:rPr lang="en-US" sz="2400" b="1" dirty="0" err="1" smtClean="0">
                <a:solidFill>
                  <a:srgbClr val="00FF00"/>
                </a:solidFill>
              </a:rPr>
              <a:t>inguinale</a:t>
            </a:r>
            <a:r>
              <a:rPr lang="en-US" sz="2400" b="1" dirty="0" smtClean="0">
                <a:solidFill>
                  <a:srgbClr val="00FF00"/>
                </a:solidFill>
              </a:rPr>
              <a:t>.</a:t>
            </a:r>
            <a:endParaRPr lang="en-US" sz="2400" b="1" dirty="0">
              <a:solidFill>
                <a:srgbClr val="00FF00"/>
              </a:solidFill>
            </a:endParaRPr>
          </a:p>
        </p:txBody>
      </p:sp>
      <p:sp>
        <p:nvSpPr>
          <p:cNvPr id="5" name="Прямоугольник 4"/>
          <p:cNvSpPr/>
          <p:nvPr/>
        </p:nvSpPr>
        <p:spPr>
          <a:xfrm>
            <a:off x="8787162" y="2419819"/>
            <a:ext cx="2921620" cy="462433"/>
          </a:xfrm>
          <a:prstGeom prst="rect">
            <a:avLst/>
          </a:prstGeom>
          <a:noFill/>
          <a:ln w="76200">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solidFill>
                  <a:srgbClr val="0000CC"/>
                </a:solidFill>
              </a:rPr>
              <a:t>Mycosis of the feet</a:t>
            </a:r>
          </a:p>
        </p:txBody>
      </p:sp>
      <p:sp>
        <p:nvSpPr>
          <p:cNvPr id="2" name="Блок-схема: процесс 1"/>
          <p:cNvSpPr/>
          <p:nvPr/>
        </p:nvSpPr>
        <p:spPr>
          <a:xfrm>
            <a:off x="182139" y="5436790"/>
            <a:ext cx="12009863" cy="1231640"/>
          </a:xfrm>
          <a:prstGeom prst="flowChartProcess">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800" b="1" dirty="0" err="1" smtClean="0">
                <a:solidFill>
                  <a:srgbClr val="FFFF00"/>
                </a:solidFill>
              </a:rPr>
              <a:t>Rubrophytia</a:t>
            </a:r>
            <a:r>
              <a:rPr lang="en-US" sz="2800" b="1" dirty="0" smtClean="0">
                <a:solidFill>
                  <a:srgbClr val="FFFF00"/>
                </a:solidFill>
              </a:rPr>
              <a:t> </a:t>
            </a:r>
            <a:r>
              <a:rPr lang="en-US" sz="2800" b="1" dirty="0">
                <a:solidFill>
                  <a:srgbClr val="FFFF00"/>
                </a:solidFill>
              </a:rPr>
              <a:t>(Latin </a:t>
            </a:r>
            <a:r>
              <a:rPr lang="en-US" sz="2800" b="1" dirty="0" err="1">
                <a:solidFill>
                  <a:srgbClr val="FFFF00"/>
                </a:solidFill>
              </a:rPr>
              <a:t>ruber</a:t>
            </a:r>
            <a:r>
              <a:rPr lang="en-US" sz="2800" b="1" dirty="0">
                <a:solidFill>
                  <a:srgbClr val="FFFF00"/>
                </a:solidFill>
              </a:rPr>
              <a:t> red + Greek </a:t>
            </a:r>
            <a:r>
              <a:rPr lang="en-US" sz="2800" b="1" dirty="0" err="1">
                <a:solidFill>
                  <a:srgbClr val="FFFF00"/>
                </a:solidFill>
              </a:rPr>
              <a:t>phyton</a:t>
            </a:r>
            <a:r>
              <a:rPr lang="en-US" sz="2800" b="1" dirty="0">
                <a:solidFill>
                  <a:srgbClr val="FFFF00"/>
                </a:solidFill>
              </a:rPr>
              <a:t> plant; synonym: </a:t>
            </a:r>
            <a:r>
              <a:rPr lang="en-US" sz="2800" b="1" dirty="0" err="1">
                <a:solidFill>
                  <a:srgbClr val="FFFF00"/>
                </a:solidFill>
              </a:rPr>
              <a:t>rubromycosis</a:t>
            </a:r>
            <a:r>
              <a:rPr lang="en-US" sz="2800" b="1" dirty="0">
                <a:solidFill>
                  <a:srgbClr val="FFFF00"/>
                </a:solidFill>
              </a:rPr>
              <a:t>, </a:t>
            </a:r>
            <a:r>
              <a:rPr lang="en-US" sz="2800" b="1" dirty="0" err="1">
                <a:solidFill>
                  <a:srgbClr val="FFFF00"/>
                </a:solidFill>
              </a:rPr>
              <a:t>Trichophyton</a:t>
            </a:r>
            <a:r>
              <a:rPr lang="en-US" sz="2800" b="1" dirty="0">
                <a:solidFill>
                  <a:srgbClr val="FFFF00"/>
                </a:solidFill>
              </a:rPr>
              <a:t> </a:t>
            </a:r>
            <a:r>
              <a:rPr lang="en-US" sz="2800" b="1" dirty="0" err="1">
                <a:solidFill>
                  <a:srgbClr val="FFFF00"/>
                </a:solidFill>
              </a:rPr>
              <a:t>rubrum</a:t>
            </a:r>
            <a:r>
              <a:rPr lang="en-US" sz="2800" b="1" dirty="0">
                <a:solidFill>
                  <a:srgbClr val="FFFF00"/>
                </a:solidFill>
              </a:rPr>
              <a:t> </a:t>
            </a:r>
            <a:r>
              <a:rPr lang="en-US" sz="2800" b="1" dirty="0" err="1">
                <a:solidFill>
                  <a:srgbClr val="FFFF00"/>
                </a:solidFill>
              </a:rPr>
              <a:t>infectio</a:t>
            </a:r>
            <a:r>
              <a:rPr lang="en-US" sz="2800" b="1" dirty="0">
                <a:solidFill>
                  <a:srgbClr val="FFFF00"/>
                </a:solidFill>
              </a:rPr>
              <a:t>) </a:t>
            </a:r>
            <a:r>
              <a:rPr lang="en-US" sz="2800" b="1" dirty="0" smtClean="0">
                <a:solidFill>
                  <a:srgbClr val="FFFF00"/>
                </a:solidFill>
              </a:rPr>
              <a:t>is </a:t>
            </a:r>
            <a:r>
              <a:rPr lang="en-US" sz="2800" b="1" dirty="0">
                <a:solidFill>
                  <a:srgbClr val="FFFF00"/>
                </a:solidFill>
              </a:rPr>
              <a:t>a fungal disease in which the skin, nails and downy hair are </a:t>
            </a:r>
            <a:r>
              <a:rPr lang="en-US" sz="2800" b="1" dirty="0" smtClean="0">
                <a:solidFill>
                  <a:srgbClr val="FFFF00"/>
                </a:solidFill>
              </a:rPr>
              <a:t>affected.</a:t>
            </a:r>
            <a:endParaRPr lang="ru-RU" sz="2800" b="1" dirty="0">
              <a:solidFill>
                <a:srgbClr val="FFFF00"/>
              </a:solidFill>
            </a:endParaRPr>
          </a:p>
        </p:txBody>
      </p:sp>
      <p:sp>
        <p:nvSpPr>
          <p:cNvPr id="13" name="Прямоугольник 12"/>
          <p:cNvSpPr/>
          <p:nvPr/>
        </p:nvSpPr>
        <p:spPr>
          <a:xfrm>
            <a:off x="228601" y="3550185"/>
            <a:ext cx="2436540" cy="821089"/>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err="1" smtClean="0">
                <a:solidFill>
                  <a:srgbClr val="FFFF00"/>
                </a:solidFill>
              </a:rPr>
              <a:t>Rubrophytosis</a:t>
            </a:r>
            <a:r>
              <a:rPr lang="en-US" sz="2400" b="1" dirty="0" smtClean="0">
                <a:solidFill>
                  <a:srgbClr val="FFFF00"/>
                </a:solidFill>
              </a:rPr>
              <a:t> </a:t>
            </a:r>
            <a:r>
              <a:rPr lang="en-US" sz="2400" b="1" dirty="0">
                <a:solidFill>
                  <a:srgbClr val="FFFF00"/>
                </a:solidFill>
              </a:rPr>
              <a:t>of smooth skin</a:t>
            </a:r>
          </a:p>
        </p:txBody>
      </p:sp>
      <p:sp>
        <p:nvSpPr>
          <p:cNvPr id="14" name="Прямоугольник 13"/>
          <p:cNvSpPr/>
          <p:nvPr/>
        </p:nvSpPr>
        <p:spPr>
          <a:xfrm>
            <a:off x="3023346" y="3573852"/>
            <a:ext cx="2686078" cy="802433"/>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smtClean="0">
                <a:solidFill>
                  <a:srgbClr val="FFFF00"/>
                </a:solidFill>
              </a:rPr>
              <a:t>Generalized </a:t>
            </a:r>
            <a:r>
              <a:rPr lang="en-US" sz="2400" b="1" dirty="0" err="1">
                <a:solidFill>
                  <a:srgbClr val="FFFF00"/>
                </a:solidFill>
              </a:rPr>
              <a:t>rubromycosis</a:t>
            </a:r>
            <a:endParaRPr lang="en-US" sz="2400" b="1" dirty="0">
              <a:solidFill>
                <a:srgbClr val="FFFF00"/>
              </a:solidFill>
            </a:endParaRPr>
          </a:p>
        </p:txBody>
      </p:sp>
      <p:sp>
        <p:nvSpPr>
          <p:cNvPr id="15" name="Прямоугольник 14"/>
          <p:cNvSpPr/>
          <p:nvPr/>
        </p:nvSpPr>
        <p:spPr>
          <a:xfrm>
            <a:off x="6151149" y="3612995"/>
            <a:ext cx="2769826" cy="752134"/>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err="1">
                <a:solidFill>
                  <a:srgbClr val="FFFF00"/>
                </a:solidFill>
              </a:rPr>
              <a:t>R</a:t>
            </a:r>
            <a:r>
              <a:rPr lang="en-US" sz="2400" b="1" dirty="0" err="1" smtClean="0">
                <a:solidFill>
                  <a:srgbClr val="FFFF00"/>
                </a:solidFill>
              </a:rPr>
              <a:t>ubromycosis</a:t>
            </a:r>
            <a:r>
              <a:rPr lang="en-US" sz="2400" b="1" dirty="0" smtClean="0">
                <a:solidFill>
                  <a:srgbClr val="FFFF00"/>
                </a:solidFill>
              </a:rPr>
              <a:t> </a:t>
            </a:r>
            <a:r>
              <a:rPr lang="en-US" sz="2400" b="1" dirty="0">
                <a:solidFill>
                  <a:srgbClr val="FFFF00"/>
                </a:solidFill>
              </a:rPr>
              <a:t>of the nail plates</a:t>
            </a:r>
          </a:p>
        </p:txBody>
      </p:sp>
      <p:sp>
        <p:nvSpPr>
          <p:cNvPr id="16" name="Прямоугольник 15"/>
          <p:cNvSpPr/>
          <p:nvPr/>
        </p:nvSpPr>
        <p:spPr>
          <a:xfrm>
            <a:off x="9247909" y="3587503"/>
            <a:ext cx="2806559" cy="802436"/>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endParaRPr lang="en-US" sz="2400" b="1" dirty="0" smtClean="0">
              <a:solidFill>
                <a:srgbClr val="FFFF00"/>
              </a:solidFill>
            </a:endParaRPr>
          </a:p>
          <a:p>
            <a:r>
              <a:rPr lang="en-US" sz="2400" b="1" dirty="0" err="1" smtClean="0">
                <a:solidFill>
                  <a:srgbClr val="FFFF00"/>
                </a:solidFill>
              </a:rPr>
              <a:t>Rubromycosis</a:t>
            </a:r>
            <a:r>
              <a:rPr lang="en-US" sz="2400" b="1" dirty="0" smtClean="0">
                <a:solidFill>
                  <a:srgbClr val="FFFF00"/>
                </a:solidFill>
              </a:rPr>
              <a:t> </a:t>
            </a:r>
            <a:r>
              <a:rPr lang="en-US" sz="2400" b="1" dirty="0">
                <a:solidFill>
                  <a:srgbClr val="FFFF00"/>
                </a:solidFill>
              </a:rPr>
              <a:t>of the  feet and hands</a:t>
            </a:r>
          </a:p>
          <a:p>
            <a:endParaRPr lang="en-US" sz="2400" b="1" dirty="0">
              <a:solidFill>
                <a:srgbClr val="FFFF00"/>
              </a:solidFill>
            </a:endParaRPr>
          </a:p>
        </p:txBody>
      </p:sp>
      <p:sp>
        <p:nvSpPr>
          <p:cNvPr id="17" name="Прямоугольник 16"/>
          <p:cNvSpPr/>
          <p:nvPr/>
        </p:nvSpPr>
        <p:spPr>
          <a:xfrm>
            <a:off x="8125912" y="1413163"/>
            <a:ext cx="4066088" cy="411076"/>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err="1" smtClean="0">
                <a:solidFill>
                  <a:srgbClr val="00FF00"/>
                </a:solidFill>
              </a:rPr>
              <a:t>Epidermophytosis</a:t>
            </a:r>
            <a:r>
              <a:rPr lang="en-US" sz="2400" b="1" dirty="0" smtClean="0">
                <a:solidFill>
                  <a:srgbClr val="00FF00"/>
                </a:solidFill>
              </a:rPr>
              <a:t> </a:t>
            </a:r>
            <a:r>
              <a:rPr lang="en-US" sz="2400" b="1" dirty="0">
                <a:solidFill>
                  <a:srgbClr val="00FF00"/>
                </a:solidFill>
              </a:rPr>
              <a:t>of the </a:t>
            </a:r>
            <a:r>
              <a:rPr lang="en-US" sz="2400" b="1" dirty="0" smtClean="0">
                <a:solidFill>
                  <a:srgbClr val="00FF00"/>
                </a:solidFill>
              </a:rPr>
              <a:t>feet</a:t>
            </a:r>
            <a:endParaRPr lang="en-US" sz="2400" b="1" dirty="0">
              <a:solidFill>
                <a:srgbClr val="00FF00"/>
              </a:solidFill>
            </a:endParaRPr>
          </a:p>
        </p:txBody>
      </p:sp>
      <p:sp>
        <p:nvSpPr>
          <p:cNvPr id="40" name="Стрелка вверх 39"/>
          <p:cNvSpPr/>
          <p:nvPr/>
        </p:nvSpPr>
        <p:spPr>
          <a:xfrm>
            <a:off x="10053540" y="2947635"/>
            <a:ext cx="522510" cy="662472"/>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41" name="Стрелка вниз 40"/>
          <p:cNvSpPr/>
          <p:nvPr/>
        </p:nvSpPr>
        <p:spPr>
          <a:xfrm>
            <a:off x="10020084" y="1849582"/>
            <a:ext cx="522510" cy="488856"/>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1" name="Стрелка вверх 20"/>
          <p:cNvSpPr/>
          <p:nvPr/>
        </p:nvSpPr>
        <p:spPr>
          <a:xfrm>
            <a:off x="10095947" y="4460484"/>
            <a:ext cx="522510" cy="1046698"/>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3" name="Стрелка вверх 22"/>
          <p:cNvSpPr/>
          <p:nvPr/>
        </p:nvSpPr>
        <p:spPr>
          <a:xfrm>
            <a:off x="7261341" y="4382429"/>
            <a:ext cx="522510" cy="1048214"/>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4" name="Стрелка вверх 23"/>
          <p:cNvSpPr/>
          <p:nvPr/>
        </p:nvSpPr>
        <p:spPr>
          <a:xfrm>
            <a:off x="4115007" y="4384964"/>
            <a:ext cx="522510" cy="1066465"/>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5" name="Стрелка вверх 24"/>
          <p:cNvSpPr/>
          <p:nvPr/>
        </p:nvSpPr>
        <p:spPr>
          <a:xfrm>
            <a:off x="1059911" y="4385471"/>
            <a:ext cx="522510" cy="1048214"/>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6" name="Стрелка вниз 25"/>
          <p:cNvSpPr/>
          <p:nvPr/>
        </p:nvSpPr>
        <p:spPr>
          <a:xfrm>
            <a:off x="3921213" y="810490"/>
            <a:ext cx="522510" cy="457201"/>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7" name="Стрелка вниз 26"/>
          <p:cNvSpPr/>
          <p:nvPr/>
        </p:nvSpPr>
        <p:spPr>
          <a:xfrm>
            <a:off x="9919048" y="836341"/>
            <a:ext cx="522510" cy="452132"/>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844419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24029"/>
            <a:ext cx="11703205" cy="70724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3200" b="1" dirty="0">
              <a:solidFill>
                <a:srgbClr val="FFFF00"/>
              </a:solidFill>
            </a:endParaRPr>
          </a:p>
          <a:p>
            <a:r>
              <a:rPr lang="en-US" sz="3200" b="1" dirty="0" err="1" smtClean="0">
                <a:solidFill>
                  <a:srgbClr val="FFFF00"/>
                </a:solidFill>
              </a:rPr>
              <a:t>Epidermophytosis</a:t>
            </a:r>
            <a:r>
              <a:rPr lang="en-US" sz="3200" b="1" dirty="0" smtClean="0">
                <a:solidFill>
                  <a:srgbClr val="FFFF00"/>
                </a:solidFill>
              </a:rPr>
              <a:t> </a:t>
            </a:r>
            <a:r>
              <a:rPr lang="en-US" sz="3200" b="1" dirty="0">
                <a:solidFill>
                  <a:srgbClr val="FFFF00"/>
                </a:solidFill>
              </a:rPr>
              <a:t>of the </a:t>
            </a:r>
            <a:r>
              <a:rPr lang="en-US" sz="3200" b="1" dirty="0" smtClean="0">
                <a:solidFill>
                  <a:srgbClr val="FFFF00"/>
                </a:solidFill>
              </a:rPr>
              <a:t>large skin folds</a:t>
            </a:r>
            <a:r>
              <a:rPr lang="en-US" sz="3200" b="1" dirty="0">
                <a:solidFill>
                  <a:srgbClr val="FFFF00"/>
                </a:solidFill>
              </a:rPr>
              <a:t>, or </a:t>
            </a:r>
            <a:r>
              <a:rPr lang="en-US" sz="3200" b="1" dirty="0" err="1">
                <a:solidFill>
                  <a:srgbClr val="FFFF00"/>
                </a:solidFill>
              </a:rPr>
              <a:t>Epidermophytosis</a:t>
            </a:r>
            <a:r>
              <a:rPr lang="en-US" sz="3200" b="1" dirty="0">
                <a:solidFill>
                  <a:srgbClr val="FFFF00"/>
                </a:solidFill>
              </a:rPr>
              <a:t> </a:t>
            </a:r>
            <a:r>
              <a:rPr lang="en-US" sz="3200" b="1" dirty="0" err="1" smtClean="0">
                <a:solidFill>
                  <a:srgbClr val="FFFF00"/>
                </a:solidFill>
              </a:rPr>
              <a:t>inguinalis</a:t>
            </a:r>
            <a:r>
              <a:rPr lang="en-US" sz="3200" b="1" dirty="0" smtClean="0">
                <a:solidFill>
                  <a:srgbClr val="FFFF00"/>
                </a:solidFill>
              </a:rPr>
              <a:t>.</a:t>
            </a:r>
            <a:endParaRPr lang="en-US" sz="3200" b="1" dirty="0">
              <a:solidFill>
                <a:srgbClr val="FFFF00"/>
              </a:solidFill>
            </a:endParaRPr>
          </a:p>
        </p:txBody>
      </p:sp>
      <p:sp>
        <p:nvSpPr>
          <p:cNvPr id="3" name="Прямоугольник 2"/>
          <p:cNvSpPr/>
          <p:nvPr/>
        </p:nvSpPr>
        <p:spPr>
          <a:xfrm>
            <a:off x="182981" y="1379711"/>
            <a:ext cx="5760619" cy="128289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Epidemiology.</a:t>
            </a:r>
            <a:r>
              <a:rPr lang="ru-RU" sz="3200" b="1" dirty="0" smtClean="0"/>
              <a:t> </a:t>
            </a:r>
            <a:r>
              <a:rPr lang="en-US" sz="2800" b="1" dirty="0">
                <a:solidFill>
                  <a:schemeClr val="bg1"/>
                </a:solidFill>
              </a:rPr>
              <a:t>Infection occurs in bathhouses, when using public baths, washcloths, in sports halls.</a:t>
            </a:r>
            <a:endParaRPr lang="ru-RU" sz="2800" b="1" dirty="0">
              <a:solidFill>
                <a:schemeClr val="bg1"/>
              </a:solidFill>
            </a:endParaRPr>
          </a:p>
        </p:txBody>
      </p:sp>
      <p:pic>
        <p:nvPicPr>
          <p:cNvPr id="6" name="Рисунок 5"/>
          <p:cNvPicPr>
            <a:picLocks noChangeAspect="1"/>
          </p:cNvPicPr>
          <p:nvPr/>
        </p:nvPicPr>
        <p:blipFill>
          <a:blip r:embed="rId2"/>
          <a:stretch>
            <a:fillRect/>
          </a:stretch>
        </p:blipFill>
        <p:spPr>
          <a:xfrm>
            <a:off x="6562606" y="836341"/>
            <a:ext cx="5302292" cy="2943922"/>
          </a:xfrm>
          <a:prstGeom prst="rect">
            <a:avLst/>
          </a:prstGeom>
          <a:ln w="76200">
            <a:solidFill>
              <a:srgbClr val="CCFF33"/>
            </a:solidFill>
          </a:ln>
        </p:spPr>
      </p:pic>
      <p:sp>
        <p:nvSpPr>
          <p:cNvPr id="7" name="Прямоугольник 6"/>
          <p:cNvSpPr/>
          <p:nvPr/>
        </p:nvSpPr>
        <p:spPr>
          <a:xfrm>
            <a:off x="189573" y="2999678"/>
            <a:ext cx="6746993" cy="375796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Clinical </a:t>
            </a:r>
            <a:r>
              <a:rPr lang="en-US" sz="3200" b="1" dirty="0" smtClean="0">
                <a:solidFill>
                  <a:srgbClr val="FFFF00"/>
                </a:solidFill>
              </a:rPr>
              <a:t>picture</a:t>
            </a:r>
            <a:r>
              <a:rPr lang="ru-RU" sz="3200" b="1" dirty="0" smtClean="0">
                <a:solidFill>
                  <a:srgbClr val="FFFF00"/>
                </a:solidFill>
              </a:rPr>
              <a:t>. </a:t>
            </a:r>
            <a:endParaRPr lang="en-US" sz="3200" b="1" dirty="0" smtClean="0">
              <a:solidFill>
                <a:srgbClr val="FFFF00"/>
              </a:solidFill>
            </a:endParaRPr>
          </a:p>
          <a:p>
            <a:r>
              <a:rPr lang="en-US" sz="2800" b="1" dirty="0" smtClean="0">
                <a:solidFill>
                  <a:schemeClr val="bg1"/>
                </a:solidFill>
              </a:rPr>
              <a:t>The </a:t>
            </a:r>
            <a:r>
              <a:rPr lang="en-US" sz="2800" b="1" dirty="0">
                <a:solidFill>
                  <a:schemeClr val="bg1"/>
                </a:solidFill>
              </a:rPr>
              <a:t>main morphological </a:t>
            </a:r>
            <a:r>
              <a:rPr lang="en-US" sz="2800" b="1" dirty="0" smtClean="0">
                <a:solidFill>
                  <a:schemeClr val="bg1"/>
                </a:solidFill>
              </a:rPr>
              <a:t>elements are </a:t>
            </a:r>
            <a:r>
              <a:rPr lang="en-US" sz="2800" b="1" dirty="0">
                <a:solidFill>
                  <a:schemeClr val="bg1"/>
                </a:solidFill>
              </a:rPr>
              <a:t>inflammatory rounded pink spots. </a:t>
            </a:r>
          </a:p>
          <a:p>
            <a:r>
              <a:rPr lang="en-US" sz="2800" b="1" dirty="0">
                <a:solidFill>
                  <a:schemeClr val="bg1"/>
                </a:solidFill>
              </a:rPr>
              <a:t>They coalesce and form polycyclic foci with a well-defined edematous peripheral border. </a:t>
            </a:r>
            <a:r>
              <a:rPr lang="en-US" sz="2800" b="1" dirty="0" smtClean="0">
                <a:solidFill>
                  <a:schemeClr val="bg1"/>
                </a:solidFill>
              </a:rPr>
              <a:t>The desquamation </a:t>
            </a:r>
            <a:r>
              <a:rPr lang="en-US" sz="2800" b="1" dirty="0">
                <a:solidFill>
                  <a:schemeClr val="bg1"/>
                </a:solidFill>
              </a:rPr>
              <a:t>is observed </a:t>
            </a:r>
            <a:r>
              <a:rPr lang="en-US" sz="2800" b="1" dirty="0" smtClean="0">
                <a:solidFill>
                  <a:schemeClr val="bg1"/>
                </a:solidFill>
              </a:rPr>
              <a:t>in </a:t>
            </a:r>
            <a:r>
              <a:rPr lang="en-US" sz="2800" b="1" dirty="0">
                <a:solidFill>
                  <a:schemeClr val="bg1"/>
                </a:solidFill>
              </a:rPr>
              <a:t>the center of the lesion, </a:t>
            </a:r>
            <a:r>
              <a:rPr lang="en-US" sz="2800" b="1" dirty="0" smtClean="0">
                <a:solidFill>
                  <a:schemeClr val="bg1"/>
                </a:solidFill>
              </a:rPr>
              <a:t>when </a:t>
            </a:r>
            <a:r>
              <a:rPr lang="en-US" sz="2800" b="1" dirty="0">
                <a:solidFill>
                  <a:schemeClr val="bg1"/>
                </a:solidFill>
              </a:rPr>
              <a:t>the pathological process resolves. Severe itching is a subjective symptom.</a:t>
            </a:r>
          </a:p>
          <a:p>
            <a:endParaRPr lang="en-US" sz="2400" b="1" dirty="0">
              <a:solidFill>
                <a:schemeClr val="bg1"/>
              </a:solidFill>
            </a:endParaRPr>
          </a:p>
        </p:txBody>
      </p:sp>
      <p:pic>
        <p:nvPicPr>
          <p:cNvPr id="8" name="Рисунок 7"/>
          <p:cNvPicPr>
            <a:picLocks noChangeAspect="1"/>
          </p:cNvPicPr>
          <p:nvPr/>
        </p:nvPicPr>
        <p:blipFill>
          <a:blip r:embed="rId3"/>
          <a:stretch>
            <a:fillRect/>
          </a:stretch>
        </p:blipFill>
        <p:spPr>
          <a:xfrm>
            <a:off x="8107537" y="3880624"/>
            <a:ext cx="3824268" cy="2810108"/>
          </a:xfrm>
          <a:prstGeom prst="rect">
            <a:avLst/>
          </a:prstGeom>
          <a:ln w="76200">
            <a:solidFill>
              <a:srgbClr val="CCFF33"/>
            </a:solidFill>
          </a:ln>
        </p:spPr>
      </p:pic>
    </p:spTree>
    <p:extLst>
      <p:ext uri="{BB962C8B-B14F-4D97-AF65-F5344CB8AC3E}">
        <p14:creationId xmlns:p14="http://schemas.microsoft.com/office/powerpoint/2010/main" val="1735236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5727" y="2049516"/>
            <a:ext cx="8619893" cy="23552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FFFF"/>
                </a:solidFill>
                <a:effectLst/>
                <a:uLnTx/>
                <a:uFillTx/>
                <a:latin typeface="Calibri" panose="020F0502020204030204"/>
                <a:ea typeface="+mn-ea"/>
                <a:cs typeface="+mn-cs"/>
              </a:rPr>
              <a:t>Mycosis of the feet.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CFF33"/>
                </a:solidFill>
                <a:effectLst/>
                <a:uLnTx/>
                <a:uFillTx/>
                <a:latin typeface="Calibri" panose="020F0502020204030204"/>
                <a:ea typeface="+mn-ea"/>
                <a:cs typeface="+mn-cs"/>
              </a:rPr>
              <a:t>The disease is common in all countries of the world. Athletes are so often affected by mycosis of the feet that this disease is called "athlete's foot".</a:t>
            </a:r>
            <a:endParaRPr kumimoji="0" lang="ru-RU" sz="3600" b="1" i="0" u="none" strike="noStrike" kern="1200" cap="none" spc="0" normalizeH="0" baseline="0" noProof="0" dirty="0">
              <a:ln>
                <a:noFill/>
              </a:ln>
              <a:solidFill>
                <a:srgbClr val="CCFF33"/>
              </a:solidFill>
              <a:effectLst/>
              <a:uLnTx/>
              <a:uFillTx/>
              <a:latin typeface="Calibri" panose="020F0502020204030204"/>
              <a:ea typeface="+mn-ea"/>
              <a:cs typeface="+mn-cs"/>
            </a:endParaRPr>
          </a:p>
        </p:txBody>
      </p:sp>
      <p:pic>
        <p:nvPicPr>
          <p:cNvPr id="4" name="Рисунок 3"/>
          <p:cNvPicPr>
            <a:picLocks noChangeAspect="1"/>
          </p:cNvPicPr>
          <p:nvPr/>
        </p:nvPicPr>
        <p:blipFill rotWithShape="1">
          <a:blip r:embed="rId2"/>
          <a:srcRect t="2948"/>
          <a:stretch/>
        </p:blipFill>
        <p:spPr>
          <a:xfrm>
            <a:off x="0" y="0"/>
            <a:ext cx="3354711" cy="6858000"/>
          </a:xfrm>
          <a:prstGeom prst="rect">
            <a:avLst/>
          </a:prstGeom>
        </p:spPr>
      </p:pic>
      <p:pic>
        <p:nvPicPr>
          <p:cNvPr id="5" name="Рисунок 4"/>
          <p:cNvPicPr>
            <a:picLocks noChangeAspect="1"/>
          </p:cNvPicPr>
          <p:nvPr/>
        </p:nvPicPr>
        <p:blipFill rotWithShape="1">
          <a:blip r:embed="rId3"/>
          <a:srcRect l="3880" t="2341" r="6272" b="50174"/>
          <a:stretch/>
        </p:blipFill>
        <p:spPr>
          <a:xfrm>
            <a:off x="9155151" y="78060"/>
            <a:ext cx="2955073" cy="1594624"/>
          </a:xfrm>
          <a:prstGeom prst="rect">
            <a:avLst/>
          </a:prstGeom>
          <a:solidFill>
            <a:srgbClr val="00FFFF"/>
          </a:solidFill>
          <a:ln w="76200">
            <a:solidFill>
              <a:srgbClr val="00FFFF"/>
            </a:solidFill>
          </a:ln>
        </p:spPr>
      </p:pic>
      <p:pic>
        <p:nvPicPr>
          <p:cNvPr id="9" name="Рисунок 8"/>
          <p:cNvPicPr>
            <a:picLocks noChangeAspect="1"/>
          </p:cNvPicPr>
          <p:nvPr/>
        </p:nvPicPr>
        <p:blipFill>
          <a:blip r:embed="rId4"/>
          <a:stretch>
            <a:fillRect/>
          </a:stretch>
        </p:blipFill>
        <p:spPr>
          <a:xfrm>
            <a:off x="3462223" y="5145939"/>
            <a:ext cx="3116997" cy="1628775"/>
          </a:xfrm>
          <a:prstGeom prst="rect">
            <a:avLst/>
          </a:prstGeom>
          <a:ln w="76200">
            <a:solidFill>
              <a:srgbClr val="00FFFF"/>
            </a:solidFill>
          </a:ln>
        </p:spPr>
      </p:pic>
    </p:spTree>
    <p:extLst>
      <p:ext uri="{BB962C8B-B14F-4D97-AF65-F5344CB8AC3E}">
        <p14:creationId xmlns:p14="http://schemas.microsoft.com/office/powerpoint/2010/main" val="913884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9795" y="0"/>
            <a:ext cx="10381785" cy="3559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C00000"/>
                </a:solidFill>
              </a:rPr>
              <a:t>Clinical varieties of the </a:t>
            </a:r>
            <a:r>
              <a:rPr lang="en-US" sz="3200" b="1" dirty="0" err="1">
                <a:solidFill>
                  <a:srgbClr val="C00000"/>
                </a:solidFill>
              </a:rPr>
              <a:t>epidermophytosis</a:t>
            </a:r>
            <a:r>
              <a:rPr lang="en-US" sz="3200" b="1" dirty="0">
                <a:solidFill>
                  <a:srgbClr val="C00000"/>
                </a:solidFill>
              </a:rPr>
              <a:t> of the </a:t>
            </a:r>
            <a:r>
              <a:rPr lang="en-US" sz="3200" b="1" dirty="0" smtClean="0">
                <a:solidFill>
                  <a:srgbClr val="C00000"/>
                </a:solidFill>
              </a:rPr>
              <a:t>feet </a:t>
            </a:r>
            <a:endParaRPr lang="en-US" sz="3200" b="1" dirty="0">
              <a:solidFill>
                <a:srgbClr val="C00000"/>
              </a:solidFill>
            </a:endParaRPr>
          </a:p>
        </p:txBody>
      </p:sp>
      <p:sp>
        <p:nvSpPr>
          <p:cNvPr id="5" name="Прямоугольник 4"/>
          <p:cNvSpPr/>
          <p:nvPr/>
        </p:nvSpPr>
        <p:spPr>
          <a:xfrm>
            <a:off x="345688" y="3021981"/>
            <a:ext cx="2943921" cy="669074"/>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Squamous form</a:t>
            </a:r>
            <a:endParaRPr lang="ru-RU" dirty="0">
              <a:solidFill>
                <a:srgbClr val="0000CC"/>
              </a:solidFill>
            </a:endParaRPr>
          </a:p>
        </p:txBody>
      </p:sp>
      <p:pic>
        <p:nvPicPr>
          <p:cNvPr id="7" name="Рисунок 6"/>
          <p:cNvPicPr>
            <a:picLocks noChangeAspect="1"/>
          </p:cNvPicPr>
          <p:nvPr/>
        </p:nvPicPr>
        <p:blipFill>
          <a:blip r:embed="rId2"/>
          <a:stretch>
            <a:fillRect/>
          </a:stretch>
        </p:blipFill>
        <p:spPr>
          <a:xfrm>
            <a:off x="432394" y="479502"/>
            <a:ext cx="2868368" cy="2520176"/>
          </a:xfrm>
          <a:prstGeom prst="rect">
            <a:avLst/>
          </a:prstGeom>
          <a:ln w="76200">
            <a:solidFill>
              <a:srgbClr val="CCFF33"/>
            </a:solidFill>
          </a:ln>
        </p:spPr>
      </p:pic>
      <p:pic>
        <p:nvPicPr>
          <p:cNvPr id="8" name="Рисунок 7"/>
          <p:cNvPicPr>
            <a:picLocks noChangeAspect="1"/>
          </p:cNvPicPr>
          <p:nvPr/>
        </p:nvPicPr>
        <p:blipFill rotWithShape="1">
          <a:blip r:embed="rId3"/>
          <a:srcRect l="8218" t="17490" r="9281" b="3144"/>
          <a:stretch/>
        </p:blipFill>
        <p:spPr>
          <a:xfrm>
            <a:off x="6186200" y="512959"/>
            <a:ext cx="2857443" cy="2464421"/>
          </a:xfrm>
          <a:prstGeom prst="rect">
            <a:avLst/>
          </a:prstGeom>
          <a:ln w="76200">
            <a:solidFill>
              <a:srgbClr val="CCFF33"/>
            </a:solidFill>
          </a:ln>
        </p:spPr>
      </p:pic>
      <p:pic>
        <p:nvPicPr>
          <p:cNvPr id="3" name="Рисунок 2"/>
          <p:cNvPicPr>
            <a:picLocks noChangeAspect="1"/>
          </p:cNvPicPr>
          <p:nvPr/>
        </p:nvPicPr>
        <p:blipFill rotWithShape="1">
          <a:blip r:embed="rId4"/>
          <a:srcRect l="2315" t="3374" r="1375" b="4887"/>
          <a:stretch/>
        </p:blipFill>
        <p:spPr>
          <a:xfrm>
            <a:off x="9170853" y="545273"/>
            <a:ext cx="2872464" cy="2443254"/>
          </a:xfrm>
          <a:prstGeom prst="rect">
            <a:avLst/>
          </a:prstGeom>
          <a:ln w="76200">
            <a:solidFill>
              <a:srgbClr val="CCFF33"/>
            </a:solidFill>
          </a:ln>
        </p:spPr>
      </p:pic>
      <p:pic>
        <p:nvPicPr>
          <p:cNvPr id="11" name="Рисунок 10"/>
          <p:cNvPicPr>
            <a:picLocks noChangeAspect="1"/>
          </p:cNvPicPr>
          <p:nvPr/>
        </p:nvPicPr>
        <p:blipFill rotWithShape="1">
          <a:blip r:embed="rId5"/>
          <a:srcRect l="2061" t="4253" r="1873" b="14993"/>
          <a:stretch/>
        </p:blipFill>
        <p:spPr>
          <a:xfrm>
            <a:off x="3432983" y="524106"/>
            <a:ext cx="2653992" cy="2453270"/>
          </a:xfrm>
          <a:prstGeom prst="rect">
            <a:avLst/>
          </a:prstGeom>
          <a:ln w="76200">
            <a:solidFill>
              <a:srgbClr val="CCFF33"/>
            </a:solidFill>
          </a:ln>
        </p:spPr>
      </p:pic>
      <p:sp>
        <p:nvSpPr>
          <p:cNvPr id="17" name="Прямоугольник 16"/>
          <p:cNvSpPr/>
          <p:nvPr/>
        </p:nvSpPr>
        <p:spPr>
          <a:xfrm>
            <a:off x="3285896" y="3040569"/>
            <a:ext cx="2914185" cy="63933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Squamous-hyperkeratotic </a:t>
            </a:r>
            <a:r>
              <a:rPr lang="en-US" b="1" dirty="0" smtClean="0">
                <a:solidFill>
                  <a:srgbClr val="0000CC"/>
                </a:solidFill>
              </a:rPr>
              <a:t>form</a:t>
            </a:r>
            <a:endParaRPr lang="ru-RU" dirty="0">
              <a:solidFill>
                <a:srgbClr val="0000CC"/>
              </a:solidFill>
            </a:endParaRPr>
          </a:p>
        </p:txBody>
      </p:sp>
      <p:sp>
        <p:nvSpPr>
          <p:cNvPr id="19" name="Прямоугольник 18"/>
          <p:cNvSpPr/>
          <p:nvPr/>
        </p:nvSpPr>
        <p:spPr>
          <a:xfrm>
            <a:off x="6196361" y="2973661"/>
            <a:ext cx="2936488" cy="706245"/>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Intertriginous </a:t>
            </a:r>
            <a:r>
              <a:rPr lang="en-US" b="1" dirty="0" smtClean="0">
                <a:solidFill>
                  <a:srgbClr val="0000CC"/>
                </a:solidFill>
              </a:rPr>
              <a:t>form </a:t>
            </a:r>
            <a:endParaRPr lang="ru-RU" dirty="0">
              <a:solidFill>
                <a:srgbClr val="0000CC"/>
              </a:solidFill>
            </a:endParaRPr>
          </a:p>
        </p:txBody>
      </p:sp>
      <p:sp>
        <p:nvSpPr>
          <p:cNvPr id="20" name="Прямоугольник 19"/>
          <p:cNvSpPr/>
          <p:nvPr/>
        </p:nvSpPr>
        <p:spPr>
          <a:xfrm>
            <a:off x="9077097" y="3010833"/>
            <a:ext cx="3114907" cy="64305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Dyshidrotic  form</a:t>
            </a:r>
            <a:endParaRPr lang="ru-RU" b="1" dirty="0">
              <a:solidFill>
                <a:srgbClr val="0000CC"/>
              </a:solidFill>
            </a:endParaRPr>
          </a:p>
        </p:txBody>
      </p:sp>
      <p:sp>
        <p:nvSpPr>
          <p:cNvPr id="18" name="Прямоугольник 17"/>
          <p:cNvSpPr/>
          <p:nvPr/>
        </p:nvSpPr>
        <p:spPr>
          <a:xfrm>
            <a:off x="255191" y="3958683"/>
            <a:ext cx="7745809" cy="21075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err="1" smtClean="0">
                <a:solidFill>
                  <a:srgbClr val="FFFF00"/>
                </a:solidFill>
              </a:rPr>
              <a:t>Epidermophytosis</a:t>
            </a:r>
            <a:r>
              <a:rPr lang="en-US" sz="2400" b="1" dirty="0" smtClean="0">
                <a:solidFill>
                  <a:srgbClr val="FFFF00"/>
                </a:solidFill>
              </a:rPr>
              <a:t> </a:t>
            </a:r>
            <a:r>
              <a:rPr lang="en-US" sz="2400" b="1" dirty="0">
                <a:solidFill>
                  <a:srgbClr val="FFFF00"/>
                </a:solidFill>
              </a:rPr>
              <a:t>of nails.</a:t>
            </a:r>
          </a:p>
          <a:p>
            <a:r>
              <a:rPr lang="en-US" sz="2400" b="1" dirty="0">
                <a:solidFill>
                  <a:schemeClr val="bg1"/>
                </a:solidFill>
              </a:rPr>
              <a:t>More often, the nail plates of the I, V toes are affected, in the thickness of which yellowish spots appear. The free edge of the affected nail plates becomes loose, crumbling. The nail plates of the hands are not involved in the pathological </a:t>
            </a:r>
            <a:r>
              <a:rPr lang="en-US" sz="2400" b="1" dirty="0" smtClean="0">
                <a:solidFill>
                  <a:schemeClr val="bg1"/>
                </a:solidFill>
              </a:rPr>
              <a:t>process.</a:t>
            </a:r>
            <a:endParaRPr lang="en-US" sz="2400" b="1" dirty="0">
              <a:solidFill>
                <a:schemeClr val="bg1"/>
              </a:solidFill>
            </a:endParaRPr>
          </a:p>
        </p:txBody>
      </p:sp>
      <p:pic>
        <p:nvPicPr>
          <p:cNvPr id="21" name="Рисунок 20"/>
          <p:cNvPicPr>
            <a:picLocks noChangeAspect="1"/>
          </p:cNvPicPr>
          <p:nvPr/>
        </p:nvPicPr>
        <p:blipFill>
          <a:blip r:embed="rId6"/>
          <a:stretch>
            <a:fillRect/>
          </a:stretch>
        </p:blipFill>
        <p:spPr>
          <a:xfrm>
            <a:off x="8842917" y="3621420"/>
            <a:ext cx="3219293" cy="3102766"/>
          </a:xfrm>
          <a:prstGeom prst="rect">
            <a:avLst/>
          </a:prstGeom>
          <a:ln w="76200">
            <a:solidFill>
              <a:srgbClr val="CCFF33"/>
            </a:solidFill>
          </a:ln>
        </p:spPr>
      </p:pic>
      <p:sp>
        <p:nvSpPr>
          <p:cNvPr id="4" name="Стрелка вправо 3"/>
          <p:cNvSpPr/>
          <p:nvPr/>
        </p:nvSpPr>
        <p:spPr>
          <a:xfrm>
            <a:off x="7761249" y="4549698"/>
            <a:ext cx="978408" cy="551539"/>
          </a:xfrm>
          <a:prstGeom prst="rightArrow">
            <a:avLst/>
          </a:prstGeom>
          <a:solidFill>
            <a:srgbClr val="CCFF33"/>
          </a:solidFill>
          <a:ln>
            <a:solidFill>
              <a:srgbClr val="CC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36445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a:picLocks noChangeAspect="1"/>
          </p:cNvPicPr>
          <p:nvPr/>
        </p:nvPicPr>
        <p:blipFill rotWithShape="1">
          <a:blip r:embed="rId2"/>
          <a:srcRect r="41468"/>
          <a:stretch/>
        </p:blipFill>
        <p:spPr>
          <a:xfrm>
            <a:off x="2631689" y="624403"/>
            <a:ext cx="3021280" cy="2486280"/>
          </a:xfrm>
          <a:prstGeom prst="rect">
            <a:avLst/>
          </a:prstGeom>
          <a:ln w="76200">
            <a:solidFill>
              <a:srgbClr val="CCFF33"/>
            </a:solidFill>
          </a:ln>
        </p:spPr>
      </p:pic>
      <p:pic>
        <p:nvPicPr>
          <p:cNvPr id="14" name="Рисунок 13"/>
          <p:cNvPicPr>
            <a:picLocks noChangeAspect="1"/>
          </p:cNvPicPr>
          <p:nvPr/>
        </p:nvPicPr>
        <p:blipFill>
          <a:blip r:embed="rId3"/>
          <a:stretch>
            <a:fillRect/>
          </a:stretch>
        </p:blipFill>
        <p:spPr>
          <a:xfrm>
            <a:off x="5784503" y="614779"/>
            <a:ext cx="2904324" cy="2556589"/>
          </a:xfrm>
          <a:prstGeom prst="rect">
            <a:avLst/>
          </a:prstGeom>
          <a:ln w="76200">
            <a:solidFill>
              <a:srgbClr val="CCFF33"/>
            </a:solidFill>
          </a:ln>
        </p:spPr>
      </p:pic>
      <p:pic>
        <p:nvPicPr>
          <p:cNvPr id="15" name="Рисунок 14"/>
          <p:cNvPicPr>
            <a:picLocks noChangeAspect="1"/>
          </p:cNvPicPr>
          <p:nvPr/>
        </p:nvPicPr>
        <p:blipFill rotWithShape="1">
          <a:blip r:embed="rId4"/>
          <a:srcRect t="11798" r="45344" b="6346"/>
          <a:stretch/>
        </p:blipFill>
        <p:spPr>
          <a:xfrm rot="5400000">
            <a:off x="8973568" y="466203"/>
            <a:ext cx="2561191" cy="2840301"/>
          </a:xfrm>
          <a:prstGeom prst="rect">
            <a:avLst/>
          </a:prstGeom>
          <a:solidFill>
            <a:srgbClr val="33CC33"/>
          </a:solidFill>
          <a:ln w="76200">
            <a:solidFill>
              <a:srgbClr val="CCFF33"/>
            </a:solidFill>
          </a:ln>
        </p:spPr>
      </p:pic>
      <p:sp>
        <p:nvSpPr>
          <p:cNvPr id="16" name="Прямоугольник 15"/>
          <p:cNvSpPr/>
          <p:nvPr/>
        </p:nvSpPr>
        <p:spPr>
          <a:xfrm>
            <a:off x="0" y="249382"/>
            <a:ext cx="12191999" cy="50385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Clinical varieties of </a:t>
            </a:r>
            <a:r>
              <a:rPr lang="en-US" sz="2800" b="1" dirty="0" err="1">
                <a:solidFill>
                  <a:srgbClr val="C00000"/>
                </a:solidFill>
              </a:rPr>
              <a:t>rubrophytosis</a:t>
            </a:r>
            <a:r>
              <a:rPr lang="en-US" sz="2800" b="1" dirty="0">
                <a:solidFill>
                  <a:srgbClr val="C00000"/>
                </a:solidFill>
              </a:rPr>
              <a:t> of the feet (hands and nails may be affected at the same time)</a:t>
            </a:r>
          </a:p>
        </p:txBody>
      </p:sp>
      <p:sp>
        <p:nvSpPr>
          <p:cNvPr id="17" name="Прямоугольник 16"/>
          <p:cNvSpPr/>
          <p:nvPr/>
        </p:nvSpPr>
        <p:spPr>
          <a:xfrm>
            <a:off x="2598234" y="2913850"/>
            <a:ext cx="3169988" cy="331155"/>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b="1" dirty="0">
                <a:solidFill>
                  <a:srgbClr val="0000CC"/>
                </a:solidFill>
              </a:rPr>
              <a:t>Squamous-hyperkeratotic </a:t>
            </a:r>
            <a:r>
              <a:rPr lang="en-US" b="1" dirty="0" smtClean="0">
                <a:solidFill>
                  <a:srgbClr val="0000CC"/>
                </a:solidFill>
              </a:rPr>
              <a:t>form</a:t>
            </a:r>
            <a:endParaRPr lang="ru-RU" dirty="0">
              <a:solidFill>
                <a:srgbClr val="0000CC"/>
              </a:solidFill>
            </a:endParaRPr>
          </a:p>
        </p:txBody>
      </p:sp>
      <p:sp>
        <p:nvSpPr>
          <p:cNvPr id="19" name="Прямоугольник 18"/>
          <p:cNvSpPr/>
          <p:nvPr/>
        </p:nvSpPr>
        <p:spPr>
          <a:xfrm>
            <a:off x="5737640" y="2885125"/>
            <a:ext cx="3134676" cy="348729"/>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Intertriginous </a:t>
            </a:r>
            <a:r>
              <a:rPr lang="en-US" b="1" dirty="0">
                <a:solidFill>
                  <a:srgbClr val="0000CC"/>
                </a:solidFill>
              </a:rPr>
              <a:t>form </a:t>
            </a:r>
            <a:endParaRPr lang="ru-RU" dirty="0">
              <a:solidFill>
                <a:srgbClr val="0000CC"/>
              </a:solidFill>
            </a:endParaRPr>
          </a:p>
        </p:txBody>
      </p:sp>
      <p:sp>
        <p:nvSpPr>
          <p:cNvPr id="20" name="Прямоугольник 19"/>
          <p:cNvSpPr/>
          <p:nvPr/>
        </p:nvSpPr>
        <p:spPr>
          <a:xfrm>
            <a:off x="8834304" y="2874484"/>
            <a:ext cx="2934795" cy="370521"/>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Dyshidrotic </a:t>
            </a:r>
            <a:r>
              <a:rPr lang="en-US" b="1" dirty="0" smtClean="0">
                <a:solidFill>
                  <a:srgbClr val="0000CC"/>
                </a:solidFill>
              </a:rPr>
              <a:t>form </a:t>
            </a:r>
            <a:endParaRPr lang="ru-RU" b="1" dirty="0">
              <a:solidFill>
                <a:srgbClr val="0000CC"/>
              </a:solidFill>
            </a:endParaRPr>
          </a:p>
        </p:txBody>
      </p:sp>
      <p:sp>
        <p:nvSpPr>
          <p:cNvPr id="18" name="Прямоугольник 17"/>
          <p:cNvSpPr/>
          <p:nvPr/>
        </p:nvSpPr>
        <p:spPr>
          <a:xfrm>
            <a:off x="0" y="3342180"/>
            <a:ext cx="11686478" cy="49383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Types of lesions of the nail plates with </a:t>
            </a:r>
            <a:r>
              <a:rPr lang="en-US" sz="2800" b="1" dirty="0" err="1">
                <a:solidFill>
                  <a:srgbClr val="C00000"/>
                </a:solidFill>
              </a:rPr>
              <a:t>rubrophytosis</a:t>
            </a:r>
            <a:r>
              <a:rPr lang="en-US" sz="2800" b="1" dirty="0">
                <a:solidFill>
                  <a:srgbClr val="C00000"/>
                </a:solidFill>
              </a:rPr>
              <a:t> </a:t>
            </a:r>
            <a:endParaRPr lang="en-US" sz="2800" b="1" dirty="0" smtClean="0">
              <a:solidFill>
                <a:srgbClr val="C00000"/>
              </a:solidFill>
            </a:endParaRPr>
          </a:p>
          <a:p>
            <a:r>
              <a:rPr lang="en-US" sz="2800" b="1" dirty="0" smtClean="0">
                <a:solidFill>
                  <a:srgbClr val="C00000"/>
                </a:solidFill>
              </a:rPr>
              <a:t>of </a:t>
            </a:r>
            <a:r>
              <a:rPr lang="en-US" sz="2800" b="1" dirty="0">
                <a:solidFill>
                  <a:srgbClr val="C00000"/>
                </a:solidFill>
              </a:rPr>
              <a:t>the feet and hands:</a:t>
            </a:r>
          </a:p>
        </p:txBody>
      </p:sp>
      <p:pic>
        <p:nvPicPr>
          <p:cNvPr id="21" name="Рисунок 20"/>
          <p:cNvPicPr>
            <a:picLocks noChangeAspect="1"/>
          </p:cNvPicPr>
          <p:nvPr/>
        </p:nvPicPr>
        <p:blipFill rotWithShape="1">
          <a:blip r:embed="rId5"/>
          <a:srcRect b="53559"/>
          <a:stretch/>
        </p:blipFill>
        <p:spPr>
          <a:xfrm>
            <a:off x="131085" y="4070195"/>
            <a:ext cx="2687215" cy="2626257"/>
          </a:xfrm>
          <a:prstGeom prst="rect">
            <a:avLst/>
          </a:prstGeom>
          <a:ln w="76200">
            <a:solidFill>
              <a:srgbClr val="CCFF33"/>
            </a:solidFill>
          </a:ln>
        </p:spPr>
      </p:pic>
      <p:sp>
        <p:nvSpPr>
          <p:cNvPr id="22" name="Прямоугольник 21"/>
          <p:cNvSpPr/>
          <p:nvPr/>
        </p:nvSpPr>
        <p:spPr>
          <a:xfrm>
            <a:off x="82608" y="6478858"/>
            <a:ext cx="2783255" cy="27878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err="1" smtClean="0">
                <a:solidFill>
                  <a:srgbClr val="0000CC"/>
                </a:solidFill>
              </a:rPr>
              <a:t>Normotrophic</a:t>
            </a:r>
            <a:endParaRPr lang="ru-RU" sz="2000" b="1" dirty="0">
              <a:solidFill>
                <a:srgbClr val="0000CC"/>
              </a:solidFill>
            </a:endParaRPr>
          </a:p>
        </p:txBody>
      </p:sp>
      <p:pic>
        <p:nvPicPr>
          <p:cNvPr id="23" name="Рисунок 22"/>
          <p:cNvPicPr>
            <a:picLocks noChangeAspect="1"/>
          </p:cNvPicPr>
          <p:nvPr/>
        </p:nvPicPr>
        <p:blipFill rotWithShape="1">
          <a:blip r:embed="rId5"/>
          <a:srcRect l="2893" t="49378" r="2680"/>
          <a:stretch/>
        </p:blipFill>
        <p:spPr>
          <a:xfrm>
            <a:off x="2945971" y="4059044"/>
            <a:ext cx="2808058" cy="2408664"/>
          </a:xfrm>
          <a:prstGeom prst="rect">
            <a:avLst/>
          </a:prstGeom>
          <a:ln w="76200">
            <a:solidFill>
              <a:srgbClr val="CCFF33"/>
            </a:solidFill>
          </a:ln>
        </p:spPr>
      </p:pic>
      <p:sp>
        <p:nvSpPr>
          <p:cNvPr id="24" name="Прямоугольник 23"/>
          <p:cNvSpPr/>
          <p:nvPr/>
        </p:nvSpPr>
        <p:spPr>
          <a:xfrm>
            <a:off x="2897725" y="6467706"/>
            <a:ext cx="2945513" cy="30108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Hypertrophic</a:t>
            </a:r>
            <a:endParaRPr lang="ru-RU" sz="2000" dirty="0">
              <a:solidFill>
                <a:srgbClr val="0000CC"/>
              </a:solidFill>
            </a:endParaRPr>
          </a:p>
        </p:txBody>
      </p:sp>
      <p:pic>
        <p:nvPicPr>
          <p:cNvPr id="25" name="Рисунок 24"/>
          <p:cNvPicPr>
            <a:picLocks noChangeAspect="1"/>
          </p:cNvPicPr>
          <p:nvPr/>
        </p:nvPicPr>
        <p:blipFill>
          <a:blip r:embed="rId6"/>
          <a:stretch>
            <a:fillRect/>
          </a:stretch>
        </p:blipFill>
        <p:spPr>
          <a:xfrm>
            <a:off x="5883973" y="4047894"/>
            <a:ext cx="2802826" cy="2453268"/>
          </a:xfrm>
          <a:prstGeom prst="rect">
            <a:avLst/>
          </a:prstGeom>
          <a:ln w="76200">
            <a:solidFill>
              <a:srgbClr val="CCFF33"/>
            </a:solidFill>
          </a:ln>
        </p:spPr>
      </p:pic>
      <p:sp>
        <p:nvSpPr>
          <p:cNvPr id="26" name="Прямоугольник 25"/>
          <p:cNvSpPr/>
          <p:nvPr/>
        </p:nvSpPr>
        <p:spPr>
          <a:xfrm>
            <a:off x="5813203" y="6467707"/>
            <a:ext cx="2940504" cy="28993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smtClean="0">
                <a:solidFill>
                  <a:srgbClr val="0000CC"/>
                </a:solidFill>
              </a:rPr>
              <a:t>Atrophic</a:t>
            </a:r>
            <a:endParaRPr lang="ru-RU" sz="2000" b="1" dirty="0">
              <a:solidFill>
                <a:srgbClr val="0000CC"/>
              </a:solidFill>
            </a:endParaRPr>
          </a:p>
        </p:txBody>
      </p:sp>
      <p:pic>
        <p:nvPicPr>
          <p:cNvPr id="27" name="Рисунок 26"/>
          <p:cNvPicPr>
            <a:picLocks noChangeAspect="1"/>
          </p:cNvPicPr>
          <p:nvPr/>
        </p:nvPicPr>
        <p:blipFill>
          <a:blip r:embed="rId7"/>
          <a:stretch>
            <a:fillRect/>
          </a:stretch>
        </p:blipFill>
        <p:spPr>
          <a:xfrm>
            <a:off x="9199757" y="4070192"/>
            <a:ext cx="2753897" cy="2642842"/>
          </a:xfrm>
          <a:prstGeom prst="rect">
            <a:avLst/>
          </a:prstGeom>
          <a:ln w="76200">
            <a:solidFill>
              <a:srgbClr val="CCFF33"/>
            </a:solidFill>
          </a:ln>
        </p:spPr>
      </p:pic>
      <p:sp>
        <p:nvSpPr>
          <p:cNvPr id="4" name="Прямоугольник 3"/>
          <p:cNvSpPr/>
          <p:nvPr/>
        </p:nvSpPr>
        <p:spPr>
          <a:xfrm>
            <a:off x="9099395" y="3436604"/>
            <a:ext cx="2932771" cy="588987"/>
          </a:xfrm>
          <a:prstGeom prst="rect">
            <a:avLst/>
          </a:prstGeom>
          <a:solidFill>
            <a:srgbClr val="CCFF33"/>
          </a:solidFill>
          <a:ln>
            <a:solidFill>
              <a:srgbClr val="CCFF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err="1" smtClean="0">
                <a:solidFill>
                  <a:srgbClr val="0000CC"/>
                </a:solidFill>
              </a:rPr>
              <a:t>Rubromycosis</a:t>
            </a:r>
            <a:r>
              <a:rPr lang="en-US" b="1" dirty="0" smtClean="0">
                <a:solidFill>
                  <a:srgbClr val="0000CC"/>
                </a:solidFill>
              </a:rPr>
              <a:t> </a:t>
            </a:r>
            <a:r>
              <a:rPr lang="en-US" b="1" dirty="0">
                <a:solidFill>
                  <a:srgbClr val="0000CC"/>
                </a:solidFill>
              </a:rPr>
              <a:t>of the hands</a:t>
            </a:r>
          </a:p>
        </p:txBody>
      </p:sp>
    </p:spTree>
    <p:extLst>
      <p:ext uri="{BB962C8B-B14F-4D97-AF65-F5344CB8AC3E}">
        <p14:creationId xmlns:p14="http://schemas.microsoft.com/office/powerpoint/2010/main" val="6851958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722" y="1309255"/>
            <a:ext cx="11667817" cy="11679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Smooth skin lesions develop as a result of the spread of infection with the bloodstream, through the lymphatic tracts from foci located on the feet, or through transfers by hand or washing.</a:t>
            </a:r>
          </a:p>
        </p:txBody>
      </p:sp>
      <p:pic>
        <p:nvPicPr>
          <p:cNvPr id="3" name="Рисунок 2"/>
          <p:cNvPicPr>
            <a:picLocks noChangeAspect="1"/>
          </p:cNvPicPr>
          <p:nvPr/>
        </p:nvPicPr>
        <p:blipFill>
          <a:blip r:embed="rId2"/>
          <a:stretch>
            <a:fillRect/>
          </a:stretch>
        </p:blipFill>
        <p:spPr>
          <a:xfrm>
            <a:off x="223935" y="2873829"/>
            <a:ext cx="6046236" cy="3470987"/>
          </a:xfrm>
          <a:prstGeom prst="rect">
            <a:avLst/>
          </a:prstGeom>
          <a:ln w="76200">
            <a:solidFill>
              <a:srgbClr val="CCFF33"/>
            </a:solidFill>
          </a:ln>
        </p:spPr>
      </p:pic>
      <p:pic>
        <p:nvPicPr>
          <p:cNvPr id="4" name="Рисунок 3"/>
          <p:cNvPicPr>
            <a:picLocks noChangeAspect="1"/>
          </p:cNvPicPr>
          <p:nvPr/>
        </p:nvPicPr>
        <p:blipFill>
          <a:blip r:embed="rId3"/>
          <a:stretch>
            <a:fillRect/>
          </a:stretch>
        </p:blipFill>
        <p:spPr>
          <a:xfrm>
            <a:off x="6356427" y="2865863"/>
            <a:ext cx="5411755" cy="3479180"/>
          </a:xfrm>
          <a:prstGeom prst="rect">
            <a:avLst/>
          </a:prstGeom>
          <a:ln w="76200">
            <a:solidFill>
              <a:srgbClr val="CCFF33"/>
            </a:solidFill>
          </a:ln>
        </p:spPr>
      </p:pic>
      <p:sp>
        <p:nvSpPr>
          <p:cNvPr id="5" name="Прямоугольник 4"/>
          <p:cNvSpPr/>
          <p:nvPr/>
        </p:nvSpPr>
        <p:spPr>
          <a:xfrm>
            <a:off x="550464" y="289425"/>
            <a:ext cx="11025008" cy="83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err="1" smtClean="0">
                <a:solidFill>
                  <a:srgbClr val="FFFF00"/>
                </a:solidFill>
              </a:rPr>
              <a:t>Rubcomycosis</a:t>
            </a:r>
            <a:r>
              <a:rPr lang="en-US" sz="6000" b="1" dirty="0" smtClean="0">
                <a:solidFill>
                  <a:srgbClr val="FFFF00"/>
                </a:solidFill>
              </a:rPr>
              <a:t> </a:t>
            </a:r>
            <a:r>
              <a:rPr lang="en-US" sz="6000" b="1" dirty="0">
                <a:solidFill>
                  <a:srgbClr val="FFFF00"/>
                </a:solidFill>
              </a:rPr>
              <a:t>of the smooth skin.</a:t>
            </a:r>
          </a:p>
        </p:txBody>
      </p:sp>
    </p:spTree>
    <p:extLst>
      <p:ext uri="{BB962C8B-B14F-4D97-AF65-F5344CB8AC3E}">
        <p14:creationId xmlns:p14="http://schemas.microsoft.com/office/powerpoint/2010/main" val="25764085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6116" y="718007"/>
            <a:ext cx="11946674" cy="94352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Clinical varieties of generalized </a:t>
            </a:r>
            <a:r>
              <a:rPr lang="en-US" sz="2400" b="1" dirty="0" err="1">
                <a:solidFill>
                  <a:schemeClr val="bg1"/>
                </a:solidFill>
              </a:rPr>
              <a:t>rubromycosis</a:t>
            </a:r>
            <a:r>
              <a:rPr lang="en-US" sz="2400" b="1" dirty="0">
                <a:solidFill>
                  <a:schemeClr val="bg1"/>
                </a:solidFill>
              </a:rPr>
              <a:t> can be divided into erythematous-squamous (superficial), </a:t>
            </a:r>
            <a:r>
              <a:rPr lang="en-US" sz="2400" b="1" dirty="0" smtClean="0">
                <a:solidFill>
                  <a:schemeClr val="bg1"/>
                </a:solidFill>
              </a:rPr>
              <a:t>follicular-</a:t>
            </a:r>
            <a:r>
              <a:rPr lang="en-US" sz="2400" b="1" dirty="0" err="1" smtClean="0">
                <a:solidFill>
                  <a:schemeClr val="bg1"/>
                </a:solidFill>
              </a:rPr>
              <a:t>papular</a:t>
            </a:r>
            <a:r>
              <a:rPr lang="en-US" sz="2400" b="1" dirty="0" smtClean="0">
                <a:solidFill>
                  <a:schemeClr val="bg1"/>
                </a:solidFill>
              </a:rPr>
              <a:t> </a:t>
            </a:r>
            <a:r>
              <a:rPr lang="en-US" sz="2400" b="1" dirty="0">
                <a:solidFill>
                  <a:schemeClr val="bg1"/>
                </a:solidFill>
              </a:rPr>
              <a:t>(deep), exudative forms and </a:t>
            </a:r>
            <a:r>
              <a:rPr lang="en-US" sz="2400" b="1" dirty="0" err="1">
                <a:solidFill>
                  <a:schemeClr val="bg1"/>
                </a:solidFill>
              </a:rPr>
              <a:t>erythrodermic</a:t>
            </a:r>
            <a:r>
              <a:rPr lang="en-US" sz="2400" b="1" dirty="0">
                <a:solidFill>
                  <a:schemeClr val="bg1"/>
                </a:solidFill>
              </a:rPr>
              <a:t> type lesions.</a:t>
            </a:r>
            <a:endParaRPr lang="ru-RU" sz="2400" b="1" dirty="0">
              <a:solidFill>
                <a:schemeClr val="bg1"/>
              </a:solidFill>
            </a:endParaRPr>
          </a:p>
        </p:txBody>
      </p:sp>
      <p:sp>
        <p:nvSpPr>
          <p:cNvPr id="4" name="Прямоугольник 3"/>
          <p:cNvSpPr/>
          <p:nvPr/>
        </p:nvSpPr>
        <p:spPr>
          <a:xfrm>
            <a:off x="123802" y="1906857"/>
            <a:ext cx="3143506" cy="814040"/>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Erythematous-squamous </a:t>
            </a:r>
            <a:r>
              <a:rPr lang="ru-RU" b="1" dirty="0" smtClean="0">
                <a:solidFill>
                  <a:srgbClr val="0000CC"/>
                </a:solidFill>
              </a:rPr>
              <a:t> </a:t>
            </a:r>
            <a:r>
              <a:rPr lang="en-US" b="1" dirty="0">
                <a:solidFill>
                  <a:srgbClr val="0000CC"/>
                </a:solidFill>
              </a:rPr>
              <a:t>form </a:t>
            </a:r>
          </a:p>
        </p:txBody>
      </p:sp>
      <p:pic>
        <p:nvPicPr>
          <p:cNvPr id="7" name="Рисунок 6"/>
          <p:cNvPicPr>
            <a:picLocks noChangeAspect="1"/>
          </p:cNvPicPr>
          <p:nvPr/>
        </p:nvPicPr>
        <p:blipFill rotWithShape="1">
          <a:blip r:embed="rId2"/>
          <a:srcRect r="50645"/>
          <a:stretch/>
        </p:blipFill>
        <p:spPr>
          <a:xfrm>
            <a:off x="133815" y="2665141"/>
            <a:ext cx="3100040" cy="3902925"/>
          </a:xfrm>
          <a:prstGeom prst="rect">
            <a:avLst/>
          </a:prstGeom>
          <a:ln w="76200">
            <a:solidFill>
              <a:srgbClr val="CCFF33"/>
            </a:solidFill>
          </a:ln>
        </p:spPr>
      </p:pic>
      <p:sp>
        <p:nvSpPr>
          <p:cNvPr id="8" name="Прямоугольник 7"/>
          <p:cNvSpPr/>
          <p:nvPr/>
        </p:nvSpPr>
        <p:spPr>
          <a:xfrm>
            <a:off x="3222701" y="1906863"/>
            <a:ext cx="3100039" cy="747131"/>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F</a:t>
            </a:r>
            <a:r>
              <a:rPr lang="en-US" b="1" dirty="0" smtClean="0">
                <a:solidFill>
                  <a:srgbClr val="0000CC"/>
                </a:solidFill>
              </a:rPr>
              <a:t>ollicular-</a:t>
            </a:r>
            <a:r>
              <a:rPr lang="en-US" b="1" dirty="0" err="1" smtClean="0">
                <a:solidFill>
                  <a:srgbClr val="0000CC"/>
                </a:solidFill>
              </a:rPr>
              <a:t>papular</a:t>
            </a:r>
            <a:r>
              <a:rPr lang="en-US" b="1" dirty="0" smtClean="0">
                <a:solidFill>
                  <a:srgbClr val="0000CC"/>
                </a:solidFill>
              </a:rPr>
              <a:t> </a:t>
            </a:r>
            <a:r>
              <a:rPr lang="en-US" b="1" dirty="0">
                <a:solidFill>
                  <a:srgbClr val="0000CC"/>
                </a:solidFill>
              </a:rPr>
              <a:t>(deep) form </a:t>
            </a:r>
            <a:endParaRPr lang="ru-RU" dirty="0">
              <a:solidFill>
                <a:srgbClr val="0000CC"/>
              </a:solidFill>
            </a:endParaRPr>
          </a:p>
        </p:txBody>
      </p:sp>
      <p:pic>
        <p:nvPicPr>
          <p:cNvPr id="9" name="Рисунок 8"/>
          <p:cNvPicPr>
            <a:picLocks noChangeAspect="1"/>
          </p:cNvPicPr>
          <p:nvPr/>
        </p:nvPicPr>
        <p:blipFill rotWithShape="1">
          <a:blip r:embed="rId3"/>
          <a:srcRect l="52016"/>
          <a:stretch/>
        </p:blipFill>
        <p:spPr>
          <a:xfrm>
            <a:off x="3289614" y="2653990"/>
            <a:ext cx="2877015" cy="3911348"/>
          </a:xfrm>
          <a:prstGeom prst="rect">
            <a:avLst/>
          </a:prstGeom>
          <a:ln w="76200">
            <a:solidFill>
              <a:srgbClr val="CCFF33"/>
            </a:solidFill>
          </a:ln>
        </p:spPr>
      </p:pic>
      <p:sp>
        <p:nvSpPr>
          <p:cNvPr id="10" name="Прямоугольник 9"/>
          <p:cNvSpPr/>
          <p:nvPr/>
        </p:nvSpPr>
        <p:spPr>
          <a:xfrm>
            <a:off x="6278136" y="1906858"/>
            <a:ext cx="2843562" cy="959007"/>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Exudative form </a:t>
            </a:r>
            <a:endParaRPr lang="en-US" b="1" dirty="0">
              <a:solidFill>
                <a:srgbClr val="0000CC"/>
              </a:solidFill>
            </a:endParaRPr>
          </a:p>
          <a:p>
            <a:pPr algn="ctr"/>
            <a:endParaRPr lang="ru-RU" b="1" dirty="0">
              <a:solidFill>
                <a:srgbClr val="0000CC"/>
              </a:solidFill>
            </a:endParaRPr>
          </a:p>
        </p:txBody>
      </p:sp>
      <p:pic>
        <p:nvPicPr>
          <p:cNvPr id="11" name="Рисунок 10"/>
          <p:cNvPicPr>
            <a:picLocks noChangeAspect="1"/>
          </p:cNvPicPr>
          <p:nvPr/>
        </p:nvPicPr>
        <p:blipFill>
          <a:blip r:embed="rId4"/>
          <a:stretch>
            <a:fillRect/>
          </a:stretch>
        </p:blipFill>
        <p:spPr>
          <a:xfrm>
            <a:off x="6289290" y="2653990"/>
            <a:ext cx="2787804" cy="3925230"/>
          </a:xfrm>
          <a:prstGeom prst="rect">
            <a:avLst/>
          </a:prstGeom>
          <a:ln w="76200">
            <a:solidFill>
              <a:srgbClr val="CCFF33"/>
            </a:solidFill>
          </a:ln>
        </p:spPr>
      </p:pic>
      <p:sp>
        <p:nvSpPr>
          <p:cNvPr id="12" name="Прямоугольник 11"/>
          <p:cNvSpPr/>
          <p:nvPr/>
        </p:nvSpPr>
        <p:spPr>
          <a:xfrm>
            <a:off x="9110546" y="1906859"/>
            <a:ext cx="3010829" cy="84749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err="1" smtClean="0">
                <a:solidFill>
                  <a:srgbClr val="0000CC"/>
                </a:solidFill>
              </a:rPr>
              <a:t>Rubromycotic</a:t>
            </a:r>
            <a:r>
              <a:rPr lang="en-US" b="1" dirty="0" smtClean="0">
                <a:solidFill>
                  <a:srgbClr val="0000CC"/>
                </a:solidFill>
              </a:rPr>
              <a:t> erythroderma </a:t>
            </a:r>
            <a:endParaRPr lang="ru-RU" b="1" dirty="0">
              <a:solidFill>
                <a:srgbClr val="0000CC"/>
              </a:solidFill>
            </a:endParaRPr>
          </a:p>
        </p:txBody>
      </p:sp>
      <p:sp>
        <p:nvSpPr>
          <p:cNvPr id="14" name="Прямоугольник 13"/>
          <p:cNvSpPr/>
          <p:nvPr/>
        </p:nvSpPr>
        <p:spPr>
          <a:xfrm>
            <a:off x="914401" y="135637"/>
            <a:ext cx="11062010" cy="52228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5400" b="1" dirty="0">
              <a:solidFill>
                <a:srgbClr val="FFFF00"/>
              </a:solidFill>
            </a:endParaRPr>
          </a:p>
        </p:txBody>
      </p:sp>
      <p:sp>
        <p:nvSpPr>
          <p:cNvPr id="6" name="Прямоугольник 5"/>
          <p:cNvSpPr/>
          <p:nvPr/>
        </p:nvSpPr>
        <p:spPr>
          <a:xfrm>
            <a:off x="925551" y="156121"/>
            <a:ext cx="10571356" cy="468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Generalized </a:t>
            </a:r>
            <a:r>
              <a:rPr lang="en-US" sz="4000" b="1" dirty="0" err="1" smtClean="0">
                <a:solidFill>
                  <a:srgbClr val="FFFF00"/>
                </a:solidFill>
              </a:rPr>
              <a:t>rubromycosis</a:t>
            </a:r>
            <a:r>
              <a:rPr lang="ru-RU" sz="4000" b="1" dirty="0" smtClean="0">
                <a:solidFill>
                  <a:srgbClr val="FFFF00"/>
                </a:solidFill>
              </a:rPr>
              <a:t> </a:t>
            </a:r>
            <a:r>
              <a:rPr lang="en-US" sz="4000" b="1" dirty="0" smtClean="0">
                <a:solidFill>
                  <a:srgbClr val="FFFF00"/>
                </a:solidFill>
              </a:rPr>
              <a:t>of </a:t>
            </a:r>
            <a:r>
              <a:rPr lang="en-US" sz="4000" b="1" dirty="0">
                <a:solidFill>
                  <a:srgbClr val="FFFF00"/>
                </a:solidFill>
              </a:rPr>
              <a:t>smooth skin</a:t>
            </a:r>
            <a:endParaRPr lang="ru-RU" sz="4000" b="1" dirty="0">
              <a:solidFill>
                <a:srgbClr val="FFFF00"/>
              </a:solidFill>
            </a:endParaRPr>
          </a:p>
        </p:txBody>
      </p:sp>
      <p:pic>
        <p:nvPicPr>
          <p:cNvPr id="1026" name="Picture 2" descr="генерализованная руброфития гладкой кожи"/>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7458" y="2653994"/>
            <a:ext cx="2877015" cy="3925229"/>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486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15297" y="167272"/>
            <a:ext cx="6039493" cy="60216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7200" b="1" dirty="0" err="1" smtClean="0">
                <a:solidFill>
                  <a:srgbClr val="0000CC"/>
                </a:solidFill>
              </a:rPr>
              <a:t>Trichophytoses</a:t>
            </a:r>
            <a:r>
              <a:rPr lang="en-US" sz="7200" b="1" dirty="0" smtClean="0">
                <a:solidFill>
                  <a:srgbClr val="0000CC"/>
                </a:solidFill>
              </a:rPr>
              <a:t> </a:t>
            </a:r>
            <a:endParaRPr lang="en-US" sz="7200" b="1" dirty="0">
              <a:solidFill>
                <a:srgbClr val="0000CC"/>
              </a:solidFill>
            </a:endParaRPr>
          </a:p>
        </p:txBody>
      </p:sp>
      <p:sp>
        <p:nvSpPr>
          <p:cNvPr id="4" name="Прямоугольник 3"/>
          <p:cNvSpPr/>
          <p:nvPr/>
        </p:nvSpPr>
        <p:spPr>
          <a:xfrm>
            <a:off x="1" y="1231413"/>
            <a:ext cx="5542155" cy="96537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Superficial </a:t>
            </a:r>
            <a:r>
              <a:rPr lang="en-US" sz="3600" b="1" dirty="0" err="1">
                <a:solidFill>
                  <a:srgbClr val="00FF00"/>
                </a:solidFill>
              </a:rPr>
              <a:t>trichophytosis</a:t>
            </a:r>
            <a:r>
              <a:rPr lang="en-US" sz="3600" b="1" dirty="0">
                <a:solidFill>
                  <a:srgbClr val="00FF00"/>
                </a:solidFill>
              </a:rPr>
              <a:t> of smooth skin</a:t>
            </a:r>
          </a:p>
        </p:txBody>
      </p:sp>
      <p:sp>
        <p:nvSpPr>
          <p:cNvPr id="10" name="Прямоугольник 9"/>
          <p:cNvSpPr/>
          <p:nvPr/>
        </p:nvSpPr>
        <p:spPr>
          <a:xfrm>
            <a:off x="6791093" y="1225332"/>
            <a:ext cx="5400907" cy="8153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Superficial </a:t>
            </a:r>
            <a:r>
              <a:rPr lang="en-US" sz="3600" b="1" dirty="0" err="1">
                <a:solidFill>
                  <a:srgbClr val="00FF00"/>
                </a:solidFill>
              </a:rPr>
              <a:t>trichophytosis</a:t>
            </a:r>
            <a:r>
              <a:rPr lang="en-US" sz="3600" b="1" dirty="0">
                <a:solidFill>
                  <a:srgbClr val="00FF00"/>
                </a:solidFill>
              </a:rPr>
              <a:t> of the scalp</a:t>
            </a:r>
          </a:p>
        </p:txBody>
      </p:sp>
      <p:sp>
        <p:nvSpPr>
          <p:cNvPr id="11" name="Прямоугольник 10"/>
          <p:cNvSpPr/>
          <p:nvPr/>
        </p:nvSpPr>
        <p:spPr>
          <a:xfrm>
            <a:off x="0" y="2962169"/>
            <a:ext cx="5363736" cy="111512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Chronic </a:t>
            </a:r>
            <a:r>
              <a:rPr lang="en-US" sz="3600" b="1" dirty="0" err="1">
                <a:solidFill>
                  <a:srgbClr val="00FF00"/>
                </a:solidFill>
              </a:rPr>
              <a:t>trichophytosis</a:t>
            </a:r>
            <a:r>
              <a:rPr lang="en-US" sz="3600" b="1" dirty="0">
                <a:solidFill>
                  <a:srgbClr val="00FF00"/>
                </a:solidFill>
              </a:rPr>
              <a:t>, including nail </a:t>
            </a:r>
            <a:r>
              <a:rPr lang="en-US" sz="3600" b="1" dirty="0" err="1" smtClean="0">
                <a:solidFill>
                  <a:srgbClr val="00FF00"/>
                </a:solidFill>
              </a:rPr>
              <a:t>trichophytosis</a:t>
            </a:r>
            <a:r>
              <a:rPr lang="en-US" sz="3600" b="1" dirty="0" smtClean="0">
                <a:solidFill>
                  <a:srgbClr val="00FF00"/>
                </a:solidFill>
              </a:rPr>
              <a:t> </a:t>
            </a:r>
            <a:endParaRPr lang="ru-RU" sz="3600" b="1" dirty="0">
              <a:solidFill>
                <a:srgbClr val="00FF00"/>
              </a:solidFill>
            </a:endParaRPr>
          </a:p>
        </p:txBody>
      </p:sp>
      <p:sp>
        <p:nvSpPr>
          <p:cNvPr id="12" name="Прямоугольник 11"/>
          <p:cNvSpPr/>
          <p:nvPr/>
        </p:nvSpPr>
        <p:spPr>
          <a:xfrm>
            <a:off x="7105016" y="2564780"/>
            <a:ext cx="5086984" cy="9781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a:solidFill>
                  <a:srgbClr val="00FF00"/>
                </a:solidFill>
              </a:rPr>
              <a:t>I</a:t>
            </a:r>
            <a:r>
              <a:rPr lang="en-US" sz="3600" b="1" dirty="0" smtClean="0">
                <a:solidFill>
                  <a:srgbClr val="00FF00"/>
                </a:solidFill>
              </a:rPr>
              <a:t>nfiltrative-</a:t>
            </a:r>
            <a:r>
              <a:rPr lang="en-US" sz="3600" b="1" dirty="0" err="1" smtClean="0">
                <a:solidFill>
                  <a:srgbClr val="00FF00"/>
                </a:solidFill>
              </a:rPr>
              <a:t>suppurative</a:t>
            </a:r>
            <a:r>
              <a:rPr lang="en-US" sz="3600" b="1" dirty="0" smtClean="0">
                <a:solidFill>
                  <a:srgbClr val="00FF00"/>
                </a:solidFill>
              </a:rPr>
              <a:t> </a:t>
            </a:r>
            <a:r>
              <a:rPr lang="en-US" sz="3600" b="1" dirty="0" err="1">
                <a:solidFill>
                  <a:srgbClr val="00FF00"/>
                </a:solidFill>
              </a:rPr>
              <a:t>trichophytosis</a:t>
            </a:r>
            <a:endParaRPr lang="en-US" sz="3600" b="1" dirty="0">
              <a:solidFill>
                <a:srgbClr val="00FF00"/>
              </a:solidFill>
            </a:endParaRPr>
          </a:p>
        </p:txBody>
      </p:sp>
      <p:sp>
        <p:nvSpPr>
          <p:cNvPr id="13" name="Прямоугольник 12"/>
          <p:cNvSpPr/>
          <p:nvPr/>
        </p:nvSpPr>
        <p:spPr>
          <a:xfrm>
            <a:off x="178331" y="4734722"/>
            <a:ext cx="2463281" cy="5175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Favus</a:t>
            </a:r>
            <a:endParaRPr lang="en-US" sz="3600" b="1" dirty="0">
              <a:solidFill>
                <a:srgbClr val="00FF00"/>
              </a:solidFill>
            </a:endParaRPr>
          </a:p>
        </p:txBody>
      </p:sp>
      <p:sp>
        <p:nvSpPr>
          <p:cNvPr id="14" name="Прямоугольник 13"/>
          <p:cNvSpPr/>
          <p:nvPr/>
        </p:nvSpPr>
        <p:spPr>
          <a:xfrm>
            <a:off x="7139972" y="4560850"/>
            <a:ext cx="4713775" cy="5936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FF00"/>
                </a:solidFill>
              </a:rPr>
              <a:t>Tinea</a:t>
            </a:r>
            <a:r>
              <a:rPr lang="en-US" sz="2800" b="1" dirty="0">
                <a:solidFill>
                  <a:srgbClr val="00FF00"/>
                </a:solidFill>
              </a:rPr>
              <a:t> </a:t>
            </a:r>
            <a:r>
              <a:rPr lang="en-US" sz="3600" b="1" dirty="0" err="1">
                <a:solidFill>
                  <a:srgbClr val="00FF00"/>
                </a:solidFill>
              </a:rPr>
              <a:t>imbricata</a:t>
            </a:r>
            <a:r>
              <a:rPr lang="en-US" sz="3600" b="1" dirty="0">
                <a:solidFill>
                  <a:srgbClr val="00FF00"/>
                </a:solidFill>
              </a:rPr>
              <a:t> (</a:t>
            </a:r>
            <a:r>
              <a:rPr lang="en-US" sz="3600" b="1" dirty="0" err="1">
                <a:solidFill>
                  <a:srgbClr val="00FF00"/>
                </a:solidFill>
              </a:rPr>
              <a:t>tokelo</a:t>
            </a:r>
            <a:r>
              <a:rPr lang="en-US" sz="3600" b="1" dirty="0" smtClean="0">
                <a:solidFill>
                  <a:srgbClr val="00FF00"/>
                </a:solidFill>
              </a:rPr>
              <a:t>)</a:t>
            </a:r>
            <a:endParaRPr lang="ru-RU" sz="3600" b="1" dirty="0">
              <a:solidFill>
                <a:srgbClr val="00FF00"/>
              </a:solidFill>
            </a:endParaRPr>
          </a:p>
        </p:txBody>
      </p:sp>
      <p:sp>
        <p:nvSpPr>
          <p:cNvPr id="5" name="Двойная стрелка влево/вправо 4"/>
          <p:cNvSpPr/>
          <p:nvPr/>
        </p:nvSpPr>
        <p:spPr>
          <a:xfrm>
            <a:off x="5363737" y="2765502"/>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Двойная стрелка влево/вправо 14"/>
          <p:cNvSpPr/>
          <p:nvPr/>
        </p:nvSpPr>
        <p:spPr>
          <a:xfrm>
            <a:off x="5371171" y="1323278"/>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Двойная стрелка влево/вправо 15"/>
          <p:cNvSpPr/>
          <p:nvPr/>
        </p:nvSpPr>
        <p:spPr>
          <a:xfrm>
            <a:off x="5367453" y="4664927"/>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0" y="2341756"/>
            <a:ext cx="12192000" cy="7805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0" y="4434469"/>
            <a:ext cx="12192000" cy="7805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a:stretch>
            <a:fillRect/>
          </a:stretch>
        </p:blipFill>
        <p:spPr>
          <a:xfrm>
            <a:off x="0" y="6148778"/>
            <a:ext cx="12205250" cy="91448"/>
          </a:xfrm>
          <a:prstGeom prst="rect">
            <a:avLst/>
          </a:prstGeom>
        </p:spPr>
      </p:pic>
      <p:pic>
        <p:nvPicPr>
          <p:cNvPr id="8" name="Рисунок 7"/>
          <p:cNvPicPr>
            <a:picLocks noChangeAspect="1"/>
          </p:cNvPicPr>
          <p:nvPr/>
        </p:nvPicPr>
        <p:blipFill>
          <a:blip r:embed="rId3"/>
          <a:stretch>
            <a:fillRect/>
          </a:stretch>
        </p:blipFill>
        <p:spPr>
          <a:xfrm>
            <a:off x="5861592" y="935132"/>
            <a:ext cx="201185" cy="5322269"/>
          </a:xfrm>
          <a:prstGeom prst="rect">
            <a:avLst/>
          </a:prstGeom>
        </p:spPr>
      </p:pic>
    </p:spTree>
    <p:extLst>
      <p:ext uri="{BB962C8B-B14F-4D97-AF65-F5344CB8AC3E}">
        <p14:creationId xmlns:p14="http://schemas.microsoft.com/office/powerpoint/2010/main" val="2160922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197" y="253747"/>
            <a:ext cx="11849878" cy="783771"/>
          </a:xfrm>
          <a:prstGeom prst="rect">
            <a:avLst/>
          </a:prstGeom>
          <a:no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b="1" u="sng" dirty="0" err="1" smtClean="0">
                <a:solidFill>
                  <a:srgbClr val="FFFF00"/>
                </a:solidFill>
                <a:effectLst>
                  <a:outerShdw blurRad="38100" dist="38100" dir="2700000" algn="tl">
                    <a:srgbClr val="000000">
                      <a:alpha val="43137"/>
                    </a:srgbClr>
                  </a:outerShdw>
                </a:effectLst>
              </a:rPr>
              <a:t>Trichophytosis</a:t>
            </a:r>
            <a:r>
              <a:rPr lang="en-US" sz="3200" b="1" u="sng" dirty="0" smtClean="0">
                <a:solidFill>
                  <a:srgbClr val="FFFF00"/>
                </a:solidFill>
                <a:effectLst>
                  <a:outerShdw blurRad="38100" dist="38100" dir="2700000" algn="tl">
                    <a:srgbClr val="000000">
                      <a:alpha val="43137"/>
                    </a:srgbClr>
                  </a:outerShdw>
                </a:effectLst>
              </a:rPr>
              <a:t> (</a:t>
            </a:r>
            <a:r>
              <a:rPr lang="en-US" sz="3200" b="1" u="sng" dirty="0" err="1" smtClean="0">
                <a:solidFill>
                  <a:srgbClr val="FFFF00"/>
                </a:solidFill>
                <a:effectLst>
                  <a:outerShdw blurRad="38100" dist="38100" dir="2700000" algn="tl">
                    <a:srgbClr val="000000">
                      <a:alpha val="43137"/>
                    </a:srgbClr>
                  </a:outerShdw>
                </a:effectLst>
              </a:rPr>
              <a:t>anthropophilic</a:t>
            </a:r>
            <a:r>
              <a:rPr lang="en-US" sz="3200" b="1" u="sng" dirty="0" smtClean="0">
                <a:solidFill>
                  <a:srgbClr val="FFFF00"/>
                </a:solidFill>
                <a:effectLst>
                  <a:outerShdw blurRad="38100" dist="38100" dir="2700000" algn="tl">
                    <a:srgbClr val="000000">
                      <a:alpha val="43137"/>
                    </a:srgbClr>
                  </a:outerShdw>
                </a:effectLst>
              </a:rPr>
              <a:t>)</a:t>
            </a:r>
          </a:p>
          <a:p>
            <a:pPr algn="ctr"/>
            <a:r>
              <a:rPr lang="en-US" sz="3200" b="1" u="sng" dirty="0" smtClean="0">
                <a:solidFill>
                  <a:srgbClr val="FFFF00"/>
                </a:solidFill>
                <a:effectLst>
                  <a:outerShdw blurRad="38100" dist="38100" dir="2700000" algn="tl">
                    <a:srgbClr val="000000">
                      <a:alpha val="43137"/>
                    </a:srgbClr>
                  </a:outerShdw>
                </a:effectLst>
              </a:rPr>
              <a:t>The causative agent is </a:t>
            </a:r>
            <a:r>
              <a:rPr lang="en-US" sz="3200" b="1" u="sng" dirty="0" err="1" smtClean="0">
                <a:solidFill>
                  <a:srgbClr val="FFFF00"/>
                </a:solidFill>
                <a:effectLst>
                  <a:outerShdw blurRad="38100" dist="38100" dir="2700000" algn="tl">
                    <a:srgbClr val="000000">
                      <a:alpha val="43137"/>
                    </a:srgbClr>
                  </a:outerShdw>
                </a:effectLst>
              </a:rPr>
              <a:t>Trichophyton</a:t>
            </a:r>
            <a:r>
              <a:rPr lang="en-US" sz="3200" b="1" u="sng" dirty="0" smtClean="0">
                <a:solidFill>
                  <a:srgbClr val="FFFF00"/>
                </a:solidFill>
                <a:effectLst>
                  <a:outerShdw blurRad="38100" dist="38100" dir="2700000" algn="tl">
                    <a:srgbClr val="000000">
                      <a:alpha val="43137"/>
                    </a:srgbClr>
                  </a:outerShdw>
                </a:effectLst>
              </a:rPr>
              <a:t> </a:t>
            </a:r>
            <a:r>
              <a:rPr lang="en-US" sz="3200" b="1" u="sng" dirty="0" err="1" smtClean="0">
                <a:solidFill>
                  <a:srgbClr val="FFFF00"/>
                </a:solidFill>
                <a:effectLst>
                  <a:outerShdw blurRad="38100" dist="38100" dir="2700000" algn="tl">
                    <a:srgbClr val="000000">
                      <a:alpha val="43137"/>
                    </a:srgbClr>
                  </a:outerShdw>
                </a:effectLst>
              </a:rPr>
              <a:t>tonsurans</a:t>
            </a:r>
            <a:r>
              <a:rPr lang="en-US" sz="3200" b="1" u="sng" dirty="0" smtClean="0">
                <a:solidFill>
                  <a:srgbClr val="FFFF00"/>
                </a:solidFill>
                <a:effectLst>
                  <a:outerShdw blurRad="38100" dist="38100" dir="2700000" algn="tl">
                    <a:srgbClr val="000000">
                      <a:alpha val="43137"/>
                    </a:srgbClr>
                  </a:outerShdw>
                </a:effectLst>
              </a:rPr>
              <a:t>. Infection occurs from a sick person,  household items.</a:t>
            </a:r>
            <a:endParaRPr lang="en-US" sz="3200" b="1" u="sng" dirty="0">
              <a:solidFill>
                <a:srgbClr val="FFFF00"/>
              </a:solidFill>
              <a:effectLst>
                <a:outerShdw blurRad="38100" dist="38100" dir="2700000" algn="tl">
                  <a:srgbClr val="000000">
                    <a:alpha val="43137"/>
                  </a:srgbClr>
                </a:outerShdw>
              </a:effectLst>
            </a:endParaRPr>
          </a:p>
        </p:txBody>
      </p:sp>
      <p:sp>
        <p:nvSpPr>
          <p:cNvPr id="3" name="Прямоугольник 2"/>
          <p:cNvSpPr/>
          <p:nvPr/>
        </p:nvSpPr>
        <p:spPr>
          <a:xfrm>
            <a:off x="4772722" y="1371600"/>
            <a:ext cx="2575932" cy="379142"/>
          </a:xfrm>
          <a:prstGeom prst="rect">
            <a:avLst/>
          </a:prstGeom>
          <a:noFill/>
          <a:ln w="76200">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C00000"/>
                </a:solidFill>
              </a:rPr>
              <a:t>Clinical forms:</a:t>
            </a:r>
          </a:p>
        </p:txBody>
      </p:sp>
      <p:sp>
        <p:nvSpPr>
          <p:cNvPr id="4" name="Прямоугольник 3"/>
          <p:cNvSpPr/>
          <p:nvPr/>
        </p:nvSpPr>
        <p:spPr>
          <a:xfrm>
            <a:off x="1079849" y="1845643"/>
            <a:ext cx="2276669" cy="653142"/>
          </a:xfrm>
          <a:prstGeom prst="rect">
            <a:avLst/>
          </a:prstGeom>
          <a:solidFill>
            <a:srgbClr val="FFFF00"/>
          </a:solid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a:solidFill>
                  <a:srgbClr val="0000CC"/>
                </a:solidFill>
              </a:rPr>
              <a:t>Superficial</a:t>
            </a:r>
          </a:p>
        </p:txBody>
      </p:sp>
      <p:sp>
        <p:nvSpPr>
          <p:cNvPr id="5" name="Прямоугольник 4"/>
          <p:cNvSpPr/>
          <p:nvPr/>
        </p:nvSpPr>
        <p:spPr>
          <a:xfrm>
            <a:off x="8920746" y="1782607"/>
            <a:ext cx="2152414" cy="634481"/>
          </a:xfrm>
          <a:prstGeom prst="rect">
            <a:avLst/>
          </a:prstGeom>
          <a:solidFill>
            <a:srgbClr val="FFFF00"/>
          </a:solid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a:solidFill>
                  <a:srgbClr val="0000CC"/>
                </a:solidFill>
              </a:rPr>
              <a:t>Chronic</a:t>
            </a:r>
          </a:p>
        </p:txBody>
      </p:sp>
      <p:sp>
        <p:nvSpPr>
          <p:cNvPr id="6" name="Прямоугольник 5"/>
          <p:cNvSpPr/>
          <p:nvPr/>
        </p:nvSpPr>
        <p:spPr>
          <a:xfrm>
            <a:off x="342122" y="3142890"/>
            <a:ext cx="11849878" cy="1082351"/>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u="sng" dirty="0" err="1" smtClean="0">
                <a:solidFill>
                  <a:srgbClr val="00FF00"/>
                </a:solidFill>
                <a:effectLst>
                  <a:outerShdw blurRad="38100" dist="38100" dir="2700000" algn="tl">
                    <a:srgbClr val="000000">
                      <a:alpha val="43137"/>
                    </a:srgbClr>
                  </a:outerShdw>
                </a:effectLst>
              </a:rPr>
              <a:t>Trichophytosis</a:t>
            </a:r>
            <a:r>
              <a:rPr lang="en-US" sz="3200" b="1" u="sng" dirty="0" smtClean="0">
                <a:solidFill>
                  <a:srgbClr val="00FF00"/>
                </a:solidFill>
                <a:effectLst>
                  <a:outerShdw blurRad="38100" dist="38100" dir="2700000" algn="tl">
                    <a:srgbClr val="000000">
                      <a:alpha val="43137"/>
                    </a:srgbClr>
                  </a:outerShdw>
                </a:effectLst>
              </a:rPr>
              <a:t> </a:t>
            </a:r>
            <a:r>
              <a:rPr lang="en-US" sz="3200" b="1" u="sng" dirty="0">
                <a:solidFill>
                  <a:srgbClr val="00FF00"/>
                </a:solidFill>
                <a:effectLst>
                  <a:outerShdw blurRad="38100" dist="38100" dir="2700000" algn="tl">
                    <a:srgbClr val="000000">
                      <a:alpha val="43137"/>
                    </a:srgbClr>
                  </a:outerShdw>
                </a:effectLst>
              </a:rPr>
              <a:t>(</a:t>
            </a:r>
            <a:r>
              <a:rPr lang="en-US" sz="3200" b="1" u="sng" dirty="0" err="1">
                <a:solidFill>
                  <a:srgbClr val="00FF00"/>
                </a:solidFill>
                <a:effectLst>
                  <a:outerShdw blurRad="38100" dist="38100" dir="2700000" algn="tl">
                    <a:srgbClr val="000000">
                      <a:alpha val="43137"/>
                    </a:srgbClr>
                  </a:outerShdw>
                </a:effectLst>
              </a:rPr>
              <a:t>zooanthropophilic</a:t>
            </a:r>
            <a:r>
              <a:rPr lang="en-US" sz="3200" b="1" u="sng" dirty="0">
                <a:solidFill>
                  <a:srgbClr val="00FF00"/>
                </a:solidFill>
                <a:effectLst>
                  <a:outerShdw blurRad="38100" dist="38100" dir="2700000" algn="tl">
                    <a:srgbClr val="000000">
                      <a:alpha val="43137"/>
                    </a:srgbClr>
                  </a:outerShdw>
                </a:effectLst>
              </a:rPr>
              <a:t>)</a:t>
            </a:r>
          </a:p>
          <a:p>
            <a:pPr algn="ctr"/>
            <a:r>
              <a:rPr lang="en-US" sz="3200" b="1" u="sng" dirty="0">
                <a:solidFill>
                  <a:srgbClr val="00FF00"/>
                </a:solidFill>
                <a:effectLst>
                  <a:outerShdw blurRad="38100" dist="38100" dir="2700000" algn="tl">
                    <a:srgbClr val="000000">
                      <a:alpha val="43137"/>
                    </a:srgbClr>
                  </a:outerShdw>
                </a:effectLst>
              </a:rPr>
              <a:t>The causative agent is </a:t>
            </a:r>
            <a:r>
              <a:rPr lang="en-US" sz="3200" b="1" u="sng" dirty="0" err="1">
                <a:solidFill>
                  <a:srgbClr val="00FF00"/>
                </a:solidFill>
                <a:effectLst>
                  <a:outerShdw blurRad="38100" dist="38100" dir="2700000" algn="tl">
                    <a:srgbClr val="000000">
                      <a:alpha val="43137"/>
                    </a:srgbClr>
                  </a:outerShdw>
                </a:effectLst>
              </a:rPr>
              <a:t>Trichophyton</a:t>
            </a:r>
            <a:r>
              <a:rPr lang="en-US" sz="3200" b="1" u="sng" dirty="0">
                <a:solidFill>
                  <a:srgbClr val="00FF00"/>
                </a:solidFill>
                <a:effectLst>
                  <a:outerShdw blurRad="38100" dist="38100" dir="2700000" algn="tl">
                    <a:srgbClr val="000000">
                      <a:alpha val="43137"/>
                    </a:srgbClr>
                  </a:outerShdw>
                </a:effectLst>
              </a:rPr>
              <a:t> </a:t>
            </a:r>
            <a:r>
              <a:rPr lang="en-US" sz="3200" b="1" u="sng" dirty="0" err="1">
                <a:solidFill>
                  <a:srgbClr val="00FF00"/>
                </a:solidFill>
                <a:effectLst>
                  <a:outerShdw blurRad="38100" dist="38100" dir="2700000" algn="tl">
                    <a:srgbClr val="000000">
                      <a:alpha val="43137"/>
                    </a:srgbClr>
                  </a:outerShdw>
                </a:effectLst>
              </a:rPr>
              <a:t>mentagrophytes</a:t>
            </a:r>
            <a:r>
              <a:rPr lang="en-US" sz="3200" b="1" u="sng" dirty="0">
                <a:solidFill>
                  <a:srgbClr val="00FF00"/>
                </a:solidFill>
                <a:effectLst>
                  <a:outerShdw blurRad="38100" dist="38100" dir="2700000" algn="tl">
                    <a:srgbClr val="000000">
                      <a:alpha val="43137"/>
                    </a:srgbClr>
                  </a:outerShdw>
                </a:effectLst>
              </a:rPr>
              <a:t>. Infection occurs due to contact with sick animals, infected objects</a:t>
            </a:r>
            <a:r>
              <a:rPr lang="en-US" sz="3200" b="1" u="sng" dirty="0" smtClean="0">
                <a:solidFill>
                  <a:srgbClr val="00FF00"/>
                </a:solidFill>
                <a:effectLst>
                  <a:outerShdw blurRad="38100" dist="38100" dir="2700000" algn="tl">
                    <a:srgbClr val="000000">
                      <a:alpha val="43137"/>
                    </a:srgbClr>
                  </a:outerShdw>
                </a:effectLst>
              </a:rPr>
              <a:t>.</a:t>
            </a:r>
            <a:endParaRPr lang="en-US" sz="3200" b="1" u="sng" dirty="0">
              <a:solidFill>
                <a:srgbClr val="00FF00"/>
              </a:solidFill>
              <a:effectLst>
                <a:outerShdw blurRad="38100" dist="38100" dir="2700000" algn="tl">
                  <a:srgbClr val="000000">
                    <a:alpha val="43137"/>
                  </a:srgbClr>
                </a:outerShdw>
              </a:effectLst>
            </a:endParaRPr>
          </a:p>
        </p:txBody>
      </p:sp>
      <p:sp>
        <p:nvSpPr>
          <p:cNvPr id="7" name="Прямоугольник 6"/>
          <p:cNvSpPr/>
          <p:nvPr/>
        </p:nvSpPr>
        <p:spPr>
          <a:xfrm>
            <a:off x="642676" y="4908308"/>
            <a:ext cx="3844212" cy="823419"/>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Superficial </a:t>
            </a:r>
            <a:r>
              <a:rPr lang="en-US" sz="2400" b="1" dirty="0" err="1">
                <a:solidFill>
                  <a:srgbClr val="0000CC"/>
                </a:solidFill>
              </a:rPr>
              <a:t>trichophytosis</a:t>
            </a:r>
            <a:endParaRPr lang="en-US" sz="2400" b="1" dirty="0">
              <a:solidFill>
                <a:srgbClr val="0000CC"/>
              </a:solidFill>
            </a:endParaRPr>
          </a:p>
        </p:txBody>
      </p:sp>
      <p:sp>
        <p:nvSpPr>
          <p:cNvPr id="8" name="Прямоугольник 7"/>
          <p:cNvSpPr/>
          <p:nvPr/>
        </p:nvSpPr>
        <p:spPr>
          <a:xfrm>
            <a:off x="6550548" y="4862161"/>
            <a:ext cx="5448167" cy="836112"/>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Infiltrative-</a:t>
            </a:r>
            <a:r>
              <a:rPr lang="en-US" sz="2400" b="1" dirty="0" err="1">
                <a:solidFill>
                  <a:srgbClr val="0000CC"/>
                </a:solidFill>
              </a:rPr>
              <a:t>suppurative</a:t>
            </a:r>
            <a:r>
              <a:rPr lang="en-US" sz="2400" b="1" dirty="0">
                <a:solidFill>
                  <a:srgbClr val="0000CC"/>
                </a:solidFill>
              </a:rPr>
              <a:t> </a:t>
            </a:r>
            <a:r>
              <a:rPr lang="en-US" sz="2400" b="1" dirty="0" err="1">
                <a:solidFill>
                  <a:srgbClr val="0000CC"/>
                </a:solidFill>
              </a:rPr>
              <a:t>trichophytosis</a:t>
            </a:r>
            <a:endParaRPr lang="en-US" sz="2400" b="1" dirty="0">
              <a:solidFill>
                <a:srgbClr val="0000CC"/>
              </a:solidFill>
            </a:endParaRPr>
          </a:p>
        </p:txBody>
      </p:sp>
      <p:sp>
        <p:nvSpPr>
          <p:cNvPr id="9" name="Прямоугольник 8"/>
          <p:cNvSpPr/>
          <p:nvPr/>
        </p:nvSpPr>
        <p:spPr>
          <a:xfrm>
            <a:off x="6534618" y="6021889"/>
            <a:ext cx="2196787" cy="579633"/>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Scalp</a:t>
            </a:r>
          </a:p>
        </p:txBody>
      </p:sp>
      <p:sp>
        <p:nvSpPr>
          <p:cNvPr id="10" name="Прямоугольник 9"/>
          <p:cNvSpPr/>
          <p:nvPr/>
        </p:nvSpPr>
        <p:spPr>
          <a:xfrm>
            <a:off x="10125767" y="5988209"/>
            <a:ext cx="1828801" cy="635619"/>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Face</a:t>
            </a:r>
            <a:endParaRPr lang="ru-RU" sz="2400" b="1" dirty="0">
              <a:solidFill>
                <a:srgbClr val="0000CC"/>
              </a:solidFill>
            </a:endParaRPr>
          </a:p>
        </p:txBody>
      </p:sp>
      <p:sp>
        <p:nvSpPr>
          <p:cNvPr id="14" name="Стрелка вверх 13"/>
          <p:cNvSpPr/>
          <p:nvPr/>
        </p:nvSpPr>
        <p:spPr>
          <a:xfrm>
            <a:off x="5896947" y="2202024"/>
            <a:ext cx="298580" cy="541176"/>
          </a:xfrm>
          <a:prstGeom prst="upArrow">
            <a:avLst/>
          </a:prstGeom>
          <a:solidFill>
            <a:srgbClr val="CCFF33"/>
          </a:solidFill>
          <a:ln>
            <a:solidFill>
              <a:srgbClr val="CC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4125953" y="1755519"/>
            <a:ext cx="3992136" cy="1233006"/>
          </a:xfrm>
          <a:prstGeom prst="rect">
            <a:avLst/>
          </a:prstGeom>
          <a:solidFill>
            <a:srgbClr val="FFFF00"/>
          </a:solid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p>
          <a:p>
            <a:pPr marL="285750" indent="-285750">
              <a:buFont typeface="Arial" panose="020B0604020202020204" pitchFamily="34" charset="0"/>
              <a:buChar char="•"/>
            </a:pPr>
            <a:r>
              <a:rPr lang="en-US" sz="2400" b="1" dirty="0">
                <a:solidFill>
                  <a:srgbClr val="0000CC"/>
                </a:solidFill>
              </a:rPr>
              <a:t>smooth skin</a:t>
            </a:r>
          </a:p>
          <a:p>
            <a:pPr marL="285750" indent="-285750">
              <a:buFont typeface="Arial" panose="020B0604020202020204" pitchFamily="34" charset="0"/>
              <a:buChar char="•"/>
            </a:pPr>
            <a:r>
              <a:rPr lang="en-US" sz="2400" b="1" dirty="0">
                <a:solidFill>
                  <a:srgbClr val="0000CC"/>
                </a:solidFill>
              </a:rPr>
              <a:t>scalp</a:t>
            </a:r>
          </a:p>
          <a:p>
            <a:pPr marL="285750" indent="-285750">
              <a:buFont typeface="Arial" panose="020B0604020202020204" pitchFamily="34" charset="0"/>
              <a:buChar char="•"/>
            </a:pPr>
            <a:r>
              <a:rPr lang="en-US" sz="2400" b="1" dirty="0">
                <a:solidFill>
                  <a:srgbClr val="0000CC"/>
                </a:solidFill>
              </a:rPr>
              <a:t>nail plates</a:t>
            </a:r>
          </a:p>
          <a:p>
            <a:pPr algn="ctr"/>
            <a:endParaRPr lang="ru-RU" sz="2400" b="1" dirty="0"/>
          </a:p>
        </p:txBody>
      </p:sp>
      <p:sp>
        <p:nvSpPr>
          <p:cNvPr id="29" name="Прямоугольник 28"/>
          <p:cNvSpPr/>
          <p:nvPr/>
        </p:nvSpPr>
        <p:spPr>
          <a:xfrm>
            <a:off x="4772721" y="4419680"/>
            <a:ext cx="2767024" cy="405758"/>
          </a:xfrm>
          <a:prstGeom prst="rect">
            <a:avLst/>
          </a:prstGeom>
          <a:noFill/>
          <a:ln w="76200">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C00000"/>
                </a:solidFill>
              </a:rPr>
              <a:t>Clinical forms:</a:t>
            </a:r>
          </a:p>
        </p:txBody>
      </p:sp>
      <p:sp>
        <p:nvSpPr>
          <p:cNvPr id="30" name="Стрелка вниз 29"/>
          <p:cNvSpPr/>
          <p:nvPr/>
        </p:nvSpPr>
        <p:spPr>
          <a:xfrm>
            <a:off x="7437864" y="5687122"/>
            <a:ext cx="484632" cy="345688"/>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p:cNvSpPr/>
          <p:nvPr/>
        </p:nvSpPr>
        <p:spPr>
          <a:xfrm>
            <a:off x="10668001" y="5672254"/>
            <a:ext cx="484632" cy="345688"/>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лево 31"/>
          <p:cNvSpPr/>
          <p:nvPr/>
        </p:nvSpPr>
        <p:spPr>
          <a:xfrm>
            <a:off x="8118091" y="1895706"/>
            <a:ext cx="799989" cy="484632"/>
          </a:xfrm>
          <a:prstGeom prst="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a:off x="3311916" y="1929160"/>
            <a:ext cx="869795" cy="48463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9462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5018" y="185013"/>
            <a:ext cx="10868891" cy="68782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FFFF00"/>
                </a:solidFill>
              </a:rPr>
              <a:t>Trichophytosis</a:t>
            </a:r>
            <a:r>
              <a:rPr lang="en-US" sz="3600" b="1" dirty="0" smtClean="0">
                <a:solidFill>
                  <a:srgbClr val="FFFF00"/>
                </a:solidFill>
              </a:rPr>
              <a:t> </a:t>
            </a:r>
            <a:r>
              <a:rPr lang="en-US" sz="3600" b="1" dirty="0">
                <a:solidFill>
                  <a:srgbClr val="FFFF00"/>
                </a:solidFill>
              </a:rPr>
              <a:t>(</a:t>
            </a:r>
            <a:r>
              <a:rPr lang="en-US" sz="3600" b="1" dirty="0" err="1">
                <a:solidFill>
                  <a:srgbClr val="FFFF00"/>
                </a:solidFill>
              </a:rPr>
              <a:t>anthropophilic</a:t>
            </a:r>
            <a:r>
              <a:rPr lang="en-US" sz="3600" b="1" dirty="0" smtClean="0">
                <a:solidFill>
                  <a:srgbClr val="FFFF00"/>
                </a:solidFill>
              </a:rPr>
              <a:t>) </a:t>
            </a:r>
            <a:r>
              <a:rPr lang="en-US" sz="3600" b="1" dirty="0">
                <a:solidFill>
                  <a:srgbClr val="FFFF00"/>
                </a:solidFill>
              </a:rPr>
              <a:t>of the </a:t>
            </a:r>
            <a:r>
              <a:rPr lang="en-US" sz="3600" b="1" dirty="0" smtClean="0">
                <a:solidFill>
                  <a:srgbClr val="FFFF00"/>
                </a:solidFill>
              </a:rPr>
              <a:t>smooth </a:t>
            </a:r>
            <a:r>
              <a:rPr lang="en-US" sz="3600" b="1" dirty="0">
                <a:solidFill>
                  <a:srgbClr val="FFFF00"/>
                </a:solidFill>
              </a:rPr>
              <a:t>skin </a:t>
            </a:r>
          </a:p>
        </p:txBody>
      </p:sp>
      <p:sp>
        <p:nvSpPr>
          <p:cNvPr id="4" name="Прямоугольник 3"/>
          <p:cNvSpPr/>
          <p:nvPr/>
        </p:nvSpPr>
        <p:spPr>
          <a:xfrm>
            <a:off x="476774" y="1159727"/>
            <a:ext cx="5689852" cy="207057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C00000"/>
                </a:solidFill>
              </a:rPr>
              <a:t>Superficial.</a:t>
            </a:r>
          </a:p>
          <a:p>
            <a:r>
              <a:rPr lang="en-US" sz="2400" b="1" dirty="0" smtClean="0">
                <a:solidFill>
                  <a:schemeClr val="bg1"/>
                </a:solidFill>
              </a:rPr>
              <a:t>The rounded</a:t>
            </a:r>
            <a:r>
              <a:rPr lang="en-US" sz="2400" b="1" dirty="0">
                <a:solidFill>
                  <a:schemeClr val="bg1"/>
                </a:solidFill>
              </a:rPr>
              <a:t>, erythematous squamous lesions with distinct, raised edges appear on exposed skin areas (face, neck). The downy hair is involved in the process. </a:t>
            </a:r>
            <a:endParaRPr lang="ru-RU" sz="2400" b="1" dirty="0">
              <a:solidFill>
                <a:schemeClr val="bg1"/>
              </a:solidFill>
            </a:endParaRPr>
          </a:p>
        </p:txBody>
      </p:sp>
      <p:sp>
        <p:nvSpPr>
          <p:cNvPr id="5" name="Прямоугольник 4"/>
          <p:cNvSpPr/>
          <p:nvPr/>
        </p:nvSpPr>
        <p:spPr>
          <a:xfrm>
            <a:off x="6965461" y="1319903"/>
            <a:ext cx="4683967" cy="14469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C00000"/>
                </a:solidFill>
              </a:rPr>
              <a:t>Chronic. </a:t>
            </a:r>
          </a:p>
          <a:p>
            <a:r>
              <a:rPr lang="en-US" sz="2400" b="1" dirty="0">
                <a:solidFill>
                  <a:schemeClr val="bg1"/>
                </a:solidFill>
              </a:rPr>
              <a:t>The cyanotic bluish foci do not have distinct boundaries and transition to normal skin. </a:t>
            </a:r>
            <a:endParaRPr lang="ru-RU" sz="2400" b="1" dirty="0">
              <a:solidFill>
                <a:schemeClr val="bg1"/>
              </a:solidFill>
            </a:endParaRPr>
          </a:p>
        </p:txBody>
      </p:sp>
      <p:pic>
        <p:nvPicPr>
          <p:cNvPr id="6" name="Рисунок 5"/>
          <p:cNvPicPr>
            <a:picLocks noChangeAspect="1"/>
          </p:cNvPicPr>
          <p:nvPr/>
        </p:nvPicPr>
        <p:blipFill>
          <a:blip r:embed="rId2"/>
          <a:stretch>
            <a:fillRect/>
          </a:stretch>
        </p:blipFill>
        <p:spPr>
          <a:xfrm>
            <a:off x="512956" y="3392019"/>
            <a:ext cx="5363736" cy="3019932"/>
          </a:xfrm>
          <a:prstGeom prst="rect">
            <a:avLst/>
          </a:prstGeom>
          <a:ln w="76200">
            <a:solidFill>
              <a:srgbClr val="CCFF33"/>
            </a:solidFill>
          </a:ln>
        </p:spPr>
      </p:pic>
      <p:pic>
        <p:nvPicPr>
          <p:cNvPr id="7" name="Рисунок 6"/>
          <p:cNvPicPr>
            <a:picLocks noChangeAspect="1"/>
          </p:cNvPicPr>
          <p:nvPr/>
        </p:nvPicPr>
        <p:blipFill>
          <a:blip r:embed="rId3"/>
          <a:stretch>
            <a:fillRect/>
          </a:stretch>
        </p:blipFill>
        <p:spPr>
          <a:xfrm>
            <a:off x="6869152" y="3389975"/>
            <a:ext cx="5129560" cy="3021976"/>
          </a:xfrm>
          <a:prstGeom prst="rect">
            <a:avLst/>
          </a:prstGeom>
          <a:ln w="76200">
            <a:solidFill>
              <a:srgbClr val="CCFF33"/>
            </a:solidFill>
          </a:ln>
        </p:spPr>
      </p:pic>
    </p:spTree>
    <p:extLst>
      <p:ext uri="{BB962C8B-B14F-4D97-AF65-F5344CB8AC3E}">
        <p14:creationId xmlns:p14="http://schemas.microsoft.com/office/powerpoint/2010/main" val="14834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4682" y="706581"/>
            <a:ext cx="6290809" cy="221315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                             Superficial</a:t>
            </a:r>
          </a:p>
          <a:p>
            <a:r>
              <a:rPr lang="en-US" sz="2400" b="1" dirty="0">
                <a:solidFill>
                  <a:schemeClr val="bg1"/>
                </a:solidFill>
              </a:rPr>
              <a:t>Hair breaks off 2-3 mm from the skin surface, looks like commas, hooks, question marks, and is called stubs. Healthy hair is left in the foci of lesions.</a:t>
            </a:r>
            <a:endParaRPr lang="ru-RU" sz="2400" b="1" dirty="0">
              <a:solidFill>
                <a:schemeClr val="bg1"/>
              </a:solidFill>
            </a:endParaRPr>
          </a:p>
        </p:txBody>
      </p:sp>
      <p:sp>
        <p:nvSpPr>
          <p:cNvPr id="5" name="Прямоугольник 4"/>
          <p:cNvSpPr/>
          <p:nvPr/>
        </p:nvSpPr>
        <p:spPr>
          <a:xfrm>
            <a:off x="6366835" y="825967"/>
            <a:ext cx="5825165" cy="241549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Chronic</a:t>
            </a:r>
          </a:p>
          <a:p>
            <a:r>
              <a:rPr lang="en-US" sz="2400" b="1" dirty="0">
                <a:solidFill>
                  <a:schemeClr val="bg1"/>
                </a:solidFill>
              </a:rPr>
              <a:t>The hair breaks off at the level of the smooth skin and resembles </a:t>
            </a:r>
            <a:r>
              <a:rPr lang="en-US" sz="2400" b="1" dirty="0" err="1">
                <a:solidFill>
                  <a:schemeClr val="bg1"/>
                </a:solidFill>
              </a:rPr>
              <a:t>comedones</a:t>
            </a:r>
            <a:r>
              <a:rPr lang="en-US" sz="2400" b="1" dirty="0">
                <a:solidFill>
                  <a:schemeClr val="bg1"/>
                </a:solidFill>
              </a:rPr>
              <a:t> (black dots). This disease is often called black dot </a:t>
            </a:r>
            <a:r>
              <a:rPr lang="en-US" sz="2400" b="1" dirty="0" err="1">
                <a:solidFill>
                  <a:schemeClr val="bg1"/>
                </a:solidFill>
              </a:rPr>
              <a:t>trichophytosis</a:t>
            </a:r>
            <a:r>
              <a:rPr lang="en-US" sz="2400" b="1" dirty="0">
                <a:solidFill>
                  <a:schemeClr val="bg1"/>
                </a:solidFill>
              </a:rPr>
              <a:t>. A sick person represents a great epidemiological hazard. </a:t>
            </a:r>
            <a:endParaRPr lang="ru-RU" sz="2400" b="1" dirty="0">
              <a:solidFill>
                <a:schemeClr val="bg1"/>
              </a:solidFill>
            </a:endParaRPr>
          </a:p>
        </p:txBody>
      </p:sp>
      <p:pic>
        <p:nvPicPr>
          <p:cNvPr id="6" name="Рисунок 5"/>
          <p:cNvPicPr>
            <a:picLocks noChangeAspect="1"/>
          </p:cNvPicPr>
          <p:nvPr/>
        </p:nvPicPr>
        <p:blipFill>
          <a:blip r:embed="rId2"/>
          <a:stretch>
            <a:fillRect/>
          </a:stretch>
        </p:blipFill>
        <p:spPr>
          <a:xfrm>
            <a:off x="373223" y="3490332"/>
            <a:ext cx="5358503" cy="3181054"/>
          </a:xfrm>
          <a:prstGeom prst="rect">
            <a:avLst/>
          </a:prstGeom>
          <a:ln w="76200">
            <a:solidFill>
              <a:srgbClr val="CCFF33"/>
            </a:solidFill>
          </a:ln>
        </p:spPr>
      </p:pic>
      <p:pic>
        <p:nvPicPr>
          <p:cNvPr id="7" name="Рисунок 6"/>
          <p:cNvPicPr>
            <a:picLocks noChangeAspect="1"/>
          </p:cNvPicPr>
          <p:nvPr/>
        </p:nvPicPr>
        <p:blipFill>
          <a:blip r:embed="rId3"/>
          <a:stretch>
            <a:fillRect/>
          </a:stretch>
        </p:blipFill>
        <p:spPr>
          <a:xfrm>
            <a:off x="6445409" y="3434580"/>
            <a:ext cx="5497551" cy="3233853"/>
          </a:xfrm>
          <a:prstGeom prst="rect">
            <a:avLst/>
          </a:prstGeom>
          <a:ln w="76200">
            <a:solidFill>
              <a:srgbClr val="CCFF33"/>
            </a:solidFill>
          </a:ln>
        </p:spPr>
      </p:pic>
      <p:sp>
        <p:nvSpPr>
          <p:cNvPr id="8" name="Прямоугольник 7"/>
          <p:cNvSpPr/>
          <p:nvPr/>
        </p:nvSpPr>
        <p:spPr>
          <a:xfrm>
            <a:off x="1122218" y="187036"/>
            <a:ext cx="11069782" cy="4572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a:solidFill>
                  <a:srgbClr val="FFFF00"/>
                </a:solidFill>
              </a:rPr>
              <a:t>anthropophilic</a:t>
            </a:r>
            <a:r>
              <a:rPr lang="en-US" sz="3600" b="1" dirty="0">
                <a:solidFill>
                  <a:srgbClr val="FFFF00"/>
                </a:solidFill>
              </a:rPr>
              <a:t>) of the </a:t>
            </a:r>
            <a:r>
              <a:rPr lang="en-US" sz="3600" b="1" dirty="0" smtClean="0">
                <a:solidFill>
                  <a:srgbClr val="FFFF00"/>
                </a:solidFill>
              </a:rPr>
              <a:t>scalp (</a:t>
            </a:r>
            <a:r>
              <a:rPr lang="en-US" sz="3600" b="1" dirty="0" err="1" smtClean="0">
                <a:solidFill>
                  <a:srgbClr val="FFFF00"/>
                </a:solidFill>
              </a:rPr>
              <a:t>capitis</a:t>
            </a:r>
            <a:r>
              <a:rPr lang="en-US" sz="3600" b="1" dirty="0" smtClean="0">
                <a:solidFill>
                  <a:srgbClr val="FFFF00"/>
                </a:solidFill>
              </a:rPr>
              <a:t>).</a:t>
            </a:r>
            <a:endParaRPr lang="ru-RU" sz="3600" b="1" dirty="0">
              <a:solidFill>
                <a:srgbClr val="FFFF00"/>
              </a:solidFill>
            </a:endParaRPr>
          </a:p>
        </p:txBody>
      </p:sp>
    </p:spTree>
    <p:extLst>
      <p:ext uri="{BB962C8B-B14F-4D97-AF65-F5344CB8AC3E}">
        <p14:creationId xmlns:p14="http://schemas.microsoft.com/office/powerpoint/2010/main" val="40417505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4166" y="935181"/>
            <a:ext cx="5474743" cy="20250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Superficial</a:t>
            </a:r>
          </a:p>
          <a:p>
            <a:r>
              <a:rPr lang="en-US" sz="2400" b="1" dirty="0">
                <a:solidFill>
                  <a:schemeClr val="bg1"/>
                </a:solidFill>
              </a:rPr>
              <a:t>The nail plate thickens, becomes loose and crumbly, and acquires a dirty grayish color. </a:t>
            </a:r>
            <a:r>
              <a:rPr lang="en-US" sz="2400" b="1" dirty="0" smtClean="0">
                <a:solidFill>
                  <a:schemeClr val="bg1"/>
                </a:solidFill>
              </a:rPr>
              <a:t>The hyperkeratosis develops under nail.</a:t>
            </a:r>
            <a:endParaRPr lang="en-US" sz="2400" b="1" dirty="0">
              <a:solidFill>
                <a:schemeClr val="bg1"/>
              </a:solidFill>
            </a:endParaRPr>
          </a:p>
        </p:txBody>
      </p:sp>
      <p:sp>
        <p:nvSpPr>
          <p:cNvPr id="4" name="Прямоугольник 3"/>
          <p:cNvSpPr/>
          <p:nvPr/>
        </p:nvSpPr>
        <p:spPr>
          <a:xfrm>
            <a:off x="6300970" y="827186"/>
            <a:ext cx="5891030" cy="20900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Chronic</a:t>
            </a:r>
          </a:p>
          <a:p>
            <a:r>
              <a:rPr lang="en-US" sz="2400" b="1" dirty="0">
                <a:solidFill>
                  <a:schemeClr val="bg1"/>
                </a:solidFill>
              </a:rPr>
              <a:t>The nail becomes dirty-grayish and uneven, crumbling and breaking easily. The free edge of the nail separates from the nail bed.</a:t>
            </a:r>
          </a:p>
        </p:txBody>
      </p:sp>
      <p:pic>
        <p:nvPicPr>
          <p:cNvPr id="7" name="Рисунок 6"/>
          <p:cNvPicPr>
            <a:picLocks noChangeAspect="1"/>
          </p:cNvPicPr>
          <p:nvPr/>
        </p:nvPicPr>
        <p:blipFill>
          <a:blip r:embed="rId2"/>
          <a:stretch>
            <a:fillRect/>
          </a:stretch>
        </p:blipFill>
        <p:spPr>
          <a:xfrm>
            <a:off x="410546" y="3079102"/>
            <a:ext cx="5131837" cy="3564293"/>
          </a:xfrm>
          <a:prstGeom prst="rect">
            <a:avLst/>
          </a:prstGeom>
          <a:ln w="76200">
            <a:solidFill>
              <a:srgbClr val="CCFF33"/>
            </a:solidFill>
          </a:ln>
        </p:spPr>
      </p:pic>
      <p:pic>
        <p:nvPicPr>
          <p:cNvPr id="8" name="Рисунок 7"/>
          <p:cNvPicPr>
            <a:picLocks noChangeAspect="1"/>
          </p:cNvPicPr>
          <p:nvPr/>
        </p:nvPicPr>
        <p:blipFill>
          <a:blip r:embed="rId3"/>
          <a:stretch>
            <a:fillRect/>
          </a:stretch>
        </p:blipFill>
        <p:spPr>
          <a:xfrm>
            <a:off x="6739509" y="3071140"/>
            <a:ext cx="5162259" cy="3601617"/>
          </a:xfrm>
          <a:prstGeom prst="rect">
            <a:avLst/>
          </a:prstGeom>
          <a:ln w="76200">
            <a:solidFill>
              <a:srgbClr val="CCFF33"/>
            </a:solidFill>
          </a:ln>
        </p:spPr>
      </p:pic>
      <p:sp>
        <p:nvSpPr>
          <p:cNvPr id="9" name="Прямоугольник 8"/>
          <p:cNvSpPr/>
          <p:nvPr/>
        </p:nvSpPr>
        <p:spPr>
          <a:xfrm>
            <a:off x="2338720" y="255464"/>
            <a:ext cx="8530171" cy="43033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a:solidFill>
                  <a:srgbClr val="FFFF00"/>
                </a:solidFill>
              </a:rPr>
              <a:t>anthropophilic</a:t>
            </a:r>
            <a:r>
              <a:rPr lang="en-US" sz="3600" b="1" dirty="0">
                <a:solidFill>
                  <a:srgbClr val="FFFF00"/>
                </a:solidFill>
              </a:rPr>
              <a:t>) </a:t>
            </a:r>
            <a:r>
              <a:rPr lang="en-US" sz="3600" b="1" dirty="0" smtClean="0">
                <a:solidFill>
                  <a:srgbClr val="FFFF00"/>
                </a:solidFill>
              </a:rPr>
              <a:t>of the nail</a:t>
            </a:r>
            <a:endParaRPr lang="en-US" sz="3600" b="1" dirty="0">
              <a:solidFill>
                <a:srgbClr val="FFFF00"/>
              </a:solidFill>
            </a:endParaRPr>
          </a:p>
        </p:txBody>
      </p:sp>
    </p:spTree>
    <p:extLst>
      <p:ext uri="{BB962C8B-B14F-4D97-AF65-F5344CB8AC3E}">
        <p14:creationId xmlns:p14="http://schemas.microsoft.com/office/powerpoint/2010/main" val="1860813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3690" y="161590"/>
            <a:ext cx="10277100" cy="4851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Trichophytia</a:t>
            </a:r>
            <a:r>
              <a:rPr lang="en-US" sz="3600" b="1" dirty="0">
                <a:solidFill>
                  <a:srgbClr val="FFFF00"/>
                </a:solidFill>
              </a:rPr>
              <a:t> </a:t>
            </a:r>
            <a:r>
              <a:rPr lang="en-US" sz="3600" b="1" dirty="0" err="1" smtClean="0">
                <a:solidFill>
                  <a:srgbClr val="FFFF00"/>
                </a:solidFill>
              </a:rPr>
              <a:t>zooanthropophilic</a:t>
            </a:r>
            <a:endParaRPr lang="ru-RU" sz="3600" b="1" dirty="0">
              <a:solidFill>
                <a:srgbClr val="FFFF00"/>
              </a:solidFill>
            </a:endParaRPr>
          </a:p>
        </p:txBody>
      </p:sp>
      <p:sp>
        <p:nvSpPr>
          <p:cNvPr id="3" name="Прямоугольник 2"/>
          <p:cNvSpPr/>
          <p:nvPr/>
        </p:nvSpPr>
        <p:spPr>
          <a:xfrm>
            <a:off x="260721" y="946333"/>
            <a:ext cx="4977312" cy="136841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a:t>
            </a:r>
            <a:r>
              <a:rPr lang="en-US" sz="2400" b="1" dirty="0" smtClean="0">
                <a:solidFill>
                  <a:srgbClr val="C00000"/>
                </a:solidFill>
              </a:rPr>
              <a:t>uperficial </a:t>
            </a:r>
            <a:r>
              <a:rPr lang="en-US" sz="2400" b="1" dirty="0" err="1">
                <a:solidFill>
                  <a:srgbClr val="C00000"/>
                </a:solidFill>
              </a:rPr>
              <a:t>zooanthropophilic</a:t>
            </a:r>
            <a:r>
              <a:rPr lang="en-US" sz="2400" b="1" dirty="0">
                <a:solidFill>
                  <a:srgbClr val="C00000"/>
                </a:solidFill>
              </a:rPr>
              <a:t> </a:t>
            </a:r>
            <a:r>
              <a:rPr lang="en-US" sz="2400" b="1" dirty="0" err="1" smtClean="0">
                <a:solidFill>
                  <a:srgbClr val="C00000"/>
                </a:solidFill>
              </a:rPr>
              <a:t>trichophytosis</a:t>
            </a:r>
            <a:r>
              <a:rPr lang="en-US" sz="2400" b="1" dirty="0">
                <a:solidFill>
                  <a:srgbClr val="C00000"/>
                </a:solidFill>
              </a:rPr>
              <a:t>. </a:t>
            </a:r>
            <a:r>
              <a:rPr lang="en-US" sz="2400" b="1" dirty="0">
                <a:solidFill>
                  <a:schemeClr val="bg1"/>
                </a:solidFill>
              </a:rPr>
              <a:t>Clinical picture  does not differ from superficial </a:t>
            </a:r>
            <a:r>
              <a:rPr lang="en-US" sz="2400" b="1" dirty="0" err="1">
                <a:solidFill>
                  <a:schemeClr val="bg1"/>
                </a:solidFill>
              </a:rPr>
              <a:t>anthropophilic</a:t>
            </a:r>
            <a:r>
              <a:rPr lang="en-US" sz="2400" b="1" dirty="0">
                <a:solidFill>
                  <a:schemeClr val="bg1"/>
                </a:solidFill>
              </a:rPr>
              <a:t> </a:t>
            </a:r>
            <a:r>
              <a:rPr lang="en-US" sz="2400" b="1" dirty="0" err="1" smtClean="0">
                <a:solidFill>
                  <a:schemeClr val="bg1"/>
                </a:solidFill>
              </a:rPr>
              <a:t>trichophytosis</a:t>
            </a:r>
            <a:r>
              <a:rPr lang="en-US" sz="2400" b="1" dirty="0" smtClean="0">
                <a:solidFill>
                  <a:schemeClr val="bg1"/>
                </a:solidFill>
              </a:rPr>
              <a:t>.</a:t>
            </a:r>
            <a:endParaRPr lang="en-US" sz="2400" b="1" dirty="0">
              <a:solidFill>
                <a:schemeClr val="bg1"/>
              </a:solidFill>
            </a:endParaRPr>
          </a:p>
          <a:p>
            <a:endParaRPr lang="ru-RU" sz="2400" b="1" dirty="0"/>
          </a:p>
        </p:txBody>
      </p:sp>
      <p:sp>
        <p:nvSpPr>
          <p:cNvPr id="4" name="Прямоугольник 3"/>
          <p:cNvSpPr/>
          <p:nvPr/>
        </p:nvSpPr>
        <p:spPr>
          <a:xfrm>
            <a:off x="6552355" y="540326"/>
            <a:ext cx="5210154" cy="141113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In infiltrative-purulent </a:t>
            </a:r>
            <a:r>
              <a:rPr lang="en-US" sz="2400" b="1" dirty="0" err="1">
                <a:solidFill>
                  <a:srgbClr val="C00000"/>
                </a:solidFill>
              </a:rPr>
              <a:t>trichophytosis</a:t>
            </a:r>
            <a:r>
              <a:rPr lang="en-US" sz="2400" b="1" dirty="0">
                <a:solidFill>
                  <a:srgbClr val="C00000"/>
                </a:solidFill>
              </a:rPr>
              <a:t> of smooth skin, </a:t>
            </a:r>
            <a:r>
              <a:rPr lang="en-US" sz="2400" b="1" dirty="0">
                <a:solidFill>
                  <a:schemeClr val="bg1"/>
                </a:solidFill>
              </a:rPr>
              <a:t>hyperemia and infiltration are characteristic lesions.</a:t>
            </a:r>
            <a:endParaRPr lang="ru-RU" sz="2400" b="1" dirty="0">
              <a:solidFill>
                <a:schemeClr val="bg1"/>
              </a:solidFill>
            </a:endParaRPr>
          </a:p>
        </p:txBody>
      </p:sp>
      <p:pic>
        <p:nvPicPr>
          <p:cNvPr id="14" name="Рисунок 13"/>
          <p:cNvPicPr>
            <a:picLocks noChangeAspect="1"/>
          </p:cNvPicPr>
          <p:nvPr/>
        </p:nvPicPr>
        <p:blipFill>
          <a:blip r:embed="rId2"/>
          <a:stretch>
            <a:fillRect/>
          </a:stretch>
        </p:blipFill>
        <p:spPr>
          <a:xfrm>
            <a:off x="263988" y="2522679"/>
            <a:ext cx="4833257" cy="4105470"/>
          </a:xfrm>
          <a:prstGeom prst="rect">
            <a:avLst/>
          </a:prstGeom>
          <a:ln w="76200">
            <a:solidFill>
              <a:srgbClr val="CCFF33"/>
            </a:solidFill>
          </a:ln>
        </p:spPr>
      </p:pic>
      <p:pic>
        <p:nvPicPr>
          <p:cNvPr id="8" name="Рисунок 7"/>
          <p:cNvPicPr>
            <a:picLocks noChangeAspect="1"/>
          </p:cNvPicPr>
          <p:nvPr/>
        </p:nvPicPr>
        <p:blipFill rotWithShape="1">
          <a:blip r:embed="rId3"/>
          <a:srcRect l="6516" t="3575" r="50903"/>
          <a:stretch/>
        </p:blipFill>
        <p:spPr>
          <a:xfrm>
            <a:off x="6612673" y="2531329"/>
            <a:ext cx="4939990" cy="4070197"/>
          </a:xfrm>
          <a:prstGeom prst="rect">
            <a:avLst/>
          </a:prstGeom>
          <a:ln w="76200">
            <a:solidFill>
              <a:srgbClr val="CCFF33"/>
            </a:solidFill>
          </a:ln>
        </p:spPr>
      </p:pic>
    </p:spTree>
    <p:extLst>
      <p:ext uri="{BB962C8B-B14F-4D97-AF65-F5344CB8AC3E}">
        <p14:creationId xmlns:p14="http://schemas.microsoft.com/office/powerpoint/2010/main" val="29831395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12" y="524108"/>
            <a:ext cx="5954751" cy="32896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Infiltrated </a:t>
            </a:r>
            <a:r>
              <a:rPr lang="en-US" sz="2400" b="1" dirty="0" err="1">
                <a:solidFill>
                  <a:srgbClr val="C00000"/>
                </a:solidFill>
              </a:rPr>
              <a:t>suppurative</a:t>
            </a:r>
            <a:r>
              <a:rPr lang="en-US" sz="2400" b="1" dirty="0">
                <a:solidFill>
                  <a:srgbClr val="C00000"/>
                </a:solidFill>
              </a:rPr>
              <a:t> </a:t>
            </a:r>
            <a:r>
              <a:rPr lang="en-US" sz="2400" b="1" dirty="0" err="1">
                <a:solidFill>
                  <a:srgbClr val="C00000"/>
                </a:solidFill>
              </a:rPr>
              <a:t>trichophytosis</a:t>
            </a:r>
            <a:r>
              <a:rPr lang="en-US" sz="2400" b="1" dirty="0">
                <a:solidFill>
                  <a:srgbClr val="C00000"/>
                </a:solidFill>
              </a:rPr>
              <a:t> of the scalp.</a:t>
            </a:r>
          </a:p>
          <a:p>
            <a:r>
              <a:rPr lang="en-US" sz="2400" b="1" dirty="0">
                <a:solidFill>
                  <a:schemeClr val="bg1"/>
                </a:solidFill>
              </a:rPr>
              <a:t>Another name for the disease is </a:t>
            </a:r>
            <a:r>
              <a:rPr lang="ru-RU" sz="2400" b="1" dirty="0" smtClean="0">
                <a:solidFill>
                  <a:schemeClr val="bg1"/>
                </a:solidFill>
              </a:rPr>
              <a:t>«</a:t>
            </a:r>
            <a:r>
              <a:rPr lang="en-US" sz="2400" b="1" dirty="0" smtClean="0">
                <a:solidFill>
                  <a:schemeClr val="bg1"/>
                </a:solidFill>
              </a:rPr>
              <a:t>follicular abscess</a:t>
            </a:r>
            <a:r>
              <a:rPr lang="ru-RU" sz="2400" b="1" dirty="0" smtClean="0">
                <a:solidFill>
                  <a:schemeClr val="bg1"/>
                </a:solidFill>
              </a:rPr>
              <a:t>»</a:t>
            </a:r>
            <a:r>
              <a:rPr lang="en-US" sz="2400" b="1" dirty="0" smtClean="0">
                <a:solidFill>
                  <a:schemeClr val="bg1"/>
                </a:solidFill>
              </a:rPr>
              <a:t>. </a:t>
            </a:r>
            <a:r>
              <a:rPr lang="en-US" sz="2400" b="1" dirty="0">
                <a:solidFill>
                  <a:schemeClr val="bg1"/>
                </a:solidFill>
              </a:rPr>
              <a:t>The release of pus from each follicle individually resembles honey extracted from a honeycomb. From this, the third common name of the disease is </a:t>
            </a:r>
            <a:r>
              <a:rPr lang="en-US" sz="2400" b="1" dirty="0" err="1">
                <a:solidFill>
                  <a:schemeClr val="bg1"/>
                </a:solidFill>
              </a:rPr>
              <a:t>Celci</a:t>
            </a:r>
            <a:r>
              <a:rPr lang="en-US" sz="2400" b="1" dirty="0">
                <a:solidFill>
                  <a:schemeClr val="bg1"/>
                </a:solidFill>
              </a:rPr>
              <a:t> </a:t>
            </a:r>
            <a:r>
              <a:rPr lang="en-US" sz="2400" b="1" dirty="0" err="1">
                <a:solidFill>
                  <a:schemeClr val="bg1"/>
                </a:solidFill>
              </a:rPr>
              <a:t>kerion</a:t>
            </a:r>
            <a:r>
              <a:rPr lang="en-US" sz="2400" b="1" dirty="0">
                <a:solidFill>
                  <a:schemeClr val="bg1"/>
                </a:solidFill>
              </a:rPr>
              <a:t> (</a:t>
            </a:r>
            <a:r>
              <a:rPr lang="en-US" sz="2400" b="1" dirty="0" err="1">
                <a:solidFill>
                  <a:schemeClr val="bg1"/>
                </a:solidFill>
              </a:rPr>
              <a:t>Celsus'honeycomb</a:t>
            </a:r>
            <a:r>
              <a:rPr lang="en-US" sz="2400" b="1" dirty="0">
                <a:solidFill>
                  <a:schemeClr val="bg1"/>
                </a:solidFill>
              </a:rPr>
              <a:t>). </a:t>
            </a:r>
            <a:endParaRPr lang="ru-RU" sz="2400" b="1" dirty="0">
              <a:solidFill>
                <a:schemeClr val="bg1"/>
              </a:solidFill>
            </a:endParaRPr>
          </a:p>
        </p:txBody>
      </p:sp>
      <p:pic>
        <p:nvPicPr>
          <p:cNvPr id="4" name="Рисунок 3"/>
          <p:cNvPicPr>
            <a:picLocks noChangeAspect="1"/>
          </p:cNvPicPr>
          <p:nvPr/>
        </p:nvPicPr>
        <p:blipFill>
          <a:blip r:embed="rId2"/>
          <a:stretch>
            <a:fillRect/>
          </a:stretch>
        </p:blipFill>
        <p:spPr>
          <a:xfrm>
            <a:off x="289932" y="3980984"/>
            <a:ext cx="2698595" cy="2575933"/>
          </a:xfrm>
          <a:prstGeom prst="rect">
            <a:avLst/>
          </a:prstGeom>
          <a:ln w="76200">
            <a:solidFill>
              <a:srgbClr val="CCFF33"/>
            </a:solidFill>
          </a:ln>
        </p:spPr>
      </p:pic>
      <p:pic>
        <p:nvPicPr>
          <p:cNvPr id="5" name="Рисунок 4"/>
          <p:cNvPicPr>
            <a:picLocks noChangeAspect="1"/>
          </p:cNvPicPr>
          <p:nvPr/>
        </p:nvPicPr>
        <p:blipFill>
          <a:blip r:embed="rId3"/>
          <a:stretch>
            <a:fillRect/>
          </a:stretch>
        </p:blipFill>
        <p:spPr>
          <a:xfrm>
            <a:off x="3222703" y="3927764"/>
            <a:ext cx="2832410" cy="2718364"/>
          </a:xfrm>
          <a:prstGeom prst="rect">
            <a:avLst/>
          </a:prstGeom>
        </p:spPr>
      </p:pic>
      <p:pic>
        <p:nvPicPr>
          <p:cNvPr id="6" name="Рисунок 5"/>
          <p:cNvPicPr>
            <a:picLocks noChangeAspect="1"/>
          </p:cNvPicPr>
          <p:nvPr/>
        </p:nvPicPr>
        <p:blipFill>
          <a:blip r:embed="rId4"/>
          <a:stretch>
            <a:fillRect/>
          </a:stretch>
        </p:blipFill>
        <p:spPr>
          <a:xfrm>
            <a:off x="6356198" y="3869474"/>
            <a:ext cx="2798957" cy="2801490"/>
          </a:xfrm>
          <a:prstGeom prst="rect">
            <a:avLst/>
          </a:prstGeom>
        </p:spPr>
      </p:pic>
      <p:sp>
        <p:nvSpPr>
          <p:cNvPr id="7" name="Прямоугольник 6"/>
          <p:cNvSpPr/>
          <p:nvPr/>
        </p:nvSpPr>
        <p:spPr>
          <a:xfrm>
            <a:off x="5824654" y="457201"/>
            <a:ext cx="6367346" cy="26600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p>
          <a:p>
            <a:r>
              <a:rPr lang="en-US" sz="2400" b="1" dirty="0">
                <a:solidFill>
                  <a:srgbClr val="C00000"/>
                </a:solidFill>
              </a:rPr>
              <a:t>Infiltrative-</a:t>
            </a:r>
            <a:r>
              <a:rPr lang="en-US" sz="2400" b="1" dirty="0" err="1">
                <a:solidFill>
                  <a:srgbClr val="C00000"/>
                </a:solidFill>
              </a:rPr>
              <a:t>suppurative</a:t>
            </a:r>
            <a:r>
              <a:rPr lang="en-US" sz="2400" b="1" dirty="0">
                <a:solidFill>
                  <a:srgbClr val="C00000"/>
                </a:solidFill>
              </a:rPr>
              <a:t> </a:t>
            </a:r>
            <a:r>
              <a:rPr lang="en-US" sz="2400" b="1" dirty="0" err="1">
                <a:solidFill>
                  <a:srgbClr val="C00000"/>
                </a:solidFill>
              </a:rPr>
              <a:t>trichophytosis</a:t>
            </a:r>
            <a:r>
              <a:rPr lang="en-US" sz="2400" b="1" dirty="0">
                <a:solidFill>
                  <a:srgbClr val="C00000"/>
                </a:solidFill>
              </a:rPr>
              <a:t> of the beard and moustache areas  (parasitic sycosis). </a:t>
            </a:r>
            <a:endParaRPr lang="en-US" sz="2400" b="1" dirty="0" smtClean="0">
              <a:solidFill>
                <a:srgbClr val="C00000"/>
              </a:solidFill>
            </a:endParaRPr>
          </a:p>
          <a:p>
            <a:r>
              <a:rPr lang="en-US" sz="2400" b="1" dirty="0" smtClean="0">
                <a:solidFill>
                  <a:schemeClr val="bg1"/>
                </a:solidFill>
              </a:rPr>
              <a:t>It is </a:t>
            </a:r>
            <a:r>
              <a:rPr lang="en-US" sz="2400" b="1" dirty="0">
                <a:solidFill>
                  <a:schemeClr val="bg1"/>
                </a:solidFill>
              </a:rPr>
              <a:t>accompanied by intoxication, </a:t>
            </a:r>
            <a:r>
              <a:rPr lang="en-US" sz="2400" b="1" dirty="0" err="1">
                <a:solidFill>
                  <a:schemeClr val="bg1"/>
                </a:solidFill>
              </a:rPr>
              <a:t>subfebrile</a:t>
            </a:r>
            <a:r>
              <a:rPr lang="en-US" sz="2400" b="1" dirty="0">
                <a:solidFill>
                  <a:schemeClr val="bg1"/>
                </a:solidFill>
              </a:rPr>
              <a:t> body temperature, </a:t>
            </a:r>
            <a:r>
              <a:rPr lang="en-US" sz="2400" b="1" dirty="0" err="1">
                <a:solidFill>
                  <a:schemeClr val="bg1"/>
                </a:solidFill>
              </a:rPr>
              <a:t>lymphangitis</a:t>
            </a:r>
            <a:r>
              <a:rPr lang="en-US" sz="2400" b="1" dirty="0">
                <a:solidFill>
                  <a:schemeClr val="bg1"/>
                </a:solidFill>
              </a:rPr>
              <a:t>, lymphadenitis, allergic rashes (</a:t>
            </a:r>
            <a:r>
              <a:rPr lang="en-US" sz="2400" b="1" dirty="0" err="1">
                <a:solidFill>
                  <a:schemeClr val="bg1"/>
                </a:solidFill>
              </a:rPr>
              <a:t>trichophytosis</a:t>
            </a:r>
            <a:r>
              <a:rPr lang="en-US" sz="2400" b="1" dirty="0">
                <a:solidFill>
                  <a:schemeClr val="bg1"/>
                </a:solidFill>
              </a:rPr>
              <a:t>), which can be vesicular, lichenoid, urticarial, nodular, </a:t>
            </a:r>
            <a:r>
              <a:rPr lang="en-US" sz="2400" b="1" dirty="0" smtClean="0">
                <a:solidFill>
                  <a:schemeClr val="bg1"/>
                </a:solidFill>
              </a:rPr>
              <a:t>erythematous-squamous.</a:t>
            </a:r>
            <a:endParaRPr lang="ru-RU" sz="2400" b="1" dirty="0">
              <a:solidFill>
                <a:schemeClr val="bg1"/>
              </a:solidFill>
            </a:endParaRPr>
          </a:p>
        </p:txBody>
      </p:sp>
      <p:pic>
        <p:nvPicPr>
          <p:cNvPr id="8" name="Рисунок 7"/>
          <p:cNvPicPr>
            <a:picLocks noChangeAspect="1"/>
          </p:cNvPicPr>
          <p:nvPr/>
        </p:nvPicPr>
        <p:blipFill rotWithShape="1">
          <a:blip r:embed="rId5"/>
          <a:srcRect r="41721"/>
          <a:stretch/>
        </p:blipFill>
        <p:spPr>
          <a:xfrm>
            <a:off x="9311268" y="3914078"/>
            <a:ext cx="2631688" cy="2687444"/>
          </a:xfrm>
          <a:prstGeom prst="rect">
            <a:avLst/>
          </a:prstGeom>
          <a:ln w="76200">
            <a:solidFill>
              <a:srgbClr val="CCFF33"/>
            </a:solidFill>
          </a:ln>
        </p:spPr>
      </p:pic>
      <p:sp>
        <p:nvSpPr>
          <p:cNvPr id="9" name="Прямоугольник 8"/>
          <p:cNvSpPr/>
          <p:nvPr/>
        </p:nvSpPr>
        <p:spPr>
          <a:xfrm>
            <a:off x="1148576" y="4"/>
            <a:ext cx="10281424" cy="49065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smtClean="0">
                <a:solidFill>
                  <a:srgbClr val="FFFF00"/>
                </a:solidFill>
              </a:rPr>
              <a:t>zooanthropophilic</a:t>
            </a:r>
            <a:endParaRPr lang="ru-RU" sz="3600" b="1" dirty="0">
              <a:solidFill>
                <a:srgbClr val="FFFF00"/>
              </a:solidFill>
            </a:endParaRPr>
          </a:p>
        </p:txBody>
      </p:sp>
    </p:spTree>
    <p:extLst>
      <p:ext uri="{BB962C8B-B14F-4D97-AF65-F5344CB8AC3E}">
        <p14:creationId xmlns:p14="http://schemas.microsoft.com/office/powerpoint/2010/main" val="8524248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68790" y="1660552"/>
            <a:ext cx="5192600" cy="5019028"/>
          </a:xfrm>
          <a:prstGeom prst="rect">
            <a:avLst/>
          </a:prstGeom>
          <a:ln w="76200">
            <a:solidFill>
              <a:srgbClr val="CCFF33"/>
            </a:solidFill>
          </a:ln>
        </p:spPr>
      </p:pic>
      <p:sp>
        <p:nvSpPr>
          <p:cNvPr id="3" name="Прямоугольник 2"/>
          <p:cNvSpPr/>
          <p:nvPr/>
        </p:nvSpPr>
        <p:spPr>
          <a:xfrm>
            <a:off x="146330" y="521149"/>
            <a:ext cx="11720088" cy="80243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Tinea imbricate (tropical mycosis, scaly lichen, </a:t>
            </a:r>
            <a:r>
              <a:rPr lang="en-US" sz="3200" b="1" dirty="0" err="1">
                <a:solidFill>
                  <a:srgbClr val="FFFF00"/>
                </a:solidFill>
              </a:rPr>
              <a:t>tokelo</a:t>
            </a:r>
            <a:r>
              <a:rPr lang="en-US" sz="3200" b="1" dirty="0">
                <a:solidFill>
                  <a:srgbClr val="FFFF00"/>
                </a:solidFill>
              </a:rPr>
              <a:t>) </a:t>
            </a:r>
            <a:r>
              <a:rPr lang="en-US" sz="3200" b="1" dirty="0" smtClean="0">
                <a:solidFill>
                  <a:srgbClr val="FFFF00"/>
                </a:solidFill>
              </a:rPr>
              <a:t>is contagious </a:t>
            </a:r>
            <a:r>
              <a:rPr lang="en-US" sz="3200" b="1" dirty="0">
                <a:solidFill>
                  <a:srgbClr val="FFFF00"/>
                </a:solidFill>
              </a:rPr>
              <a:t>mycosis, endemic to the tropics, caused by the fungus </a:t>
            </a:r>
            <a:r>
              <a:rPr lang="en-US" sz="3200" b="1" dirty="0" err="1">
                <a:solidFill>
                  <a:srgbClr val="FFFF00"/>
                </a:solidFill>
              </a:rPr>
              <a:t>Trichophyton</a:t>
            </a:r>
            <a:r>
              <a:rPr lang="en-US" sz="3200" b="1" dirty="0">
                <a:solidFill>
                  <a:srgbClr val="FFFF00"/>
                </a:solidFill>
              </a:rPr>
              <a:t> </a:t>
            </a:r>
            <a:r>
              <a:rPr lang="en-US" sz="3200" b="1" dirty="0" err="1">
                <a:solidFill>
                  <a:srgbClr val="FFFF00"/>
                </a:solidFill>
              </a:rPr>
              <a:t>concentricum</a:t>
            </a:r>
            <a:r>
              <a:rPr lang="en-US" sz="3200" b="1" dirty="0">
                <a:solidFill>
                  <a:srgbClr val="FFFF00"/>
                </a:solidFill>
              </a:rPr>
              <a:t>.</a:t>
            </a:r>
          </a:p>
        </p:txBody>
      </p:sp>
      <p:sp>
        <p:nvSpPr>
          <p:cNvPr id="4" name="Прямоугольник 3"/>
          <p:cNvSpPr/>
          <p:nvPr/>
        </p:nvSpPr>
        <p:spPr>
          <a:xfrm>
            <a:off x="131309" y="1926201"/>
            <a:ext cx="6927412" cy="98426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The causative agent </a:t>
            </a:r>
            <a:r>
              <a:rPr lang="en-US" sz="2400" b="1" dirty="0">
                <a:solidFill>
                  <a:schemeClr val="bg1"/>
                </a:solidFill>
              </a:rPr>
              <a:t>of the </a:t>
            </a:r>
            <a:r>
              <a:rPr lang="en-US" sz="2400" b="1" dirty="0" err="1">
                <a:solidFill>
                  <a:schemeClr val="bg1"/>
                </a:solidFill>
              </a:rPr>
              <a:t>tokelo</a:t>
            </a:r>
            <a:r>
              <a:rPr lang="en-US" sz="2400" b="1" dirty="0">
                <a:solidFill>
                  <a:schemeClr val="bg1"/>
                </a:solidFill>
              </a:rPr>
              <a:t> is an </a:t>
            </a:r>
            <a:r>
              <a:rPr lang="en-US" sz="2400" b="1" dirty="0" err="1">
                <a:solidFill>
                  <a:schemeClr val="bg1"/>
                </a:solidFill>
              </a:rPr>
              <a:t>anthropophilic</a:t>
            </a:r>
            <a:r>
              <a:rPr lang="en-US" sz="2400" b="1" dirty="0">
                <a:solidFill>
                  <a:schemeClr val="bg1"/>
                </a:solidFill>
              </a:rPr>
              <a:t> dermatophyte that does not affect hair and nails.</a:t>
            </a:r>
          </a:p>
        </p:txBody>
      </p:sp>
      <p:sp>
        <p:nvSpPr>
          <p:cNvPr id="5" name="Прямоугольник 4"/>
          <p:cNvSpPr/>
          <p:nvPr/>
        </p:nvSpPr>
        <p:spPr>
          <a:xfrm>
            <a:off x="189787" y="3392816"/>
            <a:ext cx="6685954" cy="9144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The process is localized </a:t>
            </a:r>
            <a:r>
              <a:rPr lang="en-US" sz="2400" b="1" dirty="0">
                <a:solidFill>
                  <a:schemeClr val="bg1"/>
                </a:solidFill>
              </a:rPr>
              <a:t>mainly on the trunk, extensor surfaces of the limbs, buttocks, and less often on other parts of the body.</a:t>
            </a:r>
          </a:p>
          <a:p>
            <a:endParaRPr lang="ru-RU" sz="2400" b="1" dirty="0">
              <a:solidFill>
                <a:schemeClr val="bg1"/>
              </a:solidFill>
            </a:endParaRPr>
          </a:p>
        </p:txBody>
      </p:sp>
      <p:sp>
        <p:nvSpPr>
          <p:cNvPr id="8" name="Прямоугольник 7"/>
          <p:cNvSpPr/>
          <p:nvPr/>
        </p:nvSpPr>
        <p:spPr>
          <a:xfrm>
            <a:off x="162033" y="4449337"/>
            <a:ext cx="6405022" cy="18683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C00000"/>
              </a:solidFill>
            </a:endParaRPr>
          </a:p>
          <a:p>
            <a:r>
              <a:rPr lang="en-US" sz="2400" b="1" dirty="0">
                <a:solidFill>
                  <a:srgbClr val="C00000"/>
                </a:solidFill>
              </a:rPr>
              <a:t>Patients look </a:t>
            </a:r>
            <a:r>
              <a:rPr lang="en-US" sz="2400" b="1" dirty="0">
                <a:solidFill>
                  <a:schemeClr val="bg1"/>
                </a:solidFill>
              </a:rPr>
              <a:t>as if covered with scales with a complex pattern ("people-fish").The rash is accompanied by itching, often leading to </a:t>
            </a:r>
            <a:r>
              <a:rPr lang="en-US" sz="2400" b="1" dirty="0" err="1">
                <a:solidFill>
                  <a:schemeClr val="bg1"/>
                </a:solidFill>
              </a:rPr>
              <a:t>lichenification</a:t>
            </a:r>
            <a:r>
              <a:rPr lang="en-US" sz="2400" b="1" dirty="0">
                <a:solidFill>
                  <a:schemeClr val="bg1"/>
                </a:solidFill>
              </a:rPr>
              <a:t>. Also, depigmentation of lesions is noted.</a:t>
            </a:r>
          </a:p>
          <a:p>
            <a:pPr algn="ctr"/>
            <a:endParaRPr lang="ru-RU" sz="2400" b="1" dirty="0">
              <a:solidFill>
                <a:schemeClr val="bg1"/>
              </a:solidFill>
            </a:endParaRPr>
          </a:p>
        </p:txBody>
      </p:sp>
    </p:spTree>
    <p:extLst>
      <p:ext uri="{BB962C8B-B14F-4D97-AF65-F5344CB8AC3E}">
        <p14:creationId xmlns:p14="http://schemas.microsoft.com/office/powerpoint/2010/main" val="13058326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715" y="364804"/>
            <a:ext cx="11636183" cy="9330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a:solidFill>
                  <a:srgbClr val="00FF00"/>
                </a:solidFill>
              </a:rPr>
              <a:t>Microsporia</a:t>
            </a:r>
            <a:r>
              <a:rPr lang="en-US" sz="2800" b="1" dirty="0">
                <a:solidFill>
                  <a:srgbClr val="00FF00"/>
                </a:solidFill>
              </a:rPr>
              <a:t> "ringworm" (from Greek </a:t>
            </a:r>
            <a:r>
              <a:rPr lang="en-US" sz="2800" b="1" dirty="0" err="1">
                <a:solidFill>
                  <a:srgbClr val="00FF00"/>
                </a:solidFill>
              </a:rPr>
              <a:t>μικρός</a:t>
            </a:r>
            <a:r>
              <a:rPr lang="en-US" sz="2800" b="1" dirty="0">
                <a:solidFill>
                  <a:srgbClr val="00FF00"/>
                </a:solidFill>
              </a:rPr>
              <a:t> - small and σπ</a:t>
            </a:r>
            <a:r>
              <a:rPr lang="en-US" sz="2800" b="1" dirty="0" err="1">
                <a:solidFill>
                  <a:srgbClr val="00FF00"/>
                </a:solidFill>
              </a:rPr>
              <a:t>όρος</a:t>
            </a:r>
            <a:r>
              <a:rPr lang="en-US" sz="2800" b="1" dirty="0">
                <a:solidFill>
                  <a:srgbClr val="00FF00"/>
                </a:solidFill>
              </a:rPr>
              <a:t> - seed, sowing), is a contagious disease (mycosis) of animals caused by fungi of the </a:t>
            </a:r>
            <a:r>
              <a:rPr lang="en-US" sz="2800" b="1" dirty="0" err="1">
                <a:solidFill>
                  <a:srgbClr val="00FF00"/>
                </a:solidFill>
              </a:rPr>
              <a:t>Microsporum</a:t>
            </a:r>
            <a:r>
              <a:rPr lang="en-US" sz="2800" b="1" dirty="0">
                <a:solidFill>
                  <a:srgbClr val="00FF00"/>
                </a:solidFill>
              </a:rPr>
              <a:t> genus, characterized by lesions of the skin and its appendages. </a:t>
            </a:r>
            <a:r>
              <a:rPr lang="en-US" sz="2800" b="1" dirty="0" err="1">
                <a:solidFill>
                  <a:srgbClr val="00FF00"/>
                </a:solidFill>
              </a:rPr>
              <a:t>Microsporium</a:t>
            </a:r>
            <a:r>
              <a:rPr lang="en-US" sz="2800" b="1" dirty="0">
                <a:solidFill>
                  <a:srgbClr val="00FF00"/>
                </a:solidFill>
              </a:rPr>
              <a:t> also affects humans.</a:t>
            </a:r>
            <a:endParaRPr lang="ru-RU" sz="2400" b="1" dirty="0">
              <a:solidFill>
                <a:srgbClr val="00FF00"/>
              </a:solidFill>
            </a:endParaRPr>
          </a:p>
        </p:txBody>
      </p:sp>
      <p:sp>
        <p:nvSpPr>
          <p:cNvPr id="3" name="Прямоугольник 2"/>
          <p:cNvSpPr/>
          <p:nvPr/>
        </p:nvSpPr>
        <p:spPr>
          <a:xfrm>
            <a:off x="362528" y="1665517"/>
            <a:ext cx="3116424" cy="3711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FFFF00"/>
                </a:solidFill>
              </a:rPr>
              <a:t>A</a:t>
            </a:r>
            <a:r>
              <a:rPr lang="en-US" sz="2400" b="1" dirty="0" err="1" smtClean="0">
                <a:solidFill>
                  <a:srgbClr val="FFFF00"/>
                </a:solidFill>
              </a:rPr>
              <a:t>nthropophilic</a:t>
            </a:r>
            <a:endParaRPr lang="en-US" sz="2400" b="1" dirty="0">
              <a:solidFill>
                <a:srgbClr val="FFFF00"/>
              </a:solidFill>
            </a:endParaRPr>
          </a:p>
        </p:txBody>
      </p:sp>
      <p:sp>
        <p:nvSpPr>
          <p:cNvPr id="4" name="Прямоугольник 3"/>
          <p:cNvSpPr/>
          <p:nvPr/>
        </p:nvSpPr>
        <p:spPr>
          <a:xfrm>
            <a:off x="8486082" y="1583795"/>
            <a:ext cx="3269609" cy="34523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a:solidFill>
                  <a:srgbClr val="FFFF00"/>
                </a:solidFill>
              </a:rPr>
              <a:t> </a:t>
            </a:r>
            <a:r>
              <a:rPr lang="en-US" sz="2400" b="1" dirty="0" err="1">
                <a:solidFill>
                  <a:srgbClr val="FFFF00"/>
                </a:solidFill>
              </a:rPr>
              <a:t>Z</a:t>
            </a:r>
            <a:r>
              <a:rPr lang="en-US" sz="2400" b="1" dirty="0" err="1" smtClean="0">
                <a:solidFill>
                  <a:srgbClr val="FFFF00"/>
                </a:solidFill>
              </a:rPr>
              <a:t>ooanthropophilic</a:t>
            </a:r>
            <a:endParaRPr lang="en-US" sz="2400" b="1" dirty="0">
              <a:solidFill>
                <a:srgbClr val="FFFF00"/>
              </a:solidFill>
            </a:endParaRPr>
          </a:p>
        </p:txBody>
      </p:sp>
      <p:sp>
        <p:nvSpPr>
          <p:cNvPr id="5" name="Прямоугольник 4"/>
          <p:cNvSpPr/>
          <p:nvPr/>
        </p:nvSpPr>
        <p:spPr>
          <a:xfrm>
            <a:off x="4382434" y="4059044"/>
            <a:ext cx="3731789" cy="3982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C00000"/>
                </a:solidFill>
              </a:rPr>
              <a:t>The causative </a:t>
            </a:r>
            <a:r>
              <a:rPr lang="en-US" sz="2400" b="1" dirty="0">
                <a:solidFill>
                  <a:srgbClr val="C00000"/>
                </a:solidFill>
              </a:rPr>
              <a:t>agents    </a:t>
            </a:r>
          </a:p>
        </p:txBody>
      </p:sp>
      <p:sp>
        <p:nvSpPr>
          <p:cNvPr id="6" name="Прямоугольник 5"/>
          <p:cNvSpPr/>
          <p:nvPr/>
        </p:nvSpPr>
        <p:spPr>
          <a:xfrm>
            <a:off x="139506" y="4498038"/>
            <a:ext cx="3993502" cy="10077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a:solidFill>
                  <a:schemeClr val="bg1"/>
                </a:solidFill>
              </a:rPr>
              <a:t>Microsporum</a:t>
            </a:r>
            <a:r>
              <a:rPr lang="en-US" sz="2400" b="1" dirty="0">
                <a:solidFill>
                  <a:schemeClr val="bg1"/>
                </a:solidFill>
              </a:rPr>
              <a:t> </a:t>
            </a:r>
            <a:r>
              <a:rPr lang="en-US" sz="2400" b="1" dirty="0" err="1">
                <a:solidFill>
                  <a:schemeClr val="bg1"/>
                </a:solidFill>
              </a:rPr>
              <a:t>ferrugineum</a:t>
            </a:r>
            <a:r>
              <a:rPr lang="en-US" sz="2400" b="1" dirty="0">
                <a:solidFill>
                  <a:schemeClr val="bg1"/>
                </a:solidFill>
              </a:rPr>
              <a:t> </a:t>
            </a:r>
            <a:endParaRPr lang="ru-RU" sz="2400" b="1" dirty="0">
              <a:solidFill>
                <a:schemeClr val="bg1"/>
              </a:solidFill>
            </a:endParaRPr>
          </a:p>
          <a:p>
            <a:pPr marL="342900" indent="-342900">
              <a:buFont typeface="Wingdings" panose="05000000000000000000" pitchFamily="2" charset="2"/>
              <a:buChar char="Ø"/>
            </a:pPr>
            <a:r>
              <a:rPr lang="en-US" sz="2400" b="1" dirty="0" err="1">
                <a:solidFill>
                  <a:schemeClr val="bg1"/>
                </a:solidFill>
              </a:rPr>
              <a:t>Microsporum</a:t>
            </a:r>
            <a:r>
              <a:rPr lang="en-US" sz="2400" b="1" dirty="0">
                <a:solidFill>
                  <a:schemeClr val="bg1"/>
                </a:solidFill>
              </a:rPr>
              <a:t> </a:t>
            </a:r>
            <a:r>
              <a:rPr lang="en-US" sz="2400" b="1" dirty="0" err="1" smtClean="0">
                <a:solidFill>
                  <a:schemeClr val="bg1"/>
                </a:solidFill>
              </a:rPr>
              <a:t>Audonii</a:t>
            </a:r>
            <a:endParaRPr lang="ru-RU" sz="1600" b="1" dirty="0">
              <a:solidFill>
                <a:schemeClr val="bg1"/>
              </a:solidFill>
            </a:endParaRPr>
          </a:p>
        </p:txBody>
      </p:sp>
      <p:sp>
        <p:nvSpPr>
          <p:cNvPr id="7" name="Прямоугольник 6"/>
          <p:cNvSpPr/>
          <p:nvPr/>
        </p:nvSpPr>
        <p:spPr>
          <a:xfrm>
            <a:off x="8422888" y="4484354"/>
            <a:ext cx="3769112" cy="12696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a:solidFill>
                  <a:schemeClr val="bg1"/>
                </a:solidFill>
              </a:rPr>
              <a:t>M. </a:t>
            </a:r>
            <a:r>
              <a:rPr lang="en-US" sz="2400" b="1" dirty="0" err="1">
                <a:solidFill>
                  <a:schemeClr val="bg1"/>
                </a:solidFill>
              </a:rPr>
              <a:t>canis</a:t>
            </a:r>
            <a:r>
              <a:rPr lang="en-US" sz="2400" b="1" dirty="0">
                <a:solidFill>
                  <a:schemeClr val="bg1"/>
                </a:solidFill>
              </a:rPr>
              <a:t> </a:t>
            </a:r>
            <a:endParaRPr lang="ru-RU" sz="2400" b="1" dirty="0">
              <a:solidFill>
                <a:schemeClr val="bg1"/>
              </a:solidFill>
            </a:endParaRPr>
          </a:p>
          <a:p>
            <a:pPr marL="342900" indent="-342900">
              <a:buFont typeface="Wingdings" panose="05000000000000000000" pitchFamily="2" charset="2"/>
              <a:buChar char="Ø"/>
            </a:pPr>
            <a:r>
              <a:rPr lang="ru-RU" sz="2400" b="1" dirty="0">
                <a:solidFill>
                  <a:schemeClr val="bg1"/>
                </a:solidFill>
              </a:rPr>
              <a:t> </a:t>
            </a:r>
            <a:r>
              <a:rPr lang="en-US" sz="2400" b="1" dirty="0">
                <a:solidFill>
                  <a:schemeClr val="bg1"/>
                </a:solidFill>
              </a:rPr>
              <a:t>M. </a:t>
            </a:r>
            <a:r>
              <a:rPr lang="en-US" sz="2400" b="1" dirty="0" err="1" smtClean="0">
                <a:solidFill>
                  <a:schemeClr val="bg1"/>
                </a:solidFill>
              </a:rPr>
              <a:t>folineum</a:t>
            </a:r>
            <a:r>
              <a:rPr lang="ru-RU" sz="2400" b="1" dirty="0" smtClean="0">
                <a:solidFill>
                  <a:schemeClr val="bg1"/>
                </a:solidFill>
              </a:rPr>
              <a:t> </a:t>
            </a:r>
            <a:endParaRPr lang="en-US" sz="2400" b="1" dirty="0">
              <a:solidFill>
                <a:schemeClr val="bg1"/>
              </a:solidFill>
            </a:endParaRPr>
          </a:p>
        </p:txBody>
      </p:sp>
      <p:sp>
        <p:nvSpPr>
          <p:cNvPr id="9" name="Прямоугольник 8"/>
          <p:cNvSpPr/>
          <p:nvPr/>
        </p:nvSpPr>
        <p:spPr>
          <a:xfrm>
            <a:off x="4186030" y="1932709"/>
            <a:ext cx="4177384" cy="40905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Infection occurs</a:t>
            </a:r>
            <a:endParaRPr lang="ru-RU" sz="2400" b="1" dirty="0">
              <a:solidFill>
                <a:srgbClr val="C00000"/>
              </a:solidFill>
            </a:endParaRPr>
          </a:p>
        </p:txBody>
      </p:sp>
      <p:sp>
        <p:nvSpPr>
          <p:cNvPr id="10" name="Прямоугольник 9"/>
          <p:cNvSpPr/>
          <p:nvPr/>
        </p:nvSpPr>
        <p:spPr>
          <a:xfrm>
            <a:off x="292972" y="2306782"/>
            <a:ext cx="3738700" cy="10806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due to contact with the patient </a:t>
            </a:r>
            <a:r>
              <a:rPr lang="en-US" sz="2400" b="1" dirty="0" smtClean="0">
                <a:solidFill>
                  <a:schemeClr val="bg1"/>
                </a:solidFill>
              </a:rPr>
              <a:t>or </a:t>
            </a:r>
            <a:r>
              <a:rPr lang="en-US" sz="2400" b="1" dirty="0">
                <a:solidFill>
                  <a:schemeClr val="bg1"/>
                </a:solidFill>
              </a:rPr>
              <a:t>household items.</a:t>
            </a:r>
          </a:p>
        </p:txBody>
      </p:sp>
      <p:sp>
        <p:nvSpPr>
          <p:cNvPr id="11" name="Прямоугольник 10"/>
          <p:cNvSpPr/>
          <p:nvPr/>
        </p:nvSpPr>
        <p:spPr>
          <a:xfrm>
            <a:off x="8508380" y="2165263"/>
            <a:ext cx="3683620" cy="18847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due to contact with sick kittens, less often adult cats, dogs, infected objects, with a sick person.</a:t>
            </a:r>
          </a:p>
        </p:txBody>
      </p:sp>
      <p:sp>
        <p:nvSpPr>
          <p:cNvPr id="8" name="Прямоугольник 7"/>
          <p:cNvSpPr/>
          <p:nvPr/>
        </p:nvSpPr>
        <p:spPr>
          <a:xfrm>
            <a:off x="5129564" y="1541406"/>
            <a:ext cx="2032481" cy="4539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FFFF00"/>
                </a:solidFill>
              </a:rPr>
              <a:t>G</a:t>
            </a:r>
            <a:r>
              <a:rPr lang="en-US" sz="2400" b="1" dirty="0" err="1" smtClean="0">
                <a:solidFill>
                  <a:srgbClr val="FFFF00"/>
                </a:solidFill>
              </a:rPr>
              <a:t>eophilic</a:t>
            </a:r>
            <a:endParaRPr lang="en-US" sz="2400" b="1" dirty="0">
              <a:solidFill>
                <a:srgbClr val="FFFF00"/>
              </a:solidFill>
            </a:endParaRPr>
          </a:p>
        </p:txBody>
      </p:sp>
      <p:sp>
        <p:nvSpPr>
          <p:cNvPr id="20" name="Скругленный прямоугольник 19"/>
          <p:cNvSpPr/>
          <p:nvPr/>
        </p:nvSpPr>
        <p:spPr>
          <a:xfrm>
            <a:off x="4939994" y="4585886"/>
            <a:ext cx="2425959" cy="860027"/>
          </a:xfrm>
          <a:prstGeom prst="round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ru-RU" sz="2400" b="1" dirty="0">
                <a:solidFill>
                  <a:schemeClr val="bg1"/>
                </a:solidFill>
              </a:rPr>
              <a:t>M. </a:t>
            </a:r>
            <a:r>
              <a:rPr lang="ru-RU" sz="2400" b="1" dirty="0" err="1">
                <a:solidFill>
                  <a:schemeClr val="bg1"/>
                </a:solidFill>
              </a:rPr>
              <a:t>gypseum</a:t>
            </a:r>
            <a:r>
              <a:rPr lang="ru-RU" sz="2400" b="1" dirty="0">
                <a:solidFill>
                  <a:schemeClr val="tx1"/>
                </a:solidFill>
              </a:rPr>
              <a:t/>
            </a:r>
            <a:br>
              <a:rPr lang="ru-RU" sz="2400" b="1" dirty="0">
                <a:solidFill>
                  <a:schemeClr val="tx1"/>
                </a:solidFill>
              </a:rPr>
            </a:br>
            <a:endParaRPr lang="ru-RU" sz="2400" b="1" dirty="0">
              <a:solidFill>
                <a:schemeClr val="tx1"/>
              </a:solidFill>
            </a:endParaRPr>
          </a:p>
        </p:txBody>
      </p:sp>
      <p:sp>
        <p:nvSpPr>
          <p:cNvPr id="30" name="Прямоугольник 29"/>
          <p:cNvSpPr/>
          <p:nvPr/>
        </p:nvSpPr>
        <p:spPr>
          <a:xfrm>
            <a:off x="4447312" y="2421578"/>
            <a:ext cx="3757961" cy="110432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They live in soil and very rarely cause disease in humans and animals</a:t>
            </a:r>
          </a:p>
        </p:txBody>
      </p:sp>
      <p:sp>
        <p:nvSpPr>
          <p:cNvPr id="12" name="Прямоугольник 11"/>
          <p:cNvSpPr/>
          <p:nvPr/>
        </p:nvSpPr>
        <p:spPr>
          <a:xfrm>
            <a:off x="4114800" y="1694989"/>
            <a:ext cx="167268" cy="516301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8214731" y="1694989"/>
            <a:ext cx="167268" cy="516301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581267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1564" y="1094340"/>
            <a:ext cx="3501482" cy="19328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Superficial </a:t>
            </a:r>
            <a:r>
              <a:rPr lang="en-US" sz="2400" b="1" dirty="0" err="1">
                <a:solidFill>
                  <a:srgbClr val="C00000"/>
                </a:solidFill>
              </a:rPr>
              <a:t>microsporia</a:t>
            </a:r>
            <a:r>
              <a:rPr lang="en-US" sz="2400" b="1" dirty="0">
                <a:solidFill>
                  <a:srgbClr val="C00000"/>
                </a:solidFill>
              </a:rPr>
              <a:t> of smooth skin.</a:t>
            </a:r>
          </a:p>
          <a:p>
            <a:r>
              <a:rPr lang="ru-RU" sz="2400" b="1" dirty="0" smtClean="0"/>
              <a:t> </a:t>
            </a:r>
            <a:r>
              <a:rPr lang="en-US" sz="2400" b="1" dirty="0">
                <a:solidFill>
                  <a:schemeClr val="bg1"/>
                </a:solidFill>
              </a:rPr>
              <a:t>The downy hairs are affected. The lesions are edematous, hyperemic, annular. </a:t>
            </a:r>
            <a:endParaRPr lang="ru-RU" sz="2400" b="1" dirty="0">
              <a:solidFill>
                <a:schemeClr val="bg1"/>
              </a:solidFill>
            </a:endParaRPr>
          </a:p>
        </p:txBody>
      </p:sp>
      <p:pic>
        <p:nvPicPr>
          <p:cNvPr id="4" name="Рисунок 3"/>
          <p:cNvPicPr>
            <a:picLocks noChangeAspect="1"/>
          </p:cNvPicPr>
          <p:nvPr/>
        </p:nvPicPr>
        <p:blipFill>
          <a:blip r:embed="rId2"/>
          <a:stretch>
            <a:fillRect/>
          </a:stretch>
        </p:blipFill>
        <p:spPr>
          <a:xfrm>
            <a:off x="226437" y="3891776"/>
            <a:ext cx="3631884" cy="2758903"/>
          </a:xfrm>
          <a:prstGeom prst="rect">
            <a:avLst/>
          </a:prstGeom>
          <a:ln w="76200">
            <a:solidFill>
              <a:srgbClr val="CCFF33"/>
            </a:solidFill>
          </a:ln>
        </p:spPr>
      </p:pic>
      <p:sp>
        <p:nvSpPr>
          <p:cNvPr id="6" name="Прямоугольник 5"/>
          <p:cNvSpPr/>
          <p:nvPr/>
        </p:nvSpPr>
        <p:spPr>
          <a:xfrm>
            <a:off x="3473099" y="1140463"/>
            <a:ext cx="5005883" cy="26002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Superficial </a:t>
            </a:r>
            <a:r>
              <a:rPr lang="en-US" sz="2400" b="1" dirty="0" err="1">
                <a:solidFill>
                  <a:srgbClr val="C00000"/>
                </a:solidFill>
              </a:rPr>
              <a:t>microsporia</a:t>
            </a:r>
            <a:r>
              <a:rPr lang="en-US" sz="2400" b="1" dirty="0">
                <a:solidFill>
                  <a:srgbClr val="C00000"/>
                </a:solidFill>
              </a:rPr>
              <a:t> of the scalp. </a:t>
            </a:r>
          </a:p>
          <a:p>
            <a:r>
              <a:rPr lang="en-US" sz="2400" b="1" dirty="0">
                <a:solidFill>
                  <a:schemeClr val="bg1"/>
                </a:solidFill>
              </a:rPr>
              <a:t>There are the erythematous- desquamation  lesions with irregular edges, in which the hair (not all) is broken off at a distance of 5-8 mm above the level the skin and is covered|ˈ</a:t>
            </a:r>
            <a:r>
              <a:rPr lang="en-US" sz="2400" b="1" dirty="0" err="1">
                <a:solidFill>
                  <a:schemeClr val="bg1"/>
                </a:solidFill>
              </a:rPr>
              <a:t>kʌvəd</a:t>
            </a:r>
            <a:r>
              <a:rPr lang="en-US" sz="2400" b="1" dirty="0">
                <a:solidFill>
                  <a:schemeClr val="bg1"/>
                </a:solidFill>
              </a:rPr>
              <a:t>| by a gray fungal spores. </a:t>
            </a:r>
            <a:endParaRPr lang="ru-RU" sz="2400" b="1" dirty="0">
              <a:solidFill>
                <a:schemeClr val="bg1"/>
              </a:solidFill>
            </a:endParaRPr>
          </a:p>
        </p:txBody>
      </p:sp>
      <p:sp>
        <p:nvSpPr>
          <p:cNvPr id="8" name="Прямоугольник 7"/>
          <p:cNvSpPr/>
          <p:nvPr/>
        </p:nvSpPr>
        <p:spPr>
          <a:xfrm>
            <a:off x="8251907" y="677980"/>
            <a:ext cx="3940093" cy="281488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Infiltrative-</a:t>
            </a:r>
            <a:r>
              <a:rPr lang="en-US" sz="2400" b="1" dirty="0" err="1" smtClean="0">
                <a:solidFill>
                  <a:srgbClr val="C00000"/>
                </a:solidFill>
              </a:rPr>
              <a:t>suppurative</a:t>
            </a:r>
            <a:r>
              <a:rPr lang="en-US" sz="2400" b="1" dirty="0" smtClean="0">
                <a:solidFill>
                  <a:srgbClr val="C00000"/>
                </a:solidFill>
              </a:rPr>
              <a:t> </a:t>
            </a:r>
            <a:r>
              <a:rPr lang="en-US" sz="2400" b="1" dirty="0">
                <a:solidFill>
                  <a:srgbClr val="C00000"/>
                </a:solidFill>
              </a:rPr>
              <a:t>form.</a:t>
            </a:r>
          </a:p>
          <a:p>
            <a:r>
              <a:rPr lang="en-US" sz="2400" b="1" dirty="0">
                <a:solidFill>
                  <a:schemeClr val="bg1"/>
                </a:solidFill>
              </a:rPr>
              <a:t>There are single, large, infiltrative, hyperemic </a:t>
            </a:r>
            <a:r>
              <a:rPr lang="en-US" sz="2400" b="1" dirty="0" smtClean="0">
                <a:solidFill>
                  <a:schemeClr val="bg1"/>
                </a:solidFill>
              </a:rPr>
              <a:t>lesions. </a:t>
            </a:r>
            <a:r>
              <a:rPr lang="en-US" sz="2400" b="1" dirty="0">
                <a:solidFill>
                  <a:schemeClr val="bg1"/>
                </a:solidFill>
              </a:rPr>
              <a:t>All hair is broken off at a distance of 6-8 mm from the skin. </a:t>
            </a:r>
            <a:endParaRPr lang="ru-RU" sz="2400" b="1" dirty="0">
              <a:solidFill>
                <a:schemeClr val="bg1"/>
              </a:solidFill>
            </a:endParaRPr>
          </a:p>
        </p:txBody>
      </p:sp>
      <p:pic>
        <p:nvPicPr>
          <p:cNvPr id="10" name="Рисунок 9"/>
          <p:cNvPicPr>
            <a:picLocks noChangeAspect="1"/>
          </p:cNvPicPr>
          <p:nvPr/>
        </p:nvPicPr>
        <p:blipFill>
          <a:blip r:embed="rId3"/>
          <a:stretch>
            <a:fillRect/>
          </a:stretch>
        </p:blipFill>
        <p:spPr>
          <a:xfrm>
            <a:off x="8084634" y="3864345"/>
            <a:ext cx="3836020" cy="2781785"/>
          </a:xfrm>
          <a:prstGeom prst="rect">
            <a:avLst/>
          </a:prstGeom>
          <a:ln w="76200">
            <a:solidFill>
              <a:srgbClr val="CCFF33"/>
            </a:solidFill>
          </a:ln>
        </p:spPr>
      </p:pic>
      <p:pic>
        <p:nvPicPr>
          <p:cNvPr id="11" name="Рисунок 10"/>
          <p:cNvPicPr>
            <a:picLocks noChangeAspect="1"/>
          </p:cNvPicPr>
          <p:nvPr/>
        </p:nvPicPr>
        <p:blipFill>
          <a:blip r:embed="rId4"/>
          <a:stretch>
            <a:fillRect/>
          </a:stretch>
        </p:blipFill>
        <p:spPr>
          <a:xfrm>
            <a:off x="4087948" y="3881538"/>
            <a:ext cx="3750906" cy="2799183"/>
          </a:xfrm>
          <a:prstGeom prst="rect">
            <a:avLst/>
          </a:prstGeom>
          <a:ln w="76200">
            <a:solidFill>
              <a:srgbClr val="CCFF33"/>
            </a:solidFill>
          </a:ln>
        </p:spPr>
      </p:pic>
      <p:sp>
        <p:nvSpPr>
          <p:cNvPr id="9" name="Прямоугольник 8"/>
          <p:cNvSpPr/>
          <p:nvPr/>
        </p:nvSpPr>
        <p:spPr>
          <a:xfrm>
            <a:off x="802888" y="89210"/>
            <a:ext cx="11006254"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FFFF00"/>
                </a:solidFill>
              </a:rPr>
              <a:t>Forms of </a:t>
            </a:r>
            <a:r>
              <a:rPr lang="en-US" sz="4400" b="1" dirty="0" err="1" smtClean="0">
                <a:solidFill>
                  <a:srgbClr val="FFFF00"/>
                </a:solidFill>
              </a:rPr>
              <a:t>microsporia</a:t>
            </a:r>
            <a:endParaRPr lang="en-US" sz="4400" b="1" dirty="0">
              <a:solidFill>
                <a:srgbClr val="FFFF00"/>
              </a:solidFill>
            </a:endParaRPr>
          </a:p>
          <a:p>
            <a:pPr algn="ctr"/>
            <a:r>
              <a:rPr lang="en-US" sz="3200" b="1" dirty="0">
                <a:solidFill>
                  <a:srgbClr val="FFFF00"/>
                </a:solidFill>
              </a:rPr>
              <a:t>( skin, downy hair, less often nails are affected)</a:t>
            </a:r>
          </a:p>
        </p:txBody>
      </p:sp>
    </p:spTree>
    <p:extLst>
      <p:ext uri="{BB962C8B-B14F-4D97-AF65-F5344CB8AC3E}">
        <p14:creationId xmlns:p14="http://schemas.microsoft.com/office/powerpoint/2010/main" val="2118687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461" y="0"/>
            <a:ext cx="11868539" cy="26744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smtClean="0">
                <a:solidFill>
                  <a:srgbClr val="FFFF00"/>
                </a:solidFill>
              </a:rPr>
              <a:t>Favus</a:t>
            </a:r>
            <a:endParaRPr lang="en-US" sz="6600" b="1" dirty="0">
              <a:solidFill>
                <a:srgbClr val="FFFF00"/>
              </a:solidFill>
            </a:endParaRPr>
          </a:p>
          <a:p>
            <a:r>
              <a:rPr lang="en-US" sz="2800" b="1" dirty="0">
                <a:solidFill>
                  <a:schemeClr val="bg1"/>
                </a:solidFill>
              </a:rPr>
              <a:t>The disease is caused by the </a:t>
            </a:r>
            <a:r>
              <a:rPr lang="en-US" sz="2800" b="1" dirty="0" err="1">
                <a:solidFill>
                  <a:schemeClr val="bg1"/>
                </a:solidFill>
              </a:rPr>
              <a:t>anthropophilic</a:t>
            </a:r>
            <a:r>
              <a:rPr lang="en-US" sz="2800" b="1" dirty="0">
                <a:solidFill>
                  <a:schemeClr val="bg1"/>
                </a:solidFill>
              </a:rPr>
              <a:t> fungus </a:t>
            </a:r>
            <a:r>
              <a:rPr lang="en-US" sz="2800" b="1" dirty="0" err="1">
                <a:solidFill>
                  <a:schemeClr val="bg1"/>
                </a:solidFill>
              </a:rPr>
              <a:t>Trichophyton</a:t>
            </a:r>
            <a:r>
              <a:rPr lang="en-US" sz="2800" b="1" dirty="0">
                <a:solidFill>
                  <a:schemeClr val="bg1"/>
                </a:solidFill>
              </a:rPr>
              <a:t> </a:t>
            </a:r>
            <a:r>
              <a:rPr lang="en-US" sz="2800" b="1" dirty="0" err="1">
                <a:solidFill>
                  <a:schemeClr val="bg1"/>
                </a:solidFill>
              </a:rPr>
              <a:t>Schonleinii</a:t>
            </a:r>
            <a:r>
              <a:rPr lang="en-US" sz="2800" b="1" dirty="0">
                <a:solidFill>
                  <a:schemeClr val="bg1"/>
                </a:solidFill>
              </a:rPr>
              <a:t>, which is found inside the hair in the form of pinprick-like spores located in a straight line. </a:t>
            </a:r>
          </a:p>
          <a:p>
            <a:r>
              <a:rPr lang="en-US" sz="3200" b="1" dirty="0" smtClean="0">
                <a:solidFill>
                  <a:srgbClr val="00FF00"/>
                </a:solidFill>
              </a:rPr>
              <a:t>The </a:t>
            </a:r>
            <a:r>
              <a:rPr lang="en-US" sz="3200" b="1" dirty="0">
                <a:solidFill>
                  <a:srgbClr val="00FF00"/>
                </a:solidFill>
              </a:rPr>
              <a:t>incubation period varies from 2-3 weeks to 6-12 months.</a:t>
            </a:r>
          </a:p>
        </p:txBody>
      </p:sp>
      <p:sp>
        <p:nvSpPr>
          <p:cNvPr id="3" name="Прямоугольник 2"/>
          <p:cNvSpPr/>
          <p:nvPr/>
        </p:nvSpPr>
        <p:spPr>
          <a:xfrm>
            <a:off x="290946" y="3054927"/>
            <a:ext cx="11657080" cy="31796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latin typeface="Calibri" panose="020F0502020204030204" pitchFamily="34" charset="0"/>
                <a:cs typeface="Calibri" panose="020F0502020204030204" pitchFamily="34" charset="0"/>
              </a:rPr>
              <a:t>Infection occurs through direct contact with sick people or through infected objects. </a:t>
            </a:r>
            <a:r>
              <a:rPr lang="en-US" sz="2800" b="1" dirty="0">
                <a:solidFill>
                  <a:schemeClr val="bg1"/>
                </a:solidFill>
                <a:latin typeface="Calibri" panose="020F0502020204030204" pitchFamily="34" charset="0"/>
                <a:cs typeface="Calibri" panose="020F0502020204030204" pitchFamily="34" charset="0"/>
              </a:rPr>
              <a:t>Long-term contact is usually necessary to get infected with </a:t>
            </a:r>
            <a:r>
              <a:rPr lang="en-US" sz="2800" b="1" dirty="0" err="1" smtClean="0">
                <a:solidFill>
                  <a:schemeClr val="bg1"/>
                </a:solidFill>
                <a:latin typeface="Calibri" panose="020F0502020204030204" pitchFamily="34" charset="0"/>
                <a:cs typeface="Calibri" panose="020F0502020204030204" pitchFamily="34" charset="0"/>
              </a:rPr>
              <a:t>favus</a:t>
            </a:r>
            <a:r>
              <a:rPr lang="en-US" sz="2800" b="1" dirty="0">
                <a:solidFill>
                  <a:schemeClr val="bg1"/>
                </a:solidFill>
                <a:latin typeface="Calibri" panose="020F0502020204030204" pitchFamily="34" charset="0"/>
                <a:cs typeface="Calibri" panose="020F0502020204030204" pitchFamily="34" charset="0"/>
              </a:rPr>
              <a:t>. </a:t>
            </a:r>
          </a:p>
          <a:p>
            <a:r>
              <a:rPr lang="en-US" sz="2800" b="1" dirty="0">
                <a:solidFill>
                  <a:srgbClr val="FFFF00"/>
                </a:solidFill>
                <a:latin typeface="Calibri" panose="020F0502020204030204" pitchFamily="34" charset="0"/>
                <a:cs typeface="Calibri" panose="020F0502020204030204" pitchFamily="34" charset="0"/>
              </a:rPr>
              <a:t>The pathogen affects </a:t>
            </a:r>
            <a:endParaRPr lang="en-US" sz="2800" b="1" dirty="0" smtClean="0">
              <a:solidFill>
                <a:srgbClr val="FFFF00"/>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Ø"/>
            </a:pPr>
            <a:r>
              <a:rPr lang="en-US" sz="2800" b="1" dirty="0">
                <a:solidFill>
                  <a:srgbClr val="FFFF00"/>
                </a:solidFill>
                <a:latin typeface="Calibri" panose="020F0502020204030204" pitchFamily="34" charset="0"/>
                <a:cs typeface="Calibri" panose="020F0502020204030204" pitchFamily="34" charset="0"/>
              </a:rPr>
              <a:t>smooth skin, </a:t>
            </a:r>
            <a:endParaRPr lang="en-US" sz="2800" b="1" dirty="0" smtClean="0">
              <a:solidFill>
                <a:srgbClr val="FFFF00"/>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scalp,</a:t>
            </a: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Nails,</a:t>
            </a: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internal </a:t>
            </a:r>
            <a:r>
              <a:rPr lang="en-US" sz="2800" b="1" dirty="0">
                <a:solidFill>
                  <a:srgbClr val="FFFF00"/>
                </a:solidFill>
                <a:latin typeface="Calibri" panose="020F0502020204030204" pitchFamily="34" charset="0"/>
                <a:cs typeface="Calibri" panose="020F0502020204030204" pitchFamily="34" charset="0"/>
              </a:rPr>
              <a:t>organs.</a:t>
            </a:r>
            <a:endParaRPr lang="ru-RU" sz="2800" b="1" dirty="0">
              <a:solidFill>
                <a:srgbClr val="FFFF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31553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508770" y="89214"/>
            <a:ext cx="5969771" cy="4478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FFFF00"/>
                </a:solidFill>
              </a:rPr>
              <a:t>Forms of </a:t>
            </a:r>
            <a:r>
              <a:rPr lang="en-US" sz="4800" b="1" dirty="0" smtClean="0">
                <a:solidFill>
                  <a:srgbClr val="FFFF00"/>
                </a:solidFill>
              </a:rPr>
              <a:t>the </a:t>
            </a:r>
            <a:r>
              <a:rPr lang="en-US" sz="4800" b="1" dirty="0" err="1" smtClean="0">
                <a:solidFill>
                  <a:srgbClr val="FFFF00"/>
                </a:solidFill>
              </a:rPr>
              <a:t>favus</a:t>
            </a:r>
            <a:endParaRPr lang="ru-RU" sz="4800" b="1" dirty="0">
              <a:solidFill>
                <a:srgbClr val="FFFF00"/>
              </a:solidFill>
            </a:endParaRPr>
          </a:p>
        </p:txBody>
      </p:sp>
      <p:sp>
        <p:nvSpPr>
          <p:cNvPr id="9" name="Прямоугольник 8"/>
          <p:cNvSpPr/>
          <p:nvPr/>
        </p:nvSpPr>
        <p:spPr>
          <a:xfrm>
            <a:off x="312234" y="550277"/>
            <a:ext cx="3902927" cy="41054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Typical (</a:t>
            </a:r>
            <a:r>
              <a:rPr lang="en-US" sz="2800" b="1" dirty="0" err="1">
                <a:solidFill>
                  <a:srgbClr val="C00000"/>
                </a:solidFill>
              </a:rPr>
              <a:t>scutular</a:t>
            </a:r>
            <a:r>
              <a:rPr lang="en-US" sz="2800" b="1" dirty="0">
                <a:solidFill>
                  <a:srgbClr val="C00000"/>
                </a:solidFill>
              </a:rPr>
              <a:t>) </a:t>
            </a:r>
          </a:p>
        </p:txBody>
      </p:sp>
      <p:sp>
        <p:nvSpPr>
          <p:cNvPr id="10" name="Прямоугольник 9"/>
          <p:cNvSpPr/>
          <p:nvPr/>
        </p:nvSpPr>
        <p:spPr>
          <a:xfrm>
            <a:off x="4705815" y="539130"/>
            <a:ext cx="3965056" cy="4478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Atypical (squamous) </a:t>
            </a:r>
            <a:endParaRPr lang="ru-RU" sz="2800" b="1" dirty="0">
              <a:solidFill>
                <a:srgbClr val="C00000"/>
              </a:solidFill>
            </a:endParaRPr>
          </a:p>
        </p:txBody>
      </p:sp>
      <p:sp>
        <p:nvSpPr>
          <p:cNvPr id="11" name="Прямоугольник 10"/>
          <p:cNvSpPr/>
          <p:nvPr/>
        </p:nvSpPr>
        <p:spPr>
          <a:xfrm>
            <a:off x="8854069" y="550279"/>
            <a:ext cx="2786668" cy="4478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smtClean="0">
                <a:solidFill>
                  <a:srgbClr val="C00000"/>
                </a:solidFill>
              </a:rPr>
              <a:t>Impetiginous</a:t>
            </a:r>
            <a:r>
              <a:rPr lang="en-US" sz="2800" b="1" dirty="0" smtClean="0">
                <a:solidFill>
                  <a:srgbClr val="C00000"/>
                </a:solidFill>
              </a:rPr>
              <a:t> </a:t>
            </a:r>
            <a:endParaRPr lang="ru-RU" sz="2800" b="1" dirty="0">
              <a:solidFill>
                <a:srgbClr val="C00000"/>
              </a:solidFill>
            </a:endParaRPr>
          </a:p>
        </p:txBody>
      </p:sp>
      <p:sp>
        <p:nvSpPr>
          <p:cNvPr id="12" name="Прямоугольник 11"/>
          <p:cNvSpPr/>
          <p:nvPr/>
        </p:nvSpPr>
        <p:spPr>
          <a:xfrm>
            <a:off x="231133" y="1090282"/>
            <a:ext cx="5018050" cy="2504971"/>
          </a:xfrm>
          <a:prstGeom prst="rect">
            <a:avLst/>
          </a:prstGeom>
          <a:noFill/>
          <a:ln w="57150">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chemeClr val="bg1"/>
                </a:solidFill>
                <a:latin typeface="Calibri" panose="020F0502020204030204" pitchFamily="34" charset="0"/>
                <a:cs typeface="Calibri" panose="020F0502020204030204" pitchFamily="34" charset="0"/>
              </a:rPr>
              <a:t>The main element is the </a:t>
            </a:r>
            <a:r>
              <a:rPr lang="en-US" sz="2400" b="1" dirty="0" err="1">
                <a:solidFill>
                  <a:schemeClr val="bg1"/>
                </a:solidFill>
                <a:latin typeface="Calibri" panose="020F0502020204030204" pitchFamily="34" charset="0"/>
                <a:cs typeface="Calibri" panose="020F0502020204030204" pitchFamily="34" charset="0"/>
              </a:rPr>
              <a:t>scutula</a:t>
            </a:r>
            <a:r>
              <a:rPr lang="en-US" sz="2400" b="1" dirty="0">
                <a:solidFill>
                  <a:schemeClr val="bg1"/>
                </a:solidFill>
                <a:latin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cs typeface="Calibri" panose="020F0502020204030204" pitchFamily="34" charset="0"/>
              </a:rPr>
              <a:t>favose</a:t>
            </a:r>
            <a:r>
              <a:rPr lang="en-US" sz="2400" b="1" dirty="0">
                <a:solidFill>
                  <a:schemeClr val="bg1"/>
                </a:solidFill>
                <a:latin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cs typeface="Calibri" panose="020F0502020204030204" pitchFamily="34" charset="0"/>
              </a:rPr>
              <a:t>scute</a:t>
            </a:r>
            <a:r>
              <a:rPr lang="en-US" sz="2400" b="1" dirty="0">
                <a:solidFill>
                  <a:schemeClr val="bg1"/>
                </a:solidFill>
                <a:latin typeface="Calibri" panose="020F0502020204030204" pitchFamily="34" charset="0"/>
                <a:cs typeface="Calibri" panose="020F0502020204030204" pitchFamily="34" charset="0"/>
              </a:rPr>
              <a:t>), which is a pure culture of the fungus in the epidermis.</a:t>
            </a:r>
          </a:p>
          <a:p>
            <a:pPr lvl="0"/>
            <a:r>
              <a:rPr lang="en-US" sz="2400" b="1" dirty="0">
                <a:solidFill>
                  <a:schemeClr val="bg1"/>
                </a:solidFill>
                <a:latin typeface="Calibri" panose="020F0502020204030204" pitchFamily="34" charset="0"/>
                <a:cs typeface="Calibri" panose="020F0502020204030204" pitchFamily="34" charset="0"/>
              </a:rPr>
              <a:t>The hair has the appearance of old wigs[</a:t>
            </a:r>
            <a:r>
              <a:rPr lang="en-US" sz="2400" b="1" dirty="0" err="1">
                <a:solidFill>
                  <a:schemeClr val="bg1"/>
                </a:solidFill>
                <a:latin typeface="Calibri" panose="020F0502020204030204" pitchFamily="34" charset="0"/>
                <a:cs typeface="Calibri" panose="020F0502020204030204" pitchFamily="34" charset="0"/>
              </a:rPr>
              <a:t>wɪɡ</a:t>
            </a:r>
            <a:r>
              <a:rPr lang="en-US" sz="2400" b="1" dirty="0">
                <a:solidFill>
                  <a:schemeClr val="bg1"/>
                </a:solidFill>
                <a:latin typeface="Calibri" panose="020F0502020204030204" pitchFamily="34" charset="0"/>
                <a:cs typeface="Calibri" panose="020F0502020204030204" pitchFamily="34" charset="0"/>
              </a:rPr>
              <a:t>]. There is a specific "barn" or "mouse" smell coming from the patient.</a:t>
            </a:r>
            <a:endParaRPr lang="ru-RU" sz="2400" b="1" dirty="0">
              <a:solidFill>
                <a:schemeClr val="bg1"/>
              </a:solidFill>
              <a:latin typeface="Calibri" panose="020F0502020204030204" pitchFamily="34" charset="0"/>
              <a:cs typeface="Calibri" panose="020F0502020204030204" pitchFamily="34" charset="0"/>
            </a:endParaRPr>
          </a:p>
        </p:txBody>
      </p:sp>
      <p:pic>
        <p:nvPicPr>
          <p:cNvPr id="16" name="Рисунок 15"/>
          <p:cNvPicPr>
            <a:picLocks noChangeAspect="1"/>
          </p:cNvPicPr>
          <p:nvPr/>
        </p:nvPicPr>
        <p:blipFill>
          <a:blip r:embed="rId2"/>
          <a:stretch>
            <a:fillRect/>
          </a:stretch>
        </p:blipFill>
        <p:spPr>
          <a:xfrm rot="10800000">
            <a:off x="3133493" y="3691054"/>
            <a:ext cx="2564780" cy="2108308"/>
          </a:xfrm>
          <a:prstGeom prst="rect">
            <a:avLst/>
          </a:prstGeom>
          <a:ln w="76200">
            <a:solidFill>
              <a:srgbClr val="CCFF33"/>
            </a:solidFill>
          </a:ln>
        </p:spPr>
        <p:style>
          <a:lnRef idx="2">
            <a:schemeClr val="dk1"/>
          </a:lnRef>
          <a:fillRef idx="1">
            <a:schemeClr val="lt1"/>
          </a:fillRef>
          <a:effectRef idx="0">
            <a:schemeClr val="dk1"/>
          </a:effectRef>
          <a:fontRef idx="minor">
            <a:schemeClr val="dk1"/>
          </a:fontRef>
        </p:style>
      </p:pic>
      <p:pic>
        <p:nvPicPr>
          <p:cNvPr id="18" name="Рисунок 17"/>
          <p:cNvPicPr>
            <a:picLocks noChangeAspect="1"/>
          </p:cNvPicPr>
          <p:nvPr/>
        </p:nvPicPr>
        <p:blipFill rotWithShape="1">
          <a:blip r:embed="rId3"/>
          <a:srcRect r="45834"/>
          <a:stretch/>
        </p:blipFill>
        <p:spPr>
          <a:xfrm>
            <a:off x="286214" y="4021874"/>
            <a:ext cx="3523786" cy="2689264"/>
          </a:xfrm>
          <a:prstGeom prst="rect">
            <a:avLst/>
          </a:prstGeom>
          <a:ln w="76200">
            <a:solidFill>
              <a:srgbClr val="CCFF33"/>
            </a:solidFill>
          </a:ln>
        </p:spPr>
      </p:pic>
      <p:pic>
        <p:nvPicPr>
          <p:cNvPr id="19" name="Picture 6" descr="Фавус волосистой части головы, гладкой кожи и ногтей. Диагностика. Лечение.  Фото"/>
          <p:cNvPicPr>
            <a:picLocks noChangeAspect="1" noChangeArrowheads="1"/>
          </p:cNvPicPr>
          <p:nvPr/>
        </p:nvPicPr>
        <p:blipFill rotWithShape="1">
          <a:blip r:embed="rId4">
            <a:extLst>
              <a:ext uri="{28A0092B-C50C-407E-A947-70E740481C1C}">
                <a14:useLocalDpi xmlns:a14="http://schemas.microsoft.com/office/drawing/2010/main" val="0"/>
              </a:ext>
            </a:extLst>
          </a:blip>
          <a:srcRect l="31583"/>
          <a:stretch/>
        </p:blipFill>
        <p:spPr bwMode="auto">
          <a:xfrm rot="16200000">
            <a:off x="4937035" y="3353103"/>
            <a:ext cx="4415883" cy="2593910"/>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
        <p:nvSpPr>
          <p:cNvPr id="20" name="Прямоугольник 19"/>
          <p:cNvSpPr/>
          <p:nvPr/>
        </p:nvSpPr>
        <p:spPr>
          <a:xfrm>
            <a:off x="5253745" y="893618"/>
            <a:ext cx="3453837" cy="132649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chemeClr val="bg1"/>
                </a:solidFill>
              </a:rPr>
              <a:t>It accompanied </a:t>
            </a:r>
            <a:r>
              <a:rPr lang="en-US" sz="2400" b="1" dirty="0">
                <a:solidFill>
                  <a:schemeClr val="bg1"/>
                </a:solidFill>
              </a:rPr>
              <a:t>by spotty eruptions resembling seborrheic eczema. </a:t>
            </a:r>
            <a:endParaRPr lang="ru-RU" sz="2400" b="1" dirty="0">
              <a:solidFill>
                <a:schemeClr val="bg1"/>
              </a:solidFill>
            </a:endParaRPr>
          </a:p>
        </p:txBody>
      </p:sp>
      <p:pic>
        <p:nvPicPr>
          <p:cNvPr id="21" name="Рисунок 20"/>
          <p:cNvPicPr>
            <a:picLocks noChangeAspect="1"/>
          </p:cNvPicPr>
          <p:nvPr/>
        </p:nvPicPr>
        <p:blipFill>
          <a:blip r:embed="rId5"/>
          <a:stretch>
            <a:fillRect/>
          </a:stretch>
        </p:blipFill>
        <p:spPr>
          <a:xfrm>
            <a:off x="8586438" y="3902926"/>
            <a:ext cx="3384964" cy="2877014"/>
          </a:xfrm>
          <a:prstGeom prst="rect">
            <a:avLst/>
          </a:prstGeom>
          <a:ln w="76200">
            <a:solidFill>
              <a:srgbClr val="CCFF33"/>
            </a:solidFill>
          </a:ln>
        </p:spPr>
      </p:pic>
      <p:sp>
        <p:nvSpPr>
          <p:cNvPr id="22" name="Прямоугольник 21"/>
          <p:cNvSpPr/>
          <p:nvPr/>
        </p:nvSpPr>
        <p:spPr>
          <a:xfrm>
            <a:off x="8802945" y="1016125"/>
            <a:ext cx="3389059" cy="135908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chemeClr val="bg1"/>
                </a:solidFill>
              </a:rPr>
              <a:t>It differs </a:t>
            </a:r>
            <a:r>
              <a:rPr lang="en-US" sz="2400" b="1" dirty="0">
                <a:solidFill>
                  <a:schemeClr val="bg1"/>
                </a:solidFill>
              </a:rPr>
              <a:t>in the formation of pustules, which similar to vulgar </a:t>
            </a:r>
            <a:r>
              <a:rPr lang="en-US" sz="2400" b="1" dirty="0" smtClean="0">
                <a:solidFill>
                  <a:schemeClr val="bg1"/>
                </a:solidFill>
              </a:rPr>
              <a:t>impetigo.</a:t>
            </a:r>
            <a:endParaRPr lang="ru-RU" sz="2400" b="1" dirty="0">
              <a:solidFill>
                <a:schemeClr val="bg1"/>
              </a:solidFill>
            </a:endParaRPr>
          </a:p>
        </p:txBody>
      </p:sp>
      <p:pic>
        <p:nvPicPr>
          <p:cNvPr id="23" name="Picture 2" descr="парша на голове"/>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6440" y="2456002"/>
            <a:ext cx="2653990" cy="2283269"/>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9159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172" y="258765"/>
            <a:ext cx="8416212" cy="6140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5400" b="1" dirty="0">
                <a:solidFill>
                  <a:srgbClr val="FFFF00"/>
                </a:solidFill>
              </a:rPr>
              <a:t>Treatment of  the mycoses</a:t>
            </a:r>
          </a:p>
        </p:txBody>
      </p:sp>
      <p:sp>
        <p:nvSpPr>
          <p:cNvPr id="3" name="Прямоугольник 2"/>
          <p:cNvSpPr/>
          <p:nvPr/>
        </p:nvSpPr>
        <p:spPr>
          <a:xfrm>
            <a:off x="221557" y="567832"/>
            <a:ext cx="11867148" cy="14197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FF00"/>
                </a:solidFill>
              </a:rPr>
              <a:t>When treating fungal diseases, medicines </a:t>
            </a:r>
            <a:r>
              <a:rPr lang="en-US" sz="2800" b="1" dirty="0" smtClean="0">
                <a:solidFill>
                  <a:srgbClr val="00FF00"/>
                </a:solidFill>
              </a:rPr>
              <a:t>are used in </a:t>
            </a:r>
            <a:r>
              <a:rPr lang="en-US" sz="2800" b="1" dirty="0">
                <a:solidFill>
                  <a:srgbClr val="00FF00"/>
                </a:solidFill>
              </a:rPr>
              <a:t>different </a:t>
            </a:r>
            <a:r>
              <a:rPr lang="en-US" sz="2800" b="1" dirty="0" smtClean="0">
                <a:solidFill>
                  <a:srgbClr val="00FF00"/>
                </a:solidFill>
              </a:rPr>
              <a:t>forms</a:t>
            </a:r>
            <a:r>
              <a:rPr lang="en-US" sz="2800" b="1" dirty="0">
                <a:solidFill>
                  <a:srgbClr val="00FF00"/>
                </a:solidFill>
              </a:rPr>
              <a:t>:</a:t>
            </a:r>
            <a:r>
              <a:rPr lang="en-US" sz="2800" b="1" dirty="0" smtClean="0">
                <a:solidFill>
                  <a:srgbClr val="00FF00"/>
                </a:solidFill>
              </a:rPr>
              <a:t>  </a:t>
            </a:r>
            <a:r>
              <a:rPr lang="en-US" sz="2800" b="1" dirty="0">
                <a:solidFill>
                  <a:srgbClr val="00FF00"/>
                </a:solidFill>
              </a:rPr>
              <a:t>ointments, creams, sprays, solutions, nail </a:t>
            </a:r>
            <a:r>
              <a:rPr lang="en-US" sz="2800" b="1" dirty="0" smtClean="0">
                <a:solidFill>
                  <a:srgbClr val="00FF00"/>
                </a:solidFill>
              </a:rPr>
              <a:t>lacquer</a:t>
            </a:r>
            <a:r>
              <a:rPr lang="en-US" sz="2800" b="1" dirty="0">
                <a:solidFill>
                  <a:srgbClr val="00FF00"/>
                </a:solidFill>
              </a:rPr>
              <a:t>s</a:t>
            </a:r>
            <a:r>
              <a:rPr lang="en-US" sz="2800" b="1" dirty="0" smtClean="0">
                <a:solidFill>
                  <a:srgbClr val="00FF00"/>
                </a:solidFill>
              </a:rPr>
              <a:t> </a:t>
            </a:r>
            <a:r>
              <a:rPr lang="en-US" sz="2800" b="1" dirty="0">
                <a:solidFill>
                  <a:srgbClr val="00FF00"/>
                </a:solidFill>
              </a:rPr>
              <a:t>and tablets.</a:t>
            </a:r>
            <a:endParaRPr lang="ru-RU" sz="2800" b="1" dirty="0">
              <a:solidFill>
                <a:srgbClr val="00FF00"/>
              </a:solidFill>
            </a:endParaRPr>
          </a:p>
        </p:txBody>
      </p:sp>
      <p:sp>
        <p:nvSpPr>
          <p:cNvPr id="12" name="Прямоугольник 11"/>
          <p:cNvSpPr/>
          <p:nvPr/>
        </p:nvSpPr>
        <p:spPr>
          <a:xfrm>
            <a:off x="164921" y="4514482"/>
            <a:ext cx="6930189" cy="20453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chemeClr val="bg1"/>
                </a:solidFill>
              </a:rPr>
              <a:t>is </a:t>
            </a:r>
            <a:r>
              <a:rPr lang="en-US" sz="2800" b="1" dirty="0">
                <a:solidFill>
                  <a:schemeClr val="bg1"/>
                </a:solidFill>
              </a:rPr>
              <a:t>used for extensive infections or infections that are resistant to topical therapy.</a:t>
            </a:r>
            <a:endParaRPr lang="ru-RU" sz="2800" b="1" dirty="0">
              <a:solidFill>
                <a:schemeClr val="bg1"/>
              </a:solidFill>
            </a:endParaRPr>
          </a:p>
        </p:txBody>
      </p:sp>
      <p:sp>
        <p:nvSpPr>
          <p:cNvPr id="13" name="Прямоугольник 12"/>
          <p:cNvSpPr/>
          <p:nvPr/>
        </p:nvSpPr>
        <p:spPr>
          <a:xfrm>
            <a:off x="7045223" y="3934618"/>
            <a:ext cx="4391525" cy="52938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Topical antifungal therapy </a:t>
            </a:r>
            <a:endParaRPr lang="ru-RU" sz="2800" b="1" dirty="0">
              <a:solidFill>
                <a:srgbClr val="C00000"/>
              </a:solidFill>
            </a:endParaRPr>
          </a:p>
        </p:txBody>
      </p:sp>
      <p:sp>
        <p:nvSpPr>
          <p:cNvPr id="14" name="Прямоугольник 13"/>
          <p:cNvSpPr/>
          <p:nvPr/>
        </p:nvSpPr>
        <p:spPr>
          <a:xfrm>
            <a:off x="267630" y="3924349"/>
            <a:ext cx="5591456" cy="55345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Oral </a:t>
            </a:r>
            <a:r>
              <a:rPr lang="en-US" sz="2800" b="1" dirty="0" smtClean="0">
                <a:solidFill>
                  <a:srgbClr val="C00000"/>
                </a:solidFill>
              </a:rPr>
              <a:t>(systemic) antifungal </a:t>
            </a:r>
            <a:r>
              <a:rPr lang="en-US" sz="2800" b="1" dirty="0">
                <a:solidFill>
                  <a:srgbClr val="C00000"/>
                </a:solidFill>
              </a:rPr>
              <a:t>therapy </a:t>
            </a:r>
            <a:endParaRPr lang="ru-RU" sz="2800" b="1" dirty="0">
              <a:solidFill>
                <a:srgbClr val="C00000"/>
              </a:solidFill>
            </a:endParaRPr>
          </a:p>
        </p:txBody>
      </p:sp>
      <p:sp>
        <p:nvSpPr>
          <p:cNvPr id="15" name="Прямоугольник 14"/>
          <p:cNvSpPr/>
          <p:nvPr/>
        </p:nvSpPr>
        <p:spPr>
          <a:xfrm>
            <a:off x="7565514" y="4923557"/>
            <a:ext cx="4138864" cy="122722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chemeClr val="bg1"/>
                </a:solidFill>
              </a:rPr>
              <a:t>is </a:t>
            </a:r>
            <a:r>
              <a:rPr lang="en-US" sz="2800" b="1" dirty="0">
                <a:solidFill>
                  <a:schemeClr val="bg1"/>
                </a:solidFill>
              </a:rPr>
              <a:t>the method of choice for most patients. </a:t>
            </a:r>
            <a:endParaRPr lang="ru-RU" sz="2800" b="1" dirty="0">
              <a:solidFill>
                <a:schemeClr val="bg1"/>
              </a:solidFill>
            </a:endParaRPr>
          </a:p>
        </p:txBody>
      </p:sp>
      <p:sp>
        <p:nvSpPr>
          <p:cNvPr id="16" name="Стрелка вниз 15"/>
          <p:cNvSpPr/>
          <p:nvPr/>
        </p:nvSpPr>
        <p:spPr>
          <a:xfrm>
            <a:off x="2416879" y="4460487"/>
            <a:ext cx="484632" cy="64240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17" name="Стрелка вниз 16"/>
          <p:cNvSpPr/>
          <p:nvPr/>
        </p:nvSpPr>
        <p:spPr>
          <a:xfrm>
            <a:off x="8709493" y="4438186"/>
            <a:ext cx="484632" cy="70177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4" name="Прямоугольник 3"/>
          <p:cNvSpPr/>
          <p:nvPr/>
        </p:nvSpPr>
        <p:spPr>
          <a:xfrm>
            <a:off x="89210" y="1817649"/>
            <a:ext cx="12021013" cy="17730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Treatment is prescribed according to the location of the lesion, the stage of the disease and the severity of the process. The best results are seen with a combination of topical preparations (creams, ointments, sprays, lotions) and oral preparations. Superficial mycosis of the skin can be treated with external agents, while internal preparations are prescribed for lesions of the skin appendages and the scalp. </a:t>
            </a:r>
            <a:endParaRPr lang="ru-RU" sz="2400" b="1" dirty="0"/>
          </a:p>
        </p:txBody>
      </p:sp>
    </p:spTree>
    <p:extLst>
      <p:ext uri="{BB962C8B-B14F-4D97-AF65-F5344CB8AC3E}">
        <p14:creationId xmlns:p14="http://schemas.microsoft.com/office/powerpoint/2010/main" val="41859623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47937" y="1010652"/>
            <a:ext cx="7327231" cy="133550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Wingdings" panose="05000000000000000000" pitchFamily="2" charset="2"/>
              <a:buChar char="Ø"/>
            </a:pPr>
            <a:r>
              <a:rPr lang="en-US" sz="2400" b="1" dirty="0">
                <a:solidFill>
                  <a:schemeClr val="bg1"/>
                </a:solidFill>
              </a:rPr>
              <a:t>	Nystatin (cream, ointment and oral suspension)</a:t>
            </a:r>
          </a:p>
          <a:p>
            <a:pPr marL="285750" indent="-285750">
              <a:buFont typeface="Wingdings" panose="05000000000000000000" pitchFamily="2" charset="2"/>
              <a:buChar char="Ø"/>
            </a:pPr>
            <a:r>
              <a:rPr lang="en-US" sz="2400" b="1" dirty="0">
                <a:solidFill>
                  <a:schemeClr val="bg1"/>
                </a:solidFill>
              </a:rPr>
              <a:t> 	Amphotericin </a:t>
            </a:r>
            <a:r>
              <a:rPr lang="en-US" sz="2400" b="1" dirty="0" smtClean="0">
                <a:solidFill>
                  <a:schemeClr val="bg1"/>
                </a:solidFill>
              </a:rPr>
              <a:t>B*(indicated </a:t>
            </a:r>
            <a:r>
              <a:rPr lang="en-US" sz="2400" b="1" dirty="0">
                <a:solidFill>
                  <a:schemeClr val="bg1"/>
                </a:solidFill>
              </a:rPr>
              <a:t>for the treatment of systemic </a:t>
            </a:r>
            <a:r>
              <a:rPr lang="en-US" sz="2400" b="1" dirty="0" smtClean="0">
                <a:solidFill>
                  <a:schemeClr val="bg1"/>
                </a:solidFill>
              </a:rPr>
              <a:t>mycoses)</a:t>
            </a:r>
            <a:endParaRPr lang="en-US" sz="2400" b="1" dirty="0">
              <a:solidFill>
                <a:schemeClr val="bg1"/>
              </a:solidFill>
            </a:endParaRPr>
          </a:p>
          <a:p>
            <a:pPr marL="285750" indent="-285750">
              <a:buFont typeface="Wingdings" panose="05000000000000000000" pitchFamily="2" charset="2"/>
              <a:buChar char="Ø"/>
            </a:pPr>
            <a:endParaRPr lang="ru-RU" sz="2400" b="1" dirty="0">
              <a:solidFill>
                <a:schemeClr val="bg1"/>
              </a:solidFill>
            </a:endParaRPr>
          </a:p>
        </p:txBody>
      </p:sp>
      <p:sp>
        <p:nvSpPr>
          <p:cNvPr id="4" name="Прямоугольник 3"/>
          <p:cNvSpPr/>
          <p:nvPr/>
        </p:nvSpPr>
        <p:spPr>
          <a:xfrm>
            <a:off x="4522112" y="3117647"/>
            <a:ext cx="7860632" cy="347712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smtClean="0">
                <a:solidFill>
                  <a:srgbClr val="0000CC"/>
                </a:solidFill>
              </a:rPr>
              <a:t>        </a:t>
            </a:r>
            <a:r>
              <a:rPr lang="en-US" sz="2400" b="1" dirty="0" err="1" smtClean="0">
                <a:solidFill>
                  <a:srgbClr val="0000CC"/>
                </a:solidFill>
              </a:rPr>
              <a:t>Bifonazole</a:t>
            </a:r>
            <a:r>
              <a:rPr lang="en-US" sz="2400" b="1" dirty="0" smtClean="0">
                <a:solidFill>
                  <a:srgbClr val="0000CC"/>
                </a:solidFill>
              </a:rPr>
              <a:t> </a:t>
            </a:r>
            <a:r>
              <a:rPr lang="en-US" sz="2400" b="1" dirty="0">
                <a:solidFill>
                  <a:srgbClr val="0000CC"/>
                </a:solidFill>
              </a:rPr>
              <a:t>(cream and spray)</a:t>
            </a:r>
          </a:p>
          <a:p>
            <a:pPr marL="342900" indent="-342900">
              <a:buFont typeface="Wingdings" panose="05000000000000000000" pitchFamily="2" charset="2"/>
              <a:buChar char="Ø"/>
            </a:pPr>
            <a:r>
              <a:rPr lang="en-US" sz="2400" b="1" dirty="0">
                <a:solidFill>
                  <a:srgbClr val="0000CC"/>
                </a:solidFill>
              </a:rPr>
              <a:t> 	Ketoconazole (cream, shampoo, 200 mg Tablets)</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Clotrimazole</a:t>
            </a:r>
            <a:r>
              <a:rPr lang="en-US" sz="2400" b="1" dirty="0">
                <a:solidFill>
                  <a:srgbClr val="0000CC"/>
                </a:solidFill>
              </a:rPr>
              <a:t> (cream and spray)</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Econazole</a:t>
            </a:r>
            <a:r>
              <a:rPr lang="en-US" sz="2400" b="1" dirty="0">
                <a:solidFill>
                  <a:srgbClr val="0000CC"/>
                </a:solidFill>
              </a:rPr>
              <a:t> (cream and lotion)</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Isoconazole</a:t>
            </a:r>
            <a:r>
              <a:rPr lang="en-US" sz="2400" b="1" dirty="0">
                <a:solidFill>
                  <a:srgbClr val="0000CC"/>
                </a:solidFill>
              </a:rPr>
              <a:t> (cream, lotion, powder, spray)</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Miconazole</a:t>
            </a:r>
            <a:r>
              <a:rPr lang="en-US" sz="2400" b="1" dirty="0">
                <a:solidFill>
                  <a:srgbClr val="0000CC"/>
                </a:solidFill>
              </a:rPr>
              <a:t> (lotion and powder)</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Oxiconazole</a:t>
            </a:r>
            <a:r>
              <a:rPr lang="en-US" sz="2400" b="1" dirty="0">
                <a:solidFill>
                  <a:srgbClr val="0000CC"/>
                </a:solidFill>
              </a:rPr>
              <a:t> (cream and solution)</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Sertaconazole</a:t>
            </a:r>
            <a:r>
              <a:rPr lang="en-US" sz="2400" b="1" dirty="0">
                <a:solidFill>
                  <a:srgbClr val="0000CC"/>
                </a:solidFill>
              </a:rPr>
              <a:t> (cream, solution and powder)</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Tioconazole</a:t>
            </a:r>
            <a:r>
              <a:rPr lang="en-US" sz="2400" b="1" dirty="0">
                <a:solidFill>
                  <a:srgbClr val="0000CC"/>
                </a:solidFill>
              </a:rPr>
              <a:t> (cream, lotion, powder, spray and nail lacquer)</a:t>
            </a:r>
          </a:p>
          <a:p>
            <a:r>
              <a:rPr lang="en-US" sz="2400" dirty="0">
                <a:solidFill>
                  <a:schemeClr val="bg1"/>
                </a:solidFill>
              </a:rPr>
              <a:t> 	</a:t>
            </a:r>
            <a:endParaRPr lang="ru-RU" sz="2400" dirty="0">
              <a:solidFill>
                <a:schemeClr val="bg1"/>
              </a:solidFill>
            </a:endParaRPr>
          </a:p>
        </p:txBody>
      </p:sp>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CLASS</a:t>
            </a:r>
            <a:endParaRPr lang="ru-RU" sz="3200" b="1" dirty="0">
              <a:solidFill>
                <a:srgbClr val="00FF00"/>
              </a:solidFill>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DRUGS</a:t>
            </a:r>
            <a:endParaRPr lang="ru-RU" sz="3200" b="1" dirty="0">
              <a:solidFill>
                <a:srgbClr val="00FF00"/>
              </a:solidFill>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a:solidFill>
                  <a:srgbClr val="FFFF00"/>
                </a:solidFill>
              </a:rPr>
              <a:t>Antifungal drugs classification</a:t>
            </a:r>
            <a:endParaRPr lang="ru-RU" sz="2800" b="1">
              <a:solidFill>
                <a:srgbClr val="FFFF00"/>
              </a:solidFill>
            </a:endParaRPr>
          </a:p>
        </p:txBody>
      </p:sp>
      <p:sp>
        <p:nvSpPr>
          <p:cNvPr id="12" name="Прямоугольник 11"/>
          <p:cNvSpPr/>
          <p:nvPr/>
        </p:nvSpPr>
        <p:spPr>
          <a:xfrm>
            <a:off x="421104" y="1479884"/>
            <a:ext cx="2803357" cy="4451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Polienes</a:t>
            </a:r>
            <a:endParaRPr lang="ru-RU" sz="4400" b="1" dirty="0"/>
          </a:p>
        </p:txBody>
      </p:sp>
      <p:sp>
        <p:nvSpPr>
          <p:cNvPr id="13" name="Прямоугольник 12"/>
          <p:cNvSpPr/>
          <p:nvPr/>
        </p:nvSpPr>
        <p:spPr>
          <a:xfrm>
            <a:off x="650584" y="2368753"/>
            <a:ext cx="1828800" cy="3970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C00000"/>
                </a:solidFill>
              </a:rPr>
              <a:t>Azoles</a:t>
            </a:r>
            <a:endParaRPr lang="ru-RU" sz="4400" b="1" dirty="0"/>
          </a:p>
        </p:txBody>
      </p:sp>
      <p:sp>
        <p:nvSpPr>
          <p:cNvPr id="14" name="Прямоугольник 13"/>
          <p:cNvSpPr/>
          <p:nvPr/>
        </p:nvSpPr>
        <p:spPr>
          <a:xfrm>
            <a:off x="4249555" y="613611"/>
            <a:ext cx="105877" cy="611204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0" y="2129589"/>
            <a:ext cx="11887200" cy="96253"/>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935324" y="2693606"/>
            <a:ext cx="2298031" cy="4572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200" b="1" dirty="0" smtClean="0">
              <a:solidFill>
                <a:srgbClr val="0000CC"/>
              </a:solidFill>
            </a:endParaRPr>
          </a:p>
          <a:p>
            <a:pPr algn="ctr"/>
            <a:r>
              <a:rPr lang="en-US" sz="3200" b="1" dirty="0" err="1" smtClean="0">
                <a:solidFill>
                  <a:srgbClr val="0000CC"/>
                </a:solidFill>
              </a:rPr>
              <a:t>Imidazoles</a:t>
            </a:r>
            <a:endParaRPr lang="en-US" sz="3200" b="1" dirty="0">
              <a:solidFill>
                <a:srgbClr val="0000CC"/>
              </a:solidFill>
            </a:endParaRPr>
          </a:p>
          <a:p>
            <a:pPr algn="ctr"/>
            <a:endParaRPr lang="ru-RU" dirty="0"/>
          </a:p>
        </p:txBody>
      </p:sp>
    </p:spTree>
    <p:extLst>
      <p:ext uri="{BB962C8B-B14F-4D97-AF65-F5344CB8AC3E}">
        <p14:creationId xmlns:p14="http://schemas.microsoft.com/office/powerpoint/2010/main" val="29478164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CLASS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DRUGS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Calibri" panose="020F0502020204030204"/>
                <a:ea typeface="+mn-ea"/>
                <a:cs typeface="+mn-cs"/>
              </a:rPr>
              <a:t>Antifungal drugs classification</a:t>
            </a:r>
            <a:endParaRPr kumimoji="0" lang="ru-RU" sz="28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4" name="Прямоугольник 13"/>
          <p:cNvSpPr/>
          <p:nvPr/>
        </p:nvSpPr>
        <p:spPr>
          <a:xfrm>
            <a:off x="3972828" y="601578"/>
            <a:ext cx="69783" cy="6256421"/>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Прямоугольник 7"/>
          <p:cNvSpPr/>
          <p:nvPr/>
        </p:nvSpPr>
        <p:spPr>
          <a:xfrm>
            <a:off x="4162925" y="1990785"/>
            <a:ext cx="7940843" cy="370572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Lanoconazole</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 use in </a:t>
            </a: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dermatophytoses</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 and candidiasis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Eberconazole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indicated in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dermatophytoses</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and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triazole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resistant mycoses (Candida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kruzei</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and C.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glabrata</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Voriconazole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fluconazole derivative.*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Terconazole</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Posaconazole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Ravuconazole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ru-RU" sz="2400" b="1" i="0" u="none" strike="noStrike" kern="1200" cap="none" spc="0" normalizeH="0" baseline="0" noProof="0" dirty="0">
              <a:ln>
                <a:noFill/>
              </a:ln>
              <a:solidFill>
                <a:srgbClr val="00FFFF"/>
              </a:solidFill>
              <a:effectLst/>
              <a:uLnTx/>
              <a:uFillTx/>
              <a:latin typeface="Calibri" panose="020F0502020204030204"/>
              <a:ea typeface="+mn-ea"/>
              <a:cs typeface="+mn-cs"/>
            </a:endParaRPr>
          </a:p>
        </p:txBody>
      </p:sp>
      <p:sp>
        <p:nvSpPr>
          <p:cNvPr id="12" name="Прямоугольник 11"/>
          <p:cNvSpPr/>
          <p:nvPr/>
        </p:nvSpPr>
        <p:spPr>
          <a:xfrm>
            <a:off x="171082" y="1220177"/>
            <a:ext cx="1828800" cy="3970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C00000"/>
                </a:solidFill>
              </a:rPr>
              <a:t>Azoles</a:t>
            </a:r>
            <a:endParaRPr lang="ru-RU" sz="4400" b="1" dirty="0"/>
          </a:p>
        </p:txBody>
      </p:sp>
      <p:sp>
        <p:nvSpPr>
          <p:cNvPr id="13" name="Прямоугольник 12"/>
          <p:cNvSpPr/>
          <p:nvPr/>
        </p:nvSpPr>
        <p:spPr>
          <a:xfrm>
            <a:off x="1737536" y="1751623"/>
            <a:ext cx="1985211" cy="59013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err="1">
                <a:solidFill>
                  <a:srgbClr val="00FFFF"/>
                </a:solidFill>
              </a:rPr>
              <a:t>Triazoles</a:t>
            </a:r>
            <a:endParaRPr lang="en-US" sz="3200" b="1" dirty="0">
              <a:solidFill>
                <a:srgbClr val="00FFFF"/>
              </a:solidFill>
            </a:endParaRPr>
          </a:p>
          <a:p>
            <a:pPr algn="ctr"/>
            <a:r>
              <a:rPr lang="en-US" dirty="0">
                <a:solidFill>
                  <a:srgbClr val="00FFFF"/>
                </a:solidFill>
              </a:rPr>
              <a:t> 	</a:t>
            </a:r>
            <a:endParaRPr lang="ru-RU" dirty="0">
              <a:solidFill>
                <a:srgbClr val="00FFFF"/>
              </a:solidFill>
            </a:endParaRPr>
          </a:p>
        </p:txBody>
      </p:sp>
      <p:sp>
        <p:nvSpPr>
          <p:cNvPr id="16" name="Прямоугольник 15"/>
          <p:cNvSpPr/>
          <p:nvPr/>
        </p:nvSpPr>
        <p:spPr>
          <a:xfrm>
            <a:off x="4199611" y="1471373"/>
            <a:ext cx="4487778" cy="6136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a:solidFill>
                  <a:srgbClr val="00FFFF"/>
                </a:solidFill>
              </a:rPr>
              <a:t>Fluconazole (150 mg </a:t>
            </a:r>
            <a:r>
              <a:rPr lang="en-US" sz="2400" b="1" dirty="0" smtClean="0">
                <a:solidFill>
                  <a:srgbClr val="00FFFF"/>
                </a:solidFill>
              </a:rPr>
              <a:t>tablets)</a:t>
            </a:r>
          </a:p>
          <a:p>
            <a:pPr marL="342900" indent="-342900">
              <a:buFont typeface="Wingdings" panose="05000000000000000000" pitchFamily="2" charset="2"/>
              <a:buChar char="Ø"/>
            </a:pPr>
            <a:r>
              <a:rPr lang="en-US" sz="2400" b="1" dirty="0" smtClean="0">
                <a:solidFill>
                  <a:srgbClr val="00FFFF"/>
                </a:solidFill>
              </a:rPr>
              <a:t> </a:t>
            </a:r>
            <a:r>
              <a:rPr lang="en-US" sz="2400" b="1" dirty="0" err="1" smtClean="0">
                <a:solidFill>
                  <a:srgbClr val="00FFFF"/>
                </a:solidFill>
              </a:rPr>
              <a:t>Itraconazole</a:t>
            </a:r>
            <a:r>
              <a:rPr lang="en-US" sz="2400" b="1" dirty="0" smtClean="0">
                <a:solidFill>
                  <a:srgbClr val="00FFFF"/>
                </a:solidFill>
              </a:rPr>
              <a:t> (100 mg tablets)</a:t>
            </a:r>
            <a:endParaRPr lang="ru-RU" sz="2400" b="1" dirty="0" smtClean="0">
              <a:solidFill>
                <a:srgbClr val="00FFFF"/>
              </a:solidFill>
            </a:endParaRPr>
          </a:p>
          <a:p>
            <a:pPr marL="342900" indent="-342900">
              <a:buFont typeface="Wingdings" panose="05000000000000000000" pitchFamily="2" charset="2"/>
              <a:buChar char="Ø"/>
            </a:pPr>
            <a:endParaRPr lang="ru-RU" sz="2400" b="1" dirty="0">
              <a:solidFill>
                <a:srgbClr val="00FFFF"/>
              </a:solidFill>
            </a:endParaRPr>
          </a:p>
        </p:txBody>
      </p:sp>
    </p:spTree>
    <p:extLst>
      <p:ext uri="{BB962C8B-B14F-4D97-AF65-F5344CB8AC3E}">
        <p14:creationId xmlns:p14="http://schemas.microsoft.com/office/powerpoint/2010/main" val="12988838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CLASS</a:t>
            </a:r>
            <a:endParaRPr lang="ru-RU" sz="3200" b="1" dirty="0">
              <a:solidFill>
                <a:srgbClr val="00FF00"/>
              </a:solidFill>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DRUGS</a:t>
            </a:r>
            <a:endParaRPr lang="ru-RU" sz="3200" b="1" dirty="0">
              <a:solidFill>
                <a:srgbClr val="00FF00"/>
              </a:solidFill>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a:solidFill>
                  <a:srgbClr val="FFFF00"/>
                </a:solidFill>
              </a:rPr>
              <a:t>Antifungal drugs classification</a:t>
            </a:r>
            <a:endParaRPr lang="ru-RU" sz="2800" b="1">
              <a:solidFill>
                <a:srgbClr val="FFFF00"/>
              </a:solidFill>
            </a:endParaRPr>
          </a:p>
        </p:txBody>
      </p:sp>
      <p:sp>
        <p:nvSpPr>
          <p:cNvPr id="14" name="Прямоугольник 13"/>
          <p:cNvSpPr/>
          <p:nvPr/>
        </p:nvSpPr>
        <p:spPr>
          <a:xfrm>
            <a:off x="4249555" y="613611"/>
            <a:ext cx="105877" cy="611204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0" y="2129589"/>
            <a:ext cx="12192000" cy="457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4812630" y="830179"/>
            <a:ext cx="6845970" cy="11670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Naftifine</a:t>
            </a:r>
            <a:endParaRPr lang="en-US" sz="2400" b="1" dirty="0" smtClean="0">
              <a:solidFill>
                <a:schemeClr val="bg1"/>
              </a:solidFill>
            </a:endParaRPr>
          </a:p>
          <a:p>
            <a:pPr marL="342900" indent="-342900">
              <a:buFont typeface="Wingdings" panose="05000000000000000000" pitchFamily="2" charset="2"/>
              <a:buChar char="Ø"/>
            </a:pPr>
            <a:r>
              <a:rPr lang="en-US" sz="2400" b="1" dirty="0" err="1" smtClean="0">
                <a:solidFill>
                  <a:schemeClr val="bg1"/>
                </a:solidFill>
              </a:rPr>
              <a:t>Terbinafine</a:t>
            </a:r>
            <a:r>
              <a:rPr lang="en-US" sz="2400" b="1" dirty="0" smtClean="0">
                <a:solidFill>
                  <a:schemeClr val="bg1"/>
                </a:solidFill>
              </a:rPr>
              <a:t> </a:t>
            </a:r>
            <a:r>
              <a:rPr lang="en-US" sz="2400" b="1" dirty="0">
                <a:solidFill>
                  <a:schemeClr val="bg1"/>
                </a:solidFill>
              </a:rPr>
              <a:t>(cream, spray, 125 or 250 mg tablets)</a:t>
            </a:r>
          </a:p>
          <a:p>
            <a:pPr marL="342900" indent="-342900">
              <a:buFont typeface="Wingdings" panose="05000000000000000000" pitchFamily="2" charset="2"/>
              <a:buChar char="Ø"/>
            </a:pPr>
            <a:r>
              <a:rPr lang="en-US" sz="2400" b="1" dirty="0" err="1" smtClean="0">
                <a:solidFill>
                  <a:schemeClr val="bg1"/>
                </a:solidFill>
              </a:rPr>
              <a:t>Butenafine</a:t>
            </a:r>
            <a:endParaRPr lang="ru-RU" sz="2400" b="1" dirty="0">
              <a:solidFill>
                <a:schemeClr val="bg1"/>
              </a:solidFill>
            </a:endParaRPr>
          </a:p>
        </p:txBody>
      </p:sp>
      <p:sp>
        <p:nvSpPr>
          <p:cNvPr id="22" name="Прямоугольник 21"/>
          <p:cNvSpPr/>
          <p:nvPr/>
        </p:nvSpPr>
        <p:spPr>
          <a:xfrm>
            <a:off x="4812632" y="2418347"/>
            <a:ext cx="7146756" cy="97455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Caspofungin</a:t>
            </a:r>
            <a:r>
              <a:rPr lang="en-US" sz="2400" b="1" dirty="0">
                <a:solidFill>
                  <a:schemeClr val="bg1"/>
                </a:solidFill>
              </a:rPr>
              <a:t>* </a:t>
            </a:r>
            <a:r>
              <a:rPr lang="en-US" sz="2400" b="1" dirty="0" smtClean="0">
                <a:solidFill>
                  <a:schemeClr val="bg1"/>
                </a:solidFill>
              </a:rPr>
              <a:t>(indicated </a:t>
            </a:r>
            <a:r>
              <a:rPr lang="en-US" sz="2400" b="1" dirty="0">
                <a:solidFill>
                  <a:schemeClr val="bg1"/>
                </a:solidFill>
              </a:rPr>
              <a:t>for the treatment of systemic </a:t>
            </a:r>
            <a:r>
              <a:rPr lang="en-US" sz="2400" b="1" dirty="0" smtClean="0">
                <a:solidFill>
                  <a:schemeClr val="bg1"/>
                </a:solidFill>
              </a:rPr>
              <a:t>mycoses)</a:t>
            </a:r>
            <a:endParaRPr lang="en-US" sz="2400" b="1" dirty="0">
              <a:solidFill>
                <a:schemeClr val="bg1"/>
              </a:solidFill>
            </a:endParaRPr>
          </a:p>
          <a:p>
            <a:pPr marL="342900" indent="-342900">
              <a:buFont typeface="Wingdings" panose="05000000000000000000" pitchFamily="2" charset="2"/>
              <a:buChar char="Ø"/>
            </a:pPr>
            <a:r>
              <a:rPr lang="en-US" sz="2400" b="1" dirty="0" err="1" smtClean="0">
                <a:solidFill>
                  <a:schemeClr val="bg1"/>
                </a:solidFill>
              </a:rPr>
              <a:t>Micafungin</a:t>
            </a:r>
            <a:r>
              <a:rPr lang="en-US" sz="2400" b="1" dirty="0">
                <a:solidFill>
                  <a:schemeClr val="bg1"/>
                </a:solidFill>
              </a:rPr>
              <a:t>* </a:t>
            </a:r>
            <a:r>
              <a:rPr lang="en-US" sz="2400" b="1" dirty="0" smtClean="0">
                <a:solidFill>
                  <a:schemeClr val="bg1"/>
                </a:solidFill>
              </a:rPr>
              <a:t>(indicated </a:t>
            </a:r>
            <a:r>
              <a:rPr lang="en-US" sz="2400" b="1" dirty="0">
                <a:solidFill>
                  <a:schemeClr val="bg1"/>
                </a:solidFill>
              </a:rPr>
              <a:t>for the treatment of systemic </a:t>
            </a:r>
            <a:r>
              <a:rPr lang="en-US" sz="2400" b="1" dirty="0" smtClean="0">
                <a:solidFill>
                  <a:schemeClr val="bg1"/>
                </a:solidFill>
              </a:rPr>
              <a:t>mycoses)</a:t>
            </a:r>
            <a:endParaRPr lang="ru-RU" sz="2400" b="1" dirty="0">
              <a:solidFill>
                <a:schemeClr val="bg1"/>
              </a:solidFill>
            </a:endParaRPr>
          </a:p>
        </p:txBody>
      </p:sp>
      <p:sp>
        <p:nvSpPr>
          <p:cNvPr id="23" name="Прямоугольник 22"/>
          <p:cNvSpPr/>
          <p:nvPr/>
        </p:nvSpPr>
        <p:spPr>
          <a:xfrm>
            <a:off x="4824662" y="3970422"/>
            <a:ext cx="6894095" cy="104674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Ciclopirox</a:t>
            </a:r>
            <a:r>
              <a:rPr lang="en-US" sz="2400" b="1" dirty="0" smtClean="0">
                <a:solidFill>
                  <a:schemeClr val="bg1"/>
                </a:solidFill>
              </a:rPr>
              <a:t> </a:t>
            </a:r>
            <a:r>
              <a:rPr lang="en-US" sz="2400" b="1" dirty="0" err="1">
                <a:solidFill>
                  <a:schemeClr val="bg1"/>
                </a:solidFill>
              </a:rPr>
              <a:t>olamine</a:t>
            </a:r>
            <a:r>
              <a:rPr lang="en-US" sz="2400" b="1" dirty="0">
                <a:solidFill>
                  <a:schemeClr val="bg1"/>
                </a:solidFill>
              </a:rPr>
              <a:t> (cream, solution, nail lacquer</a:t>
            </a:r>
            <a:r>
              <a:rPr lang="en-US" sz="2400" b="1" dirty="0" smtClean="0">
                <a:solidFill>
                  <a:schemeClr val="bg1"/>
                </a:solidFill>
              </a:rPr>
              <a:t>)</a:t>
            </a:r>
            <a:endParaRPr lang="ru-RU" sz="2400" b="1" dirty="0" smtClean="0">
              <a:solidFill>
                <a:schemeClr val="bg1"/>
              </a:solidFill>
            </a:endParaRPr>
          </a:p>
          <a:p>
            <a:pPr marL="342900" indent="-342900">
              <a:buFont typeface="Wingdings" panose="05000000000000000000" pitchFamily="2" charset="2"/>
              <a:buChar char="Ø"/>
            </a:pPr>
            <a:r>
              <a:rPr lang="en-US" sz="2400" b="1" dirty="0" smtClean="0">
                <a:solidFill>
                  <a:schemeClr val="bg1"/>
                </a:solidFill>
              </a:rPr>
              <a:t> </a:t>
            </a:r>
            <a:r>
              <a:rPr lang="en-US" sz="2400" b="1" dirty="0" err="1" smtClean="0">
                <a:solidFill>
                  <a:schemeClr val="bg1"/>
                </a:solidFill>
              </a:rPr>
              <a:t>Rilopirox</a:t>
            </a:r>
            <a:r>
              <a:rPr lang="en-US" sz="2400" b="1" dirty="0">
                <a:solidFill>
                  <a:schemeClr val="bg1"/>
                </a:solidFill>
              </a:rPr>
              <a:t>: </a:t>
            </a:r>
            <a:r>
              <a:rPr lang="en-US" sz="2400" b="1" dirty="0" err="1">
                <a:solidFill>
                  <a:schemeClr val="bg1"/>
                </a:solidFill>
              </a:rPr>
              <a:t>ciclopirox</a:t>
            </a:r>
            <a:r>
              <a:rPr lang="en-US" sz="2400" b="1" dirty="0">
                <a:solidFill>
                  <a:schemeClr val="bg1"/>
                </a:solidFill>
              </a:rPr>
              <a:t> </a:t>
            </a:r>
            <a:r>
              <a:rPr lang="en-US" sz="2400" b="1" dirty="0" err="1">
                <a:solidFill>
                  <a:schemeClr val="bg1"/>
                </a:solidFill>
              </a:rPr>
              <a:t>olamine</a:t>
            </a:r>
            <a:r>
              <a:rPr lang="en-US" sz="2400" b="1" dirty="0">
                <a:solidFill>
                  <a:schemeClr val="bg1"/>
                </a:solidFill>
              </a:rPr>
              <a:t> derivative. Indications: candidiasis, </a:t>
            </a:r>
            <a:r>
              <a:rPr lang="en-US" sz="2400" b="1" dirty="0" err="1">
                <a:solidFill>
                  <a:schemeClr val="bg1"/>
                </a:solidFill>
              </a:rPr>
              <a:t>pityriasis</a:t>
            </a:r>
            <a:r>
              <a:rPr lang="en-US" sz="2400" b="1" dirty="0">
                <a:solidFill>
                  <a:schemeClr val="bg1"/>
                </a:solidFill>
              </a:rPr>
              <a:t> versicolor and seborrheic dermatitis</a:t>
            </a:r>
            <a:endParaRPr lang="ru-RU" sz="2400" b="1" dirty="0">
              <a:solidFill>
                <a:schemeClr val="bg1"/>
              </a:solidFill>
            </a:endParaRPr>
          </a:p>
        </p:txBody>
      </p:sp>
      <p:sp>
        <p:nvSpPr>
          <p:cNvPr id="24" name="Прямоугольник 23"/>
          <p:cNvSpPr/>
          <p:nvPr/>
        </p:nvSpPr>
        <p:spPr>
          <a:xfrm>
            <a:off x="4836694" y="5366085"/>
            <a:ext cx="5354054" cy="6256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Amorolfine</a:t>
            </a:r>
            <a:r>
              <a:rPr lang="en-US" sz="2400" b="1" dirty="0" smtClean="0">
                <a:solidFill>
                  <a:schemeClr val="bg1"/>
                </a:solidFill>
              </a:rPr>
              <a:t> </a:t>
            </a:r>
            <a:r>
              <a:rPr lang="en-US" sz="2400" b="1" dirty="0">
                <a:solidFill>
                  <a:schemeClr val="bg1"/>
                </a:solidFill>
              </a:rPr>
              <a:t>(cream and nail lacquer)</a:t>
            </a:r>
            <a:endParaRPr lang="ru-RU" sz="2400" b="1" dirty="0">
              <a:solidFill>
                <a:schemeClr val="bg1"/>
              </a:solidFill>
            </a:endParaRPr>
          </a:p>
        </p:txBody>
      </p:sp>
      <p:sp>
        <p:nvSpPr>
          <p:cNvPr id="3" name="Прямоугольник 2"/>
          <p:cNvSpPr/>
          <p:nvPr/>
        </p:nvSpPr>
        <p:spPr>
          <a:xfrm>
            <a:off x="348916" y="1227221"/>
            <a:ext cx="3212432" cy="469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C00000"/>
                </a:solidFill>
              </a:rPr>
              <a:t>Allylamines</a:t>
            </a:r>
            <a:endParaRPr lang="ru-RU" sz="4400" b="1" dirty="0"/>
          </a:p>
        </p:txBody>
      </p:sp>
      <p:sp>
        <p:nvSpPr>
          <p:cNvPr id="5" name="Прямоугольник 4"/>
          <p:cNvSpPr/>
          <p:nvPr/>
        </p:nvSpPr>
        <p:spPr>
          <a:xfrm>
            <a:off x="180474" y="2550695"/>
            <a:ext cx="3958389" cy="63767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Equinocandines</a:t>
            </a:r>
            <a:endParaRPr lang="ru-RU" sz="4400" b="1" dirty="0"/>
          </a:p>
        </p:txBody>
      </p:sp>
      <p:sp>
        <p:nvSpPr>
          <p:cNvPr id="6" name="Прямоугольник 5"/>
          <p:cNvSpPr/>
          <p:nvPr/>
        </p:nvSpPr>
        <p:spPr>
          <a:xfrm>
            <a:off x="0" y="4150895"/>
            <a:ext cx="4391526" cy="63767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Hydroxypyridone</a:t>
            </a:r>
            <a:endParaRPr lang="ru-RU" sz="4400" b="1" dirty="0"/>
          </a:p>
        </p:txBody>
      </p:sp>
      <p:sp>
        <p:nvSpPr>
          <p:cNvPr id="7" name="Прямоугольник 6"/>
          <p:cNvSpPr/>
          <p:nvPr/>
        </p:nvSpPr>
        <p:spPr>
          <a:xfrm>
            <a:off x="228601" y="5558589"/>
            <a:ext cx="360947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C00000"/>
                </a:solidFill>
              </a:rPr>
              <a:t>Morpholine</a:t>
            </a:r>
            <a:r>
              <a:rPr lang="en-US" sz="4400" b="1" dirty="0">
                <a:solidFill>
                  <a:srgbClr val="C00000"/>
                </a:solidFill>
              </a:rPr>
              <a:t> Derivatives</a:t>
            </a:r>
            <a:endParaRPr lang="ru-RU" sz="4400" b="1" dirty="0"/>
          </a:p>
        </p:txBody>
      </p:sp>
      <p:sp>
        <p:nvSpPr>
          <p:cNvPr id="26" name="Прямоугольник 25"/>
          <p:cNvSpPr/>
          <p:nvPr/>
        </p:nvSpPr>
        <p:spPr>
          <a:xfrm>
            <a:off x="92242" y="3684989"/>
            <a:ext cx="12099758" cy="6416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112294" y="5197642"/>
            <a:ext cx="12079706" cy="6015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10490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CLASS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DRUGS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Calibri" panose="020F0502020204030204"/>
                <a:ea typeface="+mn-ea"/>
                <a:cs typeface="+mn-cs"/>
              </a:rPr>
              <a:t>Antifungal drugs classification</a:t>
            </a:r>
            <a:endParaRPr kumimoji="0" lang="ru-RU" sz="28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4" name="Прямоугольник 13"/>
          <p:cNvSpPr/>
          <p:nvPr/>
        </p:nvSpPr>
        <p:spPr>
          <a:xfrm>
            <a:off x="3972828" y="601579"/>
            <a:ext cx="108518" cy="157291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Прямоугольник 14"/>
          <p:cNvSpPr/>
          <p:nvPr/>
        </p:nvSpPr>
        <p:spPr>
          <a:xfrm>
            <a:off x="0" y="2029522"/>
            <a:ext cx="12192000" cy="28993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Прямоугольник 6"/>
          <p:cNvSpPr/>
          <p:nvPr/>
        </p:nvSpPr>
        <p:spPr>
          <a:xfrm>
            <a:off x="4211051" y="1082843"/>
            <a:ext cx="4319338" cy="7098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Griseofulvin</a:t>
            </a:r>
            <a:r>
              <a:rPr lang="en-US" sz="2400" b="1" dirty="0" smtClean="0">
                <a:solidFill>
                  <a:schemeClr val="bg1"/>
                </a:solidFill>
              </a:rPr>
              <a:t> </a:t>
            </a:r>
            <a:r>
              <a:rPr lang="en-US" sz="2400" b="1" dirty="0">
                <a:solidFill>
                  <a:schemeClr val="bg1"/>
                </a:solidFill>
              </a:rPr>
              <a:t>(500 mg tablets)</a:t>
            </a:r>
            <a:endParaRPr lang="ru-RU" sz="2400" b="1" dirty="0">
              <a:solidFill>
                <a:schemeClr val="bg1"/>
              </a:solidFill>
            </a:endParaRPr>
          </a:p>
        </p:txBody>
      </p:sp>
      <p:sp>
        <p:nvSpPr>
          <p:cNvPr id="2" name="Прямоугольник 1"/>
          <p:cNvSpPr/>
          <p:nvPr/>
        </p:nvSpPr>
        <p:spPr>
          <a:xfrm>
            <a:off x="721894" y="1251284"/>
            <a:ext cx="1985211" cy="348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Other</a:t>
            </a:r>
            <a:endParaRPr lang="ru-RU" sz="4400" b="1" dirty="0"/>
          </a:p>
        </p:txBody>
      </p:sp>
      <p:pic>
        <p:nvPicPr>
          <p:cNvPr id="1026" name="Picture 2" descr="Manufacturer of Antifungal Drugs from Hyderabad, Telangana by Express  Service Import Ex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8684"/>
            <a:ext cx="2955072" cy="308044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rotWithShape="1">
          <a:blip r:embed="rId3"/>
          <a:srcRect l="16001" t="4219" r="14997" b="10943"/>
          <a:stretch/>
        </p:blipFill>
        <p:spPr>
          <a:xfrm>
            <a:off x="2943920" y="2252546"/>
            <a:ext cx="3200403" cy="3055434"/>
          </a:xfrm>
          <a:prstGeom prst="rect">
            <a:avLst/>
          </a:prstGeom>
        </p:spPr>
      </p:pic>
      <p:pic>
        <p:nvPicPr>
          <p:cNvPr id="16" name="Picture 4" descr="Нельзя принимать противогрибковые препараты в целях профилактики –  специалист | NEWS.am Medicine - Все о здоровье и медицин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482" y="2241395"/>
            <a:ext cx="4118517" cy="305543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rotWithShape="1">
          <a:blip r:embed="rId5"/>
          <a:srcRect l="3970"/>
          <a:stretch/>
        </p:blipFill>
        <p:spPr>
          <a:xfrm>
            <a:off x="6144322" y="2241395"/>
            <a:ext cx="2365207" cy="3088888"/>
          </a:xfrm>
          <a:prstGeom prst="rect">
            <a:avLst/>
          </a:prstGeom>
        </p:spPr>
      </p:pic>
      <p:sp>
        <p:nvSpPr>
          <p:cNvPr id="12" name="Прямоугольник 11"/>
          <p:cNvSpPr/>
          <p:nvPr/>
        </p:nvSpPr>
        <p:spPr>
          <a:xfrm>
            <a:off x="0" y="5241074"/>
            <a:ext cx="12192000" cy="179534"/>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806117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317" y="2453267"/>
            <a:ext cx="11017405" cy="19960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9600" dirty="0">
              <a:solidFill>
                <a:srgbClr val="FFFF00"/>
              </a:solidFill>
            </a:endParaRPr>
          </a:p>
        </p:txBody>
      </p:sp>
      <p:sp>
        <p:nvSpPr>
          <p:cNvPr id="3" name="Прямоугольник 2"/>
          <p:cNvSpPr/>
          <p:nvPr/>
        </p:nvSpPr>
        <p:spPr>
          <a:xfrm>
            <a:off x="0" y="1"/>
            <a:ext cx="12191999" cy="6858000"/>
          </a:xfrm>
          <a:prstGeom prst="rect">
            <a:avLst/>
          </a:prstGeom>
          <a:noFill/>
          <a:ln w="762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989988" y="2991786"/>
            <a:ext cx="8971687" cy="1107996"/>
          </a:xfrm>
          <a:prstGeom prst="rect">
            <a:avLst/>
          </a:prstGeom>
        </p:spPr>
        <p:txBody>
          <a:bodyPr wrap="none">
            <a:spAutoFit/>
          </a:bodyPr>
          <a:lstStyle/>
          <a:p>
            <a:r>
              <a:rPr lang="en-US" sz="6600" dirty="0">
                <a:solidFill>
                  <a:srgbClr val="FFFF00"/>
                </a:solidFill>
              </a:rPr>
              <a:t>kdvrem@onmedu.edu.ua</a:t>
            </a:r>
            <a:endParaRPr lang="uk-UA" sz="6600" dirty="0">
              <a:solidFill>
                <a:srgbClr val="FFFF00"/>
              </a:solidFill>
            </a:endParaRPr>
          </a:p>
        </p:txBody>
      </p:sp>
    </p:spTree>
    <p:extLst>
      <p:ext uri="{BB962C8B-B14F-4D97-AF65-F5344CB8AC3E}">
        <p14:creationId xmlns:p14="http://schemas.microsoft.com/office/powerpoint/2010/main" val="2902211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11723</TotalTime>
  <Words>2244</Words>
  <Application>Microsoft Office PowerPoint</Application>
  <PresentationFormat>Широкоэкранный</PresentationFormat>
  <Paragraphs>251</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35</vt:i4>
      </vt:variant>
    </vt:vector>
  </HeadingPairs>
  <TitlesOfParts>
    <vt:vector size="41" baseType="lpstr">
      <vt:lpstr>Arial</vt:lpstr>
      <vt:lpstr>Calibri</vt:lpstr>
      <vt:lpstr>Calibri Light</vt:lpstr>
      <vt:lpstr>Wingdings</vt:lpstr>
      <vt:lpstr>Тема Office</vt:lpstr>
      <vt:lpstr>23_Тема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Тимофєєва Людмила Миколаївна</cp:lastModifiedBy>
  <cp:revision>866</cp:revision>
  <dcterms:created xsi:type="dcterms:W3CDTF">2020-10-29T06:27:34Z</dcterms:created>
  <dcterms:modified xsi:type="dcterms:W3CDTF">2024-02-19T18:08:57Z</dcterms:modified>
</cp:coreProperties>
</file>