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24" r:id="rId2"/>
  </p:sldMasterIdLst>
  <p:sldIdLst>
    <p:sldId id="639" r:id="rId3"/>
    <p:sldId id="450" r:id="rId4"/>
    <p:sldId id="618" r:id="rId5"/>
    <p:sldId id="460" r:id="rId6"/>
    <p:sldId id="461" r:id="rId7"/>
    <p:sldId id="608" r:id="rId8"/>
    <p:sldId id="509" r:id="rId9"/>
    <p:sldId id="510" r:id="rId10"/>
    <p:sldId id="468" r:id="rId11"/>
    <p:sldId id="470" r:id="rId12"/>
    <p:sldId id="471" r:id="rId13"/>
    <p:sldId id="609" r:id="rId14"/>
    <p:sldId id="474" r:id="rId15"/>
    <p:sldId id="475" r:id="rId16"/>
    <p:sldId id="479" r:id="rId17"/>
    <p:sldId id="480" r:id="rId18"/>
    <p:sldId id="610" r:id="rId19"/>
    <p:sldId id="513" r:id="rId20"/>
    <p:sldId id="514" r:id="rId21"/>
    <p:sldId id="516" r:id="rId22"/>
    <p:sldId id="495" r:id="rId23"/>
    <p:sldId id="619" r:id="rId24"/>
    <p:sldId id="638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264BC0B-86AD-4F53-9E30-50BAA4D8C963}">
          <p14:sldIdLst>
            <p14:sldId id="639"/>
          </p14:sldIdLst>
        </p14:section>
        <p14:section name="Раздел без заголовка" id="{5338060F-277C-46C2-83E2-C3F930F8AE6B}">
          <p14:sldIdLst>
            <p14:sldId id="450"/>
            <p14:sldId id="618"/>
            <p14:sldId id="460"/>
            <p14:sldId id="461"/>
            <p14:sldId id="608"/>
            <p14:sldId id="509"/>
            <p14:sldId id="510"/>
            <p14:sldId id="468"/>
            <p14:sldId id="470"/>
            <p14:sldId id="471"/>
            <p14:sldId id="609"/>
            <p14:sldId id="474"/>
            <p14:sldId id="475"/>
            <p14:sldId id="479"/>
            <p14:sldId id="480"/>
            <p14:sldId id="610"/>
            <p14:sldId id="513"/>
            <p14:sldId id="514"/>
            <p14:sldId id="516"/>
            <p14:sldId id="495"/>
            <p14:sldId id="619"/>
            <p14:sldId id="63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CC"/>
    <a:srgbClr val="00FFFF"/>
    <a:srgbClr val="66CCFF"/>
    <a:srgbClr val="CCFF33"/>
    <a:srgbClr val="CC66FF"/>
    <a:srgbClr val="FF00FF"/>
    <a:srgbClr val="FF0066"/>
    <a:srgbClr val="FF99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50" autoAdjust="0"/>
    <p:restoredTop sz="95209" autoAdjust="0"/>
  </p:normalViewPr>
  <p:slideViewPr>
    <p:cSldViewPr snapToGrid="0">
      <p:cViewPr varScale="1">
        <p:scale>
          <a:sx n="110" d="100"/>
          <a:sy n="110" d="100"/>
        </p:scale>
        <p:origin x="12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910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55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358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5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69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6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901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93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326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344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798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186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793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119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62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853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064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06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66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7327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4869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04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6B018-0D03-42BA-982C-80D95F05A07D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5F02A-5D72-4572-811B-17AB37D38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09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FC33336-119C-4403-BBA0-F5848B1DB6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E454C4-A666-44A7-B377-F3063B59DC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99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2956" y="493580"/>
            <a:ext cx="109616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ODESSA NATIONAL MEDICAL UNIVERSITY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Department of Dermatology and Venereology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6273" y="4456503"/>
            <a:ext cx="9977556" cy="13604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5400" b="1" dirty="0">
                <a:solidFill>
                  <a:srgbClr val="0000CC"/>
                </a:solidFill>
              </a:rPr>
              <a:t> Practical </a:t>
            </a:r>
            <a:r>
              <a:rPr lang="en-US" sz="5400" b="1" dirty="0" smtClean="0">
                <a:solidFill>
                  <a:srgbClr val="0000CC"/>
                </a:solidFill>
              </a:rPr>
              <a:t>lesson on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</a:rPr>
              <a:t>the 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</a:rPr>
              <a:t>topic: </a:t>
            </a:r>
            <a:r>
              <a:rPr lang="en-US" sz="5400" b="1" dirty="0">
                <a:solidFill>
                  <a:srgbClr val="0000CC"/>
                </a:solidFill>
              </a:rPr>
              <a:t>P</a:t>
            </a:r>
            <a:r>
              <a:rPr lang="en-US" sz="5400" b="1" dirty="0" smtClean="0">
                <a:solidFill>
                  <a:srgbClr val="0000CC"/>
                </a:solidFill>
              </a:rPr>
              <a:t>yodermas</a:t>
            </a:r>
            <a:r>
              <a:rPr lang="en-US" sz="5400" b="1" dirty="0">
                <a:solidFill>
                  <a:srgbClr val="0000CC"/>
                </a:solidFill>
              </a:rPr>
              <a:t>.</a:t>
            </a:r>
            <a:r>
              <a:rPr lang="en-US" sz="5400" b="1" dirty="0" smtClean="0">
                <a:solidFill>
                  <a:srgbClr val="0000CC"/>
                </a:solidFill>
              </a:rPr>
              <a:t>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3268" y="2720898"/>
            <a:ext cx="7738150" cy="630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Larysa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Kovtun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M.D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.,PhD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22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2269"/>
            <a:ext cx="12255062" cy="6845731"/>
          </a:xfrm>
          <a:prstGeom prst="rect">
            <a:avLst/>
          </a:prstGeom>
          <a:solidFill>
            <a:srgbClr val="00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08" y="2423319"/>
            <a:ext cx="4529721" cy="4243184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649" y="2529716"/>
            <a:ext cx="5633192" cy="4084674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446496" y="245330"/>
            <a:ext cx="11407251" cy="195146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Pyoderma (from ancient Greek π</a:t>
            </a:r>
            <a:r>
              <a:rPr lang="en-US" sz="4000" b="1" dirty="0" err="1" smtClean="0">
                <a:solidFill>
                  <a:srgbClr val="FF0000"/>
                </a:solidFill>
              </a:rPr>
              <a:t>ύον</a:t>
            </a:r>
            <a:r>
              <a:rPr lang="en-US" sz="4000" b="1" dirty="0" smtClean="0">
                <a:solidFill>
                  <a:srgbClr val="FF0000"/>
                </a:solidFill>
              </a:rPr>
              <a:t> - pus and </a:t>
            </a:r>
            <a:r>
              <a:rPr lang="en-US" sz="4000" b="1" dirty="0" err="1" smtClean="0">
                <a:solidFill>
                  <a:srgbClr val="FF0000"/>
                </a:solidFill>
              </a:rPr>
              <a:t>δέρμ</a:t>
            </a:r>
            <a:r>
              <a:rPr lang="en-US" sz="4000" b="1" dirty="0" smtClean="0">
                <a:solidFill>
                  <a:srgbClr val="FF0000"/>
                </a:solidFill>
              </a:rPr>
              <a:t>α - skin) is a purulent lesion of the skin that occurs as a result of the introduction of pyogenic cocci into it.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76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0113" y="2054104"/>
            <a:ext cx="3377683" cy="119431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4400" b="1" dirty="0">
                <a:solidFill>
                  <a:srgbClr val="0000CC"/>
                </a:solidFill>
              </a:rPr>
              <a:t>Classification of pyoderma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663" y="4716965"/>
            <a:ext cx="3289609" cy="37728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/>
              </a:rPr>
              <a:t>S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taphylococcal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49337" y="4683513"/>
            <a:ext cx="2832410" cy="37253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/>
              </a:rPr>
              <a:t>S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treptococcal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58145" y="4939989"/>
            <a:ext cx="3233855" cy="32338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Mixed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strepto-staphyloderma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989979"/>
            <a:ext cx="1951463" cy="30480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superficial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1851103" y="981308"/>
            <a:ext cx="1393900" cy="26762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520176" y="4070195"/>
            <a:ext cx="2241396" cy="62446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7582830" y="2665142"/>
            <a:ext cx="1182029" cy="1"/>
          </a:xfrm>
          <a:prstGeom prst="straightConnector1">
            <a:avLst/>
          </a:prstGeom>
          <a:ln w="76200">
            <a:solidFill>
              <a:srgbClr val="0000CC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642851" y="1377771"/>
            <a:ext cx="960391" cy="8747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988040" y="5537600"/>
            <a:ext cx="5245170" cy="123164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Smooth skin and folds with a tendency to peripheral growth of lesions are affected. The appendages of the skin are not affected.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7268" y="5397189"/>
            <a:ext cx="3923184" cy="83679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Hair follicles, sebaceous and sweat glands are affected.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Прямая со стрелкой 19"/>
          <p:cNvCxnSpPr>
            <a:stCxn id="2" idx="2"/>
            <a:endCxn id="12" idx="0"/>
          </p:cNvCxnSpPr>
          <p:nvPr/>
        </p:nvCxnSpPr>
        <p:spPr>
          <a:xfrm flipH="1">
            <a:off x="5845773" y="3248417"/>
            <a:ext cx="23182" cy="609905"/>
          </a:xfrm>
          <a:prstGeom prst="straightConnector1">
            <a:avLst/>
          </a:prstGeom>
          <a:ln w="76200">
            <a:solidFill>
              <a:srgbClr val="0000CC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1536335" y="1393903"/>
            <a:ext cx="1073051" cy="88094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720129" y="5070617"/>
            <a:ext cx="1" cy="57849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5876693" y="5062653"/>
            <a:ext cx="11151" cy="56871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8173844" y="156117"/>
            <a:ext cx="1616927" cy="32088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036097" y="144965"/>
            <a:ext cx="2029524" cy="32793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secondary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568390" y="178420"/>
            <a:ext cx="1458533" cy="28993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acute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688873" y="138151"/>
            <a:ext cx="1418064" cy="3556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chronic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 flipV="1">
            <a:off x="4817327" y="323385"/>
            <a:ext cx="914399" cy="59101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V="1">
            <a:off x="5724375" y="315951"/>
            <a:ext cx="942195" cy="63646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 flipV="1">
            <a:off x="9155151" y="524107"/>
            <a:ext cx="1198757" cy="143850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V="1">
            <a:off x="10342755" y="568712"/>
            <a:ext cx="1020338" cy="139390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482790" y="3858322"/>
            <a:ext cx="2725965" cy="38573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CC"/>
                </a:solidFill>
              </a:rPr>
              <a:t>by </a:t>
            </a:r>
            <a:r>
              <a:rPr lang="en-US" sz="3200" b="1" dirty="0" smtClean="0">
                <a:solidFill>
                  <a:srgbClr val="0000CC"/>
                </a:solidFill>
              </a:rPr>
              <a:t>etiology</a:t>
            </a:r>
            <a:r>
              <a:rPr lang="uk-UA" sz="3200" b="1" dirty="0" smtClean="0">
                <a:solidFill>
                  <a:srgbClr val="0000CC"/>
                </a:solidFill>
              </a:rPr>
              <a:t>:</a:t>
            </a: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152184"/>
            <a:ext cx="3329145" cy="95900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CC"/>
                </a:solidFill>
              </a:rPr>
              <a:t>by the depth of the lesion:</a:t>
            </a: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12273" y="959005"/>
            <a:ext cx="5290014" cy="31223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CC"/>
                </a:solidFill>
              </a:rPr>
              <a:t>by the nature of the flow:</a:t>
            </a: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86439" y="2085279"/>
            <a:ext cx="3512633" cy="39029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CC"/>
                </a:solidFill>
              </a:rPr>
              <a:t>by the chronology of occurrence:</a:t>
            </a:r>
            <a:endParaRPr lang="ru-RU" sz="3200" b="1" dirty="0">
              <a:solidFill>
                <a:srgbClr val="0000CC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5854390" y="1271239"/>
            <a:ext cx="1" cy="735981"/>
          </a:xfrm>
          <a:prstGeom prst="straightConnector1">
            <a:avLst/>
          </a:prstGeom>
          <a:ln w="762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 flipV="1">
            <a:off x="2988528" y="2676294"/>
            <a:ext cx="1248935" cy="11150"/>
          </a:xfrm>
          <a:prstGeom prst="straightConnector1">
            <a:avLst/>
          </a:prstGeom>
          <a:ln w="762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6858000" y="4081346"/>
            <a:ext cx="2364059" cy="6356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12" idx="2"/>
          </p:cNvCxnSpPr>
          <p:nvPr/>
        </p:nvCxnSpPr>
        <p:spPr>
          <a:xfrm>
            <a:off x="5845773" y="4244052"/>
            <a:ext cx="3411" cy="56212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>
          <a:xfrm>
            <a:off x="8642195" y="3233853"/>
            <a:ext cx="3289610" cy="35683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CC"/>
                </a:solidFill>
              </a:rPr>
              <a:t>by </a:t>
            </a:r>
            <a:r>
              <a:rPr lang="en-US" sz="3200" b="1" dirty="0" smtClean="0">
                <a:solidFill>
                  <a:srgbClr val="0000CC"/>
                </a:solidFill>
              </a:rPr>
              <a:t>prevalence</a:t>
            </a:r>
            <a:r>
              <a:rPr lang="uk-UA" sz="3200" b="1" dirty="0" smtClean="0">
                <a:solidFill>
                  <a:srgbClr val="0000CC"/>
                </a:solidFill>
              </a:rPr>
              <a:t>:</a:t>
            </a: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285356" y="4047892"/>
            <a:ext cx="1929161" cy="32338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localized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0303727" y="4025590"/>
            <a:ext cx="1784195" cy="32338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common</a:t>
            </a:r>
            <a:endParaRPr lang="ru-RU" sz="3200" b="1" dirty="0">
              <a:solidFill>
                <a:srgbClr val="FF0000"/>
              </a:solidFill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7616283" y="3178098"/>
            <a:ext cx="1204332" cy="11151"/>
          </a:xfrm>
          <a:prstGeom prst="straightConnector1">
            <a:avLst/>
          </a:prstGeom>
          <a:ln w="762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H="1">
            <a:off x="9032489" y="3590693"/>
            <a:ext cx="1103970" cy="44604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10136460" y="3557239"/>
            <a:ext cx="1427355" cy="54641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37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10366"/>
            <a:ext cx="12192000" cy="60462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</a:rPr>
              <a:t>Superficial staphylococcal pyodermas are: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78519" y="5186697"/>
            <a:ext cx="476114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196" y="1737997"/>
            <a:ext cx="3890638" cy="72778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1042" y="1169285"/>
            <a:ext cx="2491046" cy="72778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CC"/>
                </a:solidFill>
              </a:rPr>
              <a:t>Folliculitis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85968" y="1180436"/>
            <a:ext cx="1597584" cy="72778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002060"/>
              </a:solidFill>
            </a:endParaRPr>
          </a:p>
          <a:p>
            <a:pPr algn="ctr"/>
            <a:r>
              <a:rPr lang="en-US" sz="3200" b="1" dirty="0">
                <a:solidFill>
                  <a:srgbClr val="0000CC"/>
                </a:solidFill>
              </a:rPr>
              <a:t>Sycosis</a:t>
            </a:r>
          </a:p>
          <a:p>
            <a:pPr algn="ctr"/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51542" y="1202738"/>
            <a:ext cx="3691736" cy="72778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Vesiculopustulosis</a:t>
            </a: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13" y="2910467"/>
            <a:ext cx="6345044" cy="98107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00CC"/>
                </a:solidFill>
              </a:rPr>
              <a:t>Pemphigus </a:t>
            </a:r>
            <a:r>
              <a:rPr lang="en-US" sz="3200" b="1" dirty="0" err="1">
                <a:solidFill>
                  <a:srgbClr val="0000CC"/>
                </a:solidFill>
              </a:rPr>
              <a:t>epidemicus</a:t>
            </a:r>
            <a:r>
              <a:rPr lang="en-US" sz="3200" b="1" dirty="0">
                <a:solidFill>
                  <a:srgbClr val="0000CC"/>
                </a:solidFill>
              </a:rPr>
              <a:t> </a:t>
            </a:r>
            <a:r>
              <a:rPr lang="en-US" sz="3200" b="1" dirty="0" err="1">
                <a:solidFill>
                  <a:srgbClr val="0000CC"/>
                </a:solidFill>
              </a:rPr>
              <a:t>neonatorum</a:t>
            </a:r>
            <a:r>
              <a:rPr lang="en-US" sz="3200" b="1" dirty="0">
                <a:solidFill>
                  <a:srgbClr val="0000CC"/>
                </a:solidFill>
              </a:rPr>
              <a:t> </a:t>
            </a: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4711" y="4997793"/>
            <a:ext cx="6655230" cy="126896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Staphylococcal </a:t>
            </a:r>
            <a:r>
              <a:rPr lang="en-US" sz="32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scalded skin syndrome (SSSS)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969513" y="4942038"/>
            <a:ext cx="5609064" cy="126896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00CC"/>
                </a:solidFill>
              </a:rPr>
              <a:t>Staphylococcal </a:t>
            </a:r>
            <a:r>
              <a:rPr lang="en-US" sz="3200" b="1" dirty="0">
                <a:solidFill>
                  <a:srgbClr val="0000CC"/>
                </a:solidFill>
              </a:rPr>
              <a:t>toxic shock syndrome (TSS)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869836" y="3035178"/>
            <a:ext cx="5061970" cy="126896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00CC"/>
                </a:solidFill>
              </a:rPr>
              <a:t>Ritter’s Disease (Dermatitis </a:t>
            </a:r>
            <a:r>
              <a:rPr lang="en-US" sz="3200" b="1" dirty="0" err="1">
                <a:solidFill>
                  <a:srgbClr val="0000CC"/>
                </a:solidFill>
              </a:rPr>
              <a:t>Exfoliativa</a:t>
            </a:r>
            <a:r>
              <a:rPr lang="en-US" sz="3200" b="1" dirty="0">
                <a:solidFill>
                  <a:srgbClr val="0000CC"/>
                </a:solidFill>
              </a:rPr>
              <a:t> </a:t>
            </a:r>
            <a:r>
              <a:rPr lang="en-US" sz="3200" b="1" dirty="0" err="1">
                <a:solidFill>
                  <a:srgbClr val="0000CC"/>
                </a:solidFill>
              </a:rPr>
              <a:t>Neonatorum</a:t>
            </a:r>
            <a:r>
              <a:rPr lang="en-US" sz="3200" b="1" dirty="0">
                <a:solidFill>
                  <a:srgbClr val="0000CC"/>
                </a:solidFill>
              </a:rPr>
              <a:t>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2650" y="1425763"/>
            <a:ext cx="3310775" cy="116132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Osteofolliculitis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Bockhart’s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impetigo)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7814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269" y="111510"/>
            <a:ext cx="5898995" cy="155214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rgbClr val="0000CC"/>
                </a:solidFill>
              </a:rPr>
              <a:t>Osteofolliculitis</a:t>
            </a:r>
            <a:r>
              <a:rPr lang="en-US" sz="2800" b="1" dirty="0">
                <a:solidFill>
                  <a:srgbClr val="0000CC"/>
                </a:solidFill>
              </a:rPr>
              <a:t> (impetigo </a:t>
            </a:r>
            <a:r>
              <a:rPr lang="en-US" sz="2800" b="1" dirty="0" err="1">
                <a:solidFill>
                  <a:srgbClr val="0000CC"/>
                </a:solidFill>
              </a:rPr>
              <a:t>Bockhart</a:t>
            </a:r>
            <a:r>
              <a:rPr lang="en-US" sz="2800" b="1" dirty="0">
                <a:solidFill>
                  <a:srgbClr val="0000CC"/>
                </a:solidFill>
              </a:rPr>
              <a:t>) </a:t>
            </a:r>
            <a:r>
              <a:rPr lang="en-US" sz="2800" b="1" dirty="0" smtClean="0">
                <a:solidFill>
                  <a:srgbClr val="C00000"/>
                </a:solidFill>
              </a:rPr>
              <a:t>is </a:t>
            </a:r>
            <a:r>
              <a:rPr lang="en-US" sz="2800" b="1" dirty="0">
                <a:solidFill>
                  <a:srgbClr val="C00000"/>
                </a:solidFill>
              </a:rPr>
              <a:t>inflammation of the orifice of the hair follicle.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6934" r="39932" b="32789"/>
          <a:stretch/>
        </p:blipFill>
        <p:spPr>
          <a:xfrm>
            <a:off x="197228" y="2330605"/>
            <a:ext cx="5779826" cy="4371277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7" name="Picture 4" descr="E:\CD 1\Владимир\Фотографии\Пиодермии\Фолликулиты, вызванные золотистым стафилококко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952" y="2352906"/>
            <a:ext cx="5497554" cy="4360127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527180" y="203575"/>
            <a:ext cx="5664820" cy="88250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0000CC"/>
                </a:solidFill>
              </a:rPr>
              <a:t>Folliculitis </a:t>
            </a:r>
            <a:r>
              <a:rPr lang="en-US" sz="2800" b="1" dirty="0" smtClean="0">
                <a:solidFill>
                  <a:srgbClr val="C00000"/>
                </a:solidFill>
              </a:rPr>
              <a:t>is </a:t>
            </a:r>
            <a:r>
              <a:rPr lang="en-US" sz="2800" b="1" dirty="0">
                <a:solidFill>
                  <a:srgbClr val="C00000"/>
                </a:solidFill>
              </a:rPr>
              <a:t>purulent inflammation of the hair follicle. </a:t>
            </a:r>
          </a:p>
        </p:txBody>
      </p:sp>
    </p:spTree>
    <p:extLst>
      <p:ext uri="{BB962C8B-B14F-4D97-AF65-F5344CB8AC3E}">
        <p14:creationId xmlns:p14="http://schemas.microsoft.com/office/powerpoint/2010/main" val="330709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Тяжелая форма сикоз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77" y="2442118"/>
            <a:ext cx="5795274" cy="4159403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33815" y="446050"/>
            <a:ext cx="11931805" cy="136044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00CC"/>
                </a:solidFill>
              </a:rPr>
              <a:t>Sycosis vulgaris (staphylococcal sycosis, nonparasitic sycosis) </a:t>
            </a:r>
            <a:r>
              <a:rPr lang="en-US" sz="2800" b="1" dirty="0" smtClean="0">
                <a:solidFill>
                  <a:srgbClr val="C00000"/>
                </a:solidFill>
              </a:rPr>
              <a:t>is </a:t>
            </a:r>
            <a:r>
              <a:rPr lang="en-US" sz="2800" b="1" dirty="0">
                <a:solidFill>
                  <a:srgbClr val="C00000"/>
                </a:solidFill>
              </a:rPr>
              <a:t>chronic diffuse </a:t>
            </a:r>
            <a:r>
              <a:rPr lang="en-US" sz="2800" b="1" dirty="0" smtClean="0">
                <a:solidFill>
                  <a:srgbClr val="C00000"/>
                </a:solidFill>
              </a:rPr>
              <a:t>folliculitis.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1028" name="Picture 4" descr="сико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930" y="2442116"/>
            <a:ext cx="5798635" cy="4137104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56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422" y="0"/>
            <a:ext cx="4505092" cy="217267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 err="1" smtClean="0">
                <a:solidFill>
                  <a:srgbClr val="0000CC"/>
                </a:solidFill>
              </a:rPr>
              <a:t>Vesiculopustulosis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r>
              <a:rPr lang="en-US" sz="2400" b="1" dirty="0">
                <a:solidFill>
                  <a:srgbClr val="0000CC"/>
                </a:solidFill>
              </a:rPr>
              <a:t>(</a:t>
            </a:r>
            <a:r>
              <a:rPr lang="en-US" sz="2400" b="1" dirty="0" err="1">
                <a:solidFill>
                  <a:srgbClr val="0000CC"/>
                </a:solidFill>
              </a:rPr>
              <a:t>periporitis</a:t>
            </a:r>
            <a:r>
              <a:rPr lang="en-US" sz="2400" b="1" dirty="0">
                <a:solidFill>
                  <a:srgbClr val="0000CC"/>
                </a:solidFill>
              </a:rPr>
              <a:t>, </a:t>
            </a:r>
            <a:r>
              <a:rPr lang="en-US" sz="2400" b="1" dirty="0" err="1">
                <a:solidFill>
                  <a:srgbClr val="0000CC"/>
                </a:solidFill>
              </a:rPr>
              <a:t>osteoporitis</a:t>
            </a:r>
            <a:r>
              <a:rPr lang="en-US" sz="2400" b="1" dirty="0">
                <a:solidFill>
                  <a:srgbClr val="0000CC"/>
                </a:solidFill>
              </a:rPr>
              <a:t>) </a:t>
            </a:r>
            <a:r>
              <a:rPr lang="en-US" sz="2400" b="1" dirty="0" smtClean="0">
                <a:solidFill>
                  <a:srgbClr val="C00000"/>
                </a:solidFill>
              </a:rPr>
              <a:t>is </a:t>
            </a:r>
            <a:r>
              <a:rPr lang="en-US" sz="2400" b="1" dirty="0">
                <a:solidFill>
                  <a:srgbClr val="C00000"/>
                </a:solidFill>
              </a:rPr>
              <a:t>purulent inflammation of the orifices of the eccrine sweat glands. The disease is common in newborns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92079" y="458497"/>
            <a:ext cx="7299921" cy="150411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endParaRPr lang="en-US" sz="2400" b="1" dirty="0">
              <a:solidFill>
                <a:srgbClr val="C00000"/>
              </a:solidFill>
              <a:latin typeface="Calibri" panose="020F0502020204030204"/>
            </a:endParaRPr>
          </a:p>
          <a:p>
            <a:r>
              <a:rPr lang="en-US" sz="2400" b="1" dirty="0">
                <a:solidFill>
                  <a:srgbClr val="0000CC"/>
                </a:solidFill>
              </a:rPr>
              <a:t>Epidemic pemphigus of newborns (</a:t>
            </a:r>
            <a:r>
              <a:rPr lang="en-US" sz="2400" b="1" dirty="0" err="1">
                <a:solidFill>
                  <a:srgbClr val="0000CC"/>
                </a:solidFill>
              </a:rPr>
              <a:t>pyococcal</a:t>
            </a:r>
            <a:r>
              <a:rPr lang="en-US" sz="2400" b="1" dirty="0">
                <a:solidFill>
                  <a:srgbClr val="0000CC"/>
                </a:solidFill>
              </a:rPr>
              <a:t> pemphigoid, </a:t>
            </a:r>
            <a:r>
              <a:rPr lang="en-US" sz="2400" b="1" dirty="0" err="1">
                <a:solidFill>
                  <a:srgbClr val="0000CC"/>
                </a:solidFill>
              </a:rPr>
              <a:t>pyococcal</a:t>
            </a:r>
            <a:r>
              <a:rPr lang="en-US" sz="2400" b="1" dirty="0">
                <a:solidFill>
                  <a:srgbClr val="0000CC"/>
                </a:solidFill>
              </a:rPr>
              <a:t> pemphigus) </a:t>
            </a:r>
            <a:r>
              <a:rPr lang="en-US" sz="2400" b="1" dirty="0" smtClean="0">
                <a:solidFill>
                  <a:srgbClr val="C00000"/>
                </a:solidFill>
              </a:rPr>
              <a:t>is </a:t>
            </a:r>
            <a:r>
              <a:rPr lang="en-US" sz="2400" b="1" dirty="0">
                <a:solidFill>
                  <a:srgbClr val="C00000"/>
                </a:solidFill>
              </a:rPr>
              <a:t>highly contagious pustular skin disease of newborns, characterized by a fast clinical course, onset and </a:t>
            </a:r>
            <a:r>
              <a:rPr lang="en-US" sz="2400" b="1" dirty="0" err="1">
                <a:solidFill>
                  <a:srgbClr val="C00000"/>
                </a:solidFill>
              </a:rPr>
              <a:t>disseminanion</a:t>
            </a:r>
            <a:r>
              <a:rPr lang="en-US" sz="2400" b="1" dirty="0">
                <a:solidFill>
                  <a:srgbClr val="C00000"/>
                </a:solidFill>
              </a:rPr>
              <a:t> of the </a:t>
            </a:r>
            <a:r>
              <a:rPr lang="en-US" sz="2400" b="1" dirty="0" err="1">
                <a:solidFill>
                  <a:srgbClr val="C00000"/>
                </a:solidFill>
              </a:rPr>
              <a:t>phlyctenas</a:t>
            </a:r>
            <a:r>
              <a:rPr lang="en-US" sz="2400" b="1" dirty="0">
                <a:solidFill>
                  <a:srgbClr val="C00000"/>
                </a:solidFill>
              </a:rPr>
              <a:t>  (flabby blisters) on the skin. The </a:t>
            </a:r>
            <a:r>
              <a:rPr lang="en-US" sz="2400" b="1" dirty="0" err="1">
                <a:solidFill>
                  <a:srgbClr val="C00000"/>
                </a:solidFill>
              </a:rPr>
              <a:t>phlyctenas</a:t>
            </a:r>
            <a:r>
              <a:rPr lang="en-US" sz="2400" b="1" dirty="0">
                <a:solidFill>
                  <a:srgbClr val="C00000"/>
                </a:solidFill>
              </a:rPr>
              <a:t> have the size from a pea to a hazelnut with a cloudy content on non-inflamed skin.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4286" t="6653" b="4531"/>
          <a:stretch/>
        </p:blipFill>
        <p:spPr>
          <a:xfrm>
            <a:off x="5218772" y="2888166"/>
            <a:ext cx="4159404" cy="3679902"/>
          </a:xfrm>
          <a:prstGeom prst="rect">
            <a:avLst/>
          </a:prstGeom>
          <a:ln w="762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22" y="2899317"/>
            <a:ext cx="4772722" cy="3737168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2050" name="Picture 2" descr="Эпидемическая пузырчатка новорожденных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5" t="3035"/>
          <a:stretch/>
        </p:blipFill>
        <p:spPr bwMode="auto">
          <a:xfrm>
            <a:off x="9426501" y="2888165"/>
            <a:ext cx="2620537" cy="3724508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32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222381" cy="136445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>
                <a:solidFill>
                  <a:srgbClr val="0000CC"/>
                </a:solidFill>
              </a:rPr>
              <a:t>Ritter`s dermatitis </a:t>
            </a:r>
            <a:r>
              <a:rPr lang="en-US" sz="2400" b="1" dirty="0" err="1">
                <a:solidFill>
                  <a:srgbClr val="0000CC"/>
                </a:solidFill>
              </a:rPr>
              <a:t>exfoliativa</a:t>
            </a:r>
            <a:r>
              <a:rPr lang="en-US" sz="2400" b="1" dirty="0">
                <a:solidFill>
                  <a:srgbClr val="0000CC"/>
                </a:solidFill>
              </a:rPr>
              <a:t>  (epidermolysis of newborns, acute</a:t>
            </a:r>
            <a:r>
              <a:rPr lang="en-US" sz="2400" b="1" dirty="0" smtClean="0">
                <a:solidFill>
                  <a:srgbClr val="0000CC"/>
                </a:solidFill>
              </a:rPr>
              <a:t>) </a:t>
            </a:r>
            <a:r>
              <a:rPr lang="en-US" sz="2400" b="1" dirty="0" smtClean="0">
                <a:solidFill>
                  <a:srgbClr val="C00000"/>
                </a:solidFill>
              </a:rPr>
              <a:t>is </a:t>
            </a:r>
            <a:r>
              <a:rPr lang="en-US" sz="2400" b="1" dirty="0">
                <a:solidFill>
                  <a:srgbClr val="C00000"/>
                </a:solidFill>
              </a:rPr>
              <a:t>severe version of epidemic pemphigus newborns.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70342" y="246107"/>
            <a:ext cx="6021658" cy="111641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>
                <a:solidFill>
                  <a:srgbClr val="0000CC"/>
                </a:solidFill>
              </a:rPr>
              <a:t>Staphylococcal Scalded Skin </a:t>
            </a:r>
            <a:r>
              <a:rPr lang="en-US" sz="2400" b="1" dirty="0" smtClean="0">
                <a:solidFill>
                  <a:srgbClr val="0000CC"/>
                </a:solidFill>
              </a:rPr>
              <a:t>Syndrome </a:t>
            </a:r>
            <a:r>
              <a:rPr lang="en-US" sz="2400" b="1" dirty="0" smtClean="0">
                <a:solidFill>
                  <a:srgbClr val="C00000"/>
                </a:solidFill>
              </a:rPr>
              <a:t>is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similar to </a:t>
            </a:r>
            <a:r>
              <a:rPr lang="en-US" sz="2400" b="1" dirty="0" err="1">
                <a:solidFill>
                  <a:srgbClr val="C00000"/>
                </a:solidFill>
              </a:rPr>
              <a:t>exfoliative</a:t>
            </a:r>
            <a:r>
              <a:rPr lang="en-US" sz="2400" b="1" dirty="0">
                <a:solidFill>
                  <a:srgbClr val="C00000"/>
                </a:solidFill>
              </a:rPr>
              <a:t> dermatitis, there is in children older than a month of life and up to 5 years.</a:t>
            </a:r>
          </a:p>
        </p:txBody>
      </p:sp>
      <p:pic>
        <p:nvPicPr>
          <p:cNvPr id="4100" name="Picture 4" descr="Эксфолиативный дерматит Риттера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78" y="2252551"/>
            <a:ext cx="6032810" cy="3122341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эксфолиативный дерматит у взрослы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63" y="2274849"/>
            <a:ext cx="5898995" cy="3077737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6" y="4088211"/>
            <a:ext cx="4320668" cy="2628122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855" y="4125666"/>
            <a:ext cx="4583149" cy="273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6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932" y="157711"/>
            <a:ext cx="12032167" cy="119517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00CC"/>
                </a:solidFill>
              </a:rPr>
              <a:t>Staphylococcal toxic shock syndrome (TSS) </a:t>
            </a:r>
            <a:r>
              <a:rPr lang="en-US" sz="2800" b="1" dirty="0" smtClean="0">
                <a:solidFill>
                  <a:srgbClr val="C00000"/>
                </a:solidFill>
              </a:rPr>
              <a:t>is characterized </a:t>
            </a:r>
            <a:r>
              <a:rPr lang="en-US" sz="2800" b="1" dirty="0">
                <a:solidFill>
                  <a:srgbClr val="C00000"/>
                </a:solidFill>
              </a:rPr>
              <a:t>by a sudden rise in temperature body, arterial hypotension, redness of the skin and mucous membranes and multiple organ </a:t>
            </a:r>
            <a:r>
              <a:rPr lang="en-US" sz="2800" b="1" dirty="0" smtClean="0">
                <a:solidFill>
                  <a:srgbClr val="C00000"/>
                </a:solidFill>
              </a:rPr>
              <a:t>failure.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989" y="1817649"/>
            <a:ext cx="5728996" cy="4783875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5124" name="Picture 4" descr="инфекционно токсический шок при пневмон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9" y="1873405"/>
            <a:ext cx="5486401" cy="4739267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52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8285" y="149293"/>
            <a:ext cx="10694019" cy="96583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FF0000"/>
                </a:solidFill>
              </a:rPr>
              <a:t>Deep </a:t>
            </a:r>
            <a:r>
              <a:rPr lang="en-US" sz="7200" b="1" dirty="0" err="1">
                <a:solidFill>
                  <a:srgbClr val="FF0000"/>
                </a:solidFill>
              </a:rPr>
              <a:t>staphyloderma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9501" y="1265095"/>
            <a:ext cx="2542478" cy="81176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00CC"/>
                </a:solidFill>
              </a:rPr>
              <a:t>Furuncle</a:t>
            </a:r>
            <a:endParaRPr lang="en-US" sz="4800" b="1" dirty="0">
              <a:solidFill>
                <a:srgbClr val="0000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62254" y="2129882"/>
            <a:ext cx="3512634" cy="70526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0000CC"/>
                </a:solidFill>
              </a:rPr>
              <a:t>F</a:t>
            </a:r>
            <a:r>
              <a:rPr lang="en-US" sz="4800" b="1" dirty="0" err="1" smtClean="0">
                <a:solidFill>
                  <a:srgbClr val="0000CC"/>
                </a:solidFill>
              </a:rPr>
              <a:t>urunculosis</a:t>
            </a:r>
            <a:endParaRPr lang="en-US" sz="4800" b="1" dirty="0">
              <a:solidFill>
                <a:srgbClr val="0000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11192" y="2993538"/>
            <a:ext cx="2877018" cy="81176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00CC"/>
                </a:solidFill>
              </a:rPr>
              <a:t>Carbuncle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445083" y="5352585"/>
            <a:ext cx="2269387" cy="76101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00CC"/>
                </a:solidFill>
              </a:rPr>
              <a:t>Abscess</a:t>
            </a:r>
            <a:endParaRPr lang="en-US" sz="4800" b="1" dirty="0">
              <a:solidFill>
                <a:srgbClr val="0000C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09785" y="4638907"/>
            <a:ext cx="5207619" cy="78514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0000CC"/>
                </a:solidFill>
              </a:rPr>
              <a:t>P</a:t>
            </a:r>
            <a:r>
              <a:rPr lang="en-US" sz="4800" b="1" dirty="0" err="1" smtClean="0">
                <a:solidFill>
                  <a:srgbClr val="0000CC"/>
                </a:solidFill>
              </a:rPr>
              <a:t>seudofurunculosis</a:t>
            </a:r>
            <a:endParaRPr lang="en-US" sz="4800" b="1" dirty="0">
              <a:solidFill>
                <a:srgbClr val="0000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9409" y="3813717"/>
            <a:ext cx="3713352" cy="81404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rgbClr val="0000CC"/>
                </a:solidFill>
              </a:rPr>
              <a:t>Hydradenitis</a:t>
            </a:r>
            <a:endParaRPr lang="en-US" sz="48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0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612" y="288846"/>
            <a:ext cx="5639686" cy="88488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0000CC"/>
                </a:solidFill>
              </a:rPr>
              <a:t>Furuncle </a:t>
            </a:r>
            <a:r>
              <a:rPr lang="en-US" sz="2400" b="1" dirty="0">
                <a:solidFill>
                  <a:srgbClr val="C00000"/>
                </a:solidFill>
              </a:rPr>
              <a:t>is purulent-necrotic inflammation of the hair follicle, the sebaceous gland and the surrounding subcutaneous fat.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20577" y="364177"/>
            <a:ext cx="6244682" cy="139566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2400" b="1" dirty="0" err="1" smtClean="0">
                <a:solidFill>
                  <a:srgbClr val="0000CC"/>
                </a:solidFill>
              </a:rPr>
              <a:t>Furunculosis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is </a:t>
            </a:r>
            <a:r>
              <a:rPr lang="en-US" sz="2400" b="1" dirty="0">
                <a:solidFill>
                  <a:srgbClr val="C00000"/>
                </a:solidFill>
              </a:rPr>
              <a:t>a chronic recurrent process in which </a:t>
            </a:r>
            <a:r>
              <a:rPr lang="en-US" sz="2400" b="1" dirty="0" err="1">
                <a:solidFill>
                  <a:srgbClr val="C00000"/>
                </a:solidFill>
              </a:rPr>
              <a:t>furuncules</a:t>
            </a:r>
            <a:r>
              <a:rPr lang="en-US" sz="2400" b="1" dirty="0">
                <a:solidFill>
                  <a:srgbClr val="C00000"/>
                </a:solidFill>
              </a:rPr>
              <a:t> appear in the patient successively </a:t>
            </a:r>
            <a:r>
              <a:rPr lang="en-US" sz="2400" b="1" dirty="0" smtClean="0">
                <a:solidFill>
                  <a:srgbClr val="C00000"/>
                </a:solidFill>
              </a:rPr>
              <a:t>for </a:t>
            </a:r>
            <a:r>
              <a:rPr lang="en-US" sz="2400" b="1" dirty="0">
                <a:solidFill>
                  <a:srgbClr val="C00000"/>
                </a:solidFill>
              </a:rPr>
              <a:t>a long time. New elements often appear, when the old ones did not regress.</a:t>
            </a:r>
          </a:p>
        </p:txBody>
      </p:sp>
      <p:sp>
        <p:nvSpPr>
          <p:cNvPr id="6" name="AutoShape 6" descr="Фурункул | MedKontrol Мариупол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20" y="1817650"/>
            <a:ext cx="5140712" cy="3356517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6158" name="Picture 14" descr="https://vashaderma.ru/wp-content/uploads/gerpes-na-tele-1024x768-e15536773296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576" y="2412810"/>
            <a:ext cx="5018048" cy="3608853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Фурункул на шее - Вопрос хирургу - 03 Онлай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405" y="4460492"/>
            <a:ext cx="3490332" cy="2274849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/>
          <a:srcRect r="6320" b="11734"/>
          <a:stretch/>
        </p:blipFill>
        <p:spPr>
          <a:xfrm>
            <a:off x="9013120" y="4108647"/>
            <a:ext cx="3031958" cy="2624639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3532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51" y="200722"/>
            <a:ext cx="7880610" cy="158347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00CC"/>
                </a:solidFill>
              </a:rPr>
              <a:t>Carbuncle </a:t>
            </a:r>
            <a:r>
              <a:rPr lang="en-US" sz="3200" b="1" dirty="0" smtClean="0">
                <a:solidFill>
                  <a:srgbClr val="C00000"/>
                </a:solidFill>
              </a:rPr>
              <a:t>is </a:t>
            </a:r>
            <a:r>
              <a:rPr lang="en-US" sz="3200" b="1" dirty="0">
                <a:solidFill>
                  <a:srgbClr val="C00000"/>
                </a:solidFill>
              </a:rPr>
              <a:t>the conglomerate of furuncles, united by a common infiltrate. 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The ulcer fills with granulation and heals with a scar.</a:t>
            </a:r>
          </a:p>
        </p:txBody>
      </p:sp>
      <p:pic>
        <p:nvPicPr>
          <p:cNvPr id="7170" name="Picture 2" descr="Карбункул на спин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81"/>
          <a:stretch/>
        </p:blipFill>
        <p:spPr bwMode="auto">
          <a:xfrm>
            <a:off x="8006576" y="78059"/>
            <a:ext cx="4081351" cy="191801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арбункул на спин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4" t="283" r="6610" b="7126"/>
          <a:stretch/>
        </p:blipFill>
        <p:spPr bwMode="auto">
          <a:xfrm>
            <a:off x="111512" y="2620536"/>
            <a:ext cx="5709423" cy="4159405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531" y="2587083"/>
            <a:ext cx="5854392" cy="4181707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5898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09429" y="0"/>
            <a:ext cx="6356192" cy="136045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00CC"/>
                </a:solidFill>
              </a:rPr>
              <a:t>Abscess </a:t>
            </a:r>
            <a:r>
              <a:rPr lang="en-US" sz="2800" b="1" dirty="0" smtClean="0">
                <a:solidFill>
                  <a:srgbClr val="C00000"/>
                </a:solidFill>
              </a:rPr>
              <a:t>is </a:t>
            </a:r>
            <a:r>
              <a:rPr lang="en-US" sz="2800" b="1" dirty="0">
                <a:solidFill>
                  <a:srgbClr val="C00000"/>
                </a:solidFill>
              </a:rPr>
              <a:t>a limited cavity filled with pus, which is located in the dermis, subcutaneous tissue, muscles.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1874" y="100361"/>
            <a:ext cx="5192654" cy="112627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err="1" smtClean="0">
                <a:solidFill>
                  <a:srgbClr val="0000CC"/>
                </a:solidFill>
              </a:rPr>
              <a:t>Hydradenitis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is </a:t>
            </a:r>
            <a:r>
              <a:rPr lang="en-US" sz="2800" b="1" dirty="0">
                <a:solidFill>
                  <a:srgbClr val="C00000"/>
                </a:solidFill>
              </a:rPr>
              <a:t>purulent inflammation of the apocrine glands. </a:t>
            </a:r>
          </a:p>
        </p:txBody>
      </p:sp>
      <p:pic>
        <p:nvPicPr>
          <p:cNvPr id="8194" name="Picture 2" descr="Фотографии гидраденита в паховой обла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6" y="1376324"/>
            <a:ext cx="4594844" cy="3173373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1.wp.com/klinikanz.ru/wp-content/uploads/2018/09/2018-09-10_20344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66"/>
          <a:stretch/>
        </p:blipFill>
        <p:spPr bwMode="auto">
          <a:xfrm>
            <a:off x="546410" y="3724508"/>
            <a:ext cx="5084955" cy="3033132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/>
          <a:srcRect l="2766" t="5964" r="3156" b="5201"/>
          <a:stretch/>
        </p:blipFill>
        <p:spPr>
          <a:xfrm>
            <a:off x="5980774" y="1929164"/>
            <a:ext cx="5876693" cy="4683513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299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385" y="168181"/>
            <a:ext cx="11742235" cy="113651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err="1" smtClean="0">
                <a:solidFill>
                  <a:srgbClr val="0000CC"/>
                </a:solidFill>
              </a:rPr>
              <a:t>Pseudofurunculosis</a:t>
            </a:r>
            <a:r>
              <a:rPr lang="en-US" sz="3200" b="1" dirty="0" smtClean="0">
                <a:solidFill>
                  <a:srgbClr val="0000CC"/>
                </a:solidFill>
              </a:rPr>
              <a:t> </a:t>
            </a:r>
            <a:r>
              <a:rPr lang="en-US" sz="3200" b="1" dirty="0">
                <a:solidFill>
                  <a:srgbClr val="0000CC"/>
                </a:solidFill>
              </a:rPr>
              <a:t>(multiple </a:t>
            </a:r>
            <a:r>
              <a:rPr lang="en-US" sz="3200" b="1" dirty="0" err="1">
                <a:solidFill>
                  <a:srgbClr val="0000CC"/>
                </a:solidFill>
              </a:rPr>
              <a:t>miliary</a:t>
            </a:r>
            <a:r>
              <a:rPr lang="en-US" sz="3200" b="1" dirty="0">
                <a:solidFill>
                  <a:srgbClr val="0000CC"/>
                </a:solidFill>
              </a:rPr>
              <a:t> abscesses of newborn</a:t>
            </a:r>
            <a:r>
              <a:rPr lang="en-US" sz="3200" b="1" dirty="0" smtClean="0">
                <a:solidFill>
                  <a:srgbClr val="0000CC"/>
                </a:solidFill>
              </a:rPr>
              <a:t>) </a:t>
            </a:r>
            <a:r>
              <a:rPr lang="en-US" sz="3200" b="1" dirty="0" smtClean="0">
                <a:solidFill>
                  <a:srgbClr val="C00000"/>
                </a:solidFill>
              </a:rPr>
              <a:t>is </a:t>
            </a:r>
            <a:r>
              <a:rPr lang="en-US" sz="3200" b="1" dirty="0">
                <a:solidFill>
                  <a:srgbClr val="C00000"/>
                </a:solidFill>
              </a:rPr>
              <a:t>inflammation of the eccrine sweat glands in </a:t>
            </a:r>
            <a:r>
              <a:rPr lang="en-US" sz="3200" b="1" dirty="0" smtClean="0">
                <a:solidFill>
                  <a:srgbClr val="C00000"/>
                </a:solidFill>
              </a:rPr>
              <a:t>children.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s://cf2.ppt-online.org/files2/slide/l/LSG9y3X1urn7fDUq5kPVCYpMHFNeTzmdxlQsRaEtIW/slide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24"/>
          <a:stretch/>
        </p:blipFill>
        <p:spPr bwMode="auto">
          <a:xfrm>
            <a:off x="6490009" y="1694759"/>
            <a:ext cx="5196014" cy="3713582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layer.myshared.ru/18/1260227/slides/slide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t="28969" r="46939" b="14994"/>
          <a:stretch/>
        </p:blipFill>
        <p:spPr bwMode="auto">
          <a:xfrm>
            <a:off x="8441473" y="4259765"/>
            <a:ext cx="3609354" cy="2453268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17" y="1984917"/>
            <a:ext cx="6066264" cy="4605454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5854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5899" y="197991"/>
            <a:ext cx="8975821" cy="56029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Superficial </a:t>
            </a:r>
            <a:r>
              <a:rPr lang="en-US" sz="4800" b="1" dirty="0" err="1">
                <a:solidFill>
                  <a:srgbClr val="C00000"/>
                </a:solidFill>
              </a:rPr>
              <a:t>streptoderma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1084" y="885497"/>
            <a:ext cx="4070194" cy="54117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Streptococcal impetigo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4175" y="3465069"/>
            <a:ext cx="9411630" cy="54117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err="1" smtClean="0">
                <a:solidFill>
                  <a:srgbClr val="0000CC"/>
                </a:solidFill>
              </a:rPr>
              <a:t>Angulus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b="1" dirty="0">
                <a:solidFill>
                  <a:srgbClr val="0000CC"/>
                </a:solidFill>
              </a:rPr>
              <a:t>infectious </a:t>
            </a:r>
            <a:r>
              <a:rPr lang="en-US" sz="2800" b="1" dirty="0" smtClean="0">
                <a:solidFill>
                  <a:srgbClr val="0000CC"/>
                </a:solidFill>
              </a:rPr>
              <a:t>(</a:t>
            </a:r>
            <a:r>
              <a:rPr lang="en-US" sz="2800" b="1" dirty="0">
                <a:solidFill>
                  <a:srgbClr val="0000CC"/>
                </a:solidFill>
              </a:rPr>
              <a:t>impetigo </a:t>
            </a:r>
            <a:r>
              <a:rPr lang="en-US" sz="2800" b="1" dirty="0" err="1">
                <a:solidFill>
                  <a:srgbClr val="0000CC"/>
                </a:solidFill>
              </a:rPr>
              <a:t>fissurica</a:t>
            </a:r>
            <a:r>
              <a:rPr lang="en-US" sz="2800" b="1" dirty="0">
                <a:solidFill>
                  <a:srgbClr val="0000CC"/>
                </a:solidFill>
              </a:rPr>
              <a:t> (Perleche</a:t>
            </a:r>
            <a:r>
              <a:rPr lang="en-US" sz="2800" b="1" dirty="0" smtClean="0">
                <a:solidFill>
                  <a:srgbClr val="0000CC"/>
                </a:solidFill>
              </a:rPr>
              <a:t>)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420" y="4492118"/>
            <a:ext cx="2442117" cy="29857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Paronychia</a:t>
            </a:r>
            <a:endParaRPr lang="en-US" sz="2800" b="1" dirty="0">
              <a:solidFill>
                <a:srgbClr val="0000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4175" y="4766005"/>
            <a:ext cx="6545766" cy="54117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err="1" smtClean="0">
                <a:solidFill>
                  <a:srgbClr val="0000CC"/>
                </a:solidFill>
              </a:rPr>
              <a:t>Papulo</a:t>
            </a:r>
            <a:r>
              <a:rPr lang="en-US" sz="2800" b="1" dirty="0" smtClean="0">
                <a:solidFill>
                  <a:srgbClr val="0000CC"/>
                </a:solidFill>
              </a:rPr>
              <a:t>-erosive </a:t>
            </a:r>
            <a:r>
              <a:rPr lang="en-US" sz="2800" b="1" dirty="0" err="1">
                <a:solidFill>
                  <a:srgbClr val="0000CC"/>
                </a:solidFill>
              </a:rPr>
              <a:t>streptoderma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0746" y="5235381"/>
            <a:ext cx="6793371" cy="48519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00CC"/>
                </a:solidFill>
              </a:rPr>
              <a:t>Intertriginous </a:t>
            </a:r>
            <a:r>
              <a:rPr lang="en-US" sz="2800" b="1" dirty="0" err="1">
                <a:solidFill>
                  <a:srgbClr val="0000CC"/>
                </a:solidFill>
              </a:rPr>
              <a:t>streptoderma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790772" y="773988"/>
            <a:ext cx="1932122" cy="71379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Erysipelas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28117" y="1052995"/>
            <a:ext cx="5430644" cy="65780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Streptococcal </a:t>
            </a:r>
            <a:r>
              <a:rPr lang="en-US" sz="3200" b="1" dirty="0">
                <a:solidFill>
                  <a:srgbClr val="C00000"/>
                </a:solidFill>
              </a:rPr>
              <a:t>toxic shock syndrome (</a:t>
            </a:r>
            <a:r>
              <a:rPr lang="en-US" sz="3200" b="1" dirty="0" smtClean="0">
                <a:solidFill>
                  <a:srgbClr val="C00000"/>
                </a:solidFill>
              </a:rPr>
              <a:t>STSSS)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8443" y="5658330"/>
            <a:ext cx="7072151" cy="58316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00CC"/>
                </a:solidFill>
              </a:rPr>
              <a:t>A</a:t>
            </a:r>
            <a:r>
              <a:rPr lang="en-US" sz="2800" b="1" dirty="0" smtClean="0">
                <a:solidFill>
                  <a:srgbClr val="0000CC"/>
                </a:solidFill>
              </a:rPr>
              <a:t>cute diffuse </a:t>
            </a:r>
            <a:r>
              <a:rPr lang="en-US" sz="2800" b="1" dirty="0" err="1" smtClean="0">
                <a:solidFill>
                  <a:srgbClr val="0000CC"/>
                </a:solidFill>
              </a:rPr>
              <a:t>streptoderma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5327" y="3026644"/>
            <a:ext cx="4103649" cy="46653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00CC"/>
                </a:solidFill>
              </a:rPr>
              <a:t>Impetigo bullous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7268" y="3984249"/>
            <a:ext cx="3412273" cy="35456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en-US" sz="2800" b="1" dirty="0" err="1" smtClean="0">
                <a:solidFill>
                  <a:srgbClr val="0000CC"/>
                </a:solidFill>
              </a:rPr>
              <a:t>Pytyriasis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b="1" dirty="0">
                <a:solidFill>
                  <a:srgbClr val="0000CC"/>
                </a:solidFill>
              </a:rPr>
              <a:t>simplex</a:t>
            </a:r>
          </a:p>
        </p:txBody>
      </p:sp>
      <p:sp>
        <p:nvSpPr>
          <p:cNvPr id="36" name="Правая фигурная скобка 35"/>
          <p:cNvSpPr/>
          <p:nvPr/>
        </p:nvSpPr>
        <p:spPr>
          <a:xfrm rot="5400000">
            <a:off x="1782151" y="-519439"/>
            <a:ext cx="1082351" cy="4240763"/>
          </a:xfrm>
          <a:prstGeom prst="rightBrace">
            <a:avLst>
              <a:gd name="adj1" fmla="val 8333"/>
              <a:gd name="adj2" fmla="val 45004"/>
            </a:avLst>
          </a:prstGeom>
          <a:ln w="7620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5044" y="2328783"/>
            <a:ext cx="4004653" cy="55050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types of impetigo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6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2751" y="371882"/>
            <a:ext cx="11719249" cy="76554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00CC"/>
                </a:solidFill>
              </a:rPr>
              <a:t>Streptococcal </a:t>
            </a:r>
            <a:r>
              <a:rPr lang="en-US" sz="3200" b="1" dirty="0" smtClean="0">
                <a:solidFill>
                  <a:srgbClr val="0000CC"/>
                </a:solidFill>
              </a:rPr>
              <a:t>impetigo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is highly </a:t>
            </a:r>
            <a:r>
              <a:rPr lang="en-US" sz="3200" b="1" dirty="0">
                <a:solidFill>
                  <a:srgbClr val="C00000"/>
                </a:solidFill>
              </a:rPr>
              <a:t>contagious skin infection, more common in children and young women, characterized by the formation of </a:t>
            </a:r>
            <a:r>
              <a:rPr lang="en-US" sz="3200" b="1" dirty="0" err="1" smtClean="0">
                <a:solidFill>
                  <a:srgbClr val="C00000"/>
                </a:solidFill>
              </a:rPr>
              <a:t>phlyctena</a:t>
            </a:r>
            <a:r>
              <a:rPr lang="en-US" sz="3200" b="1" dirty="0" smtClean="0">
                <a:solidFill>
                  <a:srgbClr val="C00000"/>
                </a:solidFill>
              </a:rPr>
              <a:t>.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23" y="1706137"/>
            <a:ext cx="5814194" cy="4951141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3046" r="2155" b="4716"/>
          <a:stretch/>
        </p:blipFill>
        <p:spPr>
          <a:xfrm>
            <a:off x="6397921" y="1717291"/>
            <a:ext cx="5466981" cy="4962293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6485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8441475" y="568714"/>
            <a:ext cx="3389970" cy="72482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 err="1" smtClean="0">
                <a:solidFill>
                  <a:srgbClr val="0000CC"/>
                </a:solidFill>
              </a:rPr>
              <a:t>Pytyriasis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r>
              <a:rPr lang="en-US" sz="2400" b="1" dirty="0">
                <a:solidFill>
                  <a:srgbClr val="0000CC"/>
                </a:solidFill>
              </a:rPr>
              <a:t>simplex (dry </a:t>
            </a:r>
            <a:r>
              <a:rPr lang="en-US" sz="2400" b="1" dirty="0" err="1" smtClean="0">
                <a:solidFill>
                  <a:srgbClr val="0000CC"/>
                </a:solidFill>
              </a:rPr>
              <a:t>streptoderma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endParaRPr lang="en-US" sz="2400" b="1" dirty="0">
              <a:solidFill>
                <a:srgbClr val="0000C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880624"/>
            <a:ext cx="3133492" cy="69137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>
                <a:solidFill>
                  <a:srgbClr val="0000CC"/>
                </a:solidFill>
              </a:rPr>
              <a:t>Paronychia (superficial </a:t>
            </a:r>
            <a:r>
              <a:rPr lang="en-US" sz="2400" b="1" dirty="0" err="1">
                <a:solidFill>
                  <a:srgbClr val="0000CC"/>
                </a:solidFill>
              </a:rPr>
              <a:t>panaritium</a:t>
            </a:r>
            <a:r>
              <a:rPr lang="en-US" sz="2400" b="1" dirty="0" smtClean="0">
                <a:solidFill>
                  <a:srgbClr val="0000CC"/>
                </a:solidFill>
              </a:rPr>
              <a:t>)</a:t>
            </a:r>
            <a:endParaRPr lang="en-US" sz="2400" b="1" dirty="0">
              <a:solidFill>
                <a:srgbClr val="0000CC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61532" y="78060"/>
            <a:ext cx="8441473" cy="60216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b="1" dirty="0">
                <a:solidFill>
                  <a:srgbClr val="C00000"/>
                </a:solidFill>
              </a:rPr>
              <a:t>The clinical types of streptococcal </a:t>
            </a:r>
            <a:r>
              <a:rPr lang="en-US" sz="3200" b="1" dirty="0" smtClean="0">
                <a:solidFill>
                  <a:srgbClr val="C00000"/>
                </a:solidFill>
              </a:rPr>
              <a:t>impetigo are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https://i0.wp.com/bellaestetica.ru/wp-content/uploads/2016/05/suhaja-streptodermi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380" y="1416205"/>
            <a:ext cx="3468030" cy="2207941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i0.wp.com/bellaestetica.ru/wp-content/uploads/2016/05/kak-vygljadit-streptodermij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70"/>
          <a:stretch/>
        </p:blipFill>
        <p:spPr bwMode="auto">
          <a:xfrm>
            <a:off x="122664" y="4962291"/>
            <a:ext cx="2966224" cy="1806497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Jacquet erosive diaper dermatitis: a notso-rare syndrome | Semantic Schola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16" b="54294"/>
          <a:stretch/>
        </p:blipFill>
        <p:spPr bwMode="auto">
          <a:xfrm>
            <a:off x="3055432" y="4951141"/>
            <a:ext cx="2966226" cy="182880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88888" y="4003288"/>
            <a:ext cx="3100039" cy="72482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pt-BR" sz="2400" b="1" dirty="0">
                <a:solidFill>
                  <a:srgbClr val="0000CC"/>
                </a:solidFill>
              </a:rPr>
              <a:t>Papular syphiloid impetigo (papulo-erosive streptoderma</a:t>
            </a:r>
            <a:r>
              <a:rPr lang="pt-BR" sz="2400" b="1" dirty="0" smtClean="0">
                <a:solidFill>
                  <a:srgbClr val="0000CC"/>
                </a:solidFill>
              </a:rPr>
              <a:t>) </a:t>
            </a:r>
            <a:endParaRPr lang="ru-RU" sz="2400" b="1" dirty="0">
              <a:solidFill>
                <a:srgbClr val="0000CC"/>
              </a:solidFill>
              <a:latin typeface="Calibri" panose="020F0502020204030204"/>
            </a:endParaRPr>
          </a:p>
        </p:txBody>
      </p:sp>
      <p:pic>
        <p:nvPicPr>
          <p:cNvPr id="9" name="Picture 2" descr="https://i1.wp.com/bellaestetica.ru/wp-content/uploads/2016/05/simptomy-streptodermi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421" y="4939989"/>
            <a:ext cx="3055428" cy="1828801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122019" y="3813718"/>
            <a:ext cx="2497873" cy="70252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endParaRPr lang="en-US" sz="2400" b="1" dirty="0" smtClean="0">
              <a:solidFill>
                <a:srgbClr val="0000CC"/>
              </a:solidFill>
            </a:endParaRPr>
          </a:p>
          <a:p>
            <a:pPr lvl="0">
              <a:defRPr/>
            </a:pPr>
            <a:r>
              <a:rPr lang="en-US" sz="2400" b="1" dirty="0">
                <a:solidFill>
                  <a:srgbClr val="0000CC"/>
                </a:solidFill>
              </a:rPr>
              <a:t>Intertriginous </a:t>
            </a:r>
            <a:r>
              <a:rPr lang="en-US" sz="2400" b="1" dirty="0" err="1" smtClean="0">
                <a:solidFill>
                  <a:srgbClr val="0000CC"/>
                </a:solidFill>
              </a:rPr>
              <a:t>streptoderma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endParaRPr lang="en-US" sz="2400" b="1" dirty="0">
              <a:solidFill>
                <a:srgbClr val="0000CC"/>
              </a:solidFill>
            </a:endParaRPr>
          </a:p>
          <a:p>
            <a:pPr lvl="0">
              <a:defRPr/>
            </a:pPr>
            <a:endParaRPr lang="ru-RU" sz="2400" b="1" dirty="0">
              <a:solidFill>
                <a:srgbClr val="0000CC"/>
              </a:solidFill>
              <a:latin typeface="Calibri" panose="020F0502020204030204"/>
            </a:endParaRPr>
          </a:p>
        </p:txBody>
      </p:sp>
      <p:pic>
        <p:nvPicPr>
          <p:cNvPr id="11" name="Picture 4" descr="Стрептодермия у взрослых как передаетс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453" y="4951141"/>
            <a:ext cx="2899317" cy="1806499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9080918" y="3817682"/>
            <a:ext cx="2772828" cy="37517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>
                <a:solidFill>
                  <a:srgbClr val="0000CC"/>
                </a:solidFill>
              </a:rPr>
              <a:t>Acute </a:t>
            </a:r>
            <a:r>
              <a:rPr lang="en-US" sz="2400" b="1" dirty="0" err="1">
                <a:solidFill>
                  <a:srgbClr val="0000CC"/>
                </a:solidFill>
              </a:rPr>
              <a:t>streptoderma</a:t>
            </a:r>
            <a:endParaRPr lang="ru-RU" sz="2400" dirty="0">
              <a:solidFill>
                <a:srgbClr val="0000CC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/>
          <a:srcRect b="50569"/>
          <a:stretch/>
        </p:blipFill>
        <p:spPr>
          <a:xfrm>
            <a:off x="4482791" y="1438507"/>
            <a:ext cx="3445728" cy="219679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4259766" y="591014"/>
            <a:ext cx="3891775" cy="72483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 err="1">
                <a:solidFill>
                  <a:srgbClr val="0000CC"/>
                </a:solidFill>
              </a:rPr>
              <a:t>Angulus</a:t>
            </a:r>
            <a:r>
              <a:rPr lang="en-US" sz="2400" b="1" dirty="0">
                <a:solidFill>
                  <a:srgbClr val="0000CC"/>
                </a:solidFill>
              </a:rPr>
              <a:t> infectious (perleche, impetigo </a:t>
            </a:r>
            <a:r>
              <a:rPr lang="en-US" sz="2400" b="1" dirty="0" err="1">
                <a:solidFill>
                  <a:srgbClr val="0000CC"/>
                </a:solidFill>
              </a:rPr>
              <a:t>fissurica</a:t>
            </a:r>
            <a:r>
              <a:rPr lang="en-US" sz="2400" b="1" dirty="0" smtClean="0">
                <a:solidFill>
                  <a:srgbClr val="0000CC"/>
                </a:solidFill>
              </a:rPr>
              <a:t>)</a:t>
            </a:r>
            <a:endParaRPr lang="en-US" sz="2400" b="1" dirty="0">
              <a:solidFill>
                <a:srgbClr val="0000CC"/>
              </a:solidFill>
            </a:endParaRPr>
          </a:p>
        </p:txBody>
      </p:sp>
      <p:pic>
        <p:nvPicPr>
          <p:cNvPr id="18" name="Picture 2" descr="Буллезное импетиго у детей раз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64" y="1449659"/>
            <a:ext cx="3424443" cy="219679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568713" y="579865"/>
            <a:ext cx="2542477" cy="54640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>
                <a:solidFill>
                  <a:srgbClr val="0000CC"/>
                </a:solidFill>
              </a:rPr>
              <a:t>Bullous </a:t>
            </a:r>
            <a:r>
              <a:rPr lang="en-US" sz="2400" b="1" dirty="0" smtClean="0">
                <a:solidFill>
                  <a:srgbClr val="0000CC"/>
                </a:solidFill>
              </a:rPr>
              <a:t>impetigo </a:t>
            </a:r>
            <a:endParaRPr lang="ru-RU" sz="2400" b="1" dirty="0">
              <a:solidFill>
                <a:srgbClr val="0000CC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7288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0"/>
            <a:ext cx="6200078" cy="199864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>
                <a:solidFill>
                  <a:srgbClr val="0000CC"/>
                </a:solidFill>
              </a:rPr>
              <a:t>Erysipelas </a:t>
            </a:r>
            <a:r>
              <a:rPr lang="en-US" sz="2400" b="1" dirty="0" smtClean="0">
                <a:solidFill>
                  <a:srgbClr val="C00000"/>
                </a:solidFill>
              </a:rPr>
              <a:t>is an </a:t>
            </a:r>
            <a:r>
              <a:rPr lang="en-US" sz="2400" b="1" dirty="0">
                <a:solidFill>
                  <a:srgbClr val="C00000"/>
                </a:solidFill>
              </a:rPr>
              <a:t>acute bacterial infection of the dermis and subcutaneous tissue, characterized by the formation of a sharply limited inflammatory focus, as well as fever and symptoms of general intoxication. 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304155" y="0"/>
            <a:ext cx="5973337" cy="259978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>
                <a:solidFill>
                  <a:srgbClr val="0000CC"/>
                </a:solidFill>
              </a:rPr>
              <a:t>Streptococcal toxic shock syndrome (STSS) </a:t>
            </a:r>
            <a:r>
              <a:rPr lang="en-US" sz="2400" b="1" dirty="0">
                <a:solidFill>
                  <a:srgbClr val="C00000"/>
                </a:solidFill>
              </a:rPr>
              <a:t>develops as a complication in patients with extensive traumatic skin lesions and disorder peripheral circulation.</a:t>
            </a:r>
          </a:p>
          <a:p>
            <a:pPr lvl="0">
              <a:defRPr/>
            </a:pPr>
            <a:r>
              <a:rPr lang="en-US" sz="2400" b="1" dirty="0">
                <a:solidFill>
                  <a:srgbClr val="C00000"/>
                </a:solidFill>
              </a:rPr>
              <a:t>It is characterized by acute development of shock and multisystem organ deficiency. Lethality reaches 30%</a:t>
            </a:r>
            <a:endParaRPr lang="en-US" sz="2400" b="1" dirty="0">
              <a:solidFill>
                <a:srgbClr val="C00000"/>
              </a:solidFill>
              <a:latin typeface="Calibri" panose="020F050202020403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0609" t="3810" r="1144" b="3506"/>
          <a:stretch/>
        </p:blipFill>
        <p:spPr>
          <a:xfrm>
            <a:off x="8809466" y="2732049"/>
            <a:ext cx="3211551" cy="4003288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4670" t="1308" b="310"/>
          <a:stretch/>
        </p:blipFill>
        <p:spPr>
          <a:xfrm>
            <a:off x="6601522" y="2687448"/>
            <a:ext cx="2932772" cy="4070197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026" name="Picture 2" descr="Рожистое воспал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21352" y="3125477"/>
            <a:ext cx="4070195" cy="317182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15" y="2676293"/>
            <a:ext cx="3702204" cy="4081346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8949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23259" y="546409"/>
            <a:ext cx="5931854" cy="99052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800" b="1" dirty="0" smtClean="0">
                <a:solidFill>
                  <a:srgbClr val="0000CC"/>
                </a:solidFill>
              </a:rPr>
              <a:t>Cellulite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C00000"/>
                </a:solidFill>
              </a:rPr>
              <a:t>is acute infectious inflammation of the subcutaneous </a:t>
            </a:r>
            <a:r>
              <a:rPr lang="en-US" sz="2800" b="1" dirty="0" smtClean="0">
                <a:solidFill>
                  <a:srgbClr val="C00000"/>
                </a:solidFill>
              </a:rPr>
              <a:t>fat.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05490" y="791736"/>
            <a:ext cx="5570920" cy="179758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800" b="1" dirty="0" err="1" smtClean="0">
                <a:solidFill>
                  <a:srgbClr val="0000CC"/>
                </a:solidFill>
              </a:rPr>
              <a:t>Ecthyma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b="1" dirty="0">
                <a:solidFill>
                  <a:srgbClr val="0000CC"/>
                </a:solidFill>
              </a:rPr>
              <a:t>vulgaris (</a:t>
            </a:r>
            <a:r>
              <a:rPr lang="en-US" sz="2800" b="1" dirty="0" err="1">
                <a:solidFill>
                  <a:srgbClr val="0000CC"/>
                </a:solidFill>
              </a:rPr>
              <a:t>streptoderma</a:t>
            </a: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2800" b="1" dirty="0" smtClean="0">
                <a:solidFill>
                  <a:srgbClr val="0000CC"/>
                </a:solidFill>
              </a:rPr>
              <a:t>ulcerative</a:t>
            </a:r>
            <a:r>
              <a:rPr lang="uk-UA" sz="2800" b="1" dirty="0" smtClean="0">
                <a:solidFill>
                  <a:srgbClr val="0000CC"/>
                </a:solidFill>
              </a:rPr>
              <a:t>)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b="1" dirty="0">
                <a:solidFill>
                  <a:srgbClr val="C00000"/>
                </a:solidFill>
              </a:rPr>
              <a:t>is deep streptococcal skin lesions with ulceration in a limited area (non-follicular deep pustule).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916" y="2901464"/>
            <a:ext cx="5305383" cy="3730984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2050" name="Picture 2" descr="Воспаление подкожной клетчатки целлюлит - Анастасия Макаренк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52" y="2287040"/>
            <a:ext cx="5418252" cy="4348975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rbital celluliti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78" y="1732135"/>
            <a:ext cx="3429000" cy="2281858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3854" y="0"/>
            <a:ext cx="5241074" cy="70252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800" b="1" dirty="0">
                <a:solidFill>
                  <a:srgbClr val="C00000"/>
                </a:solidFill>
              </a:rPr>
              <a:t>Deep </a:t>
            </a:r>
            <a:r>
              <a:rPr lang="en-US" sz="4800" b="1" dirty="0" err="1">
                <a:solidFill>
                  <a:srgbClr val="C00000"/>
                </a:solidFill>
              </a:rPr>
              <a:t>streptoderma</a:t>
            </a:r>
            <a:endParaRPr lang="en-US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2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6947" y="1059366"/>
            <a:ext cx="6298785" cy="187340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en-US" sz="2800" b="1" dirty="0" err="1" smtClean="0">
                <a:solidFill>
                  <a:srgbClr val="0000CC"/>
                </a:solidFill>
              </a:rPr>
              <a:t>Strepto</a:t>
            </a:r>
            <a:r>
              <a:rPr lang="en-US" sz="2800" b="1" dirty="0" smtClean="0">
                <a:solidFill>
                  <a:srgbClr val="0000CC"/>
                </a:solidFill>
              </a:rPr>
              <a:t>-staphylococcal vulgar impetigo</a:t>
            </a:r>
            <a:endParaRPr lang="en-US" sz="2800" b="1" dirty="0">
              <a:solidFill>
                <a:srgbClr val="0000CC"/>
              </a:solidFill>
            </a:endParaRPr>
          </a:p>
          <a:p>
            <a:pPr lvl="0"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is a </a:t>
            </a:r>
            <a:r>
              <a:rPr lang="en-US" sz="2800" b="1" dirty="0">
                <a:solidFill>
                  <a:srgbClr val="C00000"/>
                </a:solidFill>
              </a:rPr>
              <a:t>contagious skin disease caused by streptococci and staphylococci.</a:t>
            </a:r>
            <a:endParaRPr lang="ru-RU" sz="2800" b="1" dirty="0">
              <a:solidFill>
                <a:srgbClr val="C00000"/>
              </a:solidFill>
              <a:latin typeface="Calibri" panose="020F0502020204030204"/>
            </a:endParaRPr>
          </a:p>
        </p:txBody>
      </p:sp>
      <p:pic>
        <p:nvPicPr>
          <p:cNvPr id="4098" name="Picture 2" descr="Импетиг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276" y="1044201"/>
            <a:ext cx="5282057" cy="5449824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Импетиг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16" y="2987040"/>
            <a:ext cx="5876544" cy="3578352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72319" y="156117"/>
            <a:ext cx="8896913" cy="61331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Superficial </a:t>
            </a:r>
            <a:r>
              <a:rPr lang="en-US" sz="4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strepto-staphyloderma</a:t>
            </a:r>
            <a:endParaRPr lang="en-US" sz="4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98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29878" y="672450"/>
            <a:ext cx="6096000" cy="11866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86362" y="2657283"/>
            <a:ext cx="7192536" cy="59136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Deep </a:t>
            </a:r>
            <a:r>
              <a:rPr lang="en-US" sz="3600" b="1" dirty="0" err="1">
                <a:solidFill>
                  <a:srgbClr val="C00000"/>
                </a:solidFill>
              </a:rPr>
              <a:t>strepto-staphyloderma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0080" y="680139"/>
            <a:ext cx="3346240" cy="115699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0000CC"/>
                </a:solidFill>
              </a:rPr>
              <a:t>Chronic </a:t>
            </a:r>
            <a:r>
              <a:rPr lang="en-US" sz="2800" b="1" dirty="0">
                <a:solidFill>
                  <a:srgbClr val="0000CC"/>
                </a:solidFill>
              </a:rPr>
              <a:t>deep ulcerative vegetative pyoderma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113" y="2718396"/>
            <a:ext cx="2444619" cy="93306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err="1" smtClean="0">
                <a:solidFill>
                  <a:srgbClr val="0000CC"/>
                </a:solidFill>
              </a:rPr>
              <a:t>Hallopo`s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b="1" dirty="0">
                <a:solidFill>
                  <a:srgbClr val="0000CC"/>
                </a:solidFill>
              </a:rPr>
              <a:t>vegetative pyoderma</a:t>
            </a: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0" y="4571742"/>
            <a:ext cx="3373120" cy="97038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0000CC"/>
                </a:solidFill>
              </a:rPr>
              <a:t>Scarring </a:t>
            </a:r>
            <a:r>
              <a:rPr lang="en-US" sz="2800" b="1" dirty="0">
                <a:solidFill>
                  <a:srgbClr val="0000CC"/>
                </a:solidFill>
              </a:rPr>
              <a:t>folliculitis (folliculitis </a:t>
            </a:r>
            <a:r>
              <a:rPr lang="en-US" sz="2800" b="1" dirty="0" err="1">
                <a:solidFill>
                  <a:srgbClr val="0000CC"/>
                </a:solidFill>
              </a:rPr>
              <a:t>decalvans</a:t>
            </a:r>
            <a:r>
              <a:rPr lang="en-US" sz="2800" b="1" dirty="0">
                <a:solidFill>
                  <a:srgbClr val="0000CC"/>
                </a:solidFill>
              </a:rPr>
              <a:t>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58235" y="4258153"/>
            <a:ext cx="5362245" cy="161419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0000CC"/>
                </a:solidFill>
              </a:rPr>
              <a:t>Hoffmann's folliculitis abscendens et suffodiens capitis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306063" y="4710942"/>
            <a:ext cx="2604152" cy="74644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0000CC"/>
                </a:solidFill>
              </a:rPr>
              <a:t>Vegetative </a:t>
            </a:r>
            <a:r>
              <a:rPr lang="en-US" sz="2800" b="1" dirty="0" err="1">
                <a:solidFill>
                  <a:srgbClr val="0000CC"/>
                </a:solidFill>
              </a:rPr>
              <a:t>pyostomatitis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39201" y="746893"/>
            <a:ext cx="3174632" cy="132494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 err="1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Acne</a:t>
            </a:r>
            <a:r>
              <a:rPr lang="ru-RU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keloidea</a:t>
            </a:r>
            <a:r>
              <a:rPr lang="ru-RU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(folliculitis </a:t>
            </a:r>
            <a:r>
              <a:rPr lang="en-US" sz="2800" b="1" dirty="0" err="1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sclerosans</a:t>
            </a:r>
            <a:r>
              <a:rPr lang="en-US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occiput </a:t>
            </a:r>
            <a:r>
              <a:rPr lang="en-US" sz="2800" b="1" dirty="0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600" b="1" dirty="0">
              <a:solidFill>
                <a:srgbClr val="0000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3595027" y="651208"/>
            <a:ext cx="2135213" cy="93306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err="1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Chancriform</a:t>
            </a:r>
            <a:r>
              <a:rPr lang="en-US" sz="2800" b="1" dirty="0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pyoderma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97600" y="710930"/>
            <a:ext cx="2540000" cy="108235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0000CC"/>
                </a:solidFill>
              </a:rPr>
              <a:t>Gangrene </a:t>
            </a:r>
            <a:r>
              <a:rPr lang="en-US" sz="2800" b="1" dirty="0">
                <a:solidFill>
                  <a:srgbClr val="0000CC"/>
                </a:solidFill>
              </a:rPr>
              <a:t>of the penis and scrotum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347201" y="2684126"/>
            <a:ext cx="2406184" cy="95108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800" b="1" dirty="0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angrenous </a:t>
            </a:r>
            <a:r>
              <a:rPr lang="en-US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pyoderma</a:t>
            </a:r>
          </a:p>
          <a:p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01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664" y="1103970"/>
            <a:ext cx="3735659" cy="5330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romanUcPeriod"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Elimination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predisposing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factors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Local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circulatory disturbances;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Endocrine disorders;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Hypo and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avitaminosis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Immunodeficiency states;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Focal infection;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Hyperhidrosis, poor skin  hygiene;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Mechanical irritation.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6742" y="2196790"/>
            <a:ext cx="4326673" cy="3657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II.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Focus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control:</a:t>
            </a:r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Antimicrobials (it is desirable to take into consideration microorganisms sensitivity);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Specific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immunobiological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medications (staphylococcal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anatoxin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staphylococcal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antifagin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Local therapy -disinfectants, antibacterial and anti-inflammatory medications. 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30322" y="1828800"/>
            <a:ext cx="3612997" cy="40255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III. Prevention of dissemination:</a:t>
            </a:r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Treatment of skin with 2 per cent salicylic spirit;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Prohibition of washing and massage;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Prohibition of opining and stripping of any elements of eruption on the skin by a patient. 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36702" y="613318"/>
            <a:ext cx="10259122" cy="434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 any kind of pyoderma it is necessary to follow three main principles: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65502" y="144966"/>
            <a:ext cx="5419493" cy="379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Treatment of </a:t>
            </a:r>
            <a:r>
              <a:rPr lang="en-US" sz="3200" b="1" dirty="0">
                <a:solidFill>
                  <a:srgbClr val="C00000"/>
                </a:solidFill>
              </a:rPr>
              <a:t>pyoderma 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66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3317" y="2453267"/>
            <a:ext cx="11017405" cy="1996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>
                <a:solidFill>
                  <a:srgbClr val="FFFF00"/>
                </a:solidFill>
              </a:rPr>
              <a:t>kdvrem@gmail.com</a:t>
            </a:r>
            <a:endParaRPr lang="ru-RU" sz="960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"/>
            <a:ext cx="12191999" cy="68580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211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11717</TotalTime>
  <Words>893</Words>
  <Application>Microsoft Office PowerPoint</Application>
  <PresentationFormat>Широкоэкранный</PresentationFormat>
  <Paragraphs>123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Тема Office</vt:lpstr>
      <vt:lpstr>23_Тема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Тимофєєва Людмила Миколаївна</cp:lastModifiedBy>
  <cp:revision>866</cp:revision>
  <dcterms:created xsi:type="dcterms:W3CDTF">2020-10-29T06:27:34Z</dcterms:created>
  <dcterms:modified xsi:type="dcterms:W3CDTF">2024-02-19T17:56:18Z</dcterms:modified>
</cp:coreProperties>
</file>