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61" r:id="rId14"/>
    <p:sldId id="27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>
        <p:scale>
          <a:sx n="66" d="100"/>
          <a:sy n="66" d="100"/>
        </p:scale>
        <p:origin x="1620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3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7905" y="1609090"/>
            <a:ext cx="8677910" cy="22860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8000" b="1" i="1" cap="none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 лідерства в сучасних організаціях</a:t>
            </a:r>
            <a:endParaRPr lang="ru-RU" sz="8000" b="1" i="1" cap="none" dirty="0">
              <a:ln w="0"/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sbm.pnu.edu.ua/wp-content/uploads/2017/10/The-Qualities-of-an-Introverted-Leader_SOURCE_istockphoto-e1511776799667.jp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35" y="3780155"/>
            <a:ext cx="4784090" cy="268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6071" y="1176301"/>
            <a:ext cx="10364451" cy="1596177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Управляє</a:t>
            </a:r>
            <a:r>
              <a:rPr lang="ru-RU" dirty="0"/>
              <a:t> </a:t>
            </a:r>
            <a:r>
              <a:rPr lang="ru-RU" dirty="0" err="1"/>
              <a:t>психологічним</a:t>
            </a:r>
            <a:r>
              <a:rPr lang="ru-RU" dirty="0"/>
              <a:t> </a:t>
            </a:r>
            <a:r>
              <a:rPr lang="ru-RU" dirty="0" err="1"/>
              <a:t>кліматом</a:t>
            </a:r>
            <a:r>
              <a:rPr lang="ru-RU" dirty="0"/>
              <a:t> </a:t>
            </a:r>
            <a:r>
              <a:rPr lang="ru-RU" dirty="0" err="1"/>
              <a:t>колективу</a:t>
            </a:r>
            <a:r>
              <a:rPr lang="ru-RU" dirty="0"/>
              <a:t>. </a:t>
            </a:r>
            <a:r>
              <a:rPr lang="ru-RU" dirty="0" err="1"/>
              <a:t>Лідер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та </a:t>
            </a:r>
            <a:r>
              <a:rPr lang="ru-RU" dirty="0" err="1"/>
              <a:t>людина</a:t>
            </a:r>
            <a:r>
              <a:rPr lang="ru-RU" dirty="0"/>
              <a:t>, </a:t>
            </a:r>
            <a:r>
              <a:rPr lang="ru-RU" dirty="0" err="1"/>
              <a:t>котра</a:t>
            </a:r>
            <a:r>
              <a:rPr lang="ru-RU" dirty="0"/>
              <a:t> </a:t>
            </a:r>
            <a:r>
              <a:rPr lang="ru-RU" dirty="0" err="1"/>
              <a:t>здатна</a:t>
            </a:r>
            <a:r>
              <a:rPr lang="ru-RU" dirty="0"/>
              <a:t> </a:t>
            </a:r>
            <a:r>
              <a:rPr lang="ru-RU" dirty="0" err="1"/>
              <a:t>захистити</a:t>
            </a:r>
            <a:r>
              <a:rPr lang="ru-RU" dirty="0"/>
              <a:t>, </a:t>
            </a:r>
            <a:r>
              <a:rPr lang="ru-RU" dirty="0" err="1"/>
              <a:t>мотивувати</a:t>
            </a:r>
            <a:r>
              <a:rPr lang="ru-RU" dirty="0"/>
              <a:t>, </a:t>
            </a:r>
            <a:r>
              <a:rPr lang="ru-RU" dirty="0" err="1"/>
              <a:t>створювати</a:t>
            </a:r>
            <a:r>
              <a:rPr lang="ru-RU" dirty="0"/>
              <a:t> </a:t>
            </a:r>
            <a:r>
              <a:rPr lang="ru-RU" dirty="0" err="1"/>
              <a:t>настрій</a:t>
            </a:r>
            <a:r>
              <a:rPr lang="ru-RU" dirty="0"/>
              <a:t> та </a:t>
            </a:r>
            <a:r>
              <a:rPr lang="ru-RU" dirty="0" err="1"/>
              <a:t>управляти</a:t>
            </a:r>
            <a:r>
              <a:rPr lang="ru-RU" dirty="0"/>
              <a:t> в </a:t>
            </a:r>
            <a:r>
              <a:rPr lang="ru-RU" dirty="0" err="1"/>
              <a:t>колективі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10244" name="Picture 4" descr="Пов’язане зображення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546" y="3114675"/>
            <a:ext cx="66675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67774" y="1185992"/>
            <a:ext cx="10363826" cy="3424107"/>
          </a:xfrm>
        </p:spPr>
        <p:txBody>
          <a:bodyPr/>
          <a:lstStyle/>
          <a:p>
            <a:r>
              <a:rPr lang="ru-RU" dirty="0" err="1"/>
              <a:t>Створює</a:t>
            </a:r>
            <a:r>
              <a:rPr lang="ru-RU" dirty="0"/>
              <a:t> </a:t>
            </a:r>
            <a:r>
              <a:rPr lang="ru-RU" dirty="0" err="1"/>
              <a:t>синергетичний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.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об’єднує</a:t>
            </a:r>
            <a:r>
              <a:rPr lang="ru-RU" dirty="0"/>
              <a:t> </a:t>
            </a:r>
            <a:r>
              <a:rPr lang="ru-RU" dirty="0" err="1"/>
              <a:t>групу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в свою </a:t>
            </a:r>
            <a:r>
              <a:rPr lang="ru-RU" dirty="0" err="1"/>
              <a:t>чергу</a:t>
            </a:r>
            <a:r>
              <a:rPr lang="ru-RU" dirty="0"/>
              <a:t> </a:t>
            </a:r>
            <a:r>
              <a:rPr lang="ru-RU" dirty="0" err="1"/>
              <a:t>об’єднують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навички</a:t>
            </a:r>
            <a:r>
              <a:rPr lang="ru-RU" dirty="0"/>
              <a:t> для </a:t>
            </a:r>
            <a:r>
              <a:rPr lang="ru-RU" dirty="0" err="1"/>
              <a:t>досягнення</a:t>
            </a:r>
            <a:r>
              <a:rPr lang="ru-RU" dirty="0"/>
              <a:t> мети. </a:t>
            </a:r>
            <a:r>
              <a:rPr lang="ru-RU" dirty="0" err="1"/>
              <a:t>Адже</a:t>
            </a:r>
            <a:r>
              <a:rPr lang="ru-RU" dirty="0"/>
              <a:t>,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навичкам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людей, для </a:t>
            </a:r>
            <a:r>
              <a:rPr lang="ru-RU" dirty="0" err="1"/>
              <a:t>досягнення</a:t>
            </a:r>
            <a:r>
              <a:rPr lang="ru-RU" dirty="0"/>
              <a:t> результату </a:t>
            </a:r>
            <a:r>
              <a:rPr lang="ru-RU" dirty="0" err="1"/>
              <a:t>потрібно</a:t>
            </a:r>
            <a:r>
              <a:rPr lang="ru-RU" dirty="0"/>
              <a:t> буде </a:t>
            </a:r>
            <a:r>
              <a:rPr lang="ru-RU" dirty="0" err="1"/>
              <a:t>докласти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зусиль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якби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виконувала</a:t>
            </a:r>
            <a:r>
              <a:rPr lang="ru-RU" dirty="0"/>
              <a:t> одна </a:t>
            </a:r>
            <a:r>
              <a:rPr lang="ru-RU" dirty="0" err="1"/>
              <a:t>людина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4" name="Picture 2" descr="Пов’язане зображення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037" y="2898045"/>
            <a:ext cx="5377117" cy="412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2374" y="957392"/>
            <a:ext cx="10363826" cy="3424107"/>
          </a:xfrm>
        </p:spPr>
        <p:txBody>
          <a:bodyPr/>
          <a:lstStyle/>
          <a:p>
            <a:r>
              <a:rPr lang="ru-RU" dirty="0" err="1"/>
              <a:t>Лідер</a:t>
            </a:r>
            <a:r>
              <a:rPr lang="ru-RU" dirty="0"/>
              <a:t> є </a:t>
            </a:r>
            <a:r>
              <a:rPr lang="ru-RU" dirty="0" err="1"/>
              <a:t>представником</a:t>
            </a:r>
            <a:r>
              <a:rPr lang="ru-RU" dirty="0"/>
              <a:t>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як в </a:t>
            </a:r>
            <a:r>
              <a:rPr lang="ru-RU" dirty="0" err="1"/>
              <a:t>повсякденному</a:t>
            </a:r>
            <a:r>
              <a:rPr lang="ru-RU" dirty="0"/>
              <a:t> </a:t>
            </a:r>
            <a:r>
              <a:rPr lang="ru-RU" dirty="0" err="1"/>
              <a:t>житті</a:t>
            </a:r>
            <a:r>
              <a:rPr lang="ru-RU" dirty="0"/>
              <a:t>, так і в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політичні</a:t>
            </a:r>
            <a:r>
              <a:rPr lang="ru-RU" dirty="0"/>
              <a:t> </a:t>
            </a:r>
            <a:r>
              <a:rPr lang="ru-RU" dirty="0" err="1"/>
              <a:t>лідери</a:t>
            </a:r>
            <a:r>
              <a:rPr lang="ru-RU" dirty="0"/>
              <a:t> </a:t>
            </a:r>
            <a:r>
              <a:rPr lang="ru-RU" dirty="0" err="1"/>
              <a:t>представляють</a:t>
            </a:r>
            <a:r>
              <a:rPr lang="ru-RU" dirty="0"/>
              <a:t> свою </a:t>
            </a:r>
            <a:r>
              <a:rPr lang="ru-RU" dirty="0" err="1"/>
              <a:t>країну</a:t>
            </a:r>
            <a:r>
              <a:rPr lang="ru-RU" dirty="0"/>
              <a:t> в переговорах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країнами</a:t>
            </a:r>
            <a:r>
              <a:rPr lang="ru-RU" dirty="0"/>
              <a:t>, </a:t>
            </a:r>
            <a:r>
              <a:rPr lang="ru-RU" dirty="0" err="1"/>
              <a:t>лідери</a:t>
            </a:r>
            <a:r>
              <a:rPr lang="ru-RU" dirty="0"/>
              <a:t> </a:t>
            </a:r>
            <a:r>
              <a:rPr lang="ru-RU" dirty="0" err="1"/>
              <a:t>організацій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в переговорах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компаніями</a:t>
            </a:r>
            <a:r>
              <a:rPr lang="ru-RU" dirty="0"/>
              <a:t>, а </a:t>
            </a:r>
            <a:r>
              <a:rPr lang="ru-RU" dirty="0" err="1"/>
              <a:t>лідер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вести </a:t>
            </a:r>
            <a:r>
              <a:rPr lang="ru-RU" dirty="0" err="1"/>
              <a:t>розмову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імені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з людьми, </a:t>
            </a:r>
            <a:r>
              <a:rPr lang="ru-RU" dirty="0" err="1"/>
              <a:t>які</a:t>
            </a:r>
            <a:r>
              <a:rPr lang="ru-RU" dirty="0"/>
              <a:t> в </a:t>
            </a:r>
            <a:r>
              <a:rPr lang="ru-RU" dirty="0" err="1"/>
              <a:t>неї</a:t>
            </a:r>
            <a:r>
              <a:rPr lang="ru-RU" dirty="0"/>
              <a:t> не </a:t>
            </a:r>
            <a:r>
              <a:rPr lang="ru-RU" dirty="0" err="1"/>
              <a:t>входять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12290" name="Picture 2" descr="Результат пошуку зображень за запитом &quot;ЛиДЕР  ПНГ&quot;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4" y="3033712"/>
            <a:ext cx="2600325" cy="364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 </a:t>
            </a:r>
            <a:r>
              <a:rPr lang="ru-RU" dirty="0" err="1"/>
              <a:t>останньою</a:t>
            </a:r>
            <a:r>
              <a:rPr lang="ru-RU" dirty="0"/>
              <a:t> </a:t>
            </a:r>
            <a:r>
              <a:rPr lang="ru-RU" dirty="0" err="1"/>
              <a:t>функцією</a:t>
            </a:r>
            <a:r>
              <a:rPr lang="ru-RU" dirty="0"/>
              <a:t> </a:t>
            </a:r>
            <a:r>
              <a:rPr lang="ru-RU" dirty="0" err="1"/>
              <a:t>лідера</a:t>
            </a:r>
            <a:r>
              <a:rPr lang="ru-RU" dirty="0"/>
              <a:t> є </a:t>
            </a:r>
            <a:r>
              <a:rPr lang="ru-RU" dirty="0" err="1"/>
              <a:t>мотивація</a:t>
            </a:r>
            <a:r>
              <a:rPr lang="ru-RU" dirty="0"/>
              <a:t>.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вміння</a:t>
            </a:r>
            <a:r>
              <a:rPr lang="ru-RU" dirty="0"/>
              <a:t> </a:t>
            </a:r>
            <a:r>
              <a:rPr lang="ru-RU" dirty="0" err="1"/>
              <a:t>надавати</a:t>
            </a:r>
            <a:r>
              <a:rPr lang="ru-RU" dirty="0"/>
              <a:t> </a:t>
            </a:r>
            <a:r>
              <a:rPr lang="ru-RU" dirty="0" err="1"/>
              <a:t>енергетичне</a:t>
            </a:r>
            <a:r>
              <a:rPr lang="ru-RU" dirty="0"/>
              <a:t> </a:t>
            </a:r>
            <a:r>
              <a:rPr lang="ru-RU" dirty="0" err="1"/>
              <a:t>підживлення</a:t>
            </a:r>
            <a:r>
              <a:rPr lang="ru-RU" dirty="0"/>
              <a:t> і </a:t>
            </a:r>
            <a:r>
              <a:rPr lang="ru-RU" dirty="0" err="1"/>
              <a:t>стимуляцію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натхнення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13314" name="Picture 2" descr="Пов’язане зображення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074" y="2573337"/>
            <a:ext cx="3476625" cy="347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Однією</a:t>
            </a:r>
            <a:r>
              <a:rPr lang="ru-RU" dirty="0"/>
              <a:t> з </a:t>
            </a:r>
            <a:r>
              <a:rPr lang="ru-RU" dirty="0" err="1"/>
              <a:t>найважливіших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є мета.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мети, то </a:t>
            </a:r>
            <a:r>
              <a:rPr lang="ru-RU" dirty="0" err="1"/>
              <a:t>відсутнє</a:t>
            </a:r>
            <a:r>
              <a:rPr lang="ru-RU" dirty="0"/>
              <a:t> і </a:t>
            </a:r>
            <a:r>
              <a:rPr lang="ru-RU" dirty="0" err="1"/>
              <a:t>лідерство</a:t>
            </a:r>
            <a:r>
              <a:rPr lang="ru-RU" dirty="0"/>
              <a:t>.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лідерство</a:t>
            </a:r>
            <a:r>
              <a:rPr lang="ru-RU" dirty="0"/>
              <a:t> без мети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домінування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Пов’язане зображення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5" y="2590800"/>
            <a:ext cx="56959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Вміння</a:t>
            </a:r>
            <a:r>
              <a:rPr lang="ru-RU" dirty="0"/>
              <a:t> </a:t>
            </a:r>
            <a:r>
              <a:rPr lang="ru-RU" dirty="0" err="1"/>
              <a:t>розподіляти</a:t>
            </a:r>
            <a:r>
              <a:rPr lang="ru-RU" dirty="0"/>
              <a:t> </a:t>
            </a:r>
            <a:r>
              <a:rPr lang="ru-RU" dirty="0" err="1"/>
              <a:t>повноваження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є </a:t>
            </a:r>
            <a:r>
              <a:rPr lang="ru-RU" dirty="0" err="1"/>
              <a:t>ціль</a:t>
            </a:r>
            <a:r>
              <a:rPr lang="ru-RU" dirty="0"/>
              <a:t>, то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виконавці</a:t>
            </a:r>
            <a:r>
              <a:rPr lang="ru-RU" dirty="0"/>
              <a:t>. Тому </a:t>
            </a:r>
            <a:r>
              <a:rPr lang="ru-RU" dirty="0" err="1"/>
              <a:t>лідеру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розподілити</a:t>
            </a:r>
            <a:r>
              <a:rPr lang="ru-RU" dirty="0"/>
              <a:t> </a:t>
            </a:r>
            <a:r>
              <a:rPr lang="ru-RU" dirty="0" err="1"/>
              <a:t>повноваження</a:t>
            </a:r>
            <a:r>
              <a:rPr lang="ru-RU" dirty="0"/>
              <a:t> і </a:t>
            </a:r>
            <a:r>
              <a:rPr lang="ru-RU" dirty="0" err="1"/>
              <a:t>контролювати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Пов’язане зображення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370" y="2214694"/>
            <a:ext cx="6506633" cy="487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. </a:t>
            </a:r>
            <a:r>
              <a:rPr lang="ru-RU" dirty="0" err="1"/>
              <a:t>Лідер</a:t>
            </a:r>
            <a:r>
              <a:rPr lang="ru-RU" dirty="0"/>
              <a:t>, як сильна і </a:t>
            </a:r>
            <a:r>
              <a:rPr lang="ru-RU" dirty="0" err="1"/>
              <a:t>впливова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, повинен </a:t>
            </a:r>
            <a:r>
              <a:rPr lang="ru-RU" dirty="0" err="1"/>
              <a:t>відстоювати</a:t>
            </a:r>
            <a:r>
              <a:rPr lang="ru-RU" dirty="0"/>
              <a:t> </a:t>
            </a:r>
            <a:r>
              <a:rPr lang="ru-RU" dirty="0" err="1"/>
              <a:t>інтереси</a:t>
            </a:r>
            <a:r>
              <a:rPr lang="ru-RU" dirty="0"/>
              <a:t>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та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членів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Пов’язане зображення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75" y="2070100"/>
            <a:ext cx="4019550" cy="535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. При </a:t>
            </a:r>
            <a:r>
              <a:rPr lang="ru-RU" dirty="0" err="1"/>
              <a:t>виникненні</a:t>
            </a:r>
            <a:r>
              <a:rPr lang="ru-RU" dirty="0"/>
              <a:t>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спірних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кризових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з </a:t>
            </a:r>
            <a:r>
              <a:rPr lang="ru-RU" dirty="0" err="1"/>
              <a:t>цього</a:t>
            </a:r>
            <a:r>
              <a:rPr lang="ru-RU" dirty="0"/>
              <a:t> приводу </a:t>
            </a:r>
            <a:r>
              <a:rPr lang="ru-RU" dirty="0" err="1"/>
              <a:t>приймає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лідер</a:t>
            </a:r>
            <a:r>
              <a:rPr lang="ru-RU" dirty="0" smtClean="0"/>
              <a:t>.•</a:t>
            </a:r>
            <a:endParaRPr lang="ru-RU" dirty="0"/>
          </a:p>
        </p:txBody>
      </p:sp>
      <p:pic>
        <p:nvPicPr>
          <p:cNvPr id="17410" name="Picture 2" descr="Пов’язане зображення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75" y="2047875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Контроль. </a:t>
            </a:r>
            <a:r>
              <a:rPr lang="ru-RU" dirty="0" err="1"/>
              <a:t>Лідер</a:t>
            </a:r>
            <a:r>
              <a:rPr lang="ru-RU" dirty="0"/>
              <a:t> повинен </a:t>
            </a:r>
            <a:r>
              <a:rPr lang="ru-RU" dirty="0" err="1"/>
              <a:t>здійснювати</a:t>
            </a:r>
            <a:r>
              <a:rPr lang="ru-RU" dirty="0"/>
              <a:t> контроль за </a:t>
            </a:r>
            <a:r>
              <a:rPr lang="ru-RU" dirty="0" err="1"/>
              <a:t>виконанням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, </a:t>
            </a:r>
            <a:r>
              <a:rPr lang="ru-RU" dirty="0" err="1"/>
              <a:t>коригувати</a:t>
            </a:r>
            <a:r>
              <a:rPr lang="ru-RU" dirty="0"/>
              <a:t> і </a:t>
            </a:r>
            <a:r>
              <a:rPr lang="ru-RU" dirty="0" err="1"/>
              <a:t>направляти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послідовників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8434" name="Picture 2" descr="Пов’язане зображення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75" y="2367092"/>
            <a:ext cx="7429316" cy="38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konogonka.com/wp-content/uploads/2018/04/Malyunok-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948530"/>
            <a:ext cx="9761636" cy="415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Крім</a:t>
            </a:r>
            <a:r>
              <a:rPr lang="ru-RU" dirty="0"/>
              <a:t> того, в будь-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колективі</a:t>
            </a:r>
            <a:r>
              <a:rPr lang="ru-RU" dirty="0"/>
              <a:t> є: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а</a:t>
            </a:r>
            <a:r>
              <a:rPr lang="ru-RU" dirty="0"/>
              <a:t>) </a:t>
            </a:r>
            <a:r>
              <a:rPr lang="ru-RU" dirty="0" err="1"/>
              <a:t>емоційний</a:t>
            </a:r>
            <a:r>
              <a:rPr lang="ru-RU" dirty="0"/>
              <a:t> </a:t>
            </a:r>
            <a:r>
              <a:rPr lang="ru-RU" dirty="0" err="1"/>
              <a:t>лідер</a:t>
            </a:r>
            <a:r>
              <a:rPr lang="ru-RU" dirty="0"/>
              <a:t>,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якому</a:t>
            </a:r>
            <a:r>
              <a:rPr lang="ru-RU" dirty="0"/>
              <a:t> в </a:t>
            </a:r>
            <a:r>
              <a:rPr lang="ru-RU" dirty="0" err="1"/>
              <a:t>колективі</a:t>
            </a:r>
            <a:r>
              <a:rPr lang="ru-RU" dirty="0"/>
              <a:t> </a:t>
            </a:r>
            <a:r>
              <a:rPr lang="ru-RU" dirty="0" err="1"/>
              <a:t>вибудовуються</a:t>
            </a:r>
            <a:r>
              <a:rPr lang="ru-RU" dirty="0"/>
              <a:t> </a:t>
            </a:r>
            <a:r>
              <a:rPr lang="ru-RU" dirty="0" err="1"/>
              <a:t>доброзичливі</a:t>
            </a:r>
            <a:r>
              <a:rPr lang="ru-RU" dirty="0"/>
              <a:t> </a:t>
            </a:r>
            <a:r>
              <a:rPr lang="ru-RU" dirty="0" err="1"/>
              <a:t>відносини</a:t>
            </a:r>
            <a:r>
              <a:rPr lang="ru-RU" dirty="0"/>
              <a:t> з </a:t>
            </a:r>
            <a:r>
              <a:rPr lang="ru-RU" dirty="0" err="1"/>
              <a:t>різними</a:t>
            </a:r>
            <a:r>
              <a:rPr lang="ru-RU" dirty="0"/>
              <a:t> людьми;</a:t>
            </a:r>
            <a:endParaRPr lang="ru-RU" dirty="0"/>
          </a:p>
          <a:p>
            <a:r>
              <a:rPr lang="ru-RU" dirty="0"/>
              <a:t>б) </a:t>
            </a:r>
            <a:r>
              <a:rPr lang="ru-RU" dirty="0" err="1"/>
              <a:t>лідер</a:t>
            </a:r>
            <a:r>
              <a:rPr lang="ru-RU" dirty="0"/>
              <a:t>-критик, </a:t>
            </a:r>
            <a:r>
              <a:rPr lang="ru-RU" dirty="0" err="1"/>
              <a:t>здатний</a:t>
            </a:r>
            <a:r>
              <a:rPr lang="ru-RU" dirty="0"/>
              <a:t> критично </a:t>
            </a:r>
            <a:r>
              <a:rPr lang="ru-RU" dirty="0" err="1"/>
              <a:t>аналізувати</a:t>
            </a:r>
            <a:r>
              <a:rPr lang="ru-RU" dirty="0"/>
              <a:t> та </a:t>
            </a:r>
            <a:r>
              <a:rPr lang="ru-RU" dirty="0" err="1"/>
              <a:t>виділяти</a:t>
            </a:r>
            <a:r>
              <a:rPr lang="ru-RU" dirty="0"/>
              <a:t> </a:t>
            </a:r>
            <a:r>
              <a:rPr lang="ru-RU" dirty="0" err="1"/>
              <a:t>слабкі</a:t>
            </a:r>
            <a:r>
              <a:rPr lang="ru-RU" dirty="0"/>
              <a:t> і </a:t>
            </a:r>
            <a:r>
              <a:rPr lang="ru-RU" dirty="0" err="1"/>
              <a:t>сильні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 проекту;</a:t>
            </a:r>
            <a:endParaRPr lang="ru-RU" dirty="0"/>
          </a:p>
          <a:p>
            <a:r>
              <a:rPr lang="ru-RU" dirty="0"/>
              <a:t>в) </a:t>
            </a:r>
            <a:r>
              <a:rPr lang="ru-RU" dirty="0" err="1"/>
              <a:t>лідер-інтелектуал</a:t>
            </a:r>
            <a:r>
              <a:rPr lang="ru-RU" dirty="0"/>
              <a:t> </a:t>
            </a:r>
            <a:r>
              <a:rPr lang="ru-RU" dirty="0" err="1"/>
              <a:t>володіє</a:t>
            </a:r>
            <a:r>
              <a:rPr lang="ru-RU" dirty="0"/>
              <a:t> </a:t>
            </a:r>
            <a:r>
              <a:rPr lang="ru-RU" dirty="0" err="1"/>
              <a:t>здатністю</a:t>
            </a:r>
            <a:r>
              <a:rPr lang="ru-RU" dirty="0"/>
              <a:t> </a:t>
            </a:r>
            <a:r>
              <a:rPr lang="ru-RU" dirty="0" err="1"/>
              <a:t>породжувати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позитивні</a:t>
            </a:r>
            <a:r>
              <a:rPr lang="ru-RU" dirty="0"/>
              <a:t> </a:t>
            </a:r>
            <a:r>
              <a:rPr lang="ru-RU" dirty="0" err="1"/>
              <a:t>ідеї</a:t>
            </a:r>
            <a:r>
              <a:rPr lang="ru-RU" dirty="0"/>
              <a:t>;</a:t>
            </a:r>
            <a:endParaRPr lang="ru-RU" dirty="0"/>
          </a:p>
          <a:p>
            <a:r>
              <a:rPr lang="ru-RU" dirty="0"/>
              <a:t>г) </a:t>
            </a:r>
            <a:r>
              <a:rPr lang="ru-RU" dirty="0" err="1"/>
              <a:t>лідер-організатор</a:t>
            </a:r>
            <a:r>
              <a:rPr lang="ru-RU" dirty="0"/>
              <a:t> </a:t>
            </a:r>
            <a:r>
              <a:rPr lang="ru-RU" dirty="0" err="1"/>
              <a:t>планує</a:t>
            </a:r>
            <a:r>
              <a:rPr lang="ru-RU" dirty="0"/>
              <a:t> </a:t>
            </a:r>
            <a:r>
              <a:rPr lang="ru-RU" dirty="0" err="1"/>
              <a:t>проекти</a:t>
            </a:r>
            <a:r>
              <a:rPr lang="ru-RU" dirty="0"/>
              <a:t>, </a:t>
            </a:r>
            <a:r>
              <a:rPr lang="ru-RU" dirty="0" err="1"/>
              <a:t>розподіляє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учасниками</a:t>
            </a:r>
            <a:r>
              <a:rPr lang="ru-RU" dirty="0"/>
              <a:t> та </a:t>
            </a:r>
            <a:r>
              <a:rPr lang="ru-RU" dirty="0" err="1"/>
              <a:t>контролює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;</a:t>
            </a:r>
            <a:endParaRPr lang="ru-RU" dirty="0"/>
          </a:p>
          <a:p>
            <a:r>
              <a:rPr lang="ru-RU" dirty="0"/>
              <a:t>д) </a:t>
            </a:r>
            <a:r>
              <a:rPr lang="ru-RU" dirty="0" err="1"/>
              <a:t>лідер-виконавець</a:t>
            </a:r>
            <a:r>
              <a:rPr lang="ru-RU" dirty="0"/>
              <a:t> є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тією</a:t>
            </a:r>
            <a:r>
              <a:rPr lang="ru-RU" dirty="0"/>
              <a:t> </a:t>
            </a:r>
            <a:r>
              <a:rPr lang="ru-RU" dirty="0" err="1"/>
              <a:t>людиною</a:t>
            </a:r>
            <a:r>
              <a:rPr lang="ru-RU" dirty="0"/>
              <a:t>, яка </a:t>
            </a:r>
            <a:r>
              <a:rPr lang="ru-RU" dirty="0" err="1"/>
              <a:t>вміє</a:t>
            </a:r>
            <a:r>
              <a:rPr lang="ru-RU" dirty="0"/>
              <a:t> </a:t>
            </a:r>
            <a:r>
              <a:rPr lang="ru-RU" dirty="0" err="1"/>
              <a:t>чітко</a:t>
            </a:r>
            <a:r>
              <a:rPr lang="ru-RU" dirty="0"/>
              <a:t> і у </a:t>
            </a:r>
            <a:r>
              <a:rPr lang="ru-RU" dirty="0" err="1"/>
              <a:t>визначений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/>
              <a:t>покладені</a:t>
            </a:r>
            <a:r>
              <a:rPr lang="ru-RU" dirty="0"/>
              <a:t> на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обов’язки</a:t>
            </a:r>
            <a:r>
              <a:rPr lang="ru-RU" dirty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konogonka.com/wp-content/uploads/2018/04/Malyunok-9.jp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790" y="977900"/>
            <a:ext cx="8665210" cy="539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0</TotalTime>
  <Words>2024</Words>
  <Application>WPS Presentation</Application>
  <PresentationFormat>Широкоэкранный</PresentationFormat>
  <Paragraphs>29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SimSun</vt:lpstr>
      <vt:lpstr>Wingdings</vt:lpstr>
      <vt:lpstr>Times New Roman</vt:lpstr>
      <vt:lpstr>Microsoft YaHei</vt:lpstr>
      <vt:lpstr>Arial Unicode MS</vt:lpstr>
      <vt:lpstr>Tw Cen MT</vt:lpstr>
      <vt:lpstr>Segoe Print</vt:lpstr>
      <vt:lpstr>Calibri</vt:lpstr>
      <vt:lpstr>Капля</vt:lpstr>
      <vt:lpstr>Концепції лідерства в сучасних організаціях</vt:lpstr>
      <vt:lpstr>Управляє психологічним кліматом колективу. Лідер – це та людина, котра здатна захистити, мотивувати, створювати настрій та управляти в колективі.</vt:lpstr>
      <vt:lpstr>PowerPoint 演示文稿</vt:lpstr>
      <vt:lpstr>PowerPoint 演示文稿</vt:lpstr>
      <vt:lpstr>Не останньою функцією лідера є мотивація. Тобто вміння надавати енергетичне підживлення і стимуляцію групи, тобто натхнення.</vt:lpstr>
      <vt:lpstr>Однією з найважливіших функцій є мета. Бо якщо немає мети, то відсутнє і лідерство. Адже лідерство без мети — це домінування.</vt:lpstr>
      <vt:lpstr>Вміння розподіляти повноваження. Якщо є ціль, то для її досягнення мають бути виконавці. Тому лідеру потрібно розподілити повноваження і контролювати виконання.</vt:lpstr>
      <vt:lpstr>Захист членів групи. Лідер, як сильна і впливова людина, повинен відстоювати інтереси своєї групи та її членів.</vt:lpstr>
      <vt:lpstr>Прийняття рішень. При виникненні будь-яких спірних або кризових ситуацій рішення з цього приводу приймає саме лідер.•</vt:lpstr>
      <vt:lpstr>Контроль. Лідер повинен здійснювати контроль за виконанням завдань, коригувати і направляти дії послідовників.</vt:lpstr>
      <vt:lpstr>PowerPoint 演示文稿</vt:lpstr>
      <vt:lpstr>Крім того, в будь-якому колективі є: 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danya</dc:creator>
  <cp:lastModifiedBy>Тетяна Леонідів�</cp:lastModifiedBy>
  <cp:revision>24</cp:revision>
  <dcterms:created xsi:type="dcterms:W3CDTF">2019-11-17T17:42:00Z</dcterms:created>
  <dcterms:modified xsi:type="dcterms:W3CDTF">2024-02-05T12:08:52Z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3445FDED8FEA4CFFA49D60594EC28B86_13</vt:lpwstr>
  </property>
  <property fmtid="{D5CDD505-2E9C-101B-9397-08002B2CF9AE}" pid="3" name="KSOProductBuildVer">
    <vt:lpwstr>1049-12.2.0.13431</vt:lpwstr>
  </property>
</Properties>
</file>