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74" r:id="rId12"/>
    <p:sldId id="289" r:id="rId13"/>
    <p:sldId id="287" r:id="rId14"/>
    <p:sldId id="288" r:id="rId15"/>
    <p:sldId id="290" r:id="rId16"/>
    <p:sldId id="291" r:id="rId17"/>
    <p:sldId id="292" r:id="rId18"/>
    <p:sldId id="275" r:id="rId19"/>
    <p:sldId id="276" r:id="rId20"/>
    <p:sldId id="277" r:id="rId21"/>
    <p:sldId id="264" r:id="rId22"/>
    <p:sldId id="267" r:id="rId23"/>
    <p:sldId id="269" r:id="rId24"/>
    <p:sldId id="271" r:id="rId25"/>
    <p:sldId id="272" r:id="rId26"/>
    <p:sldId id="270" r:id="rId27"/>
    <p:sldId id="273" r:id="rId28"/>
    <p:sldId id="286" r:id="rId29"/>
    <p:sldId id="278" r:id="rId30"/>
    <p:sldId id="279" r:id="rId31"/>
    <p:sldId id="280" r:id="rId32"/>
    <p:sldId id="281" r:id="rId33"/>
    <p:sldId id="284" r:id="rId34"/>
    <p:sldId id="283" r:id="rId35"/>
    <p:sldId id="282" r:id="rId36"/>
    <p:sldId id="285"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9" d="100"/>
          <a:sy n="69" d="100"/>
        </p:scale>
        <p:origin x="37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D97D2D-985A-4ADE-A6E3-223C3888075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0435AF94-9B62-4CB0-81FF-4519985264BD}">
      <dgm:prSet phldrT="[Текст]"/>
      <dgm:spPr/>
      <dgm:t>
        <a:bodyPr/>
        <a:lstStyle/>
        <a:p>
          <a:r>
            <a:rPr lang="en-AU" b="1" i="0" dirty="0" smtClean="0"/>
            <a:t>Direct Exporting</a:t>
          </a:r>
          <a:endParaRPr lang="ru-RU" dirty="0"/>
        </a:p>
      </dgm:t>
    </dgm:pt>
    <dgm:pt modelId="{AC298252-D312-4C09-92A0-A5E6C52BC2BD}" type="parTrans" cxnId="{65266649-94E0-4FCF-A525-3BE126E97825}">
      <dgm:prSet/>
      <dgm:spPr/>
      <dgm:t>
        <a:bodyPr/>
        <a:lstStyle/>
        <a:p>
          <a:endParaRPr lang="ru-RU"/>
        </a:p>
      </dgm:t>
    </dgm:pt>
    <dgm:pt modelId="{AAD6443F-EA75-4D36-9187-9D0CF14D0990}" type="sibTrans" cxnId="{65266649-94E0-4FCF-A525-3BE126E97825}">
      <dgm:prSet/>
      <dgm:spPr/>
      <dgm:t>
        <a:bodyPr/>
        <a:lstStyle/>
        <a:p>
          <a:endParaRPr lang="ru-RU"/>
        </a:p>
      </dgm:t>
    </dgm:pt>
    <dgm:pt modelId="{7FE45896-77FC-4928-8E8F-6FDADA3022DB}">
      <dgm:prSet phldrT="[Текст]" custT="1"/>
      <dgm:spPr/>
      <dgm:t>
        <a:bodyPr/>
        <a:lstStyle/>
        <a:p>
          <a:r>
            <a:rPr lang="en-US" sz="2800" dirty="0" smtClean="0"/>
            <a:t>Direct exporting is selling openly into the market you have selected using in the first occurrence you own resources. </a:t>
          </a:r>
          <a:endParaRPr lang="ru-RU" sz="2800" dirty="0"/>
        </a:p>
      </dgm:t>
    </dgm:pt>
    <dgm:pt modelId="{9C461E8F-1779-4119-93BF-CC1241ABE488}" type="parTrans" cxnId="{EB3D2A30-E8F9-4CC8-BF1C-85ACEE9194E0}">
      <dgm:prSet/>
      <dgm:spPr/>
      <dgm:t>
        <a:bodyPr/>
        <a:lstStyle/>
        <a:p>
          <a:endParaRPr lang="ru-RU"/>
        </a:p>
      </dgm:t>
    </dgm:pt>
    <dgm:pt modelId="{DE7F1726-D79C-4B20-A755-1BB4F22BE8D1}" type="sibTrans" cxnId="{EB3D2A30-E8F9-4CC8-BF1C-85ACEE9194E0}">
      <dgm:prSet/>
      <dgm:spPr/>
      <dgm:t>
        <a:bodyPr/>
        <a:lstStyle/>
        <a:p>
          <a:endParaRPr lang="ru-RU"/>
        </a:p>
      </dgm:t>
    </dgm:pt>
    <dgm:pt modelId="{6B00B834-65BE-4DC0-BA53-65FA77A43CC5}">
      <dgm:prSet phldrT="[Текст]"/>
      <dgm:spPr/>
      <dgm:t>
        <a:bodyPr/>
        <a:lstStyle/>
        <a:p>
          <a:r>
            <a:rPr lang="en-US" dirty="0" smtClean="0"/>
            <a:t>Indirect exporting </a:t>
          </a:r>
          <a:endParaRPr lang="ru-RU" dirty="0"/>
        </a:p>
      </dgm:t>
    </dgm:pt>
    <dgm:pt modelId="{05B27877-30BE-45B5-AE43-5570C9A895B4}" type="parTrans" cxnId="{3A00F70F-4324-414C-9DE7-7F60BDD75F76}">
      <dgm:prSet/>
      <dgm:spPr/>
      <dgm:t>
        <a:bodyPr/>
        <a:lstStyle/>
        <a:p>
          <a:endParaRPr lang="ru-RU"/>
        </a:p>
      </dgm:t>
    </dgm:pt>
    <dgm:pt modelId="{7CB30482-6F29-4154-82AB-38402BD8267E}" type="sibTrans" cxnId="{3A00F70F-4324-414C-9DE7-7F60BDD75F76}">
      <dgm:prSet/>
      <dgm:spPr/>
      <dgm:t>
        <a:bodyPr/>
        <a:lstStyle/>
        <a:p>
          <a:endParaRPr lang="ru-RU"/>
        </a:p>
      </dgm:t>
    </dgm:pt>
    <dgm:pt modelId="{A6C9C247-833C-4B8B-8EC4-E468E1928492}">
      <dgm:prSet phldrT="[Текст]" custT="1"/>
      <dgm:spPr/>
      <dgm:t>
        <a:bodyPr/>
        <a:lstStyle/>
        <a:p>
          <a:r>
            <a:rPr lang="en-US" sz="2800" dirty="0" smtClean="0"/>
            <a:t>company sells to a buyer (importer or distributor) in the home country, which in turn exports the product</a:t>
          </a:r>
          <a:endParaRPr lang="ru-RU" sz="2800" dirty="0"/>
        </a:p>
      </dgm:t>
    </dgm:pt>
    <dgm:pt modelId="{C2270974-8DAC-4002-87FB-0CE6BDA7FE98}" type="parTrans" cxnId="{7D1DB3D6-85E1-4B76-8C55-25CE84DA71F1}">
      <dgm:prSet/>
      <dgm:spPr/>
      <dgm:t>
        <a:bodyPr/>
        <a:lstStyle/>
        <a:p>
          <a:endParaRPr lang="ru-RU"/>
        </a:p>
      </dgm:t>
    </dgm:pt>
    <dgm:pt modelId="{99B4422D-282A-4521-8615-2A27C5253135}" type="sibTrans" cxnId="{7D1DB3D6-85E1-4B76-8C55-25CE84DA71F1}">
      <dgm:prSet/>
      <dgm:spPr/>
      <dgm:t>
        <a:bodyPr/>
        <a:lstStyle/>
        <a:p>
          <a:endParaRPr lang="ru-RU"/>
        </a:p>
      </dgm:t>
    </dgm:pt>
    <dgm:pt modelId="{6BC4AF91-2724-4049-A25A-DCD9146B1176}" type="pres">
      <dgm:prSet presAssocID="{67D97D2D-985A-4ADE-A6E3-223C38880755}" presName="linearFlow" presStyleCnt="0">
        <dgm:presLayoutVars>
          <dgm:dir/>
          <dgm:animLvl val="lvl"/>
          <dgm:resizeHandles val="exact"/>
        </dgm:presLayoutVars>
      </dgm:prSet>
      <dgm:spPr/>
      <dgm:t>
        <a:bodyPr/>
        <a:lstStyle/>
        <a:p>
          <a:endParaRPr lang="ru-RU"/>
        </a:p>
      </dgm:t>
    </dgm:pt>
    <dgm:pt modelId="{25E863B3-47E2-4822-8EEB-98DE3CCDA9EE}" type="pres">
      <dgm:prSet presAssocID="{0435AF94-9B62-4CB0-81FF-4519985264BD}" presName="composite" presStyleCnt="0"/>
      <dgm:spPr/>
    </dgm:pt>
    <dgm:pt modelId="{EECE0F6A-A817-4BF5-BD89-A15563E66ECC}" type="pres">
      <dgm:prSet presAssocID="{0435AF94-9B62-4CB0-81FF-4519985264BD}" presName="parentText" presStyleLbl="alignNode1" presStyleIdx="0" presStyleCnt="2">
        <dgm:presLayoutVars>
          <dgm:chMax val="1"/>
          <dgm:bulletEnabled val="1"/>
        </dgm:presLayoutVars>
      </dgm:prSet>
      <dgm:spPr/>
      <dgm:t>
        <a:bodyPr/>
        <a:lstStyle/>
        <a:p>
          <a:endParaRPr lang="ru-RU"/>
        </a:p>
      </dgm:t>
    </dgm:pt>
    <dgm:pt modelId="{E9C1BCDE-C7DC-41AC-8470-C01B800B463E}" type="pres">
      <dgm:prSet presAssocID="{0435AF94-9B62-4CB0-81FF-4519985264BD}" presName="descendantText" presStyleLbl="alignAcc1" presStyleIdx="0" presStyleCnt="2" custScaleY="100000">
        <dgm:presLayoutVars>
          <dgm:bulletEnabled val="1"/>
        </dgm:presLayoutVars>
      </dgm:prSet>
      <dgm:spPr/>
      <dgm:t>
        <a:bodyPr/>
        <a:lstStyle/>
        <a:p>
          <a:endParaRPr lang="ru-RU"/>
        </a:p>
      </dgm:t>
    </dgm:pt>
    <dgm:pt modelId="{DD60DD5E-8B11-4965-A83A-FFCF06EEF9E1}" type="pres">
      <dgm:prSet presAssocID="{AAD6443F-EA75-4D36-9187-9D0CF14D0990}" presName="sp" presStyleCnt="0"/>
      <dgm:spPr/>
    </dgm:pt>
    <dgm:pt modelId="{715610F5-A658-475F-B17A-091785440293}" type="pres">
      <dgm:prSet presAssocID="{6B00B834-65BE-4DC0-BA53-65FA77A43CC5}" presName="composite" presStyleCnt="0"/>
      <dgm:spPr/>
    </dgm:pt>
    <dgm:pt modelId="{077DD5F8-F1DA-48E9-82A6-B171B7709FBC}" type="pres">
      <dgm:prSet presAssocID="{6B00B834-65BE-4DC0-BA53-65FA77A43CC5}" presName="parentText" presStyleLbl="alignNode1" presStyleIdx="1" presStyleCnt="2">
        <dgm:presLayoutVars>
          <dgm:chMax val="1"/>
          <dgm:bulletEnabled val="1"/>
        </dgm:presLayoutVars>
      </dgm:prSet>
      <dgm:spPr/>
      <dgm:t>
        <a:bodyPr/>
        <a:lstStyle/>
        <a:p>
          <a:endParaRPr lang="ru-RU"/>
        </a:p>
      </dgm:t>
    </dgm:pt>
    <dgm:pt modelId="{4F49A810-D015-4DD8-8BF4-C16F0F1592E0}" type="pres">
      <dgm:prSet presAssocID="{6B00B834-65BE-4DC0-BA53-65FA77A43CC5}" presName="descendantText" presStyleLbl="alignAcc1" presStyleIdx="1" presStyleCnt="2">
        <dgm:presLayoutVars>
          <dgm:bulletEnabled val="1"/>
        </dgm:presLayoutVars>
      </dgm:prSet>
      <dgm:spPr/>
      <dgm:t>
        <a:bodyPr/>
        <a:lstStyle/>
        <a:p>
          <a:endParaRPr lang="ru-RU"/>
        </a:p>
      </dgm:t>
    </dgm:pt>
  </dgm:ptLst>
  <dgm:cxnLst>
    <dgm:cxn modelId="{5D23035F-9873-4D0A-B169-7A995E91F03B}" type="presOf" srcId="{6B00B834-65BE-4DC0-BA53-65FA77A43CC5}" destId="{077DD5F8-F1DA-48E9-82A6-B171B7709FBC}" srcOrd="0" destOrd="0" presId="urn:microsoft.com/office/officeart/2005/8/layout/chevron2"/>
    <dgm:cxn modelId="{D8AFD4CE-5447-4567-96D9-6D07E3DDA8EB}" type="presOf" srcId="{67D97D2D-985A-4ADE-A6E3-223C38880755}" destId="{6BC4AF91-2724-4049-A25A-DCD9146B1176}" srcOrd="0" destOrd="0" presId="urn:microsoft.com/office/officeart/2005/8/layout/chevron2"/>
    <dgm:cxn modelId="{3A00F70F-4324-414C-9DE7-7F60BDD75F76}" srcId="{67D97D2D-985A-4ADE-A6E3-223C38880755}" destId="{6B00B834-65BE-4DC0-BA53-65FA77A43CC5}" srcOrd="1" destOrd="0" parTransId="{05B27877-30BE-45B5-AE43-5570C9A895B4}" sibTransId="{7CB30482-6F29-4154-82AB-38402BD8267E}"/>
    <dgm:cxn modelId="{7D1DB3D6-85E1-4B76-8C55-25CE84DA71F1}" srcId="{6B00B834-65BE-4DC0-BA53-65FA77A43CC5}" destId="{A6C9C247-833C-4B8B-8EC4-E468E1928492}" srcOrd="0" destOrd="0" parTransId="{C2270974-8DAC-4002-87FB-0CE6BDA7FE98}" sibTransId="{99B4422D-282A-4521-8615-2A27C5253135}"/>
    <dgm:cxn modelId="{EB3D2A30-E8F9-4CC8-BF1C-85ACEE9194E0}" srcId="{0435AF94-9B62-4CB0-81FF-4519985264BD}" destId="{7FE45896-77FC-4928-8E8F-6FDADA3022DB}" srcOrd="0" destOrd="0" parTransId="{9C461E8F-1779-4119-93BF-CC1241ABE488}" sibTransId="{DE7F1726-D79C-4B20-A755-1BB4F22BE8D1}"/>
    <dgm:cxn modelId="{945401A9-4520-4D8D-A191-B06DB10C0EF2}" type="presOf" srcId="{A6C9C247-833C-4B8B-8EC4-E468E1928492}" destId="{4F49A810-D015-4DD8-8BF4-C16F0F1592E0}" srcOrd="0" destOrd="0" presId="urn:microsoft.com/office/officeart/2005/8/layout/chevron2"/>
    <dgm:cxn modelId="{33B1642C-1B74-40C4-8CB9-690F27330A68}" type="presOf" srcId="{7FE45896-77FC-4928-8E8F-6FDADA3022DB}" destId="{E9C1BCDE-C7DC-41AC-8470-C01B800B463E}" srcOrd="0" destOrd="0" presId="urn:microsoft.com/office/officeart/2005/8/layout/chevron2"/>
    <dgm:cxn modelId="{65266649-94E0-4FCF-A525-3BE126E97825}" srcId="{67D97D2D-985A-4ADE-A6E3-223C38880755}" destId="{0435AF94-9B62-4CB0-81FF-4519985264BD}" srcOrd="0" destOrd="0" parTransId="{AC298252-D312-4C09-92A0-A5E6C52BC2BD}" sibTransId="{AAD6443F-EA75-4D36-9187-9D0CF14D0990}"/>
    <dgm:cxn modelId="{D3F92B4D-F230-4036-BC25-B2529FB0215F}" type="presOf" srcId="{0435AF94-9B62-4CB0-81FF-4519985264BD}" destId="{EECE0F6A-A817-4BF5-BD89-A15563E66ECC}" srcOrd="0" destOrd="0" presId="urn:microsoft.com/office/officeart/2005/8/layout/chevron2"/>
    <dgm:cxn modelId="{631B2973-BB9A-4D2C-8F73-7D0D80BBBA34}" type="presParOf" srcId="{6BC4AF91-2724-4049-A25A-DCD9146B1176}" destId="{25E863B3-47E2-4822-8EEB-98DE3CCDA9EE}" srcOrd="0" destOrd="0" presId="urn:microsoft.com/office/officeart/2005/8/layout/chevron2"/>
    <dgm:cxn modelId="{DE6B6C32-E1BB-43DA-9A35-B0CC4B6DFA99}" type="presParOf" srcId="{25E863B3-47E2-4822-8EEB-98DE3CCDA9EE}" destId="{EECE0F6A-A817-4BF5-BD89-A15563E66ECC}" srcOrd="0" destOrd="0" presId="urn:microsoft.com/office/officeart/2005/8/layout/chevron2"/>
    <dgm:cxn modelId="{9CD2E6B8-61C1-4E71-A4CA-E1E24490BB77}" type="presParOf" srcId="{25E863B3-47E2-4822-8EEB-98DE3CCDA9EE}" destId="{E9C1BCDE-C7DC-41AC-8470-C01B800B463E}" srcOrd="1" destOrd="0" presId="urn:microsoft.com/office/officeart/2005/8/layout/chevron2"/>
    <dgm:cxn modelId="{25A5308E-B3B6-448D-8774-1A540F1CF091}" type="presParOf" srcId="{6BC4AF91-2724-4049-A25A-DCD9146B1176}" destId="{DD60DD5E-8B11-4965-A83A-FFCF06EEF9E1}" srcOrd="1" destOrd="0" presId="urn:microsoft.com/office/officeart/2005/8/layout/chevron2"/>
    <dgm:cxn modelId="{6048105A-829B-44F1-9370-FFF36D69B26C}" type="presParOf" srcId="{6BC4AF91-2724-4049-A25A-DCD9146B1176}" destId="{715610F5-A658-475F-B17A-091785440293}" srcOrd="2" destOrd="0" presId="urn:microsoft.com/office/officeart/2005/8/layout/chevron2"/>
    <dgm:cxn modelId="{ED95829A-3FA5-4AD2-B9CA-C9CCF44234E5}" type="presParOf" srcId="{715610F5-A658-475F-B17A-091785440293}" destId="{077DD5F8-F1DA-48E9-82A6-B171B7709FBC}" srcOrd="0" destOrd="0" presId="urn:microsoft.com/office/officeart/2005/8/layout/chevron2"/>
    <dgm:cxn modelId="{5C09A957-6B24-4EF2-AB53-475C2F181199}" type="presParOf" srcId="{715610F5-A658-475F-B17A-091785440293}" destId="{4F49A810-D015-4DD8-8BF4-C16F0F1592E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E75FA7-9664-42BF-A9F6-00A4E0A66AAA}" type="doc">
      <dgm:prSet loTypeId="urn:microsoft.com/office/officeart/2005/8/layout/vList2" loCatId="list" qsTypeId="urn:microsoft.com/office/officeart/2005/8/quickstyle/3d2" qsCatId="3D" csTypeId="urn:microsoft.com/office/officeart/2005/8/colors/colorful2" csCatId="colorful"/>
      <dgm:spPr/>
      <dgm:t>
        <a:bodyPr/>
        <a:lstStyle/>
        <a:p>
          <a:endParaRPr lang="ru-RU"/>
        </a:p>
      </dgm:t>
    </dgm:pt>
    <dgm:pt modelId="{6B58894B-CEEA-42B2-AC61-D3430D48DAD4}">
      <dgm:prSet/>
      <dgm:spPr/>
      <dgm:t>
        <a:bodyPr/>
        <a:lstStyle/>
        <a:p>
          <a:pPr rtl="0"/>
          <a:r>
            <a:rPr lang="en-US" smtClean="0"/>
            <a:t>Pressure to reduce expenses due to diminished R&amp;D returns and increased competition</a:t>
          </a:r>
          <a:endParaRPr lang="uk-UA"/>
        </a:p>
      </dgm:t>
    </dgm:pt>
    <dgm:pt modelId="{183BC783-F30D-4A76-AEC5-A57D2D313DB4}" type="parTrans" cxnId="{7D63423F-9273-4114-B1FC-7A3F6C49F2EC}">
      <dgm:prSet/>
      <dgm:spPr/>
      <dgm:t>
        <a:bodyPr/>
        <a:lstStyle/>
        <a:p>
          <a:endParaRPr lang="ru-RU"/>
        </a:p>
      </dgm:t>
    </dgm:pt>
    <dgm:pt modelId="{FF344249-5B5A-4974-9662-C13209F05357}" type="sibTrans" cxnId="{7D63423F-9273-4114-B1FC-7A3F6C49F2EC}">
      <dgm:prSet/>
      <dgm:spPr/>
      <dgm:t>
        <a:bodyPr/>
        <a:lstStyle/>
        <a:p>
          <a:endParaRPr lang="ru-RU"/>
        </a:p>
      </dgm:t>
    </dgm:pt>
    <dgm:pt modelId="{DEA71421-EA20-492E-BB84-E9DF85A09FC1}">
      <dgm:prSet/>
      <dgm:spPr/>
      <dgm:t>
        <a:bodyPr/>
        <a:lstStyle/>
        <a:p>
          <a:pPr rtl="0"/>
          <a:r>
            <a:rPr lang="en-US" dirty="0" smtClean="0"/>
            <a:t>Pharma industry consolidation</a:t>
          </a:r>
          <a:endParaRPr lang="uk-UA" dirty="0"/>
        </a:p>
      </dgm:t>
    </dgm:pt>
    <dgm:pt modelId="{1E67AA97-3476-4E80-83E6-02E7DDEB2CF2}" type="parTrans" cxnId="{1A995321-D922-4A42-95D2-6ADF741AE1F9}">
      <dgm:prSet/>
      <dgm:spPr/>
      <dgm:t>
        <a:bodyPr/>
        <a:lstStyle/>
        <a:p>
          <a:endParaRPr lang="ru-RU"/>
        </a:p>
      </dgm:t>
    </dgm:pt>
    <dgm:pt modelId="{58D6419B-C892-4757-9B3F-6B7E6DF38D8F}" type="sibTrans" cxnId="{1A995321-D922-4A42-95D2-6ADF741AE1F9}">
      <dgm:prSet/>
      <dgm:spPr/>
      <dgm:t>
        <a:bodyPr/>
        <a:lstStyle/>
        <a:p>
          <a:endParaRPr lang="ru-RU"/>
        </a:p>
      </dgm:t>
    </dgm:pt>
    <dgm:pt modelId="{99D04CAB-28BA-4172-9BEC-25002084338F}">
      <dgm:prSet/>
      <dgm:spPr/>
      <dgm:t>
        <a:bodyPr/>
        <a:lstStyle/>
        <a:p>
          <a:pPr rtl="0"/>
          <a:r>
            <a:rPr lang="en-US" smtClean="0"/>
            <a:t>Pharma company restructuring capabilities around technologies experiencing rapid growth, including gene and cell therapy or biologics</a:t>
          </a:r>
          <a:endParaRPr lang="uk-UA"/>
        </a:p>
      </dgm:t>
    </dgm:pt>
    <dgm:pt modelId="{21B03CF4-8646-4A48-8520-051B09705780}" type="parTrans" cxnId="{A63AB910-D432-4C7F-A0E7-86953C4C2D00}">
      <dgm:prSet/>
      <dgm:spPr/>
      <dgm:t>
        <a:bodyPr/>
        <a:lstStyle/>
        <a:p>
          <a:endParaRPr lang="ru-RU"/>
        </a:p>
      </dgm:t>
    </dgm:pt>
    <dgm:pt modelId="{E9353F42-FAD6-49C4-85F7-216EDEDA5CF2}" type="sibTrans" cxnId="{A63AB910-D432-4C7F-A0E7-86953C4C2D00}">
      <dgm:prSet/>
      <dgm:spPr/>
      <dgm:t>
        <a:bodyPr/>
        <a:lstStyle/>
        <a:p>
          <a:endParaRPr lang="ru-RU"/>
        </a:p>
      </dgm:t>
    </dgm:pt>
    <dgm:pt modelId="{06ACB8CD-9A68-42F6-956E-ECA94B5A5521}">
      <dgm:prSet/>
      <dgm:spPr/>
      <dgm:t>
        <a:bodyPr/>
        <a:lstStyle/>
        <a:p>
          <a:pPr rtl="0"/>
          <a:r>
            <a:rPr lang="en-US" smtClean="0"/>
            <a:t>Need to shift operations away from markets with high labor costs or less profitable drug products</a:t>
          </a:r>
          <a:endParaRPr lang="uk-UA"/>
        </a:p>
      </dgm:t>
    </dgm:pt>
    <dgm:pt modelId="{DC4F380E-EFD6-40C7-AE5E-C56159B2C61A}" type="parTrans" cxnId="{D1389392-B364-4B4D-84CF-DB28E978D63A}">
      <dgm:prSet/>
      <dgm:spPr/>
      <dgm:t>
        <a:bodyPr/>
        <a:lstStyle/>
        <a:p>
          <a:endParaRPr lang="ru-RU"/>
        </a:p>
      </dgm:t>
    </dgm:pt>
    <dgm:pt modelId="{93E208D3-9095-49A6-A343-4D636D0024B6}" type="sibTrans" cxnId="{D1389392-B364-4B4D-84CF-DB28E978D63A}">
      <dgm:prSet/>
      <dgm:spPr/>
      <dgm:t>
        <a:bodyPr/>
        <a:lstStyle/>
        <a:p>
          <a:endParaRPr lang="ru-RU"/>
        </a:p>
      </dgm:t>
    </dgm:pt>
    <dgm:pt modelId="{C6A875A8-7F7B-4555-A9A6-9B61B0E7FD6E}">
      <dgm:prSet/>
      <dgm:spPr/>
      <dgm:t>
        <a:bodyPr/>
        <a:lstStyle/>
        <a:p>
          <a:pPr rtl="0"/>
          <a:r>
            <a:rPr lang="en-US" smtClean="0"/>
            <a:t>Shortage of technical talent in pharmaceutical industry</a:t>
          </a:r>
          <a:endParaRPr lang="uk-UA"/>
        </a:p>
      </dgm:t>
    </dgm:pt>
    <dgm:pt modelId="{472C2688-B577-4B4C-90EA-A0364D2A31CF}" type="parTrans" cxnId="{9CCA7D74-C5D5-4832-AFEC-27EB46CECBEB}">
      <dgm:prSet/>
      <dgm:spPr/>
      <dgm:t>
        <a:bodyPr/>
        <a:lstStyle/>
        <a:p>
          <a:endParaRPr lang="ru-RU"/>
        </a:p>
      </dgm:t>
    </dgm:pt>
    <dgm:pt modelId="{34F65E83-92DC-45A3-9417-D78D34DE58E3}" type="sibTrans" cxnId="{9CCA7D74-C5D5-4832-AFEC-27EB46CECBEB}">
      <dgm:prSet/>
      <dgm:spPr/>
      <dgm:t>
        <a:bodyPr/>
        <a:lstStyle/>
        <a:p>
          <a:endParaRPr lang="ru-RU"/>
        </a:p>
      </dgm:t>
    </dgm:pt>
    <dgm:pt modelId="{A27FDDEC-89EB-4555-8500-E56B76F4CA04}">
      <dgm:prSet/>
      <dgm:spPr/>
      <dgm:t>
        <a:bodyPr/>
        <a:lstStyle/>
        <a:p>
          <a:pPr rtl="0"/>
          <a:r>
            <a:rPr lang="en-US" smtClean="0"/>
            <a:t>Push from tech giants into the pharma/healthcare space</a:t>
          </a:r>
          <a:endParaRPr lang="uk-UA"/>
        </a:p>
      </dgm:t>
    </dgm:pt>
    <dgm:pt modelId="{B39AA8F9-F549-4C49-BA6B-93B93BE64481}" type="parTrans" cxnId="{80670F31-9BA9-467E-A836-C73DFE08DC29}">
      <dgm:prSet/>
      <dgm:spPr/>
      <dgm:t>
        <a:bodyPr/>
        <a:lstStyle/>
        <a:p>
          <a:endParaRPr lang="ru-RU"/>
        </a:p>
      </dgm:t>
    </dgm:pt>
    <dgm:pt modelId="{EB13C618-32CB-41F3-AAE6-4314DF05052E}" type="sibTrans" cxnId="{80670F31-9BA9-467E-A836-C73DFE08DC29}">
      <dgm:prSet/>
      <dgm:spPr/>
      <dgm:t>
        <a:bodyPr/>
        <a:lstStyle/>
        <a:p>
          <a:endParaRPr lang="ru-RU"/>
        </a:p>
      </dgm:t>
    </dgm:pt>
    <dgm:pt modelId="{1A842339-764A-4B65-B397-54876B59D712}" type="pres">
      <dgm:prSet presAssocID="{02E75FA7-9664-42BF-A9F6-00A4E0A66AAA}" presName="linear" presStyleCnt="0">
        <dgm:presLayoutVars>
          <dgm:animLvl val="lvl"/>
          <dgm:resizeHandles val="exact"/>
        </dgm:presLayoutVars>
      </dgm:prSet>
      <dgm:spPr/>
      <dgm:t>
        <a:bodyPr/>
        <a:lstStyle/>
        <a:p>
          <a:endParaRPr lang="ru-RU"/>
        </a:p>
      </dgm:t>
    </dgm:pt>
    <dgm:pt modelId="{5978DCFC-2AE5-4440-A280-A8BD34AA1864}" type="pres">
      <dgm:prSet presAssocID="{6B58894B-CEEA-42B2-AC61-D3430D48DAD4}" presName="parentText" presStyleLbl="node1" presStyleIdx="0" presStyleCnt="6">
        <dgm:presLayoutVars>
          <dgm:chMax val="0"/>
          <dgm:bulletEnabled val="1"/>
        </dgm:presLayoutVars>
      </dgm:prSet>
      <dgm:spPr/>
      <dgm:t>
        <a:bodyPr/>
        <a:lstStyle/>
        <a:p>
          <a:endParaRPr lang="ru-RU"/>
        </a:p>
      </dgm:t>
    </dgm:pt>
    <dgm:pt modelId="{B6137DA1-59BC-4243-9E35-3EB4A65CDC91}" type="pres">
      <dgm:prSet presAssocID="{FF344249-5B5A-4974-9662-C13209F05357}" presName="spacer" presStyleCnt="0"/>
      <dgm:spPr/>
    </dgm:pt>
    <dgm:pt modelId="{7DC8FE23-CCDA-42CE-BFAF-3AF557772072}" type="pres">
      <dgm:prSet presAssocID="{DEA71421-EA20-492E-BB84-E9DF85A09FC1}" presName="parentText" presStyleLbl="node1" presStyleIdx="1" presStyleCnt="6">
        <dgm:presLayoutVars>
          <dgm:chMax val="0"/>
          <dgm:bulletEnabled val="1"/>
        </dgm:presLayoutVars>
      </dgm:prSet>
      <dgm:spPr/>
      <dgm:t>
        <a:bodyPr/>
        <a:lstStyle/>
        <a:p>
          <a:endParaRPr lang="ru-RU"/>
        </a:p>
      </dgm:t>
    </dgm:pt>
    <dgm:pt modelId="{9975C9B3-C662-46B1-8D92-A10D922B2E69}" type="pres">
      <dgm:prSet presAssocID="{58D6419B-C892-4757-9B3F-6B7E6DF38D8F}" presName="spacer" presStyleCnt="0"/>
      <dgm:spPr/>
    </dgm:pt>
    <dgm:pt modelId="{BF184608-6E88-493E-9958-83FC0099088B}" type="pres">
      <dgm:prSet presAssocID="{99D04CAB-28BA-4172-9BEC-25002084338F}" presName="parentText" presStyleLbl="node1" presStyleIdx="2" presStyleCnt="6">
        <dgm:presLayoutVars>
          <dgm:chMax val="0"/>
          <dgm:bulletEnabled val="1"/>
        </dgm:presLayoutVars>
      </dgm:prSet>
      <dgm:spPr/>
      <dgm:t>
        <a:bodyPr/>
        <a:lstStyle/>
        <a:p>
          <a:endParaRPr lang="ru-RU"/>
        </a:p>
      </dgm:t>
    </dgm:pt>
    <dgm:pt modelId="{726EC891-DD42-4A18-8353-1AA7B6B7368F}" type="pres">
      <dgm:prSet presAssocID="{E9353F42-FAD6-49C4-85F7-216EDEDA5CF2}" presName="spacer" presStyleCnt="0"/>
      <dgm:spPr/>
    </dgm:pt>
    <dgm:pt modelId="{92C0D709-8BC6-4BA8-969E-5C6457CB8945}" type="pres">
      <dgm:prSet presAssocID="{06ACB8CD-9A68-42F6-956E-ECA94B5A5521}" presName="parentText" presStyleLbl="node1" presStyleIdx="3" presStyleCnt="6">
        <dgm:presLayoutVars>
          <dgm:chMax val="0"/>
          <dgm:bulletEnabled val="1"/>
        </dgm:presLayoutVars>
      </dgm:prSet>
      <dgm:spPr/>
      <dgm:t>
        <a:bodyPr/>
        <a:lstStyle/>
        <a:p>
          <a:endParaRPr lang="ru-RU"/>
        </a:p>
      </dgm:t>
    </dgm:pt>
    <dgm:pt modelId="{5F6570FF-ABF6-4A2E-8A48-4966CAB9DC4E}" type="pres">
      <dgm:prSet presAssocID="{93E208D3-9095-49A6-A343-4D636D0024B6}" presName="spacer" presStyleCnt="0"/>
      <dgm:spPr/>
    </dgm:pt>
    <dgm:pt modelId="{1020CA14-85CD-484F-8B9B-659C4E02655B}" type="pres">
      <dgm:prSet presAssocID="{C6A875A8-7F7B-4555-A9A6-9B61B0E7FD6E}" presName="parentText" presStyleLbl="node1" presStyleIdx="4" presStyleCnt="6">
        <dgm:presLayoutVars>
          <dgm:chMax val="0"/>
          <dgm:bulletEnabled val="1"/>
        </dgm:presLayoutVars>
      </dgm:prSet>
      <dgm:spPr/>
      <dgm:t>
        <a:bodyPr/>
        <a:lstStyle/>
        <a:p>
          <a:endParaRPr lang="ru-RU"/>
        </a:p>
      </dgm:t>
    </dgm:pt>
    <dgm:pt modelId="{AE7B8C8A-FE47-475E-A1B0-C76AFA69A959}" type="pres">
      <dgm:prSet presAssocID="{34F65E83-92DC-45A3-9417-D78D34DE58E3}" presName="spacer" presStyleCnt="0"/>
      <dgm:spPr/>
    </dgm:pt>
    <dgm:pt modelId="{F34B9338-20BD-4138-926A-BEFAADB5DDAE}" type="pres">
      <dgm:prSet presAssocID="{A27FDDEC-89EB-4555-8500-E56B76F4CA04}" presName="parentText" presStyleLbl="node1" presStyleIdx="5" presStyleCnt="6">
        <dgm:presLayoutVars>
          <dgm:chMax val="0"/>
          <dgm:bulletEnabled val="1"/>
        </dgm:presLayoutVars>
      </dgm:prSet>
      <dgm:spPr/>
      <dgm:t>
        <a:bodyPr/>
        <a:lstStyle/>
        <a:p>
          <a:endParaRPr lang="ru-RU"/>
        </a:p>
      </dgm:t>
    </dgm:pt>
  </dgm:ptLst>
  <dgm:cxnLst>
    <dgm:cxn modelId="{07668DC1-005F-4184-BF61-E8BBBED1F6FA}" type="presOf" srcId="{06ACB8CD-9A68-42F6-956E-ECA94B5A5521}" destId="{92C0D709-8BC6-4BA8-969E-5C6457CB8945}" srcOrd="0" destOrd="0" presId="urn:microsoft.com/office/officeart/2005/8/layout/vList2"/>
    <dgm:cxn modelId="{80670F31-9BA9-467E-A836-C73DFE08DC29}" srcId="{02E75FA7-9664-42BF-A9F6-00A4E0A66AAA}" destId="{A27FDDEC-89EB-4555-8500-E56B76F4CA04}" srcOrd="5" destOrd="0" parTransId="{B39AA8F9-F549-4C49-BA6B-93B93BE64481}" sibTransId="{EB13C618-32CB-41F3-AAE6-4314DF05052E}"/>
    <dgm:cxn modelId="{A63AB910-D432-4C7F-A0E7-86953C4C2D00}" srcId="{02E75FA7-9664-42BF-A9F6-00A4E0A66AAA}" destId="{99D04CAB-28BA-4172-9BEC-25002084338F}" srcOrd="2" destOrd="0" parTransId="{21B03CF4-8646-4A48-8520-051B09705780}" sibTransId="{E9353F42-FAD6-49C4-85F7-216EDEDA5CF2}"/>
    <dgm:cxn modelId="{1A995321-D922-4A42-95D2-6ADF741AE1F9}" srcId="{02E75FA7-9664-42BF-A9F6-00A4E0A66AAA}" destId="{DEA71421-EA20-492E-BB84-E9DF85A09FC1}" srcOrd="1" destOrd="0" parTransId="{1E67AA97-3476-4E80-83E6-02E7DDEB2CF2}" sibTransId="{58D6419B-C892-4757-9B3F-6B7E6DF38D8F}"/>
    <dgm:cxn modelId="{0B5BCDE9-6C1A-4DCD-A577-227426711936}" type="presOf" srcId="{A27FDDEC-89EB-4555-8500-E56B76F4CA04}" destId="{F34B9338-20BD-4138-926A-BEFAADB5DDAE}" srcOrd="0" destOrd="0" presId="urn:microsoft.com/office/officeart/2005/8/layout/vList2"/>
    <dgm:cxn modelId="{08C4B2D2-3FF7-4EC5-B2E0-AEF540450F96}" type="presOf" srcId="{02E75FA7-9664-42BF-A9F6-00A4E0A66AAA}" destId="{1A842339-764A-4B65-B397-54876B59D712}" srcOrd="0" destOrd="0" presId="urn:microsoft.com/office/officeart/2005/8/layout/vList2"/>
    <dgm:cxn modelId="{7D63423F-9273-4114-B1FC-7A3F6C49F2EC}" srcId="{02E75FA7-9664-42BF-A9F6-00A4E0A66AAA}" destId="{6B58894B-CEEA-42B2-AC61-D3430D48DAD4}" srcOrd="0" destOrd="0" parTransId="{183BC783-F30D-4A76-AEC5-A57D2D313DB4}" sibTransId="{FF344249-5B5A-4974-9662-C13209F05357}"/>
    <dgm:cxn modelId="{01452AB0-3E7D-4542-B34B-8F03189C5BB3}" type="presOf" srcId="{99D04CAB-28BA-4172-9BEC-25002084338F}" destId="{BF184608-6E88-493E-9958-83FC0099088B}" srcOrd="0" destOrd="0" presId="urn:microsoft.com/office/officeart/2005/8/layout/vList2"/>
    <dgm:cxn modelId="{79A4679A-87D1-4FDD-97C1-4F09801FEA72}" type="presOf" srcId="{6B58894B-CEEA-42B2-AC61-D3430D48DAD4}" destId="{5978DCFC-2AE5-4440-A280-A8BD34AA1864}" srcOrd="0" destOrd="0" presId="urn:microsoft.com/office/officeart/2005/8/layout/vList2"/>
    <dgm:cxn modelId="{4FE7CE0E-AAA6-4788-B1EF-49778F96D7CE}" type="presOf" srcId="{DEA71421-EA20-492E-BB84-E9DF85A09FC1}" destId="{7DC8FE23-CCDA-42CE-BFAF-3AF557772072}" srcOrd="0" destOrd="0" presId="urn:microsoft.com/office/officeart/2005/8/layout/vList2"/>
    <dgm:cxn modelId="{9CCA7D74-C5D5-4832-AFEC-27EB46CECBEB}" srcId="{02E75FA7-9664-42BF-A9F6-00A4E0A66AAA}" destId="{C6A875A8-7F7B-4555-A9A6-9B61B0E7FD6E}" srcOrd="4" destOrd="0" parTransId="{472C2688-B577-4B4C-90EA-A0364D2A31CF}" sibTransId="{34F65E83-92DC-45A3-9417-D78D34DE58E3}"/>
    <dgm:cxn modelId="{D1389392-B364-4B4D-84CF-DB28E978D63A}" srcId="{02E75FA7-9664-42BF-A9F6-00A4E0A66AAA}" destId="{06ACB8CD-9A68-42F6-956E-ECA94B5A5521}" srcOrd="3" destOrd="0" parTransId="{DC4F380E-EFD6-40C7-AE5E-C56159B2C61A}" sibTransId="{93E208D3-9095-49A6-A343-4D636D0024B6}"/>
    <dgm:cxn modelId="{B3307CEE-2019-44BD-AB86-811B55B0C2E2}" type="presOf" srcId="{C6A875A8-7F7B-4555-A9A6-9B61B0E7FD6E}" destId="{1020CA14-85CD-484F-8B9B-659C4E02655B}" srcOrd="0" destOrd="0" presId="urn:microsoft.com/office/officeart/2005/8/layout/vList2"/>
    <dgm:cxn modelId="{5D1332AC-5085-4977-9F05-98973A0CE82D}" type="presParOf" srcId="{1A842339-764A-4B65-B397-54876B59D712}" destId="{5978DCFC-2AE5-4440-A280-A8BD34AA1864}" srcOrd="0" destOrd="0" presId="urn:microsoft.com/office/officeart/2005/8/layout/vList2"/>
    <dgm:cxn modelId="{FE7FD273-10CC-479F-A917-0A137F89F1F4}" type="presParOf" srcId="{1A842339-764A-4B65-B397-54876B59D712}" destId="{B6137DA1-59BC-4243-9E35-3EB4A65CDC91}" srcOrd="1" destOrd="0" presId="urn:microsoft.com/office/officeart/2005/8/layout/vList2"/>
    <dgm:cxn modelId="{0889A93E-0AF6-4CCD-9652-0F22244A056D}" type="presParOf" srcId="{1A842339-764A-4B65-B397-54876B59D712}" destId="{7DC8FE23-CCDA-42CE-BFAF-3AF557772072}" srcOrd="2" destOrd="0" presId="urn:microsoft.com/office/officeart/2005/8/layout/vList2"/>
    <dgm:cxn modelId="{F8C5B0AF-1CFD-4C5E-AA92-DF1B777E7A78}" type="presParOf" srcId="{1A842339-764A-4B65-B397-54876B59D712}" destId="{9975C9B3-C662-46B1-8D92-A10D922B2E69}" srcOrd="3" destOrd="0" presId="urn:microsoft.com/office/officeart/2005/8/layout/vList2"/>
    <dgm:cxn modelId="{36E4AEEA-56D9-4F93-ADC3-0AD58047A056}" type="presParOf" srcId="{1A842339-764A-4B65-B397-54876B59D712}" destId="{BF184608-6E88-493E-9958-83FC0099088B}" srcOrd="4" destOrd="0" presId="urn:microsoft.com/office/officeart/2005/8/layout/vList2"/>
    <dgm:cxn modelId="{B94B4546-31E6-4DC0-8DDB-DDCB083243F0}" type="presParOf" srcId="{1A842339-764A-4B65-B397-54876B59D712}" destId="{726EC891-DD42-4A18-8353-1AA7B6B7368F}" srcOrd="5" destOrd="0" presId="urn:microsoft.com/office/officeart/2005/8/layout/vList2"/>
    <dgm:cxn modelId="{30D0B2AB-19C8-4F33-B43F-C7BFDAA14BBD}" type="presParOf" srcId="{1A842339-764A-4B65-B397-54876B59D712}" destId="{92C0D709-8BC6-4BA8-969E-5C6457CB8945}" srcOrd="6" destOrd="0" presId="urn:microsoft.com/office/officeart/2005/8/layout/vList2"/>
    <dgm:cxn modelId="{713B5AA1-598C-41F0-AFDD-F63C86363478}" type="presParOf" srcId="{1A842339-764A-4B65-B397-54876B59D712}" destId="{5F6570FF-ABF6-4A2E-8A48-4966CAB9DC4E}" srcOrd="7" destOrd="0" presId="urn:microsoft.com/office/officeart/2005/8/layout/vList2"/>
    <dgm:cxn modelId="{D98B7429-4C15-4C78-81EB-5006E2902B52}" type="presParOf" srcId="{1A842339-764A-4B65-B397-54876B59D712}" destId="{1020CA14-85CD-484F-8B9B-659C4E02655B}" srcOrd="8" destOrd="0" presId="urn:microsoft.com/office/officeart/2005/8/layout/vList2"/>
    <dgm:cxn modelId="{9334980C-B587-4A50-8B50-FB6AE03F6517}" type="presParOf" srcId="{1A842339-764A-4B65-B397-54876B59D712}" destId="{AE7B8C8A-FE47-475E-A1B0-C76AFA69A959}" srcOrd="9" destOrd="0" presId="urn:microsoft.com/office/officeart/2005/8/layout/vList2"/>
    <dgm:cxn modelId="{641C59D5-0972-49C6-AD56-72E4F4A19230}" type="presParOf" srcId="{1A842339-764A-4B65-B397-54876B59D712}" destId="{F34B9338-20BD-4138-926A-BEFAADB5DDA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4D07C6-F28D-4E35-BDAB-B66F04F7074C}" type="doc">
      <dgm:prSet loTypeId="urn:microsoft.com/office/officeart/2005/8/layout/vList2" loCatId="list" qsTypeId="urn:microsoft.com/office/officeart/2005/8/quickstyle/3d2" qsCatId="3D" csTypeId="urn:microsoft.com/office/officeart/2005/8/colors/colorful1" csCatId="colorful"/>
      <dgm:spPr/>
      <dgm:t>
        <a:bodyPr/>
        <a:lstStyle/>
        <a:p>
          <a:endParaRPr lang="ru-RU"/>
        </a:p>
      </dgm:t>
    </dgm:pt>
    <dgm:pt modelId="{664B4F27-8AE0-48EA-B75D-5770C072AA45}">
      <dgm:prSet/>
      <dgm:spPr/>
      <dgm:t>
        <a:bodyPr/>
        <a:lstStyle/>
        <a:p>
          <a:pPr rtl="0"/>
          <a:r>
            <a:rPr lang="en-US" smtClean="0"/>
            <a:t>Drug development</a:t>
          </a:r>
          <a:endParaRPr lang="uk-UA"/>
        </a:p>
      </dgm:t>
    </dgm:pt>
    <dgm:pt modelId="{443A9578-A0B7-4FF0-B0DA-66AE6F0760FB}" type="parTrans" cxnId="{EA101165-5221-429C-B6F2-1549B1219A71}">
      <dgm:prSet/>
      <dgm:spPr/>
      <dgm:t>
        <a:bodyPr/>
        <a:lstStyle/>
        <a:p>
          <a:endParaRPr lang="ru-RU"/>
        </a:p>
      </dgm:t>
    </dgm:pt>
    <dgm:pt modelId="{481D0982-80CD-41CB-B05F-120BCDA7CB62}" type="sibTrans" cxnId="{EA101165-5221-429C-B6F2-1549B1219A71}">
      <dgm:prSet/>
      <dgm:spPr/>
      <dgm:t>
        <a:bodyPr/>
        <a:lstStyle/>
        <a:p>
          <a:endParaRPr lang="ru-RU"/>
        </a:p>
      </dgm:t>
    </dgm:pt>
    <dgm:pt modelId="{EEAB7750-F62F-461E-81DC-C6373AD528C1}">
      <dgm:prSet/>
      <dgm:spPr/>
      <dgm:t>
        <a:bodyPr/>
        <a:lstStyle/>
        <a:p>
          <a:pPr rtl="0"/>
          <a:r>
            <a:rPr lang="en-US" smtClean="0"/>
            <a:t>Drug manufacturing and commercial production</a:t>
          </a:r>
          <a:endParaRPr lang="uk-UA"/>
        </a:p>
      </dgm:t>
    </dgm:pt>
    <dgm:pt modelId="{3FC94B31-27BC-4404-8677-95096A2138BC}" type="parTrans" cxnId="{8E19F6B0-E455-4F0B-A340-7B2F375B0326}">
      <dgm:prSet/>
      <dgm:spPr/>
      <dgm:t>
        <a:bodyPr/>
        <a:lstStyle/>
        <a:p>
          <a:endParaRPr lang="ru-RU"/>
        </a:p>
      </dgm:t>
    </dgm:pt>
    <dgm:pt modelId="{0745F582-8577-4195-B958-A168BDFA09A9}" type="sibTrans" cxnId="{8E19F6B0-E455-4F0B-A340-7B2F375B0326}">
      <dgm:prSet/>
      <dgm:spPr/>
      <dgm:t>
        <a:bodyPr/>
        <a:lstStyle/>
        <a:p>
          <a:endParaRPr lang="ru-RU"/>
        </a:p>
      </dgm:t>
    </dgm:pt>
    <dgm:pt modelId="{DF91225E-BB3E-47DB-A334-AEDF8B8E4785}">
      <dgm:prSet/>
      <dgm:spPr/>
      <dgm:t>
        <a:bodyPr/>
        <a:lstStyle/>
        <a:p>
          <a:pPr rtl="0"/>
          <a:r>
            <a:rPr lang="en-US" smtClean="0"/>
            <a:t>Documentation of compliance with FDA regulatory requirements</a:t>
          </a:r>
          <a:endParaRPr lang="uk-UA"/>
        </a:p>
      </dgm:t>
    </dgm:pt>
    <dgm:pt modelId="{F1E514DA-E29C-4E5B-9F1F-014A0FB94445}" type="parTrans" cxnId="{5E7DE48D-1CA4-4FEB-8123-D4ECD3004017}">
      <dgm:prSet/>
      <dgm:spPr/>
      <dgm:t>
        <a:bodyPr/>
        <a:lstStyle/>
        <a:p>
          <a:endParaRPr lang="ru-RU"/>
        </a:p>
      </dgm:t>
    </dgm:pt>
    <dgm:pt modelId="{D1B7D470-2107-48E0-8F0D-36C3A7F69D2D}" type="sibTrans" cxnId="{5E7DE48D-1CA4-4FEB-8123-D4ECD3004017}">
      <dgm:prSet/>
      <dgm:spPr/>
      <dgm:t>
        <a:bodyPr/>
        <a:lstStyle/>
        <a:p>
          <a:endParaRPr lang="ru-RU"/>
        </a:p>
      </dgm:t>
    </dgm:pt>
    <dgm:pt modelId="{F272BB3B-A179-4597-9AA7-681EBB10F761}">
      <dgm:prSet/>
      <dgm:spPr/>
      <dgm:t>
        <a:bodyPr/>
        <a:lstStyle/>
        <a:p>
          <a:pPr rtl="0"/>
          <a:r>
            <a:rPr lang="en-US" smtClean="0"/>
            <a:t>Pre-formulation</a:t>
          </a:r>
          <a:endParaRPr lang="uk-UA"/>
        </a:p>
      </dgm:t>
    </dgm:pt>
    <dgm:pt modelId="{62BE5348-0451-417B-9E34-1C05B73B773B}" type="parTrans" cxnId="{D54B0474-6CF0-422F-AC8D-B2938CE91719}">
      <dgm:prSet/>
      <dgm:spPr/>
      <dgm:t>
        <a:bodyPr/>
        <a:lstStyle/>
        <a:p>
          <a:endParaRPr lang="ru-RU"/>
        </a:p>
      </dgm:t>
    </dgm:pt>
    <dgm:pt modelId="{FD0FD9AD-F308-4E1C-BF54-8F082D050146}" type="sibTrans" cxnId="{D54B0474-6CF0-422F-AC8D-B2938CE91719}">
      <dgm:prSet/>
      <dgm:spPr/>
      <dgm:t>
        <a:bodyPr/>
        <a:lstStyle/>
        <a:p>
          <a:endParaRPr lang="ru-RU"/>
        </a:p>
      </dgm:t>
    </dgm:pt>
    <dgm:pt modelId="{8DA8E886-7FE8-434C-BC71-4480F4240D74}">
      <dgm:prSet/>
      <dgm:spPr/>
      <dgm:t>
        <a:bodyPr/>
        <a:lstStyle/>
        <a:p>
          <a:pPr rtl="0"/>
          <a:r>
            <a:rPr lang="en-US" smtClean="0"/>
            <a:t>Development of drug formulation</a:t>
          </a:r>
          <a:endParaRPr lang="uk-UA"/>
        </a:p>
      </dgm:t>
    </dgm:pt>
    <dgm:pt modelId="{F5057E13-0A7F-4E42-B3DF-2074CDCB57D0}" type="parTrans" cxnId="{8B4479CA-D1A9-4D79-B4F4-63890D4645A8}">
      <dgm:prSet/>
      <dgm:spPr/>
      <dgm:t>
        <a:bodyPr/>
        <a:lstStyle/>
        <a:p>
          <a:endParaRPr lang="ru-RU"/>
        </a:p>
      </dgm:t>
    </dgm:pt>
    <dgm:pt modelId="{49BAD879-6C79-4A8B-8F3E-E7F90FAFFB7A}" type="sibTrans" cxnId="{8B4479CA-D1A9-4D79-B4F4-63890D4645A8}">
      <dgm:prSet/>
      <dgm:spPr/>
      <dgm:t>
        <a:bodyPr/>
        <a:lstStyle/>
        <a:p>
          <a:endParaRPr lang="ru-RU"/>
        </a:p>
      </dgm:t>
    </dgm:pt>
    <dgm:pt modelId="{E6F0CF7A-AF14-454D-908B-D9C8B72447F9}">
      <dgm:prSet/>
      <dgm:spPr/>
      <dgm:t>
        <a:bodyPr/>
        <a:lstStyle/>
        <a:p>
          <a:pPr rtl="0"/>
          <a:r>
            <a:rPr lang="en-US" smtClean="0"/>
            <a:t>Conduction of stability studies, method development, pre-clinical and Phase I clinical trials</a:t>
          </a:r>
          <a:endParaRPr lang="uk-UA"/>
        </a:p>
      </dgm:t>
    </dgm:pt>
    <dgm:pt modelId="{12CF9A4B-64A8-4296-86A7-16016EFDA745}" type="parTrans" cxnId="{A7F3B50A-07BF-480C-B4B7-1D9D28877B58}">
      <dgm:prSet/>
      <dgm:spPr/>
      <dgm:t>
        <a:bodyPr/>
        <a:lstStyle/>
        <a:p>
          <a:endParaRPr lang="ru-RU"/>
        </a:p>
      </dgm:t>
    </dgm:pt>
    <dgm:pt modelId="{741DA845-1D92-477A-87A9-1D190F3374BB}" type="sibTrans" cxnId="{A7F3B50A-07BF-480C-B4B7-1D9D28877B58}">
      <dgm:prSet/>
      <dgm:spPr/>
      <dgm:t>
        <a:bodyPr/>
        <a:lstStyle/>
        <a:p>
          <a:endParaRPr lang="ru-RU"/>
        </a:p>
      </dgm:t>
    </dgm:pt>
    <dgm:pt modelId="{B08A0918-ADDE-4910-B4C3-4E342ED50355}">
      <dgm:prSet/>
      <dgm:spPr/>
      <dgm:t>
        <a:bodyPr/>
        <a:lstStyle/>
        <a:p>
          <a:pPr rtl="0"/>
          <a:r>
            <a:rPr lang="en-US" smtClean="0"/>
            <a:t>Providing late-stage clinical trial materials</a:t>
          </a:r>
          <a:endParaRPr lang="uk-UA"/>
        </a:p>
      </dgm:t>
    </dgm:pt>
    <dgm:pt modelId="{8D8B8747-B21B-4E4B-BA76-2F008F905A75}" type="parTrans" cxnId="{9400C27E-4D24-4059-8E11-8C717F8180A9}">
      <dgm:prSet/>
      <dgm:spPr/>
      <dgm:t>
        <a:bodyPr/>
        <a:lstStyle/>
        <a:p>
          <a:endParaRPr lang="ru-RU"/>
        </a:p>
      </dgm:t>
    </dgm:pt>
    <dgm:pt modelId="{7A9D0DC8-7DFF-45B4-8822-C11D86A90F09}" type="sibTrans" cxnId="{9400C27E-4D24-4059-8E11-8C717F8180A9}">
      <dgm:prSet/>
      <dgm:spPr/>
      <dgm:t>
        <a:bodyPr/>
        <a:lstStyle/>
        <a:p>
          <a:endParaRPr lang="ru-RU"/>
        </a:p>
      </dgm:t>
    </dgm:pt>
    <dgm:pt modelId="{6E659625-1500-4781-A6FD-18F61D400319}">
      <dgm:prSet/>
      <dgm:spPr/>
      <dgm:t>
        <a:bodyPr/>
        <a:lstStyle/>
        <a:p>
          <a:pPr rtl="0"/>
          <a:r>
            <a:rPr lang="en-US" smtClean="0"/>
            <a:t>Providing formal stability, scale-up, registration batches</a:t>
          </a:r>
          <a:endParaRPr lang="uk-UA"/>
        </a:p>
      </dgm:t>
    </dgm:pt>
    <dgm:pt modelId="{C07DEB3E-0F2B-4DAE-9666-C854BD394FB2}" type="parTrans" cxnId="{FD1D57E7-8545-4EE3-89E4-4105B4AB0480}">
      <dgm:prSet/>
      <dgm:spPr/>
      <dgm:t>
        <a:bodyPr/>
        <a:lstStyle/>
        <a:p>
          <a:endParaRPr lang="ru-RU"/>
        </a:p>
      </dgm:t>
    </dgm:pt>
    <dgm:pt modelId="{C9E43191-FC95-4834-95F2-C80B23332EFC}" type="sibTrans" cxnId="{FD1D57E7-8545-4EE3-89E4-4105B4AB0480}">
      <dgm:prSet/>
      <dgm:spPr/>
      <dgm:t>
        <a:bodyPr/>
        <a:lstStyle/>
        <a:p>
          <a:endParaRPr lang="ru-RU"/>
        </a:p>
      </dgm:t>
    </dgm:pt>
    <dgm:pt modelId="{EB683263-6F4E-48A4-8DE4-EACA4401DFC0}" type="pres">
      <dgm:prSet presAssocID="{284D07C6-F28D-4E35-BDAB-B66F04F7074C}" presName="linear" presStyleCnt="0">
        <dgm:presLayoutVars>
          <dgm:animLvl val="lvl"/>
          <dgm:resizeHandles val="exact"/>
        </dgm:presLayoutVars>
      </dgm:prSet>
      <dgm:spPr/>
      <dgm:t>
        <a:bodyPr/>
        <a:lstStyle/>
        <a:p>
          <a:endParaRPr lang="ru-RU"/>
        </a:p>
      </dgm:t>
    </dgm:pt>
    <dgm:pt modelId="{8267A85F-FFDE-4122-A995-1FA5C130CEBA}" type="pres">
      <dgm:prSet presAssocID="{664B4F27-8AE0-48EA-B75D-5770C072AA45}" presName="parentText" presStyleLbl="node1" presStyleIdx="0" presStyleCnt="8">
        <dgm:presLayoutVars>
          <dgm:chMax val="0"/>
          <dgm:bulletEnabled val="1"/>
        </dgm:presLayoutVars>
      </dgm:prSet>
      <dgm:spPr/>
      <dgm:t>
        <a:bodyPr/>
        <a:lstStyle/>
        <a:p>
          <a:endParaRPr lang="ru-RU"/>
        </a:p>
      </dgm:t>
    </dgm:pt>
    <dgm:pt modelId="{1E59870A-32F0-47A8-B9FD-CB735190E5EF}" type="pres">
      <dgm:prSet presAssocID="{481D0982-80CD-41CB-B05F-120BCDA7CB62}" presName="spacer" presStyleCnt="0"/>
      <dgm:spPr/>
    </dgm:pt>
    <dgm:pt modelId="{CD15597D-7073-4354-BA61-F8B293828E93}" type="pres">
      <dgm:prSet presAssocID="{EEAB7750-F62F-461E-81DC-C6373AD528C1}" presName="parentText" presStyleLbl="node1" presStyleIdx="1" presStyleCnt="8">
        <dgm:presLayoutVars>
          <dgm:chMax val="0"/>
          <dgm:bulletEnabled val="1"/>
        </dgm:presLayoutVars>
      </dgm:prSet>
      <dgm:spPr/>
      <dgm:t>
        <a:bodyPr/>
        <a:lstStyle/>
        <a:p>
          <a:endParaRPr lang="ru-RU"/>
        </a:p>
      </dgm:t>
    </dgm:pt>
    <dgm:pt modelId="{F029B815-5FC9-4410-AF38-C8FE8B2973B2}" type="pres">
      <dgm:prSet presAssocID="{0745F582-8577-4195-B958-A168BDFA09A9}" presName="spacer" presStyleCnt="0"/>
      <dgm:spPr/>
    </dgm:pt>
    <dgm:pt modelId="{E2B63A77-3CF3-44DE-9D80-6865BBACC107}" type="pres">
      <dgm:prSet presAssocID="{DF91225E-BB3E-47DB-A334-AEDF8B8E4785}" presName="parentText" presStyleLbl="node1" presStyleIdx="2" presStyleCnt="8">
        <dgm:presLayoutVars>
          <dgm:chMax val="0"/>
          <dgm:bulletEnabled val="1"/>
        </dgm:presLayoutVars>
      </dgm:prSet>
      <dgm:spPr/>
      <dgm:t>
        <a:bodyPr/>
        <a:lstStyle/>
        <a:p>
          <a:endParaRPr lang="ru-RU"/>
        </a:p>
      </dgm:t>
    </dgm:pt>
    <dgm:pt modelId="{2985DD1A-BDE7-485A-ADC0-DE010B0BC2AC}" type="pres">
      <dgm:prSet presAssocID="{D1B7D470-2107-48E0-8F0D-36C3A7F69D2D}" presName="spacer" presStyleCnt="0"/>
      <dgm:spPr/>
    </dgm:pt>
    <dgm:pt modelId="{975B0AFA-85D6-432F-B8E5-2634A7DBB56F}" type="pres">
      <dgm:prSet presAssocID="{F272BB3B-A179-4597-9AA7-681EBB10F761}" presName="parentText" presStyleLbl="node1" presStyleIdx="3" presStyleCnt="8">
        <dgm:presLayoutVars>
          <dgm:chMax val="0"/>
          <dgm:bulletEnabled val="1"/>
        </dgm:presLayoutVars>
      </dgm:prSet>
      <dgm:spPr/>
      <dgm:t>
        <a:bodyPr/>
        <a:lstStyle/>
        <a:p>
          <a:endParaRPr lang="ru-RU"/>
        </a:p>
      </dgm:t>
    </dgm:pt>
    <dgm:pt modelId="{47EB630E-9501-4E82-A7FA-83623052528A}" type="pres">
      <dgm:prSet presAssocID="{FD0FD9AD-F308-4E1C-BF54-8F082D050146}" presName="spacer" presStyleCnt="0"/>
      <dgm:spPr/>
    </dgm:pt>
    <dgm:pt modelId="{C9A8D5DF-AEE6-4F50-8B93-37FC600202DE}" type="pres">
      <dgm:prSet presAssocID="{8DA8E886-7FE8-434C-BC71-4480F4240D74}" presName="parentText" presStyleLbl="node1" presStyleIdx="4" presStyleCnt="8">
        <dgm:presLayoutVars>
          <dgm:chMax val="0"/>
          <dgm:bulletEnabled val="1"/>
        </dgm:presLayoutVars>
      </dgm:prSet>
      <dgm:spPr/>
      <dgm:t>
        <a:bodyPr/>
        <a:lstStyle/>
        <a:p>
          <a:endParaRPr lang="ru-RU"/>
        </a:p>
      </dgm:t>
    </dgm:pt>
    <dgm:pt modelId="{D87635C0-0D75-4C83-B536-E663DD5D6E04}" type="pres">
      <dgm:prSet presAssocID="{49BAD879-6C79-4A8B-8F3E-E7F90FAFFB7A}" presName="spacer" presStyleCnt="0"/>
      <dgm:spPr/>
    </dgm:pt>
    <dgm:pt modelId="{725B941E-3D50-42F8-9E5E-01B1830F4665}" type="pres">
      <dgm:prSet presAssocID="{E6F0CF7A-AF14-454D-908B-D9C8B72447F9}" presName="parentText" presStyleLbl="node1" presStyleIdx="5" presStyleCnt="8">
        <dgm:presLayoutVars>
          <dgm:chMax val="0"/>
          <dgm:bulletEnabled val="1"/>
        </dgm:presLayoutVars>
      </dgm:prSet>
      <dgm:spPr/>
      <dgm:t>
        <a:bodyPr/>
        <a:lstStyle/>
        <a:p>
          <a:endParaRPr lang="ru-RU"/>
        </a:p>
      </dgm:t>
    </dgm:pt>
    <dgm:pt modelId="{5B44BA97-E681-4C0A-AA3F-707824B23A11}" type="pres">
      <dgm:prSet presAssocID="{741DA845-1D92-477A-87A9-1D190F3374BB}" presName="spacer" presStyleCnt="0"/>
      <dgm:spPr/>
    </dgm:pt>
    <dgm:pt modelId="{5FD50E57-C3B0-422C-8D61-6F0265E8A4F9}" type="pres">
      <dgm:prSet presAssocID="{B08A0918-ADDE-4910-B4C3-4E342ED50355}" presName="parentText" presStyleLbl="node1" presStyleIdx="6" presStyleCnt="8">
        <dgm:presLayoutVars>
          <dgm:chMax val="0"/>
          <dgm:bulletEnabled val="1"/>
        </dgm:presLayoutVars>
      </dgm:prSet>
      <dgm:spPr/>
      <dgm:t>
        <a:bodyPr/>
        <a:lstStyle/>
        <a:p>
          <a:endParaRPr lang="ru-RU"/>
        </a:p>
      </dgm:t>
    </dgm:pt>
    <dgm:pt modelId="{F505FB36-8AA6-4601-B8B2-A9EE14232A0D}" type="pres">
      <dgm:prSet presAssocID="{7A9D0DC8-7DFF-45B4-8822-C11D86A90F09}" presName="spacer" presStyleCnt="0"/>
      <dgm:spPr/>
    </dgm:pt>
    <dgm:pt modelId="{C9151938-4502-411A-B705-6960B4A7BEE9}" type="pres">
      <dgm:prSet presAssocID="{6E659625-1500-4781-A6FD-18F61D400319}" presName="parentText" presStyleLbl="node1" presStyleIdx="7" presStyleCnt="8">
        <dgm:presLayoutVars>
          <dgm:chMax val="0"/>
          <dgm:bulletEnabled val="1"/>
        </dgm:presLayoutVars>
      </dgm:prSet>
      <dgm:spPr/>
      <dgm:t>
        <a:bodyPr/>
        <a:lstStyle/>
        <a:p>
          <a:endParaRPr lang="ru-RU"/>
        </a:p>
      </dgm:t>
    </dgm:pt>
  </dgm:ptLst>
  <dgm:cxnLst>
    <dgm:cxn modelId="{2F0A0EC1-CED2-46C9-A337-D4231BBD2333}" type="presOf" srcId="{B08A0918-ADDE-4910-B4C3-4E342ED50355}" destId="{5FD50E57-C3B0-422C-8D61-6F0265E8A4F9}" srcOrd="0" destOrd="0" presId="urn:microsoft.com/office/officeart/2005/8/layout/vList2"/>
    <dgm:cxn modelId="{A7F3B50A-07BF-480C-B4B7-1D9D28877B58}" srcId="{284D07C6-F28D-4E35-BDAB-B66F04F7074C}" destId="{E6F0CF7A-AF14-454D-908B-D9C8B72447F9}" srcOrd="5" destOrd="0" parTransId="{12CF9A4B-64A8-4296-86A7-16016EFDA745}" sibTransId="{741DA845-1D92-477A-87A9-1D190F3374BB}"/>
    <dgm:cxn modelId="{9400C27E-4D24-4059-8E11-8C717F8180A9}" srcId="{284D07C6-F28D-4E35-BDAB-B66F04F7074C}" destId="{B08A0918-ADDE-4910-B4C3-4E342ED50355}" srcOrd="6" destOrd="0" parTransId="{8D8B8747-B21B-4E4B-BA76-2F008F905A75}" sibTransId="{7A9D0DC8-7DFF-45B4-8822-C11D86A90F09}"/>
    <dgm:cxn modelId="{A119C995-BEA9-4384-88C0-0B153C58D687}" type="presOf" srcId="{284D07C6-F28D-4E35-BDAB-B66F04F7074C}" destId="{EB683263-6F4E-48A4-8DE4-EACA4401DFC0}" srcOrd="0" destOrd="0" presId="urn:microsoft.com/office/officeart/2005/8/layout/vList2"/>
    <dgm:cxn modelId="{EA101165-5221-429C-B6F2-1549B1219A71}" srcId="{284D07C6-F28D-4E35-BDAB-B66F04F7074C}" destId="{664B4F27-8AE0-48EA-B75D-5770C072AA45}" srcOrd="0" destOrd="0" parTransId="{443A9578-A0B7-4FF0-B0DA-66AE6F0760FB}" sibTransId="{481D0982-80CD-41CB-B05F-120BCDA7CB62}"/>
    <dgm:cxn modelId="{8B4479CA-D1A9-4D79-B4F4-63890D4645A8}" srcId="{284D07C6-F28D-4E35-BDAB-B66F04F7074C}" destId="{8DA8E886-7FE8-434C-BC71-4480F4240D74}" srcOrd="4" destOrd="0" parTransId="{F5057E13-0A7F-4E42-B3DF-2074CDCB57D0}" sibTransId="{49BAD879-6C79-4A8B-8F3E-E7F90FAFFB7A}"/>
    <dgm:cxn modelId="{8E19F6B0-E455-4F0B-A340-7B2F375B0326}" srcId="{284D07C6-F28D-4E35-BDAB-B66F04F7074C}" destId="{EEAB7750-F62F-461E-81DC-C6373AD528C1}" srcOrd="1" destOrd="0" parTransId="{3FC94B31-27BC-4404-8677-95096A2138BC}" sibTransId="{0745F582-8577-4195-B958-A168BDFA09A9}"/>
    <dgm:cxn modelId="{14F5A6E3-24C9-47AD-805D-0434938D2346}" type="presOf" srcId="{EEAB7750-F62F-461E-81DC-C6373AD528C1}" destId="{CD15597D-7073-4354-BA61-F8B293828E93}" srcOrd="0" destOrd="0" presId="urn:microsoft.com/office/officeart/2005/8/layout/vList2"/>
    <dgm:cxn modelId="{1DC35E8C-2D28-4473-9ADD-42E31CA00DA9}" type="presOf" srcId="{8DA8E886-7FE8-434C-BC71-4480F4240D74}" destId="{C9A8D5DF-AEE6-4F50-8B93-37FC600202DE}" srcOrd="0" destOrd="0" presId="urn:microsoft.com/office/officeart/2005/8/layout/vList2"/>
    <dgm:cxn modelId="{D7A445F4-A3B3-4D69-98E7-A09124CCE7F6}" type="presOf" srcId="{DF91225E-BB3E-47DB-A334-AEDF8B8E4785}" destId="{E2B63A77-3CF3-44DE-9D80-6865BBACC107}" srcOrd="0" destOrd="0" presId="urn:microsoft.com/office/officeart/2005/8/layout/vList2"/>
    <dgm:cxn modelId="{5E7DE48D-1CA4-4FEB-8123-D4ECD3004017}" srcId="{284D07C6-F28D-4E35-BDAB-B66F04F7074C}" destId="{DF91225E-BB3E-47DB-A334-AEDF8B8E4785}" srcOrd="2" destOrd="0" parTransId="{F1E514DA-E29C-4E5B-9F1F-014A0FB94445}" sibTransId="{D1B7D470-2107-48E0-8F0D-36C3A7F69D2D}"/>
    <dgm:cxn modelId="{A63FB2DC-AA0E-42F2-9BDD-48C7FF118D7E}" type="presOf" srcId="{6E659625-1500-4781-A6FD-18F61D400319}" destId="{C9151938-4502-411A-B705-6960B4A7BEE9}" srcOrd="0" destOrd="0" presId="urn:microsoft.com/office/officeart/2005/8/layout/vList2"/>
    <dgm:cxn modelId="{DE7E7801-701B-4483-9FC2-187D9F9C2E6B}" type="presOf" srcId="{E6F0CF7A-AF14-454D-908B-D9C8B72447F9}" destId="{725B941E-3D50-42F8-9E5E-01B1830F4665}" srcOrd="0" destOrd="0" presId="urn:microsoft.com/office/officeart/2005/8/layout/vList2"/>
    <dgm:cxn modelId="{F407C06D-ACF5-4799-BBB9-978FD56EA640}" type="presOf" srcId="{664B4F27-8AE0-48EA-B75D-5770C072AA45}" destId="{8267A85F-FFDE-4122-A995-1FA5C130CEBA}" srcOrd="0" destOrd="0" presId="urn:microsoft.com/office/officeart/2005/8/layout/vList2"/>
    <dgm:cxn modelId="{D54B0474-6CF0-422F-AC8D-B2938CE91719}" srcId="{284D07C6-F28D-4E35-BDAB-B66F04F7074C}" destId="{F272BB3B-A179-4597-9AA7-681EBB10F761}" srcOrd="3" destOrd="0" parTransId="{62BE5348-0451-417B-9E34-1C05B73B773B}" sibTransId="{FD0FD9AD-F308-4E1C-BF54-8F082D050146}"/>
    <dgm:cxn modelId="{11C810E0-0B59-4FB1-BFF3-A644B66781EB}" type="presOf" srcId="{F272BB3B-A179-4597-9AA7-681EBB10F761}" destId="{975B0AFA-85D6-432F-B8E5-2634A7DBB56F}" srcOrd="0" destOrd="0" presId="urn:microsoft.com/office/officeart/2005/8/layout/vList2"/>
    <dgm:cxn modelId="{FD1D57E7-8545-4EE3-89E4-4105B4AB0480}" srcId="{284D07C6-F28D-4E35-BDAB-B66F04F7074C}" destId="{6E659625-1500-4781-A6FD-18F61D400319}" srcOrd="7" destOrd="0" parTransId="{C07DEB3E-0F2B-4DAE-9666-C854BD394FB2}" sibTransId="{C9E43191-FC95-4834-95F2-C80B23332EFC}"/>
    <dgm:cxn modelId="{35654672-888C-4D1D-B762-1953479CDFD4}" type="presParOf" srcId="{EB683263-6F4E-48A4-8DE4-EACA4401DFC0}" destId="{8267A85F-FFDE-4122-A995-1FA5C130CEBA}" srcOrd="0" destOrd="0" presId="urn:microsoft.com/office/officeart/2005/8/layout/vList2"/>
    <dgm:cxn modelId="{21B2C7E3-6671-480F-B0CA-123CD1700FAB}" type="presParOf" srcId="{EB683263-6F4E-48A4-8DE4-EACA4401DFC0}" destId="{1E59870A-32F0-47A8-B9FD-CB735190E5EF}" srcOrd="1" destOrd="0" presId="urn:microsoft.com/office/officeart/2005/8/layout/vList2"/>
    <dgm:cxn modelId="{B14B8E1E-07C4-4EEE-BF7D-6345DC9C35E1}" type="presParOf" srcId="{EB683263-6F4E-48A4-8DE4-EACA4401DFC0}" destId="{CD15597D-7073-4354-BA61-F8B293828E93}" srcOrd="2" destOrd="0" presId="urn:microsoft.com/office/officeart/2005/8/layout/vList2"/>
    <dgm:cxn modelId="{5A7D915B-74ED-4B58-AC9F-523805903C5A}" type="presParOf" srcId="{EB683263-6F4E-48A4-8DE4-EACA4401DFC0}" destId="{F029B815-5FC9-4410-AF38-C8FE8B2973B2}" srcOrd="3" destOrd="0" presId="urn:microsoft.com/office/officeart/2005/8/layout/vList2"/>
    <dgm:cxn modelId="{5776268B-E314-484A-8A2D-217A2DC350EA}" type="presParOf" srcId="{EB683263-6F4E-48A4-8DE4-EACA4401DFC0}" destId="{E2B63A77-3CF3-44DE-9D80-6865BBACC107}" srcOrd="4" destOrd="0" presId="urn:microsoft.com/office/officeart/2005/8/layout/vList2"/>
    <dgm:cxn modelId="{8FD20040-4426-4B93-BF06-1A1F4D53AA69}" type="presParOf" srcId="{EB683263-6F4E-48A4-8DE4-EACA4401DFC0}" destId="{2985DD1A-BDE7-485A-ADC0-DE010B0BC2AC}" srcOrd="5" destOrd="0" presId="urn:microsoft.com/office/officeart/2005/8/layout/vList2"/>
    <dgm:cxn modelId="{55ADDF4E-3BEA-4294-AD59-58B62113952D}" type="presParOf" srcId="{EB683263-6F4E-48A4-8DE4-EACA4401DFC0}" destId="{975B0AFA-85D6-432F-B8E5-2634A7DBB56F}" srcOrd="6" destOrd="0" presId="urn:microsoft.com/office/officeart/2005/8/layout/vList2"/>
    <dgm:cxn modelId="{820D5023-0C6C-4CD2-A578-3AE95D87F21F}" type="presParOf" srcId="{EB683263-6F4E-48A4-8DE4-EACA4401DFC0}" destId="{47EB630E-9501-4E82-A7FA-83623052528A}" srcOrd="7" destOrd="0" presId="urn:microsoft.com/office/officeart/2005/8/layout/vList2"/>
    <dgm:cxn modelId="{007C02E2-C294-42E9-B0D1-C3B5F276B401}" type="presParOf" srcId="{EB683263-6F4E-48A4-8DE4-EACA4401DFC0}" destId="{C9A8D5DF-AEE6-4F50-8B93-37FC600202DE}" srcOrd="8" destOrd="0" presId="urn:microsoft.com/office/officeart/2005/8/layout/vList2"/>
    <dgm:cxn modelId="{60B19897-9E3F-40EA-B744-FB2FA404FC9A}" type="presParOf" srcId="{EB683263-6F4E-48A4-8DE4-EACA4401DFC0}" destId="{D87635C0-0D75-4C83-B536-E663DD5D6E04}" srcOrd="9" destOrd="0" presId="urn:microsoft.com/office/officeart/2005/8/layout/vList2"/>
    <dgm:cxn modelId="{E2A9F1FB-B0C3-4E76-B000-3DEF8DD18DBB}" type="presParOf" srcId="{EB683263-6F4E-48A4-8DE4-EACA4401DFC0}" destId="{725B941E-3D50-42F8-9E5E-01B1830F4665}" srcOrd="10" destOrd="0" presId="urn:microsoft.com/office/officeart/2005/8/layout/vList2"/>
    <dgm:cxn modelId="{32D17570-ED93-4A63-93BC-67DAD7F71812}" type="presParOf" srcId="{EB683263-6F4E-48A4-8DE4-EACA4401DFC0}" destId="{5B44BA97-E681-4C0A-AA3F-707824B23A11}" srcOrd="11" destOrd="0" presId="urn:microsoft.com/office/officeart/2005/8/layout/vList2"/>
    <dgm:cxn modelId="{5883DB9B-1F22-4D72-956F-2F0982053D10}" type="presParOf" srcId="{EB683263-6F4E-48A4-8DE4-EACA4401DFC0}" destId="{5FD50E57-C3B0-422C-8D61-6F0265E8A4F9}" srcOrd="12" destOrd="0" presId="urn:microsoft.com/office/officeart/2005/8/layout/vList2"/>
    <dgm:cxn modelId="{E85E9523-BCC8-41FD-AA7A-03A9F661A363}" type="presParOf" srcId="{EB683263-6F4E-48A4-8DE4-EACA4401DFC0}" destId="{F505FB36-8AA6-4601-B8B2-A9EE14232A0D}" srcOrd="13" destOrd="0" presId="urn:microsoft.com/office/officeart/2005/8/layout/vList2"/>
    <dgm:cxn modelId="{1CDFFD19-C51E-4001-B160-CDEBE58B7F75}" type="presParOf" srcId="{EB683263-6F4E-48A4-8DE4-EACA4401DFC0}" destId="{C9151938-4502-411A-B705-6960B4A7BEE9}"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4DE74-9598-41E7-A310-3A0674E0F310}" type="doc">
      <dgm:prSet loTypeId="urn:microsoft.com/office/officeart/2005/8/layout/vList2" loCatId="list" qsTypeId="urn:microsoft.com/office/officeart/2005/8/quickstyle/simple1" qsCatId="simple" csTypeId="urn:microsoft.com/office/officeart/2005/8/colors/accent2_3" csCatId="accent2"/>
      <dgm:spPr/>
      <dgm:t>
        <a:bodyPr/>
        <a:lstStyle/>
        <a:p>
          <a:endParaRPr lang="ru-RU"/>
        </a:p>
      </dgm:t>
    </dgm:pt>
    <dgm:pt modelId="{D1DCB138-4672-45AB-B761-E14535EE9E44}">
      <dgm:prSet/>
      <dgm:spPr/>
      <dgm:t>
        <a:bodyPr/>
        <a:lstStyle/>
        <a:p>
          <a:pPr rtl="0"/>
          <a:r>
            <a:rPr lang="en-US" smtClean="0"/>
            <a:t>Bioanalytical services/bioanalytical testing services</a:t>
          </a:r>
          <a:endParaRPr lang="uk-UA"/>
        </a:p>
      </dgm:t>
    </dgm:pt>
    <dgm:pt modelId="{50123A76-9B17-41A8-8E8A-E0085D4CD343}" type="parTrans" cxnId="{5FB1ED6A-A233-4C05-A7E8-77DD73735591}">
      <dgm:prSet/>
      <dgm:spPr/>
      <dgm:t>
        <a:bodyPr/>
        <a:lstStyle/>
        <a:p>
          <a:endParaRPr lang="ru-RU"/>
        </a:p>
      </dgm:t>
    </dgm:pt>
    <dgm:pt modelId="{66B49476-83E2-44D1-9B22-72F827AFF432}" type="sibTrans" cxnId="{5FB1ED6A-A233-4C05-A7E8-77DD73735591}">
      <dgm:prSet/>
      <dgm:spPr/>
      <dgm:t>
        <a:bodyPr/>
        <a:lstStyle/>
        <a:p>
          <a:endParaRPr lang="ru-RU"/>
        </a:p>
      </dgm:t>
    </dgm:pt>
    <dgm:pt modelId="{B296C05E-FFA2-4FB1-96ED-C60B2AFFDC21}">
      <dgm:prSet/>
      <dgm:spPr/>
      <dgm:t>
        <a:bodyPr/>
        <a:lstStyle/>
        <a:p>
          <a:pPr rtl="0"/>
          <a:r>
            <a:rPr lang="en-US" smtClean="0"/>
            <a:t>Drug development services/drug discovery services</a:t>
          </a:r>
          <a:endParaRPr lang="uk-UA"/>
        </a:p>
      </dgm:t>
    </dgm:pt>
    <dgm:pt modelId="{32B5C35B-3110-4013-A44C-D78E908F50AD}" type="parTrans" cxnId="{AA302CAA-0C4C-46A9-B805-C9653216FE0C}">
      <dgm:prSet/>
      <dgm:spPr/>
      <dgm:t>
        <a:bodyPr/>
        <a:lstStyle/>
        <a:p>
          <a:endParaRPr lang="ru-RU"/>
        </a:p>
      </dgm:t>
    </dgm:pt>
    <dgm:pt modelId="{5F19DB6F-5B23-4087-83BC-B62E10583153}" type="sibTrans" cxnId="{AA302CAA-0C4C-46A9-B805-C9653216FE0C}">
      <dgm:prSet/>
      <dgm:spPr/>
      <dgm:t>
        <a:bodyPr/>
        <a:lstStyle/>
        <a:p>
          <a:endParaRPr lang="ru-RU"/>
        </a:p>
      </dgm:t>
    </dgm:pt>
    <dgm:pt modelId="{1668FD6E-A898-4C9A-B62F-751D046EA57D}">
      <dgm:prSet/>
      <dgm:spPr/>
      <dgm:t>
        <a:bodyPr/>
        <a:lstStyle/>
        <a:p>
          <a:pPr rtl="0"/>
          <a:r>
            <a:rPr lang="en-US" smtClean="0"/>
            <a:t>Pharmaceutical dissolution testing services</a:t>
          </a:r>
          <a:endParaRPr lang="uk-UA"/>
        </a:p>
      </dgm:t>
    </dgm:pt>
    <dgm:pt modelId="{3F08C95F-AA11-4250-A123-4CEC27265534}" type="parTrans" cxnId="{3D72ED6F-04E4-4E58-AEB8-43A8808B3599}">
      <dgm:prSet/>
      <dgm:spPr/>
      <dgm:t>
        <a:bodyPr/>
        <a:lstStyle/>
        <a:p>
          <a:endParaRPr lang="ru-RU"/>
        </a:p>
      </dgm:t>
    </dgm:pt>
    <dgm:pt modelId="{F4079D5B-43FE-40E1-9EB6-E09928CCD8A8}" type="sibTrans" cxnId="{3D72ED6F-04E4-4E58-AEB8-43A8808B3599}">
      <dgm:prSet/>
      <dgm:spPr/>
      <dgm:t>
        <a:bodyPr/>
        <a:lstStyle/>
        <a:p>
          <a:endParaRPr lang="ru-RU"/>
        </a:p>
      </dgm:t>
    </dgm:pt>
    <dgm:pt modelId="{AA72A9F0-F68E-4F7D-96F4-F093EB2C7B38}">
      <dgm:prSet/>
      <dgm:spPr/>
      <dgm:t>
        <a:bodyPr/>
        <a:lstStyle/>
        <a:p>
          <a:pPr rtl="0"/>
          <a:r>
            <a:rPr lang="en-US" smtClean="0"/>
            <a:t>Preclinical testing services</a:t>
          </a:r>
          <a:endParaRPr lang="uk-UA"/>
        </a:p>
      </dgm:t>
    </dgm:pt>
    <dgm:pt modelId="{E0F5EA80-1D91-4094-95D4-6BCB6B90A16D}" type="parTrans" cxnId="{0489A027-6319-40CB-9F05-20E60EB37FB5}">
      <dgm:prSet/>
      <dgm:spPr/>
      <dgm:t>
        <a:bodyPr/>
        <a:lstStyle/>
        <a:p>
          <a:endParaRPr lang="ru-RU"/>
        </a:p>
      </dgm:t>
    </dgm:pt>
    <dgm:pt modelId="{4E0D4E19-E621-4FAB-9D04-86D9A4C9AC25}" type="sibTrans" cxnId="{0489A027-6319-40CB-9F05-20E60EB37FB5}">
      <dgm:prSet/>
      <dgm:spPr/>
      <dgm:t>
        <a:bodyPr/>
        <a:lstStyle/>
        <a:p>
          <a:endParaRPr lang="ru-RU"/>
        </a:p>
      </dgm:t>
    </dgm:pt>
    <dgm:pt modelId="{1419C29C-A165-4560-82C8-55474F71398B}">
      <dgm:prSet/>
      <dgm:spPr/>
      <dgm:t>
        <a:bodyPr/>
        <a:lstStyle/>
        <a:p>
          <a:pPr rtl="0"/>
          <a:r>
            <a:rPr lang="en-US" smtClean="0"/>
            <a:t>Central laboratory services/clinical trials laboratory services</a:t>
          </a:r>
          <a:endParaRPr lang="uk-UA"/>
        </a:p>
      </dgm:t>
    </dgm:pt>
    <dgm:pt modelId="{706F9E84-E119-4056-80EF-22D60F085DBA}" type="parTrans" cxnId="{B16ACE3F-AFA9-46D3-87BC-F723519D8D21}">
      <dgm:prSet/>
      <dgm:spPr/>
      <dgm:t>
        <a:bodyPr/>
        <a:lstStyle/>
        <a:p>
          <a:endParaRPr lang="ru-RU"/>
        </a:p>
      </dgm:t>
    </dgm:pt>
    <dgm:pt modelId="{C45DF564-8F64-4911-8943-971C13DEB3C2}" type="sibTrans" cxnId="{B16ACE3F-AFA9-46D3-87BC-F723519D8D21}">
      <dgm:prSet/>
      <dgm:spPr/>
      <dgm:t>
        <a:bodyPr/>
        <a:lstStyle/>
        <a:p>
          <a:endParaRPr lang="ru-RU"/>
        </a:p>
      </dgm:t>
    </dgm:pt>
    <dgm:pt modelId="{46447D74-F1B5-48DF-B983-A1DE004BB773}" type="pres">
      <dgm:prSet presAssocID="{EC54DE74-9598-41E7-A310-3A0674E0F310}" presName="linear" presStyleCnt="0">
        <dgm:presLayoutVars>
          <dgm:animLvl val="lvl"/>
          <dgm:resizeHandles val="exact"/>
        </dgm:presLayoutVars>
      </dgm:prSet>
      <dgm:spPr/>
      <dgm:t>
        <a:bodyPr/>
        <a:lstStyle/>
        <a:p>
          <a:endParaRPr lang="ru-RU"/>
        </a:p>
      </dgm:t>
    </dgm:pt>
    <dgm:pt modelId="{EAD7C8A8-A239-4705-9BE5-DB323D363C3B}" type="pres">
      <dgm:prSet presAssocID="{D1DCB138-4672-45AB-B761-E14535EE9E44}" presName="parentText" presStyleLbl="node1" presStyleIdx="0" presStyleCnt="5">
        <dgm:presLayoutVars>
          <dgm:chMax val="0"/>
          <dgm:bulletEnabled val="1"/>
        </dgm:presLayoutVars>
      </dgm:prSet>
      <dgm:spPr/>
      <dgm:t>
        <a:bodyPr/>
        <a:lstStyle/>
        <a:p>
          <a:endParaRPr lang="ru-RU"/>
        </a:p>
      </dgm:t>
    </dgm:pt>
    <dgm:pt modelId="{8824D7DB-F4CA-4C6C-AB87-6BAE66A5092A}" type="pres">
      <dgm:prSet presAssocID="{66B49476-83E2-44D1-9B22-72F827AFF432}" presName="spacer" presStyleCnt="0"/>
      <dgm:spPr/>
    </dgm:pt>
    <dgm:pt modelId="{79F51674-D0B3-4B5C-892B-5B8C67732D63}" type="pres">
      <dgm:prSet presAssocID="{B296C05E-FFA2-4FB1-96ED-C60B2AFFDC21}" presName="parentText" presStyleLbl="node1" presStyleIdx="1" presStyleCnt="5">
        <dgm:presLayoutVars>
          <dgm:chMax val="0"/>
          <dgm:bulletEnabled val="1"/>
        </dgm:presLayoutVars>
      </dgm:prSet>
      <dgm:spPr/>
      <dgm:t>
        <a:bodyPr/>
        <a:lstStyle/>
        <a:p>
          <a:endParaRPr lang="ru-RU"/>
        </a:p>
      </dgm:t>
    </dgm:pt>
    <dgm:pt modelId="{13238859-C03D-48B9-94AE-066AD66EECAB}" type="pres">
      <dgm:prSet presAssocID="{5F19DB6F-5B23-4087-83BC-B62E10583153}" presName="spacer" presStyleCnt="0"/>
      <dgm:spPr/>
    </dgm:pt>
    <dgm:pt modelId="{F709F420-DBA1-49A7-A040-B1A32398EE19}" type="pres">
      <dgm:prSet presAssocID="{1668FD6E-A898-4C9A-B62F-751D046EA57D}" presName="parentText" presStyleLbl="node1" presStyleIdx="2" presStyleCnt="5">
        <dgm:presLayoutVars>
          <dgm:chMax val="0"/>
          <dgm:bulletEnabled val="1"/>
        </dgm:presLayoutVars>
      </dgm:prSet>
      <dgm:spPr/>
      <dgm:t>
        <a:bodyPr/>
        <a:lstStyle/>
        <a:p>
          <a:endParaRPr lang="ru-RU"/>
        </a:p>
      </dgm:t>
    </dgm:pt>
    <dgm:pt modelId="{E9AB84A6-7D9F-4EBC-B4D0-C2AC83510572}" type="pres">
      <dgm:prSet presAssocID="{F4079D5B-43FE-40E1-9EB6-E09928CCD8A8}" presName="spacer" presStyleCnt="0"/>
      <dgm:spPr/>
    </dgm:pt>
    <dgm:pt modelId="{AB57044A-FEFD-4BD3-875B-1B907855D45D}" type="pres">
      <dgm:prSet presAssocID="{AA72A9F0-F68E-4F7D-96F4-F093EB2C7B38}" presName="parentText" presStyleLbl="node1" presStyleIdx="3" presStyleCnt="5">
        <dgm:presLayoutVars>
          <dgm:chMax val="0"/>
          <dgm:bulletEnabled val="1"/>
        </dgm:presLayoutVars>
      </dgm:prSet>
      <dgm:spPr/>
      <dgm:t>
        <a:bodyPr/>
        <a:lstStyle/>
        <a:p>
          <a:endParaRPr lang="ru-RU"/>
        </a:p>
      </dgm:t>
    </dgm:pt>
    <dgm:pt modelId="{1F3174B1-D207-4870-BA25-6DF20C644CEE}" type="pres">
      <dgm:prSet presAssocID="{4E0D4E19-E621-4FAB-9D04-86D9A4C9AC25}" presName="spacer" presStyleCnt="0"/>
      <dgm:spPr/>
    </dgm:pt>
    <dgm:pt modelId="{4A02C8E2-3937-460A-8C52-183353693114}" type="pres">
      <dgm:prSet presAssocID="{1419C29C-A165-4560-82C8-55474F71398B}" presName="parentText" presStyleLbl="node1" presStyleIdx="4" presStyleCnt="5">
        <dgm:presLayoutVars>
          <dgm:chMax val="0"/>
          <dgm:bulletEnabled val="1"/>
        </dgm:presLayoutVars>
      </dgm:prSet>
      <dgm:spPr/>
      <dgm:t>
        <a:bodyPr/>
        <a:lstStyle/>
        <a:p>
          <a:endParaRPr lang="ru-RU"/>
        </a:p>
      </dgm:t>
    </dgm:pt>
  </dgm:ptLst>
  <dgm:cxnLst>
    <dgm:cxn modelId="{B16ACE3F-AFA9-46D3-87BC-F723519D8D21}" srcId="{EC54DE74-9598-41E7-A310-3A0674E0F310}" destId="{1419C29C-A165-4560-82C8-55474F71398B}" srcOrd="4" destOrd="0" parTransId="{706F9E84-E119-4056-80EF-22D60F085DBA}" sibTransId="{C45DF564-8F64-4911-8943-971C13DEB3C2}"/>
    <dgm:cxn modelId="{3A685146-7CE2-40DC-B14C-744CB53E3F17}" type="presOf" srcId="{1668FD6E-A898-4C9A-B62F-751D046EA57D}" destId="{F709F420-DBA1-49A7-A040-B1A32398EE19}" srcOrd="0" destOrd="0" presId="urn:microsoft.com/office/officeart/2005/8/layout/vList2"/>
    <dgm:cxn modelId="{5367B5D6-F9F7-41B0-8FE8-A7617A8F5FA3}" type="presOf" srcId="{AA72A9F0-F68E-4F7D-96F4-F093EB2C7B38}" destId="{AB57044A-FEFD-4BD3-875B-1B907855D45D}" srcOrd="0" destOrd="0" presId="urn:microsoft.com/office/officeart/2005/8/layout/vList2"/>
    <dgm:cxn modelId="{B6C82FF4-3A68-413F-8A1C-F8E12FE77F1A}" type="presOf" srcId="{1419C29C-A165-4560-82C8-55474F71398B}" destId="{4A02C8E2-3937-460A-8C52-183353693114}" srcOrd="0" destOrd="0" presId="urn:microsoft.com/office/officeart/2005/8/layout/vList2"/>
    <dgm:cxn modelId="{3D72ED6F-04E4-4E58-AEB8-43A8808B3599}" srcId="{EC54DE74-9598-41E7-A310-3A0674E0F310}" destId="{1668FD6E-A898-4C9A-B62F-751D046EA57D}" srcOrd="2" destOrd="0" parTransId="{3F08C95F-AA11-4250-A123-4CEC27265534}" sibTransId="{F4079D5B-43FE-40E1-9EB6-E09928CCD8A8}"/>
    <dgm:cxn modelId="{0489A027-6319-40CB-9F05-20E60EB37FB5}" srcId="{EC54DE74-9598-41E7-A310-3A0674E0F310}" destId="{AA72A9F0-F68E-4F7D-96F4-F093EB2C7B38}" srcOrd="3" destOrd="0" parTransId="{E0F5EA80-1D91-4094-95D4-6BCB6B90A16D}" sibTransId="{4E0D4E19-E621-4FAB-9D04-86D9A4C9AC25}"/>
    <dgm:cxn modelId="{96BF3720-DAB3-4C7E-9DE0-EE0BC7011D76}" type="presOf" srcId="{B296C05E-FFA2-4FB1-96ED-C60B2AFFDC21}" destId="{79F51674-D0B3-4B5C-892B-5B8C67732D63}" srcOrd="0" destOrd="0" presId="urn:microsoft.com/office/officeart/2005/8/layout/vList2"/>
    <dgm:cxn modelId="{493ED5C2-6ED1-4421-9C7F-DD81964A218C}" type="presOf" srcId="{EC54DE74-9598-41E7-A310-3A0674E0F310}" destId="{46447D74-F1B5-48DF-B983-A1DE004BB773}" srcOrd="0" destOrd="0" presId="urn:microsoft.com/office/officeart/2005/8/layout/vList2"/>
    <dgm:cxn modelId="{4408E93F-D957-4A66-9BF9-0D0EEEAFA896}" type="presOf" srcId="{D1DCB138-4672-45AB-B761-E14535EE9E44}" destId="{EAD7C8A8-A239-4705-9BE5-DB323D363C3B}" srcOrd="0" destOrd="0" presId="urn:microsoft.com/office/officeart/2005/8/layout/vList2"/>
    <dgm:cxn modelId="{AA302CAA-0C4C-46A9-B805-C9653216FE0C}" srcId="{EC54DE74-9598-41E7-A310-3A0674E0F310}" destId="{B296C05E-FFA2-4FB1-96ED-C60B2AFFDC21}" srcOrd="1" destOrd="0" parTransId="{32B5C35B-3110-4013-A44C-D78E908F50AD}" sibTransId="{5F19DB6F-5B23-4087-83BC-B62E10583153}"/>
    <dgm:cxn modelId="{5FB1ED6A-A233-4C05-A7E8-77DD73735591}" srcId="{EC54DE74-9598-41E7-A310-3A0674E0F310}" destId="{D1DCB138-4672-45AB-B761-E14535EE9E44}" srcOrd="0" destOrd="0" parTransId="{50123A76-9B17-41A8-8E8A-E0085D4CD343}" sibTransId="{66B49476-83E2-44D1-9B22-72F827AFF432}"/>
    <dgm:cxn modelId="{6B66E591-B9FE-4773-BCA7-A39ED25B9B9C}" type="presParOf" srcId="{46447D74-F1B5-48DF-B983-A1DE004BB773}" destId="{EAD7C8A8-A239-4705-9BE5-DB323D363C3B}" srcOrd="0" destOrd="0" presId="urn:microsoft.com/office/officeart/2005/8/layout/vList2"/>
    <dgm:cxn modelId="{7C226B73-8DB4-4E1F-8BF9-38C7B3403252}" type="presParOf" srcId="{46447D74-F1B5-48DF-B983-A1DE004BB773}" destId="{8824D7DB-F4CA-4C6C-AB87-6BAE66A5092A}" srcOrd="1" destOrd="0" presId="urn:microsoft.com/office/officeart/2005/8/layout/vList2"/>
    <dgm:cxn modelId="{099D7899-8F12-48B7-A3B0-04EE27480C7D}" type="presParOf" srcId="{46447D74-F1B5-48DF-B983-A1DE004BB773}" destId="{79F51674-D0B3-4B5C-892B-5B8C67732D63}" srcOrd="2" destOrd="0" presId="urn:microsoft.com/office/officeart/2005/8/layout/vList2"/>
    <dgm:cxn modelId="{AFDA85F9-4E61-4383-88DB-07048F4640FC}" type="presParOf" srcId="{46447D74-F1B5-48DF-B983-A1DE004BB773}" destId="{13238859-C03D-48B9-94AE-066AD66EECAB}" srcOrd="3" destOrd="0" presId="urn:microsoft.com/office/officeart/2005/8/layout/vList2"/>
    <dgm:cxn modelId="{C07F72B8-7832-4543-8039-8D4DE3D7FCA4}" type="presParOf" srcId="{46447D74-F1B5-48DF-B983-A1DE004BB773}" destId="{F709F420-DBA1-49A7-A040-B1A32398EE19}" srcOrd="4" destOrd="0" presId="urn:microsoft.com/office/officeart/2005/8/layout/vList2"/>
    <dgm:cxn modelId="{DE4421FE-A573-4940-9839-6200103619EC}" type="presParOf" srcId="{46447D74-F1B5-48DF-B983-A1DE004BB773}" destId="{E9AB84A6-7D9F-4EBC-B4D0-C2AC83510572}" srcOrd="5" destOrd="0" presId="urn:microsoft.com/office/officeart/2005/8/layout/vList2"/>
    <dgm:cxn modelId="{EAB3368D-D8B8-44E4-80C2-D56FC9ED8FDD}" type="presParOf" srcId="{46447D74-F1B5-48DF-B983-A1DE004BB773}" destId="{AB57044A-FEFD-4BD3-875B-1B907855D45D}" srcOrd="6" destOrd="0" presId="urn:microsoft.com/office/officeart/2005/8/layout/vList2"/>
    <dgm:cxn modelId="{DDFC7DD9-5383-499F-9B65-5F4B9E57446D}" type="presParOf" srcId="{46447D74-F1B5-48DF-B983-A1DE004BB773}" destId="{1F3174B1-D207-4870-BA25-6DF20C644CEE}" srcOrd="7" destOrd="0" presId="urn:microsoft.com/office/officeart/2005/8/layout/vList2"/>
    <dgm:cxn modelId="{D72DE6B1-C22F-447C-9B0E-EF0EC93108A9}" type="presParOf" srcId="{46447D74-F1B5-48DF-B983-A1DE004BB773}" destId="{4A02C8E2-3937-460A-8C52-18335369311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397082-7645-4F52-86F0-E61B82ED72B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E5EA88E0-F021-4B7D-A07B-AEB55E887B98}">
      <dgm:prSet/>
      <dgm:spPr/>
      <dgm:t>
        <a:bodyPr/>
        <a:lstStyle/>
        <a:p>
          <a:pPr rtl="0"/>
          <a:r>
            <a:rPr lang="en-US" smtClean="0"/>
            <a:t>Bioanalytical services/bioanalytical testing services</a:t>
          </a:r>
          <a:endParaRPr lang="uk-UA"/>
        </a:p>
      </dgm:t>
    </dgm:pt>
    <dgm:pt modelId="{61274B4D-2A83-4621-81DF-456C74436B3B}" type="parTrans" cxnId="{6DEDC4D7-0ABC-45E7-AB2C-9C908B288B2E}">
      <dgm:prSet/>
      <dgm:spPr/>
      <dgm:t>
        <a:bodyPr/>
        <a:lstStyle/>
        <a:p>
          <a:endParaRPr lang="ru-RU"/>
        </a:p>
      </dgm:t>
    </dgm:pt>
    <dgm:pt modelId="{95330380-805C-42EA-9F7E-5B03656F6A4C}" type="sibTrans" cxnId="{6DEDC4D7-0ABC-45E7-AB2C-9C908B288B2E}">
      <dgm:prSet/>
      <dgm:spPr/>
      <dgm:t>
        <a:bodyPr/>
        <a:lstStyle/>
        <a:p>
          <a:endParaRPr lang="ru-RU"/>
        </a:p>
      </dgm:t>
    </dgm:pt>
    <dgm:pt modelId="{888BEA9C-C7A2-430B-BE7D-FC0D65997CD6}">
      <dgm:prSet/>
      <dgm:spPr/>
      <dgm:t>
        <a:bodyPr/>
        <a:lstStyle/>
        <a:p>
          <a:pPr rtl="0"/>
          <a:r>
            <a:rPr lang="en-US" smtClean="0"/>
            <a:t>Drug development services/drug discovery services</a:t>
          </a:r>
          <a:endParaRPr lang="uk-UA"/>
        </a:p>
      </dgm:t>
    </dgm:pt>
    <dgm:pt modelId="{5854FA5E-2BCF-4603-B86A-582045607A9B}" type="parTrans" cxnId="{0739279A-CE8B-4C8B-ABA9-89456E9D60B3}">
      <dgm:prSet/>
      <dgm:spPr/>
      <dgm:t>
        <a:bodyPr/>
        <a:lstStyle/>
        <a:p>
          <a:endParaRPr lang="ru-RU"/>
        </a:p>
      </dgm:t>
    </dgm:pt>
    <dgm:pt modelId="{FC9685A2-A3FE-4FCA-BFFF-77CEE23673D3}" type="sibTrans" cxnId="{0739279A-CE8B-4C8B-ABA9-89456E9D60B3}">
      <dgm:prSet/>
      <dgm:spPr/>
      <dgm:t>
        <a:bodyPr/>
        <a:lstStyle/>
        <a:p>
          <a:endParaRPr lang="ru-RU"/>
        </a:p>
      </dgm:t>
    </dgm:pt>
    <dgm:pt modelId="{E0B49A8F-3A3E-428F-91AD-A3BCD9A00FD1}">
      <dgm:prSet/>
      <dgm:spPr/>
      <dgm:t>
        <a:bodyPr/>
        <a:lstStyle/>
        <a:p>
          <a:pPr rtl="0"/>
          <a:r>
            <a:rPr lang="en-US" smtClean="0"/>
            <a:t>Pharmaceutical dissolution testing services</a:t>
          </a:r>
          <a:endParaRPr lang="uk-UA"/>
        </a:p>
      </dgm:t>
    </dgm:pt>
    <dgm:pt modelId="{E5257301-5030-4ACF-99FF-9720B2EF0814}" type="parTrans" cxnId="{F528EF93-1BC3-4BC7-A136-6C777ADAB06E}">
      <dgm:prSet/>
      <dgm:spPr/>
      <dgm:t>
        <a:bodyPr/>
        <a:lstStyle/>
        <a:p>
          <a:endParaRPr lang="ru-RU"/>
        </a:p>
      </dgm:t>
    </dgm:pt>
    <dgm:pt modelId="{C53509E5-69CD-4AC1-9C97-D7B02924765B}" type="sibTrans" cxnId="{F528EF93-1BC3-4BC7-A136-6C777ADAB06E}">
      <dgm:prSet/>
      <dgm:spPr/>
      <dgm:t>
        <a:bodyPr/>
        <a:lstStyle/>
        <a:p>
          <a:endParaRPr lang="ru-RU"/>
        </a:p>
      </dgm:t>
    </dgm:pt>
    <dgm:pt modelId="{AD55486B-9879-44BC-B95B-40A7E6A2FF0A}">
      <dgm:prSet/>
      <dgm:spPr/>
      <dgm:t>
        <a:bodyPr/>
        <a:lstStyle/>
        <a:p>
          <a:pPr rtl="0"/>
          <a:r>
            <a:rPr lang="en-US" smtClean="0"/>
            <a:t>Preclinical testing services</a:t>
          </a:r>
          <a:endParaRPr lang="uk-UA"/>
        </a:p>
      </dgm:t>
    </dgm:pt>
    <dgm:pt modelId="{BBEC9FEA-0F4B-4B82-850B-E16483B1880B}" type="parTrans" cxnId="{8242C4DF-025F-4182-97D7-50F994D2F6C0}">
      <dgm:prSet/>
      <dgm:spPr/>
      <dgm:t>
        <a:bodyPr/>
        <a:lstStyle/>
        <a:p>
          <a:endParaRPr lang="ru-RU"/>
        </a:p>
      </dgm:t>
    </dgm:pt>
    <dgm:pt modelId="{E15ACA27-4A2A-4EE0-B19A-FE7D8DE05472}" type="sibTrans" cxnId="{8242C4DF-025F-4182-97D7-50F994D2F6C0}">
      <dgm:prSet/>
      <dgm:spPr/>
      <dgm:t>
        <a:bodyPr/>
        <a:lstStyle/>
        <a:p>
          <a:endParaRPr lang="ru-RU"/>
        </a:p>
      </dgm:t>
    </dgm:pt>
    <dgm:pt modelId="{15C9E4AB-C022-4C7B-820F-90B1526547BD}">
      <dgm:prSet/>
      <dgm:spPr/>
      <dgm:t>
        <a:bodyPr/>
        <a:lstStyle/>
        <a:p>
          <a:pPr rtl="0"/>
          <a:r>
            <a:rPr lang="en-US" smtClean="0"/>
            <a:t>Central laboratory services/clinical trials laboratory services</a:t>
          </a:r>
          <a:endParaRPr lang="uk-UA"/>
        </a:p>
      </dgm:t>
    </dgm:pt>
    <dgm:pt modelId="{137D6F3F-522A-4EC5-843B-C2950B7181E7}" type="parTrans" cxnId="{5C478893-B9E5-46B8-B8D0-621DB7D842FF}">
      <dgm:prSet/>
      <dgm:spPr/>
      <dgm:t>
        <a:bodyPr/>
        <a:lstStyle/>
        <a:p>
          <a:endParaRPr lang="ru-RU"/>
        </a:p>
      </dgm:t>
    </dgm:pt>
    <dgm:pt modelId="{E1FAC2D9-7214-4779-8351-8D7224247D5B}" type="sibTrans" cxnId="{5C478893-B9E5-46B8-B8D0-621DB7D842FF}">
      <dgm:prSet/>
      <dgm:spPr/>
      <dgm:t>
        <a:bodyPr/>
        <a:lstStyle/>
        <a:p>
          <a:endParaRPr lang="ru-RU"/>
        </a:p>
      </dgm:t>
    </dgm:pt>
    <dgm:pt modelId="{29AD8A91-559A-4436-B5AD-BA0EF19F0133}" type="pres">
      <dgm:prSet presAssocID="{54397082-7645-4F52-86F0-E61B82ED72BE}" presName="linear" presStyleCnt="0">
        <dgm:presLayoutVars>
          <dgm:animLvl val="lvl"/>
          <dgm:resizeHandles val="exact"/>
        </dgm:presLayoutVars>
      </dgm:prSet>
      <dgm:spPr/>
      <dgm:t>
        <a:bodyPr/>
        <a:lstStyle/>
        <a:p>
          <a:endParaRPr lang="ru-RU"/>
        </a:p>
      </dgm:t>
    </dgm:pt>
    <dgm:pt modelId="{7EDB4170-855D-4B91-A07E-9754D0733CE8}" type="pres">
      <dgm:prSet presAssocID="{E5EA88E0-F021-4B7D-A07B-AEB55E887B98}" presName="parentText" presStyleLbl="node1" presStyleIdx="0" presStyleCnt="5">
        <dgm:presLayoutVars>
          <dgm:chMax val="0"/>
          <dgm:bulletEnabled val="1"/>
        </dgm:presLayoutVars>
      </dgm:prSet>
      <dgm:spPr/>
      <dgm:t>
        <a:bodyPr/>
        <a:lstStyle/>
        <a:p>
          <a:endParaRPr lang="ru-RU"/>
        </a:p>
      </dgm:t>
    </dgm:pt>
    <dgm:pt modelId="{3D488837-03DC-477F-BBC0-243652C3641E}" type="pres">
      <dgm:prSet presAssocID="{95330380-805C-42EA-9F7E-5B03656F6A4C}" presName="spacer" presStyleCnt="0"/>
      <dgm:spPr/>
    </dgm:pt>
    <dgm:pt modelId="{81753C3F-5CF7-43AD-83C9-2BD1B9EBCC2E}" type="pres">
      <dgm:prSet presAssocID="{888BEA9C-C7A2-430B-BE7D-FC0D65997CD6}" presName="parentText" presStyleLbl="node1" presStyleIdx="1" presStyleCnt="5">
        <dgm:presLayoutVars>
          <dgm:chMax val="0"/>
          <dgm:bulletEnabled val="1"/>
        </dgm:presLayoutVars>
      </dgm:prSet>
      <dgm:spPr/>
      <dgm:t>
        <a:bodyPr/>
        <a:lstStyle/>
        <a:p>
          <a:endParaRPr lang="ru-RU"/>
        </a:p>
      </dgm:t>
    </dgm:pt>
    <dgm:pt modelId="{D2D363FB-44EA-459B-A38E-28326ADB040C}" type="pres">
      <dgm:prSet presAssocID="{FC9685A2-A3FE-4FCA-BFFF-77CEE23673D3}" presName="spacer" presStyleCnt="0"/>
      <dgm:spPr/>
    </dgm:pt>
    <dgm:pt modelId="{1AE097BC-A0C8-4EEA-90A9-470EBDA4599C}" type="pres">
      <dgm:prSet presAssocID="{E0B49A8F-3A3E-428F-91AD-A3BCD9A00FD1}" presName="parentText" presStyleLbl="node1" presStyleIdx="2" presStyleCnt="5">
        <dgm:presLayoutVars>
          <dgm:chMax val="0"/>
          <dgm:bulletEnabled val="1"/>
        </dgm:presLayoutVars>
      </dgm:prSet>
      <dgm:spPr/>
      <dgm:t>
        <a:bodyPr/>
        <a:lstStyle/>
        <a:p>
          <a:endParaRPr lang="ru-RU"/>
        </a:p>
      </dgm:t>
    </dgm:pt>
    <dgm:pt modelId="{39DECE08-DA1B-4410-A52A-FE4AD11F0FBC}" type="pres">
      <dgm:prSet presAssocID="{C53509E5-69CD-4AC1-9C97-D7B02924765B}" presName="spacer" presStyleCnt="0"/>
      <dgm:spPr/>
    </dgm:pt>
    <dgm:pt modelId="{ACC9A5D9-E9D4-44D7-8E28-FABE15F6F6F2}" type="pres">
      <dgm:prSet presAssocID="{AD55486B-9879-44BC-B95B-40A7E6A2FF0A}" presName="parentText" presStyleLbl="node1" presStyleIdx="3" presStyleCnt="5">
        <dgm:presLayoutVars>
          <dgm:chMax val="0"/>
          <dgm:bulletEnabled val="1"/>
        </dgm:presLayoutVars>
      </dgm:prSet>
      <dgm:spPr/>
      <dgm:t>
        <a:bodyPr/>
        <a:lstStyle/>
        <a:p>
          <a:endParaRPr lang="ru-RU"/>
        </a:p>
      </dgm:t>
    </dgm:pt>
    <dgm:pt modelId="{7D71FA92-8980-469D-BAEC-DEF9C94F2277}" type="pres">
      <dgm:prSet presAssocID="{E15ACA27-4A2A-4EE0-B19A-FE7D8DE05472}" presName="spacer" presStyleCnt="0"/>
      <dgm:spPr/>
    </dgm:pt>
    <dgm:pt modelId="{B46FFAED-1A48-4885-85D1-1ADF6C685408}" type="pres">
      <dgm:prSet presAssocID="{15C9E4AB-C022-4C7B-820F-90B1526547BD}" presName="parentText" presStyleLbl="node1" presStyleIdx="4" presStyleCnt="5">
        <dgm:presLayoutVars>
          <dgm:chMax val="0"/>
          <dgm:bulletEnabled val="1"/>
        </dgm:presLayoutVars>
      </dgm:prSet>
      <dgm:spPr/>
      <dgm:t>
        <a:bodyPr/>
        <a:lstStyle/>
        <a:p>
          <a:endParaRPr lang="ru-RU"/>
        </a:p>
      </dgm:t>
    </dgm:pt>
  </dgm:ptLst>
  <dgm:cxnLst>
    <dgm:cxn modelId="{6DEDC4D7-0ABC-45E7-AB2C-9C908B288B2E}" srcId="{54397082-7645-4F52-86F0-E61B82ED72BE}" destId="{E5EA88E0-F021-4B7D-A07B-AEB55E887B98}" srcOrd="0" destOrd="0" parTransId="{61274B4D-2A83-4621-81DF-456C74436B3B}" sibTransId="{95330380-805C-42EA-9F7E-5B03656F6A4C}"/>
    <dgm:cxn modelId="{E9D04A8D-7ED0-4C0E-A043-49F763483C20}" type="presOf" srcId="{15C9E4AB-C022-4C7B-820F-90B1526547BD}" destId="{B46FFAED-1A48-4885-85D1-1ADF6C685408}" srcOrd="0" destOrd="0" presId="urn:microsoft.com/office/officeart/2005/8/layout/vList2"/>
    <dgm:cxn modelId="{5C478893-B9E5-46B8-B8D0-621DB7D842FF}" srcId="{54397082-7645-4F52-86F0-E61B82ED72BE}" destId="{15C9E4AB-C022-4C7B-820F-90B1526547BD}" srcOrd="4" destOrd="0" parTransId="{137D6F3F-522A-4EC5-843B-C2950B7181E7}" sibTransId="{E1FAC2D9-7214-4779-8351-8D7224247D5B}"/>
    <dgm:cxn modelId="{F528EF93-1BC3-4BC7-A136-6C777ADAB06E}" srcId="{54397082-7645-4F52-86F0-E61B82ED72BE}" destId="{E0B49A8F-3A3E-428F-91AD-A3BCD9A00FD1}" srcOrd="2" destOrd="0" parTransId="{E5257301-5030-4ACF-99FF-9720B2EF0814}" sibTransId="{C53509E5-69CD-4AC1-9C97-D7B02924765B}"/>
    <dgm:cxn modelId="{8242C4DF-025F-4182-97D7-50F994D2F6C0}" srcId="{54397082-7645-4F52-86F0-E61B82ED72BE}" destId="{AD55486B-9879-44BC-B95B-40A7E6A2FF0A}" srcOrd="3" destOrd="0" parTransId="{BBEC9FEA-0F4B-4B82-850B-E16483B1880B}" sibTransId="{E15ACA27-4A2A-4EE0-B19A-FE7D8DE05472}"/>
    <dgm:cxn modelId="{64E59194-6355-4EA8-9222-E6F4E09351F8}" type="presOf" srcId="{E5EA88E0-F021-4B7D-A07B-AEB55E887B98}" destId="{7EDB4170-855D-4B91-A07E-9754D0733CE8}" srcOrd="0" destOrd="0" presId="urn:microsoft.com/office/officeart/2005/8/layout/vList2"/>
    <dgm:cxn modelId="{C8D2A679-813C-48B3-A384-6FB7D129CF09}" type="presOf" srcId="{888BEA9C-C7A2-430B-BE7D-FC0D65997CD6}" destId="{81753C3F-5CF7-43AD-83C9-2BD1B9EBCC2E}" srcOrd="0" destOrd="0" presId="urn:microsoft.com/office/officeart/2005/8/layout/vList2"/>
    <dgm:cxn modelId="{0739279A-CE8B-4C8B-ABA9-89456E9D60B3}" srcId="{54397082-7645-4F52-86F0-E61B82ED72BE}" destId="{888BEA9C-C7A2-430B-BE7D-FC0D65997CD6}" srcOrd="1" destOrd="0" parTransId="{5854FA5E-2BCF-4603-B86A-582045607A9B}" sibTransId="{FC9685A2-A3FE-4FCA-BFFF-77CEE23673D3}"/>
    <dgm:cxn modelId="{CB63BA64-D535-400A-B1D1-70F6A27E6D41}" type="presOf" srcId="{E0B49A8F-3A3E-428F-91AD-A3BCD9A00FD1}" destId="{1AE097BC-A0C8-4EEA-90A9-470EBDA4599C}" srcOrd="0" destOrd="0" presId="urn:microsoft.com/office/officeart/2005/8/layout/vList2"/>
    <dgm:cxn modelId="{05E08D13-A840-48B2-AE0E-587DAAA49088}" type="presOf" srcId="{54397082-7645-4F52-86F0-E61B82ED72BE}" destId="{29AD8A91-559A-4436-B5AD-BA0EF19F0133}" srcOrd="0" destOrd="0" presId="urn:microsoft.com/office/officeart/2005/8/layout/vList2"/>
    <dgm:cxn modelId="{885BC3B8-D5CE-4352-B404-AD0333A10710}" type="presOf" srcId="{AD55486B-9879-44BC-B95B-40A7E6A2FF0A}" destId="{ACC9A5D9-E9D4-44D7-8E28-FABE15F6F6F2}" srcOrd="0" destOrd="0" presId="urn:microsoft.com/office/officeart/2005/8/layout/vList2"/>
    <dgm:cxn modelId="{00F5BB8E-9A6B-41EB-8EB3-627894CD22DD}" type="presParOf" srcId="{29AD8A91-559A-4436-B5AD-BA0EF19F0133}" destId="{7EDB4170-855D-4B91-A07E-9754D0733CE8}" srcOrd="0" destOrd="0" presId="urn:microsoft.com/office/officeart/2005/8/layout/vList2"/>
    <dgm:cxn modelId="{395BDF2F-9D13-45D7-BEA2-17FC2502300D}" type="presParOf" srcId="{29AD8A91-559A-4436-B5AD-BA0EF19F0133}" destId="{3D488837-03DC-477F-BBC0-243652C3641E}" srcOrd="1" destOrd="0" presId="urn:microsoft.com/office/officeart/2005/8/layout/vList2"/>
    <dgm:cxn modelId="{74B62816-2A3B-4E14-BBCD-F80F0F59F2E3}" type="presParOf" srcId="{29AD8A91-559A-4436-B5AD-BA0EF19F0133}" destId="{81753C3F-5CF7-43AD-83C9-2BD1B9EBCC2E}" srcOrd="2" destOrd="0" presId="urn:microsoft.com/office/officeart/2005/8/layout/vList2"/>
    <dgm:cxn modelId="{74767039-1F26-49FF-BEDA-133F57C82C38}" type="presParOf" srcId="{29AD8A91-559A-4436-B5AD-BA0EF19F0133}" destId="{D2D363FB-44EA-459B-A38E-28326ADB040C}" srcOrd="3" destOrd="0" presId="urn:microsoft.com/office/officeart/2005/8/layout/vList2"/>
    <dgm:cxn modelId="{BAA87852-1647-4B19-9EC4-1F1A8C8F2179}" type="presParOf" srcId="{29AD8A91-559A-4436-B5AD-BA0EF19F0133}" destId="{1AE097BC-A0C8-4EEA-90A9-470EBDA4599C}" srcOrd="4" destOrd="0" presId="urn:microsoft.com/office/officeart/2005/8/layout/vList2"/>
    <dgm:cxn modelId="{08257A81-8762-4464-AA84-175734FE0319}" type="presParOf" srcId="{29AD8A91-559A-4436-B5AD-BA0EF19F0133}" destId="{39DECE08-DA1B-4410-A52A-FE4AD11F0FBC}" srcOrd="5" destOrd="0" presId="urn:microsoft.com/office/officeart/2005/8/layout/vList2"/>
    <dgm:cxn modelId="{3042D7C4-71FF-4164-A81D-568F49DD2E3E}" type="presParOf" srcId="{29AD8A91-559A-4436-B5AD-BA0EF19F0133}" destId="{ACC9A5D9-E9D4-44D7-8E28-FABE15F6F6F2}" srcOrd="6" destOrd="0" presId="urn:microsoft.com/office/officeart/2005/8/layout/vList2"/>
    <dgm:cxn modelId="{50ECBAAE-B64B-40CB-83FF-48B517913CE5}" type="presParOf" srcId="{29AD8A91-559A-4436-B5AD-BA0EF19F0133}" destId="{7D71FA92-8980-469D-BAEC-DEF9C94F2277}" srcOrd="7" destOrd="0" presId="urn:microsoft.com/office/officeart/2005/8/layout/vList2"/>
    <dgm:cxn modelId="{3F9A38B8-9A60-4741-BD56-74EFB114300A}" type="presParOf" srcId="{29AD8A91-559A-4436-B5AD-BA0EF19F0133}" destId="{B46FFAED-1A48-4885-85D1-1ADF6C68540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E0F6A-A817-4BF5-BD89-A15563E66ECC}">
      <dsp:nvSpPr>
        <dsp:cNvPr id="0" name=""/>
        <dsp:cNvSpPr/>
      </dsp:nvSpPr>
      <dsp:spPr>
        <a:xfrm rot="5400000">
          <a:off x="-335257" y="335321"/>
          <a:ext cx="2235046" cy="15645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AU" sz="2200" b="1" i="0" kern="1200" dirty="0" smtClean="0"/>
            <a:t>Direct Exporting</a:t>
          </a:r>
          <a:endParaRPr lang="ru-RU" sz="2200" kern="1200" dirty="0"/>
        </a:p>
      </dsp:txBody>
      <dsp:txXfrm rot="-5400000">
        <a:off x="0" y="782330"/>
        <a:ext cx="1564532" cy="670514"/>
      </dsp:txXfrm>
    </dsp:sp>
    <dsp:sp modelId="{E9C1BCDE-C7DC-41AC-8470-C01B800B463E}">
      <dsp:nvSpPr>
        <dsp:cNvPr id="0" name=""/>
        <dsp:cNvSpPr/>
      </dsp:nvSpPr>
      <dsp:spPr>
        <a:xfrm rot="5400000">
          <a:off x="5583839" y="-4019242"/>
          <a:ext cx="1452780" cy="949139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Direct exporting is selling openly into the market you have selected using in the first occurrence you own resources. </a:t>
          </a:r>
          <a:endParaRPr lang="ru-RU" sz="2800" kern="1200" dirty="0"/>
        </a:p>
      </dsp:txBody>
      <dsp:txXfrm rot="-5400000">
        <a:off x="1564533" y="70983"/>
        <a:ext cx="9420475" cy="1310942"/>
      </dsp:txXfrm>
    </dsp:sp>
    <dsp:sp modelId="{077DD5F8-F1DA-48E9-82A6-B171B7709FBC}">
      <dsp:nvSpPr>
        <dsp:cNvPr id="0" name=""/>
        <dsp:cNvSpPr/>
      </dsp:nvSpPr>
      <dsp:spPr>
        <a:xfrm rot="5400000">
          <a:off x="-335257" y="2284218"/>
          <a:ext cx="2235046" cy="15645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Indirect exporting </a:t>
          </a:r>
          <a:endParaRPr lang="ru-RU" sz="2200" kern="1200" dirty="0"/>
        </a:p>
      </dsp:txBody>
      <dsp:txXfrm rot="-5400000">
        <a:off x="0" y="2731227"/>
        <a:ext cx="1564532" cy="670514"/>
      </dsp:txXfrm>
    </dsp:sp>
    <dsp:sp modelId="{4F49A810-D015-4DD8-8BF4-C16F0F1592E0}">
      <dsp:nvSpPr>
        <dsp:cNvPr id="0" name=""/>
        <dsp:cNvSpPr/>
      </dsp:nvSpPr>
      <dsp:spPr>
        <a:xfrm rot="5400000">
          <a:off x="5583839" y="-2070345"/>
          <a:ext cx="1452780" cy="949139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company sells to a buyer (importer or distributor) in the home country, which in turn exports the product</a:t>
          </a:r>
          <a:endParaRPr lang="ru-RU" sz="2800" kern="1200" dirty="0"/>
        </a:p>
      </dsp:txBody>
      <dsp:txXfrm rot="-5400000">
        <a:off x="1564533" y="2019880"/>
        <a:ext cx="9420475" cy="1310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8DCFC-2AE5-4440-A280-A8BD34AA1864}">
      <dsp:nvSpPr>
        <dsp:cNvPr id="0" name=""/>
        <dsp:cNvSpPr/>
      </dsp:nvSpPr>
      <dsp:spPr>
        <a:xfrm>
          <a:off x="0" y="38013"/>
          <a:ext cx="11376837" cy="835379"/>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Pressure to reduce expenses due to diminished R&amp;D returns and increased competition</a:t>
          </a:r>
          <a:endParaRPr lang="uk-UA" sz="2100" kern="1200"/>
        </a:p>
      </dsp:txBody>
      <dsp:txXfrm>
        <a:off x="40780" y="78793"/>
        <a:ext cx="11295277" cy="753819"/>
      </dsp:txXfrm>
    </dsp:sp>
    <dsp:sp modelId="{7DC8FE23-CCDA-42CE-BFAF-3AF557772072}">
      <dsp:nvSpPr>
        <dsp:cNvPr id="0" name=""/>
        <dsp:cNvSpPr/>
      </dsp:nvSpPr>
      <dsp:spPr>
        <a:xfrm>
          <a:off x="0" y="933873"/>
          <a:ext cx="11376837" cy="835379"/>
        </a:xfrm>
        <a:prstGeom prst="roundRect">
          <a:avLst/>
        </a:prstGeom>
        <a:gradFill rotWithShape="0">
          <a:gsLst>
            <a:gs pos="0">
              <a:schemeClr val="accent2">
                <a:hueOff val="-1750886"/>
                <a:satOff val="-1580"/>
                <a:lumOff val="-352"/>
                <a:alphaOff val="0"/>
                <a:tint val="98000"/>
                <a:hueMod val="94000"/>
                <a:satMod val="130000"/>
                <a:lumMod val="128000"/>
              </a:schemeClr>
            </a:gs>
            <a:gs pos="100000">
              <a:schemeClr val="accent2">
                <a:hueOff val="-1750886"/>
                <a:satOff val="-1580"/>
                <a:lumOff val="-352"/>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Pharma industry consolidation</a:t>
          </a:r>
          <a:endParaRPr lang="uk-UA" sz="2100" kern="1200" dirty="0"/>
        </a:p>
      </dsp:txBody>
      <dsp:txXfrm>
        <a:off x="40780" y="974653"/>
        <a:ext cx="11295277" cy="753819"/>
      </dsp:txXfrm>
    </dsp:sp>
    <dsp:sp modelId="{BF184608-6E88-493E-9958-83FC0099088B}">
      <dsp:nvSpPr>
        <dsp:cNvPr id="0" name=""/>
        <dsp:cNvSpPr/>
      </dsp:nvSpPr>
      <dsp:spPr>
        <a:xfrm>
          <a:off x="0" y="1829733"/>
          <a:ext cx="11376837" cy="835379"/>
        </a:xfrm>
        <a:prstGeom prst="roundRect">
          <a:avLst/>
        </a:prstGeom>
        <a:gradFill rotWithShape="0">
          <a:gsLst>
            <a:gs pos="0">
              <a:schemeClr val="accent2">
                <a:hueOff val="-3501772"/>
                <a:satOff val="-3160"/>
                <a:lumOff val="-705"/>
                <a:alphaOff val="0"/>
                <a:tint val="98000"/>
                <a:hueMod val="94000"/>
                <a:satMod val="130000"/>
                <a:lumMod val="128000"/>
              </a:schemeClr>
            </a:gs>
            <a:gs pos="100000">
              <a:schemeClr val="accent2">
                <a:hueOff val="-3501772"/>
                <a:satOff val="-3160"/>
                <a:lumOff val="-705"/>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Pharma company restructuring capabilities around technologies experiencing rapid growth, including gene and cell therapy or biologics</a:t>
          </a:r>
          <a:endParaRPr lang="uk-UA" sz="2100" kern="1200"/>
        </a:p>
      </dsp:txBody>
      <dsp:txXfrm>
        <a:off x="40780" y="1870513"/>
        <a:ext cx="11295277" cy="753819"/>
      </dsp:txXfrm>
    </dsp:sp>
    <dsp:sp modelId="{92C0D709-8BC6-4BA8-969E-5C6457CB8945}">
      <dsp:nvSpPr>
        <dsp:cNvPr id="0" name=""/>
        <dsp:cNvSpPr/>
      </dsp:nvSpPr>
      <dsp:spPr>
        <a:xfrm>
          <a:off x="0" y="2725593"/>
          <a:ext cx="11376837" cy="835379"/>
        </a:xfrm>
        <a:prstGeom prst="roundRect">
          <a:avLst/>
        </a:prstGeom>
        <a:gradFill rotWithShape="0">
          <a:gsLst>
            <a:gs pos="0">
              <a:schemeClr val="accent2">
                <a:hueOff val="-5252659"/>
                <a:satOff val="-4740"/>
                <a:lumOff val="-1057"/>
                <a:alphaOff val="0"/>
                <a:tint val="98000"/>
                <a:hueMod val="94000"/>
                <a:satMod val="130000"/>
                <a:lumMod val="128000"/>
              </a:schemeClr>
            </a:gs>
            <a:gs pos="100000">
              <a:schemeClr val="accent2">
                <a:hueOff val="-5252659"/>
                <a:satOff val="-4740"/>
                <a:lumOff val="-1057"/>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Need to shift operations away from markets with high labor costs or less profitable drug products</a:t>
          </a:r>
          <a:endParaRPr lang="uk-UA" sz="2100" kern="1200"/>
        </a:p>
      </dsp:txBody>
      <dsp:txXfrm>
        <a:off x="40780" y="2766373"/>
        <a:ext cx="11295277" cy="753819"/>
      </dsp:txXfrm>
    </dsp:sp>
    <dsp:sp modelId="{1020CA14-85CD-484F-8B9B-659C4E02655B}">
      <dsp:nvSpPr>
        <dsp:cNvPr id="0" name=""/>
        <dsp:cNvSpPr/>
      </dsp:nvSpPr>
      <dsp:spPr>
        <a:xfrm>
          <a:off x="0" y="3621453"/>
          <a:ext cx="11376837" cy="835379"/>
        </a:xfrm>
        <a:prstGeom prst="roundRect">
          <a:avLst/>
        </a:prstGeom>
        <a:gradFill rotWithShape="0">
          <a:gsLst>
            <a:gs pos="0">
              <a:schemeClr val="accent2">
                <a:hueOff val="-7003545"/>
                <a:satOff val="-6320"/>
                <a:lumOff val="-1410"/>
                <a:alphaOff val="0"/>
                <a:tint val="98000"/>
                <a:hueMod val="94000"/>
                <a:satMod val="130000"/>
                <a:lumMod val="128000"/>
              </a:schemeClr>
            </a:gs>
            <a:gs pos="100000">
              <a:schemeClr val="accent2">
                <a:hueOff val="-7003545"/>
                <a:satOff val="-6320"/>
                <a:lumOff val="-141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Shortage of technical talent in pharmaceutical industry</a:t>
          </a:r>
          <a:endParaRPr lang="uk-UA" sz="2100" kern="1200"/>
        </a:p>
      </dsp:txBody>
      <dsp:txXfrm>
        <a:off x="40780" y="3662233"/>
        <a:ext cx="11295277" cy="753819"/>
      </dsp:txXfrm>
    </dsp:sp>
    <dsp:sp modelId="{F34B9338-20BD-4138-926A-BEFAADB5DDAE}">
      <dsp:nvSpPr>
        <dsp:cNvPr id="0" name=""/>
        <dsp:cNvSpPr/>
      </dsp:nvSpPr>
      <dsp:spPr>
        <a:xfrm>
          <a:off x="0" y="4517313"/>
          <a:ext cx="11376837" cy="835379"/>
        </a:xfrm>
        <a:prstGeom prst="roundRect">
          <a:avLst/>
        </a:prstGeom>
        <a:gradFill rotWithShape="0">
          <a:gsLst>
            <a:gs pos="0">
              <a:schemeClr val="accent2">
                <a:hueOff val="-8754431"/>
                <a:satOff val="-7900"/>
                <a:lumOff val="-1762"/>
                <a:alphaOff val="0"/>
                <a:tint val="98000"/>
                <a:hueMod val="94000"/>
                <a:satMod val="130000"/>
                <a:lumMod val="128000"/>
              </a:schemeClr>
            </a:gs>
            <a:gs pos="100000">
              <a:schemeClr val="accent2">
                <a:hueOff val="-8754431"/>
                <a:satOff val="-7900"/>
                <a:lumOff val="-1762"/>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Push from tech giants into the pharma/healthcare space</a:t>
          </a:r>
          <a:endParaRPr lang="uk-UA" sz="2100" kern="1200"/>
        </a:p>
      </dsp:txBody>
      <dsp:txXfrm>
        <a:off x="40780" y="4558093"/>
        <a:ext cx="11295277" cy="7538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7A85F-FFDE-4122-A995-1FA5C130CEBA}">
      <dsp:nvSpPr>
        <dsp:cNvPr id="0" name=""/>
        <dsp:cNvSpPr/>
      </dsp:nvSpPr>
      <dsp:spPr>
        <a:xfrm>
          <a:off x="0" y="404791"/>
          <a:ext cx="11025962" cy="455715"/>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Drug development</a:t>
          </a:r>
          <a:endParaRPr lang="uk-UA" sz="1900" kern="1200"/>
        </a:p>
      </dsp:txBody>
      <dsp:txXfrm>
        <a:off x="22246" y="427037"/>
        <a:ext cx="10981470" cy="411223"/>
      </dsp:txXfrm>
    </dsp:sp>
    <dsp:sp modelId="{CD15597D-7073-4354-BA61-F8B293828E93}">
      <dsp:nvSpPr>
        <dsp:cNvPr id="0" name=""/>
        <dsp:cNvSpPr/>
      </dsp:nvSpPr>
      <dsp:spPr>
        <a:xfrm>
          <a:off x="0" y="915226"/>
          <a:ext cx="11025962" cy="455715"/>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Drug manufacturing and commercial production</a:t>
          </a:r>
          <a:endParaRPr lang="uk-UA" sz="1900" kern="1200"/>
        </a:p>
      </dsp:txBody>
      <dsp:txXfrm>
        <a:off x="22246" y="937472"/>
        <a:ext cx="10981470" cy="411223"/>
      </dsp:txXfrm>
    </dsp:sp>
    <dsp:sp modelId="{E2B63A77-3CF3-44DE-9D80-6865BBACC107}">
      <dsp:nvSpPr>
        <dsp:cNvPr id="0" name=""/>
        <dsp:cNvSpPr/>
      </dsp:nvSpPr>
      <dsp:spPr>
        <a:xfrm>
          <a:off x="0" y="1425661"/>
          <a:ext cx="11025962" cy="455715"/>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Documentation of compliance with FDA regulatory requirements</a:t>
          </a:r>
          <a:endParaRPr lang="uk-UA" sz="1900" kern="1200"/>
        </a:p>
      </dsp:txBody>
      <dsp:txXfrm>
        <a:off x="22246" y="1447907"/>
        <a:ext cx="10981470" cy="411223"/>
      </dsp:txXfrm>
    </dsp:sp>
    <dsp:sp modelId="{975B0AFA-85D6-432F-B8E5-2634A7DBB56F}">
      <dsp:nvSpPr>
        <dsp:cNvPr id="0" name=""/>
        <dsp:cNvSpPr/>
      </dsp:nvSpPr>
      <dsp:spPr>
        <a:xfrm>
          <a:off x="0" y="1936096"/>
          <a:ext cx="11025962" cy="455715"/>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Pre-formulation</a:t>
          </a:r>
          <a:endParaRPr lang="uk-UA" sz="1900" kern="1200"/>
        </a:p>
      </dsp:txBody>
      <dsp:txXfrm>
        <a:off x="22246" y="1958342"/>
        <a:ext cx="10981470" cy="411223"/>
      </dsp:txXfrm>
    </dsp:sp>
    <dsp:sp modelId="{C9A8D5DF-AEE6-4F50-8B93-37FC600202DE}">
      <dsp:nvSpPr>
        <dsp:cNvPr id="0" name=""/>
        <dsp:cNvSpPr/>
      </dsp:nvSpPr>
      <dsp:spPr>
        <a:xfrm>
          <a:off x="0" y="2446531"/>
          <a:ext cx="11025962" cy="455715"/>
        </a:xfrm>
        <a:prstGeom prst="round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Development of drug formulation</a:t>
          </a:r>
          <a:endParaRPr lang="uk-UA" sz="1900" kern="1200"/>
        </a:p>
      </dsp:txBody>
      <dsp:txXfrm>
        <a:off x="22246" y="2468777"/>
        <a:ext cx="10981470" cy="411223"/>
      </dsp:txXfrm>
    </dsp:sp>
    <dsp:sp modelId="{725B941E-3D50-42F8-9E5E-01B1830F4665}">
      <dsp:nvSpPr>
        <dsp:cNvPr id="0" name=""/>
        <dsp:cNvSpPr/>
      </dsp:nvSpPr>
      <dsp:spPr>
        <a:xfrm>
          <a:off x="0" y="2956966"/>
          <a:ext cx="11025962" cy="455715"/>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Conduction of stability studies, method development, pre-clinical and Phase I clinical trials</a:t>
          </a:r>
          <a:endParaRPr lang="uk-UA" sz="1900" kern="1200"/>
        </a:p>
      </dsp:txBody>
      <dsp:txXfrm>
        <a:off x="22246" y="2979212"/>
        <a:ext cx="10981470" cy="411223"/>
      </dsp:txXfrm>
    </dsp:sp>
    <dsp:sp modelId="{5FD50E57-C3B0-422C-8D61-6F0265E8A4F9}">
      <dsp:nvSpPr>
        <dsp:cNvPr id="0" name=""/>
        <dsp:cNvSpPr/>
      </dsp:nvSpPr>
      <dsp:spPr>
        <a:xfrm>
          <a:off x="0" y="3467401"/>
          <a:ext cx="11025962" cy="455715"/>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Providing late-stage clinical trial materials</a:t>
          </a:r>
          <a:endParaRPr lang="uk-UA" sz="1900" kern="1200"/>
        </a:p>
      </dsp:txBody>
      <dsp:txXfrm>
        <a:off x="22246" y="3489647"/>
        <a:ext cx="10981470" cy="411223"/>
      </dsp:txXfrm>
    </dsp:sp>
    <dsp:sp modelId="{C9151938-4502-411A-B705-6960B4A7BEE9}">
      <dsp:nvSpPr>
        <dsp:cNvPr id="0" name=""/>
        <dsp:cNvSpPr/>
      </dsp:nvSpPr>
      <dsp:spPr>
        <a:xfrm>
          <a:off x="0" y="3977836"/>
          <a:ext cx="11025962" cy="455715"/>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Providing formal stability, scale-up, registration batches</a:t>
          </a:r>
          <a:endParaRPr lang="uk-UA" sz="1900" kern="1200"/>
        </a:p>
      </dsp:txBody>
      <dsp:txXfrm>
        <a:off x="22246" y="4000082"/>
        <a:ext cx="10981470" cy="4112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7C8A8-A239-4705-9BE5-DB323D363C3B}">
      <dsp:nvSpPr>
        <dsp:cNvPr id="0" name=""/>
        <dsp:cNvSpPr/>
      </dsp:nvSpPr>
      <dsp:spPr>
        <a:xfrm>
          <a:off x="0" y="224401"/>
          <a:ext cx="10409274" cy="647595"/>
        </a:xfrm>
        <a:prstGeom prst="roundRect">
          <a:avLst/>
        </a:prstGeom>
        <a:solidFill>
          <a:schemeClr val="accent2">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Bioanalytical services/bioanalytical testing services</a:t>
          </a:r>
          <a:endParaRPr lang="uk-UA" sz="2700" kern="1200"/>
        </a:p>
      </dsp:txBody>
      <dsp:txXfrm>
        <a:off x="31613" y="256014"/>
        <a:ext cx="10346048" cy="584369"/>
      </dsp:txXfrm>
    </dsp:sp>
    <dsp:sp modelId="{79F51674-D0B3-4B5C-892B-5B8C67732D63}">
      <dsp:nvSpPr>
        <dsp:cNvPr id="0" name=""/>
        <dsp:cNvSpPr/>
      </dsp:nvSpPr>
      <dsp:spPr>
        <a:xfrm>
          <a:off x="0" y="949756"/>
          <a:ext cx="10409274" cy="647595"/>
        </a:xfrm>
        <a:prstGeom prst="roundRect">
          <a:avLst/>
        </a:prstGeom>
        <a:solidFill>
          <a:schemeClr val="accent2">
            <a:shade val="80000"/>
            <a:hueOff val="123956"/>
            <a:satOff val="-14007"/>
            <a:lumOff val="915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Drug development services/drug discovery services</a:t>
          </a:r>
          <a:endParaRPr lang="uk-UA" sz="2700" kern="1200"/>
        </a:p>
      </dsp:txBody>
      <dsp:txXfrm>
        <a:off x="31613" y="981369"/>
        <a:ext cx="10346048" cy="584369"/>
      </dsp:txXfrm>
    </dsp:sp>
    <dsp:sp modelId="{F709F420-DBA1-49A7-A040-B1A32398EE19}">
      <dsp:nvSpPr>
        <dsp:cNvPr id="0" name=""/>
        <dsp:cNvSpPr/>
      </dsp:nvSpPr>
      <dsp:spPr>
        <a:xfrm>
          <a:off x="0" y="1675112"/>
          <a:ext cx="10409274" cy="647595"/>
        </a:xfrm>
        <a:prstGeom prst="roundRect">
          <a:avLst/>
        </a:prstGeom>
        <a:solidFill>
          <a:schemeClr val="accent2">
            <a:shade val="80000"/>
            <a:hueOff val="247911"/>
            <a:satOff val="-28013"/>
            <a:lumOff val="1830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Pharmaceutical dissolution testing services</a:t>
          </a:r>
          <a:endParaRPr lang="uk-UA" sz="2700" kern="1200"/>
        </a:p>
      </dsp:txBody>
      <dsp:txXfrm>
        <a:off x="31613" y="1706725"/>
        <a:ext cx="10346048" cy="584369"/>
      </dsp:txXfrm>
    </dsp:sp>
    <dsp:sp modelId="{AB57044A-FEFD-4BD3-875B-1B907855D45D}">
      <dsp:nvSpPr>
        <dsp:cNvPr id="0" name=""/>
        <dsp:cNvSpPr/>
      </dsp:nvSpPr>
      <dsp:spPr>
        <a:xfrm>
          <a:off x="0" y="2400467"/>
          <a:ext cx="10409274" cy="647595"/>
        </a:xfrm>
        <a:prstGeom prst="roundRect">
          <a:avLst/>
        </a:prstGeom>
        <a:solidFill>
          <a:schemeClr val="accent2">
            <a:shade val="80000"/>
            <a:hueOff val="371867"/>
            <a:satOff val="-42020"/>
            <a:lumOff val="2746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Preclinical testing services</a:t>
          </a:r>
          <a:endParaRPr lang="uk-UA" sz="2700" kern="1200"/>
        </a:p>
      </dsp:txBody>
      <dsp:txXfrm>
        <a:off x="31613" y="2432080"/>
        <a:ext cx="10346048" cy="584369"/>
      </dsp:txXfrm>
    </dsp:sp>
    <dsp:sp modelId="{4A02C8E2-3937-460A-8C52-183353693114}">
      <dsp:nvSpPr>
        <dsp:cNvPr id="0" name=""/>
        <dsp:cNvSpPr/>
      </dsp:nvSpPr>
      <dsp:spPr>
        <a:xfrm>
          <a:off x="0" y="3125822"/>
          <a:ext cx="10409274" cy="647595"/>
        </a:xfrm>
        <a:prstGeom prst="roundRect">
          <a:avLst/>
        </a:prstGeom>
        <a:solidFill>
          <a:schemeClr val="accent2">
            <a:shade val="80000"/>
            <a:hueOff val="495822"/>
            <a:satOff val="-56027"/>
            <a:lumOff val="3661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smtClean="0"/>
            <a:t>Central laboratory services/clinical trials laboratory services</a:t>
          </a:r>
          <a:endParaRPr lang="uk-UA" sz="2700" kern="1200"/>
        </a:p>
      </dsp:txBody>
      <dsp:txXfrm>
        <a:off x="31613" y="3157435"/>
        <a:ext cx="10346048" cy="5843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B4170-855D-4B91-A07E-9754D0733CE8}">
      <dsp:nvSpPr>
        <dsp:cNvPr id="0" name=""/>
        <dsp:cNvSpPr/>
      </dsp:nvSpPr>
      <dsp:spPr>
        <a:xfrm>
          <a:off x="0" y="2580"/>
          <a:ext cx="11068493" cy="6955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Bioanalytical services/bioanalytical testing services</a:t>
          </a:r>
          <a:endParaRPr lang="uk-UA" sz="2900" kern="1200"/>
        </a:p>
      </dsp:txBody>
      <dsp:txXfrm>
        <a:off x="33955" y="36535"/>
        <a:ext cx="11000583" cy="627655"/>
      </dsp:txXfrm>
    </dsp:sp>
    <dsp:sp modelId="{81753C3F-5CF7-43AD-83C9-2BD1B9EBCC2E}">
      <dsp:nvSpPr>
        <dsp:cNvPr id="0" name=""/>
        <dsp:cNvSpPr/>
      </dsp:nvSpPr>
      <dsp:spPr>
        <a:xfrm>
          <a:off x="0" y="781665"/>
          <a:ext cx="11068493" cy="6955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Drug development services/drug discovery services</a:t>
          </a:r>
          <a:endParaRPr lang="uk-UA" sz="2900" kern="1200"/>
        </a:p>
      </dsp:txBody>
      <dsp:txXfrm>
        <a:off x="33955" y="815620"/>
        <a:ext cx="11000583" cy="627655"/>
      </dsp:txXfrm>
    </dsp:sp>
    <dsp:sp modelId="{1AE097BC-A0C8-4EEA-90A9-470EBDA4599C}">
      <dsp:nvSpPr>
        <dsp:cNvPr id="0" name=""/>
        <dsp:cNvSpPr/>
      </dsp:nvSpPr>
      <dsp:spPr>
        <a:xfrm>
          <a:off x="0" y="1560750"/>
          <a:ext cx="11068493" cy="6955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Pharmaceutical dissolution testing services</a:t>
          </a:r>
          <a:endParaRPr lang="uk-UA" sz="2900" kern="1200"/>
        </a:p>
      </dsp:txBody>
      <dsp:txXfrm>
        <a:off x="33955" y="1594705"/>
        <a:ext cx="11000583" cy="627655"/>
      </dsp:txXfrm>
    </dsp:sp>
    <dsp:sp modelId="{ACC9A5D9-E9D4-44D7-8E28-FABE15F6F6F2}">
      <dsp:nvSpPr>
        <dsp:cNvPr id="0" name=""/>
        <dsp:cNvSpPr/>
      </dsp:nvSpPr>
      <dsp:spPr>
        <a:xfrm>
          <a:off x="0" y="2339835"/>
          <a:ext cx="11068493" cy="6955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Preclinical testing services</a:t>
          </a:r>
          <a:endParaRPr lang="uk-UA" sz="2900" kern="1200"/>
        </a:p>
      </dsp:txBody>
      <dsp:txXfrm>
        <a:off x="33955" y="2373790"/>
        <a:ext cx="11000583" cy="627655"/>
      </dsp:txXfrm>
    </dsp:sp>
    <dsp:sp modelId="{B46FFAED-1A48-4885-85D1-1ADF6C685408}">
      <dsp:nvSpPr>
        <dsp:cNvPr id="0" name=""/>
        <dsp:cNvSpPr/>
      </dsp:nvSpPr>
      <dsp:spPr>
        <a:xfrm>
          <a:off x="0" y="3118920"/>
          <a:ext cx="11068493" cy="6955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smtClean="0"/>
            <a:t>Central laboratory services/clinical trials laboratory services</a:t>
          </a:r>
          <a:endParaRPr lang="uk-UA" sz="2900" kern="1200"/>
        </a:p>
      </dsp:txBody>
      <dsp:txXfrm>
        <a:off x="33955" y="3152875"/>
        <a:ext cx="11000583"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2/25/2024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7812" y="2152073"/>
            <a:ext cx="7827871" cy="3519055"/>
          </a:xfrm>
        </p:spPr>
        <p:txBody>
          <a:bodyPr>
            <a:noAutofit/>
          </a:bodyPr>
          <a:lstStyle/>
          <a:p>
            <a:r>
              <a:rPr lang="en-US" sz="4400" b="1" i="1" dirty="0"/>
              <a:t>FORMS OF ENTERING OF PHARMACEUTICAL COMPANIES ON     FOREIGN MARKETS</a:t>
            </a:r>
            <a:r>
              <a:rPr lang="ru-RU" sz="4400" dirty="0"/>
              <a:t/>
            </a:r>
            <a:br>
              <a:rPr lang="ru-RU" sz="4400" dirty="0"/>
            </a:br>
            <a:endParaRPr lang="ru-RU" sz="4400" dirty="0"/>
          </a:p>
        </p:txBody>
      </p:sp>
      <p:sp>
        <p:nvSpPr>
          <p:cNvPr id="3" name="Подзаголовок 2"/>
          <p:cNvSpPr>
            <a:spLocks noGrp="1"/>
          </p:cNvSpPr>
          <p:nvPr>
            <p:ph type="subTitle" idx="1"/>
          </p:nvPr>
        </p:nvSpPr>
        <p:spPr>
          <a:xfrm>
            <a:off x="4202112" y="8263467"/>
            <a:ext cx="6400800" cy="1938620"/>
          </a:xfrm>
        </p:spPr>
        <p:txBody>
          <a:bodyPr/>
          <a:lstStyle/>
          <a:p>
            <a:endParaRPr lang="ru-RU" dirty="0"/>
          </a:p>
        </p:txBody>
      </p:sp>
      <p:pic>
        <p:nvPicPr>
          <p:cNvPr id="1026" name="Picture 2" descr="International Business Strategy EXPLAINED with EXAMPLES | B2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5683" y="4129810"/>
            <a:ext cx="3991355" cy="260811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505526" y="202828"/>
            <a:ext cx="7860145" cy="1200329"/>
          </a:xfrm>
          <a:prstGeom prst="rect">
            <a:avLst/>
          </a:prstGeom>
        </p:spPr>
        <p:txBody>
          <a:bodyPr wrap="square">
            <a:spAutoFit/>
          </a:bodyPr>
          <a:lstStyle/>
          <a:p>
            <a:pPr algn="ctr"/>
            <a:r>
              <a:rPr lang="en-US" dirty="0"/>
              <a:t>ODESSA NATIONAL MEDICAL UNIVERSITY</a:t>
            </a:r>
          </a:p>
          <a:p>
            <a:pPr algn="ctr"/>
            <a:r>
              <a:rPr lang="en-US" dirty="0"/>
              <a:t> FACULTY OF PHARMACY </a:t>
            </a:r>
          </a:p>
          <a:p>
            <a:pPr algn="ctr"/>
            <a:r>
              <a:rPr lang="en-US" dirty="0"/>
              <a:t>Department of organization and economics of pharmacy </a:t>
            </a:r>
            <a:endParaRPr lang="ru-RU" dirty="0" smtClean="0"/>
          </a:p>
          <a:p>
            <a:pPr algn="ctr"/>
            <a:r>
              <a:rPr lang="en-US" dirty="0" smtClean="0"/>
              <a:t>with </a:t>
            </a:r>
            <a:r>
              <a:rPr lang="en-US" dirty="0"/>
              <a:t>post-diploma specialization</a:t>
            </a:r>
          </a:p>
        </p:txBody>
      </p:sp>
    </p:spTree>
    <p:extLst>
      <p:ext uri="{BB962C8B-B14F-4D97-AF65-F5344CB8AC3E}">
        <p14:creationId xmlns:p14="http://schemas.microsoft.com/office/powerpoint/2010/main" val="18473987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0400" y="423886"/>
            <a:ext cx="11226800" cy="4923335"/>
          </a:xfrm>
          <a:prstGeom prst="rect">
            <a:avLst/>
          </a:prstGeom>
        </p:spPr>
        <p:txBody>
          <a:bodyPr wrap="square">
            <a:spAutoFit/>
          </a:bodyPr>
          <a:lstStyle/>
          <a:p>
            <a:pPr marR="145415">
              <a:lnSpc>
                <a:spcPct val="110000"/>
              </a:lnSpc>
              <a:spcAft>
                <a:spcPts val="800"/>
              </a:spcAft>
              <a:tabLst>
                <a:tab pos="900430" algn="l"/>
              </a:tabLst>
            </a:pPr>
            <a:r>
              <a:rPr lang="en-US" sz="3600" dirty="0">
                <a:solidFill>
                  <a:srgbClr val="002060"/>
                </a:solidFill>
                <a:latin typeface="Times New Roman" panose="02020603050405020304" pitchFamily="18" charset="0"/>
                <a:ea typeface="Cambria" panose="02040503050406030204" pitchFamily="18" charset="0"/>
              </a:rPr>
              <a:t>The</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choice</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of</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entry</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strategies</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on</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foreign</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markets</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and growth depends on the strategic goals of the company, product, political, economic</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and</a:t>
            </a:r>
            <a:r>
              <a:rPr lang="en-US" sz="3600" spc="-10"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legal</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risks</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in</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other</a:t>
            </a:r>
            <a:r>
              <a:rPr lang="en-US" sz="3600" spc="-5" dirty="0">
                <a:solidFill>
                  <a:srgbClr val="002060"/>
                </a:solidFill>
                <a:latin typeface="Times New Roman" panose="02020603050405020304" pitchFamily="18" charset="0"/>
                <a:ea typeface="Cambria" panose="02040503050406030204" pitchFamily="18" charset="0"/>
              </a:rPr>
              <a:t> </a:t>
            </a:r>
            <a:r>
              <a:rPr lang="en-US" sz="3600" dirty="0">
                <a:solidFill>
                  <a:srgbClr val="002060"/>
                </a:solidFill>
                <a:latin typeface="Times New Roman" panose="02020603050405020304" pitchFamily="18" charset="0"/>
                <a:ea typeface="Cambria" panose="02040503050406030204" pitchFamily="18" charset="0"/>
              </a:rPr>
              <a:t>countries. No one market entry strategy works for all international markets. There will be a number of factors that will influence your choice of strategy, including, but not limited to, tariff rates, the degree of adaptation of your product required, marketing and transportation costs.</a:t>
            </a:r>
            <a:endParaRPr lang="ru-RU" sz="3600" dirty="0">
              <a:solidFill>
                <a:srgbClr val="00206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791855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000" y="269439"/>
            <a:ext cx="11328400" cy="9941183"/>
          </a:xfrm>
          <a:prstGeom prst="rect">
            <a:avLst/>
          </a:prstGeom>
        </p:spPr>
        <p:txBody>
          <a:bodyPr wrap="square">
            <a:spAutoFit/>
          </a:bodyPr>
          <a:lstStyle/>
          <a:p>
            <a:r>
              <a:rPr lang="en-US" sz="4000" dirty="0" smtClean="0">
                <a:solidFill>
                  <a:srgbClr val="FF0000"/>
                </a:solidFill>
                <a:latin typeface="Arial Black" panose="020B0A04020102020204" pitchFamily="34" charset="0"/>
              </a:rPr>
              <a:t>Five main choice in International market</a:t>
            </a:r>
          </a:p>
          <a:p>
            <a:endParaRPr lang="en-US" sz="4000" dirty="0" smtClean="0"/>
          </a:p>
          <a:p>
            <a:pPr marL="571500" indent="-571500">
              <a:buFont typeface="Wingdings" panose="05000000000000000000" pitchFamily="2" charset="2"/>
              <a:buChar char="Ø"/>
            </a:pPr>
            <a:r>
              <a:rPr lang="en-US" sz="4000" dirty="0" smtClean="0">
                <a:solidFill>
                  <a:srgbClr val="FFFF00"/>
                </a:solidFill>
              </a:rPr>
              <a:t>Exporting</a:t>
            </a:r>
          </a:p>
          <a:p>
            <a:pPr marL="571500" indent="-571500">
              <a:buFont typeface="Wingdings" panose="05000000000000000000" pitchFamily="2" charset="2"/>
              <a:buChar char="Ø"/>
            </a:pPr>
            <a:r>
              <a:rPr lang="en-US" sz="4000" dirty="0" smtClean="0">
                <a:solidFill>
                  <a:srgbClr val="FFFF00"/>
                </a:solidFill>
              </a:rPr>
              <a:t>Licensing</a:t>
            </a:r>
          </a:p>
          <a:p>
            <a:pPr marL="571500" indent="-571500">
              <a:buFont typeface="Wingdings" panose="05000000000000000000" pitchFamily="2" charset="2"/>
              <a:buChar char="Ø"/>
            </a:pPr>
            <a:r>
              <a:rPr lang="en-US" sz="4000" dirty="0" smtClean="0">
                <a:solidFill>
                  <a:srgbClr val="FFFF00"/>
                </a:solidFill>
              </a:rPr>
              <a:t>Franchising</a:t>
            </a:r>
          </a:p>
          <a:p>
            <a:pPr marL="571500" indent="-571500">
              <a:buFont typeface="Wingdings" panose="05000000000000000000" pitchFamily="2" charset="2"/>
              <a:buChar char="Ø"/>
            </a:pPr>
            <a:r>
              <a:rPr lang="en-US" sz="4000" dirty="0" smtClean="0">
                <a:solidFill>
                  <a:srgbClr val="FFFF00"/>
                </a:solidFill>
              </a:rPr>
              <a:t>Contract manufacturing</a:t>
            </a:r>
          </a:p>
          <a:p>
            <a:pPr marL="571500" indent="-571500">
              <a:buFont typeface="Wingdings" panose="05000000000000000000" pitchFamily="2" charset="2"/>
              <a:buChar char="Ø"/>
            </a:pPr>
            <a:r>
              <a:rPr lang="en-US" sz="4000" dirty="0" smtClean="0">
                <a:solidFill>
                  <a:srgbClr val="FFFF00"/>
                </a:solidFill>
              </a:rPr>
              <a:t>Join venture </a:t>
            </a:r>
          </a:p>
          <a:p>
            <a:pPr marL="571500" indent="-571500">
              <a:buFont typeface="Wingdings" panose="05000000000000000000" pitchFamily="2" charset="2"/>
              <a:buChar char="Ø"/>
            </a:pPr>
            <a:r>
              <a:rPr lang="en-US" sz="4000" dirty="0">
                <a:solidFill>
                  <a:srgbClr val="FFFF00"/>
                </a:solidFill>
              </a:rPr>
              <a:t>Direct Foreign Investment . </a:t>
            </a:r>
            <a:endParaRPr lang="en-AU" sz="4000" dirty="0">
              <a:solidFill>
                <a:srgbClr val="FFFF00"/>
              </a:solidFill>
            </a:endParaRPr>
          </a:p>
          <a:p>
            <a:pPr marL="571500" indent="-571500">
              <a:buFont typeface="Wingdings" panose="05000000000000000000" pitchFamily="2" charset="2"/>
              <a:buChar char="Ø"/>
            </a:pPr>
            <a:endParaRPr lang="en-US" sz="4000" dirty="0" smtClean="0"/>
          </a:p>
          <a:p>
            <a:endParaRPr lang="en-US" sz="4000" dirty="0"/>
          </a:p>
          <a:p>
            <a:endParaRPr lang="en-US" sz="4000" dirty="0" smtClean="0"/>
          </a:p>
          <a:p>
            <a:endParaRPr lang="en-US" sz="4000" dirty="0"/>
          </a:p>
          <a:p>
            <a:endParaRPr lang="en-US" sz="4000" dirty="0" smtClean="0"/>
          </a:p>
          <a:p>
            <a:endParaRPr lang="en-US" sz="4000" dirty="0"/>
          </a:p>
          <a:p>
            <a:endParaRPr lang="en-US" sz="4000" dirty="0"/>
          </a:p>
        </p:txBody>
      </p:sp>
    </p:spTree>
    <p:extLst>
      <p:ext uri="{BB962C8B-B14F-4D97-AF65-F5344CB8AC3E}">
        <p14:creationId xmlns:p14="http://schemas.microsoft.com/office/powerpoint/2010/main" val="12430119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000" y="223258"/>
            <a:ext cx="3877985" cy="4401205"/>
          </a:xfrm>
          <a:prstGeom prst="rect">
            <a:avLst/>
          </a:prstGeom>
        </p:spPr>
        <p:txBody>
          <a:bodyPr vert="vert270" wrap="square">
            <a:spAutoFit/>
          </a:bodyPr>
          <a:lstStyle/>
          <a:p>
            <a:pPr marL="571500" indent="-571500">
              <a:buFont typeface="Wingdings" panose="05000000000000000000" pitchFamily="2" charset="2"/>
              <a:buChar char="Ø"/>
            </a:pPr>
            <a:endParaRPr lang="en-US" sz="4000" dirty="0" smtClean="0"/>
          </a:p>
          <a:p>
            <a:endParaRPr lang="en-US" sz="4000" dirty="0"/>
          </a:p>
          <a:p>
            <a:endParaRPr lang="en-US" sz="4000" dirty="0"/>
          </a:p>
          <a:p>
            <a:endParaRPr lang="en-US" sz="4000" dirty="0" smtClean="0"/>
          </a:p>
          <a:p>
            <a:endParaRPr lang="en-US" sz="4000" dirty="0"/>
          </a:p>
          <a:p>
            <a:endParaRPr lang="en-US" sz="4000" dirty="0"/>
          </a:p>
        </p:txBody>
      </p:sp>
      <p:graphicFrame>
        <p:nvGraphicFramePr>
          <p:cNvPr id="4" name="Схема 3"/>
          <p:cNvGraphicFramePr/>
          <p:nvPr>
            <p:extLst>
              <p:ext uri="{D42A27DB-BD31-4B8C-83A1-F6EECF244321}">
                <p14:modId xmlns:p14="http://schemas.microsoft.com/office/powerpoint/2010/main" val="2711496112"/>
              </p:ext>
            </p:extLst>
          </p:nvPr>
        </p:nvGraphicFramePr>
        <p:xfrm>
          <a:off x="323272" y="1967344"/>
          <a:ext cx="11055927" cy="4184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794327" y="223258"/>
            <a:ext cx="9541164" cy="1938992"/>
          </a:xfrm>
          <a:prstGeom prst="rect">
            <a:avLst/>
          </a:prstGeom>
        </p:spPr>
        <p:txBody>
          <a:bodyPr wrap="square">
            <a:spAutoFit/>
          </a:bodyPr>
          <a:lstStyle/>
          <a:p>
            <a:pPr algn="ctr"/>
            <a:r>
              <a:rPr lang="en-US" sz="3600" b="1" i="1" dirty="0">
                <a:solidFill>
                  <a:srgbClr val="FF0000"/>
                </a:solidFill>
              </a:rPr>
              <a:t>Exporting </a:t>
            </a:r>
            <a:endParaRPr lang="en-US" sz="3600" b="1" i="1" dirty="0" smtClean="0">
              <a:solidFill>
                <a:srgbClr val="FF0000"/>
              </a:solidFill>
            </a:endParaRPr>
          </a:p>
          <a:p>
            <a:pPr algn="ctr"/>
            <a:r>
              <a:rPr lang="en-US" sz="2400" dirty="0" smtClean="0">
                <a:solidFill>
                  <a:srgbClr val="FFFF00"/>
                </a:solidFill>
              </a:rPr>
              <a:t>Exporting is </a:t>
            </a:r>
            <a:r>
              <a:rPr lang="en-US" sz="2400" dirty="0">
                <a:solidFill>
                  <a:srgbClr val="FFFF00"/>
                </a:solidFill>
              </a:rPr>
              <a:t>also a common approach for mature international companies with strong marketing and relational capabilities. </a:t>
            </a:r>
            <a:endParaRPr lang="en-US" sz="2400" dirty="0" smtClean="0">
              <a:solidFill>
                <a:srgbClr val="FFFF00"/>
              </a:solidFill>
            </a:endParaRPr>
          </a:p>
          <a:p>
            <a:pPr algn="ctr"/>
            <a:endParaRPr lang="en-US" sz="3600" dirty="0">
              <a:solidFill>
                <a:srgbClr val="FF0000"/>
              </a:solidFill>
            </a:endParaRPr>
          </a:p>
        </p:txBody>
      </p:sp>
    </p:spTree>
    <p:extLst>
      <p:ext uri="{BB962C8B-B14F-4D97-AF65-F5344CB8AC3E}">
        <p14:creationId xmlns:p14="http://schemas.microsoft.com/office/powerpoint/2010/main" val="2960426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9091" y="85498"/>
            <a:ext cx="3733823" cy="830997"/>
          </a:xfrm>
          <a:prstGeom prst="rect">
            <a:avLst/>
          </a:prstGeom>
        </p:spPr>
        <p:txBody>
          <a:bodyPr wrap="square">
            <a:spAutoFit/>
          </a:bodyPr>
          <a:lstStyle/>
          <a:p>
            <a:r>
              <a:rPr lang="en-US" sz="4800" b="1" i="1" dirty="0">
                <a:solidFill>
                  <a:srgbClr val="FF0000"/>
                </a:solidFill>
                <a:latin typeface="Times New Roman" panose="02020603050405020304" pitchFamily="18" charset="0"/>
                <a:ea typeface="Calibri" panose="020F0502020204030204" pitchFamily="34" charset="0"/>
              </a:rPr>
              <a:t>Licensing.</a:t>
            </a:r>
            <a:endParaRPr lang="ru-RU" sz="4800" dirty="0">
              <a:solidFill>
                <a:srgbClr val="FF0000"/>
              </a:solidFill>
            </a:endParaRPr>
          </a:p>
        </p:txBody>
      </p:sp>
      <p:pic>
        <p:nvPicPr>
          <p:cNvPr id="4" name="Рисунок 3"/>
          <p:cNvPicPr>
            <a:picLocks noChangeAspect="1"/>
          </p:cNvPicPr>
          <p:nvPr/>
        </p:nvPicPr>
        <p:blipFill>
          <a:blip r:embed="rId2"/>
          <a:stretch>
            <a:fillRect/>
          </a:stretch>
        </p:blipFill>
        <p:spPr>
          <a:xfrm>
            <a:off x="0" y="0"/>
            <a:ext cx="3668280" cy="2572327"/>
          </a:xfrm>
          <a:prstGeom prst="rect">
            <a:avLst/>
          </a:prstGeom>
        </p:spPr>
      </p:pic>
      <p:sp>
        <p:nvSpPr>
          <p:cNvPr id="5" name="Прямоугольник 4"/>
          <p:cNvSpPr/>
          <p:nvPr/>
        </p:nvSpPr>
        <p:spPr>
          <a:xfrm>
            <a:off x="3703782" y="1000173"/>
            <a:ext cx="7435273" cy="4832092"/>
          </a:xfrm>
          <a:prstGeom prst="rect">
            <a:avLst/>
          </a:prstGeom>
        </p:spPr>
        <p:txBody>
          <a:bodyPr wrap="square">
            <a:spAutoFit/>
          </a:bodyPr>
          <a:lstStyle/>
          <a:p>
            <a:r>
              <a:rPr lang="en-US" sz="2800" dirty="0" smtClean="0">
                <a:solidFill>
                  <a:srgbClr val="FFFF00"/>
                </a:solidFill>
              </a:rPr>
              <a:t>Licensing is a relatively sophisticated arrangement where a firm transfers the rights to the use of a product or service to another firm. It is a particularly useful strategy if the purchaser of the license has a relatively large market share in the market you want to enter. Licenses can be for marketing or production licensing).</a:t>
            </a:r>
          </a:p>
          <a:p>
            <a:r>
              <a:rPr lang="en-US" sz="2800" i="1" dirty="0" smtClean="0">
                <a:solidFill>
                  <a:srgbClr val="002060"/>
                </a:solidFill>
              </a:rPr>
              <a:t>Patent </a:t>
            </a:r>
            <a:r>
              <a:rPr lang="en-US" sz="2800" i="1" dirty="0">
                <a:solidFill>
                  <a:srgbClr val="002060"/>
                </a:solidFill>
              </a:rPr>
              <a:t>rights, trademark rights, and the rights to use technological processes are granted in foreign licensing. </a:t>
            </a:r>
            <a:endParaRPr lang="ru-RU" sz="2800" i="1" dirty="0">
              <a:solidFill>
                <a:srgbClr val="002060"/>
              </a:solidFill>
            </a:endParaRPr>
          </a:p>
        </p:txBody>
      </p:sp>
    </p:spTree>
    <p:extLst>
      <p:ext uri="{BB962C8B-B14F-4D97-AF65-F5344CB8AC3E}">
        <p14:creationId xmlns:p14="http://schemas.microsoft.com/office/powerpoint/2010/main" val="198114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3550" y="-108466"/>
            <a:ext cx="3981173" cy="6186309"/>
          </a:xfrm>
          <a:prstGeom prst="rect">
            <a:avLst/>
          </a:prstGeom>
        </p:spPr>
        <p:txBody>
          <a:bodyPr wrap="square">
            <a:spAutoFit/>
          </a:bodyPr>
          <a:lstStyle/>
          <a:p>
            <a:pPr algn="ctr"/>
            <a:r>
              <a:rPr lang="ru-RU" sz="3600" b="1" i="1" dirty="0" err="1" smtClean="0">
                <a:solidFill>
                  <a:srgbClr val="FF0000"/>
                </a:solidFill>
              </a:rPr>
              <a:t>Licensing</a:t>
            </a:r>
            <a:endParaRPr lang="en-US" sz="3600" b="1" i="1" dirty="0" smtClean="0">
              <a:solidFill>
                <a:srgbClr val="FF0000"/>
              </a:solidFill>
            </a:endParaRPr>
          </a:p>
          <a:p>
            <a:endParaRPr lang="en-US" dirty="0">
              <a:solidFill>
                <a:srgbClr val="FFFF00"/>
              </a:solidFill>
            </a:endParaRPr>
          </a:p>
          <a:p>
            <a:pPr marL="285750" indent="-285750">
              <a:buFont typeface="Wingdings" panose="05000000000000000000" pitchFamily="2" charset="2"/>
              <a:buChar char="Ø"/>
            </a:pPr>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r>
              <a:rPr lang="ru-RU" dirty="0" smtClean="0">
                <a:solidFill>
                  <a:srgbClr val="FFFF00"/>
                </a:solidFill>
              </a:rPr>
              <a:t> </a:t>
            </a:r>
            <a:endParaRPr lang="ru-RU" dirty="0"/>
          </a:p>
        </p:txBody>
      </p:sp>
      <p:sp>
        <p:nvSpPr>
          <p:cNvPr id="10" name="Объект 9"/>
          <p:cNvSpPr>
            <a:spLocks noGrp="1"/>
          </p:cNvSpPr>
          <p:nvPr>
            <p:ph sz="half" idx="2"/>
          </p:nvPr>
        </p:nvSpPr>
        <p:spPr>
          <a:xfrm>
            <a:off x="388647" y="3234121"/>
            <a:ext cx="4937655" cy="3030538"/>
          </a:xfrm>
        </p:spPr>
        <p:txBody>
          <a:bodyPr>
            <a:normAutofit lnSpcReduction="10000"/>
          </a:bodyPr>
          <a:lstStyle/>
          <a:p>
            <a:pPr>
              <a:buFont typeface="Wingdings" panose="05000000000000000000" pitchFamily="2" charset="2"/>
              <a:buChar char="Ø"/>
            </a:pPr>
            <a:r>
              <a:rPr lang="en-US" dirty="0" smtClean="0">
                <a:solidFill>
                  <a:srgbClr val="FFFF00"/>
                </a:solidFill>
              </a:rPr>
              <a:t>capital </a:t>
            </a:r>
            <a:r>
              <a:rPr lang="en-US" dirty="0">
                <a:solidFill>
                  <a:srgbClr val="FFFF00"/>
                </a:solidFill>
              </a:rPr>
              <a:t>is scarce</a:t>
            </a:r>
          </a:p>
          <a:p>
            <a:pPr>
              <a:buFont typeface="Wingdings" panose="05000000000000000000" pitchFamily="2" charset="2"/>
              <a:buChar char="Ø"/>
            </a:pPr>
            <a:r>
              <a:rPr lang="en-US" dirty="0">
                <a:solidFill>
                  <a:srgbClr val="FFFF00"/>
                </a:solidFill>
              </a:rPr>
              <a:t>import restrictions forbid other means of entry,</a:t>
            </a:r>
          </a:p>
          <a:p>
            <a:pPr>
              <a:buFont typeface="Wingdings" panose="05000000000000000000" pitchFamily="2" charset="2"/>
              <a:buChar char="Ø"/>
            </a:pPr>
            <a:r>
              <a:rPr lang="en-US" dirty="0">
                <a:solidFill>
                  <a:srgbClr val="FFFF00"/>
                </a:solidFill>
              </a:rPr>
              <a:t>The country is sensitive to foreign ownership, </a:t>
            </a:r>
          </a:p>
          <a:p>
            <a:pPr>
              <a:buFont typeface="Wingdings" panose="05000000000000000000" pitchFamily="2" charset="2"/>
              <a:buChar char="Ø"/>
            </a:pPr>
            <a:r>
              <a:rPr lang="en-US" dirty="0">
                <a:solidFill>
                  <a:srgbClr val="FFFF00"/>
                </a:solidFill>
              </a:rPr>
              <a:t>patents and trademarks must be protected </a:t>
            </a:r>
          </a:p>
          <a:p>
            <a:r>
              <a:rPr lang="en-US" dirty="0">
                <a:solidFill>
                  <a:srgbClr val="FFFF00"/>
                </a:solidFill>
              </a:rPr>
              <a:t>against cancellation for nonuse.   </a:t>
            </a:r>
            <a:endParaRPr lang="ru-RU" dirty="0">
              <a:solidFill>
                <a:srgbClr val="FFFF00"/>
              </a:solidFill>
            </a:endParaRPr>
          </a:p>
        </p:txBody>
      </p:sp>
      <p:sp>
        <p:nvSpPr>
          <p:cNvPr id="12" name="Объект 11"/>
          <p:cNvSpPr>
            <a:spLocks noGrp="1"/>
          </p:cNvSpPr>
          <p:nvPr>
            <p:ph sz="quarter" idx="4"/>
          </p:nvPr>
        </p:nvSpPr>
        <p:spPr>
          <a:xfrm>
            <a:off x="6826389" y="2985750"/>
            <a:ext cx="4309632" cy="3030538"/>
          </a:xfrm>
        </p:spPr>
        <p:txBody>
          <a:bodyPr>
            <a:normAutofit/>
          </a:bodyPr>
          <a:lstStyle/>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solidFill>
                  <a:srgbClr val="FFFF00"/>
                </a:solidFill>
              </a:rPr>
              <a:t>wrong partner</a:t>
            </a:r>
          </a:p>
          <a:p>
            <a:pPr>
              <a:buFont typeface="Wingdings" panose="05000000000000000000" pitchFamily="2" charset="2"/>
              <a:buChar char="Ø"/>
            </a:pPr>
            <a:r>
              <a:rPr lang="en-US" dirty="0" smtClean="0">
                <a:solidFill>
                  <a:srgbClr val="FFFF00"/>
                </a:solidFill>
              </a:rPr>
              <a:t> </a:t>
            </a:r>
            <a:r>
              <a:rPr lang="en-US" dirty="0">
                <a:solidFill>
                  <a:srgbClr val="FFFF00"/>
                </a:solidFill>
              </a:rPr>
              <a:t>quality and other production </a:t>
            </a:r>
            <a:r>
              <a:rPr lang="en-US" dirty="0" smtClean="0">
                <a:solidFill>
                  <a:srgbClr val="FFFF00"/>
                </a:solidFill>
              </a:rPr>
              <a:t>problems</a:t>
            </a:r>
          </a:p>
          <a:p>
            <a:pPr>
              <a:buFont typeface="Wingdings" panose="05000000000000000000" pitchFamily="2" charset="2"/>
              <a:buChar char="Ø"/>
            </a:pPr>
            <a:r>
              <a:rPr lang="en-US" dirty="0" smtClean="0">
                <a:solidFill>
                  <a:srgbClr val="FFFF00"/>
                </a:solidFill>
              </a:rPr>
              <a:t> </a:t>
            </a:r>
            <a:r>
              <a:rPr lang="en-US" dirty="0">
                <a:solidFill>
                  <a:srgbClr val="FFFF00"/>
                </a:solidFill>
              </a:rPr>
              <a:t>payment </a:t>
            </a:r>
            <a:r>
              <a:rPr lang="en-US" dirty="0" smtClean="0">
                <a:solidFill>
                  <a:srgbClr val="FFFF00"/>
                </a:solidFill>
              </a:rPr>
              <a:t>problems</a:t>
            </a:r>
          </a:p>
          <a:p>
            <a:pPr>
              <a:buFont typeface="Wingdings" panose="05000000000000000000" pitchFamily="2" charset="2"/>
              <a:buChar char="Ø"/>
            </a:pPr>
            <a:r>
              <a:rPr lang="en-US" dirty="0" smtClean="0">
                <a:solidFill>
                  <a:srgbClr val="FFFF00"/>
                </a:solidFill>
              </a:rPr>
              <a:t> </a:t>
            </a:r>
            <a:r>
              <a:rPr lang="en-US" dirty="0">
                <a:solidFill>
                  <a:srgbClr val="FFFF00"/>
                </a:solidFill>
              </a:rPr>
              <a:t>loss of marketing control</a:t>
            </a:r>
            <a:r>
              <a:rPr lang="en-US" dirty="0" smtClean="0">
                <a:solidFill>
                  <a:srgbClr val="FFFF00"/>
                </a:solidFill>
              </a:rPr>
              <a:t>.</a:t>
            </a:r>
          </a:p>
          <a:p>
            <a:pPr>
              <a:buFont typeface="Wingdings" panose="05000000000000000000" pitchFamily="2" charset="2"/>
              <a:buChar char="Ø"/>
            </a:pPr>
            <a:endParaRPr lang="en-US" dirty="0"/>
          </a:p>
          <a:p>
            <a:pPr>
              <a:buFont typeface="Wingdings" panose="05000000000000000000" pitchFamily="2" charset="2"/>
              <a:buChar char="Ø"/>
            </a:pPr>
            <a:endParaRPr lang="en-US" dirty="0" smtClean="0"/>
          </a:p>
          <a:p>
            <a:pPr>
              <a:buFont typeface="Wingdings" panose="05000000000000000000" pitchFamily="2" charset="2"/>
              <a:buChar char="Ø"/>
            </a:pPr>
            <a:endParaRPr lang="ru-RU" dirty="0"/>
          </a:p>
        </p:txBody>
      </p:sp>
      <p:pic>
        <p:nvPicPr>
          <p:cNvPr id="15" name="Рисунок 14"/>
          <p:cNvPicPr>
            <a:picLocks noChangeAspect="1"/>
          </p:cNvPicPr>
          <p:nvPr/>
        </p:nvPicPr>
        <p:blipFill>
          <a:blip r:embed="rId2"/>
          <a:stretch>
            <a:fillRect/>
          </a:stretch>
        </p:blipFill>
        <p:spPr>
          <a:xfrm>
            <a:off x="932251" y="583620"/>
            <a:ext cx="3510439" cy="2082160"/>
          </a:xfrm>
          <a:prstGeom prst="rect">
            <a:avLst/>
          </a:prstGeom>
        </p:spPr>
      </p:pic>
      <p:pic>
        <p:nvPicPr>
          <p:cNvPr id="17" name="Рисунок 16"/>
          <p:cNvPicPr>
            <a:picLocks noChangeAspect="1"/>
          </p:cNvPicPr>
          <p:nvPr/>
        </p:nvPicPr>
        <p:blipFill>
          <a:blip r:embed="rId3"/>
          <a:stretch>
            <a:fillRect/>
          </a:stretch>
        </p:blipFill>
        <p:spPr>
          <a:xfrm>
            <a:off x="6964217" y="583620"/>
            <a:ext cx="3412899" cy="1925430"/>
          </a:xfrm>
          <a:prstGeom prst="rect">
            <a:avLst/>
          </a:prstGeom>
        </p:spPr>
      </p:pic>
    </p:spTree>
    <p:extLst>
      <p:ext uri="{BB962C8B-B14F-4D97-AF65-F5344CB8AC3E}">
        <p14:creationId xmlns:p14="http://schemas.microsoft.com/office/powerpoint/2010/main" val="2709240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0" y="2068947"/>
            <a:ext cx="11804073" cy="3908762"/>
          </a:xfrm>
          <a:prstGeom prst="rect">
            <a:avLst/>
          </a:prstGeom>
        </p:spPr>
        <p:txBody>
          <a:bodyPr wrap="square">
            <a:spAutoFit/>
          </a:bodyPr>
          <a:lstStyle/>
          <a:p>
            <a:r>
              <a:rPr lang="en-US" dirty="0" smtClean="0">
                <a:latin typeface="Times New Roman" panose="02020603050405020304" pitchFamily="18" charset="0"/>
                <a:ea typeface="Calibri" panose="020F0502020204030204" pitchFamily="34" charset="0"/>
              </a:rPr>
              <a:t> </a:t>
            </a:r>
            <a:r>
              <a:rPr lang="en-US" sz="2400" dirty="0">
                <a:solidFill>
                  <a:srgbClr val="FFFF00"/>
                </a:solidFill>
              </a:rPr>
              <a:t>Franchising is a business system where under the franchisor grants a license to the franchise to use the franchisor’s diverse intellectual property rights, namely, know-how, designs, brands, trademarks, patents, and trade secrets along with the franchisor’s proven name, reputation and marketing techniques to market the franchisor’s products or services in return for a sum of money.</a:t>
            </a:r>
          </a:p>
          <a:p>
            <a:endParaRPr lang="en-US" sz="2800" dirty="0" smtClean="0">
              <a:solidFill>
                <a:srgbClr val="FFFF00"/>
              </a:solidFill>
            </a:endParaRPr>
          </a:p>
          <a:p>
            <a:r>
              <a:rPr lang="en-US" sz="2400" dirty="0" smtClean="0">
                <a:solidFill>
                  <a:schemeClr val="accent1">
                    <a:lumMod val="20000"/>
                    <a:lumOff val="80000"/>
                  </a:schemeClr>
                </a:solidFill>
              </a:rPr>
              <a:t>It is special form of licensing where the franshiser not only sell intangible property to the franchisee but also insist the franchisee  to follow the strict guidelines on how to do business</a:t>
            </a:r>
          </a:p>
          <a:p>
            <a:endParaRPr lang="en-US" sz="2800" dirty="0">
              <a:solidFill>
                <a:srgbClr val="FFFF00"/>
              </a:solidFill>
            </a:endParaRPr>
          </a:p>
        </p:txBody>
      </p:sp>
      <p:sp>
        <p:nvSpPr>
          <p:cNvPr id="11" name="Прямоугольник 10"/>
          <p:cNvSpPr/>
          <p:nvPr/>
        </p:nvSpPr>
        <p:spPr>
          <a:xfrm>
            <a:off x="7700792" y="187098"/>
            <a:ext cx="3047629" cy="769441"/>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rPr>
              <a:t> </a:t>
            </a:r>
            <a:r>
              <a:rPr lang="en-US" sz="4400" dirty="0">
                <a:solidFill>
                  <a:srgbClr val="FF0000"/>
                </a:solidFill>
                <a:latin typeface="Times New Roman" panose="02020603050405020304" pitchFamily="18" charset="0"/>
                <a:ea typeface="Calibri" panose="020F0502020204030204" pitchFamily="34" charset="0"/>
              </a:rPr>
              <a:t>Franchising </a:t>
            </a:r>
            <a:endParaRPr lang="ru-RU" sz="4400" dirty="0">
              <a:solidFill>
                <a:srgbClr val="FF0000"/>
              </a:solidFill>
            </a:endParaRPr>
          </a:p>
        </p:txBody>
      </p:sp>
      <p:pic>
        <p:nvPicPr>
          <p:cNvPr id="5122" name="Picture 2" descr="1,547 Franchising Photos - Free &amp;amp; Royalty-Free Stock Photos from Dreams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16436" cy="193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611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0" y="2486998"/>
            <a:ext cx="9005455" cy="5693866"/>
          </a:xfrm>
          <a:prstGeom prst="rect">
            <a:avLst/>
          </a:prstGeom>
        </p:spPr>
        <p:txBody>
          <a:bodyPr wrap="square">
            <a:spAutoFit/>
          </a:bodyPr>
          <a:lstStyle/>
          <a:p>
            <a:r>
              <a:rPr lang="en-US" dirty="0" smtClean="0">
                <a:latin typeface="Times New Roman" panose="02020603050405020304" pitchFamily="18" charset="0"/>
                <a:ea typeface="Calibri" panose="020F0502020204030204" pitchFamily="34" charset="0"/>
              </a:rPr>
              <a:t> </a:t>
            </a:r>
            <a:r>
              <a:rPr lang="en-US" sz="2800" dirty="0" smtClean="0">
                <a:solidFill>
                  <a:schemeClr val="accent1">
                    <a:lumMod val="20000"/>
                    <a:lumOff val="80000"/>
                  </a:schemeClr>
                </a:solidFill>
              </a:rPr>
              <a:t>In </a:t>
            </a:r>
            <a:r>
              <a:rPr lang="en-US" sz="2800" dirty="0">
                <a:solidFill>
                  <a:schemeClr val="accent1">
                    <a:lumMod val="20000"/>
                    <a:lumOff val="80000"/>
                  </a:schemeClr>
                </a:solidFill>
              </a:rPr>
              <a:t>England, for example, annual franchised sales of fast foods are estimated at nearly $2 billion, which accounts for 30 percent of all foods eaten outside the home. </a:t>
            </a:r>
            <a:endParaRPr lang="en-US" sz="2800" dirty="0" smtClean="0">
              <a:solidFill>
                <a:schemeClr val="accent1">
                  <a:lumMod val="20000"/>
                  <a:lumOff val="80000"/>
                </a:schemeClr>
              </a:solidFill>
            </a:endParaRPr>
          </a:p>
          <a:p>
            <a:r>
              <a:rPr lang="en-US" sz="2800" dirty="0" smtClean="0">
                <a:solidFill>
                  <a:srgbClr val="FFFF00"/>
                </a:solidFill>
              </a:rPr>
              <a:t>The </a:t>
            </a:r>
            <a:r>
              <a:rPr lang="en-US" sz="2800" dirty="0">
                <a:solidFill>
                  <a:srgbClr val="FFFF00"/>
                </a:solidFill>
              </a:rPr>
              <a:t>key factors that influence success of franchising approaches are monitoring costs (based on physical and cultural distances), the principal’s international experience, and the brand equity in the new market.</a:t>
            </a:r>
            <a:endParaRPr lang="ru-RU" sz="2800" dirty="0">
              <a:solidFill>
                <a:srgbClr val="FFFF00"/>
              </a:solidFill>
            </a:endParaRPr>
          </a:p>
          <a:p>
            <a:endParaRPr lang="en-US" sz="2800" dirty="0">
              <a:solidFill>
                <a:srgbClr val="FFFF00"/>
              </a:solidFill>
            </a:endParaRPr>
          </a:p>
          <a:p>
            <a:endParaRPr lang="en-US" sz="2800" dirty="0" smtClean="0">
              <a:solidFill>
                <a:srgbClr val="FFFF00"/>
              </a:solidFill>
            </a:endParaRPr>
          </a:p>
          <a:p>
            <a:endParaRPr lang="en-US" sz="2800" dirty="0">
              <a:solidFill>
                <a:srgbClr val="FFFF00"/>
              </a:solidFill>
            </a:endParaRPr>
          </a:p>
          <a:p>
            <a:endParaRPr lang="ru-RU" sz="2800" dirty="0">
              <a:solidFill>
                <a:srgbClr val="FFFF00"/>
              </a:solidFill>
            </a:endParaRPr>
          </a:p>
        </p:txBody>
      </p:sp>
      <p:sp>
        <p:nvSpPr>
          <p:cNvPr id="11" name="Прямоугольник 10"/>
          <p:cNvSpPr/>
          <p:nvPr/>
        </p:nvSpPr>
        <p:spPr>
          <a:xfrm>
            <a:off x="7700792" y="187098"/>
            <a:ext cx="242374" cy="369332"/>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rPr>
              <a:t> </a:t>
            </a:r>
            <a:endParaRPr lang="ru-RU" sz="4400" dirty="0">
              <a:solidFill>
                <a:srgbClr val="FF0000"/>
              </a:solidFill>
            </a:endParaRPr>
          </a:p>
        </p:txBody>
      </p:sp>
      <p:pic>
        <p:nvPicPr>
          <p:cNvPr id="5122" name="Picture 2" descr="1,547 Franchising Photos - Free &amp;amp; Royalty-Free Stock Photos from Dreams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527636" cy="237374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220320" y="202487"/>
            <a:ext cx="2608406" cy="707886"/>
          </a:xfrm>
          <a:prstGeom prst="rect">
            <a:avLst/>
          </a:prstGeom>
        </p:spPr>
        <p:txBody>
          <a:bodyPr wrap="none">
            <a:spAutoFit/>
          </a:bodyPr>
          <a:lstStyle/>
          <a:p>
            <a:r>
              <a:rPr lang="en-US" sz="4000" dirty="0">
                <a:solidFill>
                  <a:srgbClr val="FF0000"/>
                </a:solidFill>
                <a:latin typeface="Times New Roman" panose="02020603050405020304" pitchFamily="18" charset="0"/>
                <a:ea typeface="Calibri" panose="020F0502020204030204" pitchFamily="34" charset="0"/>
              </a:rPr>
              <a:t>Franchising</a:t>
            </a:r>
            <a:endParaRPr lang="ru-RU" sz="4000" dirty="0"/>
          </a:p>
        </p:txBody>
      </p:sp>
    </p:spTree>
    <p:extLst>
      <p:ext uri="{BB962C8B-B14F-4D97-AF65-F5344CB8AC3E}">
        <p14:creationId xmlns:p14="http://schemas.microsoft.com/office/powerpoint/2010/main" val="2307931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3550" y="-108466"/>
            <a:ext cx="3981173" cy="5909310"/>
          </a:xfrm>
          <a:prstGeom prst="rect">
            <a:avLst/>
          </a:prstGeom>
        </p:spPr>
        <p:txBody>
          <a:bodyPr wrap="square">
            <a:spAutoFit/>
          </a:bodyPr>
          <a:lstStyle/>
          <a:p>
            <a:r>
              <a:rPr lang="en-US" sz="3600" dirty="0" smtClean="0">
                <a:solidFill>
                  <a:srgbClr val="FF0000"/>
                </a:solidFill>
                <a:latin typeface="Times New Roman" panose="02020603050405020304" pitchFamily="18" charset="0"/>
                <a:ea typeface="Calibri" panose="020F0502020204030204" pitchFamily="34" charset="0"/>
              </a:rPr>
              <a:t>                         </a:t>
            </a:r>
            <a:endParaRPr lang="en-US" dirty="0">
              <a:solidFill>
                <a:srgbClr val="FFFF00"/>
              </a:solidFill>
            </a:endParaRPr>
          </a:p>
          <a:p>
            <a:pPr marL="285750" indent="-285750">
              <a:buFont typeface="Wingdings" panose="05000000000000000000" pitchFamily="2" charset="2"/>
              <a:buChar char="Ø"/>
            </a:pPr>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r>
              <a:rPr lang="ru-RU" dirty="0" smtClean="0">
                <a:solidFill>
                  <a:srgbClr val="FFFF00"/>
                </a:solidFill>
              </a:rPr>
              <a:t> </a:t>
            </a:r>
            <a:endParaRPr lang="ru-RU" dirty="0"/>
          </a:p>
        </p:txBody>
      </p:sp>
      <p:sp>
        <p:nvSpPr>
          <p:cNvPr id="10" name="Объект 9"/>
          <p:cNvSpPr>
            <a:spLocks noGrp="1"/>
          </p:cNvSpPr>
          <p:nvPr>
            <p:ph sz="half" idx="2"/>
          </p:nvPr>
        </p:nvSpPr>
        <p:spPr>
          <a:xfrm>
            <a:off x="120792" y="1989997"/>
            <a:ext cx="4937655" cy="3298159"/>
          </a:xfrm>
        </p:spPr>
        <p:txBody>
          <a:bodyPr>
            <a:noAutofit/>
          </a:bodyPr>
          <a:lstStyle/>
          <a:p>
            <a:pPr marL="0" indent="0">
              <a:buNone/>
            </a:pPr>
            <a:r>
              <a:rPr lang="en-US" dirty="0" smtClean="0">
                <a:solidFill>
                  <a:srgbClr val="FF0000"/>
                </a:solidFill>
              </a:rPr>
              <a:t>                              Advantages</a:t>
            </a:r>
          </a:p>
          <a:p>
            <a:pPr>
              <a:buFont typeface="Wingdings" panose="05000000000000000000" pitchFamily="2" charset="2"/>
              <a:buChar char="Ø"/>
            </a:pPr>
            <a:r>
              <a:rPr lang="en-US" sz="1600" dirty="0" smtClean="0">
                <a:solidFill>
                  <a:srgbClr val="FFFF00"/>
                </a:solidFill>
              </a:rPr>
              <a:t>The </a:t>
            </a:r>
            <a:r>
              <a:rPr lang="en-US" sz="1600" dirty="0">
                <a:solidFill>
                  <a:srgbClr val="FFFF00"/>
                </a:solidFill>
              </a:rPr>
              <a:t>franchiser gets important feedback about the popularity of the product and specific need and preferences of the local customers from the franchisees.</a:t>
            </a:r>
          </a:p>
          <a:p>
            <a:pPr>
              <a:buFont typeface="Wingdings" panose="05000000000000000000" pitchFamily="2" charset="2"/>
              <a:buChar char="Ø"/>
            </a:pPr>
            <a:r>
              <a:rPr lang="en-US" sz="1600" dirty="0">
                <a:solidFill>
                  <a:srgbClr val="FFFF00"/>
                </a:solidFill>
              </a:rPr>
              <a:t>Franchising enables the franchisor to increase his goodwill and reputation by expanding his network.</a:t>
            </a:r>
          </a:p>
          <a:p>
            <a:pPr>
              <a:buFont typeface="Wingdings" panose="05000000000000000000" pitchFamily="2" charset="2"/>
              <a:buChar char="Ø"/>
            </a:pPr>
            <a:r>
              <a:rPr lang="en-US" sz="1600" dirty="0">
                <a:solidFill>
                  <a:srgbClr val="FFFF00"/>
                </a:solidFill>
              </a:rPr>
              <a:t>The franchisor gains wider acceptance of his brand name through the franchisees.</a:t>
            </a:r>
          </a:p>
          <a:p>
            <a:pPr>
              <a:buFont typeface="Wingdings" panose="05000000000000000000" pitchFamily="2" charset="2"/>
              <a:buChar char="Ø"/>
            </a:pPr>
            <a:r>
              <a:rPr lang="en-US" sz="1600" dirty="0">
                <a:solidFill>
                  <a:srgbClr val="FFFF00"/>
                </a:solidFill>
              </a:rPr>
              <a:t>The rights of the franchisor are protected as only the franchise can use the franchiser’s patents, trademark, brand names, etc.</a:t>
            </a:r>
            <a:endParaRPr lang="ru-RU" sz="1600" dirty="0">
              <a:solidFill>
                <a:srgbClr val="FFFF00"/>
              </a:solidFill>
            </a:endParaRPr>
          </a:p>
        </p:txBody>
      </p:sp>
      <p:sp>
        <p:nvSpPr>
          <p:cNvPr id="12" name="Объект 11"/>
          <p:cNvSpPr>
            <a:spLocks noGrp="1"/>
          </p:cNvSpPr>
          <p:nvPr>
            <p:ph sz="quarter" idx="4"/>
          </p:nvPr>
        </p:nvSpPr>
        <p:spPr>
          <a:xfrm>
            <a:off x="6419988" y="1989997"/>
            <a:ext cx="4309632" cy="3030538"/>
          </a:xfrm>
        </p:spPr>
        <p:txBody>
          <a:bodyPr>
            <a:normAutofit fontScale="25000" lnSpcReduction="20000"/>
          </a:bodyPr>
          <a:lstStyle/>
          <a:p>
            <a:pPr marL="0" indent="0" algn="ctr">
              <a:buNone/>
            </a:pPr>
            <a:r>
              <a:rPr lang="en-US" sz="8000" dirty="0" smtClean="0">
                <a:solidFill>
                  <a:srgbClr val="FF0000"/>
                </a:solidFill>
              </a:rPr>
              <a:t>Disadvantages</a:t>
            </a:r>
            <a:endParaRPr lang="en-US" sz="8000" dirty="0">
              <a:solidFill>
                <a:srgbClr val="FF0000"/>
              </a:solidFill>
            </a:endParaRPr>
          </a:p>
          <a:p>
            <a:pPr>
              <a:buFont typeface="Wingdings" panose="05000000000000000000" pitchFamily="2" charset="2"/>
              <a:buChar char="Ø"/>
            </a:pPr>
            <a:r>
              <a:rPr lang="en-US" sz="6400" dirty="0">
                <a:solidFill>
                  <a:srgbClr val="FFFF00"/>
                </a:solidFill>
              </a:rPr>
              <a:t>There is a danger that the franchise may start an identical business with a slightly different brand name.</a:t>
            </a:r>
          </a:p>
          <a:p>
            <a:pPr>
              <a:buFont typeface="Wingdings" panose="05000000000000000000" pitchFamily="2" charset="2"/>
              <a:buChar char="Ø"/>
            </a:pPr>
            <a:r>
              <a:rPr lang="en-US" sz="6400" dirty="0">
                <a:solidFill>
                  <a:srgbClr val="FFFF00"/>
                </a:solidFill>
              </a:rPr>
              <a:t>The franchisor’s brand name and reputation may get tarnished if the franchise is not able to maintain standards of quality and service.</a:t>
            </a:r>
          </a:p>
          <a:p>
            <a:pPr>
              <a:buFont typeface="Wingdings" panose="05000000000000000000" pitchFamily="2" charset="2"/>
              <a:buChar char="Ø"/>
            </a:pPr>
            <a:r>
              <a:rPr lang="en-US" sz="6400" dirty="0">
                <a:solidFill>
                  <a:srgbClr val="FFFF00"/>
                </a:solidFill>
              </a:rPr>
              <a:t>The franchisor has to provide initial financial assistance and support in the form of staff training, advertising, etc.</a:t>
            </a:r>
          </a:p>
          <a:p>
            <a:pPr>
              <a:buFont typeface="Wingdings" panose="05000000000000000000" pitchFamily="2" charset="2"/>
              <a:buChar char="Ø"/>
            </a:pPr>
            <a:r>
              <a:rPr lang="en-US" sz="6400" dirty="0">
                <a:solidFill>
                  <a:srgbClr val="FFFF00"/>
                </a:solidFill>
              </a:rPr>
              <a:t>There is a risk of trade secrets getting leaked out in the foreign market. The leakage may cause serious losses.</a:t>
            </a:r>
          </a:p>
          <a:p>
            <a:pPr>
              <a:buFont typeface="Wingdings" panose="05000000000000000000" pitchFamily="2" charset="2"/>
              <a:buChar char="Ø"/>
            </a:pPr>
            <a:r>
              <a:rPr lang="en-US" sz="6400" dirty="0">
                <a:solidFill>
                  <a:srgbClr val="FFFF00"/>
                </a:solidFill>
              </a:rPr>
              <a:t>There are ongoing costs of supporting the franchise and national advertising.</a:t>
            </a:r>
            <a:endParaRPr lang="en-US" sz="6400" dirty="0"/>
          </a:p>
          <a:p>
            <a:pPr>
              <a:buFont typeface="Wingdings" panose="05000000000000000000" pitchFamily="2" charset="2"/>
              <a:buChar char="Ø"/>
            </a:pPr>
            <a:endParaRPr lang="en-US" dirty="0" smtClean="0"/>
          </a:p>
          <a:p>
            <a:pPr>
              <a:buFont typeface="Wingdings" panose="05000000000000000000" pitchFamily="2" charset="2"/>
              <a:buChar char="Ø"/>
            </a:pPr>
            <a:endParaRPr lang="ru-RU" dirty="0"/>
          </a:p>
        </p:txBody>
      </p:sp>
      <p:pic>
        <p:nvPicPr>
          <p:cNvPr id="6146" name="Picture 2" descr="https://i.ibb.co/xq3k3s9/os-ad-dis-compress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17" y="22815"/>
            <a:ext cx="8001615" cy="19899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547 Franchising Photos - Free &amp;amp; Royalty-Free Stock Photos from Dreams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15"/>
            <a:ext cx="3528291" cy="1967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142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23273" y="1831723"/>
            <a:ext cx="11600872" cy="3785652"/>
          </a:xfrm>
          <a:prstGeom prst="rect">
            <a:avLst/>
          </a:prstGeom>
        </p:spPr>
        <p:txBody>
          <a:bodyPr wrap="square">
            <a:spAutoFit/>
          </a:bodyPr>
          <a:lstStyle/>
          <a:p>
            <a:pPr marL="342900" indent="-342900">
              <a:buFont typeface="Wingdings" panose="05000000000000000000" pitchFamily="2" charset="2"/>
              <a:buChar char="q"/>
            </a:pPr>
            <a:r>
              <a:rPr lang="en-US" sz="2400" dirty="0" smtClean="0">
                <a:solidFill>
                  <a:srgbClr val="FFFF00"/>
                </a:solidFill>
              </a:rPr>
              <a:t>The franchise does not enjoy complete freedom in his business. The franchise agreement generally contains restrictions on how the franchise would run the business.</a:t>
            </a:r>
          </a:p>
          <a:p>
            <a:pPr marL="342900" indent="-342900">
              <a:buFont typeface="Wingdings" panose="05000000000000000000" pitchFamily="2" charset="2"/>
              <a:buChar char="q"/>
            </a:pPr>
            <a:r>
              <a:rPr lang="en-US" sz="2400" dirty="0" smtClean="0">
                <a:solidFill>
                  <a:srgbClr val="FFFF00"/>
                </a:solidFill>
              </a:rPr>
              <a:t>Payment of royalty on a regular basis is to be made to the franchiser.</a:t>
            </a:r>
          </a:p>
          <a:p>
            <a:pPr marL="342900" indent="-342900">
              <a:buFont typeface="Wingdings" panose="05000000000000000000" pitchFamily="2" charset="2"/>
              <a:buChar char="q"/>
            </a:pPr>
            <a:r>
              <a:rPr lang="en-US" sz="2400" dirty="0" smtClean="0">
                <a:solidFill>
                  <a:srgbClr val="FFFF00"/>
                </a:solidFill>
              </a:rPr>
              <a:t>There is always a possibility of conflict between the parties regarding maintenance of accounts, payment of royalty, violation of quality norms, etc. It may sometimes lead to litigation between the franchiser and franchisee.</a:t>
            </a:r>
          </a:p>
          <a:p>
            <a:pPr marL="342900" indent="-342900">
              <a:buFont typeface="Wingdings" panose="05000000000000000000" pitchFamily="2" charset="2"/>
              <a:buChar char="q"/>
            </a:pPr>
            <a:r>
              <a:rPr lang="en-US" sz="2400" dirty="0" smtClean="0">
                <a:solidFill>
                  <a:srgbClr val="FFFF00"/>
                </a:solidFill>
              </a:rPr>
              <a:t>The franchisee cannot sell his business without taking approval from his franchiser.</a:t>
            </a:r>
            <a:endParaRPr lang="en-US" sz="2400" dirty="0">
              <a:solidFill>
                <a:srgbClr val="FFFF00"/>
              </a:solidFill>
            </a:endParaRPr>
          </a:p>
        </p:txBody>
      </p:sp>
      <p:pic>
        <p:nvPicPr>
          <p:cNvPr id="8" name="Picture 2" descr="1,547 Franchising Photos - Free &amp;amp; Royalty-Free Stock Photos from Dreams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09" y="-1"/>
            <a:ext cx="7527636" cy="1831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399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890982"/>
            <a:ext cx="11323782" cy="3512757"/>
          </a:xfrm>
          <a:prstGeom prst="rect">
            <a:avLst/>
          </a:prstGeom>
        </p:spPr>
        <p:txBody>
          <a:bodyPr wrap="square">
            <a:spAutoFit/>
          </a:bodyPr>
          <a:lstStyle/>
          <a:p>
            <a:pPr marR="147320" indent="270510">
              <a:lnSpc>
                <a:spcPct val="110000"/>
              </a:lnSpc>
              <a:spcAft>
                <a:spcPts val="800"/>
              </a:spcAft>
              <a:tabLst>
                <a:tab pos="900430" algn="l"/>
              </a:tabLst>
            </a:pPr>
            <a:r>
              <a:rPr lang="en-US" sz="2800" i="1" dirty="0">
                <a:latin typeface="Times New Roman" panose="02020603050405020304" pitchFamily="18" charset="0"/>
                <a:ea typeface="Cambria" panose="02040503050406030204" pitchFamily="18" charset="0"/>
              </a:rPr>
              <a:t>Contract manufacturing</a:t>
            </a:r>
            <a:r>
              <a:rPr lang="en-US" sz="2800" dirty="0">
                <a:latin typeface="Times New Roman" panose="02020603050405020304" pitchFamily="18" charset="0"/>
                <a:ea typeface="Cambria" panose="02040503050406030204" pitchFamily="18" charset="0"/>
              </a:rPr>
              <a:t>, at which an exporter signs the contract with</a:t>
            </a:r>
            <a:r>
              <a:rPr lang="en-US" sz="2800" spc="5" dirty="0">
                <a:latin typeface="Times New Roman" panose="02020603050405020304" pitchFamily="18" charset="0"/>
                <a:ea typeface="Cambria" panose="02040503050406030204" pitchFamily="18" charset="0"/>
              </a:rPr>
              <a:t> </a:t>
            </a:r>
            <a:r>
              <a:rPr lang="en-US" sz="2800" dirty="0">
                <a:latin typeface="Times New Roman" panose="02020603050405020304" pitchFamily="18" charset="0"/>
                <a:ea typeface="Cambria" panose="02040503050406030204" pitchFamily="18" charset="0"/>
              </a:rPr>
              <a:t>a foreign manufacturer to establish production and sales of goods of the</a:t>
            </a:r>
            <a:r>
              <a:rPr lang="en-US" sz="2800" spc="5" dirty="0">
                <a:latin typeface="Times New Roman" panose="02020603050405020304" pitchFamily="18" charset="0"/>
                <a:ea typeface="Cambria" panose="02040503050406030204" pitchFamily="18" charset="0"/>
              </a:rPr>
              <a:t> </a:t>
            </a:r>
            <a:r>
              <a:rPr lang="en-US" sz="2800" dirty="0">
                <a:latin typeface="Times New Roman" panose="02020603050405020304" pitchFamily="18" charset="0"/>
                <a:ea typeface="Cambria" panose="02040503050406030204" pitchFamily="18" charset="0"/>
              </a:rPr>
              <a:t>exporter</a:t>
            </a:r>
            <a:r>
              <a:rPr lang="en-US" sz="2800" dirty="0" smtClean="0">
                <a:latin typeface="Times New Roman" panose="02020603050405020304" pitchFamily="18" charset="0"/>
                <a:ea typeface="Cambria" panose="02040503050406030204" pitchFamily="18" charset="0"/>
              </a:rPr>
              <a:t>.</a:t>
            </a:r>
          </a:p>
          <a:p>
            <a:pPr marR="147320" indent="270510">
              <a:lnSpc>
                <a:spcPct val="110000"/>
              </a:lnSpc>
              <a:spcAft>
                <a:spcPts val="800"/>
              </a:spcAft>
              <a:tabLst>
                <a:tab pos="900430" algn="l"/>
              </a:tabLst>
            </a:pPr>
            <a:r>
              <a:rPr lang="en-US" sz="2800" dirty="0" smtClean="0">
                <a:latin typeface="Times New Roman" panose="02020603050405020304" pitchFamily="18" charset="0"/>
                <a:ea typeface="Calibri" panose="020F0502020204030204" pitchFamily="34" charset="0"/>
              </a:rPr>
              <a:t>Contract </a:t>
            </a:r>
            <a:r>
              <a:rPr lang="en-US" sz="2800" dirty="0">
                <a:latin typeface="Times New Roman" panose="02020603050405020304" pitchFamily="18" charset="0"/>
                <a:ea typeface="Calibri" panose="020F0502020204030204" pitchFamily="34" charset="0"/>
              </a:rPr>
              <a:t>manufacturing is a process under which a company does not manufacture its products. The production activities are outsourced to contract manufacturers. Contract manufacturers are those who manufacture other company’s products on a contract basis.</a:t>
            </a:r>
            <a:endParaRPr lang="ru-RU" sz="2800" dirty="0">
              <a:effectLst/>
              <a:latin typeface="Times New Roman" panose="02020603050405020304" pitchFamily="18" charset="0"/>
              <a:ea typeface="Calibri" panose="020F0502020204030204" pitchFamily="34" charset="0"/>
            </a:endParaRPr>
          </a:p>
        </p:txBody>
      </p:sp>
      <p:sp>
        <p:nvSpPr>
          <p:cNvPr id="3" name="Прямоугольник 2"/>
          <p:cNvSpPr/>
          <p:nvPr/>
        </p:nvSpPr>
        <p:spPr>
          <a:xfrm>
            <a:off x="4608945" y="177861"/>
            <a:ext cx="5125383" cy="707886"/>
          </a:xfrm>
          <a:prstGeom prst="rect">
            <a:avLst/>
          </a:prstGeom>
        </p:spPr>
        <p:txBody>
          <a:bodyPr wrap="square">
            <a:spAutoFit/>
          </a:bodyPr>
          <a:lstStyle/>
          <a:p>
            <a:r>
              <a:rPr lang="en-US" sz="4000" i="1" dirty="0">
                <a:solidFill>
                  <a:srgbClr val="FF0000"/>
                </a:solidFill>
                <a:latin typeface="Times New Roman" panose="02020603050405020304" pitchFamily="18" charset="0"/>
                <a:ea typeface="Cambria" panose="02040503050406030204" pitchFamily="18" charset="0"/>
              </a:rPr>
              <a:t>Contract </a:t>
            </a:r>
            <a:r>
              <a:rPr lang="en-US" sz="4000" i="1" dirty="0" smtClean="0">
                <a:solidFill>
                  <a:srgbClr val="FF0000"/>
                </a:solidFill>
                <a:latin typeface="Times New Roman" panose="02020603050405020304" pitchFamily="18" charset="0"/>
                <a:ea typeface="Cambria" panose="02040503050406030204" pitchFamily="18" charset="0"/>
              </a:rPr>
              <a:t>manufacturing</a:t>
            </a:r>
            <a:r>
              <a:rPr lang="en-US" sz="4000" dirty="0" smtClean="0">
                <a:solidFill>
                  <a:srgbClr val="FF0000"/>
                </a:solidFill>
                <a:latin typeface="Times New Roman" panose="02020603050405020304" pitchFamily="18" charset="0"/>
                <a:ea typeface="Cambria" panose="02040503050406030204" pitchFamily="18" charset="0"/>
              </a:rPr>
              <a:t> </a:t>
            </a:r>
            <a:endParaRPr lang="ru-RU" sz="4000" dirty="0">
              <a:solidFill>
                <a:srgbClr val="FF0000"/>
              </a:solidFill>
            </a:endParaRPr>
          </a:p>
        </p:txBody>
      </p:sp>
      <p:pic>
        <p:nvPicPr>
          <p:cNvPr id="4" name="Рисунок 3"/>
          <p:cNvPicPr>
            <a:picLocks noChangeAspect="1"/>
          </p:cNvPicPr>
          <p:nvPr/>
        </p:nvPicPr>
        <p:blipFill>
          <a:blip r:embed="rId2"/>
          <a:stretch>
            <a:fillRect/>
          </a:stretch>
        </p:blipFill>
        <p:spPr>
          <a:xfrm>
            <a:off x="0" y="0"/>
            <a:ext cx="4451927" cy="2281382"/>
          </a:xfrm>
          <a:prstGeom prst="rect">
            <a:avLst/>
          </a:prstGeom>
        </p:spPr>
      </p:pic>
    </p:spTree>
    <p:extLst>
      <p:ext uri="{BB962C8B-B14F-4D97-AF65-F5344CB8AC3E}">
        <p14:creationId xmlns:p14="http://schemas.microsoft.com/office/powerpoint/2010/main" val="2236205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900926184"/>
              </p:ext>
            </p:extLst>
          </p:nvPr>
        </p:nvGraphicFramePr>
        <p:xfrm>
          <a:off x="308344" y="978196"/>
          <a:ext cx="11376837" cy="5390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308344" y="128719"/>
            <a:ext cx="10898372" cy="707886"/>
          </a:xfrm>
          <a:prstGeom prst="rect">
            <a:avLst/>
          </a:prstGeom>
        </p:spPr>
        <p:txBody>
          <a:bodyPr wrap="square">
            <a:spAutoFit/>
          </a:bodyPr>
          <a:lstStyle/>
          <a:p>
            <a:pPr algn="ctr"/>
            <a:r>
              <a:rPr lang="en-US" sz="2000" b="1" dirty="0">
                <a:solidFill>
                  <a:srgbClr val="FF0000"/>
                </a:solidFill>
                <a:latin typeface="Times New Roman" panose="02020603050405020304" pitchFamily="18" charset="0"/>
                <a:ea typeface="Cambria" panose="02040503050406030204" pitchFamily="18" charset="0"/>
              </a:rPr>
              <a:t>What is driving so much outsourcing in the pharmaceutical industry</a:t>
            </a:r>
            <a:r>
              <a:rPr lang="en-US" sz="2000" b="1" dirty="0" smtClean="0">
                <a:solidFill>
                  <a:srgbClr val="FF0000"/>
                </a:solidFill>
                <a:latin typeface="Times New Roman" panose="02020603050405020304" pitchFamily="18" charset="0"/>
                <a:ea typeface="Cambria" panose="02040503050406030204" pitchFamily="18" charset="0"/>
              </a:rPr>
              <a:t>?</a:t>
            </a:r>
            <a:endParaRPr lang="ru-RU" sz="2000" b="1" dirty="0" smtClean="0">
              <a:solidFill>
                <a:srgbClr val="FF0000"/>
              </a:solidFill>
              <a:latin typeface="Times New Roman" panose="02020603050405020304" pitchFamily="18" charset="0"/>
              <a:ea typeface="Cambria" panose="02040503050406030204" pitchFamily="18" charset="0"/>
            </a:endParaRPr>
          </a:p>
          <a:p>
            <a:pPr algn="ctr"/>
            <a:r>
              <a:rPr lang="en-US" sz="2000" b="1" dirty="0" smtClean="0">
                <a:solidFill>
                  <a:srgbClr val="FF0000"/>
                </a:solidFill>
                <a:latin typeface="Times New Roman" panose="02020603050405020304" pitchFamily="18" charset="0"/>
                <a:ea typeface="Cambria" panose="02040503050406030204" pitchFamily="18" charset="0"/>
              </a:rPr>
              <a:t>  </a:t>
            </a:r>
            <a:r>
              <a:rPr lang="en-US" sz="2000" b="1" dirty="0">
                <a:solidFill>
                  <a:srgbClr val="FF0000"/>
                </a:solidFill>
                <a:latin typeface="Times New Roman" panose="02020603050405020304" pitchFamily="18" charset="0"/>
                <a:ea typeface="Cambria" panose="02040503050406030204" pitchFamily="18" charset="0"/>
              </a:rPr>
              <a:t>Here are some of the relevant factors:</a:t>
            </a:r>
          </a:p>
        </p:txBody>
      </p:sp>
    </p:spTree>
    <p:extLst>
      <p:ext uri="{BB962C8B-B14F-4D97-AF65-F5344CB8AC3E}">
        <p14:creationId xmlns:p14="http://schemas.microsoft.com/office/powerpoint/2010/main" val="4089695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88829" y="433749"/>
            <a:ext cx="10377377" cy="830997"/>
          </a:xfrm>
          <a:prstGeom prst="rect">
            <a:avLst/>
          </a:prstGeom>
        </p:spPr>
        <p:txBody>
          <a:bodyPr wrap="square">
            <a:spAutoFit/>
          </a:bodyPr>
          <a:lstStyle/>
          <a:p>
            <a:r>
              <a:rPr lang="en-US" sz="2400" b="1" dirty="0">
                <a:solidFill>
                  <a:srgbClr val="FF0000"/>
                </a:solidFill>
              </a:rPr>
              <a:t>A pharma contract manufacturing company provides an array of services to drug companies which may include</a:t>
            </a:r>
            <a:r>
              <a:rPr lang="en-US" sz="2400" b="1" dirty="0" smtClean="0">
                <a:solidFill>
                  <a:srgbClr val="FF0000"/>
                </a:solidFill>
              </a:rPr>
              <a:t>:</a:t>
            </a:r>
            <a:endParaRPr lang="en-US" sz="2400" b="1" dirty="0">
              <a:solidFill>
                <a:srgbClr val="FF0000"/>
              </a:solidFill>
            </a:endParaRPr>
          </a:p>
        </p:txBody>
      </p:sp>
      <p:graphicFrame>
        <p:nvGraphicFramePr>
          <p:cNvPr id="5" name="Схема 4"/>
          <p:cNvGraphicFramePr/>
          <p:nvPr>
            <p:extLst>
              <p:ext uri="{D42A27DB-BD31-4B8C-83A1-F6EECF244321}">
                <p14:modId xmlns:p14="http://schemas.microsoft.com/office/powerpoint/2010/main" val="3528157527"/>
              </p:ext>
            </p:extLst>
          </p:nvPr>
        </p:nvGraphicFramePr>
        <p:xfrm>
          <a:off x="744280" y="1264746"/>
          <a:ext cx="11025962" cy="4838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3675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469" y="391770"/>
            <a:ext cx="10731795" cy="2554545"/>
          </a:xfrm>
          <a:prstGeom prst="rect">
            <a:avLst/>
          </a:prstGeom>
        </p:spPr>
        <p:txBody>
          <a:bodyPr wrap="square">
            <a:spAutoFit/>
          </a:bodyPr>
          <a:lstStyle/>
          <a:p>
            <a:pPr algn="ctr"/>
            <a:r>
              <a:rPr lang="en-US" sz="2000" b="1" dirty="0">
                <a:solidFill>
                  <a:schemeClr val="accent6"/>
                </a:solidFill>
              </a:rPr>
              <a:t>What is a CRO and a CMO?</a:t>
            </a:r>
          </a:p>
          <a:p>
            <a:pPr algn="just"/>
            <a:r>
              <a:rPr lang="en-US" sz="2000" dirty="0"/>
              <a:t>In the pharmaceutical industry, a CRO or contract research organization company provides support to pharmaceutical companies by providing a range of professional research services on a contract basis so that this work is no longer done internally.  Contract research organizations help drug manufacturers in the extensive drug discovery process by lightening some of the costly burdens involved with data research, testing, project management and drug trials that are run on a post-approval, pre-clinical and clinical basis.</a:t>
            </a:r>
            <a:endParaRPr lang="uk-UA" sz="2000" dirty="0"/>
          </a:p>
        </p:txBody>
      </p:sp>
      <p:sp>
        <p:nvSpPr>
          <p:cNvPr id="3" name="Прямоугольник 2"/>
          <p:cNvSpPr/>
          <p:nvPr/>
        </p:nvSpPr>
        <p:spPr>
          <a:xfrm>
            <a:off x="804530" y="3082913"/>
            <a:ext cx="10434083" cy="1938992"/>
          </a:xfrm>
          <a:prstGeom prst="rect">
            <a:avLst/>
          </a:prstGeom>
        </p:spPr>
        <p:txBody>
          <a:bodyPr wrap="square">
            <a:spAutoFit/>
          </a:bodyPr>
          <a:lstStyle/>
          <a:p>
            <a:pPr algn="just"/>
            <a:r>
              <a:rPr lang="en-US" sz="2000" dirty="0"/>
              <a:t>A CMO, or contract manufacturer organization is different from a CRO in that it specializes in manufacturing drug products for pharmaceutical companies rather than engaging in research.  Some outsource entities perform multiple duties, such as a CDMO, or contract development and manufacturing organization which provides comprehensive services from drug development through to drug manufacturing.</a:t>
            </a:r>
            <a:endParaRPr lang="uk-UA" sz="2000" dirty="0"/>
          </a:p>
        </p:txBody>
      </p:sp>
    </p:spTree>
    <p:extLst>
      <p:ext uri="{BB962C8B-B14F-4D97-AF65-F5344CB8AC3E}">
        <p14:creationId xmlns:p14="http://schemas.microsoft.com/office/powerpoint/2010/main" val="877742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5033" y="391495"/>
            <a:ext cx="10409274" cy="1631216"/>
          </a:xfrm>
          <a:prstGeom prst="rect">
            <a:avLst/>
          </a:prstGeom>
        </p:spPr>
        <p:txBody>
          <a:bodyPr wrap="square">
            <a:spAutoFit/>
          </a:bodyPr>
          <a:lstStyle/>
          <a:p>
            <a:r>
              <a:rPr lang="en-US" sz="2000" b="1" dirty="0">
                <a:solidFill>
                  <a:schemeClr val="accent6"/>
                </a:solidFill>
              </a:rPr>
              <a:t>What is a CTL?</a:t>
            </a:r>
          </a:p>
          <a:p>
            <a:pPr algn="just"/>
            <a:r>
              <a:rPr lang="en-US" sz="2000" dirty="0"/>
              <a:t>In pharma, the term CTL refers to a contract testing laboratory which provides pharmaceutical testing services to drug manufacturers.  Here are some of the types of services provided by a contract testing laboratory:</a:t>
            </a:r>
          </a:p>
          <a:p>
            <a:pPr algn="just"/>
            <a:endParaRPr lang="en-US" sz="2000" dirty="0"/>
          </a:p>
        </p:txBody>
      </p:sp>
      <p:graphicFrame>
        <p:nvGraphicFramePr>
          <p:cNvPr id="4" name="Схема 3"/>
          <p:cNvGraphicFramePr/>
          <p:nvPr>
            <p:extLst>
              <p:ext uri="{D42A27DB-BD31-4B8C-83A1-F6EECF244321}">
                <p14:modId xmlns:p14="http://schemas.microsoft.com/office/powerpoint/2010/main" val="822609117"/>
              </p:ext>
            </p:extLst>
          </p:nvPr>
        </p:nvGraphicFramePr>
        <p:xfrm>
          <a:off x="1041991" y="1754394"/>
          <a:ext cx="10409274" cy="3997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0094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0363" y="572248"/>
            <a:ext cx="10823944" cy="2246769"/>
          </a:xfrm>
          <a:prstGeom prst="rect">
            <a:avLst/>
          </a:prstGeom>
        </p:spPr>
        <p:txBody>
          <a:bodyPr wrap="square">
            <a:spAutoFit/>
          </a:bodyPr>
          <a:lstStyle/>
          <a:p>
            <a:pPr algn="ctr"/>
            <a:r>
              <a:rPr lang="en-US" sz="2400" b="1" dirty="0">
                <a:solidFill>
                  <a:schemeClr val="accent6"/>
                </a:solidFill>
              </a:rPr>
              <a:t>What is a CTL?</a:t>
            </a:r>
          </a:p>
          <a:p>
            <a:r>
              <a:rPr lang="en-US" sz="2400" dirty="0"/>
              <a:t>In pharma, the term CTL refers to a contract testing laboratory which provides pharmaceutical testing services to drug manufacturers.  Here are some of the types of services provided by a contract testing laboratory:</a:t>
            </a:r>
          </a:p>
          <a:p>
            <a:endParaRPr lang="en-US" sz="2000" dirty="0"/>
          </a:p>
        </p:txBody>
      </p:sp>
      <p:graphicFrame>
        <p:nvGraphicFramePr>
          <p:cNvPr id="4" name="Схема 3"/>
          <p:cNvGraphicFramePr/>
          <p:nvPr>
            <p:extLst>
              <p:ext uri="{D42A27DB-BD31-4B8C-83A1-F6EECF244321}">
                <p14:modId xmlns:p14="http://schemas.microsoft.com/office/powerpoint/2010/main" val="3652646203"/>
              </p:ext>
            </p:extLst>
          </p:nvPr>
        </p:nvGraphicFramePr>
        <p:xfrm>
          <a:off x="510363" y="2573102"/>
          <a:ext cx="11068493" cy="3817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6885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2389" y="1167395"/>
            <a:ext cx="11284690" cy="2862322"/>
          </a:xfrm>
          <a:prstGeom prst="rect">
            <a:avLst/>
          </a:prstGeom>
        </p:spPr>
        <p:txBody>
          <a:bodyPr wrap="square">
            <a:spAutoFit/>
          </a:bodyPr>
          <a:lstStyle/>
          <a:p>
            <a:pPr algn="just"/>
            <a:r>
              <a:rPr lang="en-US" sz="2000" dirty="0"/>
              <a:t>What is the meaning of third party manufacturing?</a:t>
            </a:r>
          </a:p>
          <a:p>
            <a:pPr algn="just"/>
            <a:r>
              <a:rPr lang="en-US" sz="2000" dirty="0"/>
              <a:t>In pharma parlance, the term “third party manufacturing” refers to a contact manufacturer that produces goods for drug companies but does not own the inventory.  This strategic partnership provides significant benefits for the contract manufacturing company, drug companies and patients.  The CMO is contracted by a pharma company to provide the materials and labor to manufacture drug products which are then owned and paid for by the client.  The manufacturing work is performed externally, by a third party rather than by the pharmaceutical company itself usually to reduce costs and save time.</a:t>
            </a:r>
            <a:endParaRPr lang="uk-UA" sz="2000" dirty="0"/>
          </a:p>
        </p:txBody>
      </p:sp>
      <p:sp>
        <p:nvSpPr>
          <p:cNvPr id="3" name="Прямоугольник 2"/>
          <p:cNvSpPr/>
          <p:nvPr/>
        </p:nvSpPr>
        <p:spPr>
          <a:xfrm>
            <a:off x="3394444" y="341646"/>
            <a:ext cx="3711272" cy="369332"/>
          </a:xfrm>
          <a:prstGeom prst="rect">
            <a:avLst/>
          </a:prstGeom>
        </p:spPr>
        <p:txBody>
          <a:bodyPr wrap="none">
            <a:spAutoFit/>
          </a:bodyPr>
          <a:lstStyle/>
          <a:p>
            <a:r>
              <a:rPr lang="ru-RU" dirty="0" smtClean="0"/>
              <a:t> </a:t>
            </a:r>
            <a:r>
              <a:rPr lang="en-US" b="1" dirty="0">
                <a:solidFill>
                  <a:schemeClr val="accent6"/>
                </a:solidFill>
              </a:rPr>
              <a:t>T</a:t>
            </a:r>
            <a:r>
              <a:rPr lang="en-US" b="1" dirty="0" smtClean="0">
                <a:solidFill>
                  <a:schemeClr val="accent6"/>
                </a:solidFill>
              </a:rPr>
              <a:t>he third </a:t>
            </a:r>
            <a:r>
              <a:rPr lang="en-US" b="1" dirty="0">
                <a:solidFill>
                  <a:schemeClr val="accent6"/>
                </a:solidFill>
              </a:rPr>
              <a:t>party manufacturing?</a:t>
            </a:r>
          </a:p>
        </p:txBody>
      </p:sp>
    </p:spTree>
    <p:extLst>
      <p:ext uri="{BB962C8B-B14F-4D97-AF65-F5344CB8AC3E}">
        <p14:creationId xmlns:p14="http://schemas.microsoft.com/office/powerpoint/2010/main" val="1356009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726" y="147782"/>
            <a:ext cx="8959273" cy="5478423"/>
          </a:xfrm>
          <a:prstGeom prst="rect">
            <a:avLst/>
          </a:prstGeom>
        </p:spPr>
        <p:txBody>
          <a:bodyPr wrap="square">
            <a:spAutoFit/>
          </a:bodyPr>
          <a:lstStyle/>
          <a:p>
            <a:r>
              <a:rPr lang="en-US" sz="2800" dirty="0" smtClean="0">
                <a:solidFill>
                  <a:srgbClr val="FF0000"/>
                </a:solidFill>
              </a:rPr>
              <a:t>There</a:t>
            </a:r>
            <a:r>
              <a:rPr lang="ru-RU" sz="2800" dirty="0" smtClean="0">
                <a:solidFill>
                  <a:srgbClr val="FF0000"/>
                </a:solidFill>
              </a:rPr>
              <a:t> </a:t>
            </a:r>
            <a:r>
              <a:rPr lang="en-US" sz="2800" dirty="0" smtClean="0">
                <a:solidFill>
                  <a:srgbClr val="FF0000"/>
                </a:solidFill>
              </a:rPr>
              <a:t>are</a:t>
            </a:r>
            <a:r>
              <a:rPr lang="ru-RU" sz="2800" dirty="0" smtClean="0">
                <a:solidFill>
                  <a:srgbClr val="FF0000"/>
                </a:solidFill>
              </a:rPr>
              <a:t> </a:t>
            </a:r>
            <a:r>
              <a:rPr lang="ru-RU" sz="2800" dirty="0">
                <a:solidFill>
                  <a:srgbClr val="FF0000"/>
                </a:solidFill>
              </a:rPr>
              <a:t>three basic approaches to resolve a wide range of contract manufacturing</a:t>
            </a:r>
            <a:r>
              <a:rPr lang="ru-RU" sz="2800" dirty="0" smtClean="0">
                <a:solidFill>
                  <a:srgbClr val="FF0000"/>
                </a:solidFill>
              </a:rPr>
              <a:t>:</a:t>
            </a:r>
            <a:endParaRPr lang="en-US" sz="2800" dirty="0" smtClean="0">
              <a:solidFill>
                <a:srgbClr val="FF0000"/>
              </a:solidFill>
            </a:endParaRPr>
          </a:p>
          <a:p>
            <a:endParaRPr lang="en-US" dirty="0">
              <a:solidFill>
                <a:srgbClr val="FF0000"/>
              </a:solidFill>
            </a:endParaRPr>
          </a:p>
          <a:p>
            <a:pPr marL="342900" indent="-342900" algn="just">
              <a:buFont typeface="Wingdings" panose="05000000000000000000" pitchFamily="2" charset="2"/>
              <a:buChar char="q"/>
            </a:pPr>
            <a:r>
              <a:rPr lang="en-US" sz="2000" dirty="0">
                <a:solidFill>
                  <a:srgbClr val="FFFF00"/>
                </a:solidFill>
              </a:rPr>
              <a:t>Contract </a:t>
            </a:r>
            <a:r>
              <a:rPr lang="en-US" sz="2000" dirty="0" smtClean="0">
                <a:solidFill>
                  <a:srgbClr val="FFFF00"/>
                </a:solidFill>
              </a:rPr>
              <a:t>structure: </a:t>
            </a:r>
            <a:r>
              <a:rPr lang="en-US" sz="2000" dirty="0">
                <a:solidFill>
                  <a:schemeClr val="bg2">
                    <a:lumMod val="20000"/>
                    <a:lumOff val="80000"/>
                  </a:schemeClr>
                </a:solidFill>
              </a:rPr>
              <a:t>This category includes private mark manufacturing, contracts for making one segment or particular parts, work or administration subcontracting, and start to </a:t>
            </a:r>
            <a:r>
              <a:rPr lang="en-US" sz="2000" dirty="0" smtClean="0">
                <a:solidFill>
                  <a:schemeClr val="bg2">
                    <a:lumMod val="20000"/>
                    <a:lumOff val="80000"/>
                  </a:schemeClr>
                </a:solidFill>
              </a:rPr>
              <a:t>finish </a:t>
            </a:r>
            <a:r>
              <a:rPr lang="en-US" sz="2000" dirty="0">
                <a:solidFill>
                  <a:schemeClr val="bg2">
                    <a:lumMod val="20000"/>
                    <a:lumOff val="80000"/>
                  </a:schemeClr>
                </a:solidFill>
              </a:rPr>
              <a:t>administration contracts.</a:t>
            </a:r>
            <a:endParaRPr lang="en-US" sz="2000" dirty="0" smtClean="0">
              <a:solidFill>
                <a:schemeClr val="bg2">
                  <a:lumMod val="20000"/>
                  <a:lumOff val="80000"/>
                </a:schemeClr>
              </a:solidFill>
            </a:endParaRPr>
          </a:p>
          <a:p>
            <a:pPr marL="342900" indent="-342900" algn="just">
              <a:buFont typeface="Wingdings" panose="05000000000000000000" pitchFamily="2" charset="2"/>
              <a:buChar char="q"/>
            </a:pPr>
            <a:r>
              <a:rPr lang="en-US" sz="2000" dirty="0">
                <a:solidFill>
                  <a:srgbClr val="FFFF00"/>
                </a:solidFill>
              </a:rPr>
              <a:t>Services, instruments, and materials:</a:t>
            </a:r>
          </a:p>
          <a:p>
            <a:pPr algn="just"/>
            <a:r>
              <a:rPr lang="en-US" sz="2000" dirty="0" smtClean="0">
                <a:solidFill>
                  <a:schemeClr val="bg2">
                    <a:lumMod val="20000"/>
                    <a:lumOff val="80000"/>
                  </a:schemeClr>
                </a:solidFill>
              </a:rPr>
              <a:t>     Even </a:t>
            </a:r>
            <a:r>
              <a:rPr lang="en-US" sz="2000" dirty="0">
                <a:solidFill>
                  <a:schemeClr val="bg2">
                    <a:lumMod val="20000"/>
                    <a:lumOff val="80000"/>
                  </a:schemeClr>
                </a:solidFill>
              </a:rPr>
              <a:t>if two contract producers both give      private </a:t>
            </a:r>
            <a:r>
              <a:rPr lang="en-US" sz="2000" dirty="0" smtClean="0">
                <a:solidFill>
                  <a:schemeClr val="bg2">
                    <a:lumMod val="20000"/>
                    <a:lumOff val="80000"/>
                  </a:schemeClr>
                </a:solidFill>
              </a:rPr>
              <a:t>name</a:t>
            </a:r>
          </a:p>
          <a:p>
            <a:pPr algn="just"/>
            <a:r>
              <a:rPr lang="en-US" sz="2000" dirty="0" smtClean="0">
                <a:solidFill>
                  <a:schemeClr val="bg2">
                    <a:lumMod val="20000"/>
                    <a:lumOff val="80000"/>
                  </a:schemeClr>
                </a:solidFill>
              </a:rPr>
              <a:t>     manufacturing</a:t>
            </a:r>
            <a:r>
              <a:rPr lang="en-US" sz="2000" dirty="0">
                <a:solidFill>
                  <a:schemeClr val="bg2">
                    <a:lumMod val="20000"/>
                    <a:lumOff val="80000"/>
                  </a:schemeClr>
                </a:solidFill>
              </a:rPr>
              <a:t>, their manufacturing cycle and kinds of devices </a:t>
            </a:r>
            <a:r>
              <a:rPr lang="en-US" sz="2000" dirty="0" smtClean="0">
                <a:solidFill>
                  <a:schemeClr val="bg2">
                    <a:lumMod val="20000"/>
                    <a:lumOff val="80000"/>
                  </a:schemeClr>
                </a:solidFill>
              </a:rPr>
              <a:t>or</a:t>
            </a:r>
          </a:p>
          <a:p>
            <a:pPr algn="just"/>
            <a:r>
              <a:rPr lang="en-US" sz="2000" dirty="0">
                <a:solidFill>
                  <a:schemeClr val="bg2">
                    <a:lumMod val="20000"/>
                    <a:lumOff val="80000"/>
                  </a:schemeClr>
                </a:solidFill>
              </a:rPr>
              <a:t> </a:t>
            </a:r>
            <a:r>
              <a:rPr lang="en-US" sz="2000" dirty="0" smtClean="0">
                <a:solidFill>
                  <a:schemeClr val="bg2">
                    <a:lumMod val="20000"/>
                    <a:lumOff val="80000"/>
                  </a:schemeClr>
                </a:solidFill>
              </a:rPr>
              <a:t>    materials </a:t>
            </a:r>
            <a:r>
              <a:rPr lang="en-US" sz="2000" dirty="0">
                <a:solidFill>
                  <a:schemeClr val="bg2">
                    <a:lumMod val="20000"/>
                    <a:lumOff val="80000"/>
                  </a:schemeClr>
                </a:solidFill>
              </a:rPr>
              <a:t>they use might be different. </a:t>
            </a:r>
          </a:p>
          <a:p>
            <a:pPr marL="342900" indent="-342900" algn="just">
              <a:buFont typeface="Wingdings" panose="05000000000000000000" pitchFamily="2" charset="2"/>
              <a:buChar char="q"/>
            </a:pPr>
            <a:r>
              <a:rPr lang="en-US" sz="2000" dirty="0">
                <a:solidFill>
                  <a:srgbClr val="FFFF00"/>
                </a:solidFill>
              </a:rPr>
              <a:t>Supported businesses: </a:t>
            </a:r>
            <a:r>
              <a:rPr lang="en-US" sz="2000" dirty="0">
                <a:solidFill>
                  <a:schemeClr val="bg2">
                    <a:lumMod val="20000"/>
                    <a:lumOff val="80000"/>
                  </a:schemeClr>
                </a:solidFill>
              </a:rPr>
              <a:t>Some contract makers represent considerable authority in specific enterprises. Pick a maker that comprehends the requirements of your clients just as your industry’s market and guidelines.</a:t>
            </a:r>
          </a:p>
          <a:p>
            <a:endParaRPr lang="en-US" dirty="0" smtClean="0"/>
          </a:p>
          <a:p>
            <a:endParaRPr lang="ru-RU" dirty="0"/>
          </a:p>
        </p:txBody>
      </p:sp>
      <p:pic>
        <p:nvPicPr>
          <p:cNvPr id="3" name="Рисунок 2"/>
          <p:cNvPicPr>
            <a:picLocks noChangeAspect="1"/>
          </p:cNvPicPr>
          <p:nvPr/>
        </p:nvPicPr>
        <p:blipFill>
          <a:blip r:embed="rId2"/>
          <a:stretch>
            <a:fillRect/>
          </a:stretch>
        </p:blipFill>
        <p:spPr>
          <a:xfrm>
            <a:off x="9254835" y="147782"/>
            <a:ext cx="2844800" cy="2549236"/>
          </a:xfrm>
          <a:prstGeom prst="rect">
            <a:avLst/>
          </a:prstGeom>
        </p:spPr>
      </p:pic>
    </p:spTree>
    <p:extLst>
      <p:ext uri="{BB962C8B-B14F-4D97-AF65-F5344CB8AC3E}">
        <p14:creationId xmlns:p14="http://schemas.microsoft.com/office/powerpoint/2010/main" val="895531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35" y="1184782"/>
            <a:ext cx="6511637" cy="2835648"/>
          </a:xfrm>
          <a:prstGeom prst="rect">
            <a:avLst/>
          </a:prstGeom>
        </p:spPr>
        <p:txBody>
          <a:bodyPr wrap="square">
            <a:spAutoFit/>
          </a:bodyPr>
          <a:lstStyle/>
          <a:p>
            <a:pPr marR="147320" indent="270510">
              <a:lnSpc>
                <a:spcPct val="110000"/>
              </a:lnSpc>
              <a:spcAft>
                <a:spcPts val="800"/>
              </a:spcAft>
              <a:tabLst>
                <a:tab pos="900430" algn="l"/>
              </a:tabLst>
            </a:pPr>
            <a:r>
              <a:rPr lang="en-US" sz="2800" i="1" dirty="0">
                <a:solidFill>
                  <a:srgbClr val="FFFF00"/>
                </a:solidFill>
                <a:latin typeface="Times New Roman" panose="02020603050405020304" pitchFamily="18" charset="0"/>
                <a:ea typeface="Cambria" panose="02040503050406030204" pitchFamily="18" charset="0"/>
              </a:rPr>
              <a:t>Joint ownership </a:t>
            </a:r>
            <a:r>
              <a:rPr lang="en-US" sz="2800" dirty="0">
                <a:solidFill>
                  <a:srgbClr val="FFFF00"/>
                </a:solidFill>
                <a:latin typeface="Times New Roman" panose="02020603050405020304" pitchFamily="18" charset="0"/>
                <a:ea typeface="Cambria" panose="02040503050406030204" pitchFamily="18" charset="0"/>
              </a:rPr>
              <a:t>lies in the fact that the exporting firm combines its</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capital with a capital of a foreign partner for create a foreign company in</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which</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the</a:t>
            </a:r>
            <a:r>
              <a:rPr lang="en-US" sz="2800" spc="-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partners</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jointly</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control the</a:t>
            </a:r>
            <a:r>
              <a:rPr lang="en-US" sz="2800" spc="-2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production and</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sale</a:t>
            </a:r>
            <a:r>
              <a:rPr lang="en-US" sz="2800" dirty="0" smtClean="0">
                <a:solidFill>
                  <a:srgbClr val="FFFF00"/>
                </a:solidFill>
                <a:latin typeface="Times New Roman" panose="02020603050405020304" pitchFamily="18" charset="0"/>
                <a:ea typeface="Cambria" panose="02040503050406030204" pitchFamily="18" charset="0"/>
              </a:rPr>
              <a:t>.</a:t>
            </a:r>
            <a:endParaRPr lang="en-US" sz="2800" dirty="0">
              <a:solidFill>
                <a:srgbClr val="FFFF00"/>
              </a:solidFill>
              <a:latin typeface="Times New Roman" panose="02020603050405020304" pitchFamily="18" charset="0"/>
              <a:ea typeface="Cambria" panose="02040503050406030204" pitchFamily="18" charset="0"/>
            </a:endParaRPr>
          </a:p>
          <a:p>
            <a:pPr marR="147320" indent="270510">
              <a:lnSpc>
                <a:spcPct val="110000"/>
              </a:lnSpc>
              <a:spcAft>
                <a:spcPts val="800"/>
              </a:spcAft>
              <a:tabLst>
                <a:tab pos="900430" algn="l"/>
              </a:tabLst>
            </a:pPr>
            <a:endParaRPr lang="en-US" sz="1600" dirty="0" smtClean="0">
              <a:effectLst/>
              <a:latin typeface="Times New Roman" panose="02020603050405020304" pitchFamily="18" charset="0"/>
              <a:ea typeface="Cambria" panose="02040503050406030204" pitchFamily="18" charset="0"/>
            </a:endParaRPr>
          </a:p>
        </p:txBody>
      </p:sp>
      <p:sp>
        <p:nvSpPr>
          <p:cNvPr id="4" name="Прямоугольник 3"/>
          <p:cNvSpPr/>
          <p:nvPr/>
        </p:nvSpPr>
        <p:spPr>
          <a:xfrm>
            <a:off x="3442981" y="0"/>
            <a:ext cx="3605474" cy="707886"/>
          </a:xfrm>
          <a:prstGeom prst="rect">
            <a:avLst/>
          </a:prstGeom>
        </p:spPr>
        <p:txBody>
          <a:bodyPr wrap="none">
            <a:spAutoFit/>
          </a:bodyPr>
          <a:lstStyle/>
          <a:p>
            <a:pPr algn="ctr"/>
            <a:r>
              <a:rPr lang="en-US" sz="4000" i="1" dirty="0">
                <a:solidFill>
                  <a:srgbClr val="FF0000"/>
                </a:solidFill>
                <a:latin typeface="Times New Roman" panose="02020603050405020304" pitchFamily="18" charset="0"/>
                <a:ea typeface="Cambria" panose="02040503050406030204" pitchFamily="18" charset="0"/>
              </a:rPr>
              <a:t>Joint ownership </a:t>
            </a:r>
            <a:endParaRPr lang="ru-RU" sz="4000" dirty="0">
              <a:solidFill>
                <a:srgbClr val="FF0000"/>
              </a:solidFill>
            </a:endParaRPr>
          </a:p>
        </p:txBody>
      </p:sp>
      <p:pic>
        <p:nvPicPr>
          <p:cNvPr id="13314" name="Picture 2" descr="Purchasing a house with someone? What is the difference between tenants in  common and joint tenant? - West Perth Leg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455" y="941323"/>
            <a:ext cx="4512678" cy="454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4705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96571" y="966383"/>
            <a:ext cx="7295429" cy="1953868"/>
          </a:xfrm>
          <a:prstGeom prst="rect">
            <a:avLst/>
          </a:prstGeom>
        </p:spPr>
        <p:txBody>
          <a:bodyPr wrap="square">
            <a:spAutoFit/>
          </a:bodyPr>
          <a:lstStyle/>
          <a:p>
            <a:pPr marR="145415" indent="270510">
              <a:lnSpc>
                <a:spcPct val="110000"/>
              </a:lnSpc>
              <a:spcAft>
                <a:spcPts val="800"/>
              </a:spcAft>
              <a:tabLst>
                <a:tab pos="900430" algn="l"/>
              </a:tabLst>
            </a:pPr>
            <a:r>
              <a:rPr lang="en-US" sz="2800" i="1" dirty="0">
                <a:solidFill>
                  <a:srgbClr val="FFFF00"/>
                </a:solidFill>
                <a:latin typeface="Times New Roman" panose="02020603050405020304" pitchFamily="18" charset="0"/>
                <a:ea typeface="Cambria" panose="02040503050406030204" pitchFamily="18" charset="0"/>
              </a:rPr>
              <a:t>Joint marketing </a:t>
            </a:r>
            <a:r>
              <a:rPr lang="en-US" sz="2800" dirty="0">
                <a:solidFill>
                  <a:srgbClr val="FFFF00"/>
                </a:solidFill>
                <a:latin typeface="Times New Roman" panose="02020603050405020304" pitchFamily="18" charset="0"/>
                <a:ea typeface="Cambria" panose="02040503050406030204" pitchFamily="18" charset="0"/>
              </a:rPr>
              <a:t>an agreement between two companies for the joint</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promotion</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and</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distribution of certain</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products in</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specific</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markets</a:t>
            </a:r>
            <a:r>
              <a:rPr lang="en-US" sz="2800" dirty="0" smtClean="0">
                <a:solidFill>
                  <a:srgbClr val="FFFF00"/>
                </a:solidFill>
                <a:latin typeface="Times New Roman" panose="02020603050405020304" pitchFamily="18" charset="0"/>
                <a:ea typeface="Cambria" panose="02040503050406030204" pitchFamily="18" charset="0"/>
              </a:rPr>
              <a:t>.</a:t>
            </a:r>
            <a:endParaRPr lang="ru-RU" sz="2800" dirty="0">
              <a:solidFill>
                <a:srgbClr val="FFFF00"/>
              </a:solidFill>
              <a:latin typeface="Times New Roman" panose="02020603050405020304" pitchFamily="18" charset="0"/>
              <a:ea typeface="Calibri" panose="020F0502020204030204" pitchFamily="34" charset="0"/>
            </a:endParaRPr>
          </a:p>
        </p:txBody>
      </p:sp>
      <p:sp>
        <p:nvSpPr>
          <p:cNvPr id="3" name="Прямоугольник 2"/>
          <p:cNvSpPr/>
          <p:nvPr/>
        </p:nvSpPr>
        <p:spPr>
          <a:xfrm>
            <a:off x="4508140" y="353352"/>
            <a:ext cx="3692036" cy="707886"/>
          </a:xfrm>
          <a:prstGeom prst="rect">
            <a:avLst/>
          </a:prstGeom>
        </p:spPr>
        <p:txBody>
          <a:bodyPr wrap="none">
            <a:spAutoFit/>
          </a:bodyPr>
          <a:lstStyle/>
          <a:p>
            <a:r>
              <a:rPr lang="en-US" sz="4000" b="1" i="1" dirty="0">
                <a:solidFill>
                  <a:srgbClr val="FF0000"/>
                </a:solidFill>
                <a:latin typeface="Times New Roman" panose="02020603050405020304" pitchFamily="18" charset="0"/>
                <a:ea typeface="Cambria" panose="02040503050406030204" pitchFamily="18" charset="0"/>
              </a:rPr>
              <a:t>Joint marketing </a:t>
            </a:r>
            <a:endParaRPr lang="ru-RU" sz="4000" b="1" dirty="0">
              <a:solidFill>
                <a:srgbClr val="FF0000"/>
              </a:solidFill>
            </a:endParaRPr>
          </a:p>
        </p:txBody>
      </p:sp>
      <p:pic>
        <p:nvPicPr>
          <p:cNvPr id="4" name="Рисунок 3"/>
          <p:cNvPicPr>
            <a:picLocks noChangeAspect="1"/>
          </p:cNvPicPr>
          <p:nvPr/>
        </p:nvPicPr>
        <p:blipFill>
          <a:blip r:embed="rId2"/>
          <a:stretch>
            <a:fillRect/>
          </a:stretch>
        </p:blipFill>
        <p:spPr>
          <a:xfrm>
            <a:off x="55418" y="0"/>
            <a:ext cx="3438525" cy="2315957"/>
          </a:xfrm>
          <a:prstGeom prst="rect">
            <a:avLst/>
          </a:prstGeom>
        </p:spPr>
      </p:pic>
      <p:sp>
        <p:nvSpPr>
          <p:cNvPr id="5" name="Прямоугольник 4"/>
          <p:cNvSpPr/>
          <p:nvPr/>
        </p:nvSpPr>
        <p:spPr>
          <a:xfrm>
            <a:off x="445943" y="3131053"/>
            <a:ext cx="11561330" cy="2397451"/>
          </a:xfrm>
          <a:prstGeom prst="rect">
            <a:avLst/>
          </a:prstGeom>
        </p:spPr>
        <p:txBody>
          <a:bodyPr wrap="square">
            <a:spAutoFit/>
          </a:bodyPr>
          <a:lstStyle/>
          <a:p>
            <a:pPr marR="140970" indent="270510">
              <a:lnSpc>
                <a:spcPct val="107000"/>
              </a:lnSpc>
              <a:spcAft>
                <a:spcPts val="800"/>
              </a:spcAft>
              <a:tabLst>
                <a:tab pos="900430" algn="l"/>
              </a:tabLst>
            </a:pPr>
            <a:r>
              <a:rPr lang="en-US" sz="2800" dirty="0">
                <a:solidFill>
                  <a:srgbClr val="FFFF00"/>
                </a:solidFill>
                <a:latin typeface="Times New Roman" panose="02020603050405020304" pitchFamily="18" charset="0"/>
                <a:ea typeface="Calibri" panose="020F0502020204030204" pitchFamily="34" charset="0"/>
              </a:rPr>
              <a:t>In</a:t>
            </a:r>
            <a:r>
              <a:rPr lang="en-US" sz="2800" spc="-3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other</a:t>
            </a:r>
            <a:r>
              <a:rPr lang="en-US" sz="2800" spc="-1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countries</a:t>
            </a:r>
            <a:r>
              <a:rPr lang="en-US" sz="2800" spc="-2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joint</a:t>
            </a:r>
            <a:r>
              <a:rPr lang="en-US" sz="2800" spc="-2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ventures</a:t>
            </a:r>
            <a:r>
              <a:rPr lang="en-US" sz="2800" spc="-2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are</a:t>
            </a:r>
            <a:r>
              <a:rPr lang="en-US" sz="2800" spc="-1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quite</a:t>
            </a:r>
            <a:r>
              <a:rPr lang="en-US" sz="2800" spc="-1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common</a:t>
            </a:r>
            <a:r>
              <a:rPr lang="en-US" sz="2800" spc="-2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in</a:t>
            </a:r>
            <a:r>
              <a:rPr lang="en-US" sz="2800" spc="-2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the</a:t>
            </a:r>
            <a:r>
              <a:rPr lang="en-US" sz="2800" spc="-20"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exploration,</a:t>
            </a:r>
            <a:r>
              <a:rPr lang="en-US" sz="2800" spc="-2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produc-</a:t>
            </a:r>
            <a:r>
              <a:rPr lang="en-US" sz="2800" spc="-305" dirty="0">
                <a:solidFill>
                  <a:srgbClr val="FFFF00"/>
                </a:solidFill>
                <a:latin typeface="Times New Roman" panose="02020603050405020304" pitchFamily="18" charset="0"/>
                <a:ea typeface="Calibri" panose="020F0502020204030204" pitchFamily="34" charset="0"/>
              </a:rPr>
              <a:t> </a:t>
            </a:r>
            <a:r>
              <a:rPr lang="en-US" sz="2800" dirty="0" err="1">
                <a:solidFill>
                  <a:srgbClr val="FFFF00"/>
                </a:solidFill>
                <a:latin typeface="Times New Roman" panose="02020603050405020304" pitchFamily="18" charset="0"/>
                <a:ea typeface="Calibri" panose="020F0502020204030204" pitchFamily="34" charset="0"/>
              </a:rPr>
              <a:t>tion</a:t>
            </a:r>
            <a:r>
              <a:rPr lang="en-US" sz="2800" dirty="0">
                <a:solidFill>
                  <a:srgbClr val="FFFF00"/>
                </a:solidFill>
                <a:latin typeface="Times New Roman" panose="02020603050405020304" pitchFamily="18" charset="0"/>
                <a:ea typeface="Calibri" panose="020F0502020204030204" pitchFamily="34" charset="0"/>
              </a:rPr>
              <a:t> and marketing of medicines. For example, “Merck &amp; Co” (USA) and the firm</a:t>
            </a:r>
            <a:r>
              <a:rPr lang="en-US" sz="2800" spc="5" dirty="0">
                <a:solidFill>
                  <a:srgbClr val="FFFF00"/>
                </a:solidFill>
                <a:latin typeface="Times New Roman" panose="02020603050405020304" pitchFamily="18" charset="0"/>
                <a:ea typeface="Calibri" panose="020F0502020204030204" pitchFamily="34" charset="0"/>
              </a:rPr>
              <a:t> </a:t>
            </a:r>
            <a:r>
              <a:rPr lang="en-US" sz="2800" dirty="0">
                <a:solidFill>
                  <a:srgbClr val="FFFF00"/>
                </a:solidFill>
                <a:latin typeface="Times New Roman" panose="02020603050405020304" pitchFamily="18" charset="0"/>
                <a:ea typeface="Calibri" panose="020F0502020204030204" pitchFamily="34" charset="0"/>
              </a:rPr>
              <a:t>“</a:t>
            </a:r>
            <a:r>
              <a:rPr lang="en-US" sz="2800" dirty="0" err="1">
                <a:solidFill>
                  <a:srgbClr val="FFFF00"/>
                </a:solidFill>
                <a:latin typeface="Times New Roman" panose="02020603050405020304" pitchFamily="18" charset="0"/>
                <a:ea typeface="Calibri" panose="020F0502020204030204" pitchFamily="34" charset="0"/>
              </a:rPr>
              <a:t>AsheGgour</a:t>
            </a:r>
            <a:r>
              <a:rPr lang="en-US" sz="2800" dirty="0">
                <a:solidFill>
                  <a:srgbClr val="FFFF00"/>
                </a:solidFill>
                <a:latin typeface="Times New Roman" panose="02020603050405020304" pitchFamily="18" charset="0"/>
                <a:ea typeface="Calibri" panose="020F0502020204030204" pitchFamily="34" charset="0"/>
              </a:rPr>
              <a:t>” (Brazil) organized a manufacturing enterprise “</a:t>
            </a:r>
            <a:r>
              <a:rPr lang="en-US" sz="2800" dirty="0" err="1">
                <a:solidFill>
                  <a:srgbClr val="FFFF00"/>
                </a:solidFill>
                <a:latin typeface="Times New Roman" panose="02020603050405020304" pitchFamily="18" charset="0"/>
                <a:ea typeface="Calibri" panose="020F0502020204030204" pitchFamily="34" charset="0"/>
              </a:rPr>
              <a:t>Prodome</a:t>
            </a:r>
            <a:r>
              <a:rPr lang="en-US" sz="2800" dirty="0">
                <a:solidFill>
                  <a:srgbClr val="FFFF00"/>
                </a:solidFill>
                <a:latin typeface="Times New Roman" panose="02020603050405020304" pitchFamily="18" charset="0"/>
                <a:ea typeface="Calibri" panose="020F0502020204030204" pitchFamily="34" charset="0"/>
              </a:rPr>
              <a:t>”; company</a:t>
            </a:r>
            <a:r>
              <a:rPr lang="en-US" sz="2800" spc="5"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a:t>
            </a:r>
            <a:r>
              <a:rPr lang="en-US" sz="2800" spc="-20" dirty="0" err="1">
                <a:solidFill>
                  <a:srgbClr val="FFFF00"/>
                </a:solidFill>
                <a:latin typeface="Times New Roman" panose="02020603050405020304" pitchFamily="18" charset="0"/>
                <a:ea typeface="Calibri" panose="020F0502020204030204" pitchFamily="34" charset="0"/>
              </a:rPr>
              <a:t>Roshe</a:t>
            </a:r>
            <a:r>
              <a:rPr lang="en-US" sz="2800" spc="-20" dirty="0">
                <a:solidFill>
                  <a:srgbClr val="FFFF00"/>
                </a:solidFill>
                <a:latin typeface="Times New Roman" panose="02020603050405020304" pitchFamily="18" charset="0"/>
                <a:ea typeface="Calibri" panose="020F0502020204030204" pitchFamily="34" charset="0"/>
              </a:rPr>
              <a:t>”</a:t>
            </a:r>
            <a:r>
              <a:rPr lang="en-US" sz="2800" spc="-50"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and</a:t>
            </a:r>
            <a:r>
              <a:rPr lang="en-US" sz="2800" spc="-55"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the</a:t>
            </a:r>
            <a:r>
              <a:rPr lang="en-US" sz="2800" spc="-50"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Japanese</a:t>
            </a:r>
            <a:r>
              <a:rPr lang="en-US" sz="2800" spc="-45"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firm</a:t>
            </a:r>
            <a:r>
              <a:rPr lang="en-US" sz="2800" spc="-55" dirty="0">
                <a:solidFill>
                  <a:srgbClr val="FFFF00"/>
                </a:solidFill>
                <a:latin typeface="Times New Roman" panose="02020603050405020304" pitchFamily="18" charset="0"/>
                <a:ea typeface="Calibri" panose="020F0502020204030204" pitchFamily="34" charset="0"/>
              </a:rPr>
              <a:t> </a:t>
            </a:r>
            <a:r>
              <a:rPr lang="en-US" sz="2800" spc="-20" dirty="0">
                <a:solidFill>
                  <a:srgbClr val="FFFF00"/>
                </a:solidFill>
                <a:latin typeface="Times New Roman" panose="02020603050405020304" pitchFamily="18" charset="0"/>
                <a:ea typeface="Calibri" panose="020F0502020204030204" pitchFamily="34" charset="0"/>
              </a:rPr>
              <a:t>“</a:t>
            </a:r>
            <a:r>
              <a:rPr lang="en-US" sz="2800" spc="-20" dirty="0" err="1">
                <a:solidFill>
                  <a:srgbClr val="FFFF00"/>
                </a:solidFill>
                <a:latin typeface="Times New Roman" panose="02020603050405020304" pitchFamily="18" charset="0"/>
                <a:ea typeface="Calibri" panose="020F0502020204030204" pitchFamily="34" charset="0"/>
              </a:rPr>
              <a:t>Nicon</a:t>
            </a:r>
            <a:r>
              <a:rPr lang="en-US" sz="2800" spc="-55" dirty="0">
                <a:solidFill>
                  <a:srgbClr val="FFFF00"/>
                </a:solidFill>
                <a:latin typeface="Times New Roman" panose="02020603050405020304" pitchFamily="18" charset="0"/>
                <a:ea typeface="Calibri" panose="020F0502020204030204" pitchFamily="34" charset="0"/>
              </a:rPr>
              <a:t> </a:t>
            </a:r>
            <a:r>
              <a:rPr lang="en-US" sz="2800" spc="-15" dirty="0" err="1">
                <a:solidFill>
                  <a:srgbClr val="FFFF00"/>
                </a:solidFill>
                <a:latin typeface="Times New Roman" panose="02020603050405020304" pitchFamily="18" charset="0"/>
                <a:ea typeface="Calibri" panose="020F0502020204030204" pitchFamily="34" charset="0"/>
              </a:rPr>
              <a:t>Medi</a:t>
            </a:r>
            <a:r>
              <a:rPr lang="en-US" sz="2800" spc="-15" dirty="0">
                <a:solidFill>
                  <a:srgbClr val="FFFF00"/>
                </a:solidFill>
                <a:latin typeface="Times New Roman" panose="02020603050405020304" pitchFamily="18" charset="0"/>
                <a:ea typeface="Calibri" panose="020F0502020204030204" pitchFamily="34" charset="0"/>
              </a:rPr>
              <a:t>-Physics”</a:t>
            </a:r>
            <a:r>
              <a:rPr lang="en-US" sz="2800" spc="-45" dirty="0">
                <a:solidFill>
                  <a:srgbClr val="FFFF00"/>
                </a:solidFill>
                <a:latin typeface="Times New Roman" panose="02020603050405020304" pitchFamily="18" charset="0"/>
                <a:ea typeface="Calibri" panose="020F0502020204030204" pitchFamily="34" charset="0"/>
              </a:rPr>
              <a:t> </a:t>
            </a:r>
            <a:r>
              <a:rPr lang="en-US" sz="2800" spc="-15" dirty="0">
                <a:solidFill>
                  <a:srgbClr val="FFFF00"/>
                </a:solidFill>
                <a:latin typeface="Times New Roman" panose="02020603050405020304" pitchFamily="18" charset="0"/>
                <a:ea typeface="Calibri" panose="020F0502020204030204" pitchFamily="34" charset="0"/>
              </a:rPr>
              <a:t>formed</a:t>
            </a:r>
            <a:r>
              <a:rPr lang="en-US" sz="2800" spc="-65" dirty="0">
                <a:solidFill>
                  <a:srgbClr val="FFFF00"/>
                </a:solidFill>
                <a:latin typeface="Times New Roman" panose="02020603050405020304" pitchFamily="18" charset="0"/>
                <a:ea typeface="Calibri" panose="020F0502020204030204" pitchFamily="34" charset="0"/>
              </a:rPr>
              <a:t> </a:t>
            </a:r>
            <a:r>
              <a:rPr lang="en-US" sz="2800" spc="-15" dirty="0">
                <a:solidFill>
                  <a:srgbClr val="FFFF00"/>
                </a:solidFill>
                <a:latin typeface="Times New Roman" panose="02020603050405020304" pitchFamily="18" charset="0"/>
                <a:ea typeface="Calibri" panose="020F0502020204030204" pitchFamily="34" charset="0"/>
              </a:rPr>
              <a:t>a</a:t>
            </a:r>
            <a:r>
              <a:rPr lang="en-US" sz="2800" spc="-35" dirty="0">
                <a:solidFill>
                  <a:srgbClr val="FFFF00"/>
                </a:solidFill>
                <a:latin typeface="Times New Roman" panose="02020603050405020304" pitchFamily="18" charset="0"/>
                <a:ea typeface="Calibri" panose="020F0502020204030204" pitchFamily="34" charset="0"/>
              </a:rPr>
              <a:t> </a:t>
            </a:r>
            <a:r>
              <a:rPr lang="en-US" sz="2800" spc="-15" dirty="0">
                <a:solidFill>
                  <a:srgbClr val="FFFF00"/>
                </a:solidFill>
                <a:latin typeface="Times New Roman" panose="02020603050405020304" pitchFamily="18" charset="0"/>
                <a:ea typeface="Calibri" panose="020F0502020204030204" pitchFamily="34" charset="0"/>
              </a:rPr>
              <a:t>company</a:t>
            </a:r>
            <a:r>
              <a:rPr lang="en-US" sz="2800" spc="-50" dirty="0">
                <a:solidFill>
                  <a:srgbClr val="FFFF00"/>
                </a:solidFill>
                <a:latin typeface="Times New Roman" panose="02020603050405020304" pitchFamily="18" charset="0"/>
                <a:ea typeface="Calibri" panose="020F0502020204030204" pitchFamily="34" charset="0"/>
              </a:rPr>
              <a:t> </a:t>
            </a:r>
            <a:r>
              <a:rPr lang="en-US" sz="2800" spc="-15" dirty="0">
                <a:solidFill>
                  <a:srgbClr val="FFFF00"/>
                </a:solidFill>
                <a:latin typeface="Times New Roman" panose="02020603050405020304" pitchFamily="18" charset="0"/>
                <a:ea typeface="Calibri" panose="020F0502020204030204" pitchFamily="34" charset="0"/>
              </a:rPr>
              <a:t>“</a:t>
            </a:r>
            <a:r>
              <a:rPr lang="en-US" sz="2800" spc="-15" dirty="0" err="1">
                <a:solidFill>
                  <a:srgbClr val="FFFF00"/>
                </a:solidFill>
                <a:latin typeface="Times New Roman" panose="02020603050405020304" pitchFamily="18" charset="0"/>
                <a:ea typeface="Calibri" panose="020F0502020204030204" pitchFamily="34" charset="0"/>
              </a:rPr>
              <a:t>Medicom</a:t>
            </a:r>
            <a:r>
              <a:rPr lang="en-US" sz="2800" spc="-15" dirty="0">
                <a:solidFill>
                  <a:srgbClr val="FFFF00"/>
                </a:solidFill>
                <a:latin typeface="Times New Roman" panose="02020603050405020304" pitchFamily="18" charset="0"/>
                <a:ea typeface="Calibri" panose="020F0502020204030204" pitchFamily="34" charset="0"/>
              </a:rPr>
              <a:t>”.</a:t>
            </a:r>
            <a:endParaRPr lang="ru-RU" sz="2800" dirty="0">
              <a:solidFill>
                <a:srgbClr val="FFFF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86295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22982" y="263949"/>
            <a:ext cx="7056582" cy="707886"/>
          </a:xfrm>
          <a:prstGeom prst="rect">
            <a:avLst/>
          </a:prstGeom>
        </p:spPr>
        <p:txBody>
          <a:bodyPr wrap="square">
            <a:spAutoFit/>
          </a:bodyPr>
          <a:lstStyle/>
          <a:p>
            <a:pPr algn="ctr"/>
            <a:r>
              <a:rPr lang="en-US" sz="4000" b="1" i="1" dirty="0">
                <a:solidFill>
                  <a:srgbClr val="FF0000"/>
                </a:solidFill>
                <a:latin typeface="Times New Roman" panose="02020603050405020304" pitchFamily="18" charset="0"/>
                <a:ea typeface="Calibri" panose="020F0502020204030204" pitchFamily="34" charset="0"/>
              </a:rPr>
              <a:t>International Joint Ventures</a:t>
            </a:r>
            <a:endParaRPr lang="ru-RU" sz="4000" dirty="0">
              <a:solidFill>
                <a:srgbClr val="FF0000"/>
              </a:solidFill>
            </a:endParaRPr>
          </a:p>
        </p:txBody>
      </p:sp>
      <p:pic>
        <p:nvPicPr>
          <p:cNvPr id="9222" name="Picture 6" descr="4,061 Joint Venture Stock Photos and Image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86250" cy="284797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729019" y="971835"/>
            <a:ext cx="6096000" cy="4671472"/>
          </a:xfrm>
          <a:prstGeom prst="rect">
            <a:avLst/>
          </a:prstGeom>
        </p:spPr>
        <p:txBody>
          <a:bodyPr>
            <a:spAutoFit/>
          </a:bodyPr>
          <a:lstStyle/>
          <a:p>
            <a:pPr marL="17145">
              <a:lnSpc>
                <a:spcPct val="107000"/>
              </a:lnSpc>
              <a:spcAft>
                <a:spcPts val="800"/>
              </a:spcAft>
            </a:pPr>
            <a:r>
              <a:rPr lang="en-US" sz="2800" dirty="0">
                <a:solidFill>
                  <a:srgbClr val="FFFF00"/>
                </a:solidFill>
                <a:latin typeface="Times New Roman" panose="02020603050405020304" pitchFamily="18" charset="0"/>
                <a:ea typeface="Calibri" panose="020F0502020204030204" pitchFamily="34" charset="0"/>
              </a:rPr>
              <a:t>International joint ventures (IJVs) as a means of foreign market entry have accelerated sharply during the last 30 years. Besides serving as a means of lessening political and economic risks by the amount of the partner’s contribution to the venture. IJVs provide a way to enter markets that pose legal and cultural barriers that is less risky than acquisition of an existing company.</a:t>
            </a:r>
            <a:endParaRPr lang="ru-RU" sz="2800" dirty="0">
              <a:solidFill>
                <a:srgbClr val="FFFF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95805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4,061 Joint Venture Stock Photos and Image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0" y="0"/>
            <a:ext cx="4286250" cy="284797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17236" y="159527"/>
            <a:ext cx="7315199" cy="5262979"/>
          </a:xfrm>
          <a:prstGeom prst="rect">
            <a:avLst/>
          </a:prstGeom>
        </p:spPr>
        <p:txBody>
          <a:bodyPr wrap="square">
            <a:spAutoFit/>
          </a:bodyPr>
          <a:lstStyle/>
          <a:p>
            <a:r>
              <a:rPr lang="en-US" sz="2800" dirty="0">
                <a:solidFill>
                  <a:schemeClr val="tx2">
                    <a:lumMod val="40000"/>
                    <a:lumOff val="60000"/>
                  </a:schemeClr>
                </a:solidFill>
                <a:latin typeface="Times New Roman" panose="02020603050405020304" pitchFamily="18" charset="0"/>
                <a:ea typeface="Calibri" panose="020F0502020204030204" pitchFamily="34" charset="0"/>
              </a:rPr>
              <a:t>Joint ventures involves partnerships between the company and exporter company of a foreign country with the aim of combining some aspects of the production and marketing in order to share expertise, the costs of communication. </a:t>
            </a:r>
            <a:endParaRPr lang="en-US" sz="2800" dirty="0" smtClean="0">
              <a:solidFill>
                <a:schemeClr val="tx2">
                  <a:lumMod val="40000"/>
                  <a:lumOff val="60000"/>
                </a:schemeClr>
              </a:solidFill>
              <a:latin typeface="Times New Roman" panose="02020603050405020304" pitchFamily="18" charset="0"/>
              <a:ea typeface="Calibri" panose="020F0502020204030204" pitchFamily="34" charset="0"/>
            </a:endParaRPr>
          </a:p>
          <a:p>
            <a:endParaRPr lang="en-US" sz="2800" dirty="0" smtClean="0">
              <a:solidFill>
                <a:schemeClr val="tx2">
                  <a:lumMod val="40000"/>
                  <a:lumOff val="60000"/>
                </a:schemeClr>
              </a:solidFill>
              <a:latin typeface="Times New Roman" panose="02020603050405020304" pitchFamily="18" charset="0"/>
              <a:ea typeface="Calibri" panose="020F0502020204030204" pitchFamily="34" charset="0"/>
            </a:endParaRPr>
          </a:p>
          <a:p>
            <a:r>
              <a:rPr lang="en-US" sz="2800" dirty="0">
                <a:solidFill>
                  <a:srgbClr val="FFFF00"/>
                </a:solidFill>
                <a:latin typeface="Times New Roman" panose="02020603050405020304" pitchFamily="18" charset="0"/>
                <a:ea typeface="Calibri" panose="020F0502020204030204" pitchFamily="34" charset="0"/>
              </a:rPr>
              <a:t>A joint venture is different from other types of strategic alliances or collaborative relationships in that a joint venture is a partnership of two or more participating companies that have joined forces to create a separate legal entity. </a:t>
            </a:r>
          </a:p>
          <a:p>
            <a:endParaRPr lang="ru-RU" sz="2800" dirty="0">
              <a:solidFill>
                <a:schemeClr val="tx2">
                  <a:lumMod val="40000"/>
                  <a:lumOff val="60000"/>
                </a:schemeClr>
              </a:solidFill>
            </a:endParaRPr>
          </a:p>
        </p:txBody>
      </p:sp>
    </p:spTree>
    <p:extLst>
      <p:ext uri="{BB962C8B-B14F-4D97-AF65-F5344CB8AC3E}">
        <p14:creationId xmlns:p14="http://schemas.microsoft.com/office/powerpoint/2010/main" val="1072178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3550" y="-108466"/>
            <a:ext cx="3981173" cy="5909310"/>
          </a:xfrm>
          <a:prstGeom prst="rect">
            <a:avLst/>
          </a:prstGeom>
        </p:spPr>
        <p:txBody>
          <a:bodyPr wrap="square">
            <a:spAutoFit/>
          </a:bodyPr>
          <a:lstStyle/>
          <a:p>
            <a:r>
              <a:rPr lang="en-US" sz="3600" dirty="0" smtClean="0">
                <a:solidFill>
                  <a:srgbClr val="FF0000"/>
                </a:solidFill>
                <a:latin typeface="Times New Roman" panose="02020603050405020304" pitchFamily="18" charset="0"/>
                <a:ea typeface="Calibri" panose="020F0502020204030204" pitchFamily="34" charset="0"/>
              </a:rPr>
              <a:t>                         </a:t>
            </a:r>
            <a:endParaRPr lang="en-US" dirty="0">
              <a:solidFill>
                <a:srgbClr val="FFFF00"/>
              </a:solidFill>
            </a:endParaRPr>
          </a:p>
          <a:p>
            <a:pPr marL="285750" indent="-285750">
              <a:buFont typeface="Wingdings" panose="05000000000000000000" pitchFamily="2" charset="2"/>
              <a:buChar char="Ø"/>
            </a:pPr>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endParaRPr lang="en-US" dirty="0">
              <a:solidFill>
                <a:srgbClr val="FFFF00"/>
              </a:solidFill>
            </a:endParaRPr>
          </a:p>
          <a:p>
            <a:endParaRPr lang="en-US" dirty="0" smtClean="0">
              <a:solidFill>
                <a:srgbClr val="FFFF00"/>
              </a:solidFill>
            </a:endParaRPr>
          </a:p>
          <a:p>
            <a:r>
              <a:rPr lang="ru-RU" dirty="0" smtClean="0">
                <a:solidFill>
                  <a:srgbClr val="FFFF00"/>
                </a:solidFill>
              </a:rPr>
              <a:t> </a:t>
            </a:r>
            <a:endParaRPr lang="ru-RU" dirty="0"/>
          </a:p>
        </p:txBody>
      </p:sp>
      <p:sp>
        <p:nvSpPr>
          <p:cNvPr id="10" name="Объект 9"/>
          <p:cNvSpPr>
            <a:spLocks noGrp="1"/>
          </p:cNvSpPr>
          <p:nvPr>
            <p:ph sz="half" idx="2"/>
          </p:nvPr>
        </p:nvSpPr>
        <p:spPr>
          <a:xfrm>
            <a:off x="120792" y="1989997"/>
            <a:ext cx="4937655" cy="3298159"/>
          </a:xfrm>
        </p:spPr>
        <p:txBody>
          <a:bodyPr>
            <a:noAutofit/>
          </a:bodyPr>
          <a:lstStyle/>
          <a:p>
            <a:pPr marL="0" indent="0">
              <a:buNone/>
            </a:pPr>
            <a:r>
              <a:rPr lang="en-US" dirty="0" smtClean="0">
                <a:solidFill>
                  <a:srgbClr val="FF0000"/>
                </a:solidFill>
              </a:rPr>
              <a:t>                              Advantages</a:t>
            </a:r>
          </a:p>
          <a:p>
            <a:pPr>
              <a:buFont typeface="Wingdings" panose="05000000000000000000" pitchFamily="2" charset="2"/>
              <a:buChar char="Ø"/>
            </a:pPr>
            <a:r>
              <a:rPr lang="en-US" sz="1800" dirty="0">
                <a:solidFill>
                  <a:srgbClr val="FFFF00"/>
                </a:solidFill>
              </a:rPr>
              <a:t>Allows for risk sharing–financial and political</a:t>
            </a:r>
          </a:p>
          <a:p>
            <a:pPr>
              <a:buFont typeface="Wingdings" panose="05000000000000000000" pitchFamily="2" charset="2"/>
              <a:buChar char="Ø"/>
            </a:pPr>
            <a:r>
              <a:rPr lang="en-US" sz="1800" dirty="0">
                <a:solidFill>
                  <a:srgbClr val="FFFF00"/>
                </a:solidFill>
              </a:rPr>
              <a:t>Provides opportunity to learn new environment</a:t>
            </a:r>
          </a:p>
          <a:p>
            <a:pPr>
              <a:buFont typeface="Wingdings" panose="05000000000000000000" pitchFamily="2" charset="2"/>
              <a:buChar char="Ø"/>
            </a:pPr>
            <a:r>
              <a:rPr lang="en-US" sz="1800" dirty="0">
                <a:solidFill>
                  <a:srgbClr val="FFFF00"/>
                </a:solidFill>
              </a:rPr>
              <a:t>Provides opportunity to achieve synergy by combining strengths of partners</a:t>
            </a:r>
          </a:p>
          <a:p>
            <a:pPr>
              <a:buFont typeface="Wingdings" panose="05000000000000000000" pitchFamily="2" charset="2"/>
              <a:buChar char="Ø"/>
            </a:pPr>
            <a:r>
              <a:rPr lang="en-US" sz="1800" dirty="0">
                <a:solidFill>
                  <a:srgbClr val="FFFF00"/>
                </a:solidFill>
              </a:rPr>
              <a:t>May be the only way to enter market given barriers to entry</a:t>
            </a:r>
            <a:endParaRPr lang="ru-RU" sz="1800" dirty="0">
              <a:solidFill>
                <a:srgbClr val="FFFF00"/>
              </a:solidFill>
            </a:endParaRPr>
          </a:p>
        </p:txBody>
      </p:sp>
      <p:sp>
        <p:nvSpPr>
          <p:cNvPr id="12" name="Объект 11"/>
          <p:cNvSpPr>
            <a:spLocks noGrp="1"/>
          </p:cNvSpPr>
          <p:nvPr>
            <p:ph sz="quarter" idx="4"/>
          </p:nvPr>
        </p:nvSpPr>
        <p:spPr>
          <a:xfrm>
            <a:off x="6419987" y="1989997"/>
            <a:ext cx="5282485" cy="3030538"/>
          </a:xfrm>
        </p:spPr>
        <p:txBody>
          <a:bodyPr>
            <a:normAutofit/>
          </a:bodyPr>
          <a:lstStyle/>
          <a:p>
            <a:pPr marL="0" indent="0" algn="ctr">
              <a:buNone/>
            </a:pPr>
            <a:r>
              <a:rPr lang="en-US" dirty="0" smtClean="0">
                <a:solidFill>
                  <a:srgbClr val="FF0000"/>
                </a:solidFill>
              </a:rPr>
              <a:t>Disadvantages</a:t>
            </a:r>
            <a:endParaRPr lang="en-US" dirty="0">
              <a:solidFill>
                <a:srgbClr val="FF0000"/>
              </a:solidFill>
            </a:endParaRPr>
          </a:p>
          <a:p>
            <a:pPr>
              <a:buFont typeface="Wingdings" panose="05000000000000000000" pitchFamily="2" charset="2"/>
              <a:buChar char="Ø"/>
            </a:pPr>
            <a:r>
              <a:rPr lang="en-US" sz="1900" dirty="0" smtClean="0">
                <a:solidFill>
                  <a:srgbClr val="FFFF00"/>
                </a:solidFill>
              </a:rPr>
              <a:t>Requires </a:t>
            </a:r>
            <a:r>
              <a:rPr lang="en-US" sz="1900" dirty="0">
                <a:solidFill>
                  <a:srgbClr val="FFFF00"/>
                </a:solidFill>
              </a:rPr>
              <a:t>more investment than a licensing </a:t>
            </a:r>
            <a:r>
              <a:rPr lang="en-US" sz="1900" dirty="0" smtClean="0">
                <a:solidFill>
                  <a:srgbClr val="FFFF00"/>
                </a:solidFill>
              </a:rPr>
              <a:t>agreement</a:t>
            </a:r>
          </a:p>
          <a:p>
            <a:pPr>
              <a:buFont typeface="Wingdings" panose="05000000000000000000" pitchFamily="2" charset="2"/>
              <a:buChar char="Ø"/>
            </a:pPr>
            <a:r>
              <a:rPr lang="en-US" sz="1900" dirty="0" smtClean="0">
                <a:solidFill>
                  <a:srgbClr val="FFFF00"/>
                </a:solidFill>
              </a:rPr>
              <a:t>Must </a:t>
            </a:r>
            <a:r>
              <a:rPr lang="en-US" sz="1900" dirty="0">
                <a:solidFill>
                  <a:srgbClr val="FFFF00"/>
                </a:solidFill>
              </a:rPr>
              <a:t>share rewards as well as </a:t>
            </a:r>
            <a:r>
              <a:rPr lang="en-US" sz="1900" dirty="0" smtClean="0">
                <a:solidFill>
                  <a:srgbClr val="FFFF00"/>
                </a:solidFill>
              </a:rPr>
              <a:t>risks</a:t>
            </a:r>
          </a:p>
          <a:p>
            <a:pPr>
              <a:buFont typeface="Wingdings" panose="05000000000000000000" pitchFamily="2" charset="2"/>
              <a:buChar char="Ø"/>
            </a:pPr>
            <a:r>
              <a:rPr lang="en-US" sz="1900" dirty="0" smtClean="0">
                <a:solidFill>
                  <a:srgbClr val="FFFF00"/>
                </a:solidFill>
              </a:rPr>
              <a:t>Requires </a:t>
            </a:r>
            <a:r>
              <a:rPr lang="en-US" sz="1900" dirty="0">
                <a:solidFill>
                  <a:srgbClr val="FFFF00"/>
                </a:solidFill>
              </a:rPr>
              <a:t>strong </a:t>
            </a:r>
            <a:r>
              <a:rPr lang="en-US" sz="1900" dirty="0" smtClean="0">
                <a:solidFill>
                  <a:srgbClr val="FFFF00"/>
                </a:solidFill>
              </a:rPr>
              <a:t>coordination</a:t>
            </a:r>
          </a:p>
          <a:p>
            <a:pPr>
              <a:buFont typeface="Wingdings" panose="05000000000000000000" pitchFamily="2" charset="2"/>
              <a:buChar char="Ø"/>
            </a:pPr>
            <a:r>
              <a:rPr lang="en-US" sz="1900" dirty="0" smtClean="0">
                <a:solidFill>
                  <a:srgbClr val="FFFF00"/>
                </a:solidFill>
              </a:rPr>
              <a:t>Potential </a:t>
            </a:r>
            <a:r>
              <a:rPr lang="en-US" sz="1900" dirty="0">
                <a:solidFill>
                  <a:srgbClr val="FFFF00"/>
                </a:solidFill>
              </a:rPr>
              <a:t>for conflict among </a:t>
            </a:r>
            <a:r>
              <a:rPr lang="en-US" sz="1900" dirty="0" smtClean="0">
                <a:solidFill>
                  <a:srgbClr val="FFFF00"/>
                </a:solidFill>
              </a:rPr>
              <a:t>partners</a:t>
            </a:r>
          </a:p>
          <a:p>
            <a:pPr>
              <a:buFont typeface="Wingdings" panose="05000000000000000000" pitchFamily="2" charset="2"/>
              <a:buChar char="Ø"/>
            </a:pPr>
            <a:r>
              <a:rPr lang="en-US" sz="1900" dirty="0" smtClean="0">
                <a:solidFill>
                  <a:srgbClr val="FFFF00"/>
                </a:solidFill>
              </a:rPr>
              <a:t>Partner </a:t>
            </a:r>
            <a:r>
              <a:rPr lang="en-US" sz="1900" dirty="0">
                <a:solidFill>
                  <a:srgbClr val="FFFF00"/>
                </a:solidFill>
              </a:rPr>
              <a:t>may become a competitor</a:t>
            </a:r>
            <a:endParaRPr lang="ru-RU" sz="1900" dirty="0">
              <a:solidFill>
                <a:srgbClr val="FFFF00"/>
              </a:solidFill>
            </a:endParaRPr>
          </a:p>
        </p:txBody>
      </p:sp>
      <p:pic>
        <p:nvPicPr>
          <p:cNvPr id="6146" name="Picture 2" descr="https://i.ibb.co/xq3k3s9/os-ad-dis-compress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894" y="22815"/>
            <a:ext cx="4664538" cy="19899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4,061 Joint Venture Stock Photos and Images - 123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59088" cy="198999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059088" y="386768"/>
            <a:ext cx="4392806" cy="523220"/>
          </a:xfrm>
          <a:prstGeom prst="rect">
            <a:avLst/>
          </a:prstGeom>
        </p:spPr>
        <p:txBody>
          <a:bodyPr wrap="none">
            <a:spAutoFit/>
          </a:bodyPr>
          <a:lstStyle/>
          <a:p>
            <a:pPr algn="ctr"/>
            <a:r>
              <a:rPr lang="en-US" sz="2800" b="1" i="1" dirty="0">
                <a:solidFill>
                  <a:srgbClr val="FF0000"/>
                </a:solidFill>
                <a:latin typeface="Times New Roman" panose="02020603050405020304" pitchFamily="18" charset="0"/>
                <a:ea typeface="Calibri" panose="020F0502020204030204" pitchFamily="34" charset="0"/>
              </a:rPr>
              <a:t>International Joint Ventures</a:t>
            </a:r>
            <a:endParaRPr lang="ru-RU" sz="2800" dirty="0">
              <a:solidFill>
                <a:srgbClr val="FF0000"/>
              </a:solidFill>
            </a:endParaRPr>
          </a:p>
        </p:txBody>
      </p:sp>
    </p:spTree>
    <p:extLst>
      <p:ext uri="{BB962C8B-B14F-4D97-AF65-F5344CB8AC3E}">
        <p14:creationId xmlns:p14="http://schemas.microsoft.com/office/powerpoint/2010/main" val="1640218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4107" y="300726"/>
            <a:ext cx="7176655" cy="9694962"/>
          </a:xfrm>
          <a:prstGeom prst="rect">
            <a:avLst/>
          </a:prstGeom>
        </p:spPr>
        <p:txBody>
          <a:bodyPr wrap="square">
            <a:spAutoFit/>
          </a:bodyPr>
          <a:lstStyle/>
          <a:p>
            <a:r>
              <a:rPr lang="en-US" sz="3200" i="1" dirty="0" smtClean="0">
                <a:solidFill>
                  <a:srgbClr val="FF0000"/>
                </a:solidFill>
              </a:rPr>
              <a:t>Four </a:t>
            </a:r>
            <a:r>
              <a:rPr lang="en-US" sz="3200" i="1" dirty="0">
                <a:solidFill>
                  <a:srgbClr val="FF0000"/>
                </a:solidFill>
              </a:rPr>
              <a:t>characteristics define joint ventures: </a:t>
            </a:r>
            <a:endParaRPr lang="en-US" sz="3200" i="1" dirty="0" smtClean="0">
              <a:solidFill>
                <a:srgbClr val="FF0000"/>
              </a:solidFill>
            </a:endParaRPr>
          </a:p>
          <a:p>
            <a:endParaRPr lang="en-US" sz="3200" i="1" dirty="0">
              <a:solidFill>
                <a:srgbClr val="FF0000"/>
              </a:solidFill>
            </a:endParaRPr>
          </a:p>
          <a:p>
            <a:endParaRPr lang="ru-RU" sz="3200" dirty="0">
              <a:solidFill>
                <a:srgbClr val="FF0000"/>
              </a:solidFill>
            </a:endParaRPr>
          </a:p>
          <a:p>
            <a:pPr marL="285750" indent="-285750">
              <a:buFont typeface="Wingdings" panose="05000000000000000000" pitchFamily="2" charset="2"/>
              <a:buChar char="q"/>
            </a:pPr>
            <a:r>
              <a:rPr lang="en-US" sz="2800" dirty="0" smtClean="0">
                <a:solidFill>
                  <a:srgbClr val="FFFF00"/>
                </a:solidFill>
              </a:rPr>
              <a:t> </a:t>
            </a:r>
            <a:r>
              <a:rPr lang="en-US" sz="2400" dirty="0">
                <a:solidFill>
                  <a:srgbClr val="FFFF00"/>
                </a:solidFill>
              </a:rPr>
              <a:t>JVs are established, separate, legal </a:t>
            </a:r>
            <a:endParaRPr lang="en-US" sz="2400" dirty="0" smtClean="0">
              <a:solidFill>
                <a:srgbClr val="FFFF00"/>
              </a:solidFill>
            </a:endParaRPr>
          </a:p>
          <a:p>
            <a:r>
              <a:rPr lang="en-US" sz="2400" dirty="0">
                <a:solidFill>
                  <a:srgbClr val="FFFF00"/>
                </a:solidFill>
              </a:rPr>
              <a:t> </a:t>
            </a:r>
            <a:r>
              <a:rPr lang="en-US" sz="2400" dirty="0" smtClean="0">
                <a:solidFill>
                  <a:srgbClr val="FFFF00"/>
                </a:solidFill>
              </a:rPr>
              <a:t>    entities</a:t>
            </a:r>
            <a:r>
              <a:rPr lang="en-US" sz="2400" dirty="0">
                <a:solidFill>
                  <a:srgbClr val="FFFF00"/>
                </a:solidFill>
              </a:rPr>
              <a:t>;</a:t>
            </a:r>
            <a:endParaRPr lang="ru-RU" sz="2400" dirty="0">
              <a:solidFill>
                <a:srgbClr val="FFFF00"/>
              </a:solidFill>
            </a:endParaRPr>
          </a:p>
          <a:p>
            <a:pPr marL="457200" indent="-457200">
              <a:buFont typeface="Wingdings" panose="05000000000000000000" pitchFamily="2" charset="2"/>
              <a:buChar char="q"/>
            </a:pPr>
            <a:r>
              <a:rPr lang="en-US" sz="2400" dirty="0" smtClean="0">
                <a:solidFill>
                  <a:srgbClr val="FFFF00"/>
                </a:solidFill>
              </a:rPr>
              <a:t> </a:t>
            </a:r>
            <a:r>
              <a:rPr lang="en-US" sz="2400" dirty="0">
                <a:solidFill>
                  <a:srgbClr val="FFFF00"/>
                </a:solidFill>
              </a:rPr>
              <a:t>They acknowledge intent by the partners to share in the management of the JV;</a:t>
            </a:r>
            <a:endParaRPr lang="ru-RU" sz="2400" dirty="0">
              <a:solidFill>
                <a:srgbClr val="FFFF00"/>
              </a:solidFill>
            </a:endParaRPr>
          </a:p>
          <a:p>
            <a:pPr marL="457200" indent="-457200">
              <a:buFont typeface="Wingdings" panose="05000000000000000000" pitchFamily="2" charset="2"/>
              <a:buChar char="q"/>
            </a:pPr>
            <a:r>
              <a:rPr lang="en-US" sz="2400" dirty="0" smtClean="0">
                <a:solidFill>
                  <a:srgbClr val="FFFF00"/>
                </a:solidFill>
              </a:rPr>
              <a:t>They </a:t>
            </a:r>
            <a:r>
              <a:rPr lang="en-US" sz="2400" dirty="0">
                <a:solidFill>
                  <a:srgbClr val="FFFF00"/>
                </a:solidFill>
              </a:rPr>
              <a:t>are partnerships between legally incorporated entities, such as companies, chartered organizations, or governments, and not between individuals; </a:t>
            </a:r>
            <a:endParaRPr lang="ru-RU" sz="2400" dirty="0">
              <a:solidFill>
                <a:srgbClr val="FFFF00"/>
              </a:solidFill>
            </a:endParaRPr>
          </a:p>
          <a:p>
            <a:pPr marL="457200" indent="-457200">
              <a:buFont typeface="Wingdings" panose="05000000000000000000" pitchFamily="2" charset="2"/>
              <a:buChar char="q"/>
            </a:pPr>
            <a:r>
              <a:rPr lang="en-US" sz="2400" dirty="0" smtClean="0">
                <a:solidFill>
                  <a:srgbClr val="FFFF00"/>
                </a:solidFill>
              </a:rPr>
              <a:t>Equity </a:t>
            </a:r>
            <a:r>
              <a:rPr lang="en-US" sz="2400" dirty="0">
                <a:solidFill>
                  <a:srgbClr val="FFFF00"/>
                </a:solidFill>
              </a:rPr>
              <a:t>positions are held by each of the partners.</a:t>
            </a:r>
            <a:endParaRPr lang="ru-RU" sz="2400" dirty="0">
              <a:solidFill>
                <a:srgbClr val="FFFF00"/>
              </a:solidFill>
            </a:endParaRPr>
          </a:p>
          <a:p>
            <a:endParaRPr lang="en-US" sz="2800" dirty="0">
              <a:solidFill>
                <a:srgbClr val="FFFF00"/>
              </a:solidFill>
              <a:latin typeface="Times New Roman" panose="02020603050405020304" pitchFamily="18" charset="0"/>
            </a:endParaRPr>
          </a:p>
          <a:p>
            <a:endParaRPr lang="en-US" sz="2800" dirty="0" smtClean="0">
              <a:solidFill>
                <a:srgbClr val="002060"/>
              </a:solidFill>
              <a:latin typeface="Times New Roman" panose="02020603050405020304" pitchFamily="18" charset="0"/>
            </a:endParaRPr>
          </a:p>
          <a:p>
            <a:endParaRPr lang="en-US" sz="2800" dirty="0">
              <a:solidFill>
                <a:srgbClr val="002060"/>
              </a:solidFill>
              <a:latin typeface="Times New Roman" panose="02020603050405020304" pitchFamily="18" charset="0"/>
            </a:endParaRPr>
          </a:p>
          <a:p>
            <a:endParaRPr lang="en-US" sz="2800" dirty="0" smtClean="0">
              <a:solidFill>
                <a:srgbClr val="002060"/>
              </a:solidFill>
              <a:latin typeface="Times New Roman" panose="02020603050405020304" pitchFamily="18" charset="0"/>
            </a:endParaRPr>
          </a:p>
          <a:p>
            <a:endParaRPr lang="en-US" sz="2800" dirty="0">
              <a:solidFill>
                <a:srgbClr val="002060"/>
              </a:solidFill>
              <a:latin typeface="Times New Roman" panose="02020603050405020304" pitchFamily="18" charset="0"/>
            </a:endParaRPr>
          </a:p>
          <a:p>
            <a:endParaRPr lang="en-US" sz="2800" dirty="0" smtClean="0">
              <a:solidFill>
                <a:srgbClr val="002060"/>
              </a:solidFill>
              <a:latin typeface="Times New Roman" panose="02020603050405020304" pitchFamily="18" charset="0"/>
            </a:endParaRPr>
          </a:p>
          <a:p>
            <a:endParaRPr lang="en-US" sz="2800" dirty="0">
              <a:solidFill>
                <a:srgbClr val="002060"/>
              </a:solidFill>
              <a:latin typeface="Times New Roman" panose="02020603050405020304" pitchFamily="18" charset="0"/>
            </a:endParaRPr>
          </a:p>
          <a:p>
            <a:endParaRPr lang="en-US" sz="2800" dirty="0" smtClean="0">
              <a:solidFill>
                <a:srgbClr val="002060"/>
              </a:solidFill>
              <a:latin typeface="Times New Roman" panose="02020603050405020304" pitchFamily="18" charset="0"/>
            </a:endParaRPr>
          </a:p>
          <a:p>
            <a:endParaRPr lang="ru-RU" sz="2800" dirty="0">
              <a:solidFill>
                <a:srgbClr val="002060"/>
              </a:solidFill>
            </a:endParaRPr>
          </a:p>
        </p:txBody>
      </p:sp>
      <p:pic>
        <p:nvPicPr>
          <p:cNvPr id="8" name="Picture 6" descr="4,061 Joint Venture Stock Photos and Image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0" y="0"/>
            <a:ext cx="4286250" cy="284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1099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2654" y="1221125"/>
            <a:ext cx="7629237" cy="3970318"/>
          </a:xfrm>
          <a:prstGeom prst="rect">
            <a:avLst/>
          </a:prstGeom>
        </p:spPr>
        <p:txBody>
          <a:bodyPr wrap="square">
            <a:spAutoFit/>
          </a:bodyPr>
          <a:lstStyle/>
          <a:p>
            <a:r>
              <a:rPr lang="en-US" sz="2800" dirty="0">
                <a:solidFill>
                  <a:srgbClr val="FFFF00"/>
                </a:solidFill>
                <a:latin typeface="Times New Roman" panose="02020603050405020304" pitchFamily="18" charset="0"/>
                <a:ea typeface="Calibri" panose="020F0502020204030204" pitchFamily="34" charset="0"/>
              </a:rPr>
              <a:t>The choice of partners and the qualities of the relationships between the executives are important factors leading to success. Several other factors contribute to their success or failure as well: positions of partners in industrial networks, how control is shared, relations with parents, institutional (legal) environments, marketing capabilities, experience, and the extent to which knowledge is shared across partners</a:t>
            </a:r>
            <a:endParaRPr lang="ru-RU" sz="2800" dirty="0">
              <a:solidFill>
                <a:srgbClr val="FFFF00"/>
              </a:solidFill>
            </a:endParaRPr>
          </a:p>
        </p:txBody>
      </p:sp>
      <p:pic>
        <p:nvPicPr>
          <p:cNvPr id="3" name="Picture 6" descr="4,061 Joint Venture Stock Photos and Image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0" y="0"/>
            <a:ext cx="4286250" cy="284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9357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23272" y="169408"/>
            <a:ext cx="7398327" cy="6370975"/>
          </a:xfrm>
          <a:prstGeom prst="rect">
            <a:avLst/>
          </a:prstGeom>
        </p:spPr>
        <p:txBody>
          <a:bodyPr wrap="square">
            <a:spAutoFit/>
          </a:bodyPr>
          <a:lstStyle/>
          <a:p>
            <a:r>
              <a:rPr lang="ru-RU" dirty="0"/>
              <a:t> </a:t>
            </a:r>
            <a:r>
              <a:rPr lang="en-US" sz="3600" dirty="0" smtClean="0">
                <a:solidFill>
                  <a:srgbClr val="C00000"/>
                </a:solidFill>
              </a:rPr>
              <a:t>Written</a:t>
            </a:r>
            <a:r>
              <a:rPr lang="ru-RU" sz="3600" dirty="0" smtClean="0">
                <a:solidFill>
                  <a:srgbClr val="C00000"/>
                </a:solidFill>
              </a:rPr>
              <a:t> </a:t>
            </a:r>
            <a:r>
              <a:rPr lang="ru-RU" sz="3600" dirty="0">
                <a:solidFill>
                  <a:srgbClr val="C00000"/>
                </a:solidFill>
              </a:rPr>
              <a:t>Joint Venture Agreement should cover</a:t>
            </a:r>
            <a:r>
              <a:rPr lang="ru-RU" sz="3600" dirty="0" smtClean="0">
                <a:solidFill>
                  <a:srgbClr val="C00000"/>
                </a:solidFill>
              </a:rPr>
              <a:t>:</a:t>
            </a:r>
            <a:endParaRPr lang="en-US" sz="3600" dirty="0" smtClean="0">
              <a:solidFill>
                <a:srgbClr val="C00000"/>
              </a:solidFill>
            </a:endParaRPr>
          </a:p>
          <a:p>
            <a:endParaRPr lang="ru-RU" sz="3600" dirty="0">
              <a:solidFill>
                <a:srgbClr val="C00000"/>
              </a:solidFill>
            </a:endParaRPr>
          </a:p>
          <a:p>
            <a:pPr marL="285750" indent="-285750">
              <a:buFont typeface="Wingdings" panose="05000000000000000000" pitchFamily="2" charset="2"/>
              <a:buChar char="q"/>
            </a:pPr>
            <a:r>
              <a:rPr lang="ru-RU" sz="2000" dirty="0">
                <a:solidFill>
                  <a:srgbClr val="FFFF00"/>
                </a:solidFill>
              </a:rPr>
              <a:t>The parties involved</a:t>
            </a:r>
          </a:p>
          <a:p>
            <a:pPr marL="285750" indent="-285750">
              <a:buFont typeface="Wingdings" panose="05000000000000000000" pitchFamily="2" charset="2"/>
              <a:buChar char="q"/>
            </a:pPr>
            <a:r>
              <a:rPr lang="ru-RU" sz="2000" dirty="0">
                <a:solidFill>
                  <a:srgbClr val="FFFF00"/>
                </a:solidFill>
              </a:rPr>
              <a:t>The objectives of the joint venture</a:t>
            </a:r>
          </a:p>
          <a:p>
            <a:pPr marL="285750" indent="-285750">
              <a:buFont typeface="Wingdings" panose="05000000000000000000" pitchFamily="2" charset="2"/>
              <a:buChar char="q"/>
            </a:pPr>
            <a:r>
              <a:rPr lang="ru-RU" sz="2000" dirty="0">
                <a:solidFill>
                  <a:srgbClr val="FFFF00"/>
                </a:solidFill>
              </a:rPr>
              <a:t>Financial contributions you will each make whether you will transfer any assets or employees to the joint venture</a:t>
            </a:r>
          </a:p>
          <a:p>
            <a:pPr marL="285750" indent="-285750">
              <a:buFont typeface="Wingdings" panose="05000000000000000000" pitchFamily="2" charset="2"/>
              <a:buChar char="q"/>
            </a:pPr>
            <a:r>
              <a:rPr lang="ru-RU" sz="2000" dirty="0">
                <a:solidFill>
                  <a:srgbClr val="FFFF00"/>
                </a:solidFill>
              </a:rPr>
              <a:t>Intellectual property developed by the participants in the joint venture</a:t>
            </a:r>
          </a:p>
          <a:p>
            <a:pPr marL="285750" indent="-285750">
              <a:buFont typeface="Wingdings" panose="05000000000000000000" pitchFamily="2" charset="2"/>
              <a:buChar char="q"/>
            </a:pPr>
            <a:r>
              <a:rPr lang="ru-RU" sz="2000" dirty="0">
                <a:solidFill>
                  <a:srgbClr val="FFFF00"/>
                </a:solidFill>
              </a:rPr>
              <a:t>Day to day management of finances, responsibilities and processes to be followed.</a:t>
            </a:r>
          </a:p>
          <a:p>
            <a:pPr marL="285750" indent="-285750">
              <a:buFont typeface="Wingdings" panose="05000000000000000000" pitchFamily="2" charset="2"/>
              <a:buChar char="q"/>
            </a:pPr>
            <a:r>
              <a:rPr lang="ru-RU" sz="2000" dirty="0">
                <a:solidFill>
                  <a:srgbClr val="FFFF00"/>
                </a:solidFill>
              </a:rPr>
              <a:t>Dispute resolution, how any disagreements between the parties will be resolved</a:t>
            </a:r>
          </a:p>
          <a:p>
            <a:pPr marL="285750" indent="-285750">
              <a:buFont typeface="Wingdings" panose="05000000000000000000" pitchFamily="2" charset="2"/>
              <a:buChar char="q"/>
            </a:pPr>
            <a:r>
              <a:rPr lang="ru-RU" sz="2000" dirty="0">
                <a:solidFill>
                  <a:srgbClr val="FFFF00"/>
                </a:solidFill>
              </a:rPr>
              <a:t>How if necessary the joint venture can be terminated.</a:t>
            </a:r>
          </a:p>
          <a:p>
            <a:pPr marL="285750" indent="-285750">
              <a:buFont typeface="Wingdings" panose="05000000000000000000" pitchFamily="2" charset="2"/>
              <a:buChar char="q"/>
            </a:pPr>
            <a:r>
              <a:rPr lang="ru-RU" sz="2000" dirty="0">
                <a:solidFill>
                  <a:srgbClr val="FFFF00"/>
                </a:solidFill>
              </a:rPr>
              <a:t>The use of confidentiality or non-disclosure agreements is also recommended to protect the parties when disclosing sensitive commercial secrets or confidential information.</a:t>
            </a:r>
          </a:p>
        </p:txBody>
      </p:sp>
      <p:pic>
        <p:nvPicPr>
          <p:cNvPr id="8" name="Рисунок 7"/>
          <p:cNvPicPr>
            <a:picLocks noChangeAspect="1"/>
          </p:cNvPicPr>
          <p:nvPr/>
        </p:nvPicPr>
        <p:blipFill>
          <a:blip r:embed="rId2"/>
          <a:stretch>
            <a:fillRect/>
          </a:stretch>
        </p:blipFill>
        <p:spPr>
          <a:xfrm>
            <a:off x="7906141" y="0"/>
            <a:ext cx="4285859" cy="2847079"/>
          </a:xfrm>
          <a:prstGeom prst="rect">
            <a:avLst/>
          </a:prstGeom>
        </p:spPr>
      </p:pic>
    </p:spTree>
    <p:extLst>
      <p:ext uri="{BB962C8B-B14F-4D97-AF65-F5344CB8AC3E}">
        <p14:creationId xmlns:p14="http://schemas.microsoft.com/office/powerpoint/2010/main" val="260671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75619" y="0"/>
            <a:ext cx="5929828" cy="707886"/>
          </a:xfrm>
          <a:prstGeom prst="rect">
            <a:avLst/>
          </a:prstGeom>
        </p:spPr>
        <p:txBody>
          <a:bodyPr wrap="none">
            <a:spAutoFit/>
          </a:bodyPr>
          <a:lstStyle/>
          <a:p>
            <a:r>
              <a:rPr lang="en-US" sz="4000" b="1" i="1" dirty="0">
                <a:solidFill>
                  <a:srgbClr val="FF0000"/>
                </a:solidFill>
                <a:latin typeface="Times New Roman" panose="02020603050405020304" pitchFamily="18" charset="0"/>
                <a:ea typeface="Calibri" panose="020F0502020204030204" pitchFamily="34" charset="0"/>
              </a:rPr>
              <a:t>Direct Foreign Investment</a:t>
            </a:r>
            <a:r>
              <a:rPr lang="en-US" sz="4000" dirty="0">
                <a:solidFill>
                  <a:srgbClr val="FF0000"/>
                </a:solidFill>
                <a:latin typeface="Times New Roman" panose="02020603050405020304" pitchFamily="18" charset="0"/>
                <a:ea typeface="Calibri" panose="020F0502020204030204" pitchFamily="34" charset="0"/>
              </a:rPr>
              <a:t> </a:t>
            </a:r>
            <a:endParaRPr lang="ru-RU" sz="4000" dirty="0">
              <a:solidFill>
                <a:srgbClr val="FF0000"/>
              </a:solidFill>
            </a:endParaRPr>
          </a:p>
        </p:txBody>
      </p:sp>
      <p:pic>
        <p:nvPicPr>
          <p:cNvPr id="4" name="Рисунок 3"/>
          <p:cNvPicPr>
            <a:picLocks noChangeAspect="1"/>
          </p:cNvPicPr>
          <p:nvPr/>
        </p:nvPicPr>
        <p:blipFill>
          <a:blip r:embed="rId2"/>
          <a:stretch>
            <a:fillRect/>
          </a:stretch>
        </p:blipFill>
        <p:spPr>
          <a:xfrm>
            <a:off x="-1" y="0"/>
            <a:ext cx="3823855" cy="4719782"/>
          </a:xfrm>
          <a:prstGeom prst="rect">
            <a:avLst/>
          </a:prstGeom>
        </p:spPr>
      </p:pic>
      <p:sp>
        <p:nvSpPr>
          <p:cNvPr id="5" name="Прямоугольник 4"/>
          <p:cNvSpPr/>
          <p:nvPr/>
        </p:nvSpPr>
        <p:spPr>
          <a:xfrm>
            <a:off x="4175619" y="572655"/>
            <a:ext cx="4793673" cy="707886"/>
          </a:xfrm>
          <a:prstGeom prst="rect">
            <a:avLst/>
          </a:prstGeom>
        </p:spPr>
        <p:txBody>
          <a:bodyPr wrap="square">
            <a:spAutoFit/>
          </a:bodyPr>
          <a:lstStyle/>
          <a:p>
            <a:r>
              <a:rPr lang="en-US" sz="2000" dirty="0" smtClean="0">
                <a:solidFill>
                  <a:srgbClr val="FFFF00"/>
                </a:solidFill>
                <a:latin typeface="Times New Roman" panose="02020603050405020304" pitchFamily="18" charset="0"/>
                <a:ea typeface="Calibri" panose="020F0502020204030204" pitchFamily="34" charset="0"/>
              </a:rPr>
              <a:t>Direct </a:t>
            </a:r>
            <a:r>
              <a:rPr lang="en-US" sz="2000" dirty="0">
                <a:solidFill>
                  <a:srgbClr val="FFFF00"/>
                </a:solidFill>
                <a:latin typeface="Times New Roman" panose="02020603050405020304" pitchFamily="18" charset="0"/>
                <a:ea typeface="Calibri" panose="020F0502020204030204" pitchFamily="34" charset="0"/>
              </a:rPr>
              <a:t>foreign </a:t>
            </a:r>
            <a:r>
              <a:rPr lang="en-US" sz="2000" dirty="0" smtClean="0">
                <a:solidFill>
                  <a:srgbClr val="FFFF00"/>
                </a:solidFill>
                <a:latin typeface="Times New Roman" panose="02020603050405020304" pitchFamily="18" charset="0"/>
                <a:ea typeface="Calibri" panose="020F0502020204030204" pitchFamily="34" charset="0"/>
              </a:rPr>
              <a:t>investment- is investment </a:t>
            </a:r>
            <a:r>
              <a:rPr lang="en-US" sz="2000" dirty="0">
                <a:solidFill>
                  <a:srgbClr val="FFFF00"/>
                </a:solidFill>
                <a:latin typeface="Times New Roman" panose="02020603050405020304" pitchFamily="18" charset="0"/>
                <a:ea typeface="Calibri" panose="020F0502020204030204" pitchFamily="34" charset="0"/>
              </a:rPr>
              <a:t>within a foreign country. </a:t>
            </a:r>
            <a:endParaRPr lang="ru-RU" sz="2000" dirty="0">
              <a:solidFill>
                <a:srgbClr val="FFFF00"/>
              </a:solidFill>
            </a:endParaRPr>
          </a:p>
        </p:txBody>
      </p:sp>
      <p:sp>
        <p:nvSpPr>
          <p:cNvPr id="6" name="Прямоугольник 5"/>
          <p:cNvSpPr/>
          <p:nvPr/>
        </p:nvSpPr>
        <p:spPr>
          <a:xfrm>
            <a:off x="3928918" y="1163783"/>
            <a:ext cx="5639955" cy="6185924"/>
          </a:xfrm>
          <a:prstGeom prst="rect">
            <a:avLst/>
          </a:prstGeom>
        </p:spPr>
        <p:txBody>
          <a:bodyPr wrap="square">
            <a:spAutoFit/>
          </a:bodyPr>
          <a:lstStyle/>
          <a:p>
            <a:pPr marL="270510">
              <a:lnSpc>
                <a:spcPct val="107000"/>
              </a:lnSpc>
              <a:spcAft>
                <a:spcPts val="800"/>
              </a:spcAft>
            </a:pPr>
            <a:r>
              <a:rPr lang="en-US" sz="2400" dirty="0" smtClean="0">
                <a:solidFill>
                  <a:srgbClr val="FFFF00"/>
                </a:solidFill>
                <a:latin typeface="Times New Roman" panose="02020603050405020304" pitchFamily="18" charset="0"/>
                <a:ea typeface="Calibri" panose="020F0502020204030204" pitchFamily="34" charset="0"/>
              </a:rPr>
              <a:t>Several </a:t>
            </a:r>
            <a:r>
              <a:rPr lang="en-US" sz="2400" dirty="0">
                <a:solidFill>
                  <a:srgbClr val="FFFF00"/>
                </a:solidFill>
                <a:latin typeface="Times New Roman" panose="02020603050405020304" pitchFamily="18" charset="0"/>
                <a:ea typeface="Calibri" panose="020F0502020204030204" pitchFamily="34" charset="0"/>
              </a:rPr>
              <a:t>factors have </a:t>
            </a:r>
            <a:r>
              <a:rPr lang="en-US" sz="2400" dirty="0" smtClean="0">
                <a:solidFill>
                  <a:srgbClr val="FFFF00"/>
                </a:solidFill>
                <a:latin typeface="Times New Roman" panose="02020603050405020304" pitchFamily="18" charset="0"/>
                <a:ea typeface="Calibri" panose="020F0502020204030204" pitchFamily="34" charset="0"/>
              </a:rPr>
              <a:t>been</a:t>
            </a:r>
            <a:r>
              <a:rPr lang="ru-RU" sz="2400" dirty="0" smtClean="0">
                <a:solidFill>
                  <a:srgbClr val="FFFF00"/>
                </a:solidFill>
                <a:latin typeface="Times New Roman" panose="02020603050405020304" pitchFamily="18" charset="0"/>
                <a:ea typeface="Calibri" panose="020F0502020204030204" pitchFamily="34" charset="0"/>
              </a:rPr>
              <a:t> </a:t>
            </a:r>
            <a:r>
              <a:rPr lang="en-US" sz="2400" dirty="0" smtClean="0">
                <a:solidFill>
                  <a:srgbClr val="FFFF00"/>
                </a:solidFill>
                <a:latin typeface="Times New Roman" panose="02020603050405020304" pitchFamily="18" charset="0"/>
                <a:ea typeface="Calibri" panose="020F0502020204030204" pitchFamily="34" charset="0"/>
              </a:rPr>
              <a:t>found </a:t>
            </a:r>
            <a:r>
              <a:rPr lang="en-US" sz="2400" dirty="0">
                <a:solidFill>
                  <a:srgbClr val="FFFF00"/>
                </a:solidFill>
                <a:latin typeface="Times New Roman" panose="02020603050405020304" pitchFamily="18" charset="0"/>
                <a:ea typeface="Calibri" panose="020F0502020204030204" pitchFamily="34" charset="0"/>
              </a:rPr>
              <a:t>to influence the structure and performance of direct investments</a:t>
            </a:r>
            <a:r>
              <a:rPr lang="en-US" sz="2400" dirty="0" smtClean="0">
                <a:solidFill>
                  <a:srgbClr val="FFFF00"/>
                </a:solidFill>
                <a:latin typeface="Times New Roman" panose="02020603050405020304" pitchFamily="18" charset="0"/>
                <a:ea typeface="Calibri" panose="020F0502020204030204" pitchFamily="34" charset="0"/>
              </a:rPr>
              <a:t>:</a:t>
            </a:r>
          </a:p>
          <a:p>
            <a:pPr marL="342900" indent="-342900">
              <a:buFont typeface="+mj-lt"/>
              <a:buAutoNum type="arabicPeriod"/>
            </a:pPr>
            <a:r>
              <a:rPr lang="en-US" sz="2000" dirty="0"/>
              <a:t>Timing - first movers have advantages but are more risky;</a:t>
            </a:r>
            <a:endParaRPr lang="ru-RU" sz="2000" dirty="0"/>
          </a:p>
          <a:p>
            <a:pPr marL="342900" indent="-342900">
              <a:buFont typeface="+mj-lt"/>
              <a:buAutoNum type="arabicPeriod"/>
            </a:pPr>
            <a:r>
              <a:rPr lang="en-US" sz="2000" dirty="0" smtClean="0"/>
              <a:t>the </a:t>
            </a:r>
            <a:r>
              <a:rPr lang="en-US" sz="2000" dirty="0"/>
              <a:t>growing complexity and contingencies of contracts; </a:t>
            </a:r>
            <a:endParaRPr lang="ru-RU" sz="2000" dirty="0"/>
          </a:p>
          <a:p>
            <a:pPr marL="342900" indent="-342900">
              <a:buFont typeface="+mj-lt"/>
              <a:buAutoNum type="arabicPeriod"/>
            </a:pPr>
            <a:r>
              <a:rPr lang="en-US" sz="2000" dirty="0" smtClean="0"/>
              <a:t>transaction </a:t>
            </a:r>
            <a:r>
              <a:rPr lang="en-US" sz="2000" dirty="0"/>
              <a:t>cost structures;</a:t>
            </a:r>
            <a:endParaRPr lang="ru-RU" sz="2000" dirty="0"/>
          </a:p>
          <a:p>
            <a:pPr marL="342900" indent="-342900">
              <a:buFont typeface="+mj-lt"/>
              <a:buAutoNum type="arabicPeriod"/>
            </a:pPr>
            <a:r>
              <a:rPr lang="en-US" sz="2000" dirty="0" smtClean="0"/>
              <a:t>technology </a:t>
            </a:r>
            <a:r>
              <a:rPr lang="en-US" sz="2000" dirty="0"/>
              <a:t>and knowledge transfer;</a:t>
            </a:r>
            <a:endParaRPr lang="ru-RU" sz="2000" dirty="0"/>
          </a:p>
          <a:p>
            <a:pPr marL="342900" indent="-342900">
              <a:buFont typeface="+mj-lt"/>
              <a:buAutoNum type="arabicPeriod"/>
            </a:pPr>
            <a:r>
              <a:rPr lang="en-US" sz="2000" dirty="0" smtClean="0"/>
              <a:t>degree </a:t>
            </a:r>
            <a:r>
              <a:rPr lang="en-US" sz="2000" dirty="0"/>
              <a:t>of product differentiation;</a:t>
            </a:r>
            <a:endParaRPr lang="ru-RU" sz="2000" dirty="0"/>
          </a:p>
          <a:p>
            <a:pPr marL="342900" indent="-342900">
              <a:buFont typeface="+mj-lt"/>
              <a:buAutoNum type="arabicPeriod"/>
            </a:pPr>
            <a:r>
              <a:rPr lang="en-US" sz="2000" dirty="0" smtClean="0"/>
              <a:t>the </a:t>
            </a:r>
            <a:r>
              <a:rPr lang="en-US" sz="2000" dirty="0"/>
              <a:t>previous experiences and cultural diversity of acquired firms; </a:t>
            </a:r>
            <a:endParaRPr lang="ru-RU" sz="2000" dirty="0"/>
          </a:p>
          <a:p>
            <a:pPr marL="342900" indent="-342900">
              <a:buFont typeface="+mj-lt"/>
              <a:buAutoNum type="arabicPeriod"/>
            </a:pPr>
            <a:r>
              <a:rPr lang="en-US" sz="2000" dirty="0" smtClean="0"/>
              <a:t>advertising </a:t>
            </a:r>
            <a:r>
              <a:rPr lang="en-US" sz="2000" dirty="0"/>
              <a:t>and reputation barriers. </a:t>
            </a:r>
            <a:endParaRPr lang="ru-RU" sz="2000" dirty="0"/>
          </a:p>
          <a:p>
            <a:pPr marL="270510">
              <a:lnSpc>
                <a:spcPct val="107000"/>
              </a:lnSpc>
              <a:spcAft>
                <a:spcPts val="800"/>
              </a:spcAft>
            </a:pPr>
            <a:endParaRPr lang="en-US" sz="1600" dirty="0">
              <a:effectLst/>
              <a:latin typeface="Times New Roman" panose="02020603050405020304" pitchFamily="18" charset="0"/>
              <a:ea typeface="Calibri" panose="020F0502020204030204" pitchFamily="34" charset="0"/>
            </a:endParaRPr>
          </a:p>
          <a:p>
            <a:pPr marL="270510">
              <a:lnSpc>
                <a:spcPct val="107000"/>
              </a:lnSpc>
              <a:spcAft>
                <a:spcPts val="800"/>
              </a:spcAft>
            </a:pPr>
            <a:endParaRPr lang="en-US" sz="1600" dirty="0" smtClean="0">
              <a:latin typeface="Times New Roman" panose="02020603050405020304" pitchFamily="18" charset="0"/>
              <a:ea typeface="Calibri" panose="020F0502020204030204" pitchFamily="34" charset="0"/>
            </a:endParaRPr>
          </a:p>
          <a:p>
            <a:pPr marL="270510">
              <a:lnSpc>
                <a:spcPct val="107000"/>
              </a:lnSpc>
              <a:spcAft>
                <a:spcPts val="800"/>
              </a:spcAft>
            </a:pPr>
            <a:endParaRPr lang="en-US" sz="1600" dirty="0">
              <a:effectLst/>
              <a:latin typeface="Times New Roman" panose="02020603050405020304" pitchFamily="18" charset="0"/>
              <a:ea typeface="Calibri" panose="020F0502020204030204" pitchFamily="34" charset="0"/>
            </a:endParaRPr>
          </a:p>
          <a:p>
            <a:pPr marL="270510">
              <a:lnSpc>
                <a:spcPct val="107000"/>
              </a:lnSpc>
              <a:spcAft>
                <a:spcPts val="800"/>
              </a:spcAft>
            </a:pPr>
            <a:endParaRPr lang="en-US" sz="1600" dirty="0" smtClean="0">
              <a:latin typeface="Times New Roman" panose="02020603050405020304" pitchFamily="18" charset="0"/>
              <a:ea typeface="Calibri" panose="020F0502020204030204" pitchFamily="34" charset="0"/>
            </a:endParaRPr>
          </a:p>
          <a:p>
            <a:pPr marL="270510">
              <a:lnSpc>
                <a:spcPct val="107000"/>
              </a:lnSpc>
              <a:spcAft>
                <a:spcPts val="800"/>
              </a:spcAft>
            </a:pPr>
            <a:endParaRPr lang="ru-RU" sz="1600" dirty="0">
              <a:effectLst/>
              <a:latin typeface="Times New Roman" panose="02020603050405020304" pitchFamily="18" charset="0"/>
              <a:ea typeface="Calibri" panose="020F0502020204030204" pitchFamily="34" charset="0"/>
            </a:endParaRPr>
          </a:p>
        </p:txBody>
      </p:sp>
      <p:sp>
        <p:nvSpPr>
          <p:cNvPr id="7" name="Прямоугольник 6"/>
          <p:cNvSpPr/>
          <p:nvPr/>
        </p:nvSpPr>
        <p:spPr>
          <a:xfrm>
            <a:off x="476455" y="5636644"/>
            <a:ext cx="9092418" cy="707886"/>
          </a:xfrm>
          <a:prstGeom prst="rect">
            <a:avLst/>
          </a:prstGeom>
        </p:spPr>
        <p:txBody>
          <a:bodyPr wrap="square">
            <a:spAutoFit/>
          </a:bodyPr>
          <a:lstStyle/>
          <a:p>
            <a:r>
              <a:rPr lang="en-US" sz="2000" dirty="0">
                <a:solidFill>
                  <a:srgbClr val="FFFF00"/>
                </a:solidFill>
              </a:rPr>
              <a:t>This mix of considerations and risks makes for increasingly difficult decisions about such foreign investments. </a:t>
            </a:r>
            <a:endParaRPr lang="ru-RU" sz="2000" dirty="0">
              <a:solidFill>
                <a:srgbClr val="FFFF00"/>
              </a:solidFill>
            </a:endParaRPr>
          </a:p>
        </p:txBody>
      </p:sp>
    </p:spTree>
    <p:extLst>
      <p:ext uri="{BB962C8B-B14F-4D97-AF65-F5344CB8AC3E}">
        <p14:creationId xmlns:p14="http://schemas.microsoft.com/office/powerpoint/2010/main" val="1226455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thods of Entering International Marke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64023" y="172375"/>
            <a:ext cx="10510823" cy="5895915"/>
          </a:xfrm>
          <a:prstGeom prst="rect">
            <a:avLst/>
          </a:prstGeom>
        </p:spPr>
      </p:pic>
    </p:spTree>
    <p:extLst>
      <p:ext uri="{BB962C8B-B14F-4D97-AF65-F5344CB8AC3E}">
        <p14:creationId xmlns:p14="http://schemas.microsoft.com/office/powerpoint/2010/main" val="9880600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6400" y="1134799"/>
            <a:ext cx="8737600" cy="4241546"/>
          </a:xfrm>
          <a:prstGeom prst="rect">
            <a:avLst/>
          </a:prstGeom>
        </p:spPr>
        <p:txBody>
          <a:bodyPr wrap="square">
            <a:spAutoFit/>
          </a:bodyPr>
          <a:lstStyle/>
          <a:p>
            <a:pPr marL="270510">
              <a:lnSpc>
                <a:spcPct val="107000"/>
              </a:lnSpc>
              <a:spcAft>
                <a:spcPts val="800"/>
              </a:spcAft>
            </a:pPr>
            <a:r>
              <a:rPr lang="en-US" sz="2800" b="1" i="1" dirty="0">
                <a:solidFill>
                  <a:srgbClr val="FFFF00"/>
                </a:solidFill>
                <a:latin typeface="Times New Roman" panose="02020603050405020304" pitchFamily="18" charset="0"/>
                <a:ea typeface="Calibri" panose="020F0502020204030204" pitchFamily="34" charset="0"/>
              </a:rPr>
              <a:t>A strategic international alliance (SIA)</a:t>
            </a:r>
            <a:r>
              <a:rPr lang="en-US" sz="2800" dirty="0">
                <a:solidFill>
                  <a:srgbClr val="FFFF00"/>
                </a:solidFill>
                <a:latin typeface="Times New Roman" panose="02020603050405020304" pitchFamily="18" charset="0"/>
                <a:ea typeface="Calibri" panose="020F0502020204030204" pitchFamily="34" charset="0"/>
              </a:rPr>
              <a:t> </a:t>
            </a:r>
            <a:r>
              <a:rPr lang="en-US" sz="2800" dirty="0">
                <a:solidFill>
                  <a:schemeClr val="tx2">
                    <a:lumMod val="40000"/>
                    <a:lumOff val="60000"/>
                  </a:schemeClr>
                </a:solidFill>
                <a:latin typeface="Times New Roman" panose="02020603050405020304" pitchFamily="18" charset="0"/>
                <a:ea typeface="Calibri" panose="020F0502020204030204" pitchFamily="34" charset="0"/>
              </a:rPr>
              <a:t>is a business relationship established by two or more companies to cooperate out of mutual need and to share risk in achieving a common objective. Strategic alliances have grown in importance over the last few decades as a competitive strategy in global marketing management. Strategic international alliances are sought as a way to shore up weaknesses and increase competitive strengths—that is, complementarity is key.</a:t>
            </a:r>
            <a:endParaRPr lang="ru-RU" sz="2800" dirty="0">
              <a:solidFill>
                <a:schemeClr val="tx2">
                  <a:lumMod val="40000"/>
                  <a:lumOff val="60000"/>
                </a:schemeClr>
              </a:solidFill>
              <a:effectLst/>
              <a:latin typeface="Times New Roman" panose="02020603050405020304" pitchFamily="18" charset="0"/>
              <a:ea typeface="Calibri" panose="020F0502020204030204" pitchFamily="34" charset="0"/>
            </a:endParaRPr>
          </a:p>
        </p:txBody>
      </p:sp>
      <p:sp>
        <p:nvSpPr>
          <p:cNvPr id="3" name="Прямоугольник 2"/>
          <p:cNvSpPr/>
          <p:nvPr/>
        </p:nvSpPr>
        <p:spPr>
          <a:xfrm>
            <a:off x="3048000" y="297934"/>
            <a:ext cx="8884470" cy="646331"/>
          </a:xfrm>
          <a:prstGeom prst="rect">
            <a:avLst/>
          </a:prstGeom>
        </p:spPr>
        <p:txBody>
          <a:bodyPr wrap="square">
            <a:spAutoFit/>
          </a:bodyPr>
          <a:lstStyle/>
          <a:p>
            <a:r>
              <a:rPr lang="en-US" sz="3600" b="1" i="1" dirty="0" smtClean="0">
                <a:solidFill>
                  <a:srgbClr val="FF0000"/>
                </a:solidFill>
                <a:latin typeface="Times New Roman" panose="02020603050405020304" pitchFamily="18" charset="0"/>
                <a:ea typeface="Calibri" panose="020F0502020204030204" pitchFamily="34" charset="0"/>
              </a:rPr>
              <a:t>The </a:t>
            </a:r>
            <a:r>
              <a:rPr lang="en-US" sz="3600" b="1" i="1" dirty="0">
                <a:solidFill>
                  <a:srgbClr val="FF0000"/>
                </a:solidFill>
                <a:latin typeface="Times New Roman" panose="02020603050405020304" pitchFamily="18" charset="0"/>
                <a:ea typeface="Calibri" panose="020F0502020204030204" pitchFamily="34" charset="0"/>
              </a:rPr>
              <a:t>strategic international alliance (SIA)</a:t>
            </a:r>
            <a:r>
              <a:rPr lang="en-US" sz="3600" dirty="0">
                <a:solidFill>
                  <a:srgbClr val="FF0000"/>
                </a:solidFill>
                <a:latin typeface="Times New Roman" panose="02020603050405020304" pitchFamily="18" charset="0"/>
                <a:ea typeface="Calibri" panose="020F0502020204030204" pitchFamily="34" charset="0"/>
              </a:rPr>
              <a:t> </a:t>
            </a:r>
            <a:endParaRPr lang="ru-RU" sz="3600" dirty="0">
              <a:solidFill>
                <a:srgbClr val="FF0000"/>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5" y="64655"/>
            <a:ext cx="2881745" cy="3306618"/>
          </a:xfrm>
          <a:prstGeom prst="rect">
            <a:avLst/>
          </a:prstGeom>
        </p:spPr>
      </p:pic>
    </p:spTree>
    <p:extLst>
      <p:ext uri="{BB962C8B-B14F-4D97-AF65-F5344CB8AC3E}">
        <p14:creationId xmlns:p14="http://schemas.microsoft.com/office/powerpoint/2010/main" val="19270797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146" y="2043791"/>
            <a:ext cx="7610764" cy="3539430"/>
          </a:xfrm>
          <a:prstGeom prst="rect">
            <a:avLst/>
          </a:prstGeom>
        </p:spPr>
        <p:txBody>
          <a:bodyPr wrap="square">
            <a:spAutoFit/>
          </a:bodyPr>
          <a:lstStyle/>
          <a:p>
            <a:pPr marL="457200" indent="-457200">
              <a:buFont typeface="Wingdings" panose="05000000000000000000" pitchFamily="2" charset="2"/>
              <a:buChar char="q"/>
            </a:pPr>
            <a:r>
              <a:rPr lang="en-US" sz="2800" dirty="0">
                <a:solidFill>
                  <a:srgbClr val="FFFF00"/>
                </a:solidFill>
                <a:latin typeface="Open Sans"/>
              </a:rPr>
              <a:t>opportunities for rapid expansion into new </a:t>
            </a:r>
            <a:r>
              <a:rPr lang="en-US" sz="2800" dirty="0" smtClean="0">
                <a:solidFill>
                  <a:srgbClr val="FFFF00"/>
                </a:solidFill>
                <a:latin typeface="Open Sans"/>
              </a:rPr>
              <a:t>markets</a:t>
            </a:r>
          </a:p>
          <a:p>
            <a:pPr marL="457200" indent="-457200">
              <a:buFont typeface="Wingdings" panose="05000000000000000000" pitchFamily="2" charset="2"/>
              <a:buChar char="q"/>
            </a:pPr>
            <a:r>
              <a:rPr lang="en-US" sz="2800" dirty="0" smtClean="0">
                <a:solidFill>
                  <a:srgbClr val="FFFF00"/>
                </a:solidFill>
                <a:latin typeface="Open Sans"/>
              </a:rPr>
              <a:t> </a:t>
            </a:r>
            <a:r>
              <a:rPr lang="en-US" sz="2800" dirty="0">
                <a:solidFill>
                  <a:srgbClr val="FFFF00"/>
                </a:solidFill>
                <a:latin typeface="Open Sans"/>
              </a:rPr>
              <a:t>access to new </a:t>
            </a:r>
            <a:r>
              <a:rPr lang="en-US" sz="2800" dirty="0" smtClean="0">
                <a:solidFill>
                  <a:srgbClr val="FFFF00"/>
                </a:solidFill>
                <a:latin typeface="Open Sans"/>
              </a:rPr>
              <a:t>technology</a:t>
            </a:r>
          </a:p>
          <a:p>
            <a:pPr marL="457200" indent="-457200">
              <a:buFont typeface="Wingdings" panose="05000000000000000000" pitchFamily="2" charset="2"/>
              <a:buChar char="q"/>
            </a:pPr>
            <a:r>
              <a:rPr lang="en-US" sz="2800" dirty="0" smtClean="0">
                <a:solidFill>
                  <a:srgbClr val="FFFF00"/>
                </a:solidFill>
                <a:latin typeface="Open Sans"/>
              </a:rPr>
              <a:t> </a:t>
            </a:r>
            <a:r>
              <a:rPr lang="en-US" sz="2800" dirty="0">
                <a:solidFill>
                  <a:srgbClr val="FFFF00"/>
                </a:solidFill>
                <a:latin typeface="Open Sans"/>
              </a:rPr>
              <a:t>more efficient production and </a:t>
            </a:r>
            <a:r>
              <a:rPr lang="en-US" sz="2800" dirty="0" smtClean="0">
                <a:solidFill>
                  <a:srgbClr val="FFFF00"/>
                </a:solidFill>
                <a:latin typeface="Open Sans"/>
              </a:rPr>
              <a:t>innovation</a:t>
            </a:r>
          </a:p>
          <a:p>
            <a:pPr marL="457200" indent="-457200">
              <a:buFont typeface="Wingdings" panose="05000000000000000000" pitchFamily="2" charset="2"/>
              <a:buChar char="q"/>
            </a:pPr>
            <a:r>
              <a:rPr lang="en-US" sz="2800" dirty="0" smtClean="0">
                <a:solidFill>
                  <a:srgbClr val="FFFF00"/>
                </a:solidFill>
                <a:latin typeface="Open Sans"/>
              </a:rPr>
              <a:t> </a:t>
            </a:r>
            <a:r>
              <a:rPr lang="en-US" sz="2800" dirty="0">
                <a:solidFill>
                  <a:srgbClr val="FFFF00"/>
                </a:solidFill>
                <a:latin typeface="Open Sans"/>
              </a:rPr>
              <a:t>reduced marketing </a:t>
            </a:r>
            <a:r>
              <a:rPr lang="en-US" sz="2800" dirty="0" smtClean="0">
                <a:solidFill>
                  <a:srgbClr val="FFFF00"/>
                </a:solidFill>
                <a:latin typeface="Open Sans"/>
              </a:rPr>
              <a:t>costs,</a:t>
            </a:r>
          </a:p>
          <a:p>
            <a:pPr marL="457200" indent="-457200">
              <a:buFont typeface="Wingdings" panose="05000000000000000000" pitchFamily="2" charset="2"/>
              <a:buChar char="q"/>
            </a:pPr>
            <a:r>
              <a:rPr lang="en-US" sz="2800" dirty="0" smtClean="0">
                <a:solidFill>
                  <a:srgbClr val="FFFF00"/>
                </a:solidFill>
                <a:latin typeface="Open Sans"/>
              </a:rPr>
              <a:t>strategic </a:t>
            </a:r>
            <a:r>
              <a:rPr lang="en-US" sz="2800" dirty="0">
                <a:solidFill>
                  <a:srgbClr val="FFFF00"/>
                </a:solidFill>
                <a:latin typeface="Open Sans"/>
              </a:rPr>
              <a:t>competitive </a:t>
            </a:r>
            <a:r>
              <a:rPr lang="en-US" sz="2800" dirty="0" smtClean="0">
                <a:solidFill>
                  <a:srgbClr val="FFFF00"/>
                </a:solidFill>
                <a:latin typeface="Open Sans"/>
              </a:rPr>
              <a:t>moves</a:t>
            </a:r>
          </a:p>
          <a:p>
            <a:pPr marL="457200" indent="-457200">
              <a:buFont typeface="Wingdings" panose="05000000000000000000" pitchFamily="2" charset="2"/>
              <a:buChar char="q"/>
            </a:pPr>
            <a:r>
              <a:rPr lang="en-US" sz="2800" dirty="0" smtClean="0">
                <a:solidFill>
                  <a:srgbClr val="FFFF00"/>
                </a:solidFill>
                <a:latin typeface="Open Sans"/>
              </a:rPr>
              <a:t>access </a:t>
            </a:r>
            <a:r>
              <a:rPr lang="en-US" sz="2800" dirty="0">
                <a:solidFill>
                  <a:srgbClr val="FFFF00"/>
                </a:solidFill>
                <a:latin typeface="Open Sans"/>
              </a:rPr>
              <a:t>to additional sources of products and capital. </a:t>
            </a:r>
            <a:endParaRPr lang="ru-RU" sz="2800" dirty="0">
              <a:solidFill>
                <a:srgbClr val="FFFF00"/>
              </a:solidFill>
            </a:endParaRPr>
          </a:p>
        </p:txBody>
      </p:sp>
      <p:pic>
        <p:nvPicPr>
          <p:cNvPr id="3" name="Рисунок 2"/>
          <p:cNvPicPr>
            <a:picLocks noChangeAspect="1"/>
          </p:cNvPicPr>
          <p:nvPr/>
        </p:nvPicPr>
        <p:blipFill>
          <a:blip r:embed="rId2"/>
          <a:stretch>
            <a:fillRect/>
          </a:stretch>
        </p:blipFill>
        <p:spPr>
          <a:xfrm>
            <a:off x="7998691" y="0"/>
            <a:ext cx="4064000" cy="2833543"/>
          </a:xfrm>
          <a:prstGeom prst="rect">
            <a:avLst/>
          </a:prstGeom>
        </p:spPr>
      </p:pic>
      <p:sp>
        <p:nvSpPr>
          <p:cNvPr id="4" name="Прямоугольник 3"/>
          <p:cNvSpPr/>
          <p:nvPr/>
        </p:nvSpPr>
        <p:spPr>
          <a:xfrm>
            <a:off x="517237" y="224043"/>
            <a:ext cx="7416800" cy="707886"/>
          </a:xfrm>
          <a:prstGeom prst="rect">
            <a:avLst/>
          </a:prstGeom>
        </p:spPr>
        <p:txBody>
          <a:bodyPr wrap="square">
            <a:spAutoFit/>
          </a:bodyPr>
          <a:lstStyle/>
          <a:p>
            <a:r>
              <a:rPr lang="en-US" sz="4000" dirty="0">
                <a:solidFill>
                  <a:srgbClr val="FF0000"/>
                </a:solidFill>
                <a:latin typeface="Open Sans"/>
              </a:rPr>
              <a:t>Motives for Strategic Alliances</a:t>
            </a:r>
            <a:r>
              <a:rPr lang="en-US" sz="4000" dirty="0">
                <a:solidFill>
                  <a:srgbClr val="2B2A2A"/>
                </a:solidFill>
                <a:latin typeface="Open Sans"/>
              </a:rPr>
              <a:t>. </a:t>
            </a:r>
            <a:endParaRPr lang="ru-RU" sz="4000" dirty="0"/>
          </a:p>
        </p:txBody>
      </p:sp>
    </p:spTree>
    <p:extLst>
      <p:ext uri="{BB962C8B-B14F-4D97-AF65-F5344CB8AC3E}">
        <p14:creationId xmlns:p14="http://schemas.microsoft.com/office/powerpoint/2010/main" val="31891640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164" y="889292"/>
            <a:ext cx="6096000" cy="3970318"/>
          </a:xfrm>
          <a:prstGeom prst="rect">
            <a:avLst/>
          </a:prstGeom>
        </p:spPr>
        <p:txBody>
          <a:bodyPr>
            <a:spAutoFit/>
          </a:bodyPr>
          <a:lstStyle/>
          <a:p>
            <a:r>
              <a:rPr lang="en-US" sz="2800" b="1" dirty="0">
                <a:solidFill>
                  <a:srgbClr val="FFFF00"/>
                </a:solidFill>
                <a:latin typeface="Times New Roman" panose="02020603050405020304" pitchFamily="18" charset="0"/>
                <a:ea typeface="Cambria" panose="02040503050406030204" pitchFamily="18" charset="0"/>
              </a:rPr>
              <a:t>International</a:t>
            </a:r>
            <a:r>
              <a:rPr lang="en-US" sz="2800" b="1" spc="60" dirty="0">
                <a:solidFill>
                  <a:srgbClr val="FFFF00"/>
                </a:solidFill>
                <a:latin typeface="Times New Roman" panose="02020603050405020304" pitchFamily="18" charset="0"/>
                <a:ea typeface="Cambria" panose="02040503050406030204" pitchFamily="18" charset="0"/>
              </a:rPr>
              <a:t> </a:t>
            </a:r>
            <a:r>
              <a:rPr lang="en-US" sz="2800" b="1" dirty="0">
                <a:solidFill>
                  <a:srgbClr val="FFFF00"/>
                </a:solidFill>
                <a:latin typeface="Times New Roman" panose="02020603050405020304" pitchFamily="18" charset="0"/>
                <a:ea typeface="Cambria" panose="02040503050406030204" pitchFamily="18" charset="0"/>
              </a:rPr>
              <a:t>company</a:t>
            </a:r>
            <a:r>
              <a:rPr lang="en-US" sz="2800" b="1" spc="5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is</a:t>
            </a:r>
            <a:r>
              <a:rPr lang="en-US" sz="2800" spc="6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a:t>
            </a:r>
            <a:r>
              <a:rPr lang="en-US" sz="2800" spc="6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special</a:t>
            </a:r>
            <a:r>
              <a:rPr lang="en-US" sz="2800" spc="5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form</a:t>
            </a:r>
            <a:r>
              <a:rPr lang="en-US" sz="2800" spc="6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of</a:t>
            </a:r>
            <a:r>
              <a:rPr lang="en-US" sz="2800" spc="6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activity</a:t>
            </a:r>
            <a:r>
              <a:rPr lang="en-US" sz="2800" spc="5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based</a:t>
            </a:r>
            <a:r>
              <a:rPr lang="en-US" sz="2800" spc="5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on</a:t>
            </a:r>
            <a:r>
              <a:rPr lang="en-US" sz="2800" spc="6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the</a:t>
            </a:r>
            <a:r>
              <a:rPr lang="en-US" sz="2800" spc="5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cooperation</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err="1">
                <a:solidFill>
                  <a:srgbClr val="FFFF00"/>
                </a:solidFill>
                <a:latin typeface="Times New Roman" panose="02020603050405020304" pitchFamily="18" charset="0"/>
                <a:ea typeface="Cambria" panose="02040503050406030204" pitchFamily="18" charset="0"/>
              </a:rPr>
              <a:t>labour</a:t>
            </a:r>
            <a:r>
              <a:rPr lang="en-US" sz="2800" spc="23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of</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workers</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of</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many</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factories</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located</a:t>
            </a:r>
            <a:r>
              <a:rPr lang="en-US" sz="2800" spc="2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in</a:t>
            </a:r>
            <a:r>
              <a:rPr lang="en-US" sz="2800" spc="2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different</a:t>
            </a:r>
            <a:r>
              <a:rPr lang="en-US" sz="2800" spc="210" dirty="0">
                <a:solidFill>
                  <a:srgbClr val="FFFF00"/>
                </a:solidFill>
                <a:latin typeface="Times New Roman" panose="02020603050405020304" pitchFamily="18" charset="0"/>
                <a:ea typeface="Cambria" panose="02040503050406030204" pitchFamily="18" charset="0"/>
              </a:rPr>
              <a:t> </a:t>
            </a:r>
            <a:r>
              <a:rPr lang="en-US" sz="2800" dirty="0" err="1">
                <a:solidFill>
                  <a:srgbClr val="FFFF00"/>
                </a:solidFill>
                <a:latin typeface="Times New Roman" panose="02020603050405020304" pitchFamily="18" charset="0"/>
                <a:ea typeface="Cambria" panose="02040503050406030204" pitchFamily="18" charset="0"/>
              </a:rPr>
              <a:t>coun</a:t>
            </a:r>
            <a:r>
              <a:rPr lang="en-US" sz="2800" spc="-3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tries</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but united</a:t>
            </a:r>
            <a:r>
              <a:rPr lang="en-US" sz="2800" spc="-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by</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common title of</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ownership</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of</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the</a:t>
            </a:r>
            <a:r>
              <a:rPr lang="en-US" sz="2800" spc="-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means</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of</a:t>
            </a:r>
            <a:r>
              <a:rPr lang="en-US" sz="2800" spc="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production</a:t>
            </a:r>
            <a:r>
              <a:rPr lang="en-US" sz="2800" spc="-3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which</a:t>
            </a:r>
            <a:r>
              <a:rPr lang="en-US" sz="2800" spc="10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is</a:t>
            </a:r>
            <a:r>
              <a:rPr lang="en-US" sz="2800" spc="10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owned</a:t>
            </a:r>
            <a:r>
              <a:rPr lang="en-US" sz="2800" spc="9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by</a:t>
            </a:r>
            <a:r>
              <a:rPr lang="en-US" sz="2800" spc="1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the</a:t>
            </a:r>
            <a:r>
              <a:rPr lang="en-US" sz="2800" spc="9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parent</a:t>
            </a:r>
            <a:r>
              <a:rPr lang="en-US" sz="2800" spc="10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company,</a:t>
            </a:r>
            <a:r>
              <a:rPr lang="en-US" sz="2800" spc="10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serving</a:t>
            </a:r>
            <a:r>
              <a:rPr lang="en-US" sz="2800" spc="10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as</a:t>
            </a:r>
            <a:r>
              <a:rPr lang="en-US" sz="2800" spc="10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the</a:t>
            </a:r>
            <a:r>
              <a:rPr lang="en-US" sz="2800" spc="11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organizational</a:t>
            </a:r>
            <a:r>
              <a:rPr lang="en-US" sz="2800" spc="10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and</a:t>
            </a:r>
            <a:r>
              <a:rPr lang="en-US" sz="2800" spc="-315"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economic</a:t>
            </a:r>
            <a:r>
              <a:rPr lang="en-US" sz="2800" spc="280" dirty="0">
                <a:solidFill>
                  <a:srgbClr val="FFFF00"/>
                </a:solidFill>
                <a:latin typeface="Times New Roman" panose="02020603050405020304" pitchFamily="18" charset="0"/>
                <a:ea typeface="Cambria" panose="02040503050406030204" pitchFamily="18" charset="0"/>
              </a:rPr>
              <a:t> </a:t>
            </a:r>
            <a:r>
              <a:rPr lang="en-US" sz="2800" dirty="0">
                <a:solidFill>
                  <a:srgbClr val="FFFF00"/>
                </a:solidFill>
                <a:latin typeface="Times New Roman" panose="02020603050405020304" pitchFamily="18" charset="0"/>
                <a:ea typeface="Cambria" panose="02040503050406030204" pitchFamily="18" charset="0"/>
              </a:rPr>
              <a:t>management</a:t>
            </a:r>
            <a:r>
              <a:rPr lang="en-US" sz="2800" spc="285" dirty="0">
                <a:solidFill>
                  <a:srgbClr val="FFFF00"/>
                </a:solidFill>
                <a:latin typeface="Times New Roman" panose="02020603050405020304" pitchFamily="18" charset="0"/>
                <a:ea typeface="Cambria" panose="02040503050406030204" pitchFamily="18" charset="0"/>
              </a:rPr>
              <a:t> </a:t>
            </a:r>
            <a:r>
              <a:rPr lang="en-US" sz="2800" dirty="0" err="1">
                <a:solidFill>
                  <a:srgbClr val="FFFF00"/>
                </a:solidFill>
                <a:latin typeface="Times New Roman" panose="02020603050405020304" pitchFamily="18" charset="0"/>
                <a:ea typeface="Cambria" panose="02040503050406030204" pitchFamily="18" charset="0"/>
              </a:rPr>
              <a:t>centre</a:t>
            </a:r>
            <a:r>
              <a:rPr lang="en-US" sz="2800" dirty="0">
                <a:solidFill>
                  <a:srgbClr val="FFFF00"/>
                </a:solidFill>
                <a:latin typeface="Times New Roman" panose="02020603050405020304" pitchFamily="18" charset="0"/>
                <a:ea typeface="Cambria" panose="02040503050406030204" pitchFamily="18" charset="0"/>
              </a:rPr>
              <a:t>.</a:t>
            </a:r>
            <a:r>
              <a:rPr lang="en-US" sz="2800" spc="290" dirty="0">
                <a:solidFill>
                  <a:srgbClr val="FFFF00"/>
                </a:solidFill>
                <a:latin typeface="Times New Roman" panose="02020603050405020304" pitchFamily="18" charset="0"/>
                <a:ea typeface="Cambria" panose="02040503050406030204" pitchFamily="18" charset="0"/>
              </a:rPr>
              <a:t> </a:t>
            </a:r>
            <a:endParaRPr lang="ru-RU" sz="2800" dirty="0">
              <a:solidFill>
                <a:srgbClr val="FFFF00"/>
              </a:solidFill>
            </a:endParaRPr>
          </a:p>
        </p:txBody>
      </p:sp>
      <p:sp>
        <p:nvSpPr>
          <p:cNvPr id="5" name="Прямоугольник 4"/>
          <p:cNvSpPr/>
          <p:nvPr/>
        </p:nvSpPr>
        <p:spPr>
          <a:xfrm>
            <a:off x="1288955" y="0"/>
            <a:ext cx="5361083" cy="707886"/>
          </a:xfrm>
          <a:prstGeom prst="rect">
            <a:avLst/>
          </a:prstGeom>
        </p:spPr>
        <p:txBody>
          <a:bodyPr wrap="none">
            <a:spAutoFit/>
          </a:bodyPr>
          <a:lstStyle/>
          <a:p>
            <a:r>
              <a:rPr lang="en-US" sz="4000" b="1" dirty="0">
                <a:solidFill>
                  <a:srgbClr val="FF0000"/>
                </a:solidFill>
                <a:latin typeface="Times New Roman" panose="02020603050405020304" pitchFamily="18" charset="0"/>
                <a:ea typeface="Cambria" panose="02040503050406030204" pitchFamily="18" charset="0"/>
              </a:rPr>
              <a:t>International</a:t>
            </a:r>
            <a:r>
              <a:rPr lang="en-US" sz="4000" b="1" spc="60" dirty="0">
                <a:solidFill>
                  <a:srgbClr val="FF0000"/>
                </a:solidFill>
                <a:latin typeface="Times New Roman" panose="02020603050405020304" pitchFamily="18" charset="0"/>
                <a:ea typeface="Cambria" panose="02040503050406030204" pitchFamily="18" charset="0"/>
              </a:rPr>
              <a:t> </a:t>
            </a:r>
            <a:r>
              <a:rPr lang="en-US" sz="4000" b="1" dirty="0">
                <a:solidFill>
                  <a:srgbClr val="FF0000"/>
                </a:solidFill>
                <a:latin typeface="Times New Roman" panose="02020603050405020304" pitchFamily="18" charset="0"/>
                <a:ea typeface="Cambria" panose="02040503050406030204" pitchFamily="18" charset="0"/>
              </a:rPr>
              <a:t>company</a:t>
            </a:r>
            <a:r>
              <a:rPr lang="en-US" sz="4000" b="1" spc="55" dirty="0">
                <a:solidFill>
                  <a:srgbClr val="FF0000"/>
                </a:solidFill>
                <a:latin typeface="Times New Roman" panose="02020603050405020304" pitchFamily="18" charset="0"/>
                <a:ea typeface="Cambria" panose="02040503050406030204" pitchFamily="18" charset="0"/>
              </a:rPr>
              <a:t> </a:t>
            </a:r>
            <a:endParaRPr lang="ru-RU" sz="4000" dirty="0">
              <a:solidFill>
                <a:srgbClr val="FF0000"/>
              </a:solidFill>
            </a:endParaRPr>
          </a:p>
        </p:txBody>
      </p:sp>
      <p:pic>
        <p:nvPicPr>
          <p:cNvPr id="7" name="Рисунок 6"/>
          <p:cNvPicPr>
            <a:picLocks noChangeAspect="1"/>
          </p:cNvPicPr>
          <p:nvPr/>
        </p:nvPicPr>
        <p:blipFill>
          <a:blip r:embed="rId2"/>
          <a:stretch>
            <a:fillRect/>
          </a:stretch>
        </p:blipFill>
        <p:spPr>
          <a:xfrm>
            <a:off x="7508875" y="-67541"/>
            <a:ext cx="4686300" cy="3390900"/>
          </a:xfrm>
          <a:prstGeom prst="rect">
            <a:avLst/>
          </a:prstGeom>
        </p:spPr>
      </p:pic>
    </p:spTree>
    <p:extLst>
      <p:ext uri="{BB962C8B-B14F-4D97-AF65-F5344CB8AC3E}">
        <p14:creationId xmlns:p14="http://schemas.microsoft.com/office/powerpoint/2010/main" val="28728700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200" y="223410"/>
            <a:ext cx="8137236" cy="7343549"/>
          </a:xfrm>
          <a:prstGeom prst="rect">
            <a:avLst/>
          </a:prstGeom>
        </p:spPr>
        <p:txBody>
          <a:bodyPr wrap="square">
            <a:spAutoFit/>
          </a:bodyPr>
          <a:lstStyle/>
          <a:p>
            <a:pPr marR="483870">
              <a:lnSpc>
                <a:spcPct val="110000"/>
              </a:lnSpc>
              <a:spcAft>
                <a:spcPts val="800"/>
              </a:spcAft>
              <a:tabLst>
                <a:tab pos="900430" algn="l"/>
              </a:tabLst>
            </a:pPr>
            <a:r>
              <a:rPr lang="en-US" sz="2800" b="1" i="1" dirty="0">
                <a:solidFill>
                  <a:srgbClr val="FFFF00"/>
                </a:solidFill>
                <a:latin typeface="Times New Roman" panose="02020603050405020304" pitchFamily="18" charset="0"/>
                <a:ea typeface="Cambria" panose="02040503050406030204" pitchFamily="18" charset="0"/>
              </a:rPr>
              <a:t>Characteristic features of the international company are:</a:t>
            </a:r>
            <a:endParaRPr lang="ru-RU" sz="2800" dirty="0">
              <a:solidFill>
                <a:srgbClr val="FFFF00"/>
              </a:solidFill>
              <a:latin typeface="Times New Roman" panose="02020603050405020304" pitchFamily="18" charset="0"/>
              <a:ea typeface="Calibri" panose="020F0502020204030204" pitchFamily="34" charset="0"/>
            </a:endParaRPr>
          </a:p>
          <a:p>
            <a:pPr marL="457200" marR="483870" indent="-457200">
              <a:lnSpc>
                <a:spcPct val="110000"/>
              </a:lnSpc>
              <a:spcAft>
                <a:spcPts val="800"/>
              </a:spcAft>
              <a:buFont typeface="+mj-lt"/>
              <a:buAutoNum type="arabicPeriod"/>
              <a:tabLst>
                <a:tab pos="900430" algn="l"/>
              </a:tabLst>
            </a:pPr>
            <a:r>
              <a:rPr lang="en-US" sz="2400" dirty="0" smtClean="0"/>
              <a:t>A </a:t>
            </a:r>
            <a:r>
              <a:rPr lang="en-US" sz="2400" dirty="0"/>
              <a:t>network controlled by the production of branches and subsidiaries in other countries whose functions include production of certain products on previously known foreign markets, or supply of the parent company by raw materials and material resources.</a:t>
            </a:r>
            <a:endParaRPr lang="ru-RU" sz="2400" dirty="0"/>
          </a:p>
          <a:p>
            <a:pPr marL="457200" marR="483870" indent="-457200">
              <a:lnSpc>
                <a:spcPct val="110000"/>
              </a:lnSpc>
              <a:spcAft>
                <a:spcPts val="800"/>
              </a:spcAft>
              <a:buFont typeface="+mj-lt"/>
              <a:buAutoNum type="arabicPeriod"/>
              <a:tabLst>
                <a:tab pos="900430" algn="l"/>
              </a:tabLst>
            </a:pPr>
            <a:r>
              <a:rPr lang="en-US" sz="2400" dirty="0" smtClean="0"/>
              <a:t>The </a:t>
            </a:r>
            <a:r>
              <a:rPr lang="en-US" sz="2400" dirty="0"/>
              <a:t>use of technological cooperation and specialization-controlled enterprises.</a:t>
            </a:r>
          </a:p>
          <a:p>
            <a:pPr marL="457200" marR="483870" indent="-457200">
              <a:lnSpc>
                <a:spcPct val="110000"/>
              </a:lnSpc>
              <a:spcAft>
                <a:spcPts val="800"/>
              </a:spcAft>
              <a:buFont typeface="+mj-lt"/>
              <a:buAutoNum type="arabicPeriod"/>
              <a:tabLst>
                <a:tab pos="900430" algn="l"/>
              </a:tabLst>
            </a:pPr>
            <a:r>
              <a:rPr lang="en-US" sz="2400" dirty="0"/>
              <a:t>Control and coordinate the activities of branches and subsidiaries from a single </a:t>
            </a:r>
            <a:r>
              <a:rPr lang="en-US" sz="2400" dirty="0" err="1"/>
              <a:t>centre</a:t>
            </a:r>
            <a:r>
              <a:rPr lang="en-US" sz="2400" dirty="0"/>
              <a:t>, taking into account differences in their legal status</a:t>
            </a:r>
            <a:endParaRPr lang="en-US" sz="24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a:effectLst/>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ru-RU" sz="1600" dirty="0">
              <a:effectLst/>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8488217" y="-67541"/>
            <a:ext cx="3706957" cy="2682270"/>
          </a:xfrm>
          <a:prstGeom prst="rect">
            <a:avLst/>
          </a:prstGeom>
        </p:spPr>
      </p:pic>
    </p:spTree>
    <p:extLst>
      <p:ext uri="{BB962C8B-B14F-4D97-AF65-F5344CB8AC3E}">
        <p14:creationId xmlns:p14="http://schemas.microsoft.com/office/powerpoint/2010/main" val="3702313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200" y="223410"/>
            <a:ext cx="8137236" cy="7343549"/>
          </a:xfrm>
          <a:prstGeom prst="rect">
            <a:avLst/>
          </a:prstGeom>
        </p:spPr>
        <p:txBody>
          <a:bodyPr wrap="square">
            <a:spAutoFit/>
          </a:bodyPr>
          <a:lstStyle/>
          <a:p>
            <a:pPr marR="483870">
              <a:lnSpc>
                <a:spcPct val="110000"/>
              </a:lnSpc>
              <a:spcAft>
                <a:spcPts val="800"/>
              </a:spcAft>
              <a:tabLst>
                <a:tab pos="900430" algn="l"/>
              </a:tabLst>
            </a:pPr>
            <a:r>
              <a:rPr lang="en-US" sz="2800" b="1" i="1" dirty="0">
                <a:solidFill>
                  <a:srgbClr val="FFFF00"/>
                </a:solidFill>
                <a:latin typeface="Times New Roman" panose="02020603050405020304" pitchFamily="18" charset="0"/>
                <a:ea typeface="Cambria" panose="02040503050406030204" pitchFamily="18" charset="0"/>
              </a:rPr>
              <a:t>Characteristic features of the international company are:</a:t>
            </a:r>
            <a:endParaRPr lang="ru-RU" sz="2800" dirty="0">
              <a:solidFill>
                <a:srgbClr val="FFFF00"/>
              </a:solidFill>
              <a:latin typeface="Times New Roman" panose="02020603050405020304" pitchFamily="18" charset="0"/>
              <a:ea typeface="Calibri" panose="020F0502020204030204" pitchFamily="34" charset="0"/>
            </a:endParaRPr>
          </a:p>
          <a:p>
            <a:pPr marL="457200" marR="483870" indent="-457200">
              <a:lnSpc>
                <a:spcPct val="110000"/>
              </a:lnSpc>
              <a:spcAft>
                <a:spcPts val="800"/>
              </a:spcAft>
              <a:buFont typeface="+mj-lt"/>
              <a:buAutoNum type="arabicPeriod"/>
              <a:tabLst>
                <a:tab pos="900430" algn="l"/>
              </a:tabLst>
            </a:pPr>
            <a:r>
              <a:rPr lang="en-US" sz="2400" dirty="0" smtClean="0"/>
              <a:t>A </a:t>
            </a:r>
            <a:r>
              <a:rPr lang="en-US" sz="2400" dirty="0"/>
              <a:t>network controlled by the production of branches and subsidiaries in other countries whose functions include production of certain products on previously known foreign markets, or supply of the parent company by raw materials and material resources.</a:t>
            </a:r>
            <a:endParaRPr lang="ru-RU" sz="2400" dirty="0"/>
          </a:p>
          <a:p>
            <a:pPr marL="457200" marR="483870" indent="-457200">
              <a:lnSpc>
                <a:spcPct val="110000"/>
              </a:lnSpc>
              <a:spcAft>
                <a:spcPts val="800"/>
              </a:spcAft>
              <a:buFont typeface="+mj-lt"/>
              <a:buAutoNum type="arabicPeriod"/>
              <a:tabLst>
                <a:tab pos="900430" algn="l"/>
              </a:tabLst>
            </a:pPr>
            <a:r>
              <a:rPr lang="en-US" sz="2400" dirty="0" smtClean="0"/>
              <a:t>The </a:t>
            </a:r>
            <a:r>
              <a:rPr lang="en-US" sz="2400" dirty="0"/>
              <a:t>use of technological cooperation and specialization-controlled enterprises.</a:t>
            </a:r>
          </a:p>
          <a:p>
            <a:pPr marL="457200" marR="483870" indent="-457200">
              <a:lnSpc>
                <a:spcPct val="110000"/>
              </a:lnSpc>
              <a:spcAft>
                <a:spcPts val="800"/>
              </a:spcAft>
              <a:buFont typeface="+mj-lt"/>
              <a:buAutoNum type="arabicPeriod"/>
              <a:tabLst>
                <a:tab pos="900430" algn="l"/>
              </a:tabLst>
            </a:pPr>
            <a:r>
              <a:rPr lang="en-US" sz="2400" dirty="0"/>
              <a:t>Control and coordinate the activities of branches and subsidiaries from a single </a:t>
            </a:r>
            <a:r>
              <a:rPr lang="en-US" sz="2400" dirty="0" err="1"/>
              <a:t>centre</a:t>
            </a:r>
            <a:r>
              <a:rPr lang="en-US" sz="2400" dirty="0"/>
              <a:t>, taking into account differences in their legal status</a:t>
            </a:r>
            <a:endParaRPr lang="en-US" sz="24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a:effectLst/>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ru-RU" sz="1600" dirty="0">
              <a:effectLst/>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8488217" y="-67541"/>
            <a:ext cx="3706957" cy="2682270"/>
          </a:xfrm>
          <a:prstGeom prst="rect">
            <a:avLst/>
          </a:prstGeom>
        </p:spPr>
      </p:pic>
    </p:spTree>
    <p:extLst>
      <p:ext uri="{BB962C8B-B14F-4D97-AF65-F5344CB8AC3E}">
        <p14:creationId xmlns:p14="http://schemas.microsoft.com/office/powerpoint/2010/main" val="23101544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200" y="223410"/>
            <a:ext cx="8137236" cy="7343549"/>
          </a:xfrm>
          <a:prstGeom prst="rect">
            <a:avLst/>
          </a:prstGeom>
        </p:spPr>
        <p:txBody>
          <a:bodyPr wrap="square">
            <a:spAutoFit/>
          </a:bodyPr>
          <a:lstStyle/>
          <a:p>
            <a:pPr marR="483870">
              <a:lnSpc>
                <a:spcPct val="110000"/>
              </a:lnSpc>
              <a:spcAft>
                <a:spcPts val="800"/>
              </a:spcAft>
              <a:tabLst>
                <a:tab pos="900430" algn="l"/>
              </a:tabLst>
            </a:pPr>
            <a:r>
              <a:rPr lang="en-US" sz="2800" b="1" i="1" dirty="0">
                <a:solidFill>
                  <a:srgbClr val="FFFF00"/>
                </a:solidFill>
                <a:latin typeface="Times New Roman" panose="02020603050405020304" pitchFamily="18" charset="0"/>
                <a:ea typeface="Cambria" panose="02040503050406030204" pitchFamily="18" charset="0"/>
              </a:rPr>
              <a:t>Characteristic features of the international company are:</a:t>
            </a:r>
            <a:endParaRPr lang="ru-RU" sz="2800" dirty="0">
              <a:solidFill>
                <a:srgbClr val="FFFF00"/>
              </a:solidFill>
              <a:latin typeface="Times New Roman" panose="02020603050405020304" pitchFamily="18" charset="0"/>
              <a:ea typeface="Calibri" panose="020F0502020204030204" pitchFamily="34" charset="0"/>
            </a:endParaRPr>
          </a:p>
          <a:p>
            <a:pPr marL="457200" marR="483870" indent="-457200">
              <a:lnSpc>
                <a:spcPct val="110000"/>
              </a:lnSpc>
              <a:spcAft>
                <a:spcPts val="800"/>
              </a:spcAft>
              <a:buFont typeface="+mj-lt"/>
              <a:buAutoNum type="arabicPeriod"/>
              <a:tabLst>
                <a:tab pos="900430" algn="l"/>
              </a:tabLst>
            </a:pPr>
            <a:r>
              <a:rPr lang="en-US" sz="2400" dirty="0" smtClean="0"/>
              <a:t>A </a:t>
            </a:r>
            <a:r>
              <a:rPr lang="en-US" sz="2400" dirty="0"/>
              <a:t>network controlled by the production of branches and subsidiaries in other countries whose functions include production of certain products on previously known foreign markets, or supply of the parent company by raw materials and material resources.</a:t>
            </a:r>
            <a:endParaRPr lang="ru-RU" sz="2400" dirty="0"/>
          </a:p>
          <a:p>
            <a:pPr marL="457200" marR="483870" indent="-457200">
              <a:lnSpc>
                <a:spcPct val="110000"/>
              </a:lnSpc>
              <a:spcAft>
                <a:spcPts val="800"/>
              </a:spcAft>
              <a:buFont typeface="+mj-lt"/>
              <a:buAutoNum type="arabicPeriod"/>
              <a:tabLst>
                <a:tab pos="900430" algn="l"/>
              </a:tabLst>
            </a:pPr>
            <a:r>
              <a:rPr lang="en-US" sz="2400" dirty="0" smtClean="0"/>
              <a:t>The </a:t>
            </a:r>
            <a:r>
              <a:rPr lang="en-US" sz="2400" dirty="0"/>
              <a:t>use of technological cooperation and specialization-controlled enterprises.</a:t>
            </a:r>
          </a:p>
          <a:p>
            <a:pPr marL="457200" marR="483870" indent="-457200">
              <a:lnSpc>
                <a:spcPct val="110000"/>
              </a:lnSpc>
              <a:spcAft>
                <a:spcPts val="800"/>
              </a:spcAft>
              <a:buFont typeface="+mj-lt"/>
              <a:buAutoNum type="arabicPeriod"/>
              <a:tabLst>
                <a:tab pos="900430" algn="l"/>
              </a:tabLst>
            </a:pPr>
            <a:r>
              <a:rPr lang="en-US" sz="2400" dirty="0"/>
              <a:t>Control and coordinate the activities of branches and subsidiaries from a single </a:t>
            </a:r>
            <a:r>
              <a:rPr lang="en-US" sz="2400" dirty="0" err="1"/>
              <a:t>centre</a:t>
            </a:r>
            <a:r>
              <a:rPr lang="en-US" sz="2400" dirty="0"/>
              <a:t>, taking into account differences in their legal status</a:t>
            </a:r>
            <a:endParaRPr lang="en-US" sz="24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a:effectLst/>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en-US" sz="1600" dirty="0" smtClean="0">
              <a:latin typeface="Times New Roman" panose="02020603050405020304" pitchFamily="18" charset="0"/>
              <a:ea typeface="Cambria" panose="02040503050406030204" pitchFamily="18" charset="0"/>
            </a:endParaRPr>
          </a:p>
          <a:p>
            <a:pPr marR="483870">
              <a:lnSpc>
                <a:spcPct val="110000"/>
              </a:lnSpc>
              <a:spcAft>
                <a:spcPts val="800"/>
              </a:spcAft>
              <a:tabLst>
                <a:tab pos="900430" algn="l"/>
              </a:tabLst>
            </a:pPr>
            <a:endParaRPr lang="ru-RU" sz="1600" dirty="0">
              <a:effectLst/>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8488217" y="-67541"/>
            <a:ext cx="3706957" cy="2682270"/>
          </a:xfrm>
          <a:prstGeom prst="rect">
            <a:avLst/>
          </a:prstGeom>
        </p:spPr>
      </p:pic>
    </p:spTree>
    <p:extLst>
      <p:ext uri="{BB962C8B-B14F-4D97-AF65-F5344CB8AC3E}">
        <p14:creationId xmlns:p14="http://schemas.microsoft.com/office/powerpoint/2010/main" val="3210524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6327" y="0"/>
            <a:ext cx="11369964" cy="7038850"/>
          </a:xfrm>
          <a:prstGeom prst="rect">
            <a:avLst/>
          </a:prstGeom>
        </p:spPr>
        <p:txBody>
          <a:bodyPr wrap="square">
            <a:spAutoFit/>
          </a:bodyPr>
          <a:lstStyle/>
          <a:p>
            <a:pPr marR="483870">
              <a:lnSpc>
                <a:spcPct val="110000"/>
              </a:lnSpc>
              <a:spcAft>
                <a:spcPts val="800"/>
              </a:spcAft>
              <a:tabLst>
                <a:tab pos="900430" algn="l"/>
              </a:tabLst>
            </a:pPr>
            <a:r>
              <a:rPr lang="en-US" sz="3600" dirty="0">
                <a:solidFill>
                  <a:srgbClr val="FFFF00"/>
                </a:solidFill>
                <a:latin typeface="Times New Roman" panose="02020603050405020304" pitchFamily="18" charset="0"/>
                <a:ea typeface="Cambria" panose="02040503050406030204" pitchFamily="18" charset="0"/>
              </a:rPr>
              <a:t>On national structure international firms are </a:t>
            </a:r>
            <a:r>
              <a:rPr lang="en-US" sz="3600" dirty="0" smtClean="0">
                <a:solidFill>
                  <a:srgbClr val="FFFF00"/>
                </a:solidFill>
                <a:latin typeface="Times New Roman" panose="02020603050405020304" pitchFamily="18" charset="0"/>
                <a:ea typeface="Cambria" panose="02040503050406030204" pitchFamily="18" charset="0"/>
              </a:rPr>
              <a:t>divided into:</a:t>
            </a:r>
            <a:endParaRPr lang="ru-RU" sz="3600" dirty="0" smtClean="0">
              <a:solidFill>
                <a:srgbClr val="FFFF00"/>
              </a:solidFill>
              <a:latin typeface="Times New Roman" panose="02020603050405020304" pitchFamily="18" charset="0"/>
              <a:ea typeface="Calibri" panose="020F0502020204030204" pitchFamily="34" charset="0"/>
            </a:endParaRPr>
          </a:p>
          <a:p>
            <a:pPr marL="342900" marR="483870" indent="-342900">
              <a:lnSpc>
                <a:spcPct val="110000"/>
              </a:lnSpc>
              <a:spcAft>
                <a:spcPts val="800"/>
              </a:spcAft>
              <a:buFont typeface="Wingdings" panose="05000000000000000000" pitchFamily="2" charset="2"/>
              <a:buChar char="q"/>
              <a:tabLst>
                <a:tab pos="900430" algn="l"/>
              </a:tabLst>
            </a:pPr>
            <a:r>
              <a:rPr lang="en-US" sz="2000" dirty="0" smtClean="0">
                <a:solidFill>
                  <a:srgbClr val="FF0000"/>
                </a:solidFill>
              </a:rPr>
              <a:t>Multinational companies </a:t>
            </a:r>
            <a:r>
              <a:rPr lang="en-US" sz="2000" dirty="0" smtClean="0"/>
              <a:t>(the corporation).</a:t>
            </a:r>
          </a:p>
          <a:p>
            <a:pPr marL="342900" marR="483870" indent="-342900">
              <a:lnSpc>
                <a:spcPct val="110000"/>
              </a:lnSpc>
              <a:spcAft>
                <a:spcPts val="800"/>
              </a:spcAft>
              <a:buFont typeface="Wingdings" panose="05000000000000000000" pitchFamily="2" charset="2"/>
              <a:buChar char="q"/>
              <a:tabLst>
                <a:tab pos="900430" algn="l"/>
              </a:tabLst>
            </a:pPr>
            <a:r>
              <a:rPr lang="en-US" sz="2000" dirty="0" smtClean="0"/>
              <a:t> Transnational corporations (TNCs) is a complex that uses in its work an international approach and provides for the formation of transnational production, trade and financial complex with a single center of decision-making in the home country, with branches and subsidiaries located in at least six foreign countries.</a:t>
            </a:r>
            <a:endParaRPr lang="ru-RU" sz="2000" dirty="0" smtClean="0"/>
          </a:p>
          <a:p>
            <a:pPr marL="342900" marR="483870" indent="-342900">
              <a:lnSpc>
                <a:spcPct val="110000"/>
              </a:lnSpc>
              <a:spcAft>
                <a:spcPts val="800"/>
              </a:spcAft>
              <a:buFont typeface="Wingdings" panose="05000000000000000000" pitchFamily="2" charset="2"/>
              <a:buChar char="q"/>
              <a:tabLst>
                <a:tab pos="900430" algn="l"/>
              </a:tabLst>
            </a:pPr>
            <a:r>
              <a:rPr lang="en-US" sz="2000" dirty="0" smtClean="0">
                <a:solidFill>
                  <a:srgbClr val="FF0000"/>
                </a:solidFill>
              </a:rPr>
              <a:t>Multinational </a:t>
            </a:r>
            <a:r>
              <a:rPr lang="en-US" sz="2000" dirty="0">
                <a:solidFill>
                  <a:srgbClr val="FF0000"/>
                </a:solidFill>
              </a:rPr>
              <a:t>corporations. </a:t>
            </a:r>
            <a:endParaRPr lang="en-US" sz="2000" dirty="0" smtClean="0">
              <a:solidFill>
                <a:srgbClr val="FF0000"/>
              </a:solidFill>
            </a:endParaRPr>
          </a:p>
          <a:p>
            <a:pPr marL="342900" marR="483870" indent="-342900">
              <a:lnSpc>
                <a:spcPct val="110000"/>
              </a:lnSpc>
              <a:spcAft>
                <a:spcPts val="800"/>
              </a:spcAft>
              <a:buFont typeface="Wingdings" panose="05000000000000000000" pitchFamily="2" charset="2"/>
              <a:buChar char="q"/>
              <a:tabLst>
                <a:tab pos="900430" algn="l"/>
              </a:tabLst>
            </a:pPr>
            <a:r>
              <a:rPr lang="en-US" sz="2000" dirty="0" smtClean="0"/>
              <a:t>The </a:t>
            </a:r>
            <a:r>
              <a:rPr lang="en-US" sz="2000" dirty="0"/>
              <a:t>second group of international firms belong multinational corporations (MNCs). It trusts and other industrial associations which are international companies not only by areal of activities but also for the control of them. MNCs join the national company of  two or more countries on industrial, scientific and technical basis belonging to the owners of these countries. Branches are located at the same time in different </a:t>
            </a:r>
            <a:r>
              <a:rPr lang="en-US" sz="2000" dirty="0">
                <a:solidFill>
                  <a:srgbClr val="FF0000"/>
                </a:solidFill>
              </a:rPr>
              <a:t>countries</a:t>
            </a:r>
            <a:r>
              <a:rPr lang="en-US" sz="2000" dirty="0" smtClean="0">
                <a:solidFill>
                  <a:srgbClr val="FF0000"/>
                </a:solidFill>
              </a:rPr>
              <a:t>.</a:t>
            </a:r>
          </a:p>
          <a:p>
            <a:pPr marL="342900" marR="483870" indent="-342900">
              <a:lnSpc>
                <a:spcPct val="110000"/>
              </a:lnSpc>
              <a:spcAft>
                <a:spcPts val="800"/>
              </a:spcAft>
              <a:buFont typeface="Wingdings" panose="05000000000000000000" pitchFamily="2" charset="2"/>
              <a:buChar char="q"/>
              <a:tabLst>
                <a:tab pos="900430" algn="l"/>
              </a:tabLst>
            </a:pPr>
            <a:r>
              <a:rPr lang="en-US" sz="2000" dirty="0" smtClean="0">
                <a:solidFill>
                  <a:srgbClr val="FF0000"/>
                </a:solidFill>
              </a:rPr>
              <a:t> </a:t>
            </a:r>
            <a:r>
              <a:rPr lang="en-US" sz="2000" dirty="0">
                <a:solidFill>
                  <a:srgbClr val="FF0000"/>
                </a:solidFill>
              </a:rPr>
              <a:t>International corporate alliances. </a:t>
            </a:r>
            <a:r>
              <a:rPr lang="en-US" sz="2000" dirty="0"/>
              <a:t>International corporate alliances often take the form of consortia. They created the industrial, scientific, technical and commercial basis are special union of industrial, banking and other corporations formed to solve massive economic problems</a:t>
            </a:r>
            <a:r>
              <a:rPr lang="en-US" dirty="0"/>
              <a:t>.</a:t>
            </a:r>
            <a:endParaRPr lang="ru-RU" dirty="0"/>
          </a:p>
          <a:p>
            <a:pPr marR="483870">
              <a:lnSpc>
                <a:spcPct val="110000"/>
              </a:lnSpc>
              <a:spcAft>
                <a:spcPts val="800"/>
              </a:spcAft>
              <a:tabLst>
                <a:tab pos="900430" algn="l"/>
              </a:tabLst>
            </a:pPr>
            <a:endParaRPr lang="ru-RU"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2682314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ank you for your attention картинки, стоковые фото Thank you for your  attention | Deposit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56655" cy="6927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215209"/>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817</TotalTime>
  <Words>2709</Words>
  <Application>Microsoft Office PowerPoint</Application>
  <PresentationFormat>Широкоэкранный</PresentationFormat>
  <Paragraphs>271</Paragraphs>
  <Slides>36</Slides>
  <Notes>0</Notes>
  <HiddenSlides>0</HiddenSlides>
  <MMClips>1</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36</vt:i4>
      </vt:variant>
    </vt:vector>
  </HeadingPairs>
  <TitlesOfParts>
    <vt:vector size="45" baseType="lpstr">
      <vt:lpstr>Arial Black</vt:lpstr>
      <vt:lpstr>Calibri</vt:lpstr>
      <vt:lpstr>Cambria</vt:lpstr>
      <vt:lpstr>Century Gothic</vt:lpstr>
      <vt:lpstr>Open Sans</vt:lpstr>
      <vt:lpstr>Times New Roman</vt:lpstr>
      <vt:lpstr>Wingdings</vt:lpstr>
      <vt:lpstr>Wingdings 3</vt:lpstr>
      <vt:lpstr>Сектор</vt:lpstr>
      <vt:lpstr>FORMS OF ENTERING OF PHARMACEUTICAL COMPANIES ON     FOREIGN MARKETS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FORMS OF ENTERING OF PHARMACEUTICAL COMPANIES ON     FOREIGN MARKETS</dc:title>
  <dc:creator>RePack by Diakov</dc:creator>
  <cp:lastModifiedBy>RePack by Diakov</cp:lastModifiedBy>
  <cp:revision>66</cp:revision>
  <dcterms:created xsi:type="dcterms:W3CDTF">2022-02-20T18:41:19Z</dcterms:created>
  <dcterms:modified xsi:type="dcterms:W3CDTF">2024-02-25T21:01:36Z</dcterms:modified>
</cp:coreProperties>
</file>