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4" r:id="rId2"/>
    <p:sldId id="256" r:id="rId3"/>
    <p:sldId id="257" r:id="rId4"/>
    <p:sldId id="262" r:id="rId5"/>
    <p:sldId id="258" r:id="rId6"/>
    <p:sldId id="260" r:id="rId7"/>
    <p:sldId id="261" r:id="rId8"/>
    <p:sldId id="264" r:id="rId9"/>
    <p:sldId id="263" r:id="rId10"/>
    <p:sldId id="259"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5" autoAdjust="0"/>
    <p:restoredTop sz="93979" autoAdjust="0"/>
  </p:normalViewPr>
  <p:slideViewPr>
    <p:cSldViewPr snapToGrid="0">
      <p:cViewPr varScale="1">
        <p:scale>
          <a:sx n="65" d="100"/>
          <a:sy n="65" d="100"/>
        </p:scale>
        <p:origin x="72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2/25/2024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2/25/2024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2/25/2024</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hyperlink" Target="https://marketsplash.com/product-placement/" TargetMode="External"/><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51100" y="104505"/>
            <a:ext cx="7225519" cy="1200329"/>
          </a:xfrm>
          <a:prstGeom prst="rect">
            <a:avLst/>
          </a:prstGeom>
        </p:spPr>
        <p:txBody>
          <a:bodyPr wrap="square">
            <a:spAutoFit/>
          </a:bodyPr>
          <a:lstStyle/>
          <a:p>
            <a:pPr algn="ctr"/>
            <a:r>
              <a:rPr lang="en-US" dirty="0">
                <a:solidFill>
                  <a:prstClr val="white"/>
                </a:solidFill>
                <a:latin typeface="Century Gothic" panose="020B0502020202020204"/>
              </a:rPr>
              <a:t>ODESSA NATIONAL MEDICAL UNIVERSITY</a:t>
            </a:r>
          </a:p>
          <a:p>
            <a:pPr algn="ctr"/>
            <a:r>
              <a:rPr lang="en-US" dirty="0">
                <a:solidFill>
                  <a:prstClr val="white"/>
                </a:solidFill>
                <a:latin typeface="Century Gothic" panose="020B0502020202020204"/>
              </a:rPr>
              <a:t> FACULTY OF PHARMACY </a:t>
            </a:r>
          </a:p>
          <a:p>
            <a:pPr algn="ctr"/>
            <a:r>
              <a:rPr lang="en-US" dirty="0">
                <a:solidFill>
                  <a:prstClr val="white"/>
                </a:solidFill>
                <a:latin typeface="Century Gothic" panose="020B0502020202020204"/>
              </a:rPr>
              <a:t>Department of organization and economics of pharmacy </a:t>
            </a:r>
            <a:endParaRPr lang="ru-RU" dirty="0" smtClean="0">
              <a:solidFill>
                <a:prstClr val="white"/>
              </a:solidFill>
              <a:latin typeface="Century Gothic" panose="020B0502020202020204"/>
            </a:endParaRPr>
          </a:p>
          <a:p>
            <a:pPr algn="ctr"/>
            <a:r>
              <a:rPr lang="en-US" dirty="0" smtClean="0">
                <a:solidFill>
                  <a:prstClr val="white"/>
                </a:solidFill>
                <a:latin typeface="Century Gothic" panose="020B0502020202020204"/>
              </a:rPr>
              <a:t>with </a:t>
            </a:r>
            <a:r>
              <a:rPr lang="en-US" dirty="0">
                <a:solidFill>
                  <a:prstClr val="white"/>
                </a:solidFill>
                <a:latin typeface="Century Gothic" panose="020B0502020202020204"/>
              </a:rPr>
              <a:t>post-diploma specialization</a:t>
            </a:r>
          </a:p>
        </p:txBody>
      </p:sp>
      <p:sp>
        <p:nvSpPr>
          <p:cNvPr id="3" name="Прямоугольник 2"/>
          <p:cNvSpPr/>
          <p:nvPr/>
        </p:nvSpPr>
        <p:spPr>
          <a:xfrm>
            <a:off x="6437664" y="1681762"/>
            <a:ext cx="4874943" cy="1569660"/>
          </a:xfrm>
          <a:prstGeom prst="rect">
            <a:avLst/>
          </a:prstGeom>
        </p:spPr>
        <p:txBody>
          <a:bodyPr wrap="square">
            <a:spAutoFit/>
          </a:bodyPr>
          <a:lstStyle/>
          <a:p>
            <a:pPr algn="ctr"/>
            <a:r>
              <a:rPr lang="en-US" sz="3200" b="1" dirty="0" smtClean="0">
                <a:solidFill>
                  <a:srgbClr val="002060"/>
                </a:solidFill>
                <a:latin typeface="Times New Roman" panose="02020603050405020304" pitchFamily="18" charset="0"/>
                <a:ea typeface="Calibri" panose="020F0502020204030204" pitchFamily="34" charset="0"/>
              </a:rPr>
              <a:t>Principles of product distribution in international marketing</a:t>
            </a:r>
            <a:endParaRPr lang="en-US" sz="3200" b="1" dirty="0">
              <a:solidFill>
                <a:srgbClr val="002060"/>
              </a:solidFill>
            </a:endParaRPr>
          </a:p>
        </p:txBody>
      </p:sp>
      <p:pic>
        <p:nvPicPr>
          <p:cNvPr id="4" name="Рисунок 3"/>
          <p:cNvPicPr>
            <a:picLocks noChangeAspect="1"/>
          </p:cNvPicPr>
          <p:nvPr/>
        </p:nvPicPr>
        <p:blipFill>
          <a:blip r:embed="rId2"/>
          <a:stretch>
            <a:fillRect/>
          </a:stretch>
        </p:blipFill>
        <p:spPr>
          <a:xfrm>
            <a:off x="791490" y="1602658"/>
            <a:ext cx="5715000" cy="3810000"/>
          </a:xfrm>
          <a:prstGeom prst="rect">
            <a:avLst/>
          </a:prstGeom>
        </p:spPr>
      </p:pic>
      <p:sp>
        <p:nvSpPr>
          <p:cNvPr id="5" name="Прямоугольник 4"/>
          <p:cNvSpPr/>
          <p:nvPr/>
        </p:nvSpPr>
        <p:spPr>
          <a:xfrm>
            <a:off x="7585356" y="5868243"/>
            <a:ext cx="3816424" cy="769441"/>
          </a:xfrm>
          <a:prstGeom prst="rect">
            <a:avLst/>
          </a:prstGeom>
        </p:spPr>
        <p:txBody>
          <a:bodyPr wrap="square">
            <a:spAutoFit/>
          </a:bodyPr>
          <a:lstStyle/>
          <a:p>
            <a:r>
              <a:rPr lang="en-US" sz="2200" kern="0" dirty="0">
                <a:latin typeface="Times New Roman" panose="02020603050405020304" pitchFamily="18" charset="0"/>
                <a:ea typeface="Yu Gothic UI Semibold" panose="020B0700000000000000" pitchFamily="34" charset="-128"/>
                <a:cs typeface="Times New Roman" panose="02020603050405020304" pitchFamily="18" charset="0"/>
              </a:rPr>
              <a:t>Prepared by senior teacher </a:t>
            </a:r>
          </a:p>
          <a:p>
            <a:r>
              <a:rPr lang="en-US" sz="2200" kern="0" dirty="0" smtClean="0">
                <a:latin typeface="Times New Roman" panose="02020603050405020304" pitchFamily="18" charset="0"/>
                <a:ea typeface="Yu Gothic UI Semibold" panose="020B0700000000000000" pitchFamily="34" charset="-128"/>
                <a:cs typeface="Times New Roman" panose="02020603050405020304" pitchFamily="18" charset="0"/>
              </a:rPr>
              <a:t>Oksana</a:t>
            </a:r>
            <a:r>
              <a:rPr lang="uk-UA" sz="2200" kern="0" dirty="0" smtClean="0">
                <a:latin typeface="Times New Roman" panose="02020603050405020304" pitchFamily="18" charset="0"/>
                <a:ea typeface="Yu Gothic UI Semibold" panose="020B0700000000000000" pitchFamily="34" charset="-128"/>
                <a:cs typeface="Times New Roman" panose="02020603050405020304" pitchFamily="18" charset="0"/>
              </a:rPr>
              <a:t> </a:t>
            </a:r>
            <a:r>
              <a:rPr lang="en-US" kern="0" dirty="0" smtClean="0">
                <a:latin typeface="Times New Roman" panose="02020603050405020304" pitchFamily="18" charset="0"/>
                <a:ea typeface="Yu Gothic UI Semibold" panose="020B0700000000000000" pitchFamily="34" charset="-128"/>
                <a:cs typeface="Times New Roman" panose="02020603050405020304" pitchFamily="18" charset="0"/>
              </a:rPr>
              <a:t>STEPANOVA</a:t>
            </a:r>
            <a:endParaRPr lang="uk-UA" kern="0" dirty="0">
              <a:latin typeface="Times New Roman" panose="02020603050405020304" pitchFamily="18" charset="0"/>
              <a:ea typeface="Yu Gothic UI Semibold" panose="020B0700000000000000" pitchFamily="34" charset="-128"/>
              <a:cs typeface="Times New Roman" panose="02020603050405020304" pitchFamily="18" charset="0"/>
            </a:endParaRPr>
          </a:p>
        </p:txBody>
      </p:sp>
    </p:spTree>
    <p:extLst>
      <p:ext uri="{BB962C8B-B14F-4D97-AF65-F5344CB8AC3E}">
        <p14:creationId xmlns:p14="http://schemas.microsoft.com/office/powerpoint/2010/main" val="619016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12192000" cy="8176380"/>
          </a:xfrm>
          <a:prstGeom prst="rect">
            <a:avLst/>
          </a:prstGeom>
        </p:spPr>
      </p:pic>
    </p:spTree>
    <p:extLst>
      <p:ext uri="{BB962C8B-B14F-4D97-AF65-F5344CB8AC3E}">
        <p14:creationId xmlns:p14="http://schemas.microsoft.com/office/powerpoint/2010/main" val="926888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2104103" y="707778"/>
            <a:ext cx="8288596" cy="4955203"/>
          </a:xfrm>
          <a:prstGeom prst="rect">
            <a:avLst/>
          </a:prstGeom>
        </p:spPr>
        <p:txBody>
          <a:bodyPr wrap="square">
            <a:spAutoFit/>
          </a:bodyPr>
          <a:lstStyle/>
          <a:p>
            <a:r>
              <a:rPr lang="en-US" sz="2800" dirty="0"/>
              <a:t>Advertising has evolved into a vastly complex form of communication, with literally thousands of different ways for a business to get a message to the consumer. Today's advertisers have a vast array of choices at their disposal.</a:t>
            </a:r>
          </a:p>
          <a:p>
            <a:endParaRPr lang="en-US" sz="2800" dirty="0"/>
          </a:p>
          <a:p>
            <a:r>
              <a:rPr lang="en-US" sz="2800" dirty="0"/>
              <a:t>The internet alone provides many of these, with the advent of branded viral videos, banners, advertorials, sponsored websites, branded chat rooms and so much more.</a:t>
            </a:r>
          </a:p>
          <a:p>
            <a:endParaRPr lang="en-US" dirty="0"/>
          </a:p>
          <a:p>
            <a:endParaRPr lang="en-US" dirty="0"/>
          </a:p>
        </p:txBody>
      </p:sp>
      <p:pic>
        <p:nvPicPr>
          <p:cNvPr id="10" name="Рисунок 9"/>
          <p:cNvPicPr>
            <a:picLocks noChangeAspect="1"/>
          </p:cNvPicPr>
          <p:nvPr/>
        </p:nvPicPr>
        <p:blipFill>
          <a:blip r:embed="rId2"/>
          <a:stretch>
            <a:fillRect/>
          </a:stretch>
        </p:blipFill>
        <p:spPr>
          <a:xfrm>
            <a:off x="69198" y="1888696"/>
            <a:ext cx="2042717" cy="2192490"/>
          </a:xfrm>
          <a:prstGeom prst="rect">
            <a:avLst/>
          </a:prstGeom>
        </p:spPr>
      </p:pic>
    </p:spTree>
    <p:extLst>
      <p:ext uri="{BB962C8B-B14F-4D97-AF65-F5344CB8AC3E}">
        <p14:creationId xmlns:p14="http://schemas.microsoft.com/office/powerpoint/2010/main" val="1291461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6836" y="215083"/>
            <a:ext cx="9929086" cy="5016758"/>
          </a:xfrm>
          <a:prstGeom prst="rect">
            <a:avLst/>
          </a:prstGeom>
        </p:spPr>
        <p:txBody>
          <a:bodyPr wrap="square">
            <a:spAutoFit/>
          </a:bodyPr>
          <a:lstStyle/>
          <a:p>
            <a:r>
              <a:rPr lang="ru-RU" sz="2400" dirty="0" smtClean="0">
                <a:latin typeface="Roboto"/>
              </a:rPr>
              <a:t>              </a:t>
            </a:r>
          </a:p>
          <a:p>
            <a:r>
              <a:rPr lang="ru-RU" sz="2400" dirty="0">
                <a:latin typeface="Roboto"/>
              </a:rPr>
              <a:t> </a:t>
            </a:r>
            <a:r>
              <a:rPr lang="ru-RU" sz="2400" dirty="0" smtClean="0">
                <a:latin typeface="Roboto"/>
              </a:rPr>
              <a:t>                   </a:t>
            </a:r>
            <a:r>
              <a:rPr lang="en-US" sz="2800" dirty="0" smtClean="0">
                <a:latin typeface="Roboto"/>
              </a:rPr>
              <a:t>What </a:t>
            </a:r>
            <a:r>
              <a:rPr lang="en-US" sz="2800" dirty="0">
                <a:latin typeface="Roboto"/>
              </a:rPr>
              <a:t>is Online Advertising</a:t>
            </a:r>
            <a:r>
              <a:rPr lang="en-US" sz="2800" dirty="0" smtClean="0">
                <a:latin typeface="Roboto"/>
              </a:rPr>
              <a:t>?</a:t>
            </a:r>
            <a:endParaRPr lang="ru-RU" sz="2800" dirty="0" smtClean="0">
              <a:latin typeface="Roboto"/>
            </a:endParaRPr>
          </a:p>
          <a:p>
            <a:endParaRPr lang="ru-RU" sz="2400" dirty="0" smtClean="0">
              <a:latin typeface="Roboto"/>
            </a:endParaRPr>
          </a:p>
          <a:p>
            <a:endParaRPr lang="ru-RU" sz="2400" dirty="0">
              <a:latin typeface="Roboto"/>
            </a:endParaRPr>
          </a:p>
          <a:p>
            <a:endParaRPr lang="ru-RU" sz="2400" dirty="0" smtClean="0">
              <a:latin typeface="Roboto"/>
            </a:endParaRPr>
          </a:p>
          <a:p>
            <a:r>
              <a:rPr lang="en-US" sz="2400" dirty="0" smtClean="0">
                <a:latin typeface="Roboto"/>
              </a:rPr>
              <a:t> </a:t>
            </a:r>
            <a:r>
              <a:rPr lang="en-US" sz="2800" dirty="0" smtClean="0">
                <a:latin typeface="Roboto"/>
              </a:rPr>
              <a:t>It’s </a:t>
            </a:r>
            <a:r>
              <a:rPr lang="en-US" sz="2800" dirty="0">
                <a:latin typeface="Roboto"/>
              </a:rPr>
              <a:t>a……“form of online advertising where an advertiser’s message is shown on a destination web page, generally set off in a box at the top or bottom, or to one side of the content of the page” Online advertising is also called: </a:t>
            </a:r>
            <a:endParaRPr lang="ru-RU" sz="2800" dirty="0" smtClean="0">
              <a:latin typeface="Roboto"/>
            </a:endParaRPr>
          </a:p>
          <a:p>
            <a:pPr marL="285750" indent="-285750">
              <a:buFont typeface="Wingdings" panose="05000000000000000000" pitchFamily="2" charset="2"/>
              <a:buChar char="v"/>
            </a:pPr>
            <a:r>
              <a:rPr lang="en-US" sz="2800" dirty="0" smtClean="0">
                <a:solidFill>
                  <a:srgbClr val="FF0000"/>
                </a:solidFill>
                <a:latin typeface="Roboto"/>
              </a:rPr>
              <a:t>Web </a:t>
            </a:r>
            <a:r>
              <a:rPr lang="en-US" sz="2800" dirty="0">
                <a:solidFill>
                  <a:srgbClr val="FF0000"/>
                </a:solidFill>
                <a:latin typeface="Roboto"/>
              </a:rPr>
              <a:t>Advertising </a:t>
            </a:r>
            <a:endParaRPr lang="ru-RU" sz="2800" dirty="0" smtClean="0">
              <a:solidFill>
                <a:srgbClr val="FF0000"/>
              </a:solidFill>
              <a:latin typeface="Roboto"/>
            </a:endParaRPr>
          </a:p>
          <a:p>
            <a:pPr marL="285750" indent="-285750">
              <a:buFont typeface="Wingdings" panose="05000000000000000000" pitchFamily="2" charset="2"/>
              <a:buChar char="v"/>
            </a:pPr>
            <a:r>
              <a:rPr lang="en-US" sz="2800" dirty="0" smtClean="0">
                <a:solidFill>
                  <a:srgbClr val="FF0000"/>
                </a:solidFill>
                <a:latin typeface="Roboto"/>
              </a:rPr>
              <a:t>Display </a:t>
            </a:r>
            <a:r>
              <a:rPr lang="en-US" sz="2800" dirty="0">
                <a:solidFill>
                  <a:srgbClr val="FF0000"/>
                </a:solidFill>
                <a:latin typeface="Roboto"/>
              </a:rPr>
              <a:t>Advertising (not to be confused with the newspaper version of ‘display’ advertising) </a:t>
            </a:r>
            <a:endParaRPr lang="ru-RU" sz="2800" dirty="0">
              <a:solidFill>
                <a:srgbClr val="FF0000"/>
              </a:solidFill>
            </a:endParaRPr>
          </a:p>
        </p:txBody>
      </p:sp>
    </p:spTree>
    <p:extLst>
      <p:ext uri="{BB962C8B-B14F-4D97-AF65-F5344CB8AC3E}">
        <p14:creationId xmlns:p14="http://schemas.microsoft.com/office/powerpoint/2010/main" val="1332442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0037" y="1493851"/>
            <a:ext cx="9999407" cy="4401205"/>
          </a:xfrm>
          <a:prstGeom prst="rect">
            <a:avLst/>
          </a:prstGeom>
        </p:spPr>
        <p:txBody>
          <a:bodyPr wrap="square">
            <a:spAutoFit/>
          </a:bodyPr>
          <a:lstStyle/>
          <a:p>
            <a:r>
              <a:rPr lang="en-US" sz="2800" b="1" dirty="0"/>
              <a:t>Here are a few examples of what's available for your media arsenal:</a:t>
            </a:r>
          </a:p>
          <a:p>
            <a:r>
              <a:rPr lang="en-US" sz="2800" dirty="0" smtClean="0">
                <a:solidFill>
                  <a:srgbClr val="FF0000"/>
                </a:solidFill>
              </a:rPr>
              <a:t>Online </a:t>
            </a:r>
            <a:r>
              <a:rPr lang="en-US" sz="2800" dirty="0">
                <a:solidFill>
                  <a:srgbClr val="FF0000"/>
                </a:solidFill>
              </a:rPr>
              <a:t>Advertising (aka Digital)</a:t>
            </a:r>
          </a:p>
          <a:p>
            <a:r>
              <a:rPr lang="en-US" sz="2800" dirty="0"/>
              <a:t>If you see an advertisement via the internet, then it is classified as online advertising. In fact, there are ads on this very page, and most other websites you visit, as they are the primary revenue driver for the internet. Another avenue of online advertising is native advertising, which is the digital variation of the old print advertorials and sponsored content. There are many digital marketing strategies including placing ads on popular websites and social media sites.</a:t>
            </a:r>
          </a:p>
        </p:txBody>
      </p:sp>
    </p:spTree>
    <p:extLst>
      <p:ext uri="{BB962C8B-B14F-4D97-AF65-F5344CB8AC3E}">
        <p14:creationId xmlns:p14="http://schemas.microsoft.com/office/powerpoint/2010/main" val="3814641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794326" y="481071"/>
            <a:ext cx="10233891" cy="5855074"/>
          </a:xfrm>
          <a:prstGeom prst="rect">
            <a:avLst/>
          </a:prstGeom>
        </p:spPr>
      </p:pic>
    </p:spTree>
    <p:extLst>
      <p:ext uri="{BB962C8B-B14F-4D97-AF65-F5344CB8AC3E}">
        <p14:creationId xmlns:p14="http://schemas.microsoft.com/office/powerpoint/2010/main" val="2696104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74618" y="879915"/>
            <a:ext cx="9337964" cy="3108543"/>
          </a:xfrm>
          <a:prstGeom prst="rect">
            <a:avLst/>
          </a:prstGeom>
        </p:spPr>
        <p:txBody>
          <a:bodyPr wrap="square">
            <a:spAutoFit/>
          </a:bodyPr>
          <a:lstStyle/>
          <a:p>
            <a:r>
              <a:rPr lang="ru-RU" sz="2800" b="1" dirty="0" err="1">
                <a:solidFill>
                  <a:srgbClr val="FF0000"/>
                </a:solidFill>
              </a:rPr>
              <a:t>Role</a:t>
            </a:r>
            <a:r>
              <a:rPr lang="ru-RU" sz="2800" b="1" dirty="0">
                <a:solidFill>
                  <a:srgbClr val="FF0000"/>
                </a:solidFill>
              </a:rPr>
              <a:t> </a:t>
            </a:r>
            <a:r>
              <a:rPr lang="ru-RU" sz="2800" b="1" dirty="0" err="1">
                <a:solidFill>
                  <a:srgbClr val="FF0000"/>
                </a:solidFill>
              </a:rPr>
              <a:t>of</a:t>
            </a:r>
            <a:r>
              <a:rPr lang="ru-RU" sz="2800" b="1" dirty="0">
                <a:solidFill>
                  <a:srgbClr val="FF0000"/>
                </a:solidFill>
              </a:rPr>
              <a:t> </a:t>
            </a:r>
            <a:r>
              <a:rPr lang="ru-RU" sz="2800" b="1" dirty="0" err="1">
                <a:solidFill>
                  <a:srgbClr val="FF0000"/>
                </a:solidFill>
              </a:rPr>
              <a:t>Online</a:t>
            </a:r>
            <a:r>
              <a:rPr lang="ru-RU" sz="2800" b="1" dirty="0">
                <a:solidFill>
                  <a:srgbClr val="FF0000"/>
                </a:solidFill>
              </a:rPr>
              <a:t> </a:t>
            </a:r>
            <a:r>
              <a:rPr lang="ru-RU" sz="2800" b="1" dirty="0" err="1" smtClean="0">
                <a:solidFill>
                  <a:srgbClr val="FF0000"/>
                </a:solidFill>
              </a:rPr>
              <a:t>Advertising</a:t>
            </a:r>
            <a:endParaRPr lang="ru-RU" sz="2800" b="1" dirty="0" smtClean="0">
              <a:solidFill>
                <a:srgbClr val="FF0000"/>
              </a:solidFill>
            </a:endParaRPr>
          </a:p>
          <a:p>
            <a:pPr marL="457200" indent="-457200">
              <a:buFont typeface="Wingdings" panose="05000000000000000000" pitchFamily="2" charset="2"/>
              <a:buChar char="v"/>
            </a:pPr>
            <a:r>
              <a:rPr lang="ru-RU" sz="2800" dirty="0" err="1" smtClean="0"/>
              <a:t>Creates</a:t>
            </a:r>
            <a:r>
              <a:rPr lang="ru-RU" sz="2800" dirty="0" smtClean="0"/>
              <a:t> </a:t>
            </a:r>
            <a:r>
              <a:rPr lang="ru-RU" sz="2800" dirty="0" err="1"/>
              <a:t>interactive</a:t>
            </a:r>
            <a:r>
              <a:rPr lang="ru-RU" sz="2800" dirty="0"/>
              <a:t> </a:t>
            </a:r>
            <a:r>
              <a:rPr lang="ru-RU" sz="2800" dirty="0" err="1"/>
              <a:t>with</a:t>
            </a:r>
            <a:r>
              <a:rPr lang="ru-RU" sz="2800" dirty="0"/>
              <a:t> </a:t>
            </a:r>
            <a:r>
              <a:rPr lang="ru-RU" sz="2800" dirty="0" err="1"/>
              <a:t>your</a:t>
            </a:r>
            <a:r>
              <a:rPr lang="ru-RU" sz="2800" dirty="0"/>
              <a:t> </a:t>
            </a:r>
            <a:r>
              <a:rPr lang="ru-RU" sz="2800" dirty="0" err="1"/>
              <a:t>target</a:t>
            </a:r>
            <a:r>
              <a:rPr lang="ru-RU" sz="2800" dirty="0"/>
              <a:t> </a:t>
            </a:r>
            <a:r>
              <a:rPr lang="ru-RU" sz="2800" dirty="0" err="1"/>
              <a:t>consumer</a:t>
            </a:r>
            <a:r>
              <a:rPr lang="ru-RU" sz="2800" dirty="0"/>
              <a:t> </a:t>
            </a:r>
            <a:endParaRPr lang="ru-RU" sz="2800" dirty="0" smtClean="0"/>
          </a:p>
          <a:p>
            <a:pPr marL="457200" indent="-457200">
              <a:buFont typeface="Wingdings" panose="05000000000000000000" pitchFamily="2" charset="2"/>
              <a:buChar char="v"/>
            </a:pPr>
            <a:r>
              <a:rPr lang="ru-RU" sz="2800" dirty="0" err="1" smtClean="0"/>
              <a:t>Drives</a:t>
            </a:r>
            <a:r>
              <a:rPr lang="ru-RU" sz="2800" dirty="0" smtClean="0"/>
              <a:t> </a:t>
            </a:r>
            <a:r>
              <a:rPr lang="ru-RU" sz="2800" dirty="0" err="1"/>
              <a:t>web</a:t>
            </a:r>
            <a:r>
              <a:rPr lang="ru-RU" sz="2800" dirty="0"/>
              <a:t> </a:t>
            </a:r>
            <a:r>
              <a:rPr lang="ru-RU" sz="2800" dirty="0" err="1"/>
              <a:t>traffic</a:t>
            </a:r>
            <a:r>
              <a:rPr lang="ru-RU" sz="2800" dirty="0"/>
              <a:t> </a:t>
            </a:r>
            <a:endParaRPr lang="ru-RU" sz="2800" dirty="0" smtClean="0"/>
          </a:p>
          <a:p>
            <a:pPr marL="457200" indent="-457200">
              <a:buFont typeface="Wingdings" panose="05000000000000000000" pitchFamily="2" charset="2"/>
              <a:buChar char="v"/>
            </a:pPr>
            <a:r>
              <a:rPr lang="ru-RU" sz="2800" dirty="0" err="1" smtClean="0"/>
              <a:t>Very</a:t>
            </a:r>
            <a:r>
              <a:rPr lang="ru-RU" sz="2800" dirty="0" smtClean="0"/>
              <a:t> </a:t>
            </a:r>
            <a:r>
              <a:rPr lang="ru-RU" sz="2800" dirty="0" err="1" smtClean="0"/>
              <a:t>measurable</a:t>
            </a:r>
            <a:endParaRPr lang="ru-RU" sz="2800" dirty="0" smtClean="0"/>
          </a:p>
          <a:p>
            <a:pPr marL="457200" indent="-457200">
              <a:buFont typeface="Wingdings" panose="05000000000000000000" pitchFamily="2" charset="2"/>
              <a:buChar char="v"/>
            </a:pPr>
            <a:r>
              <a:rPr lang="ru-RU" sz="2800" dirty="0" err="1" smtClean="0"/>
              <a:t>Rich</a:t>
            </a:r>
            <a:r>
              <a:rPr lang="ru-RU" sz="2800" dirty="0" smtClean="0"/>
              <a:t> </a:t>
            </a:r>
            <a:r>
              <a:rPr lang="ru-RU" sz="2800" dirty="0" err="1"/>
              <a:t>media</a:t>
            </a:r>
            <a:r>
              <a:rPr lang="ru-RU" sz="2800" dirty="0"/>
              <a:t> </a:t>
            </a:r>
            <a:r>
              <a:rPr lang="ru-RU" sz="2800" dirty="0" err="1"/>
              <a:t>and</a:t>
            </a:r>
            <a:r>
              <a:rPr lang="ru-RU" sz="2800" dirty="0"/>
              <a:t> </a:t>
            </a:r>
            <a:r>
              <a:rPr lang="ru-RU" sz="2800" dirty="0" err="1"/>
              <a:t>video</a:t>
            </a:r>
            <a:r>
              <a:rPr lang="ru-RU" sz="2800" dirty="0"/>
              <a:t> </a:t>
            </a:r>
            <a:r>
              <a:rPr lang="ru-RU" sz="2800" dirty="0" err="1"/>
              <a:t>ads</a:t>
            </a:r>
            <a:r>
              <a:rPr lang="ru-RU" sz="2800" dirty="0"/>
              <a:t> </a:t>
            </a:r>
            <a:r>
              <a:rPr lang="ru-RU" sz="2800" dirty="0" err="1"/>
              <a:t>have</a:t>
            </a:r>
            <a:r>
              <a:rPr lang="ru-RU" sz="2800" dirty="0"/>
              <a:t> </a:t>
            </a:r>
            <a:r>
              <a:rPr lang="ru-RU" sz="2800" dirty="0" err="1"/>
              <a:t>better</a:t>
            </a:r>
            <a:r>
              <a:rPr lang="ru-RU" sz="2800" dirty="0"/>
              <a:t> </a:t>
            </a:r>
            <a:r>
              <a:rPr lang="ru-RU" sz="2800" dirty="0" err="1"/>
              <a:t>click</a:t>
            </a:r>
            <a:r>
              <a:rPr lang="ru-RU" sz="2800" dirty="0"/>
              <a:t> </a:t>
            </a:r>
            <a:r>
              <a:rPr lang="ru-RU" sz="2800" dirty="0" err="1"/>
              <a:t>through</a:t>
            </a:r>
            <a:r>
              <a:rPr lang="ru-RU" sz="2800" dirty="0"/>
              <a:t> </a:t>
            </a:r>
            <a:r>
              <a:rPr lang="ru-RU" sz="2800" dirty="0" err="1"/>
              <a:t>rates</a:t>
            </a:r>
            <a:r>
              <a:rPr lang="ru-RU" sz="2800" dirty="0"/>
              <a:t> </a:t>
            </a:r>
            <a:r>
              <a:rPr lang="ru-RU" sz="2800" dirty="0" err="1"/>
              <a:t>Extremely</a:t>
            </a:r>
            <a:r>
              <a:rPr lang="ru-RU" sz="2800" dirty="0"/>
              <a:t> </a:t>
            </a:r>
            <a:r>
              <a:rPr lang="ru-RU" sz="2800" dirty="0" err="1" smtClean="0"/>
              <a:t>targetable</a:t>
            </a:r>
            <a:endParaRPr lang="ru-RU" sz="2800" dirty="0" smtClean="0"/>
          </a:p>
          <a:p>
            <a:pPr marL="457200" indent="-457200">
              <a:buFont typeface="Wingdings" panose="05000000000000000000" pitchFamily="2" charset="2"/>
              <a:buChar char="v"/>
            </a:pPr>
            <a:endParaRPr lang="ru-RU" sz="2800" dirty="0" smtClean="0"/>
          </a:p>
        </p:txBody>
      </p:sp>
    </p:spTree>
    <p:extLst>
      <p:ext uri="{BB962C8B-B14F-4D97-AF65-F5344CB8AC3E}">
        <p14:creationId xmlns:p14="http://schemas.microsoft.com/office/powerpoint/2010/main" val="2206120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6618" y="179249"/>
            <a:ext cx="10363200" cy="6247864"/>
          </a:xfrm>
          <a:prstGeom prst="rect">
            <a:avLst/>
          </a:prstGeom>
        </p:spPr>
        <p:txBody>
          <a:bodyPr wrap="square">
            <a:spAutoFit/>
          </a:bodyPr>
          <a:lstStyle/>
          <a:p>
            <a:r>
              <a:rPr lang="ru-RU" sz="3200" dirty="0" err="1">
                <a:solidFill>
                  <a:srgbClr val="FF0000"/>
                </a:solidFill>
              </a:rPr>
              <a:t>Search</a:t>
            </a:r>
            <a:r>
              <a:rPr lang="ru-RU" sz="3200" dirty="0">
                <a:solidFill>
                  <a:srgbClr val="FF0000"/>
                </a:solidFill>
              </a:rPr>
              <a:t> </a:t>
            </a:r>
            <a:r>
              <a:rPr lang="ru-RU" sz="3200" dirty="0" err="1">
                <a:solidFill>
                  <a:srgbClr val="FF0000"/>
                </a:solidFill>
              </a:rPr>
              <a:t>Marketing</a:t>
            </a:r>
            <a:endParaRPr lang="ru-RU" sz="3200" dirty="0">
              <a:solidFill>
                <a:srgbClr val="FF0000"/>
              </a:solidFill>
            </a:endParaRPr>
          </a:p>
          <a:p>
            <a:r>
              <a:rPr lang="ru-RU" sz="2800" dirty="0" err="1" smtClean="0">
                <a:latin typeface="Times New Roman" panose="02020603050405020304" pitchFamily="18" charset="0"/>
                <a:cs typeface="Times New Roman" panose="02020603050405020304" pitchFamily="18" charset="0"/>
              </a:rPr>
              <a:t>Largest</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form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of</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all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interactive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media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ad</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spending</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There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are</a:t>
            </a:r>
            <a:r>
              <a:rPr lang="ru-RU" sz="2800" dirty="0">
                <a:latin typeface="Times New Roman" panose="02020603050405020304" pitchFamily="18" charset="0"/>
                <a:cs typeface="Times New Roman" panose="02020603050405020304" pitchFamily="18" charset="0"/>
              </a:rPr>
              <a:t> 2 </a:t>
            </a:r>
            <a:r>
              <a:rPr lang="ru-RU" sz="2800" dirty="0" err="1">
                <a:latin typeface="Times New Roman" panose="02020603050405020304" pitchFamily="18" charset="0"/>
                <a:cs typeface="Times New Roman" panose="02020603050405020304" pitchFamily="18" charset="0"/>
              </a:rPr>
              <a:t>kinds</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of</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Search</a:t>
            </a:r>
            <a:r>
              <a:rPr lang="ru-RU" sz="2800" dirty="0" smtClean="0">
                <a:latin typeface="Times New Roman" panose="02020603050405020304" pitchFamily="18" charset="0"/>
                <a:cs typeface="Times New Roman" panose="02020603050405020304" pitchFamily="18" charset="0"/>
              </a:rPr>
              <a:t>:</a:t>
            </a:r>
          </a:p>
          <a:p>
            <a:endParaRPr lang="ru-RU" sz="2800" dirty="0" smtClean="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q"/>
            </a:pP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SEM = </a:t>
            </a:r>
            <a:r>
              <a:rPr lang="ru-RU" sz="2800" dirty="0" err="1">
                <a:latin typeface="Times New Roman" panose="02020603050405020304" pitchFamily="18" charset="0"/>
                <a:cs typeface="Times New Roman" panose="02020603050405020304" pitchFamily="18" charset="0"/>
              </a:rPr>
              <a:t>Search</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Engine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Marketing</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Paid</a:t>
            </a:r>
            <a:endParaRPr lang="ru-RU" sz="2800" dirty="0" smtClean="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q"/>
            </a:pP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SEO = </a:t>
            </a:r>
            <a:r>
              <a:rPr lang="ru-RU" sz="2800" dirty="0" err="1">
                <a:latin typeface="Times New Roman" panose="02020603050405020304" pitchFamily="18" charset="0"/>
                <a:cs typeface="Times New Roman" panose="02020603050405020304" pitchFamily="18" charset="0"/>
              </a:rPr>
              <a:t>Search</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Engine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Optimization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Free</a:t>
            </a: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a:t>
            </a:r>
            <a:endParaRPr lang="en-US" sz="2800" dirty="0" smtClean="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q"/>
            </a:pPr>
            <a:endParaRPr lang="ru-RU" sz="2800" dirty="0" smtClean="0">
              <a:latin typeface="Times New Roman" panose="02020603050405020304" pitchFamily="18" charset="0"/>
              <a:cs typeface="Times New Roman" panose="02020603050405020304" pitchFamily="18" charset="0"/>
            </a:endParaRPr>
          </a:p>
          <a:p>
            <a:r>
              <a:rPr lang="en-US" sz="3200" dirty="0">
                <a:solidFill>
                  <a:srgbClr val="FF0000"/>
                </a:solidFill>
              </a:rPr>
              <a:t>Role of Search </a:t>
            </a:r>
            <a:endParaRPr lang="ru-RU" sz="3200" dirty="0">
              <a:solidFill>
                <a:srgbClr val="FF0000"/>
              </a:solidFill>
            </a:endParaRPr>
          </a:p>
          <a:p>
            <a:pPr marL="342900" indent="-342900">
              <a:buFont typeface="Wingdings" panose="05000000000000000000" pitchFamily="2" charset="2"/>
              <a:buChar char="Ø"/>
            </a:pPr>
            <a:r>
              <a:rPr lang="en-US" sz="2800" dirty="0" smtClean="0"/>
              <a:t>Provides </a:t>
            </a:r>
            <a:r>
              <a:rPr lang="en-US" sz="2800" dirty="0"/>
              <a:t>a consumer convenience</a:t>
            </a:r>
            <a:r>
              <a:rPr lang="en-US" sz="2800" dirty="0" smtClean="0"/>
              <a:t>:</a:t>
            </a:r>
            <a:endParaRPr lang="ru-RU" sz="2800" dirty="0" smtClean="0"/>
          </a:p>
          <a:p>
            <a:pPr marL="342900" indent="-342900">
              <a:buFont typeface="Wingdings" panose="05000000000000000000" pitchFamily="2" charset="2"/>
              <a:buChar char="Ø"/>
            </a:pPr>
            <a:r>
              <a:rPr lang="en-US" sz="2800" dirty="0" smtClean="0"/>
              <a:t>Manage </a:t>
            </a:r>
            <a:r>
              <a:rPr lang="en-US" sz="2800" dirty="0"/>
              <a:t>vast amounts of internet </a:t>
            </a:r>
            <a:r>
              <a:rPr lang="en-US" sz="2800" dirty="0" smtClean="0"/>
              <a:t>info</a:t>
            </a:r>
            <a:endParaRPr lang="ru-RU" sz="2800" dirty="0" smtClean="0"/>
          </a:p>
          <a:p>
            <a:pPr marL="342900" indent="-342900">
              <a:buFont typeface="Wingdings" panose="05000000000000000000" pitchFamily="2" charset="2"/>
              <a:buChar char="Ø"/>
            </a:pPr>
            <a:r>
              <a:rPr lang="en-US" sz="2800" dirty="0" smtClean="0"/>
              <a:t>Helps </a:t>
            </a:r>
            <a:r>
              <a:rPr lang="en-US" sz="2800" dirty="0"/>
              <a:t>consumers </a:t>
            </a:r>
            <a:r>
              <a:rPr lang="en-US" sz="2800" dirty="0" smtClean="0"/>
              <a:t>pre-shop</a:t>
            </a:r>
            <a:endParaRPr lang="ru-RU" sz="2800" dirty="0" smtClean="0"/>
          </a:p>
          <a:p>
            <a:pPr marL="342900" indent="-342900">
              <a:buFont typeface="Wingdings" panose="05000000000000000000" pitchFamily="2" charset="2"/>
              <a:buChar char="Ø"/>
            </a:pPr>
            <a:r>
              <a:rPr lang="en-US" sz="2800" dirty="0" smtClean="0"/>
              <a:t>Generates </a:t>
            </a:r>
            <a:r>
              <a:rPr lang="en-US" sz="2800" dirty="0"/>
              <a:t>greater clicks to your </a:t>
            </a:r>
            <a:r>
              <a:rPr lang="en-US" sz="2800" dirty="0" smtClean="0"/>
              <a:t>website</a:t>
            </a:r>
            <a:endParaRPr lang="ru-RU" sz="2800" dirty="0" smtClean="0"/>
          </a:p>
          <a:p>
            <a:pPr marL="342900" indent="-342900">
              <a:buFont typeface="Wingdings" panose="05000000000000000000" pitchFamily="2" charset="2"/>
              <a:buChar char="Ø"/>
            </a:pPr>
            <a:r>
              <a:rPr lang="en-US" sz="2800" dirty="0" smtClean="0"/>
              <a:t>Drives </a:t>
            </a:r>
            <a:r>
              <a:rPr lang="en-US" sz="2800" dirty="0"/>
              <a:t>“leads” – names of new people, and new business! </a:t>
            </a:r>
            <a:endParaRPr lang="ru-RU" sz="2800" dirty="0" smtClean="0"/>
          </a:p>
          <a:p>
            <a:pPr marL="342900" indent="-342900">
              <a:buFont typeface="Wingdings" panose="05000000000000000000" pitchFamily="2" charset="2"/>
              <a:buChar char="Ø"/>
            </a:pPr>
            <a:r>
              <a:rPr lang="en-US" sz="2800" dirty="0" smtClean="0"/>
              <a:t>Target </a:t>
            </a:r>
            <a:r>
              <a:rPr lang="en-US" sz="2800" dirty="0"/>
              <a:t>your message to those who want to search for </a:t>
            </a:r>
            <a:r>
              <a:rPr lang="en-US" sz="2800" dirty="0" smtClean="0"/>
              <a:t>you</a:t>
            </a:r>
            <a:endParaRPr lang="ru-RU" sz="2800" dirty="0"/>
          </a:p>
        </p:txBody>
      </p:sp>
      <p:pic>
        <p:nvPicPr>
          <p:cNvPr id="3" name="Рисунок 2"/>
          <p:cNvPicPr>
            <a:picLocks noChangeAspect="1"/>
          </p:cNvPicPr>
          <p:nvPr/>
        </p:nvPicPr>
        <p:blipFill>
          <a:blip r:embed="rId2"/>
          <a:stretch>
            <a:fillRect/>
          </a:stretch>
        </p:blipFill>
        <p:spPr>
          <a:xfrm>
            <a:off x="7970981" y="2262910"/>
            <a:ext cx="3768218" cy="2900218"/>
          </a:xfrm>
          <a:prstGeom prst="rect">
            <a:avLst/>
          </a:prstGeom>
        </p:spPr>
      </p:pic>
    </p:spTree>
    <p:extLst>
      <p:ext uri="{BB962C8B-B14F-4D97-AF65-F5344CB8AC3E}">
        <p14:creationId xmlns:p14="http://schemas.microsoft.com/office/powerpoint/2010/main" val="4236921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0582" y="418188"/>
            <a:ext cx="10972800" cy="6001643"/>
          </a:xfrm>
          <a:prstGeom prst="rect">
            <a:avLst/>
          </a:prstGeom>
        </p:spPr>
        <p:txBody>
          <a:bodyPr wrap="square">
            <a:spAutoFit/>
          </a:bodyPr>
          <a:lstStyle/>
          <a:p>
            <a:r>
              <a:rPr lang="en-US" sz="3200" dirty="0" smtClean="0">
                <a:solidFill>
                  <a:srgbClr val="FF0000"/>
                </a:solidFill>
              </a:rPr>
              <a:t>           Online Ads: Bought Using CPM</a:t>
            </a:r>
            <a:endParaRPr lang="ru-RU" sz="3200" dirty="0" smtClean="0">
              <a:solidFill>
                <a:srgbClr val="FF0000"/>
              </a:solidFill>
            </a:endParaRPr>
          </a:p>
          <a:p>
            <a:endParaRPr lang="en-US" sz="3200" dirty="0" smtClean="0">
              <a:solidFill>
                <a:srgbClr val="FF0000"/>
              </a:solidFill>
            </a:endParaRPr>
          </a:p>
          <a:p>
            <a:endParaRPr lang="en-US" sz="3200" dirty="0">
              <a:solidFill>
                <a:srgbClr val="FF0000"/>
              </a:solidFill>
            </a:endParaRPr>
          </a:p>
          <a:p>
            <a:endParaRPr lang="en-US" sz="3200" dirty="0" smtClean="0">
              <a:solidFill>
                <a:srgbClr val="FF0000"/>
              </a:solidFill>
            </a:endParaRPr>
          </a:p>
          <a:p>
            <a:endParaRPr lang="ru-RU" sz="3200" dirty="0" smtClean="0">
              <a:solidFill>
                <a:srgbClr val="FF0000"/>
              </a:solidFill>
            </a:endParaRPr>
          </a:p>
          <a:p>
            <a:pPr marL="285750" indent="-285750">
              <a:buFont typeface="Wingdings" panose="05000000000000000000" pitchFamily="2" charset="2"/>
              <a:buChar char="v"/>
            </a:pPr>
            <a:r>
              <a:rPr lang="en-US" sz="2800" dirty="0" smtClean="0"/>
              <a:t> </a:t>
            </a:r>
            <a:r>
              <a:rPr lang="ru-RU" sz="2800" dirty="0" smtClean="0"/>
              <a:t> </a:t>
            </a:r>
            <a:r>
              <a:rPr lang="en-US" sz="2800" dirty="0" smtClean="0"/>
              <a:t>Cost per thousand (CPM) is the basis for buying online advertising </a:t>
            </a:r>
            <a:endParaRPr lang="ru-RU" sz="2800" dirty="0" smtClean="0"/>
          </a:p>
          <a:p>
            <a:pPr marL="457200" indent="-457200">
              <a:buFont typeface="Wingdings" panose="05000000000000000000" pitchFamily="2" charset="2"/>
              <a:buChar char="v"/>
            </a:pPr>
            <a:r>
              <a:rPr lang="en-US" sz="2800" dirty="0" smtClean="0"/>
              <a:t>The CPM varies on the type of website and for the quality of the ad</a:t>
            </a:r>
            <a:r>
              <a:rPr lang="ru-RU" sz="2800" dirty="0" smtClean="0"/>
              <a:t>:</a:t>
            </a:r>
          </a:p>
          <a:p>
            <a:pPr marL="457200" indent="-457200">
              <a:buFont typeface="Wingdings" panose="05000000000000000000" pitchFamily="2" charset="2"/>
              <a:buChar char="v"/>
            </a:pPr>
            <a:endParaRPr lang="ru-RU" sz="2800" dirty="0"/>
          </a:p>
          <a:p>
            <a:pPr marL="457200" indent="-457200">
              <a:buFont typeface="Wingdings" panose="05000000000000000000" pitchFamily="2" charset="2"/>
              <a:buChar char="Ø"/>
            </a:pPr>
            <a:r>
              <a:rPr lang="en-US" sz="2800" dirty="0" smtClean="0"/>
              <a:t>High traffic sites can charge higher CPM </a:t>
            </a:r>
            <a:endParaRPr lang="ru-RU" sz="2800" dirty="0" smtClean="0"/>
          </a:p>
          <a:p>
            <a:pPr marL="457200" indent="-457200">
              <a:buFont typeface="Wingdings" panose="05000000000000000000" pitchFamily="2" charset="2"/>
              <a:buChar char="Ø"/>
            </a:pPr>
            <a:r>
              <a:rPr lang="en-US" sz="2800" dirty="0" smtClean="0"/>
              <a:t>More interactive, rich media ads have higher CPM</a:t>
            </a:r>
            <a:endParaRPr lang="ru-RU" sz="2800" dirty="0" smtClean="0"/>
          </a:p>
          <a:p>
            <a:pPr marL="457200" indent="-457200">
              <a:buFont typeface="Wingdings" panose="05000000000000000000" pitchFamily="2" charset="2"/>
              <a:buChar char="Ø"/>
            </a:pPr>
            <a:endParaRPr lang="ru-RU" sz="2800" dirty="0"/>
          </a:p>
          <a:p>
            <a:pPr marL="457200" indent="-457200">
              <a:buFont typeface="Wingdings" panose="05000000000000000000" pitchFamily="2" charset="2"/>
              <a:buChar char="Ø"/>
            </a:pPr>
            <a:endParaRPr lang="ru-RU" sz="2800" dirty="0" smtClean="0"/>
          </a:p>
          <a:p>
            <a:pPr marL="457200" indent="-457200">
              <a:buFont typeface="Wingdings" panose="05000000000000000000" pitchFamily="2" charset="2"/>
              <a:buChar char="Ø"/>
            </a:pPr>
            <a:endParaRPr lang="ru-RU" sz="2800" dirty="0"/>
          </a:p>
        </p:txBody>
      </p:sp>
      <p:pic>
        <p:nvPicPr>
          <p:cNvPr id="7" name="Рисунок 6"/>
          <p:cNvPicPr>
            <a:picLocks noChangeAspect="1"/>
          </p:cNvPicPr>
          <p:nvPr/>
        </p:nvPicPr>
        <p:blipFill>
          <a:blip r:embed="rId2"/>
          <a:stretch>
            <a:fillRect/>
          </a:stretch>
        </p:blipFill>
        <p:spPr>
          <a:xfrm>
            <a:off x="7324436" y="541794"/>
            <a:ext cx="4379897" cy="1968545"/>
          </a:xfrm>
          <a:prstGeom prst="rect">
            <a:avLst/>
          </a:prstGeom>
        </p:spPr>
      </p:pic>
    </p:spTree>
    <p:extLst>
      <p:ext uri="{BB962C8B-B14F-4D97-AF65-F5344CB8AC3E}">
        <p14:creationId xmlns:p14="http://schemas.microsoft.com/office/powerpoint/2010/main" val="3600809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3169" y="603103"/>
            <a:ext cx="6096000" cy="5016758"/>
          </a:xfrm>
          <a:prstGeom prst="rect">
            <a:avLst/>
          </a:prstGeom>
        </p:spPr>
        <p:txBody>
          <a:bodyPr>
            <a:spAutoFit/>
          </a:bodyPr>
          <a:lstStyle/>
          <a:p>
            <a:r>
              <a:rPr lang="ru-RU" sz="3200" b="1" i="1" dirty="0" err="1">
                <a:solidFill>
                  <a:srgbClr val="FF0000"/>
                </a:solidFill>
              </a:rPr>
              <a:t>Google</a:t>
            </a:r>
            <a:r>
              <a:rPr lang="ru-RU" sz="3200" b="1" i="1" dirty="0">
                <a:solidFill>
                  <a:srgbClr val="FF0000"/>
                </a:solidFill>
              </a:rPr>
              <a:t> </a:t>
            </a:r>
            <a:r>
              <a:rPr lang="ru-RU" sz="3200" b="1" i="1" dirty="0" err="1">
                <a:solidFill>
                  <a:srgbClr val="FF0000"/>
                </a:solidFill>
              </a:rPr>
              <a:t>Ads</a:t>
            </a:r>
            <a:endParaRPr lang="ru-RU" sz="3200" b="1" i="1" dirty="0">
              <a:solidFill>
                <a:srgbClr val="FF0000"/>
              </a:solidFill>
            </a:endParaRPr>
          </a:p>
          <a:p>
            <a:r>
              <a:rPr lang="en-US" sz="2400" dirty="0"/>
              <a:t>Google Ads</a:t>
            </a:r>
          </a:p>
          <a:p>
            <a:r>
              <a:rPr lang="en-US" sz="2400" dirty="0"/>
              <a:t>Google Ads allows companies to bid on the placement of an ad on Google's search engine results </a:t>
            </a:r>
            <a:r>
              <a:rPr lang="en-US" sz="2400" dirty="0" smtClean="0"/>
              <a:t>page.1</a:t>
            </a:r>
          </a:p>
          <a:p>
            <a:r>
              <a:rPr lang="en-US" sz="2400" dirty="0"/>
              <a:t>﻿</a:t>
            </a:r>
            <a:r>
              <a:rPr lang="en-US" sz="2400" dirty="0" smtClean="0"/>
              <a:t>By </a:t>
            </a:r>
            <a:r>
              <a:rPr lang="en-US" sz="2400" dirty="0"/>
              <a:t>using keywords or common search terms, searches that are related to the business and their products and services appear in the search results. For example, a company that advertises insurance will show up in any search queries for insurance products. The business pays Google if the ad is clicked on, which is why it's called a cost per click basis.2</a:t>
            </a:r>
            <a:endParaRPr lang="ru-RU" sz="2400" dirty="0"/>
          </a:p>
        </p:txBody>
      </p:sp>
      <p:pic>
        <p:nvPicPr>
          <p:cNvPr id="3" name="Рисунок 2"/>
          <p:cNvPicPr>
            <a:picLocks noChangeAspect="1"/>
          </p:cNvPicPr>
          <p:nvPr/>
        </p:nvPicPr>
        <p:blipFill>
          <a:blip r:embed="rId2"/>
          <a:stretch>
            <a:fillRect/>
          </a:stretch>
        </p:blipFill>
        <p:spPr>
          <a:xfrm rot="1266249">
            <a:off x="7353095" y="664045"/>
            <a:ext cx="4207117" cy="1867273"/>
          </a:xfrm>
          <a:prstGeom prst="rect">
            <a:avLst/>
          </a:prstGeom>
        </p:spPr>
      </p:pic>
    </p:spTree>
    <p:extLst>
      <p:ext uri="{BB962C8B-B14F-4D97-AF65-F5344CB8AC3E}">
        <p14:creationId xmlns:p14="http://schemas.microsoft.com/office/powerpoint/2010/main" val="718116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52945" y="2237711"/>
            <a:ext cx="8091055" cy="4278094"/>
          </a:xfrm>
          <a:prstGeom prst="rect">
            <a:avLst/>
          </a:prstGeom>
        </p:spPr>
        <p:txBody>
          <a:bodyPr wrap="square">
            <a:spAutoFit/>
          </a:bodyPr>
          <a:lstStyle/>
          <a:p>
            <a:r>
              <a:rPr lang="ru-RU" sz="3200" dirty="0" err="1">
                <a:solidFill>
                  <a:srgbClr val="FF0000"/>
                </a:solidFill>
              </a:rPr>
              <a:t>LinkedIn</a:t>
            </a:r>
            <a:r>
              <a:rPr lang="ru-RU" sz="3200" dirty="0">
                <a:solidFill>
                  <a:srgbClr val="FF0000"/>
                </a:solidFill>
              </a:rPr>
              <a:t> </a:t>
            </a:r>
            <a:r>
              <a:rPr lang="ru-RU" sz="3200" dirty="0" err="1">
                <a:solidFill>
                  <a:srgbClr val="FF0000"/>
                </a:solidFill>
              </a:rPr>
              <a:t>Advertising</a:t>
            </a:r>
            <a:endParaRPr lang="ru-RU" sz="3200" dirty="0">
              <a:solidFill>
                <a:srgbClr val="FF0000"/>
              </a:solidFill>
            </a:endParaRPr>
          </a:p>
          <a:p>
            <a:pPr marL="285750" indent="-285750">
              <a:buFont typeface="Wingdings" panose="05000000000000000000" pitchFamily="2" charset="2"/>
              <a:buChar char="q"/>
            </a:pPr>
            <a:r>
              <a:rPr lang="ru-RU" sz="2400" dirty="0" err="1"/>
              <a:t>Companies</a:t>
            </a:r>
            <a:r>
              <a:rPr lang="ru-RU" sz="2400" dirty="0"/>
              <a:t> </a:t>
            </a:r>
            <a:r>
              <a:rPr lang="ru-RU" sz="2400" dirty="0" err="1"/>
              <a:t>can</a:t>
            </a:r>
            <a:r>
              <a:rPr lang="ru-RU" sz="2400" dirty="0"/>
              <a:t> </a:t>
            </a:r>
            <a:r>
              <a:rPr lang="ru-RU" sz="2400" dirty="0" err="1"/>
              <a:t>create</a:t>
            </a:r>
            <a:r>
              <a:rPr lang="ru-RU" sz="2400" dirty="0"/>
              <a:t> a </a:t>
            </a:r>
            <a:r>
              <a:rPr lang="ru-RU" sz="2400" dirty="0" err="1"/>
              <a:t>business</a:t>
            </a:r>
            <a:r>
              <a:rPr lang="ru-RU" sz="2400" dirty="0"/>
              <a:t> </a:t>
            </a:r>
            <a:r>
              <a:rPr lang="ru-RU" sz="2400" dirty="0" err="1"/>
              <a:t>page</a:t>
            </a:r>
            <a:r>
              <a:rPr lang="ru-RU" sz="2400" dirty="0"/>
              <a:t> </a:t>
            </a:r>
            <a:r>
              <a:rPr lang="ru-RU" sz="2400" dirty="0" err="1"/>
              <a:t>and</a:t>
            </a:r>
            <a:r>
              <a:rPr lang="ru-RU" sz="2400" dirty="0"/>
              <a:t> </a:t>
            </a:r>
            <a:r>
              <a:rPr lang="ru-RU" sz="2400" dirty="0" err="1"/>
              <a:t>post</a:t>
            </a:r>
            <a:r>
              <a:rPr lang="ru-RU" sz="2400" dirty="0"/>
              <a:t> </a:t>
            </a:r>
            <a:r>
              <a:rPr lang="ru-RU" sz="2400" dirty="0" err="1"/>
              <a:t>content</a:t>
            </a:r>
            <a:r>
              <a:rPr lang="ru-RU" sz="2400" dirty="0"/>
              <a:t>, </a:t>
            </a:r>
            <a:r>
              <a:rPr lang="ru-RU" sz="2400" dirty="0" err="1"/>
              <a:t>videos</a:t>
            </a:r>
            <a:r>
              <a:rPr lang="ru-RU" sz="2400" dirty="0"/>
              <a:t>, </a:t>
            </a:r>
            <a:r>
              <a:rPr lang="ru-RU" sz="2400" dirty="0" err="1"/>
              <a:t>products</a:t>
            </a:r>
            <a:r>
              <a:rPr lang="ru-RU" sz="2400" dirty="0"/>
              <a:t> </a:t>
            </a:r>
            <a:r>
              <a:rPr lang="ru-RU" sz="2400" dirty="0" err="1"/>
              <a:t>offerings</a:t>
            </a:r>
            <a:r>
              <a:rPr lang="ru-RU" sz="2400" dirty="0"/>
              <a:t> </a:t>
            </a:r>
            <a:r>
              <a:rPr lang="ru-RU" sz="2400" dirty="0" err="1"/>
              <a:t>on</a:t>
            </a:r>
            <a:r>
              <a:rPr lang="ru-RU" sz="2400" dirty="0"/>
              <a:t> </a:t>
            </a:r>
            <a:r>
              <a:rPr lang="ru-RU" sz="2400" dirty="0" err="1"/>
              <a:t>their</a:t>
            </a:r>
            <a:r>
              <a:rPr lang="ru-RU" sz="2400" dirty="0"/>
              <a:t> </a:t>
            </a:r>
            <a:r>
              <a:rPr lang="ru-RU" sz="2400" dirty="0" err="1"/>
              <a:t>page</a:t>
            </a:r>
            <a:r>
              <a:rPr lang="ru-RU" sz="2400" dirty="0"/>
              <a:t> </a:t>
            </a:r>
            <a:r>
              <a:rPr lang="ru-RU" sz="2400" dirty="0" err="1"/>
              <a:t>as</a:t>
            </a:r>
            <a:r>
              <a:rPr lang="ru-RU" sz="2400" dirty="0"/>
              <a:t> a </a:t>
            </a:r>
            <a:r>
              <a:rPr lang="ru-RU" sz="2400" dirty="0" err="1"/>
              <a:t>way</a:t>
            </a:r>
            <a:r>
              <a:rPr lang="ru-RU" sz="2400" dirty="0"/>
              <a:t> </a:t>
            </a:r>
            <a:r>
              <a:rPr lang="ru-RU" sz="2400" dirty="0" err="1"/>
              <a:t>of</a:t>
            </a:r>
            <a:r>
              <a:rPr lang="ru-RU" sz="2400" dirty="0"/>
              <a:t> </a:t>
            </a:r>
            <a:r>
              <a:rPr lang="ru-RU" sz="2400" dirty="0" err="1"/>
              <a:t>reaching</a:t>
            </a:r>
            <a:r>
              <a:rPr lang="ru-RU" sz="2400" dirty="0"/>
              <a:t> </a:t>
            </a:r>
            <a:r>
              <a:rPr lang="ru-RU" sz="2400" dirty="0" err="1"/>
              <a:t>the</a:t>
            </a:r>
            <a:r>
              <a:rPr lang="ru-RU" sz="2400" dirty="0"/>
              <a:t> </a:t>
            </a:r>
            <a:r>
              <a:rPr lang="ru-RU" sz="2400" dirty="0" err="1"/>
              <a:t>millions</a:t>
            </a:r>
            <a:r>
              <a:rPr lang="ru-RU" sz="2400" dirty="0"/>
              <a:t> </a:t>
            </a:r>
            <a:r>
              <a:rPr lang="ru-RU" sz="2400" dirty="0" err="1"/>
              <a:t>of</a:t>
            </a:r>
            <a:r>
              <a:rPr lang="ru-RU" sz="2400" dirty="0"/>
              <a:t> </a:t>
            </a:r>
            <a:r>
              <a:rPr lang="ru-RU" sz="2400" dirty="0" err="1"/>
              <a:t>LinkedIn</a:t>
            </a:r>
            <a:r>
              <a:rPr lang="ru-RU" sz="2400" dirty="0"/>
              <a:t> </a:t>
            </a:r>
            <a:r>
              <a:rPr lang="ru-RU" sz="2400" dirty="0" err="1"/>
              <a:t>users</a:t>
            </a:r>
            <a:r>
              <a:rPr lang="ru-RU" sz="2400" dirty="0" smtClean="0"/>
              <a:t>.</a:t>
            </a:r>
            <a:endParaRPr lang="en-US" sz="2400" dirty="0" smtClean="0"/>
          </a:p>
          <a:p>
            <a:pPr marL="285750" indent="-285750">
              <a:buFont typeface="Wingdings" panose="05000000000000000000" pitchFamily="2" charset="2"/>
              <a:buChar char="q"/>
            </a:pPr>
            <a:r>
              <a:rPr lang="en-US" sz="2400" dirty="0"/>
              <a:t>Companies can also place ads on LinkedIn that can be targeted to particular traits or demographics of LinkedIn users</a:t>
            </a:r>
            <a:r>
              <a:rPr lang="en-US" sz="2400" dirty="0" smtClean="0"/>
              <a:t>.</a:t>
            </a:r>
          </a:p>
          <a:p>
            <a:pPr marL="285750" indent="-285750">
              <a:buFont typeface="Wingdings" panose="05000000000000000000" pitchFamily="2" charset="2"/>
              <a:buChar char="q"/>
            </a:pPr>
            <a:r>
              <a:rPr lang="en-US" sz="2400" dirty="0"/>
              <a:t>Other social media sites, such as Facebook and Twitter, offer similar programs like the ones outlined from Google and LinkedIn. With digital advertising, it's important to research and target the specific audience that'll likely buy a company's product or service before placing an ad.</a:t>
            </a:r>
            <a:endParaRPr lang="ru-RU" sz="2400" dirty="0"/>
          </a:p>
        </p:txBody>
      </p:sp>
      <p:pic>
        <p:nvPicPr>
          <p:cNvPr id="3" name="Рисунок 2"/>
          <p:cNvPicPr>
            <a:picLocks noChangeAspect="1"/>
          </p:cNvPicPr>
          <p:nvPr/>
        </p:nvPicPr>
        <p:blipFill>
          <a:blip r:embed="rId2"/>
          <a:stretch>
            <a:fillRect/>
          </a:stretch>
        </p:blipFill>
        <p:spPr>
          <a:xfrm>
            <a:off x="1958109" y="734555"/>
            <a:ext cx="6253018" cy="1528354"/>
          </a:xfrm>
          <a:prstGeom prst="rect">
            <a:avLst/>
          </a:prstGeom>
        </p:spPr>
      </p:pic>
    </p:spTree>
    <p:extLst>
      <p:ext uri="{BB962C8B-B14F-4D97-AF65-F5344CB8AC3E}">
        <p14:creationId xmlns:p14="http://schemas.microsoft.com/office/powerpoint/2010/main" val="1464162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1964" y="649238"/>
            <a:ext cx="6724076" cy="4893647"/>
          </a:xfrm>
          <a:prstGeom prst="rect">
            <a:avLst/>
          </a:prstGeom>
        </p:spPr>
        <p:txBody>
          <a:bodyPr wrap="square">
            <a:spAutoFit/>
          </a:bodyPr>
          <a:lstStyle/>
          <a:p>
            <a:r>
              <a:rPr lang="ru-RU" sz="3200" dirty="0" err="1">
                <a:solidFill>
                  <a:srgbClr val="FF0000"/>
                </a:solidFill>
              </a:rPr>
              <a:t>Cell</a:t>
            </a:r>
            <a:r>
              <a:rPr lang="ru-RU" sz="3200" dirty="0">
                <a:solidFill>
                  <a:srgbClr val="FF0000"/>
                </a:solidFill>
              </a:rPr>
              <a:t> </a:t>
            </a:r>
            <a:r>
              <a:rPr lang="ru-RU" sz="3200" dirty="0" err="1">
                <a:solidFill>
                  <a:srgbClr val="FF0000"/>
                </a:solidFill>
              </a:rPr>
              <a:t>Phone</a:t>
            </a:r>
            <a:r>
              <a:rPr lang="ru-RU" sz="3200" dirty="0">
                <a:solidFill>
                  <a:srgbClr val="FF0000"/>
                </a:solidFill>
              </a:rPr>
              <a:t> &amp; </a:t>
            </a:r>
            <a:r>
              <a:rPr lang="ru-RU" sz="3200" dirty="0" err="1">
                <a:solidFill>
                  <a:srgbClr val="FF0000"/>
                </a:solidFill>
              </a:rPr>
              <a:t>Mobile</a:t>
            </a:r>
            <a:r>
              <a:rPr lang="ru-RU" sz="3200" dirty="0">
                <a:solidFill>
                  <a:srgbClr val="FF0000"/>
                </a:solidFill>
              </a:rPr>
              <a:t> </a:t>
            </a:r>
            <a:r>
              <a:rPr lang="ru-RU" sz="3200" dirty="0" err="1" smtClean="0">
                <a:solidFill>
                  <a:srgbClr val="FF0000"/>
                </a:solidFill>
              </a:rPr>
              <a:t>Advertising</a:t>
            </a:r>
            <a:endParaRPr lang="en-US" sz="3200" dirty="0" smtClean="0">
              <a:solidFill>
                <a:srgbClr val="FF0000"/>
              </a:solidFill>
            </a:endParaRPr>
          </a:p>
          <a:p>
            <a:endParaRPr lang="en-US" sz="3200" dirty="0">
              <a:solidFill>
                <a:srgbClr val="FF0000"/>
              </a:solidFill>
            </a:endParaRPr>
          </a:p>
          <a:p>
            <a:endParaRPr lang="ru-RU" sz="3200" dirty="0">
              <a:solidFill>
                <a:srgbClr val="FF0000"/>
              </a:solidFill>
            </a:endParaRPr>
          </a:p>
          <a:p>
            <a:r>
              <a:rPr lang="ru-RU" sz="2400" dirty="0"/>
              <a:t>A </a:t>
            </a:r>
            <a:r>
              <a:rPr lang="ru-RU" sz="2400" dirty="0" err="1"/>
              <a:t>dominating</a:t>
            </a:r>
            <a:r>
              <a:rPr lang="ru-RU" sz="2400" dirty="0"/>
              <a:t> </a:t>
            </a:r>
            <a:r>
              <a:rPr lang="ru-RU" sz="2400" dirty="0" err="1"/>
              <a:t>force</a:t>
            </a:r>
            <a:r>
              <a:rPr lang="ru-RU" sz="2400" dirty="0"/>
              <a:t> </a:t>
            </a:r>
            <a:r>
              <a:rPr lang="ru-RU" sz="2400" dirty="0" err="1"/>
              <a:t>in</a:t>
            </a:r>
            <a:r>
              <a:rPr lang="ru-RU" sz="2400" dirty="0"/>
              <a:t> </a:t>
            </a:r>
            <a:r>
              <a:rPr lang="ru-RU" sz="2400" dirty="0" err="1"/>
              <a:t>digital</a:t>
            </a:r>
            <a:r>
              <a:rPr lang="ru-RU" sz="2400" dirty="0"/>
              <a:t> </a:t>
            </a:r>
            <a:r>
              <a:rPr lang="ru-RU" sz="2400" dirty="0" err="1"/>
              <a:t>advertising</a:t>
            </a:r>
            <a:r>
              <a:rPr lang="ru-RU" sz="2400" dirty="0"/>
              <a:t> </a:t>
            </a:r>
            <a:r>
              <a:rPr lang="ru-RU" sz="2400" dirty="0" err="1"/>
              <a:t>is</a:t>
            </a:r>
            <a:r>
              <a:rPr lang="ru-RU" sz="2400" dirty="0"/>
              <a:t> </a:t>
            </a:r>
            <a:r>
              <a:rPr lang="ru-RU" sz="2400" dirty="0" err="1"/>
              <a:t>through</a:t>
            </a:r>
            <a:r>
              <a:rPr lang="ru-RU" sz="2400" dirty="0"/>
              <a:t> </a:t>
            </a:r>
            <a:r>
              <a:rPr lang="ru-RU" sz="2400" dirty="0" err="1"/>
              <a:t>mobile</a:t>
            </a:r>
            <a:r>
              <a:rPr lang="ru-RU" sz="2400" dirty="0"/>
              <a:t> </a:t>
            </a:r>
            <a:r>
              <a:rPr lang="ru-RU" sz="2400" dirty="0" err="1"/>
              <a:t>devices</a:t>
            </a:r>
            <a:r>
              <a:rPr lang="ru-RU" sz="2400" dirty="0"/>
              <a:t> </a:t>
            </a:r>
            <a:r>
              <a:rPr lang="ru-RU" sz="2400" dirty="0" err="1"/>
              <a:t>such</a:t>
            </a:r>
            <a:r>
              <a:rPr lang="ru-RU" sz="2400" dirty="0"/>
              <a:t> </a:t>
            </a:r>
            <a:r>
              <a:rPr lang="ru-RU" sz="2400" dirty="0" err="1"/>
              <a:t>as</a:t>
            </a:r>
            <a:r>
              <a:rPr lang="ru-RU" sz="2400" dirty="0"/>
              <a:t> </a:t>
            </a:r>
            <a:r>
              <a:rPr lang="ru-RU" sz="2400" dirty="0" err="1"/>
              <a:t>cell</a:t>
            </a:r>
            <a:r>
              <a:rPr lang="ru-RU" sz="2400" dirty="0"/>
              <a:t> </a:t>
            </a:r>
            <a:r>
              <a:rPr lang="ru-RU" sz="2400" dirty="0" err="1"/>
              <a:t>phones</a:t>
            </a:r>
            <a:r>
              <a:rPr lang="ru-RU" sz="2400" dirty="0"/>
              <a:t>, </a:t>
            </a:r>
            <a:r>
              <a:rPr lang="ru-RU" sz="2400" dirty="0" err="1"/>
              <a:t>iPads</a:t>
            </a:r>
            <a:r>
              <a:rPr lang="ru-RU" sz="2400" dirty="0"/>
              <a:t>, </a:t>
            </a:r>
            <a:r>
              <a:rPr lang="ru-RU" sz="2400" dirty="0" err="1"/>
              <a:t>Kindles</a:t>
            </a:r>
            <a:r>
              <a:rPr lang="ru-RU" sz="2400" dirty="0"/>
              <a:t>, </a:t>
            </a:r>
            <a:r>
              <a:rPr lang="ru-RU" sz="2400" dirty="0" err="1"/>
              <a:t>and</a:t>
            </a:r>
            <a:r>
              <a:rPr lang="ru-RU" sz="2400" dirty="0"/>
              <a:t> </a:t>
            </a:r>
            <a:r>
              <a:rPr lang="ru-RU" sz="2400" dirty="0" err="1"/>
              <a:t>other</a:t>
            </a:r>
            <a:r>
              <a:rPr lang="ru-RU" sz="2400" dirty="0"/>
              <a:t> </a:t>
            </a:r>
            <a:r>
              <a:rPr lang="ru-RU" sz="2400" dirty="0" err="1"/>
              <a:t>portable</a:t>
            </a:r>
            <a:r>
              <a:rPr lang="ru-RU" sz="2400" dirty="0"/>
              <a:t> </a:t>
            </a:r>
            <a:r>
              <a:rPr lang="ru-RU" sz="2400" dirty="0" err="1"/>
              <a:t>electronic</a:t>
            </a:r>
            <a:r>
              <a:rPr lang="ru-RU" sz="2400" dirty="0"/>
              <a:t> </a:t>
            </a:r>
            <a:r>
              <a:rPr lang="ru-RU" sz="2400" dirty="0" err="1"/>
              <a:t>devices</a:t>
            </a:r>
            <a:r>
              <a:rPr lang="ru-RU" sz="2400" dirty="0"/>
              <a:t> </a:t>
            </a:r>
            <a:r>
              <a:rPr lang="ru-RU" sz="2400" dirty="0" err="1"/>
              <a:t>with</a:t>
            </a:r>
            <a:r>
              <a:rPr lang="ru-RU" sz="2400" dirty="0"/>
              <a:t> </a:t>
            </a:r>
            <a:r>
              <a:rPr lang="ru-RU" sz="2400" dirty="0" err="1"/>
              <a:t>internet</a:t>
            </a:r>
            <a:r>
              <a:rPr lang="ru-RU" sz="2400" dirty="0"/>
              <a:t> </a:t>
            </a:r>
            <a:r>
              <a:rPr lang="ru-RU" sz="2400" dirty="0" err="1"/>
              <a:t>connectivity</a:t>
            </a:r>
            <a:r>
              <a:rPr lang="ru-RU" sz="2400" dirty="0"/>
              <a:t>. </a:t>
            </a:r>
            <a:r>
              <a:rPr lang="ru-RU" sz="2400" dirty="0" err="1"/>
              <a:t>Current</a:t>
            </a:r>
            <a:r>
              <a:rPr lang="ru-RU" sz="2400" dirty="0"/>
              <a:t> </a:t>
            </a:r>
            <a:r>
              <a:rPr lang="ru-RU" sz="2400" dirty="0" err="1"/>
              <a:t>trends</a:t>
            </a:r>
            <a:r>
              <a:rPr lang="ru-RU" sz="2400" dirty="0"/>
              <a:t> </a:t>
            </a:r>
            <a:r>
              <a:rPr lang="ru-RU" sz="2400" dirty="0" err="1"/>
              <a:t>in</a:t>
            </a:r>
            <a:r>
              <a:rPr lang="ru-RU" sz="2400" dirty="0"/>
              <a:t> </a:t>
            </a:r>
            <a:r>
              <a:rPr lang="ru-RU" sz="2400" dirty="0" err="1"/>
              <a:t>mobile</a:t>
            </a:r>
            <a:r>
              <a:rPr lang="ru-RU" sz="2400" dirty="0"/>
              <a:t> </a:t>
            </a:r>
            <a:r>
              <a:rPr lang="ru-RU" sz="2400" dirty="0" err="1"/>
              <a:t>advertising</a:t>
            </a:r>
            <a:r>
              <a:rPr lang="ru-RU" sz="2400" dirty="0"/>
              <a:t> </a:t>
            </a:r>
            <a:r>
              <a:rPr lang="ru-RU" sz="2400" dirty="0" err="1"/>
              <a:t>involve</a:t>
            </a:r>
            <a:r>
              <a:rPr lang="ru-RU" sz="2400" dirty="0"/>
              <a:t> </a:t>
            </a:r>
            <a:r>
              <a:rPr lang="ru-RU" sz="2400" dirty="0" err="1"/>
              <a:t>major</a:t>
            </a:r>
            <a:r>
              <a:rPr lang="ru-RU" sz="2400" dirty="0"/>
              <a:t> </a:t>
            </a:r>
            <a:r>
              <a:rPr lang="ru-RU" sz="2400" dirty="0" err="1"/>
              <a:t>use</a:t>
            </a:r>
            <a:r>
              <a:rPr lang="ru-RU" sz="2400" dirty="0"/>
              <a:t> </a:t>
            </a:r>
            <a:r>
              <a:rPr lang="ru-RU" sz="2400" dirty="0" err="1"/>
              <a:t>of</a:t>
            </a:r>
            <a:r>
              <a:rPr lang="ru-RU" sz="2400" dirty="0"/>
              <a:t> </a:t>
            </a:r>
            <a:r>
              <a:rPr lang="ru-RU" sz="2400" dirty="0" err="1"/>
              <a:t>social</a:t>
            </a:r>
            <a:r>
              <a:rPr lang="ru-RU" sz="2400" dirty="0"/>
              <a:t> </a:t>
            </a:r>
            <a:r>
              <a:rPr lang="ru-RU" sz="2400" dirty="0" err="1"/>
              <a:t>media</a:t>
            </a:r>
            <a:r>
              <a:rPr lang="ru-RU" sz="2400" dirty="0"/>
              <a:t> </a:t>
            </a:r>
            <a:r>
              <a:rPr lang="ru-RU" sz="2400" dirty="0" err="1"/>
              <a:t>such</a:t>
            </a:r>
            <a:r>
              <a:rPr lang="ru-RU" sz="2400" dirty="0"/>
              <a:t> </a:t>
            </a:r>
            <a:r>
              <a:rPr lang="ru-RU" sz="2400" dirty="0" err="1"/>
              <a:t>as</a:t>
            </a:r>
            <a:r>
              <a:rPr lang="ru-RU" sz="2400" dirty="0"/>
              <a:t> </a:t>
            </a:r>
            <a:r>
              <a:rPr lang="ru-RU" sz="2400" dirty="0" err="1"/>
              <a:t>Twitter</a:t>
            </a:r>
            <a:r>
              <a:rPr lang="ru-RU" sz="2400" dirty="0"/>
              <a:t>, </a:t>
            </a:r>
            <a:r>
              <a:rPr lang="ru-RU" sz="2400" dirty="0" err="1"/>
              <a:t>Instagram</a:t>
            </a:r>
            <a:r>
              <a:rPr lang="ru-RU" sz="2400" dirty="0"/>
              <a:t>, </a:t>
            </a:r>
            <a:r>
              <a:rPr lang="ru-RU" sz="2400" dirty="0" err="1"/>
              <a:t>Snapchat</a:t>
            </a:r>
            <a:r>
              <a:rPr lang="ru-RU" sz="2400" dirty="0"/>
              <a:t>, </a:t>
            </a:r>
            <a:r>
              <a:rPr lang="ru-RU" sz="2400" dirty="0" err="1"/>
              <a:t>LinkedIn</a:t>
            </a:r>
            <a:r>
              <a:rPr lang="ru-RU" sz="2400" dirty="0"/>
              <a:t>, </a:t>
            </a:r>
            <a:r>
              <a:rPr lang="ru-RU" sz="2400" dirty="0" err="1"/>
              <a:t>and</a:t>
            </a:r>
            <a:r>
              <a:rPr lang="ru-RU" sz="2400" dirty="0"/>
              <a:t> </a:t>
            </a:r>
            <a:r>
              <a:rPr lang="ru-RU" sz="2400" dirty="0" err="1"/>
              <a:t>Facebook</a:t>
            </a:r>
            <a:r>
              <a:rPr lang="ru-RU" sz="2400" dirty="0"/>
              <a:t>. </a:t>
            </a:r>
            <a:r>
              <a:rPr lang="ru-RU" sz="2400" dirty="0" err="1"/>
              <a:t>Mobile</a:t>
            </a:r>
            <a:r>
              <a:rPr lang="ru-RU" sz="2400" dirty="0"/>
              <a:t> </a:t>
            </a:r>
            <a:r>
              <a:rPr lang="ru-RU" sz="2400" dirty="0" err="1"/>
              <a:t>advertising</a:t>
            </a:r>
            <a:r>
              <a:rPr lang="ru-RU" sz="2400" dirty="0"/>
              <a:t> </a:t>
            </a:r>
            <a:r>
              <a:rPr lang="ru-RU" sz="2400" dirty="0" err="1"/>
              <a:t>is</a:t>
            </a:r>
            <a:r>
              <a:rPr lang="ru-RU" sz="2400" dirty="0"/>
              <a:t> </a:t>
            </a:r>
            <a:r>
              <a:rPr lang="ru-RU" sz="2400" dirty="0" err="1"/>
              <a:t>similar</a:t>
            </a:r>
            <a:r>
              <a:rPr lang="ru-RU" sz="2400" dirty="0"/>
              <a:t> </a:t>
            </a:r>
            <a:r>
              <a:rPr lang="ru-RU" sz="2400" dirty="0" err="1"/>
              <a:t>to</a:t>
            </a:r>
            <a:r>
              <a:rPr lang="ru-RU" sz="2400" dirty="0"/>
              <a:t> </a:t>
            </a:r>
            <a:r>
              <a:rPr lang="ru-RU" sz="2400" dirty="0" err="1"/>
              <a:t>online</a:t>
            </a:r>
            <a:r>
              <a:rPr lang="ru-RU" sz="2400" dirty="0"/>
              <a:t> </a:t>
            </a:r>
            <a:r>
              <a:rPr lang="ru-RU" sz="2400" dirty="0" err="1"/>
              <a:t>advertising</a:t>
            </a:r>
            <a:r>
              <a:rPr lang="ru-RU" sz="2400" dirty="0"/>
              <a:t> </a:t>
            </a:r>
            <a:r>
              <a:rPr lang="ru-RU" sz="2400" dirty="0" err="1"/>
              <a:t>and</a:t>
            </a:r>
            <a:r>
              <a:rPr lang="ru-RU" sz="2400" dirty="0"/>
              <a:t> </a:t>
            </a:r>
            <a:r>
              <a:rPr lang="ru-RU" sz="2400" dirty="0" err="1"/>
              <a:t>is</a:t>
            </a:r>
            <a:r>
              <a:rPr lang="ru-RU" sz="2400" dirty="0"/>
              <a:t> </a:t>
            </a:r>
            <a:r>
              <a:rPr lang="ru-RU" sz="2400" dirty="0" err="1"/>
              <a:t>increasingly</a:t>
            </a:r>
            <a:r>
              <a:rPr lang="ru-RU" sz="2400" dirty="0"/>
              <a:t> </a:t>
            </a:r>
            <a:r>
              <a:rPr lang="ru-RU" sz="2400" dirty="0" err="1"/>
              <a:t>gaining</a:t>
            </a:r>
            <a:r>
              <a:rPr lang="ru-RU" sz="2400" dirty="0"/>
              <a:t> </a:t>
            </a:r>
            <a:r>
              <a:rPr lang="ru-RU" sz="2400" dirty="0" err="1"/>
              <a:t>importance</a:t>
            </a:r>
            <a:r>
              <a:rPr lang="ru-RU" sz="2400" dirty="0"/>
              <a:t> </a:t>
            </a:r>
            <a:r>
              <a:rPr lang="ru-RU" sz="2400" dirty="0" err="1"/>
              <a:t>as</a:t>
            </a:r>
            <a:r>
              <a:rPr lang="ru-RU" sz="2400" dirty="0"/>
              <a:t> a </a:t>
            </a:r>
            <a:r>
              <a:rPr lang="ru-RU" sz="2400" dirty="0" err="1"/>
              <a:t>method</a:t>
            </a:r>
            <a:r>
              <a:rPr lang="ru-RU" sz="2400" dirty="0"/>
              <a:t> </a:t>
            </a:r>
            <a:r>
              <a:rPr lang="ru-RU" sz="2400" dirty="0" err="1"/>
              <a:t>of</a:t>
            </a:r>
            <a:r>
              <a:rPr lang="ru-RU" sz="2400" dirty="0"/>
              <a:t> </a:t>
            </a:r>
            <a:r>
              <a:rPr lang="ru-RU" sz="2400" dirty="0" err="1"/>
              <a:t>reaching</a:t>
            </a:r>
            <a:r>
              <a:rPr lang="ru-RU" sz="2400" dirty="0"/>
              <a:t> </a:t>
            </a:r>
            <a:r>
              <a:rPr lang="ru-RU" sz="2400" dirty="0" err="1"/>
              <a:t>new</a:t>
            </a:r>
            <a:r>
              <a:rPr lang="ru-RU" sz="2400" dirty="0"/>
              <a:t> </a:t>
            </a:r>
            <a:r>
              <a:rPr lang="ru-RU" sz="2400" dirty="0" err="1"/>
              <a:t>customers</a:t>
            </a:r>
            <a:r>
              <a:rPr lang="ru-RU" sz="2400" dirty="0"/>
              <a:t>.</a:t>
            </a:r>
          </a:p>
        </p:txBody>
      </p:sp>
      <p:pic>
        <p:nvPicPr>
          <p:cNvPr id="3" name="Рисунок 2"/>
          <p:cNvPicPr>
            <a:picLocks noChangeAspect="1"/>
          </p:cNvPicPr>
          <p:nvPr/>
        </p:nvPicPr>
        <p:blipFill>
          <a:blip r:embed="rId2"/>
          <a:stretch>
            <a:fillRect/>
          </a:stretch>
        </p:blipFill>
        <p:spPr>
          <a:xfrm>
            <a:off x="8170386" y="169660"/>
            <a:ext cx="3467432" cy="3968231"/>
          </a:xfrm>
          <a:prstGeom prst="rect">
            <a:avLst/>
          </a:prstGeom>
        </p:spPr>
      </p:pic>
    </p:spTree>
    <p:extLst>
      <p:ext uri="{BB962C8B-B14F-4D97-AF65-F5344CB8AC3E}">
        <p14:creationId xmlns:p14="http://schemas.microsoft.com/office/powerpoint/2010/main" val="759390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88872" y="603010"/>
            <a:ext cx="6096000" cy="3908762"/>
          </a:xfrm>
          <a:prstGeom prst="rect">
            <a:avLst/>
          </a:prstGeom>
        </p:spPr>
        <p:txBody>
          <a:bodyPr>
            <a:spAutoFit/>
          </a:bodyPr>
          <a:lstStyle/>
          <a:p>
            <a:r>
              <a:rPr lang="ru-RU" sz="3200" dirty="0" err="1" smtClean="0">
                <a:solidFill>
                  <a:srgbClr val="FF0000"/>
                </a:solidFill>
              </a:rPr>
              <a:t>Print</a:t>
            </a:r>
            <a:r>
              <a:rPr lang="ru-RU" sz="3200" dirty="0" smtClean="0">
                <a:solidFill>
                  <a:srgbClr val="FF0000"/>
                </a:solidFill>
              </a:rPr>
              <a:t> </a:t>
            </a:r>
            <a:r>
              <a:rPr lang="ru-RU" sz="3200" dirty="0" err="1" smtClean="0">
                <a:solidFill>
                  <a:srgbClr val="FF0000"/>
                </a:solidFill>
              </a:rPr>
              <a:t>Advertising</a:t>
            </a:r>
            <a:endParaRPr lang="ru-RU" sz="3200" dirty="0" smtClean="0">
              <a:solidFill>
                <a:srgbClr val="FF0000"/>
              </a:solidFill>
            </a:endParaRPr>
          </a:p>
          <a:p>
            <a:r>
              <a:rPr lang="ru-RU" sz="2400" dirty="0" err="1" smtClean="0"/>
              <a:t>Once</a:t>
            </a:r>
            <a:r>
              <a:rPr lang="ru-RU" sz="2400" dirty="0" smtClean="0"/>
              <a:t> </a:t>
            </a:r>
            <a:r>
              <a:rPr lang="ru-RU" sz="2400" dirty="0"/>
              <a:t>a </a:t>
            </a:r>
            <a:r>
              <a:rPr lang="ru-RU" sz="2400" dirty="0" err="1"/>
              <a:t>huge</a:t>
            </a:r>
            <a:r>
              <a:rPr lang="ru-RU" sz="2400" dirty="0"/>
              <a:t> </a:t>
            </a:r>
            <a:r>
              <a:rPr lang="ru-RU" sz="2400" dirty="0" err="1"/>
              <a:t>driver</a:t>
            </a:r>
            <a:r>
              <a:rPr lang="ru-RU" sz="2400" dirty="0"/>
              <a:t> </a:t>
            </a:r>
            <a:r>
              <a:rPr lang="ru-RU" sz="2400" dirty="0" err="1"/>
              <a:t>of</a:t>
            </a:r>
            <a:r>
              <a:rPr lang="ru-RU" sz="2400" dirty="0"/>
              <a:t> </a:t>
            </a:r>
            <a:r>
              <a:rPr lang="ru-RU" sz="2400" dirty="0" err="1"/>
              <a:t>sales</a:t>
            </a:r>
            <a:r>
              <a:rPr lang="ru-RU" sz="2400" dirty="0"/>
              <a:t>, </a:t>
            </a:r>
            <a:r>
              <a:rPr lang="ru-RU" sz="2400" dirty="0" err="1"/>
              <a:t>print</a:t>
            </a:r>
            <a:r>
              <a:rPr lang="ru-RU" sz="2400" dirty="0"/>
              <a:t> </a:t>
            </a:r>
            <a:r>
              <a:rPr lang="ru-RU" sz="2400" dirty="0" err="1"/>
              <a:t>is</a:t>
            </a:r>
            <a:r>
              <a:rPr lang="ru-RU" sz="2400" dirty="0"/>
              <a:t> </a:t>
            </a:r>
            <a:r>
              <a:rPr lang="ru-RU" sz="2400" dirty="0" err="1"/>
              <a:t>taking</a:t>
            </a:r>
            <a:r>
              <a:rPr lang="ru-RU" sz="2400" dirty="0"/>
              <a:t> a </a:t>
            </a:r>
            <a:r>
              <a:rPr lang="ru-RU" sz="2400" dirty="0" err="1"/>
              <a:t>back</a:t>
            </a:r>
            <a:r>
              <a:rPr lang="ru-RU" sz="2400" dirty="0"/>
              <a:t> </a:t>
            </a:r>
            <a:r>
              <a:rPr lang="ru-RU" sz="2400" dirty="0" err="1"/>
              <a:t>seat</a:t>
            </a:r>
            <a:r>
              <a:rPr lang="ru-RU" sz="2400" dirty="0"/>
              <a:t> </a:t>
            </a:r>
            <a:r>
              <a:rPr lang="ru-RU" sz="2400" dirty="0" err="1"/>
              <a:t>to</a:t>
            </a:r>
            <a:r>
              <a:rPr lang="ru-RU" sz="2400" dirty="0"/>
              <a:t> </a:t>
            </a:r>
            <a:r>
              <a:rPr lang="ru-RU" sz="2400" dirty="0" err="1"/>
              <a:t>the</a:t>
            </a:r>
            <a:r>
              <a:rPr lang="ru-RU" sz="2400" dirty="0"/>
              <a:t> </a:t>
            </a:r>
            <a:r>
              <a:rPr lang="ru-RU" sz="2400" dirty="0" err="1"/>
              <a:t>many</a:t>
            </a:r>
            <a:r>
              <a:rPr lang="ru-RU" sz="2400" dirty="0"/>
              <a:t> </a:t>
            </a:r>
            <a:r>
              <a:rPr lang="ru-RU" sz="2400" dirty="0" err="1"/>
              <a:t>digital</a:t>
            </a:r>
            <a:r>
              <a:rPr lang="ru-RU" sz="2400" dirty="0"/>
              <a:t> </a:t>
            </a:r>
            <a:r>
              <a:rPr lang="ru-RU" sz="2400" dirty="0" err="1"/>
              <a:t>forms</a:t>
            </a:r>
            <a:r>
              <a:rPr lang="ru-RU" sz="2400" dirty="0"/>
              <a:t> </a:t>
            </a:r>
            <a:r>
              <a:rPr lang="ru-RU" sz="2400" dirty="0" err="1"/>
              <a:t>of</a:t>
            </a:r>
            <a:r>
              <a:rPr lang="ru-RU" sz="2400" dirty="0"/>
              <a:t> </a:t>
            </a:r>
            <a:r>
              <a:rPr lang="ru-RU" sz="2400" dirty="0" err="1"/>
              <a:t>advertising</a:t>
            </a:r>
            <a:r>
              <a:rPr lang="ru-RU" sz="2400" dirty="0"/>
              <a:t> </a:t>
            </a:r>
            <a:r>
              <a:rPr lang="ru-RU" sz="2400" dirty="0" err="1"/>
              <a:t>now</a:t>
            </a:r>
            <a:r>
              <a:rPr lang="ru-RU" sz="2400" dirty="0"/>
              <a:t> </a:t>
            </a:r>
            <a:r>
              <a:rPr lang="ru-RU" sz="2400" dirty="0" err="1"/>
              <a:t>available</a:t>
            </a:r>
            <a:r>
              <a:rPr lang="ru-RU" sz="2400" dirty="0"/>
              <a:t> </a:t>
            </a:r>
            <a:r>
              <a:rPr lang="ru-RU" sz="2400" dirty="0" err="1"/>
              <a:t>to</a:t>
            </a:r>
            <a:r>
              <a:rPr lang="ru-RU" sz="2400" dirty="0"/>
              <a:t> </a:t>
            </a:r>
            <a:r>
              <a:rPr lang="ru-RU" sz="2400" dirty="0" err="1"/>
              <a:t>marketers</a:t>
            </a:r>
            <a:r>
              <a:rPr lang="ru-RU" sz="2400" dirty="0"/>
              <a:t>. </a:t>
            </a:r>
            <a:r>
              <a:rPr lang="ru-RU" sz="2400" dirty="0" err="1"/>
              <a:t>However</a:t>
            </a:r>
            <a:r>
              <a:rPr lang="ru-RU" sz="2400" dirty="0"/>
              <a:t>, </a:t>
            </a:r>
            <a:r>
              <a:rPr lang="ru-RU" sz="2400" dirty="0" err="1"/>
              <a:t>if</a:t>
            </a:r>
            <a:r>
              <a:rPr lang="ru-RU" sz="2400" dirty="0"/>
              <a:t> </a:t>
            </a:r>
            <a:r>
              <a:rPr lang="ru-RU" sz="2400" dirty="0" err="1"/>
              <a:t>there</a:t>
            </a:r>
            <a:r>
              <a:rPr lang="ru-RU" sz="2400" dirty="0"/>
              <a:t> </a:t>
            </a:r>
            <a:r>
              <a:rPr lang="ru-RU" sz="2400" dirty="0" err="1"/>
              <a:t>is</a:t>
            </a:r>
            <a:r>
              <a:rPr lang="ru-RU" sz="2400" dirty="0"/>
              <a:t> </a:t>
            </a:r>
            <a:r>
              <a:rPr lang="ru-RU" sz="2400" dirty="0" err="1"/>
              <a:t>one</a:t>
            </a:r>
            <a:r>
              <a:rPr lang="ru-RU" sz="2400" dirty="0"/>
              <a:t> </a:t>
            </a:r>
            <a:r>
              <a:rPr lang="ru-RU" sz="2400" dirty="0" err="1"/>
              <a:t>thing</a:t>
            </a:r>
            <a:r>
              <a:rPr lang="ru-RU" sz="2400" dirty="0"/>
              <a:t> </a:t>
            </a:r>
            <a:r>
              <a:rPr lang="ru-RU" sz="2400" dirty="0" err="1"/>
              <a:t>that's</a:t>
            </a:r>
            <a:r>
              <a:rPr lang="ru-RU" sz="2400" dirty="0"/>
              <a:t> </a:t>
            </a:r>
            <a:r>
              <a:rPr lang="ru-RU" sz="2400" dirty="0" err="1"/>
              <a:t>certain</a:t>
            </a:r>
            <a:r>
              <a:rPr lang="ru-RU" sz="2400" dirty="0"/>
              <a:t> </a:t>
            </a:r>
            <a:r>
              <a:rPr lang="ru-RU" sz="2400" dirty="0" err="1"/>
              <a:t>about</a:t>
            </a:r>
            <a:r>
              <a:rPr lang="ru-RU" sz="2400" dirty="0"/>
              <a:t> </a:t>
            </a:r>
            <a:r>
              <a:rPr lang="ru-RU" sz="2400" dirty="0" err="1"/>
              <a:t>advertising</a:t>
            </a:r>
            <a:r>
              <a:rPr lang="ru-RU" sz="2400" dirty="0"/>
              <a:t>, </a:t>
            </a:r>
            <a:r>
              <a:rPr lang="ru-RU" sz="2400" dirty="0" err="1"/>
              <a:t>it's</a:t>
            </a:r>
            <a:r>
              <a:rPr lang="ru-RU" sz="2400" dirty="0"/>
              <a:t> </a:t>
            </a:r>
            <a:r>
              <a:rPr lang="ru-RU" sz="2400" dirty="0" err="1"/>
              <a:t>that</a:t>
            </a:r>
            <a:r>
              <a:rPr lang="ru-RU" sz="2400" dirty="0"/>
              <a:t> </a:t>
            </a:r>
            <a:r>
              <a:rPr lang="ru-RU" sz="2400" dirty="0" err="1"/>
              <a:t>being</a:t>
            </a:r>
            <a:r>
              <a:rPr lang="ru-RU" sz="2400" dirty="0"/>
              <a:t> </a:t>
            </a:r>
            <a:r>
              <a:rPr lang="ru-RU" sz="2400" dirty="0" err="1"/>
              <a:t>different</a:t>
            </a:r>
            <a:r>
              <a:rPr lang="ru-RU" sz="2400" dirty="0"/>
              <a:t> </a:t>
            </a:r>
            <a:r>
              <a:rPr lang="ru-RU" sz="2400" dirty="0" err="1"/>
              <a:t>is</a:t>
            </a:r>
            <a:r>
              <a:rPr lang="ru-RU" sz="2400" dirty="0"/>
              <a:t> </a:t>
            </a:r>
            <a:r>
              <a:rPr lang="ru-RU" sz="2400" dirty="0" err="1"/>
              <a:t>good</a:t>
            </a:r>
            <a:r>
              <a:rPr lang="ru-RU" sz="2400" dirty="0"/>
              <a:t>. </a:t>
            </a:r>
            <a:r>
              <a:rPr lang="ru-RU" sz="2400" dirty="0" err="1"/>
              <a:t>And</a:t>
            </a:r>
            <a:r>
              <a:rPr lang="ru-RU" sz="2400" dirty="0"/>
              <a:t> </a:t>
            </a:r>
            <a:r>
              <a:rPr lang="ru-RU" sz="2400" dirty="0" err="1"/>
              <a:t>when</a:t>
            </a:r>
            <a:r>
              <a:rPr lang="ru-RU" sz="2400" dirty="0"/>
              <a:t> </a:t>
            </a:r>
            <a:r>
              <a:rPr lang="ru-RU" sz="2400" dirty="0" err="1"/>
              <a:t>consumers</a:t>
            </a:r>
            <a:r>
              <a:rPr lang="ru-RU" sz="2400" dirty="0"/>
              <a:t> </a:t>
            </a:r>
            <a:r>
              <a:rPr lang="ru-RU" sz="2400" dirty="0" err="1"/>
              <a:t>tire</a:t>
            </a:r>
            <a:r>
              <a:rPr lang="ru-RU" sz="2400" dirty="0"/>
              <a:t> </a:t>
            </a:r>
            <a:r>
              <a:rPr lang="ru-RU" sz="2400" dirty="0" err="1"/>
              <a:t>of</a:t>
            </a:r>
            <a:r>
              <a:rPr lang="ru-RU" sz="2400" dirty="0"/>
              <a:t> </a:t>
            </a:r>
            <a:r>
              <a:rPr lang="ru-RU" sz="2400" dirty="0" err="1"/>
              <a:t>digital</a:t>
            </a:r>
            <a:r>
              <a:rPr lang="ru-RU" sz="2400" dirty="0"/>
              <a:t> </a:t>
            </a:r>
            <a:r>
              <a:rPr lang="ru-RU" sz="2400" dirty="0" err="1"/>
              <a:t>ads</a:t>
            </a:r>
            <a:r>
              <a:rPr lang="ru-RU" sz="2400" dirty="0"/>
              <a:t>, a </a:t>
            </a:r>
            <a:r>
              <a:rPr lang="ru-RU" sz="2400" dirty="0" err="1"/>
              <a:t>return</a:t>
            </a:r>
            <a:r>
              <a:rPr lang="ru-RU" sz="2400" dirty="0"/>
              <a:t> </a:t>
            </a:r>
            <a:r>
              <a:rPr lang="ru-RU" sz="2400" dirty="0" err="1"/>
              <a:t>to</a:t>
            </a:r>
            <a:r>
              <a:rPr lang="ru-RU" sz="2400" dirty="0"/>
              <a:t> </a:t>
            </a:r>
            <a:r>
              <a:rPr lang="ru-RU" sz="2400" dirty="0" err="1"/>
              <a:t>printed</a:t>
            </a:r>
            <a:r>
              <a:rPr lang="ru-RU" sz="2400" dirty="0"/>
              <a:t> </a:t>
            </a:r>
            <a:r>
              <a:rPr lang="ru-RU" sz="2400" dirty="0" err="1"/>
              <a:t>pieces</a:t>
            </a:r>
            <a:r>
              <a:rPr lang="ru-RU" sz="2400" dirty="0"/>
              <a:t> </a:t>
            </a:r>
            <a:r>
              <a:rPr lang="ru-RU" sz="2400" dirty="0" err="1"/>
              <a:t>and</a:t>
            </a:r>
            <a:r>
              <a:rPr lang="ru-RU" sz="2400" dirty="0"/>
              <a:t> </a:t>
            </a:r>
            <a:r>
              <a:rPr lang="ru-RU" sz="2400" dirty="0" err="1"/>
              <a:t>the</a:t>
            </a:r>
            <a:r>
              <a:rPr lang="ru-RU" sz="2400" dirty="0"/>
              <a:t> </a:t>
            </a:r>
            <a:r>
              <a:rPr lang="ru-RU" sz="2400" dirty="0" err="1"/>
              <a:t>tactile</a:t>
            </a:r>
            <a:r>
              <a:rPr lang="ru-RU" sz="2400" dirty="0"/>
              <a:t> </a:t>
            </a:r>
            <a:r>
              <a:rPr lang="ru-RU" sz="2400" dirty="0" err="1"/>
              <a:t>feeling</a:t>
            </a:r>
            <a:r>
              <a:rPr lang="ru-RU" sz="2400" dirty="0"/>
              <a:t> </a:t>
            </a:r>
            <a:r>
              <a:rPr lang="ru-RU" sz="2400" dirty="0" err="1"/>
              <a:t>and</a:t>
            </a:r>
            <a:r>
              <a:rPr lang="ru-RU" sz="2400" dirty="0"/>
              <a:t> </a:t>
            </a:r>
            <a:r>
              <a:rPr lang="ru-RU" sz="2400" dirty="0" err="1"/>
              <a:t>permanence</a:t>
            </a:r>
            <a:r>
              <a:rPr lang="ru-RU" sz="2400" dirty="0"/>
              <a:t> </a:t>
            </a:r>
            <a:r>
              <a:rPr lang="ru-RU" sz="2400" dirty="0" err="1"/>
              <a:t>they</a:t>
            </a:r>
            <a:r>
              <a:rPr lang="ru-RU" sz="2400" dirty="0"/>
              <a:t> </a:t>
            </a:r>
            <a:r>
              <a:rPr lang="ru-RU" sz="2400" dirty="0" err="1"/>
              <a:t>provide</a:t>
            </a:r>
            <a:r>
              <a:rPr lang="ru-RU" sz="2400" dirty="0"/>
              <a:t> </a:t>
            </a:r>
            <a:r>
              <a:rPr lang="ru-RU" sz="2400" dirty="0" err="1"/>
              <a:t>is</a:t>
            </a:r>
            <a:r>
              <a:rPr lang="ru-RU" sz="2400" dirty="0"/>
              <a:t> </a:t>
            </a:r>
            <a:r>
              <a:rPr lang="ru-RU" sz="2400" dirty="0" err="1"/>
              <a:t>definitely</a:t>
            </a:r>
            <a:r>
              <a:rPr lang="ru-RU" sz="2400" dirty="0"/>
              <a:t> </a:t>
            </a:r>
            <a:r>
              <a:rPr lang="ru-RU" sz="2400" dirty="0" err="1"/>
              <a:t>in</a:t>
            </a:r>
            <a:r>
              <a:rPr lang="ru-RU" sz="2400" dirty="0"/>
              <a:t> </a:t>
            </a:r>
            <a:r>
              <a:rPr lang="ru-RU" sz="2400" dirty="0" err="1"/>
              <a:t>the</a:t>
            </a:r>
            <a:r>
              <a:rPr lang="ru-RU" sz="2400" dirty="0"/>
              <a:t> </a:t>
            </a:r>
            <a:r>
              <a:rPr lang="ru-RU" sz="2400" dirty="0" err="1"/>
              <a:t>cards</a:t>
            </a:r>
            <a:r>
              <a:rPr lang="ru-RU" sz="2400" dirty="0"/>
              <a:t>. </a:t>
            </a:r>
          </a:p>
        </p:txBody>
      </p:sp>
      <p:pic>
        <p:nvPicPr>
          <p:cNvPr id="3" name="Рисунок 2"/>
          <p:cNvPicPr>
            <a:picLocks noChangeAspect="1"/>
          </p:cNvPicPr>
          <p:nvPr/>
        </p:nvPicPr>
        <p:blipFill>
          <a:blip r:embed="rId2"/>
          <a:stretch>
            <a:fillRect/>
          </a:stretch>
        </p:blipFill>
        <p:spPr>
          <a:xfrm rot="19769159">
            <a:off x="257813" y="1205007"/>
            <a:ext cx="3570331" cy="2087529"/>
          </a:xfrm>
          <a:prstGeom prst="rect">
            <a:avLst/>
          </a:prstGeom>
        </p:spPr>
      </p:pic>
    </p:spTree>
    <p:extLst>
      <p:ext uri="{BB962C8B-B14F-4D97-AF65-F5344CB8AC3E}">
        <p14:creationId xmlns:p14="http://schemas.microsoft.com/office/powerpoint/2010/main" val="4109834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0036" y="113531"/>
            <a:ext cx="9236364" cy="5539978"/>
          </a:xfrm>
          <a:prstGeom prst="rect">
            <a:avLst/>
          </a:prstGeom>
        </p:spPr>
        <p:txBody>
          <a:bodyPr wrap="square">
            <a:spAutoFit/>
          </a:bodyPr>
          <a:lstStyle/>
          <a:p>
            <a:r>
              <a:rPr lang="ru-RU" sz="2400" dirty="0" err="1">
                <a:solidFill>
                  <a:srgbClr val="FF0000"/>
                </a:solidFill>
              </a:rPr>
              <a:t>Typically</a:t>
            </a:r>
            <a:r>
              <a:rPr lang="ru-RU" sz="2400" dirty="0">
                <a:solidFill>
                  <a:srgbClr val="FF0000"/>
                </a:solidFill>
              </a:rPr>
              <a:t>, </a:t>
            </a:r>
            <a:r>
              <a:rPr lang="ru-RU" sz="2400" dirty="0" err="1">
                <a:solidFill>
                  <a:srgbClr val="FF0000"/>
                </a:solidFill>
              </a:rPr>
              <a:t>print</a:t>
            </a:r>
            <a:r>
              <a:rPr lang="ru-RU" sz="2400" dirty="0">
                <a:solidFill>
                  <a:srgbClr val="FF0000"/>
                </a:solidFill>
              </a:rPr>
              <a:t> </a:t>
            </a:r>
            <a:r>
              <a:rPr lang="ru-RU" sz="2400" dirty="0" err="1">
                <a:solidFill>
                  <a:srgbClr val="FF0000"/>
                </a:solidFill>
              </a:rPr>
              <a:t>can</a:t>
            </a:r>
            <a:r>
              <a:rPr lang="ru-RU" sz="2400" dirty="0">
                <a:solidFill>
                  <a:srgbClr val="FF0000"/>
                </a:solidFill>
              </a:rPr>
              <a:t> </a:t>
            </a:r>
            <a:r>
              <a:rPr lang="ru-RU" sz="2400" dirty="0" err="1">
                <a:solidFill>
                  <a:srgbClr val="FF0000"/>
                </a:solidFill>
              </a:rPr>
              <a:t>be</a:t>
            </a:r>
            <a:r>
              <a:rPr lang="ru-RU" sz="2400" dirty="0">
                <a:solidFill>
                  <a:srgbClr val="FF0000"/>
                </a:solidFill>
              </a:rPr>
              <a:t> </a:t>
            </a:r>
            <a:r>
              <a:rPr lang="ru-RU" sz="2400" dirty="0" err="1">
                <a:solidFill>
                  <a:srgbClr val="FF0000"/>
                </a:solidFill>
              </a:rPr>
              <a:t>split</a:t>
            </a:r>
            <a:r>
              <a:rPr lang="ru-RU" sz="2400" dirty="0">
                <a:solidFill>
                  <a:srgbClr val="FF0000"/>
                </a:solidFill>
              </a:rPr>
              <a:t> </a:t>
            </a:r>
            <a:r>
              <a:rPr lang="ru-RU" sz="2400" dirty="0" err="1">
                <a:solidFill>
                  <a:srgbClr val="FF0000"/>
                </a:solidFill>
              </a:rPr>
              <a:t>into</a:t>
            </a:r>
            <a:r>
              <a:rPr lang="ru-RU" sz="2400" dirty="0">
                <a:solidFill>
                  <a:srgbClr val="FF0000"/>
                </a:solidFill>
              </a:rPr>
              <a:t> </a:t>
            </a:r>
            <a:r>
              <a:rPr lang="ru-RU" sz="2400" dirty="0" err="1">
                <a:solidFill>
                  <a:srgbClr val="FF0000"/>
                </a:solidFill>
              </a:rPr>
              <a:t>three</a:t>
            </a:r>
            <a:r>
              <a:rPr lang="ru-RU" sz="2400" dirty="0">
                <a:solidFill>
                  <a:srgbClr val="FF0000"/>
                </a:solidFill>
              </a:rPr>
              <a:t> </a:t>
            </a:r>
            <a:r>
              <a:rPr lang="ru-RU" sz="2400" dirty="0" err="1">
                <a:solidFill>
                  <a:srgbClr val="FF0000"/>
                </a:solidFill>
              </a:rPr>
              <a:t>subcategories</a:t>
            </a:r>
            <a:r>
              <a:rPr lang="ru-RU" sz="2400" dirty="0">
                <a:solidFill>
                  <a:srgbClr val="FF0000"/>
                </a:solidFill>
              </a:rPr>
              <a:t>:</a:t>
            </a:r>
          </a:p>
          <a:p>
            <a:endParaRPr lang="ru-RU" dirty="0"/>
          </a:p>
          <a:p>
            <a:r>
              <a:rPr lang="en-US" sz="2400" b="1" dirty="0" smtClean="0"/>
              <a:t>1.</a:t>
            </a:r>
            <a:r>
              <a:rPr lang="ru-RU" sz="2400" b="1" dirty="0" err="1" smtClean="0"/>
              <a:t>Periodical</a:t>
            </a:r>
            <a:r>
              <a:rPr lang="ru-RU" sz="2400" b="1" dirty="0" smtClean="0"/>
              <a:t> </a:t>
            </a:r>
            <a:r>
              <a:rPr lang="ru-RU" sz="2400" b="1" dirty="0" err="1"/>
              <a:t>Advertising</a:t>
            </a:r>
            <a:endParaRPr lang="ru-RU" sz="2400" b="1" dirty="0"/>
          </a:p>
          <a:p>
            <a:r>
              <a:rPr lang="ru-RU" sz="2400" dirty="0" err="1" smtClean="0"/>
              <a:t>If</a:t>
            </a:r>
            <a:r>
              <a:rPr lang="ru-RU" sz="2400" dirty="0" smtClean="0"/>
              <a:t> </a:t>
            </a:r>
            <a:r>
              <a:rPr lang="ru-RU" sz="2400" dirty="0" err="1"/>
              <a:t>it's</a:t>
            </a:r>
            <a:r>
              <a:rPr lang="ru-RU" sz="2400" dirty="0"/>
              <a:t> </a:t>
            </a:r>
            <a:r>
              <a:rPr lang="ru-RU" sz="2400" dirty="0" err="1"/>
              <a:t>in</a:t>
            </a:r>
            <a:r>
              <a:rPr lang="ru-RU" sz="2400" dirty="0"/>
              <a:t> a </a:t>
            </a:r>
            <a:r>
              <a:rPr lang="ru-RU" sz="2400" dirty="0" err="1"/>
              <a:t>magazine</a:t>
            </a:r>
            <a:r>
              <a:rPr lang="ru-RU" sz="2400" dirty="0"/>
              <a:t>, a </a:t>
            </a:r>
            <a:r>
              <a:rPr lang="ru-RU" sz="2400" dirty="0" err="1"/>
              <a:t>newspaper</a:t>
            </a:r>
            <a:r>
              <a:rPr lang="ru-RU" sz="2400" dirty="0"/>
              <a:t>, </a:t>
            </a:r>
            <a:r>
              <a:rPr lang="ru-RU" sz="2400" dirty="0" err="1"/>
              <a:t>or</a:t>
            </a:r>
            <a:r>
              <a:rPr lang="ru-RU" sz="2400" dirty="0"/>
              <a:t> </a:t>
            </a:r>
            <a:r>
              <a:rPr lang="ru-RU" sz="2400" dirty="0" err="1"/>
              <a:t>anything</a:t>
            </a:r>
            <a:r>
              <a:rPr lang="ru-RU" sz="2400" dirty="0"/>
              <a:t> </a:t>
            </a:r>
            <a:r>
              <a:rPr lang="ru-RU" sz="2400" dirty="0" err="1"/>
              <a:t>else</a:t>
            </a:r>
            <a:r>
              <a:rPr lang="ru-RU" sz="2400" dirty="0"/>
              <a:t> </a:t>
            </a:r>
            <a:r>
              <a:rPr lang="ru-RU" sz="2400" dirty="0" err="1"/>
              <a:t>that</a:t>
            </a:r>
            <a:r>
              <a:rPr lang="ru-RU" sz="2400" dirty="0"/>
              <a:t> </a:t>
            </a:r>
            <a:r>
              <a:rPr lang="ru-RU" sz="2400" dirty="0" err="1"/>
              <a:t>comes</a:t>
            </a:r>
            <a:r>
              <a:rPr lang="ru-RU" sz="2400" dirty="0"/>
              <a:t> </a:t>
            </a:r>
            <a:r>
              <a:rPr lang="ru-RU" sz="2400" dirty="0" err="1"/>
              <a:t>out</a:t>
            </a:r>
            <a:r>
              <a:rPr lang="ru-RU" sz="2400" dirty="0"/>
              <a:t> </a:t>
            </a:r>
            <a:r>
              <a:rPr lang="ru-RU" sz="2400" dirty="0" err="1"/>
              <a:t>at</a:t>
            </a:r>
            <a:r>
              <a:rPr lang="ru-RU" sz="2400" dirty="0"/>
              <a:t> </a:t>
            </a:r>
            <a:r>
              <a:rPr lang="ru-RU" sz="2400" dirty="0" err="1"/>
              <a:t>regular</a:t>
            </a:r>
            <a:r>
              <a:rPr lang="ru-RU" sz="2400" dirty="0"/>
              <a:t> </a:t>
            </a:r>
            <a:r>
              <a:rPr lang="ru-RU" sz="2400" dirty="0" err="1"/>
              <a:t>intervals</a:t>
            </a:r>
            <a:r>
              <a:rPr lang="ru-RU" sz="2400" dirty="0"/>
              <a:t>, </a:t>
            </a:r>
            <a:r>
              <a:rPr lang="ru-RU" sz="2400" dirty="0" err="1"/>
              <a:t>then</a:t>
            </a:r>
            <a:r>
              <a:rPr lang="ru-RU" sz="2400" dirty="0"/>
              <a:t> </a:t>
            </a:r>
            <a:r>
              <a:rPr lang="ru-RU" sz="2400" dirty="0" err="1"/>
              <a:t>it's</a:t>
            </a:r>
            <a:r>
              <a:rPr lang="ru-RU" sz="2400" dirty="0"/>
              <a:t> </a:t>
            </a:r>
            <a:r>
              <a:rPr lang="ru-RU" sz="2400" dirty="0" err="1"/>
              <a:t>periodical</a:t>
            </a:r>
            <a:r>
              <a:rPr lang="ru-RU" sz="2400" dirty="0"/>
              <a:t> </a:t>
            </a:r>
            <a:r>
              <a:rPr lang="ru-RU" sz="2400" dirty="0" err="1"/>
              <a:t>advertising</a:t>
            </a:r>
            <a:r>
              <a:rPr lang="ru-RU" sz="2400" dirty="0"/>
              <a:t> (</a:t>
            </a:r>
            <a:r>
              <a:rPr lang="ru-RU" sz="2400" dirty="0" err="1"/>
              <a:t>aka</a:t>
            </a:r>
            <a:r>
              <a:rPr lang="ru-RU" sz="2400" dirty="0"/>
              <a:t> a </a:t>
            </a:r>
            <a:r>
              <a:rPr lang="ru-RU" sz="2400" dirty="0" err="1"/>
              <a:t>print</a:t>
            </a:r>
            <a:r>
              <a:rPr lang="ru-RU" sz="2400" dirty="0"/>
              <a:t> </a:t>
            </a:r>
            <a:r>
              <a:rPr lang="ru-RU" sz="2400" dirty="0" err="1"/>
              <a:t>ad</a:t>
            </a:r>
            <a:r>
              <a:rPr lang="ru-RU" sz="2400" dirty="0" smtClean="0"/>
              <a:t>).  </a:t>
            </a:r>
            <a:r>
              <a:rPr lang="ru-RU" sz="2400" dirty="0" err="1"/>
              <a:t>To</a:t>
            </a:r>
            <a:r>
              <a:rPr lang="ru-RU" sz="2400" dirty="0"/>
              <a:t> </a:t>
            </a:r>
            <a:r>
              <a:rPr lang="ru-RU" sz="2400" dirty="0" err="1"/>
              <a:t>grab</a:t>
            </a:r>
            <a:r>
              <a:rPr lang="ru-RU" sz="2400" dirty="0"/>
              <a:t> </a:t>
            </a:r>
            <a:r>
              <a:rPr lang="ru-RU" sz="2400" dirty="0" err="1"/>
              <a:t>the</a:t>
            </a:r>
            <a:r>
              <a:rPr lang="ru-RU" sz="2400" dirty="0"/>
              <a:t> </a:t>
            </a:r>
            <a:r>
              <a:rPr lang="ru-RU" sz="2400" dirty="0" err="1"/>
              <a:t>center</a:t>
            </a:r>
            <a:r>
              <a:rPr lang="ru-RU" sz="2400" dirty="0"/>
              <a:t> </a:t>
            </a:r>
            <a:r>
              <a:rPr lang="ru-RU" sz="2400" dirty="0" err="1"/>
              <a:t>spread</a:t>
            </a:r>
            <a:r>
              <a:rPr lang="ru-RU" sz="2400" dirty="0"/>
              <a:t> </a:t>
            </a:r>
            <a:r>
              <a:rPr lang="ru-RU" sz="2400" dirty="0" err="1"/>
              <a:t>of</a:t>
            </a:r>
            <a:r>
              <a:rPr lang="ru-RU" sz="2400" dirty="0"/>
              <a:t> a </a:t>
            </a:r>
            <a:r>
              <a:rPr lang="ru-RU" sz="2400" dirty="0" err="1"/>
              <a:t>big</a:t>
            </a:r>
            <a:r>
              <a:rPr lang="ru-RU" sz="2400" dirty="0"/>
              <a:t> </a:t>
            </a:r>
            <a:r>
              <a:rPr lang="ru-RU" sz="2400" dirty="0" err="1"/>
              <a:t>magazine</a:t>
            </a:r>
            <a:r>
              <a:rPr lang="ru-RU" sz="2400" dirty="0"/>
              <a:t> </a:t>
            </a:r>
            <a:r>
              <a:rPr lang="ru-RU" sz="2400" dirty="0" err="1"/>
              <a:t>or</a:t>
            </a:r>
            <a:r>
              <a:rPr lang="ru-RU" sz="2400" dirty="0"/>
              <a:t> </a:t>
            </a:r>
            <a:r>
              <a:rPr lang="ru-RU" sz="2400" dirty="0" err="1"/>
              <a:t>the</a:t>
            </a:r>
            <a:r>
              <a:rPr lang="ru-RU" sz="2400" dirty="0"/>
              <a:t> </a:t>
            </a:r>
            <a:r>
              <a:rPr lang="ru-RU" sz="2400" dirty="0" err="1"/>
              <a:t>back</a:t>
            </a:r>
            <a:r>
              <a:rPr lang="ru-RU" sz="2400" dirty="0"/>
              <a:t> </a:t>
            </a:r>
            <a:r>
              <a:rPr lang="ru-RU" sz="2400" dirty="0" err="1"/>
              <a:t>cover</a:t>
            </a:r>
            <a:r>
              <a:rPr lang="ru-RU" sz="2400" dirty="0"/>
              <a:t> </a:t>
            </a:r>
            <a:r>
              <a:rPr lang="ru-RU" sz="2400" dirty="0" err="1"/>
              <a:t>of</a:t>
            </a:r>
            <a:r>
              <a:rPr lang="ru-RU" sz="2400" dirty="0"/>
              <a:t> a </a:t>
            </a:r>
            <a:r>
              <a:rPr lang="ru-RU" sz="2400" dirty="0" err="1"/>
              <a:t>newspaper</a:t>
            </a:r>
            <a:r>
              <a:rPr lang="ru-RU" sz="2400" dirty="0"/>
              <a:t> </a:t>
            </a:r>
            <a:r>
              <a:rPr lang="ru-RU" sz="2400" dirty="0" err="1"/>
              <a:t>meant</a:t>
            </a:r>
            <a:r>
              <a:rPr lang="ru-RU" sz="2400" dirty="0"/>
              <a:t> </a:t>
            </a:r>
            <a:r>
              <a:rPr lang="ru-RU" sz="2400" dirty="0" err="1"/>
              <a:t>millions</a:t>
            </a:r>
            <a:r>
              <a:rPr lang="ru-RU" sz="2400" dirty="0"/>
              <a:t> </a:t>
            </a:r>
            <a:r>
              <a:rPr lang="ru-RU" sz="2400" dirty="0" err="1"/>
              <a:t>of</a:t>
            </a:r>
            <a:r>
              <a:rPr lang="ru-RU" sz="2400" dirty="0"/>
              <a:t> </a:t>
            </a:r>
            <a:r>
              <a:rPr lang="ru-RU" sz="2400" dirty="0" err="1"/>
              <a:t>people</a:t>
            </a:r>
            <a:r>
              <a:rPr lang="ru-RU" sz="2400" dirty="0"/>
              <a:t> </a:t>
            </a:r>
            <a:r>
              <a:rPr lang="ru-RU" sz="2400" dirty="0" err="1"/>
              <a:t>saw</a:t>
            </a:r>
            <a:r>
              <a:rPr lang="ru-RU" sz="2400" dirty="0"/>
              <a:t> </a:t>
            </a:r>
            <a:r>
              <a:rPr lang="ru-RU" sz="2400" dirty="0" err="1"/>
              <a:t>the</a:t>
            </a:r>
            <a:r>
              <a:rPr lang="ru-RU" sz="2400" dirty="0"/>
              <a:t> </a:t>
            </a:r>
            <a:r>
              <a:rPr lang="ru-RU" sz="2400" dirty="0" err="1"/>
              <a:t>message</a:t>
            </a:r>
            <a:r>
              <a:rPr lang="ru-RU" sz="2400" dirty="0" smtClean="0"/>
              <a:t>.</a:t>
            </a:r>
            <a:endParaRPr lang="en-US" sz="2400" dirty="0" smtClean="0"/>
          </a:p>
          <a:p>
            <a:r>
              <a:rPr lang="en-US" sz="2400" b="1" dirty="0"/>
              <a:t>2</a:t>
            </a:r>
            <a:r>
              <a:rPr lang="en-US" sz="2400" b="1" dirty="0" smtClean="0"/>
              <a:t>. Brochures</a:t>
            </a:r>
            <a:r>
              <a:rPr lang="en-US" sz="2400" b="1" dirty="0"/>
              <a:t>, Leaflets, Flyers, Handouts, and Point-of-Sale </a:t>
            </a:r>
            <a:r>
              <a:rPr lang="en-US" sz="2400" b="1" dirty="0" smtClean="0"/>
              <a:t>Advertis</a:t>
            </a:r>
            <a:r>
              <a:rPr lang="en-US" sz="2400" dirty="0" smtClean="0"/>
              <a:t>ing</a:t>
            </a:r>
          </a:p>
          <a:p>
            <a:r>
              <a:rPr lang="en-US" sz="2400" b="1" dirty="0" smtClean="0"/>
              <a:t>3. Direct </a:t>
            </a:r>
            <a:r>
              <a:rPr lang="en-US" sz="2400" b="1" dirty="0"/>
              <a:t>Mail Advertising</a:t>
            </a:r>
          </a:p>
          <a:p>
            <a:r>
              <a:rPr lang="en-US" sz="2400" dirty="0"/>
              <a:t>Either of the techniques mentioned above can be incorporated into direct mail. It simply means that your printed pieces are mailed directly to the consumer. This is a technique that has been and continues to be, abused by inferior marketing agencies that have turned the craft into junk mail. If it is creative and intelligently conceived and executed, direct mail can be a fantastic way to engage the customer. Do not count it out.</a:t>
            </a:r>
            <a:endParaRPr lang="ru-RU" sz="2400" dirty="0"/>
          </a:p>
        </p:txBody>
      </p:sp>
    </p:spTree>
    <p:extLst>
      <p:ext uri="{BB962C8B-B14F-4D97-AF65-F5344CB8AC3E}">
        <p14:creationId xmlns:p14="http://schemas.microsoft.com/office/powerpoint/2010/main" val="1734450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3636" y="-71108"/>
            <a:ext cx="6594764" cy="3354765"/>
          </a:xfrm>
          <a:prstGeom prst="rect">
            <a:avLst/>
          </a:prstGeom>
        </p:spPr>
        <p:txBody>
          <a:bodyPr wrap="square">
            <a:spAutoFit/>
          </a:bodyPr>
          <a:lstStyle/>
          <a:p>
            <a:r>
              <a:rPr lang="ru-RU" sz="3200" dirty="0" err="1">
                <a:solidFill>
                  <a:srgbClr val="FF0000"/>
                </a:solidFill>
              </a:rPr>
              <a:t>Guerrilla</a:t>
            </a:r>
            <a:r>
              <a:rPr lang="ru-RU" sz="3200" dirty="0">
                <a:solidFill>
                  <a:srgbClr val="FF0000"/>
                </a:solidFill>
              </a:rPr>
              <a:t> </a:t>
            </a:r>
            <a:r>
              <a:rPr lang="ru-RU" sz="3200" dirty="0" err="1">
                <a:solidFill>
                  <a:srgbClr val="FF0000"/>
                </a:solidFill>
              </a:rPr>
              <a:t>Advertising</a:t>
            </a:r>
            <a:endParaRPr lang="ru-RU" sz="3200" dirty="0">
              <a:solidFill>
                <a:srgbClr val="FF0000"/>
              </a:solidFill>
            </a:endParaRPr>
          </a:p>
          <a:p>
            <a:r>
              <a:rPr lang="ru-RU" sz="2000" dirty="0" err="1"/>
              <a:t>Guerilla</a:t>
            </a:r>
            <a:r>
              <a:rPr lang="ru-RU" sz="2000" dirty="0"/>
              <a:t> </a:t>
            </a:r>
            <a:r>
              <a:rPr lang="ru-RU" sz="2000" dirty="0" err="1"/>
              <a:t>marketing</a:t>
            </a:r>
            <a:r>
              <a:rPr lang="ru-RU" sz="2000" dirty="0"/>
              <a:t> </a:t>
            </a:r>
            <a:r>
              <a:rPr lang="ru-RU" sz="2000" dirty="0" err="1"/>
              <a:t>is</a:t>
            </a:r>
            <a:r>
              <a:rPr lang="ru-RU" sz="2000" dirty="0"/>
              <a:t> </a:t>
            </a:r>
            <a:r>
              <a:rPr lang="ru-RU" sz="2000" dirty="0" err="1"/>
              <a:t>born</a:t>
            </a:r>
            <a:r>
              <a:rPr lang="ru-RU" sz="2000" dirty="0"/>
              <a:t> a </a:t>
            </a:r>
            <a:r>
              <a:rPr lang="ru-RU" sz="2000" dirty="0" err="1"/>
              <a:t>way</a:t>
            </a:r>
            <a:r>
              <a:rPr lang="ru-RU" sz="2000" dirty="0"/>
              <a:t> </a:t>
            </a:r>
            <a:r>
              <a:rPr lang="ru-RU" sz="2000" dirty="0" err="1"/>
              <a:t>of</a:t>
            </a:r>
            <a:r>
              <a:rPr lang="ru-RU" sz="2000" dirty="0"/>
              <a:t> </a:t>
            </a:r>
            <a:r>
              <a:rPr lang="ru-RU" sz="2000" dirty="0" err="1"/>
              <a:t>marketing</a:t>
            </a:r>
            <a:r>
              <a:rPr lang="ru-RU" sz="2000" dirty="0"/>
              <a:t> </a:t>
            </a:r>
            <a:r>
              <a:rPr lang="ru-RU" sz="2000" dirty="0" err="1"/>
              <a:t>which</a:t>
            </a:r>
            <a:r>
              <a:rPr lang="ru-RU" sz="2000" dirty="0"/>
              <a:t> </a:t>
            </a:r>
            <a:r>
              <a:rPr lang="ru-RU" sz="2000" dirty="0" err="1"/>
              <a:t>allows</a:t>
            </a:r>
            <a:r>
              <a:rPr lang="ru-RU" sz="2000" dirty="0"/>
              <a:t> </a:t>
            </a:r>
            <a:r>
              <a:rPr lang="ru-RU" sz="2000" dirty="0" err="1"/>
              <a:t>brand</a:t>
            </a:r>
            <a:r>
              <a:rPr lang="ru-RU" sz="2000" dirty="0"/>
              <a:t> </a:t>
            </a:r>
            <a:r>
              <a:rPr lang="ru-RU" sz="2000" dirty="0" err="1"/>
              <a:t>differentiation</a:t>
            </a:r>
            <a:r>
              <a:rPr lang="ru-RU" sz="2000" dirty="0"/>
              <a:t> </a:t>
            </a:r>
            <a:r>
              <a:rPr lang="ru-RU" sz="2000" dirty="0" err="1"/>
              <a:t>concerning</a:t>
            </a:r>
            <a:r>
              <a:rPr lang="ru-RU" sz="2000" dirty="0"/>
              <a:t> </a:t>
            </a:r>
            <a:r>
              <a:rPr lang="ru-RU" sz="2000" dirty="0" err="1"/>
              <a:t>the</a:t>
            </a:r>
            <a:r>
              <a:rPr lang="ru-RU" sz="2000" dirty="0"/>
              <a:t> </a:t>
            </a:r>
            <a:r>
              <a:rPr lang="ru-RU" sz="2000" dirty="0" err="1"/>
              <a:t>competition</a:t>
            </a:r>
            <a:r>
              <a:rPr lang="ru-RU" sz="2000" dirty="0"/>
              <a:t>. </a:t>
            </a:r>
          </a:p>
          <a:p>
            <a:pPr marL="342900" indent="-342900">
              <a:buFont typeface="Wingdings" panose="05000000000000000000" pitchFamily="2" charset="2"/>
              <a:buChar char="v"/>
            </a:pPr>
            <a:r>
              <a:rPr lang="ru-RU" sz="2000" dirty="0"/>
              <a:t>By </a:t>
            </a:r>
            <a:r>
              <a:rPr lang="ru-RU" sz="2000" dirty="0" err="1"/>
              <a:t>implementing</a:t>
            </a:r>
            <a:r>
              <a:rPr lang="ru-RU" sz="2000" dirty="0"/>
              <a:t> </a:t>
            </a:r>
            <a:r>
              <a:rPr lang="ru-RU" sz="2000" dirty="0" err="1"/>
              <a:t>these</a:t>
            </a:r>
            <a:r>
              <a:rPr lang="ru-RU" sz="2000" dirty="0"/>
              <a:t> </a:t>
            </a:r>
            <a:r>
              <a:rPr lang="ru-RU" sz="2000" dirty="0" err="1"/>
              <a:t>elements</a:t>
            </a:r>
            <a:r>
              <a:rPr lang="ru-RU" sz="2000" dirty="0"/>
              <a:t> </a:t>
            </a:r>
            <a:r>
              <a:rPr lang="ru-RU" sz="2000" dirty="0" err="1"/>
              <a:t>and</a:t>
            </a:r>
            <a:r>
              <a:rPr lang="ru-RU" sz="2000" dirty="0"/>
              <a:t> </a:t>
            </a:r>
            <a:r>
              <a:rPr lang="ru-RU" sz="2000" dirty="0" err="1"/>
              <a:t>characteristic</a:t>
            </a:r>
            <a:r>
              <a:rPr lang="ru-RU" sz="2000" dirty="0"/>
              <a:t> </a:t>
            </a:r>
            <a:r>
              <a:rPr lang="ru-RU" sz="2000" dirty="0" err="1"/>
              <a:t>points</a:t>
            </a:r>
            <a:r>
              <a:rPr lang="ru-RU" sz="2000" dirty="0"/>
              <a:t> </a:t>
            </a:r>
            <a:r>
              <a:rPr lang="ru-RU" sz="2000" dirty="0" err="1"/>
              <a:t>for</a:t>
            </a:r>
            <a:r>
              <a:rPr lang="ru-RU" sz="2000" dirty="0"/>
              <a:t> </a:t>
            </a:r>
            <a:r>
              <a:rPr lang="ru-RU" sz="2000" dirty="0" err="1"/>
              <a:t>the</a:t>
            </a:r>
            <a:r>
              <a:rPr lang="ru-RU" sz="2000" dirty="0"/>
              <a:t> </a:t>
            </a:r>
            <a:r>
              <a:rPr lang="ru-RU" sz="2000" dirty="0" err="1"/>
              <a:t>clients</a:t>
            </a:r>
            <a:r>
              <a:rPr lang="ru-RU" sz="2000" dirty="0"/>
              <a:t>, </a:t>
            </a:r>
            <a:r>
              <a:rPr lang="ru-RU" sz="2000" dirty="0" err="1"/>
              <a:t>like</a:t>
            </a:r>
            <a:r>
              <a:rPr lang="ru-RU" sz="2000" dirty="0"/>
              <a:t> </a:t>
            </a:r>
            <a:r>
              <a:rPr lang="ru-RU" sz="2000" dirty="0" err="1"/>
              <a:t>zebra</a:t>
            </a:r>
            <a:r>
              <a:rPr lang="ru-RU" sz="2000" dirty="0"/>
              <a:t> </a:t>
            </a:r>
            <a:r>
              <a:rPr lang="ru-RU" sz="2000" dirty="0" err="1"/>
              <a:t>crossing</a:t>
            </a:r>
            <a:r>
              <a:rPr lang="ru-RU" sz="2000" dirty="0"/>
              <a:t>, </a:t>
            </a:r>
            <a:r>
              <a:rPr lang="ru-RU" sz="2000" dirty="0" err="1"/>
              <a:t>paper</a:t>
            </a:r>
            <a:r>
              <a:rPr lang="ru-RU" sz="2000" dirty="0"/>
              <a:t> </a:t>
            </a:r>
            <a:r>
              <a:rPr lang="ru-RU" sz="2000" dirty="0" err="1"/>
              <a:t>bins</a:t>
            </a:r>
            <a:r>
              <a:rPr lang="ru-RU" sz="2000" dirty="0"/>
              <a:t>, </a:t>
            </a:r>
            <a:r>
              <a:rPr lang="ru-RU" sz="2000" dirty="0" err="1"/>
              <a:t>stop</a:t>
            </a:r>
            <a:r>
              <a:rPr lang="ru-RU" sz="2000" dirty="0"/>
              <a:t> </a:t>
            </a:r>
            <a:r>
              <a:rPr lang="ru-RU" sz="2000" dirty="0" err="1"/>
              <a:t>lights</a:t>
            </a:r>
            <a:r>
              <a:rPr lang="ru-RU" sz="2000" dirty="0"/>
              <a:t>, </a:t>
            </a:r>
            <a:r>
              <a:rPr lang="ru-RU" sz="2000" dirty="0" err="1"/>
              <a:t>stairs</a:t>
            </a:r>
            <a:r>
              <a:rPr lang="ru-RU" sz="2000" dirty="0"/>
              <a:t> </a:t>
            </a:r>
            <a:r>
              <a:rPr lang="ru-RU" sz="2000" dirty="0" err="1"/>
              <a:t>or</a:t>
            </a:r>
            <a:r>
              <a:rPr lang="ru-RU" sz="2000" dirty="0"/>
              <a:t> </a:t>
            </a:r>
            <a:r>
              <a:rPr lang="ru-RU" sz="2000" dirty="0" err="1"/>
              <a:t>bus</a:t>
            </a:r>
            <a:r>
              <a:rPr lang="ru-RU" sz="2000" dirty="0"/>
              <a:t> </a:t>
            </a:r>
            <a:r>
              <a:rPr lang="ru-RU" sz="2000" dirty="0" err="1"/>
              <a:t>stops</a:t>
            </a:r>
            <a:r>
              <a:rPr lang="ru-RU" sz="2000" dirty="0"/>
              <a:t>, </a:t>
            </a:r>
            <a:r>
              <a:rPr lang="ru-RU" sz="2000" dirty="0" err="1"/>
              <a:t>it</a:t>
            </a:r>
            <a:r>
              <a:rPr lang="ru-RU" sz="2000" dirty="0"/>
              <a:t> </a:t>
            </a:r>
            <a:r>
              <a:rPr lang="ru-RU" sz="2000" dirty="0" err="1"/>
              <a:t>is</a:t>
            </a:r>
            <a:r>
              <a:rPr lang="ru-RU" sz="2000" dirty="0"/>
              <a:t> </a:t>
            </a:r>
            <a:r>
              <a:rPr lang="ru-RU" sz="2000" dirty="0" err="1"/>
              <a:t>straightforward</a:t>
            </a:r>
            <a:r>
              <a:rPr lang="ru-RU" sz="2000" dirty="0"/>
              <a:t> </a:t>
            </a:r>
            <a:r>
              <a:rPr lang="ru-RU" sz="2000" dirty="0" err="1"/>
              <a:t>that</a:t>
            </a:r>
            <a:r>
              <a:rPr lang="ru-RU" sz="2000" dirty="0"/>
              <a:t> </a:t>
            </a:r>
            <a:r>
              <a:rPr lang="ru-RU" sz="2000" dirty="0" err="1"/>
              <a:t>the</a:t>
            </a:r>
            <a:r>
              <a:rPr lang="ru-RU" sz="2000" dirty="0"/>
              <a:t> </a:t>
            </a:r>
            <a:r>
              <a:rPr lang="ru-RU" sz="2000" dirty="0" err="1"/>
              <a:t>potential</a:t>
            </a:r>
            <a:r>
              <a:rPr lang="ru-RU" sz="2000" dirty="0"/>
              <a:t> </a:t>
            </a:r>
            <a:r>
              <a:rPr lang="ru-RU" sz="2000" dirty="0" err="1"/>
              <a:t>client</a:t>
            </a:r>
            <a:r>
              <a:rPr lang="ru-RU" sz="2000" dirty="0"/>
              <a:t> </a:t>
            </a:r>
            <a:r>
              <a:rPr lang="ru-RU" sz="2000" dirty="0" err="1"/>
              <a:t>to</a:t>
            </a:r>
            <a:r>
              <a:rPr lang="ru-RU" sz="2000" dirty="0"/>
              <a:t> </a:t>
            </a:r>
            <a:r>
              <a:rPr lang="ru-RU" sz="2000" dirty="0" err="1"/>
              <a:t>notice</a:t>
            </a:r>
            <a:r>
              <a:rPr lang="ru-RU" sz="2000" dirty="0"/>
              <a:t> </a:t>
            </a:r>
            <a:r>
              <a:rPr lang="ru-RU" sz="2000" dirty="0" err="1"/>
              <a:t>on</a:t>
            </a:r>
            <a:r>
              <a:rPr lang="ru-RU" sz="2000" dirty="0"/>
              <a:t> </a:t>
            </a:r>
            <a:r>
              <a:rPr lang="ru-RU" sz="2000" dirty="0" err="1"/>
              <a:t>the</a:t>
            </a:r>
            <a:r>
              <a:rPr lang="ru-RU" sz="2000" dirty="0"/>
              <a:t> </a:t>
            </a:r>
            <a:r>
              <a:rPr lang="ru-RU" sz="2000" dirty="0" err="1"/>
              <a:t>fact</a:t>
            </a:r>
            <a:r>
              <a:rPr lang="ru-RU" sz="2000" dirty="0"/>
              <a:t> </a:t>
            </a:r>
            <a:r>
              <a:rPr lang="ru-RU" sz="2000" dirty="0" err="1"/>
              <a:t>that</a:t>
            </a:r>
            <a:r>
              <a:rPr lang="ru-RU" sz="2000" dirty="0"/>
              <a:t> </a:t>
            </a:r>
            <a:r>
              <a:rPr lang="ru-RU" sz="2000" dirty="0" err="1"/>
              <a:t>there</a:t>
            </a:r>
            <a:r>
              <a:rPr lang="ru-RU" sz="2000" dirty="0"/>
              <a:t> </a:t>
            </a:r>
            <a:r>
              <a:rPr lang="ru-RU" sz="2000" dirty="0" err="1"/>
              <a:t>is</a:t>
            </a:r>
            <a:r>
              <a:rPr lang="ru-RU" sz="2000" dirty="0"/>
              <a:t> </a:t>
            </a:r>
            <a:r>
              <a:rPr lang="ru-RU" sz="2000" dirty="0" err="1"/>
              <a:t>something</a:t>
            </a:r>
            <a:r>
              <a:rPr lang="ru-RU" sz="2000" dirty="0"/>
              <a:t> </a:t>
            </a:r>
            <a:r>
              <a:rPr lang="ru-RU" sz="2000" dirty="0" err="1"/>
              <a:t>innovative</a:t>
            </a:r>
            <a:r>
              <a:rPr lang="ru-RU" sz="2000" dirty="0"/>
              <a:t> </a:t>
            </a:r>
            <a:r>
              <a:rPr lang="ru-RU" sz="2000" dirty="0" err="1"/>
              <a:t>in</a:t>
            </a:r>
            <a:r>
              <a:rPr lang="ru-RU" sz="2000" dirty="0"/>
              <a:t> </a:t>
            </a:r>
            <a:r>
              <a:rPr lang="ru-RU" sz="2000" dirty="0" err="1"/>
              <a:t>all</a:t>
            </a:r>
            <a:r>
              <a:rPr lang="ru-RU" sz="2000" dirty="0"/>
              <a:t> </a:t>
            </a:r>
          </a:p>
          <a:p>
            <a:r>
              <a:rPr lang="ru-RU" sz="2000" dirty="0" err="1"/>
              <a:t>Therefore</a:t>
            </a:r>
            <a:r>
              <a:rPr lang="ru-RU" sz="2000" dirty="0"/>
              <a:t>, </a:t>
            </a:r>
            <a:r>
              <a:rPr lang="ru-RU" sz="2000" dirty="0" err="1"/>
              <a:t>it</a:t>
            </a:r>
            <a:r>
              <a:rPr lang="ru-RU" sz="2000" dirty="0"/>
              <a:t> </a:t>
            </a:r>
            <a:r>
              <a:rPr lang="ru-RU" sz="2000" dirty="0" err="1"/>
              <a:t>is</a:t>
            </a:r>
            <a:r>
              <a:rPr lang="ru-RU" sz="2000" dirty="0"/>
              <a:t> </a:t>
            </a:r>
            <a:r>
              <a:rPr lang="ru-RU" sz="2000" dirty="0" err="1"/>
              <a:t>understood</a:t>
            </a:r>
            <a:r>
              <a:rPr lang="ru-RU" sz="2000" dirty="0"/>
              <a:t> </a:t>
            </a:r>
            <a:r>
              <a:rPr lang="ru-RU" sz="2000" dirty="0" err="1"/>
              <a:t>as</a:t>
            </a:r>
            <a:r>
              <a:rPr lang="ru-RU" sz="2000" dirty="0"/>
              <a:t> </a:t>
            </a:r>
            <a:r>
              <a:rPr lang="ru-RU" sz="2000" dirty="0" err="1"/>
              <a:t>guerilla</a:t>
            </a:r>
            <a:r>
              <a:rPr lang="ru-RU" sz="2000" dirty="0"/>
              <a:t> </a:t>
            </a:r>
            <a:r>
              <a:rPr lang="ru-RU" sz="2000" dirty="0" err="1"/>
              <a:t>marketing</a:t>
            </a:r>
            <a:r>
              <a:rPr lang="ru-RU" sz="2000" dirty="0"/>
              <a:t> </a:t>
            </a:r>
            <a:r>
              <a:rPr lang="ru-RU" sz="2000" dirty="0" err="1"/>
              <a:t>those</a:t>
            </a:r>
            <a:r>
              <a:rPr lang="ru-RU" sz="2000" dirty="0"/>
              <a:t> </a:t>
            </a:r>
            <a:r>
              <a:rPr lang="ru-RU" sz="2000" dirty="0" err="1"/>
              <a:t>actions</a:t>
            </a:r>
            <a:r>
              <a:rPr lang="ru-RU" sz="2000" dirty="0"/>
              <a:t> </a:t>
            </a:r>
            <a:r>
              <a:rPr lang="ru-RU" sz="2000" dirty="0" err="1"/>
              <a:t>that</a:t>
            </a:r>
            <a:r>
              <a:rPr lang="ru-RU" sz="2000" dirty="0"/>
              <a:t> </a:t>
            </a:r>
            <a:r>
              <a:rPr lang="ru-RU" sz="2000" dirty="0" err="1"/>
              <a:t>are</a:t>
            </a:r>
            <a:r>
              <a:rPr lang="ru-RU" sz="2000" dirty="0"/>
              <a:t> </a:t>
            </a:r>
            <a:r>
              <a:rPr lang="ru-RU" sz="2000" dirty="0" err="1"/>
              <a:t>done</a:t>
            </a:r>
            <a:r>
              <a:rPr lang="ru-RU" sz="2000" dirty="0"/>
              <a:t> </a:t>
            </a:r>
            <a:r>
              <a:rPr lang="ru-RU" sz="2000" dirty="0" err="1"/>
              <a:t>with</a:t>
            </a:r>
            <a:r>
              <a:rPr lang="ru-RU" sz="2000" dirty="0"/>
              <a:t> </a:t>
            </a:r>
            <a:r>
              <a:rPr lang="ru-RU" sz="2000" dirty="0" err="1"/>
              <a:t>more</a:t>
            </a:r>
            <a:r>
              <a:rPr lang="ru-RU" sz="2000" dirty="0"/>
              <a:t> </a:t>
            </a:r>
            <a:r>
              <a:rPr lang="ru-RU" sz="2000" dirty="0" err="1"/>
              <a:t>imagination</a:t>
            </a:r>
            <a:r>
              <a:rPr lang="ru-RU" sz="2000" dirty="0"/>
              <a:t> </a:t>
            </a:r>
            <a:r>
              <a:rPr lang="ru-RU" sz="2000" dirty="0" err="1"/>
              <a:t>than</a:t>
            </a:r>
            <a:r>
              <a:rPr lang="ru-RU" sz="2000" dirty="0"/>
              <a:t> </a:t>
            </a:r>
            <a:r>
              <a:rPr lang="ru-RU" sz="2000" dirty="0" err="1"/>
              <a:t>money</a:t>
            </a:r>
            <a:r>
              <a:rPr lang="ru-RU" sz="2000" dirty="0"/>
              <a:t>, </a:t>
            </a:r>
            <a:r>
              <a:rPr lang="ru-RU" sz="2000" dirty="0" err="1"/>
              <a:t>in</a:t>
            </a:r>
            <a:r>
              <a:rPr lang="ru-RU" sz="2000" dirty="0"/>
              <a:t> </a:t>
            </a:r>
            <a:r>
              <a:rPr lang="ru-RU" sz="2000" dirty="0" err="1"/>
              <a:t>which</a:t>
            </a:r>
            <a:r>
              <a:rPr lang="ru-RU" sz="2000" dirty="0"/>
              <a:t> </a:t>
            </a:r>
            <a:r>
              <a:rPr lang="ru-RU" sz="2000" dirty="0" err="1"/>
              <a:t>the</a:t>
            </a:r>
            <a:r>
              <a:rPr lang="ru-RU" sz="2000" dirty="0"/>
              <a:t> </a:t>
            </a:r>
            <a:r>
              <a:rPr lang="ru-RU" sz="2000" dirty="0" err="1"/>
              <a:t>creativity</a:t>
            </a:r>
            <a:r>
              <a:rPr lang="ru-RU" sz="2000" dirty="0"/>
              <a:t> </a:t>
            </a:r>
            <a:r>
              <a:rPr lang="ru-RU" sz="2000" dirty="0" err="1"/>
              <a:t>and</a:t>
            </a:r>
            <a:r>
              <a:rPr lang="ru-RU" sz="2000" dirty="0"/>
              <a:t> </a:t>
            </a:r>
            <a:r>
              <a:rPr lang="ru-RU" sz="2000" dirty="0" err="1"/>
              <a:t>the</a:t>
            </a:r>
            <a:r>
              <a:rPr lang="ru-RU" sz="2000" dirty="0"/>
              <a:t> </a:t>
            </a:r>
            <a:r>
              <a:rPr lang="ru-RU" sz="2000" dirty="0" err="1"/>
              <a:t>impact</a:t>
            </a:r>
            <a:r>
              <a:rPr lang="ru-RU" sz="2000" dirty="0"/>
              <a:t> </a:t>
            </a:r>
            <a:r>
              <a:rPr lang="ru-RU" sz="2000" dirty="0" err="1"/>
              <a:t>on</a:t>
            </a:r>
            <a:r>
              <a:rPr lang="ru-RU" sz="2000" dirty="0"/>
              <a:t> </a:t>
            </a:r>
            <a:r>
              <a:rPr lang="ru-RU" sz="2000" dirty="0" err="1"/>
              <a:t>traditional</a:t>
            </a:r>
            <a:r>
              <a:rPr lang="ru-RU" sz="2000" dirty="0"/>
              <a:t> </a:t>
            </a:r>
            <a:r>
              <a:rPr lang="ru-RU" sz="2000" dirty="0" err="1"/>
              <a:t>marketing</a:t>
            </a:r>
            <a:r>
              <a:rPr lang="ru-RU" sz="2000" dirty="0"/>
              <a:t> </a:t>
            </a:r>
            <a:r>
              <a:rPr lang="ru-RU" sz="2000" dirty="0" err="1"/>
              <a:t>prevails</a:t>
            </a:r>
            <a:r>
              <a:rPr lang="ru-RU" sz="2000" dirty="0"/>
              <a:t>.</a:t>
            </a:r>
          </a:p>
        </p:txBody>
      </p:sp>
      <p:pic>
        <p:nvPicPr>
          <p:cNvPr id="3" name="Рисунок 2"/>
          <p:cNvPicPr>
            <a:picLocks noChangeAspect="1"/>
          </p:cNvPicPr>
          <p:nvPr/>
        </p:nvPicPr>
        <p:blipFill>
          <a:blip r:embed="rId2"/>
          <a:stretch>
            <a:fillRect/>
          </a:stretch>
        </p:blipFill>
        <p:spPr>
          <a:xfrm rot="980499">
            <a:off x="7235107" y="3051414"/>
            <a:ext cx="4349673" cy="2958042"/>
          </a:xfrm>
          <a:prstGeom prst="rect">
            <a:avLst/>
          </a:prstGeom>
        </p:spPr>
      </p:pic>
      <p:pic>
        <p:nvPicPr>
          <p:cNvPr id="4" name="Рисунок 3"/>
          <p:cNvPicPr>
            <a:picLocks noChangeAspect="1"/>
          </p:cNvPicPr>
          <p:nvPr/>
        </p:nvPicPr>
        <p:blipFill>
          <a:blip r:embed="rId3"/>
          <a:stretch>
            <a:fillRect/>
          </a:stretch>
        </p:blipFill>
        <p:spPr>
          <a:xfrm rot="20799715">
            <a:off x="10258021" y="169461"/>
            <a:ext cx="1623342" cy="1318936"/>
          </a:xfrm>
          <a:prstGeom prst="rect">
            <a:avLst/>
          </a:prstGeom>
        </p:spPr>
      </p:pic>
      <p:pic>
        <p:nvPicPr>
          <p:cNvPr id="5" name="Рисунок 4"/>
          <p:cNvPicPr>
            <a:picLocks noChangeAspect="1"/>
          </p:cNvPicPr>
          <p:nvPr/>
        </p:nvPicPr>
        <p:blipFill>
          <a:blip r:embed="rId4"/>
          <a:stretch>
            <a:fillRect/>
          </a:stretch>
        </p:blipFill>
        <p:spPr>
          <a:xfrm rot="20709141">
            <a:off x="517236" y="3676073"/>
            <a:ext cx="1985819" cy="1708727"/>
          </a:xfrm>
          <a:prstGeom prst="rect">
            <a:avLst/>
          </a:prstGeom>
        </p:spPr>
      </p:pic>
      <p:pic>
        <p:nvPicPr>
          <p:cNvPr id="6" name="Рисунок 5"/>
          <p:cNvPicPr>
            <a:picLocks noChangeAspect="1"/>
          </p:cNvPicPr>
          <p:nvPr/>
        </p:nvPicPr>
        <p:blipFill>
          <a:blip r:embed="rId5"/>
          <a:stretch>
            <a:fillRect/>
          </a:stretch>
        </p:blipFill>
        <p:spPr>
          <a:xfrm>
            <a:off x="2688833" y="3648357"/>
            <a:ext cx="4374255" cy="3079779"/>
          </a:xfrm>
          <a:prstGeom prst="rect">
            <a:avLst/>
          </a:prstGeom>
        </p:spPr>
      </p:pic>
    </p:spTree>
    <p:extLst>
      <p:ext uri="{BB962C8B-B14F-4D97-AF65-F5344CB8AC3E}">
        <p14:creationId xmlns:p14="http://schemas.microsoft.com/office/powerpoint/2010/main" val="2052587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8364" y="741416"/>
            <a:ext cx="8035636" cy="2185214"/>
          </a:xfrm>
          <a:prstGeom prst="rect">
            <a:avLst/>
          </a:prstGeom>
        </p:spPr>
        <p:txBody>
          <a:bodyPr wrap="square">
            <a:spAutoFit/>
          </a:bodyPr>
          <a:lstStyle/>
          <a:p>
            <a:r>
              <a:rPr lang="ru-RU" sz="3200" dirty="0" err="1">
                <a:solidFill>
                  <a:srgbClr val="FF0000"/>
                </a:solidFill>
              </a:rPr>
              <a:t>Broadcast</a:t>
            </a:r>
            <a:r>
              <a:rPr lang="ru-RU" sz="3200" dirty="0">
                <a:solidFill>
                  <a:srgbClr val="FF0000"/>
                </a:solidFill>
              </a:rPr>
              <a:t> </a:t>
            </a:r>
            <a:r>
              <a:rPr lang="ru-RU" sz="3200" dirty="0" err="1" smtClean="0">
                <a:solidFill>
                  <a:srgbClr val="FF0000"/>
                </a:solidFill>
              </a:rPr>
              <a:t>Advertising</a:t>
            </a:r>
            <a:endParaRPr lang="en-US" sz="3200" dirty="0" smtClean="0">
              <a:solidFill>
                <a:srgbClr val="FF0000"/>
              </a:solidFill>
            </a:endParaRPr>
          </a:p>
          <a:p>
            <a:endParaRPr lang="ru-RU" sz="3200" dirty="0">
              <a:solidFill>
                <a:srgbClr val="FF0000"/>
              </a:solidFill>
            </a:endParaRPr>
          </a:p>
          <a:p>
            <a:r>
              <a:rPr lang="ru-RU" sz="2400" dirty="0"/>
              <a:t>A </a:t>
            </a:r>
            <a:r>
              <a:rPr lang="ru-RU" sz="2400" dirty="0" err="1"/>
              <a:t>mass-market</a:t>
            </a:r>
            <a:r>
              <a:rPr lang="ru-RU" sz="2400" dirty="0"/>
              <a:t> </a:t>
            </a:r>
            <a:r>
              <a:rPr lang="ru-RU" sz="2400" dirty="0" err="1"/>
              <a:t>form</a:t>
            </a:r>
            <a:r>
              <a:rPr lang="ru-RU" sz="2400" dirty="0"/>
              <a:t> </a:t>
            </a:r>
            <a:r>
              <a:rPr lang="ru-RU" sz="2400" dirty="0" err="1"/>
              <a:t>of</a:t>
            </a:r>
            <a:r>
              <a:rPr lang="ru-RU" sz="2400" dirty="0"/>
              <a:t> </a:t>
            </a:r>
            <a:r>
              <a:rPr lang="ru-RU" sz="2400" dirty="0" err="1"/>
              <a:t>communication</a:t>
            </a:r>
            <a:r>
              <a:rPr lang="ru-RU" sz="2400" dirty="0"/>
              <a:t> </a:t>
            </a:r>
            <a:r>
              <a:rPr lang="ru-RU" sz="2400" dirty="0" err="1"/>
              <a:t>including</a:t>
            </a:r>
            <a:r>
              <a:rPr lang="ru-RU" sz="2400" dirty="0"/>
              <a:t> </a:t>
            </a:r>
            <a:r>
              <a:rPr lang="ru-RU" sz="2400" dirty="0" err="1"/>
              <a:t>television</a:t>
            </a:r>
            <a:r>
              <a:rPr lang="ru-RU" sz="2400" dirty="0"/>
              <a:t> </a:t>
            </a:r>
            <a:r>
              <a:rPr lang="ru-RU" sz="2400" dirty="0" err="1"/>
              <a:t>and</a:t>
            </a:r>
            <a:r>
              <a:rPr lang="ru-RU" sz="2400" dirty="0"/>
              <a:t> </a:t>
            </a:r>
            <a:r>
              <a:rPr lang="ru-RU" sz="2400" dirty="0" err="1"/>
              <a:t>radio</a:t>
            </a:r>
            <a:r>
              <a:rPr lang="ru-RU" sz="2400" dirty="0"/>
              <a:t>, </a:t>
            </a:r>
            <a:r>
              <a:rPr lang="ru-RU" sz="2400" dirty="0" err="1"/>
              <a:t>broadcast</a:t>
            </a:r>
            <a:r>
              <a:rPr lang="ru-RU" sz="2400" dirty="0"/>
              <a:t> </a:t>
            </a:r>
            <a:r>
              <a:rPr lang="ru-RU" sz="2400" dirty="0" err="1"/>
              <a:t>advertising</a:t>
            </a:r>
            <a:r>
              <a:rPr lang="ru-RU" sz="2400" dirty="0"/>
              <a:t> </a:t>
            </a:r>
            <a:r>
              <a:rPr lang="ru-RU" sz="2400" dirty="0" err="1"/>
              <a:t>has</a:t>
            </a:r>
            <a:r>
              <a:rPr lang="ru-RU" sz="2400" dirty="0"/>
              <a:t>, </a:t>
            </a:r>
            <a:r>
              <a:rPr lang="ru-RU" sz="2400" dirty="0" err="1"/>
              <a:t>until</a:t>
            </a:r>
            <a:r>
              <a:rPr lang="ru-RU" sz="2400" dirty="0"/>
              <a:t> </a:t>
            </a:r>
            <a:r>
              <a:rPr lang="ru-RU" sz="2400" dirty="0" err="1"/>
              <a:t>recently</a:t>
            </a:r>
            <a:r>
              <a:rPr lang="ru-RU" sz="2400" dirty="0"/>
              <a:t>, </a:t>
            </a:r>
            <a:r>
              <a:rPr lang="ru-RU" sz="2400" dirty="0" err="1"/>
              <a:t>been</a:t>
            </a:r>
            <a:r>
              <a:rPr lang="ru-RU" sz="2400" dirty="0"/>
              <a:t> </a:t>
            </a:r>
            <a:r>
              <a:rPr lang="ru-RU" sz="2400" dirty="0" err="1"/>
              <a:t>the</a:t>
            </a:r>
            <a:r>
              <a:rPr lang="ru-RU" sz="2400" dirty="0"/>
              <a:t> </a:t>
            </a:r>
            <a:r>
              <a:rPr lang="ru-RU" sz="2400" dirty="0" err="1"/>
              <a:t>most</a:t>
            </a:r>
            <a:r>
              <a:rPr lang="ru-RU" sz="2400" dirty="0"/>
              <a:t> </a:t>
            </a:r>
            <a:r>
              <a:rPr lang="ru-RU" sz="2400" dirty="0" err="1"/>
              <a:t>dominant</a:t>
            </a:r>
            <a:r>
              <a:rPr lang="ru-RU" sz="2400" dirty="0"/>
              <a:t> </a:t>
            </a:r>
            <a:r>
              <a:rPr lang="ru-RU" sz="2400" dirty="0" err="1"/>
              <a:t>way</a:t>
            </a:r>
            <a:r>
              <a:rPr lang="ru-RU" sz="2400" dirty="0"/>
              <a:t> </a:t>
            </a:r>
            <a:r>
              <a:rPr lang="ru-RU" sz="2400" dirty="0" err="1"/>
              <a:t>to</a:t>
            </a:r>
            <a:r>
              <a:rPr lang="ru-RU" sz="2400" dirty="0"/>
              <a:t> </a:t>
            </a:r>
            <a:r>
              <a:rPr lang="ru-RU" sz="2400" dirty="0" err="1"/>
              <a:t>reach</a:t>
            </a:r>
            <a:r>
              <a:rPr lang="ru-RU" sz="2400" dirty="0"/>
              <a:t> a </a:t>
            </a:r>
            <a:r>
              <a:rPr lang="ru-RU" sz="2400" dirty="0" err="1"/>
              <a:t>large</a:t>
            </a:r>
            <a:r>
              <a:rPr lang="ru-RU" sz="2400" dirty="0"/>
              <a:t> </a:t>
            </a:r>
            <a:r>
              <a:rPr lang="ru-RU" sz="2400" dirty="0" err="1"/>
              <a:t>number</a:t>
            </a:r>
            <a:r>
              <a:rPr lang="ru-RU" sz="2400" dirty="0"/>
              <a:t> </a:t>
            </a:r>
            <a:r>
              <a:rPr lang="ru-RU" sz="2400" dirty="0" err="1"/>
              <a:t>of</a:t>
            </a:r>
            <a:r>
              <a:rPr lang="ru-RU" sz="2400" dirty="0"/>
              <a:t> </a:t>
            </a:r>
            <a:r>
              <a:rPr lang="ru-RU" sz="2400" dirty="0" err="1"/>
              <a:t>consumers</a:t>
            </a:r>
            <a:r>
              <a:rPr lang="ru-RU" sz="2400" dirty="0"/>
              <a:t>. </a:t>
            </a:r>
          </a:p>
        </p:txBody>
      </p:sp>
      <p:pic>
        <p:nvPicPr>
          <p:cNvPr id="3" name="Рисунок 2"/>
          <p:cNvPicPr>
            <a:picLocks noChangeAspect="1"/>
          </p:cNvPicPr>
          <p:nvPr/>
        </p:nvPicPr>
        <p:blipFill>
          <a:blip r:embed="rId2"/>
          <a:stretch>
            <a:fillRect/>
          </a:stretch>
        </p:blipFill>
        <p:spPr>
          <a:xfrm>
            <a:off x="3915151" y="4277405"/>
            <a:ext cx="4361697" cy="2478029"/>
          </a:xfrm>
          <a:prstGeom prst="rect">
            <a:avLst/>
          </a:prstGeom>
        </p:spPr>
      </p:pic>
    </p:spTree>
    <p:extLst>
      <p:ext uri="{BB962C8B-B14F-4D97-AF65-F5344CB8AC3E}">
        <p14:creationId xmlns:p14="http://schemas.microsoft.com/office/powerpoint/2010/main" val="587719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8509" y="1222041"/>
            <a:ext cx="4535055" cy="4308872"/>
          </a:xfrm>
          <a:prstGeom prst="rect">
            <a:avLst/>
          </a:prstGeom>
        </p:spPr>
        <p:txBody>
          <a:bodyPr wrap="square">
            <a:spAutoFit/>
          </a:bodyPr>
          <a:lstStyle/>
          <a:p>
            <a:endParaRPr lang="ru-RU" sz="3200" dirty="0">
              <a:solidFill>
                <a:srgbClr val="FF0000"/>
              </a:solidFill>
            </a:endParaRPr>
          </a:p>
          <a:p>
            <a:r>
              <a:rPr lang="ru-RU" sz="2800" dirty="0" err="1"/>
              <a:t>Also</a:t>
            </a:r>
            <a:r>
              <a:rPr lang="ru-RU" sz="2800" dirty="0"/>
              <a:t> </a:t>
            </a:r>
            <a:r>
              <a:rPr lang="ru-RU" sz="2800" dirty="0" err="1"/>
              <a:t>known</a:t>
            </a:r>
            <a:r>
              <a:rPr lang="ru-RU" sz="2800" dirty="0"/>
              <a:t> </a:t>
            </a:r>
            <a:r>
              <a:rPr lang="ru-RU" sz="2800" dirty="0" err="1"/>
              <a:t>as</a:t>
            </a:r>
            <a:r>
              <a:rPr lang="ru-RU" sz="2800" dirty="0"/>
              <a:t> </a:t>
            </a:r>
            <a:r>
              <a:rPr lang="ru-RU" sz="2800" dirty="0" err="1"/>
              <a:t>out-of-home</a:t>
            </a:r>
            <a:r>
              <a:rPr lang="ru-RU" sz="2800" dirty="0"/>
              <a:t> (OOH) </a:t>
            </a:r>
            <a:r>
              <a:rPr lang="ru-RU" sz="2800" dirty="0" err="1"/>
              <a:t>advertising</a:t>
            </a:r>
            <a:r>
              <a:rPr lang="ru-RU" sz="2800" dirty="0"/>
              <a:t>, </a:t>
            </a:r>
            <a:r>
              <a:rPr lang="ru-RU" sz="2800" dirty="0" err="1"/>
              <a:t>this</a:t>
            </a:r>
            <a:r>
              <a:rPr lang="ru-RU" sz="2800" dirty="0"/>
              <a:t> </a:t>
            </a:r>
            <a:r>
              <a:rPr lang="ru-RU" sz="2800" dirty="0" err="1"/>
              <a:t>is</a:t>
            </a:r>
            <a:r>
              <a:rPr lang="ru-RU" sz="2800" dirty="0"/>
              <a:t> a </a:t>
            </a:r>
            <a:r>
              <a:rPr lang="ru-RU" sz="2800" dirty="0" err="1"/>
              <a:t>broad</a:t>
            </a:r>
            <a:r>
              <a:rPr lang="ru-RU" sz="2800" dirty="0"/>
              <a:t> </a:t>
            </a:r>
            <a:r>
              <a:rPr lang="ru-RU" sz="2800" dirty="0" err="1"/>
              <a:t>term</a:t>
            </a:r>
            <a:r>
              <a:rPr lang="ru-RU" sz="2800" dirty="0"/>
              <a:t> </a:t>
            </a:r>
            <a:r>
              <a:rPr lang="ru-RU" sz="2800" dirty="0" err="1"/>
              <a:t>that</a:t>
            </a:r>
            <a:r>
              <a:rPr lang="ru-RU" sz="2800" dirty="0"/>
              <a:t> </a:t>
            </a:r>
            <a:r>
              <a:rPr lang="ru-RU" sz="2800" dirty="0" err="1"/>
              <a:t>describes</a:t>
            </a:r>
            <a:r>
              <a:rPr lang="ru-RU" sz="2800" dirty="0"/>
              <a:t> </a:t>
            </a:r>
            <a:r>
              <a:rPr lang="ru-RU" sz="2800" dirty="0" err="1"/>
              <a:t>any</a:t>
            </a:r>
            <a:r>
              <a:rPr lang="ru-RU" sz="2800" dirty="0"/>
              <a:t> </a:t>
            </a:r>
            <a:r>
              <a:rPr lang="ru-RU" sz="2800" dirty="0" err="1"/>
              <a:t>type</a:t>
            </a:r>
            <a:r>
              <a:rPr lang="ru-RU" sz="2800" dirty="0"/>
              <a:t> </a:t>
            </a:r>
            <a:r>
              <a:rPr lang="ru-RU" sz="2800" dirty="0" err="1"/>
              <a:t>of</a:t>
            </a:r>
            <a:r>
              <a:rPr lang="ru-RU" sz="2800" dirty="0"/>
              <a:t> </a:t>
            </a:r>
            <a:r>
              <a:rPr lang="ru-RU" sz="2800" dirty="0" err="1"/>
              <a:t>advertising</a:t>
            </a:r>
            <a:r>
              <a:rPr lang="ru-RU" sz="2800" dirty="0"/>
              <a:t> </a:t>
            </a:r>
            <a:r>
              <a:rPr lang="ru-RU" sz="2800" dirty="0" err="1"/>
              <a:t>that</a:t>
            </a:r>
            <a:r>
              <a:rPr lang="ru-RU" sz="2800" dirty="0"/>
              <a:t> </a:t>
            </a:r>
            <a:r>
              <a:rPr lang="ru-RU" sz="2800" dirty="0" err="1"/>
              <a:t>reaches</a:t>
            </a:r>
            <a:r>
              <a:rPr lang="ru-RU" sz="2800" dirty="0"/>
              <a:t> </a:t>
            </a:r>
            <a:r>
              <a:rPr lang="ru-RU" sz="2800" dirty="0" err="1"/>
              <a:t>consumers</a:t>
            </a:r>
            <a:r>
              <a:rPr lang="ru-RU" sz="2800" dirty="0"/>
              <a:t> </a:t>
            </a:r>
            <a:r>
              <a:rPr lang="ru-RU" sz="2800" dirty="0" err="1"/>
              <a:t>when</a:t>
            </a:r>
            <a:r>
              <a:rPr lang="ru-RU" sz="2800" dirty="0"/>
              <a:t> </a:t>
            </a:r>
            <a:r>
              <a:rPr lang="ru-RU" sz="2800" dirty="0" err="1"/>
              <a:t>they</a:t>
            </a:r>
            <a:r>
              <a:rPr lang="ru-RU" sz="2800" dirty="0"/>
              <a:t> </a:t>
            </a:r>
            <a:r>
              <a:rPr lang="ru-RU" sz="2800" dirty="0" err="1"/>
              <a:t>are</a:t>
            </a:r>
            <a:r>
              <a:rPr lang="ru-RU" sz="2800" dirty="0"/>
              <a:t> </a:t>
            </a:r>
            <a:r>
              <a:rPr lang="ru-RU" sz="2800" dirty="0" err="1"/>
              <a:t>away</a:t>
            </a:r>
            <a:r>
              <a:rPr lang="ru-RU" sz="2800" dirty="0"/>
              <a:t> </a:t>
            </a:r>
            <a:r>
              <a:rPr lang="ru-RU" sz="2800" dirty="0" err="1"/>
              <a:t>from</a:t>
            </a:r>
            <a:r>
              <a:rPr lang="ru-RU" sz="2800" dirty="0"/>
              <a:t> </a:t>
            </a:r>
            <a:r>
              <a:rPr lang="ru-RU" sz="2800" dirty="0" err="1"/>
              <a:t>home</a:t>
            </a:r>
            <a:r>
              <a:rPr lang="ru-RU" sz="2800" dirty="0"/>
              <a:t>. </a:t>
            </a:r>
            <a:r>
              <a:rPr lang="ru-RU" sz="2800" dirty="0" err="1"/>
              <a:t>Think</a:t>
            </a:r>
            <a:r>
              <a:rPr lang="ru-RU" sz="2800" dirty="0"/>
              <a:t> </a:t>
            </a:r>
            <a:r>
              <a:rPr lang="ru-RU" sz="2800" dirty="0" err="1"/>
              <a:t>of</a:t>
            </a:r>
            <a:r>
              <a:rPr lang="ru-RU" sz="2800" dirty="0"/>
              <a:t> </a:t>
            </a:r>
            <a:r>
              <a:rPr lang="ru-RU" sz="2800" dirty="0" err="1"/>
              <a:t>billboards</a:t>
            </a:r>
            <a:r>
              <a:rPr lang="ru-RU" sz="2800" dirty="0"/>
              <a:t>, </a:t>
            </a:r>
            <a:r>
              <a:rPr lang="ru-RU" sz="2800" dirty="0" err="1"/>
              <a:t>bus</a:t>
            </a:r>
            <a:r>
              <a:rPr lang="ru-RU" sz="2800" dirty="0"/>
              <a:t> </a:t>
            </a:r>
            <a:r>
              <a:rPr lang="ru-RU" sz="2800" dirty="0" err="1"/>
              <a:t>shelter</a:t>
            </a:r>
            <a:r>
              <a:rPr lang="ru-RU" sz="2800" dirty="0"/>
              <a:t> </a:t>
            </a:r>
            <a:r>
              <a:rPr lang="ru-RU" sz="2800" dirty="0" err="1"/>
              <a:t>posters</a:t>
            </a:r>
            <a:r>
              <a:rPr lang="ru-RU" sz="2800" dirty="0"/>
              <a:t>, </a:t>
            </a:r>
            <a:r>
              <a:rPr lang="ru-RU" sz="2800" dirty="0" err="1"/>
              <a:t>fly</a:t>
            </a:r>
            <a:r>
              <a:rPr lang="ru-RU" sz="2800" dirty="0"/>
              <a:t> </a:t>
            </a:r>
            <a:r>
              <a:rPr lang="ru-RU" sz="2800" dirty="0" err="1" smtClean="0"/>
              <a:t>posters</a:t>
            </a:r>
            <a:r>
              <a:rPr lang="en-US" sz="2800" dirty="0"/>
              <a:t>.</a:t>
            </a:r>
            <a:endParaRPr lang="ru-RU" sz="2800" dirty="0"/>
          </a:p>
          <a:p>
            <a:endParaRPr lang="ru-RU" dirty="0"/>
          </a:p>
        </p:txBody>
      </p:sp>
      <p:sp>
        <p:nvSpPr>
          <p:cNvPr id="4" name="Прямоугольник 3"/>
          <p:cNvSpPr/>
          <p:nvPr/>
        </p:nvSpPr>
        <p:spPr>
          <a:xfrm>
            <a:off x="1873328" y="528842"/>
            <a:ext cx="3504486" cy="584775"/>
          </a:xfrm>
          <a:prstGeom prst="rect">
            <a:avLst/>
          </a:prstGeom>
        </p:spPr>
        <p:txBody>
          <a:bodyPr wrap="none">
            <a:spAutoFit/>
          </a:bodyPr>
          <a:lstStyle/>
          <a:p>
            <a:r>
              <a:rPr lang="ru-RU" sz="3200" dirty="0" err="1">
                <a:solidFill>
                  <a:srgbClr val="FF0000"/>
                </a:solidFill>
              </a:rPr>
              <a:t>Outdoor</a:t>
            </a:r>
            <a:r>
              <a:rPr lang="ru-RU" sz="3200" dirty="0">
                <a:solidFill>
                  <a:srgbClr val="FF0000"/>
                </a:solidFill>
              </a:rPr>
              <a:t> </a:t>
            </a:r>
            <a:r>
              <a:rPr lang="ru-RU" sz="3200" dirty="0" err="1">
                <a:solidFill>
                  <a:srgbClr val="FF0000"/>
                </a:solidFill>
              </a:rPr>
              <a:t>Advertising</a:t>
            </a:r>
            <a:endParaRPr lang="en-US" sz="3200" dirty="0">
              <a:solidFill>
                <a:srgbClr val="FF0000"/>
              </a:solidFill>
            </a:endParaRPr>
          </a:p>
        </p:txBody>
      </p:sp>
      <p:pic>
        <p:nvPicPr>
          <p:cNvPr id="5" name="Рисунок 4"/>
          <p:cNvPicPr>
            <a:picLocks noChangeAspect="1"/>
          </p:cNvPicPr>
          <p:nvPr/>
        </p:nvPicPr>
        <p:blipFill>
          <a:blip r:embed="rId2"/>
          <a:stretch>
            <a:fillRect/>
          </a:stretch>
        </p:blipFill>
        <p:spPr>
          <a:xfrm>
            <a:off x="6085120" y="1246909"/>
            <a:ext cx="4453581" cy="2696467"/>
          </a:xfrm>
          <a:prstGeom prst="rect">
            <a:avLst/>
          </a:prstGeom>
        </p:spPr>
      </p:pic>
    </p:spTree>
    <p:extLst>
      <p:ext uri="{BB962C8B-B14F-4D97-AF65-F5344CB8AC3E}">
        <p14:creationId xmlns:p14="http://schemas.microsoft.com/office/powerpoint/2010/main" val="1047687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2489" y="232266"/>
            <a:ext cx="6096000" cy="6247864"/>
          </a:xfrm>
          <a:prstGeom prst="rect">
            <a:avLst/>
          </a:prstGeom>
        </p:spPr>
        <p:txBody>
          <a:bodyPr>
            <a:spAutoFit/>
          </a:bodyPr>
          <a:lstStyle/>
          <a:p>
            <a:r>
              <a:rPr lang="ru-RU" sz="3200" dirty="0" err="1">
                <a:solidFill>
                  <a:srgbClr val="FF0000"/>
                </a:solidFill>
              </a:rPr>
              <a:t>Public</a:t>
            </a:r>
            <a:r>
              <a:rPr lang="ru-RU" sz="3200" dirty="0">
                <a:solidFill>
                  <a:srgbClr val="FF0000"/>
                </a:solidFill>
              </a:rPr>
              <a:t> </a:t>
            </a:r>
            <a:r>
              <a:rPr lang="ru-RU" sz="3200" dirty="0" err="1">
                <a:solidFill>
                  <a:srgbClr val="FF0000"/>
                </a:solidFill>
              </a:rPr>
              <a:t>Service</a:t>
            </a:r>
            <a:r>
              <a:rPr lang="ru-RU" sz="3200" dirty="0">
                <a:solidFill>
                  <a:srgbClr val="FF0000"/>
                </a:solidFill>
              </a:rPr>
              <a:t> </a:t>
            </a:r>
            <a:r>
              <a:rPr lang="ru-RU" sz="3200" dirty="0" err="1" smtClean="0">
                <a:solidFill>
                  <a:srgbClr val="FF0000"/>
                </a:solidFill>
              </a:rPr>
              <a:t>Advertising</a:t>
            </a:r>
            <a:endParaRPr lang="en-US" sz="3200" dirty="0" smtClean="0">
              <a:solidFill>
                <a:srgbClr val="FF0000"/>
              </a:solidFill>
            </a:endParaRPr>
          </a:p>
          <a:p>
            <a:endParaRPr lang="ru-RU" sz="3200" dirty="0">
              <a:solidFill>
                <a:srgbClr val="FF0000"/>
              </a:solidFill>
            </a:endParaRPr>
          </a:p>
          <a:p>
            <a:r>
              <a:rPr lang="ru-RU" sz="2800" dirty="0" err="1"/>
              <a:t>Unlike</a:t>
            </a:r>
            <a:r>
              <a:rPr lang="ru-RU" sz="2800" dirty="0"/>
              <a:t> </a:t>
            </a:r>
            <a:r>
              <a:rPr lang="ru-RU" sz="2800" dirty="0" err="1"/>
              <a:t>traditional</a:t>
            </a:r>
            <a:r>
              <a:rPr lang="ru-RU" sz="2800" dirty="0"/>
              <a:t> </a:t>
            </a:r>
            <a:r>
              <a:rPr lang="ru-RU" sz="2800" dirty="0" err="1"/>
              <a:t>commercials</a:t>
            </a:r>
            <a:r>
              <a:rPr lang="ru-RU" sz="2800" dirty="0"/>
              <a:t>, </a:t>
            </a:r>
            <a:r>
              <a:rPr lang="ru-RU" sz="2800" dirty="0" err="1"/>
              <a:t>Public</a:t>
            </a:r>
            <a:r>
              <a:rPr lang="ru-RU" sz="2800" dirty="0"/>
              <a:t> </a:t>
            </a:r>
            <a:r>
              <a:rPr lang="ru-RU" sz="2800" dirty="0" err="1"/>
              <a:t>Service</a:t>
            </a:r>
            <a:r>
              <a:rPr lang="ru-RU" sz="2800" dirty="0"/>
              <a:t> </a:t>
            </a:r>
            <a:r>
              <a:rPr lang="ru-RU" sz="2800" dirty="0" err="1"/>
              <a:t>Advertisements</a:t>
            </a:r>
            <a:r>
              <a:rPr lang="ru-RU" sz="2800" dirty="0"/>
              <a:t> (PSA) </a:t>
            </a:r>
            <a:r>
              <a:rPr lang="ru-RU" sz="2800" dirty="0" err="1"/>
              <a:t>are</a:t>
            </a:r>
            <a:r>
              <a:rPr lang="ru-RU" sz="2800" dirty="0"/>
              <a:t> </a:t>
            </a:r>
            <a:r>
              <a:rPr lang="ru-RU" sz="2800" dirty="0" err="1"/>
              <a:t>primarily</a:t>
            </a:r>
            <a:r>
              <a:rPr lang="ru-RU" sz="2800" dirty="0"/>
              <a:t> </a:t>
            </a:r>
            <a:r>
              <a:rPr lang="ru-RU" sz="2800" dirty="0" err="1"/>
              <a:t>designed</a:t>
            </a:r>
            <a:r>
              <a:rPr lang="ru-RU" sz="2800" dirty="0"/>
              <a:t> </a:t>
            </a:r>
            <a:r>
              <a:rPr lang="ru-RU" sz="2800" dirty="0" err="1"/>
              <a:t>to</a:t>
            </a:r>
            <a:r>
              <a:rPr lang="ru-RU" sz="2800" dirty="0"/>
              <a:t> </a:t>
            </a:r>
            <a:r>
              <a:rPr lang="ru-RU" sz="2800" dirty="0" err="1"/>
              <a:t>inform</a:t>
            </a:r>
            <a:r>
              <a:rPr lang="ru-RU" sz="2800" dirty="0"/>
              <a:t> </a:t>
            </a:r>
            <a:r>
              <a:rPr lang="ru-RU" sz="2800" dirty="0" err="1"/>
              <a:t>and</a:t>
            </a:r>
            <a:r>
              <a:rPr lang="ru-RU" sz="2800" dirty="0"/>
              <a:t> </a:t>
            </a:r>
            <a:r>
              <a:rPr lang="ru-RU" sz="2800" dirty="0" err="1"/>
              <a:t>educate</a:t>
            </a:r>
            <a:r>
              <a:rPr lang="ru-RU" sz="2800" dirty="0"/>
              <a:t> </a:t>
            </a:r>
            <a:r>
              <a:rPr lang="ru-RU" sz="2800" dirty="0" err="1"/>
              <a:t>rather</a:t>
            </a:r>
            <a:r>
              <a:rPr lang="ru-RU" sz="2800" dirty="0"/>
              <a:t> </a:t>
            </a:r>
            <a:r>
              <a:rPr lang="ru-RU" sz="2800" dirty="0" err="1"/>
              <a:t>than</a:t>
            </a:r>
            <a:r>
              <a:rPr lang="ru-RU" sz="2800" dirty="0"/>
              <a:t> </a:t>
            </a:r>
            <a:r>
              <a:rPr lang="ru-RU" sz="2800" dirty="0" err="1"/>
              <a:t>sell</a:t>
            </a:r>
            <a:r>
              <a:rPr lang="ru-RU" sz="2800" dirty="0"/>
              <a:t> a </a:t>
            </a:r>
            <a:r>
              <a:rPr lang="ru-RU" sz="2800" dirty="0" err="1"/>
              <a:t>product</a:t>
            </a:r>
            <a:r>
              <a:rPr lang="ru-RU" sz="2800" dirty="0"/>
              <a:t> </a:t>
            </a:r>
            <a:r>
              <a:rPr lang="ru-RU" sz="2800" dirty="0" err="1"/>
              <a:t>or</a:t>
            </a:r>
            <a:r>
              <a:rPr lang="ru-RU" sz="2800" dirty="0"/>
              <a:t> </a:t>
            </a:r>
            <a:r>
              <a:rPr lang="ru-RU" sz="2800" dirty="0" err="1"/>
              <a:t>service</a:t>
            </a:r>
            <a:r>
              <a:rPr lang="ru-RU" sz="2800" dirty="0"/>
              <a:t>. </a:t>
            </a:r>
            <a:r>
              <a:rPr lang="ru-RU" sz="2800" dirty="0" err="1"/>
              <a:t>PSAs</a:t>
            </a:r>
            <a:r>
              <a:rPr lang="ru-RU" sz="2800" dirty="0"/>
              <a:t> </a:t>
            </a:r>
            <a:r>
              <a:rPr lang="ru-RU" sz="2800" dirty="0" err="1"/>
              <a:t>traditionally</a:t>
            </a:r>
            <a:r>
              <a:rPr lang="ru-RU" sz="2800" dirty="0"/>
              <a:t> </a:t>
            </a:r>
            <a:r>
              <a:rPr lang="ru-RU" sz="2800" dirty="0" err="1"/>
              <a:t>appear</a:t>
            </a:r>
            <a:r>
              <a:rPr lang="ru-RU" sz="2800" dirty="0"/>
              <a:t> </a:t>
            </a:r>
            <a:r>
              <a:rPr lang="ru-RU" sz="2800" dirty="0" err="1"/>
              <a:t>on</a:t>
            </a:r>
            <a:r>
              <a:rPr lang="ru-RU" sz="2800" dirty="0"/>
              <a:t> TV </a:t>
            </a:r>
            <a:r>
              <a:rPr lang="ru-RU" sz="2800" dirty="0" err="1"/>
              <a:t>and</a:t>
            </a:r>
            <a:r>
              <a:rPr lang="ru-RU" sz="2800" dirty="0"/>
              <a:t> </a:t>
            </a:r>
            <a:r>
              <a:rPr lang="ru-RU" sz="2800" dirty="0" err="1"/>
              <a:t>radio</a:t>
            </a:r>
            <a:r>
              <a:rPr lang="ru-RU" sz="2800" dirty="0"/>
              <a:t> </a:t>
            </a:r>
            <a:r>
              <a:rPr lang="ru-RU" sz="2800" dirty="0" err="1"/>
              <a:t>but</a:t>
            </a:r>
            <a:r>
              <a:rPr lang="ru-RU" sz="2800" dirty="0"/>
              <a:t> </a:t>
            </a:r>
            <a:r>
              <a:rPr lang="ru-RU" sz="2800" dirty="0" err="1"/>
              <a:t>are</a:t>
            </a:r>
            <a:r>
              <a:rPr lang="ru-RU" sz="2800" dirty="0"/>
              <a:t> </a:t>
            </a:r>
            <a:r>
              <a:rPr lang="ru-RU" sz="2800" dirty="0" err="1"/>
              <a:t>also</a:t>
            </a:r>
            <a:r>
              <a:rPr lang="ru-RU" sz="2800" dirty="0"/>
              <a:t> </a:t>
            </a:r>
            <a:r>
              <a:rPr lang="ru-RU" sz="2800" dirty="0" err="1"/>
              <a:t>heavily</a:t>
            </a:r>
            <a:r>
              <a:rPr lang="ru-RU" sz="2800" dirty="0"/>
              <a:t> </a:t>
            </a:r>
            <a:r>
              <a:rPr lang="ru-RU" sz="2800" dirty="0" err="1"/>
              <a:t>promoted</a:t>
            </a:r>
            <a:r>
              <a:rPr lang="ru-RU" sz="2800" dirty="0"/>
              <a:t> </a:t>
            </a:r>
            <a:r>
              <a:rPr lang="ru-RU" sz="2800" dirty="0" err="1"/>
              <a:t>online</a:t>
            </a:r>
            <a:r>
              <a:rPr lang="ru-RU" sz="2800" dirty="0"/>
              <a:t>. </a:t>
            </a:r>
            <a:r>
              <a:rPr lang="en-US" sz="2800" dirty="0"/>
              <a:t>The objectives of PSAs are to raise awareness and change public attitudes, opinions, or even behavior towards an issue. These messages can be instructional, inspirational, or even shocking to elicit emotion and action.</a:t>
            </a:r>
            <a:endParaRPr lang="ru-RU" sz="2800" dirty="0"/>
          </a:p>
        </p:txBody>
      </p:sp>
      <p:pic>
        <p:nvPicPr>
          <p:cNvPr id="3" name="Рисунок 2"/>
          <p:cNvPicPr>
            <a:picLocks noChangeAspect="1"/>
          </p:cNvPicPr>
          <p:nvPr/>
        </p:nvPicPr>
        <p:blipFill>
          <a:blip r:embed="rId2"/>
          <a:stretch>
            <a:fillRect/>
          </a:stretch>
        </p:blipFill>
        <p:spPr>
          <a:xfrm>
            <a:off x="6518786" y="232266"/>
            <a:ext cx="3019343" cy="2064774"/>
          </a:xfrm>
          <a:prstGeom prst="rect">
            <a:avLst/>
          </a:prstGeom>
        </p:spPr>
      </p:pic>
      <p:pic>
        <p:nvPicPr>
          <p:cNvPr id="4" name="Рисунок 3"/>
          <p:cNvPicPr>
            <a:picLocks noChangeAspect="1"/>
          </p:cNvPicPr>
          <p:nvPr/>
        </p:nvPicPr>
        <p:blipFill>
          <a:blip r:embed="rId3"/>
          <a:stretch>
            <a:fillRect/>
          </a:stretch>
        </p:blipFill>
        <p:spPr>
          <a:xfrm>
            <a:off x="9608991" y="153608"/>
            <a:ext cx="2354460" cy="2461773"/>
          </a:xfrm>
          <a:prstGeom prst="rect">
            <a:avLst/>
          </a:prstGeom>
        </p:spPr>
      </p:pic>
      <p:pic>
        <p:nvPicPr>
          <p:cNvPr id="5" name="Рисунок 4"/>
          <p:cNvPicPr>
            <a:picLocks noChangeAspect="1"/>
          </p:cNvPicPr>
          <p:nvPr/>
        </p:nvPicPr>
        <p:blipFill>
          <a:blip r:embed="rId4"/>
          <a:stretch>
            <a:fillRect/>
          </a:stretch>
        </p:blipFill>
        <p:spPr>
          <a:xfrm>
            <a:off x="8400824" y="3709135"/>
            <a:ext cx="2699980" cy="2871020"/>
          </a:xfrm>
          <a:prstGeom prst="rect">
            <a:avLst/>
          </a:prstGeom>
        </p:spPr>
      </p:pic>
    </p:spTree>
    <p:extLst>
      <p:ext uri="{BB962C8B-B14F-4D97-AF65-F5344CB8AC3E}">
        <p14:creationId xmlns:p14="http://schemas.microsoft.com/office/powerpoint/2010/main" val="2751623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7247" y="130555"/>
            <a:ext cx="6096000" cy="5755422"/>
          </a:xfrm>
          <a:prstGeom prst="rect">
            <a:avLst/>
          </a:prstGeom>
        </p:spPr>
        <p:txBody>
          <a:bodyPr>
            <a:spAutoFit/>
          </a:bodyPr>
          <a:lstStyle/>
          <a:p>
            <a:r>
              <a:rPr lang="en-US" sz="3200" dirty="0" smtClean="0">
                <a:solidFill>
                  <a:srgbClr val="FF0000"/>
                </a:solidFill>
              </a:rPr>
              <a:t>      </a:t>
            </a:r>
            <a:r>
              <a:rPr lang="ru-RU" sz="3200" dirty="0" err="1" smtClean="0">
                <a:solidFill>
                  <a:srgbClr val="FF0000"/>
                </a:solidFill>
              </a:rPr>
              <a:t>Product</a:t>
            </a:r>
            <a:r>
              <a:rPr lang="ru-RU" sz="3200" dirty="0" smtClean="0">
                <a:solidFill>
                  <a:srgbClr val="FF0000"/>
                </a:solidFill>
              </a:rPr>
              <a:t> </a:t>
            </a:r>
            <a:r>
              <a:rPr lang="ru-RU" sz="3200" dirty="0" err="1">
                <a:solidFill>
                  <a:srgbClr val="FF0000"/>
                </a:solidFill>
              </a:rPr>
              <a:t>Placement</a:t>
            </a:r>
            <a:r>
              <a:rPr lang="ru-RU" sz="3200" dirty="0">
                <a:solidFill>
                  <a:srgbClr val="FF0000"/>
                </a:solidFill>
              </a:rPr>
              <a:t> </a:t>
            </a:r>
            <a:r>
              <a:rPr lang="ru-RU" sz="3200" dirty="0" err="1">
                <a:solidFill>
                  <a:srgbClr val="FF0000"/>
                </a:solidFill>
              </a:rPr>
              <a:t>Advertising</a:t>
            </a:r>
            <a:endParaRPr lang="ru-RU" sz="3200" dirty="0">
              <a:solidFill>
                <a:srgbClr val="FF0000"/>
              </a:solidFill>
            </a:endParaRPr>
          </a:p>
          <a:p>
            <a:r>
              <a:rPr lang="ru-RU" sz="2800" dirty="0" err="1"/>
              <a:t>Product</a:t>
            </a:r>
            <a:r>
              <a:rPr lang="ru-RU" sz="2800" dirty="0"/>
              <a:t> </a:t>
            </a:r>
            <a:r>
              <a:rPr lang="ru-RU" sz="2800" dirty="0" err="1"/>
              <a:t>placement</a:t>
            </a:r>
            <a:r>
              <a:rPr lang="ru-RU" sz="2800" dirty="0"/>
              <a:t> </a:t>
            </a:r>
            <a:r>
              <a:rPr lang="ru-RU" sz="2800" dirty="0" err="1"/>
              <a:t>is</a:t>
            </a:r>
            <a:r>
              <a:rPr lang="ru-RU" sz="2800" dirty="0"/>
              <a:t> </a:t>
            </a:r>
            <a:r>
              <a:rPr lang="ru-RU" sz="2800" dirty="0" err="1"/>
              <a:t>the</a:t>
            </a:r>
            <a:r>
              <a:rPr lang="ru-RU" sz="2800" dirty="0"/>
              <a:t> </a:t>
            </a:r>
            <a:r>
              <a:rPr lang="ru-RU" sz="2800" dirty="0" err="1"/>
              <a:t>promotion</a:t>
            </a:r>
            <a:r>
              <a:rPr lang="ru-RU" sz="2800" dirty="0"/>
              <a:t> </a:t>
            </a:r>
            <a:r>
              <a:rPr lang="ru-RU" sz="2800" dirty="0" err="1"/>
              <a:t>of</a:t>
            </a:r>
            <a:r>
              <a:rPr lang="ru-RU" sz="2800" dirty="0"/>
              <a:t> </a:t>
            </a:r>
            <a:r>
              <a:rPr lang="ru-RU" sz="2800" dirty="0" err="1"/>
              <a:t>branded</a:t>
            </a:r>
            <a:r>
              <a:rPr lang="ru-RU" sz="2800" dirty="0"/>
              <a:t> </a:t>
            </a:r>
            <a:r>
              <a:rPr lang="ru-RU" sz="2800" dirty="0" err="1"/>
              <a:t>goods</a:t>
            </a:r>
            <a:r>
              <a:rPr lang="ru-RU" sz="2800" dirty="0"/>
              <a:t> </a:t>
            </a:r>
            <a:r>
              <a:rPr lang="ru-RU" sz="2800" dirty="0" err="1"/>
              <a:t>and</a:t>
            </a:r>
            <a:r>
              <a:rPr lang="ru-RU" sz="2800" dirty="0"/>
              <a:t> </a:t>
            </a:r>
            <a:r>
              <a:rPr lang="ru-RU" sz="2800" dirty="0" err="1"/>
              <a:t>services</a:t>
            </a:r>
            <a:r>
              <a:rPr lang="ru-RU" sz="2800" dirty="0"/>
              <a:t> </a:t>
            </a:r>
            <a:r>
              <a:rPr lang="ru-RU" sz="2800" dirty="0" err="1"/>
              <a:t>within</a:t>
            </a:r>
            <a:r>
              <a:rPr lang="ru-RU" sz="2800" dirty="0"/>
              <a:t> </a:t>
            </a:r>
            <a:r>
              <a:rPr lang="ru-RU" sz="2800" dirty="0" err="1"/>
              <a:t>the</a:t>
            </a:r>
            <a:r>
              <a:rPr lang="ru-RU" sz="2800" dirty="0"/>
              <a:t> </a:t>
            </a:r>
            <a:r>
              <a:rPr lang="ru-RU" sz="2800" dirty="0" err="1"/>
              <a:t>context</a:t>
            </a:r>
            <a:r>
              <a:rPr lang="ru-RU" sz="2800" dirty="0"/>
              <a:t> </a:t>
            </a:r>
            <a:r>
              <a:rPr lang="ru-RU" sz="2800" dirty="0" err="1"/>
              <a:t>of</a:t>
            </a:r>
            <a:r>
              <a:rPr lang="ru-RU" sz="2800" dirty="0"/>
              <a:t> a </a:t>
            </a:r>
            <a:r>
              <a:rPr lang="ru-RU" sz="2800" dirty="0" err="1"/>
              <a:t>show</a:t>
            </a:r>
            <a:r>
              <a:rPr lang="ru-RU" sz="2800" dirty="0"/>
              <a:t> </a:t>
            </a:r>
            <a:r>
              <a:rPr lang="ru-RU" sz="2800" dirty="0" err="1"/>
              <a:t>or</a:t>
            </a:r>
            <a:r>
              <a:rPr lang="ru-RU" sz="2800" dirty="0"/>
              <a:t> </a:t>
            </a:r>
            <a:r>
              <a:rPr lang="ru-RU" sz="2800" dirty="0" err="1"/>
              <a:t>movie</a:t>
            </a:r>
            <a:r>
              <a:rPr lang="ru-RU" sz="2800" dirty="0"/>
              <a:t>, </a:t>
            </a:r>
            <a:r>
              <a:rPr lang="ru-RU" sz="2800" dirty="0" err="1"/>
              <a:t>rather</a:t>
            </a:r>
            <a:r>
              <a:rPr lang="ru-RU" sz="2800" dirty="0"/>
              <a:t> </a:t>
            </a:r>
            <a:r>
              <a:rPr lang="ru-RU" sz="2800" dirty="0" err="1"/>
              <a:t>than</a:t>
            </a:r>
            <a:r>
              <a:rPr lang="ru-RU" sz="2800" dirty="0"/>
              <a:t> </a:t>
            </a:r>
            <a:r>
              <a:rPr lang="ru-RU" sz="2800" dirty="0" err="1"/>
              <a:t>as</a:t>
            </a:r>
            <a:r>
              <a:rPr lang="ru-RU" sz="2800" dirty="0"/>
              <a:t> </a:t>
            </a:r>
            <a:r>
              <a:rPr lang="ru-RU" sz="2800" dirty="0" err="1"/>
              <a:t>an</a:t>
            </a:r>
            <a:r>
              <a:rPr lang="ru-RU" sz="2800" dirty="0"/>
              <a:t> </a:t>
            </a:r>
            <a:r>
              <a:rPr lang="ru-RU" sz="2800" dirty="0" err="1"/>
              <a:t>explicit</a:t>
            </a:r>
            <a:r>
              <a:rPr lang="ru-RU" sz="2800" dirty="0"/>
              <a:t> </a:t>
            </a:r>
            <a:r>
              <a:rPr lang="ru-RU" sz="2800" dirty="0" err="1"/>
              <a:t>advertisement</a:t>
            </a:r>
            <a:r>
              <a:rPr lang="ru-RU" sz="2800" dirty="0"/>
              <a:t>. </a:t>
            </a:r>
            <a:r>
              <a:rPr lang="ru-RU" sz="2800" dirty="0" err="1"/>
              <a:t>If</a:t>
            </a:r>
            <a:r>
              <a:rPr lang="ru-RU" sz="2800" dirty="0"/>
              <a:t> </a:t>
            </a:r>
            <a:r>
              <a:rPr lang="ru-RU" sz="2800" dirty="0" err="1"/>
              <a:t>you</a:t>
            </a:r>
            <a:r>
              <a:rPr lang="ru-RU" sz="2800" dirty="0"/>
              <a:t> </a:t>
            </a:r>
            <a:r>
              <a:rPr lang="ru-RU" sz="2800" dirty="0" err="1"/>
              <a:t>have</a:t>
            </a:r>
            <a:r>
              <a:rPr lang="ru-RU" sz="2800" dirty="0"/>
              <a:t> </a:t>
            </a:r>
            <a:r>
              <a:rPr lang="ru-RU" sz="2800" dirty="0" err="1"/>
              <a:t>ever</a:t>
            </a:r>
            <a:r>
              <a:rPr lang="ru-RU" sz="2800" dirty="0"/>
              <a:t> </a:t>
            </a:r>
            <a:r>
              <a:rPr lang="ru-RU" sz="2800" dirty="0" err="1"/>
              <a:t>seen</a:t>
            </a:r>
            <a:r>
              <a:rPr lang="ru-RU" sz="2800" dirty="0"/>
              <a:t> a </a:t>
            </a:r>
            <a:r>
              <a:rPr lang="ru-RU" sz="2800" dirty="0" err="1"/>
              <a:t>movie</a:t>
            </a:r>
            <a:r>
              <a:rPr lang="ru-RU" sz="2800" dirty="0"/>
              <a:t> </a:t>
            </a:r>
            <a:r>
              <a:rPr lang="ru-RU" sz="2800" dirty="0" err="1"/>
              <a:t>and</a:t>
            </a:r>
            <a:r>
              <a:rPr lang="ru-RU" sz="2800" dirty="0"/>
              <a:t> </a:t>
            </a:r>
            <a:r>
              <a:rPr lang="ru-RU" sz="2800" dirty="0" err="1"/>
              <a:t>wondered</a:t>
            </a:r>
            <a:r>
              <a:rPr lang="ru-RU" sz="2800" dirty="0"/>
              <a:t>, "</a:t>
            </a:r>
            <a:r>
              <a:rPr lang="ru-RU" sz="2800" dirty="0" err="1"/>
              <a:t>Wow</a:t>
            </a:r>
            <a:r>
              <a:rPr lang="ru-RU" sz="2800" dirty="0"/>
              <a:t>, </a:t>
            </a:r>
            <a:r>
              <a:rPr lang="ru-RU" sz="2800" dirty="0" err="1"/>
              <a:t>they</a:t>
            </a:r>
            <a:r>
              <a:rPr lang="ru-RU" sz="2800" dirty="0"/>
              <a:t> </a:t>
            </a:r>
            <a:r>
              <a:rPr lang="ru-RU" sz="2800" dirty="0" err="1"/>
              <a:t>sure</a:t>
            </a:r>
            <a:r>
              <a:rPr lang="ru-RU" sz="2800" dirty="0"/>
              <a:t> </a:t>
            </a:r>
            <a:r>
              <a:rPr lang="ru-RU" sz="2800" dirty="0" err="1"/>
              <a:t>are</a:t>
            </a:r>
            <a:r>
              <a:rPr lang="ru-RU" sz="2800" dirty="0"/>
              <a:t> </a:t>
            </a:r>
            <a:r>
              <a:rPr lang="ru-RU" sz="2800" dirty="0" err="1"/>
              <a:t>driving</a:t>
            </a:r>
            <a:r>
              <a:rPr lang="ru-RU" sz="2800" dirty="0"/>
              <a:t> a </a:t>
            </a:r>
            <a:r>
              <a:rPr lang="ru-RU" sz="2800" dirty="0" err="1"/>
              <a:t>lot</a:t>
            </a:r>
            <a:r>
              <a:rPr lang="ru-RU" sz="2800" dirty="0"/>
              <a:t> </a:t>
            </a:r>
            <a:r>
              <a:rPr lang="ru-RU" sz="2800" dirty="0" err="1"/>
              <a:t>of</a:t>
            </a:r>
            <a:r>
              <a:rPr lang="ru-RU" sz="2800" dirty="0"/>
              <a:t> </a:t>
            </a:r>
            <a:r>
              <a:rPr lang="ru-RU" sz="2800" dirty="0" err="1"/>
              <a:t>Fords</a:t>
            </a:r>
            <a:r>
              <a:rPr lang="ru-RU" sz="2800" dirty="0"/>
              <a:t> </a:t>
            </a:r>
            <a:r>
              <a:rPr lang="ru-RU" sz="2800" dirty="0" err="1"/>
              <a:t>in</a:t>
            </a:r>
            <a:r>
              <a:rPr lang="ru-RU" sz="2800" dirty="0"/>
              <a:t> </a:t>
            </a:r>
            <a:r>
              <a:rPr lang="ru-RU" sz="2800" dirty="0" err="1"/>
              <a:t>this</a:t>
            </a:r>
            <a:r>
              <a:rPr lang="ru-RU" sz="2800" dirty="0"/>
              <a:t> </a:t>
            </a:r>
            <a:r>
              <a:rPr lang="ru-RU" sz="2800" dirty="0" err="1"/>
              <a:t>scene</a:t>
            </a:r>
            <a:r>
              <a:rPr lang="ru-RU" sz="2800" dirty="0"/>
              <a:t>," </a:t>
            </a:r>
            <a:r>
              <a:rPr lang="ru-RU" sz="2800" dirty="0" err="1"/>
              <a:t>or</a:t>
            </a:r>
            <a:r>
              <a:rPr lang="ru-RU" sz="2800" dirty="0"/>
              <a:t> "</a:t>
            </a:r>
            <a:r>
              <a:rPr lang="ru-RU" sz="2800" dirty="0" err="1"/>
              <a:t>Does</a:t>
            </a:r>
            <a:r>
              <a:rPr lang="ru-RU" sz="2800" dirty="0"/>
              <a:t> </a:t>
            </a:r>
            <a:r>
              <a:rPr lang="ru-RU" sz="2800" dirty="0" err="1"/>
              <a:t>everyone</a:t>
            </a:r>
            <a:r>
              <a:rPr lang="ru-RU" sz="2800" dirty="0"/>
              <a:t> </a:t>
            </a:r>
            <a:r>
              <a:rPr lang="ru-RU" sz="2800" dirty="0" err="1"/>
              <a:t>in</a:t>
            </a:r>
            <a:r>
              <a:rPr lang="ru-RU" sz="2800" dirty="0"/>
              <a:t> </a:t>
            </a:r>
            <a:r>
              <a:rPr lang="ru-RU" sz="2800" dirty="0" err="1"/>
              <a:t>this</a:t>
            </a:r>
            <a:r>
              <a:rPr lang="ru-RU" sz="2800" dirty="0"/>
              <a:t> TV </a:t>
            </a:r>
            <a:r>
              <a:rPr lang="ru-RU" sz="2800" dirty="0" err="1"/>
              <a:t>show</a:t>
            </a:r>
            <a:r>
              <a:rPr lang="ru-RU" sz="2800" dirty="0"/>
              <a:t> </a:t>
            </a:r>
            <a:r>
              <a:rPr lang="ru-RU" sz="2800" dirty="0" err="1"/>
              <a:t>drink</a:t>
            </a:r>
            <a:r>
              <a:rPr lang="ru-RU" sz="2800" dirty="0"/>
              <a:t> </a:t>
            </a:r>
            <a:r>
              <a:rPr lang="ru-RU" sz="2800" dirty="0" err="1"/>
              <a:t>Pepsi</a:t>
            </a:r>
            <a:r>
              <a:rPr lang="ru-RU" sz="2800" dirty="0"/>
              <a:t>?" </a:t>
            </a:r>
            <a:r>
              <a:rPr lang="ru-RU" sz="2800" dirty="0" err="1"/>
              <a:t>then</a:t>
            </a:r>
            <a:r>
              <a:rPr lang="ru-RU" sz="2800" dirty="0"/>
              <a:t> </a:t>
            </a:r>
            <a:r>
              <a:rPr lang="ru-RU" sz="2800" dirty="0" err="1"/>
              <a:t>you</a:t>
            </a:r>
            <a:r>
              <a:rPr lang="ru-RU" sz="2800" dirty="0"/>
              <a:t> </a:t>
            </a:r>
            <a:r>
              <a:rPr lang="ru-RU" sz="2800" dirty="0" err="1"/>
              <a:t>are</a:t>
            </a:r>
            <a:r>
              <a:rPr lang="ru-RU" sz="2800" dirty="0"/>
              <a:t> </a:t>
            </a:r>
            <a:r>
              <a:rPr lang="ru-RU" sz="2800" dirty="0" err="1"/>
              <a:t>noticing</a:t>
            </a:r>
            <a:r>
              <a:rPr lang="ru-RU" sz="2800" dirty="0"/>
              <a:t> </a:t>
            </a:r>
            <a:r>
              <a:rPr lang="ru-RU" sz="2800" dirty="0" err="1"/>
              <a:t>product</a:t>
            </a:r>
            <a:r>
              <a:rPr lang="ru-RU" sz="2800" dirty="0"/>
              <a:t> </a:t>
            </a:r>
            <a:r>
              <a:rPr lang="ru-RU" sz="2800" dirty="0" err="1"/>
              <a:t>placement</a:t>
            </a:r>
            <a:r>
              <a:rPr lang="ru-RU" sz="2800" dirty="0"/>
              <a:t>. </a:t>
            </a:r>
            <a:r>
              <a:rPr lang="ru-RU" sz="2800" dirty="0" err="1"/>
              <a:t>It's</a:t>
            </a:r>
            <a:r>
              <a:rPr lang="ru-RU" sz="2800" dirty="0"/>
              <a:t> a </a:t>
            </a:r>
            <a:r>
              <a:rPr lang="ru-RU" sz="2800" dirty="0" err="1"/>
              <a:t>way</a:t>
            </a:r>
            <a:r>
              <a:rPr lang="ru-RU" sz="2800" dirty="0"/>
              <a:t> </a:t>
            </a:r>
            <a:r>
              <a:rPr lang="ru-RU" sz="2800" dirty="0" err="1"/>
              <a:t>that</a:t>
            </a:r>
            <a:r>
              <a:rPr lang="ru-RU" sz="2800" dirty="0"/>
              <a:t> </a:t>
            </a:r>
            <a:r>
              <a:rPr lang="ru-RU" sz="2800" dirty="0" err="1"/>
              <a:t>these</a:t>
            </a:r>
            <a:r>
              <a:rPr lang="ru-RU" sz="2800" dirty="0"/>
              <a:t> </a:t>
            </a:r>
            <a:r>
              <a:rPr lang="ru-RU" sz="2800" dirty="0" err="1"/>
              <a:t>films</a:t>
            </a:r>
            <a:r>
              <a:rPr lang="ru-RU" sz="2800" dirty="0"/>
              <a:t> </a:t>
            </a:r>
            <a:r>
              <a:rPr lang="ru-RU" sz="2800" dirty="0" err="1"/>
              <a:t>and</a:t>
            </a:r>
            <a:r>
              <a:rPr lang="ru-RU" sz="2800" dirty="0"/>
              <a:t> </a:t>
            </a:r>
            <a:r>
              <a:rPr lang="ru-RU" sz="2800" dirty="0" err="1"/>
              <a:t>shows</a:t>
            </a:r>
            <a:r>
              <a:rPr lang="ru-RU" sz="2800" dirty="0"/>
              <a:t> </a:t>
            </a:r>
            <a:r>
              <a:rPr lang="ru-RU" sz="2800" dirty="0" err="1"/>
              <a:t>get</a:t>
            </a:r>
            <a:r>
              <a:rPr lang="ru-RU" sz="2800" dirty="0"/>
              <a:t> </a:t>
            </a:r>
            <a:r>
              <a:rPr lang="ru-RU" sz="2800" dirty="0" err="1"/>
              <a:t>funding</a:t>
            </a:r>
            <a:r>
              <a:rPr lang="ru-RU" sz="2800" dirty="0"/>
              <a:t>, </a:t>
            </a:r>
            <a:r>
              <a:rPr lang="ru-RU" sz="2800" dirty="0" err="1"/>
              <a:t>and</a:t>
            </a:r>
            <a:r>
              <a:rPr lang="ru-RU" sz="2800" dirty="0"/>
              <a:t> </a:t>
            </a:r>
            <a:r>
              <a:rPr lang="ru-RU" sz="2800" dirty="0" err="1"/>
              <a:t>is</a:t>
            </a:r>
            <a:r>
              <a:rPr lang="ru-RU" sz="2800" dirty="0"/>
              <a:t> a </a:t>
            </a:r>
            <a:r>
              <a:rPr lang="ru-RU" sz="2800" dirty="0" err="1"/>
              <a:t>great</a:t>
            </a:r>
            <a:r>
              <a:rPr lang="ru-RU" sz="2800" dirty="0"/>
              <a:t> </a:t>
            </a:r>
            <a:r>
              <a:rPr lang="ru-RU" sz="2800" dirty="0" err="1"/>
              <a:t>way</a:t>
            </a:r>
            <a:r>
              <a:rPr lang="ru-RU" sz="2800" dirty="0"/>
              <a:t> </a:t>
            </a:r>
            <a:r>
              <a:rPr lang="ru-RU" sz="2800" dirty="0" err="1"/>
              <a:t>for</a:t>
            </a:r>
            <a:r>
              <a:rPr lang="ru-RU" sz="2800" dirty="0"/>
              <a:t> </a:t>
            </a:r>
            <a:r>
              <a:rPr lang="ru-RU" sz="2800" dirty="0" err="1"/>
              <a:t>advertisers</a:t>
            </a:r>
            <a:r>
              <a:rPr lang="ru-RU" sz="2800" dirty="0"/>
              <a:t> </a:t>
            </a:r>
            <a:r>
              <a:rPr lang="ru-RU" sz="2800" dirty="0" err="1"/>
              <a:t>to</a:t>
            </a:r>
            <a:r>
              <a:rPr lang="ru-RU" sz="2800" dirty="0"/>
              <a:t> </a:t>
            </a:r>
            <a:r>
              <a:rPr lang="ru-RU" sz="2800" dirty="0" err="1"/>
              <a:t>reach</a:t>
            </a:r>
            <a:r>
              <a:rPr lang="ru-RU" sz="2800" dirty="0"/>
              <a:t> a </a:t>
            </a:r>
            <a:r>
              <a:rPr lang="ru-RU" sz="2800" dirty="0" err="1"/>
              <a:t>targeted</a:t>
            </a:r>
            <a:r>
              <a:rPr lang="ru-RU" sz="2800" dirty="0"/>
              <a:t> </a:t>
            </a:r>
            <a:r>
              <a:rPr lang="ru-RU" sz="2800" dirty="0" err="1"/>
              <a:t>demographic</a:t>
            </a:r>
            <a:r>
              <a:rPr lang="ru-RU" sz="2800" dirty="0" smtClean="0"/>
              <a:t>.</a:t>
            </a:r>
            <a:r>
              <a:rPr lang="en-US" sz="2800" dirty="0" smtClean="0"/>
              <a:t>                     </a:t>
            </a:r>
            <a:endParaRPr lang="ru-RU" sz="2800" dirty="0"/>
          </a:p>
        </p:txBody>
      </p:sp>
      <p:sp>
        <p:nvSpPr>
          <p:cNvPr id="3" name="Прямоугольник 2"/>
          <p:cNvSpPr/>
          <p:nvPr/>
        </p:nvSpPr>
        <p:spPr>
          <a:xfrm>
            <a:off x="7119943" y="442133"/>
            <a:ext cx="3890809" cy="369332"/>
          </a:xfrm>
          <a:prstGeom prst="rect">
            <a:avLst/>
          </a:prstGeom>
        </p:spPr>
        <p:txBody>
          <a:bodyPr wrap="none">
            <a:spAutoFit/>
          </a:bodyPr>
          <a:lstStyle/>
          <a:p>
            <a:r>
              <a:rPr lang="en-US" b="1" cap="all" dirty="0">
                <a:solidFill>
                  <a:srgbClr val="000000"/>
                </a:solidFill>
                <a:latin typeface="Open Sans"/>
              </a:rPr>
              <a:t>AUDI IN THE IRON MAN TRILOGY</a:t>
            </a:r>
            <a:endParaRPr lang="en-US" b="1" i="0" cap="all" dirty="0">
              <a:solidFill>
                <a:srgbClr val="000000"/>
              </a:solidFill>
              <a:effectLst/>
              <a:latin typeface="Open Sans"/>
            </a:endParaRPr>
          </a:p>
        </p:txBody>
      </p:sp>
      <p:pic>
        <p:nvPicPr>
          <p:cNvPr id="4" name="Рисунок 3"/>
          <p:cNvPicPr>
            <a:picLocks noChangeAspect="1"/>
          </p:cNvPicPr>
          <p:nvPr/>
        </p:nvPicPr>
        <p:blipFill>
          <a:blip r:embed="rId2"/>
          <a:stretch>
            <a:fillRect/>
          </a:stretch>
        </p:blipFill>
        <p:spPr>
          <a:xfrm>
            <a:off x="6778093" y="923159"/>
            <a:ext cx="4476190" cy="2514286"/>
          </a:xfrm>
          <a:prstGeom prst="rect">
            <a:avLst/>
          </a:prstGeom>
        </p:spPr>
      </p:pic>
      <p:sp>
        <p:nvSpPr>
          <p:cNvPr id="5" name="Прямоугольник 4"/>
          <p:cNvSpPr/>
          <p:nvPr/>
        </p:nvSpPr>
        <p:spPr>
          <a:xfrm>
            <a:off x="6533454" y="3942426"/>
            <a:ext cx="4788490" cy="369332"/>
          </a:xfrm>
          <a:prstGeom prst="rect">
            <a:avLst/>
          </a:prstGeom>
        </p:spPr>
        <p:txBody>
          <a:bodyPr wrap="none">
            <a:spAutoFit/>
          </a:bodyPr>
          <a:lstStyle/>
          <a:p>
            <a:r>
              <a:rPr lang="en-US" b="1" i="1" dirty="0">
                <a:solidFill>
                  <a:schemeClr val="bg1"/>
                </a:solidFill>
                <a:latin typeface="Bitter"/>
              </a:rPr>
              <a:t>Google</a:t>
            </a:r>
            <a:r>
              <a:rPr lang="en-US" b="1" dirty="0">
                <a:solidFill>
                  <a:schemeClr val="bg1"/>
                </a:solidFill>
                <a:latin typeface="Bitter"/>
              </a:rPr>
              <a:t> (Search Engine) in The Internship </a:t>
            </a:r>
            <a:endParaRPr lang="en-US" b="1" i="0" dirty="0">
              <a:solidFill>
                <a:schemeClr val="bg1"/>
              </a:solidFill>
              <a:effectLst/>
              <a:latin typeface="Bitter"/>
            </a:endParaRPr>
          </a:p>
        </p:txBody>
      </p:sp>
      <p:sp>
        <p:nvSpPr>
          <p:cNvPr id="7" name="Прямоугольник 6"/>
          <p:cNvSpPr/>
          <p:nvPr/>
        </p:nvSpPr>
        <p:spPr>
          <a:xfrm>
            <a:off x="7049730" y="4404544"/>
            <a:ext cx="4081541" cy="1200329"/>
          </a:xfrm>
          <a:prstGeom prst="rect">
            <a:avLst/>
          </a:prstGeom>
        </p:spPr>
        <p:txBody>
          <a:bodyPr wrap="square">
            <a:spAutoFit/>
          </a:bodyPr>
          <a:lstStyle/>
          <a:p>
            <a:r>
              <a:rPr lang="en-US" dirty="0" smtClean="0">
                <a:hlinkClick r:id="rId3"/>
              </a:rPr>
              <a:t>                                 </a:t>
            </a:r>
            <a:r>
              <a:rPr lang="ru-RU" dirty="0" smtClean="0">
                <a:hlinkClick r:id="rId3"/>
              </a:rPr>
              <a:t>https</a:t>
            </a:r>
            <a:r>
              <a:rPr lang="ru-RU" dirty="0">
                <a:hlinkClick r:id="rId3"/>
              </a:rPr>
              <a:t>://marketsplash.com/product-placement</a:t>
            </a:r>
            <a:r>
              <a:rPr lang="ru-RU" dirty="0" smtClean="0">
                <a:hlinkClick r:id="rId3"/>
              </a:rPr>
              <a:t>/</a:t>
            </a:r>
            <a:endParaRPr lang="en-US" dirty="0" smtClean="0"/>
          </a:p>
          <a:p>
            <a:endParaRPr lang="ru-RU" dirty="0"/>
          </a:p>
        </p:txBody>
      </p:sp>
    </p:spTree>
    <p:extLst>
      <p:ext uri="{BB962C8B-B14F-4D97-AF65-F5344CB8AC3E}">
        <p14:creationId xmlns:p14="http://schemas.microsoft.com/office/powerpoint/2010/main" val="10856220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TM04033919[[fn=Контур]]</Template>
  <TotalTime>605</TotalTime>
  <Words>1241</Words>
  <Application>Microsoft Office PowerPoint</Application>
  <PresentationFormat>Широкоэкранный</PresentationFormat>
  <Paragraphs>89</Paragraphs>
  <Slides>19</Slides>
  <Notes>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19</vt:i4>
      </vt:variant>
    </vt:vector>
  </HeadingPairs>
  <TitlesOfParts>
    <vt:vector size="31" baseType="lpstr">
      <vt:lpstr>Yu Gothic UI Semibold</vt:lpstr>
      <vt:lpstr>Arial</vt:lpstr>
      <vt:lpstr>Bitter</vt:lpstr>
      <vt:lpstr>Calibri</vt:lpstr>
      <vt:lpstr>Century Gothic</vt:lpstr>
      <vt:lpstr>Open Sans</vt:lpstr>
      <vt:lpstr>Roboto</vt:lpstr>
      <vt:lpstr>Times New Roman</vt:lpstr>
      <vt:lpstr>Trebuchet MS</vt:lpstr>
      <vt:lpstr>Tw Cen MT</vt:lpstr>
      <vt:lpstr>Wingdings</vt:lpstr>
      <vt:lpstr>Контур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24</cp:revision>
  <dcterms:created xsi:type="dcterms:W3CDTF">2021-04-19T18:50:03Z</dcterms:created>
  <dcterms:modified xsi:type="dcterms:W3CDTF">2024-02-25T21:11:43Z</dcterms:modified>
</cp:coreProperties>
</file>