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258" r:id="rId6"/>
    <p:sldId id="259" r:id="rId7"/>
    <p:sldId id="260" r:id="rId8"/>
    <p:sldId id="263" r:id="rId9"/>
    <p:sldId id="268" r:id="rId10"/>
    <p:sldId id="26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1" u="none" strike="noStrike" cap="none" spc="0" normalizeH="0" baseline="0">
        <a:ln>
          <a:noFill/>
        </a:ln>
        <a:solidFill>
          <a:srgbClr val="5E524C"/>
        </a:solidFill>
        <a:effectLst>
          <a:outerShdw blurRad="25400" dist="25400" dir="5520000" rotWithShape="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blipFill rotWithShape="1">
            <a:blip xmlns:r="http://schemas.openxmlformats.org/officeDocument/2006/relationships" r:embed="rId1"/>
            <a:srcRect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58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_rels/tableStyles.xml.rels><?xml version="1.0" encoding="UTF-8" standalone="yes"?>
<Relationships xmlns="http://schemas.openxmlformats.org/package/2006/relationships"><Relationship Id="rId1" Type="http://schemas.openxmlformats.org/officeDocument/2006/relationships/image" Target="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689100" y="4445000"/>
            <a:ext cx="21005800" cy="2413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89100" y="6845300"/>
            <a:ext cx="21005800" cy="2159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49856" y="13049250"/>
            <a:ext cx="508103" cy="520700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hd.png" descr="chalk_line_box_hd.png"/>
          <p:cNvPicPr>
            <a:picLocks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635000" y="9550400"/>
            <a:ext cx="23063200" cy="3289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Assorted pieces of ceramic pottery"/>
          <p:cNvSpPr>
            <a:spLocks noGrp="1"/>
          </p:cNvSpPr>
          <p:nvPr>
            <p:ph type="pic" idx="21"/>
          </p:nvPr>
        </p:nvSpPr>
        <p:spPr>
          <a:xfrm>
            <a:off x="666750" y="-1562100"/>
            <a:ext cx="23063200" cy="11874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1689100" y="9753600"/>
            <a:ext cx="21005800" cy="1333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89100" y="11023600"/>
            <a:ext cx="21005800" cy="16764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1689100" y="5499100"/>
            <a:ext cx="21005800" cy="273050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rown ceramic bowls arranged in rows"/>
          <p:cNvSpPr>
            <a:spLocks noGrp="1"/>
          </p:cNvSpPr>
          <p:nvPr>
            <p:ph type="pic" idx="21"/>
          </p:nvPr>
        </p:nvSpPr>
        <p:spPr>
          <a:xfrm>
            <a:off x="12077700" y="850900"/>
            <a:ext cx="10642600" cy="1596596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1689100" y="1295400"/>
            <a:ext cx="9525000" cy="57658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89100" y="7251700"/>
            <a:ext cx="9525000" cy="51816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Brown ceramic bowls arranged in rows"/>
          <p:cNvSpPr>
            <a:spLocks noGrp="1"/>
          </p:cNvSpPr>
          <p:nvPr>
            <p:ph type="pic" sz="half" idx="21"/>
          </p:nvPr>
        </p:nvSpPr>
        <p:spPr>
          <a:xfrm>
            <a:off x="12511366" y="2415958"/>
            <a:ext cx="9261150" cy="138953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683000"/>
            <a:ext cx="10007600" cy="8255000"/>
          </a:xfrm>
          <a:prstGeom prst="rect">
            <a:avLst/>
          </a:prstGeom>
        </p:spPr>
        <p:txBody>
          <a:bodyPr/>
          <a:lstStyle>
            <a:lvl1pPr marL="533400" indent="-533400">
              <a:lnSpc>
                <a:spcPct val="90000"/>
              </a:lnSpc>
              <a:defRPr sz="4400"/>
            </a:lvl1pPr>
            <a:lvl2pPr marL="1066800" indent="-533400">
              <a:lnSpc>
                <a:spcPct val="90000"/>
              </a:lnSpc>
              <a:defRPr sz="4400"/>
            </a:lvl2pPr>
            <a:lvl3pPr marL="1600200" indent="-533400">
              <a:lnSpc>
                <a:spcPct val="90000"/>
              </a:lnSpc>
              <a:defRPr sz="4400"/>
            </a:lvl3pPr>
            <a:lvl4pPr marL="2133600" indent="-533400">
              <a:lnSpc>
                <a:spcPct val="90000"/>
              </a:lnSpc>
              <a:defRPr sz="4400"/>
            </a:lvl4pPr>
            <a:lvl5pPr marL="2667000" indent="-533400">
              <a:lnSpc>
                <a:spcPct val="90000"/>
              </a:lnSpc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2730500"/>
            <a:ext cx="21005800" cy="8255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eramic teacups on a wooden tabletop"/>
          <p:cNvSpPr>
            <a:spLocks noGrp="1"/>
          </p:cNvSpPr>
          <p:nvPr>
            <p:ph type="pic" sz="half" idx="21"/>
          </p:nvPr>
        </p:nvSpPr>
        <p:spPr>
          <a:xfrm>
            <a:off x="12344400" y="4356100"/>
            <a:ext cx="11379200" cy="9182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Hands making a pot out of mud using a potter’s wheel"/>
          <p:cNvSpPr>
            <a:spLocks noGrp="1"/>
          </p:cNvSpPr>
          <p:nvPr>
            <p:ph type="pic" sz="half" idx="22"/>
          </p:nvPr>
        </p:nvSpPr>
        <p:spPr>
          <a:xfrm>
            <a:off x="12293600" y="304800"/>
            <a:ext cx="11315700" cy="730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Close-up of ceramic bowls"/>
          <p:cNvSpPr>
            <a:spLocks noGrp="1"/>
          </p:cNvSpPr>
          <p:nvPr>
            <p:ph type="pic" idx="23"/>
          </p:nvPr>
        </p:nvSpPr>
        <p:spPr>
          <a:xfrm>
            <a:off x="647700" y="-711200"/>
            <a:ext cx="11379200" cy="1714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85250"/>
            <a:ext cx="19621500" cy="863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sz="4400" i="1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6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5999360"/>
            <a:ext cx="19621500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Hands making a pot out of mud using a potter’s wheel"/>
          <p:cNvSpPr>
            <a:spLocks noGrp="1"/>
          </p:cNvSpPr>
          <p:nvPr>
            <p:ph type="pic" idx="21"/>
          </p:nvPr>
        </p:nvSpPr>
        <p:spPr>
          <a:xfrm>
            <a:off x="-2171700" y="-152400"/>
            <a:ext cx="28930759" cy="1437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hd.png" descr="chalk_line_hd.png"/>
          <p:cNvPicPr>
            <a:picLocks/>
          </p:cNvPicPr>
          <p:nvPr/>
        </p:nvPicPr>
        <p:blipFill>
          <a:blip r:embed="rId15">
            <a:alphaModFix amt="45000"/>
          </a:blip>
          <a:stretch>
            <a:fillRect/>
          </a:stretch>
        </p:blipFill>
        <p:spPr>
          <a:xfrm>
            <a:off x="736600" y="495300"/>
            <a:ext cx="22910800" cy="123444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689100" y="889000"/>
            <a:ext cx="21005800" cy="241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683000"/>
            <a:ext cx="21005800" cy="825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40996" y="13017500"/>
            <a:ext cx="508103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1" i="0" cap="all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1" i="0" u="none" strike="noStrike" cap="all" spc="528" baseline="0">
          <a:solidFill>
            <a:srgbClr val="3E3B39"/>
          </a:solidFill>
          <a:effectLst>
            <a:outerShdw blurRad="25400" dist="25400" dir="5520000" rotWithShape="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127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90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254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317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381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444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508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571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solidFill>
            <a:srgbClr val="5E524C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solidFill>
            <a:schemeClr val="tx1"/>
          </a:solidFill>
          <a:effectLst>
            <a:outerShdw blurRad="25400" dist="25400" dir="5520000" rotWithShape="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Стратегія розвитку частної медичної лабораторії “смартлаб”"/>
          <p:cNvSpPr txBox="1">
            <a:spLocks noGrp="1"/>
          </p:cNvSpPr>
          <p:nvPr>
            <p:ph type="ctrTitle"/>
          </p:nvPr>
        </p:nvSpPr>
        <p:spPr>
          <a:xfrm>
            <a:off x="2075724" y="8084601"/>
            <a:ext cx="21005801" cy="2413001"/>
          </a:xfrm>
          <a:prstGeom prst="rect">
            <a:avLst/>
          </a:prstGeom>
        </p:spPr>
        <p:txBody>
          <a:bodyPr/>
          <a:lstStyle/>
          <a:p>
            <a:r>
              <a:t>Стратегія розвитку частної медичної лабораторії “смартлаб”</a:t>
            </a:r>
          </a:p>
        </p:txBody>
      </p:sp>
      <p:sp>
        <p:nvSpPr>
          <p:cNvPr id="122" name="Байденко ОІ 6курс 8 група"/>
          <p:cNvSpPr txBox="1">
            <a:spLocks noGrp="1"/>
          </p:cNvSpPr>
          <p:nvPr>
            <p:ph type="subTitle" sz="quarter" idx="1"/>
          </p:nvPr>
        </p:nvSpPr>
        <p:spPr>
          <a:xfrm>
            <a:off x="1942405" y="10764871"/>
            <a:ext cx="21005801" cy="2159001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123" name="36552995.jpg" descr="365529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413" y="846733"/>
            <a:ext cx="11819785" cy="72211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Основна інформація"/>
          <p:cNvSpPr txBox="1"/>
          <p:nvPr/>
        </p:nvSpPr>
        <p:spPr>
          <a:xfrm>
            <a:off x="888333" y="599817"/>
            <a:ext cx="8056018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6200" i="0">
                <a:solidFill>
                  <a:schemeClr val="accent6">
                    <a:hueOff val="-284210"/>
                    <a:satOff val="2084"/>
                    <a:lumOff val="-13137"/>
                  </a:schemeClr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Основна інформація</a:t>
            </a:r>
          </a:p>
        </p:txBody>
      </p:sp>
      <p:sp>
        <p:nvSpPr>
          <p:cNvPr id="133" name="Лабораторний центр, лідер на півдні України…"/>
          <p:cNvSpPr txBox="1"/>
          <p:nvPr/>
        </p:nvSpPr>
        <p:spPr>
          <a:xfrm>
            <a:off x="1408437" y="8499045"/>
            <a:ext cx="21198070" cy="38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00548" indent="-400548" algn="l">
              <a:spcBef>
                <a:spcPts val="4500"/>
              </a:spcBef>
              <a:buSzPct val="123000"/>
              <a:buChar char="-"/>
              <a:defRPr sz="5000" i="0"/>
            </a:pPr>
            <a:r>
              <a:t>Лабораторний центр, лідер на півдні України</a:t>
            </a:r>
            <a:endParaRPr sz="5500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548" indent="-400548" algn="l">
              <a:spcBef>
                <a:spcPts val="4500"/>
              </a:spcBef>
              <a:buSzPct val="123000"/>
              <a:buChar char="-"/>
              <a:defRPr sz="5000" i="0"/>
            </a:pPr>
            <a:r>
              <a:t>Комерційна організація, працює більше 1200 працівників</a:t>
            </a:r>
            <a:endParaRPr sz="5500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548" indent="-400548" algn="l">
              <a:spcBef>
                <a:spcPts val="4500"/>
              </a:spcBef>
              <a:buSzPct val="123000"/>
              <a:buChar char="-"/>
              <a:defRPr sz="5000" i="0"/>
            </a:pPr>
            <a:r>
              <a:t>Незалежний медичний центр за надання лабораторної діагностики</a:t>
            </a:r>
          </a:p>
        </p:txBody>
      </p:sp>
      <p:sp>
        <p:nvSpPr>
          <p:cNvPr id="134" name="Незалежна медична лабораторія &quot;Смартлаб&quot;"/>
          <p:cNvSpPr txBox="1"/>
          <p:nvPr/>
        </p:nvSpPr>
        <p:spPr>
          <a:xfrm>
            <a:off x="1429405" y="7031921"/>
            <a:ext cx="1767647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6200" i="0">
                <a:solidFill>
                  <a:schemeClr val="accent6">
                    <a:hueOff val="-284210"/>
                    <a:satOff val="2084"/>
                    <a:lumOff val="-13137"/>
                  </a:schemeClr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Незалежна медична лабораторія "Смартлаб"</a:t>
            </a:r>
          </a:p>
        </p:txBody>
      </p:sp>
      <p:pic>
        <p:nvPicPr>
          <p:cNvPr id="135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390" y="2001512"/>
            <a:ext cx="11398601" cy="4809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Лобановський_Гліб_Іванович.jpg" descr="Лобановський_Гліб_Іванович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996" y="1923382"/>
            <a:ext cx="3882033" cy="4809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Усі аналізи виконуються у власній лабораторії «Смартлаб» у м. Одеса та у м. Миколаїв.…"/>
          <p:cNvSpPr txBox="1"/>
          <p:nvPr/>
        </p:nvSpPr>
        <p:spPr>
          <a:xfrm>
            <a:off x="1218684" y="8289564"/>
            <a:ext cx="22396606" cy="412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4500"/>
              </a:spcBef>
              <a:defRPr sz="5000" i="0"/>
            </a:pPr>
            <a:r>
              <a:rPr dirty="0" err="1"/>
              <a:t>Усі</a:t>
            </a:r>
            <a:r>
              <a:rPr dirty="0"/>
              <a:t> </a:t>
            </a:r>
            <a:r>
              <a:rPr dirty="0" err="1"/>
              <a:t>аналізи</a:t>
            </a:r>
            <a:r>
              <a:rPr dirty="0"/>
              <a:t> </a:t>
            </a:r>
            <a:r>
              <a:rPr dirty="0" err="1"/>
              <a:t>виконуються</a:t>
            </a:r>
            <a:r>
              <a:rPr dirty="0"/>
              <a:t> у </a:t>
            </a:r>
            <a:r>
              <a:rPr dirty="0" err="1"/>
              <a:t>власній</a:t>
            </a:r>
            <a:r>
              <a:rPr dirty="0"/>
              <a:t> </a:t>
            </a:r>
            <a:r>
              <a:rPr dirty="0" err="1"/>
              <a:t>лабораторії</a:t>
            </a:r>
            <a:r>
              <a:rPr dirty="0"/>
              <a:t> «</a:t>
            </a:r>
            <a:r>
              <a:rPr dirty="0" err="1"/>
              <a:t>Смартлаб</a:t>
            </a:r>
            <a:r>
              <a:rPr dirty="0"/>
              <a:t>» у м. </a:t>
            </a:r>
            <a:r>
              <a:rPr dirty="0" err="1"/>
              <a:t>Одеса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у м. Миколаїв.</a:t>
            </a:r>
            <a:endParaRPr sz="1400" dirty="0">
              <a:latin typeface="Helvetica"/>
              <a:ea typeface="Helvetica"/>
              <a:cs typeface="Helvetica"/>
              <a:sym typeface="Helvetica"/>
            </a:endParaRPr>
          </a:p>
          <a:p>
            <a:pPr algn="l">
              <a:spcBef>
                <a:spcPts val="4500"/>
              </a:spcBef>
              <a:defRPr sz="5000" i="0"/>
            </a:pPr>
            <a:r>
              <a:rPr dirty="0" err="1"/>
              <a:t>Лабораторія</a:t>
            </a:r>
            <a:r>
              <a:rPr dirty="0"/>
              <a:t> </a:t>
            </a:r>
            <a:r>
              <a:rPr dirty="0" err="1"/>
              <a:t>оснащена</a:t>
            </a:r>
            <a:r>
              <a:rPr dirty="0"/>
              <a:t> </a:t>
            </a:r>
            <a:r>
              <a:rPr dirty="0" err="1"/>
              <a:t>найновішим</a:t>
            </a:r>
            <a:r>
              <a:rPr dirty="0"/>
              <a:t> </a:t>
            </a:r>
            <a:r>
              <a:rPr dirty="0" err="1"/>
              <a:t>обладнанням</a:t>
            </a:r>
            <a:r>
              <a:rPr dirty="0"/>
              <a:t> </a:t>
            </a:r>
            <a:r>
              <a:rPr dirty="0" err="1"/>
              <a:t>провідних</a:t>
            </a:r>
            <a:r>
              <a:rPr dirty="0"/>
              <a:t> </a:t>
            </a:r>
            <a:r>
              <a:rPr dirty="0" err="1"/>
              <a:t>світових</a:t>
            </a:r>
            <a:r>
              <a:rPr dirty="0"/>
              <a:t> </a:t>
            </a:r>
            <a:r>
              <a:rPr dirty="0" err="1"/>
              <a:t>виробників</a:t>
            </a:r>
            <a:r>
              <a:rPr dirty="0"/>
              <a:t> (Abbott, Siemens, Beckman Coulter).</a:t>
            </a:r>
          </a:p>
        </p:txBody>
      </p:sp>
      <p:sp>
        <p:nvSpPr>
          <p:cNvPr id="139" name="Наявні пункти у таких містах як:"/>
          <p:cNvSpPr txBox="1"/>
          <p:nvPr/>
        </p:nvSpPr>
        <p:spPr>
          <a:xfrm>
            <a:off x="1017798" y="707767"/>
            <a:ext cx="10056496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000" i="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Наявні пункти у таких містах як:</a:t>
            </a:r>
          </a:p>
        </p:txBody>
      </p:sp>
      <p:pic>
        <p:nvPicPr>
          <p:cNvPr id="140" name="Screenshot 2023-04-04 at 11.24.30.png" descr="Screenshot 2023-04-04 at 11.24.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871" y="1786993"/>
            <a:ext cx="20826815" cy="6194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Table"/>
          <p:cNvGraphicFramePr/>
          <p:nvPr/>
        </p:nvGraphicFramePr>
        <p:xfrm>
          <a:off x="808106" y="679080"/>
          <a:ext cx="22767787" cy="1168497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4553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8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5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7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535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46536">
                <a:tc>
                  <a:txBody>
                    <a:bodyPr/>
                    <a:lstStyle/>
                    <a:p>
                      <a:pPr>
                        <a:defRPr sz="1800" b="0" cap="none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55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Клієнти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5500" cap="none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Продукт</a:t>
                      </a:r>
                    </a:p>
                    <a:p>
                      <a:pPr>
                        <a:defRPr sz="5500" cap="none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(послуга) 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 b="0" cap="none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55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Цінності 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 b="0" cap="none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4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Вигода-користь від послуги для клієнтів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sz="1800" b="0" cap="none">
                          <a:solidFill>
                            <a:srgbClr val="000000"/>
                          </a:solidFill>
                          <a:effectLst/>
                        </a:defRPr>
                      </a:pPr>
                      <a:r>
                        <a:rPr sz="43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Вигода-користь від послуги для фірми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7412">
                <a:tc>
                  <a:txBody>
                    <a:bodyPr/>
                    <a:lstStyle/>
                    <a:p>
                      <a:pPr defTabSz="2438337">
                        <a:defRPr sz="33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Громодяни України та іноземці, що страждають від гострих захворювань </a:t>
                      </a:r>
                      <a:br/>
                      <a:endParaRPr/>
                    </a:p>
                    <a:p>
                      <a:pPr defTabSz="2438337">
                        <a:defRPr sz="33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Громодяни України та іноземці, що страждають від хронічних захворювань </a:t>
                      </a:r>
                      <a:br/>
                      <a:br/>
                      <a:r>
                        <a:t>Громодяни України та іноземці, що потребують обстеження 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1. ЗАГАЛЬНОКЛІНІЧНІ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2. БІОХІМІЧНІ ДОСЛІДЖЕННЯ КРОВІ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3. ГОРМОНАЛЬНІ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4. ДІАГНОСТИКА ВАГІТНОСТІ та ВАД РОЗВИТКУ ПЛОДА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5. ПУХЛИННІ МАРКЕРИ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6. ДІАГНОСТИКА ВІРУСНИХ ГЕПАТИТІВ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7. ДІАГНОСТИКА TORCH-ІНФЕКЦІЙ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8. ДІАГНОСТИКА УРОГЕНІТАЛЬНИХ ІНФЕКЦІЙ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9. ІНШІ ІНФЕКЦІЇ ТА ПАРАЗИТИ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10. МІКРОБІОМ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11. КОРОНАВІРУС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12. СИНДРОМНА ДІАГНОСТИКА ІНФЕКЦІЙНИХ ЗАХВОРЮВАНЬ (РНІФ)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13. БАКТЕРІОЛОГІЧНІ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14. ІМУНОЛОГІЧНІ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15. ДІАГНОСТИКА АЛЕРГІЧНИХ ЗАХВОРЮВАНЬ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16. АНАЛІЗ ДНК НА БАТЬКІВСТВО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17. ГЕНЕТИЧНІ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18. КАРІОТИПУВАННЯ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19. ПАТОМОРФОЛОГІЧНІ (ГІСТОЛОГІЧНІ) ДОСЛІДЖЕННЯ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20. ДІАГНОСТИЧНІ (ПРОФІЛАКТИЧНІ) ПРОФІЛІ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21. ВЗЯТТЯ БІОМАТЕРІАЛУ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22. МЕДИЧНІ ПОСЛУГИ НА ДОМУ</a:t>
                      </a:r>
                    </a:p>
                    <a:p>
                      <a:pPr algn="l" defTabSz="2438337">
                        <a:defRPr sz="18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23. МЕДИЧНІ ПОСЛУГИ: УЗД, ЕКГ, ПРИЙОМ ЛІКАРІВ, ПРОЦЕДУРИ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357413" indent="-217713" defTabSz="2438337">
                        <a:buClr>
                          <a:srgbClr val="505256"/>
                        </a:buClr>
                        <a:buSzPct val="123000"/>
                        <a:buFont typeface="Tahoma"/>
                        <a:buChar char="•"/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порядність та чесність</a:t>
                      </a:r>
                    </a:p>
                    <a:p>
                      <a:pPr defTabSz="2438337"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  <a:p>
                      <a:pPr marL="357413" indent="-217713" defTabSz="2438337">
                        <a:buClr>
                          <a:srgbClr val="505256"/>
                        </a:buClr>
                        <a:buSzPct val="123000"/>
                        <a:buFont typeface="Tahoma"/>
                        <a:buChar char="•"/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відповідальність та сумлінність</a:t>
                      </a:r>
                    </a:p>
                    <a:p>
                      <a:pPr defTabSz="2438337"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  <a:p>
                      <a:pPr marL="357413" indent="-217713" defTabSz="2438337">
                        <a:buClr>
                          <a:srgbClr val="505256"/>
                        </a:buClr>
                        <a:buSzPct val="123000"/>
                        <a:buFont typeface="Tahoma"/>
                        <a:buChar char="•"/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вдосконалення та розвиток</a:t>
                      </a:r>
                    </a:p>
                    <a:p>
                      <a:pPr defTabSz="2438337"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  <a:p>
                      <a:pPr marL="357413" indent="-217713" defTabSz="2438337">
                        <a:buClr>
                          <a:srgbClr val="505256"/>
                        </a:buClr>
                        <a:buSzPct val="123000"/>
                        <a:buFont typeface="Tahoma"/>
                        <a:buChar char="•"/>
                        <a:defRPr sz="36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професіоналізм та командний дух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Доступ до сучастних видів діагностики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Швидке отримання результатів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Збереження здоровʼя</a:t>
                      </a:r>
                      <a:br/>
                      <a:br/>
                      <a:r>
                        <a:t>Зручність та доступність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Електронна база </a:t>
                      </a:r>
                      <a:br/>
                      <a:br/>
                      <a:r>
                        <a:t>Якість та точність результатів 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Розвиток сучасних методів діагностики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Збільшення обсягу досліджень та їх швидкості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Удосконалення наявних методів проведення досліджень</a:t>
                      </a:r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  <a:p>
                      <a:pPr defTabSz="2438337">
                        <a:defRPr sz="3400" b="0" cap="none">
                          <a:solidFill>
                            <a:srgbClr val="5E5E5E"/>
                          </a:solidFill>
                          <a:effectLst/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Збільшення кількості необхідних послуг для клієнтів та збір статистичних данних про їх необхідність</a:t>
                      </a:r>
                      <a:r>
                        <a:rPr sz="2400"/>
                        <a:t> </a:t>
                      </a:r>
                    </a:p>
                  </a:txBody>
                  <a:tcPr marL="50800" marR="50800" marT="50800" marB="50800" anchor="ctr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shot 2023-04-04 at 11.37.16.png" descr="Screenshot 2023-04-04 at 11.37.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0962" y="1519799"/>
            <a:ext cx="11454709" cy="1148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shot 2023-04-04 at 11.37.02.png" descr="Screenshot 2023-04-04 at 11.37.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48" y="1421137"/>
            <a:ext cx="11355167" cy="1167812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Ціноутворення"/>
          <p:cNvSpPr txBox="1"/>
          <p:nvPr/>
        </p:nvSpPr>
        <p:spPr>
          <a:xfrm>
            <a:off x="1050715" y="336206"/>
            <a:ext cx="593869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6200" i="0">
                <a:solidFill>
                  <a:schemeClr val="accent6">
                    <a:hueOff val="-284210"/>
                    <a:satOff val="2084"/>
                    <a:lumOff val="-13137"/>
                  </a:schemeClr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Ціноутворення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Вибір найбільш оптимальної стратегії розвитку"/>
          <p:cNvSpPr txBox="1"/>
          <p:nvPr/>
        </p:nvSpPr>
        <p:spPr>
          <a:xfrm>
            <a:off x="2835331" y="766721"/>
            <a:ext cx="14741215" cy="961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6200" i="0">
                <a:solidFill>
                  <a:schemeClr val="accent6">
                    <a:hueOff val="-284210"/>
                    <a:satOff val="2084"/>
                    <a:lumOff val="-13137"/>
                  </a:schemeClr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uk-UA" dirty="0"/>
              <a:t>Визначити тип Інноваційної поведінки </a:t>
            </a:r>
            <a:r>
              <a:rPr lang="uk-UA" dirty="0" err="1"/>
              <a:t>ЗОЗ</a:t>
            </a:r>
            <a:r>
              <a:rPr lang="uk-UA" dirty="0"/>
              <a:t> 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225473-C6E0-A6B6-89FC-207EDD41D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210" y="2160965"/>
            <a:ext cx="13649117" cy="10171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CD3E6C-B0C0-568B-5B6A-3327E9E856A0}"/>
              </a:ext>
            </a:extLst>
          </p:cNvPr>
          <p:cNvSpPr txBox="1"/>
          <p:nvPr/>
        </p:nvSpPr>
        <p:spPr>
          <a:xfrm>
            <a:off x="15479841" y="2969382"/>
            <a:ext cx="7208709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uk-UA" dirty="0"/>
              <a:t>Лабораторії «</a:t>
            </a:r>
            <a:r>
              <a:rPr lang="uk-UA" dirty="0" err="1"/>
              <a:t>Смартлаб</a:t>
            </a:r>
            <a:r>
              <a:rPr lang="uk-UA" dirty="0"/>
              <a:t>» у м. Одеса за типом поведінки відноситься до бегемотів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creenshot 2023-04-04 at 21.24.47.png" descr="Screenshot 2023-04-04 at 21.24.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603" y="552211"/>
            <a:ext cx="16307439" cy="12230578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"/>
          <p:cNvSpPr/>
          <p:nvPr/>
        </p:nvSpPr>
        <p:spPr>
          <a:xfrm>
            <a:off x="1813286" y="6634819"/>
            <a:ext cx="20314074" cy="1745658"/>
          </a:xfrm>
          <a:prstGeom prst="rect">
            <a:avLst/>
          </a:prstGeom>
          <a:blipFill>
            <a:blip r:embed="rId3">
              <a:alphaModFix amt="54836"/>
            </a:blip>
          </a:blip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200" i="0">
                <a:solidFill>
                  <a:srgbClr val="3E3B39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8" name="Дякую за увагу"/>
          <p:cNvSpPr txBox="1"/>
          <p:nvPr/>
        </p:nvSpPr>
        <p:spPr>
          <a:xfrm>
            <a:off x="8631873" y="6847247"/>
            <a:ext cx="6676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7000" i="0">
                <a:solidFill>
                  <a:schemeClr val="accent6">
                    <a:hueOff val="-367287"/>
                    <a:satOff val="-1378"/>
                    <a:lumOff val="-21960"/>
                  </a:schemeClr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Дякую за увагу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  <a:effectStyle>
          <a:effectLst>
            <a:outerShdw blurRad="38100" dist="25400" dir="5760000" rotWithShape="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760000" rotWithShape="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3E3B39"/>
            </a:solidFill>
            <a:effectLst>
              <a:outerShdw blurRad="25400" dist="12700" dir="4920000" rotWithShape="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blurRad="25400" dist="25400" dir="5520000" rotWithShape="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1" u="none" strike="noStrike" cap="none" spc="0" normalizeH="0" baseline="0">
            <a:ln>
              <a:noFill/>
            </a:ln>
            <a:solidFill>
              <a:srgbClr val="5E524C"/>
            </a:solidFill>
            <a:effectLst>
              <a:outerShdw blurRad="25400" dist="25400" dir="5520000" rotWithShape="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6EF3A46D0E014192AFC2C3EBFEA154" ma:contentTypeVersion="11" ma:contentTypeDescription="Create a new document." ma:contentTypeScope="" ma:versionID="38c1f8ffffaee6dcc133480134810570">
  <xsd:schema xmlns:xsd="http://www.w3.org/2001/XMLSchema" xmlns:xs="http://www.w3.org/2001/XMLSchema" xmlns:p="http://schemas.microsoft.com/office/2006/metadata/properties" xmlns:ns2="681ad1c3-c6f9-49bc-814a-ff644038477c" xmlns:ns3="2ec941e1-a47f-4972-839f-361d473857d7" targetNamespace="http://schemas.microsoft.com/office/2006/metadata/properties" ma:root="true" ma:fieldsID="09267c0cace76caa31aed712d8628806" ns2:_="" ns3:_="">
    <xsd:import namespace="681ad1c3-c6f9-49bc-814a-ff644038477c"/>
    <xsd:import namespace="2ec941e1-a47f-4972-839f-361d47385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1ad1c3-c6f9-49bc-814a-ff64403847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941e1-a47f-4972-839f-361d473857d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e7102f-c25c-474a-a987-ecf2eb4cb7e0}" ma:internalName="TaxCatchAll" ma:showField="CatchAllData" ma:web="2ec941e1-a47f-4972-839f-361d47385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1ad1c3-c6f9-49bc-814a-ff644038477c">
      <Terms xmlns="http://schemas.microsoft.com/office/infopath/2007/PartnerControls"/>
    </lcf76f155ced4ddcb4097134ff3c332f>
    <TaxCatchAll xmlns="2ec941e1-a47f-4972-839f-361d473857d7" xsi:nil="true"/>
  </documentManagement>
</p:properties>
</file>

<file path=customXml/itemProps1.xml><?xml version="1.0" encoding="utf-8"?>
<ds:datastoreItem xmlns:ds="http://schemas.openxmlformats.org/officeDocument/2006/customXml" ds:itemID="{0C1F0605-F573-42FC-A538-79D714C775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1ad1c3-c6f9-49bc-814a-ff644038477c"/>
    <ds:schemaRef ds:uri="2ec941e1-a47f-4972-839f-361d47385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C1E26C-DF0D-4D1C-B188-085E803586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213DD-B7CE-43B4-9222-D347FEEB0FAB}">
  <ds:schemaRefs>
    <ds:schemaRef ds:uri="http://schemas.microsoft.com/office/2006/metadata/properties"/>
    <ds:schemaRef ds:uri="http://schemas.microsoft.com/office/infopath/2007/PartnerControls"/>
    <ds:schemaRef ds:uri="681ad1c3-c6f9-49bc-814a-ff644038477c"/>
    <ds:schemaRef ds:uri="2ec941e1-a47f-4972-839f-361d473857d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335</Words>
  <Application>Microsoft Office PowerPoint</Application>
  <PresentationFormat>Произвольный</PresentationFormat>
  <Paragraphs>65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Avenir Next Demi Bold</vt:lpstr>
      <vt:lpstr>Avenir Next Medium</vt:lpstr>
      <vt:lpstr>Avenir Next Regular</vt:lpstr>
      <vt:lpstr>Helvetica</vt:lpstr>
      <vt:lpstr>Helvetica Neue</vt:lpstr>
      <vt:lpstr>Tahoma</vt:lpstr>
      <vt:lpstr>Times New Roman</vt:lpstr>
      <vt:lpstr>New_Template5</vt:lpstr>
      <vt:lpstr>Стратегія розвитку частної медичної лабораторії “смартлаб”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Стратегія розвитку частної медичної лабораторії “смартлаб”</dc:title>
  <cp:lastModifiedBy>Пользователь Windows</cp:lastModifiedBy>
  <cp:revision>2</cp:revision>
  <dcterms:modified xsi:type="dcterms:W3CDTF">2023-12-02T11:21:32Z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0x010100326EF3A46D0E014192AFC2C3EBFEA154</vt:lpwstr>
  </property>
</Properties>
</file>