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19"/>
  </p:notesMasterIdLst>
  <p:sldIdLst>
    <p:sldId id="272" r:id="rId2"/>
    <p:sldId id="342" r:id="rId3"/>
    <p:sldId id="257" r:id="rId4"/>
    <p:sldId id="309" r:id="rId5"/>
    <p:sldId id="324" r:id="rId6"/>
    <p:sldId id="338" r:id="rId7"/>
    <p:sldId id="339" r:id="rId8"/>
    <p:sldId id="340" r:id="rId9"/>
    <p:sldId id="325" r:id="rId10"/>
    <p:sldId id="326" r:id="rId11"/>
    <p:sldId id="323" r:id="rId12"/>
    <p:sldId id="322" r:id="rId13"/>
    <p:sldId id="334" r:id="rId14"/>
    <p:sldId id="327" r:id="rId15"/>
    <p:sldId id="328" r:id="rId16"/>
    <p:sldId id="329" r:id="rId17"/>
    <p:sldId id="34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26EE"/>
    <a:srgbClr val="8787FF"/>
    <a:srgbClr val="FF9966"/>
    <a:srgbClr val="FFD347"/>
    <a:srgbClr val="EBC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9" autoAdjust="0"/>
    <p:restoredTop sz="94660"/>
  </p:normalViewPr>
  <p:slideViewPr>
    <p:cSldViewPr snapToGrid="0">
      <p:cViewPr varScale="1">
        <p:scale>
          <a:sx n="167" d="100"/>
          <a:sy n="167" d="100"/>
        </p:scale>
        <p:origin x="452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6856D-DDD3-4545-9DC2-D12DFA553DF1}" type="datetimeFigureOut">
              <a:rPr lang="x-none" smtClean="0"/>
              <a:pPr/>
              <a:t>12.02.2024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58D90-75EB-4358-AF9C-184D6CFD78D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0051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652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68688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49174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5769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843237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230581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27279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44430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07706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0628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779165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85336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8412164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325802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038098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62690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BBC8-E744-43F0-8DE2-022E60DB8DC7}" type="datetime1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5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0E96B68C-A67F-C247-CFCA-1C0D172F6A86}"/>
              </a:ext>
            </a:extLst>
          </p:cNvPr>
          <p:cNvSpPr txBox="1">
            <a:spLocks/>
          </p:cNvSpPr>
          <p:nvPr/>
        </p:nvSpPr>
        <p:spPr bwMode="auto">
          <a:xfrm>
            <a:off x="1323023" y="3227080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інноваціями в охороні здоров’я та фармації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студентів </a:t>
            </a:r>
            <a:r>
              <a:rPr lang="uk-UA" altLang="uk-UA" sz="2000" b="1" dirty="0" err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 073 Менеджмент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 "Управління охороною здоров'я та фармацевтичним бізнесом"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05997B-6FB5-95ED-F4F7-4A44A86EA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206" cy="16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BF98E-1D35-BC93-CCC9-E1872952C349}"/>
              </a:ext>
            </a:extLst>
          </p:cNvPr>
          <p:cNvSpPr txBox="1"/>
          <p:nvPr/>
        </p:nvSpPr>
        <p:spPr>
          <a:xfrm>
            <a:off x="1919538" y="209138"/>
            <a:ext cx="73197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ru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Мартинюк Олена Анатоліївна</a:t>
            </a:r>
            <a:br>
              <a:rPr lang="uk-UA" altLang="ru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економічних наук, професор </a:t>
            </a:r>
            <a:br>
              <a:rPr lang="uk-UA" altLang="ru-UA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Кафедри менеджменту охорони здоров’я</a:t>
            </a:r>
            <a:endParaRPr lang="ru-UA" sz="2000" b="1" dirty="0">
              <a:solidFill>
                <a:srgbClr val="7030A0"/>
              </a:solidFill>
            </a:endParaRPr>
          </a:p>
        </p:txBody>
      </p:sp>
      <p:pic>
        <p:nvPicPr>
          <p:cNvPr id="2" name="Рисунок 1" descr="C:/Users/grago/AppData/Roaming/PolarisOffice9/ETemp/1840_21714768/fImage123962714841.png">
            <a:extLst>
              <a:ext uri="{FF2B5EF4-FFF2-40B4-BE49-F238E27FC236}">
                <a16:creationId xmlns:a16="http://schemas.microsoft.com/office/drawing/2014/main" id="{F7107EA9-92EA-2D10-77DB-658C0DA755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5862" y="126060"/>
            <a:ext cx="1767840" cy="1704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B0E584-D0DD-FEA1-BFED-85036E57F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892B6F-9F72-B35C-F6A7-8AD901A9F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03" y="4123230"/>
            <a:ext cx="3756808" cy="2450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42B02AE-ABFD-E706-0045-22A2F1043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1651388"/>
            <a:ext cx="8145302" cy="643088"/>
          </a:xfrm>
        </p:spPr>
        <p:txBody>
          <a:bodyPr>
            <a:normAutofit fontScale="70000" lnSpcReduction="20000"/>
          </a:bodyPr>
          <a:lstStyle/>
          <a:p>
            <a:pPr algn="ctr">
              <a:spcBef>
                <a:spcPts val="0"/>
              </a:spcBef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2. ІННОВАЦІЇ ТА ІННОВАЦІЙНІ ПРОЕКТИ ЯК ОСНОВА РОЗВИТКУ БІЗНЕСУ.</a:t>
            </a:r>
            <a:endParaRPr lang="x-non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E0370E-4E85-5E81-76F0-4EBD0812FBE8}"/>
              </a:ext>
            </a:extLst>
          </p:cNvPr>
          <p:cNvSpPr/>
          <p:nvPr/>
        </p:nvSpPr>
        <p:spPr>
          <a:xfrm>
            <a:off x="1495370" y="2345710"/>
            <a:ext cx="94690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2.1. Визначення та різновиди інновацій</a:t>
            </a:r>
            <a:endParaRPr lang="ru-RU" sz="2000" dirty="0"/>
          </a:p>
          <a:p>
            <a:r>
              <a:rPr lang="uk-UA" sz="2000" dirty="0"/>
              <a:t>2.2. Інноваційна діяльність та інноваційні проекти: організація та управління</a:t>
            </a:r>
            <a:endParaRPr lang="ru-RU" sz="2000" dirty="0"/>
          </a:p>
          <a:p>
            <a:r>
              <a:rPr lang="uk-UA" sz="2000" dirty="0"/>
              <a:t>2.3. Поведінка споживача інноваційної продукції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02E991-F496-8198-96F9-7C55F0923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61" y="4220835"/>
            <a:ext cx="4051739" cy="225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4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4BF3DA0-4B58-4291-BCBC-A56686FCF4C4}"/>
              </a:ext>
            </a:extLst>
          </p:cNvPr>
          <p:cNvSpPr/>
          <p:nvPr/>
        </p:nvSpPr>
        <p:spPr>
          <a:xfrm>
            <a:off x="429220" y="753534"/>
            <a:ext cx="10038254" cy="17473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dirty="0"/>
              <a:t>Відповідно до ЗУ «Про інноваційну діяльність», </a:t>
            </a:r>
            <a:r>
              <a:rPr lang="uk-UA" sz="2000" b="1" i="1" dirty="0"/>
              <a:t>інновації</a:t>
            </a:r>
            <a:r>
              <a:rPr lang="uk-UA" sz="2000" dirty="0"/>
              <a:t> – це новостворені (застосовані) і (або) вдосконалені конкурентоздатні технології, продукція або послуги, а також організаційно-технічні рішення виробничого, адміністративного, комерційного або іншого характеру, що істотно поліпшують структуру та якість виробництва і (або) соціальної сфери.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3755" y="2672961"/>
            <a:ext cx="9765387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науковий лексикон цей термін вперше ввів Й.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Шумпетер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в буквальному перекладі означає «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втілення наукового відкриття, технічного винаходу в новій технології або в новому різновиді виробу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Крім того, інновація розглядалася Й.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Шумпетером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нова функція виробництва, її нова комбінація: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нововведення, ще недостатньо поширене у суспільному виробництві;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нововведення, впровадження нових ідей, технологій, різновидів продукції тощо в організацію продукції, виробництво, управління підприємством та галуззю;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щось, що сприймається як нове, як нововведення;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форма керованого розвитку вже наявних систем;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процес, у ході якого винахід або відкриття доводиться до стадії практичного застосування і починає давати економічний ефект;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нове прикладання науково-технічних знань, що забезпечує ринковий успіх.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1820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85" y="3020331"/>
            <a:ext cx="5198729" cy="291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57201" y="2345444"/>
            <a:ext cx="57013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/>
              <a:t>Розрізняють кілька типів інновацій:</a:t>
            </a:r>
            <a:endParaRPr lang="ru-RU" dirty="0"/>
          </a:p>
          <a:p>
            <a:r>
              <a:rPr lang="uk-UA" dirty="0"/>
              <a:t>• товарна — впровадження нового продукту;</a:t>
            </a:r>
            <a:endParaRPr lang="ru-RU" dirty="0"/>
          </a:p>
          <a:p>
            <a:r>
              <a:rPr lang="uk-UA" dirty="0"/>
              <a:t>• технологічна — впровадження нового методу виробництва;</a:t>
            </a:r>
            <a:endParaRPr lang="ru-RU" dirty="0"/>
          </a:p>
          <a:p>
            <a:r>
              <a:rPr lang="uk-UA" dirty="0"/>
              <a:t>• ринкова — створення нового ринку товарів і послуг;</a:t>
            </a:r>
            <a:endParaRPr lang="ru-RU" dirty="0"/>
          </a:p>
          <a:p>
            <a:r>
              <a:rPr lang="uk-UA" dirty="0"/>
              <a:t>• маркетингова — освоєння нового методу впливу на споживача;</a:t>
            </a:r>
            <a:endParaRPr lang="ru-RU" dirty="0"/>
          </a:p>
          <a:p>
            <a:r>
              <a:rPr lang="uk-UA" dirty="0"/>
              <a:t>• управлінська — реорганізація структури управління;</a:t>
            </a:r>
            <a:endParaRPr lang="ru-RU" dirty="0"/>
          </a:p>
          <a:p>
            <a:r>
              <a:rPr lang="uk-UA" dirty="0"/>
              <a:t>• соціальна — впровадження заходів з метою поліпшення життя населення;</a:t>
            </a:r>
            <a:endParaRPr lang="ru-RU" dirty="0"/>
          </a:p>
          <a:p>
            <a:r>
              <a:rPr lang="uk-UA" dirty="0"/>
              <a:t>• екологічна — впровадження заходів з питань охорони довкілля.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9401" y="724806"/>
            <a:ext cx="983826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/>
              <a:t>Основні ознаки інновації: </a:t>
            </a:r>
            <a:endParaRPr lang="ru-RU" dirty="0"/>
          </a:p>
          <a:p>
            <a:r>
              <a:rPr lang="uk-UA" dirty="0"/>
              <a:t>• науково-технічна новизна; </a:t>
            </a:r>
            <a:endParaRPr lang="ru-RU" dirty="0"/>
          </a:p>
          <a:p>
            <a:r>
              <a:rPr lang="uk-UA" dirty="0"/>
              <a:t>• здатність інновації до матеріалізації у нові технічно досконалі різновиди промислової продукції, засоби і предмети праці, технології та організації виробництва; </a:t>
            </a:r>
            <a:endParaRPr lang="ru-RU" dirty="0"/>
          </a:p>
          <a:p>
            <a:r>
              <a:rPr lang="uk-UA" dirty="0"/>
              <a:t>• здатність до комерціалізації самої інновації і/або результатів її впровадження.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070" y="827789"/>
            <a:ext cx="9399668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/>
              <a:t>Відкриття</a:t>
            </a:r>
            <a:r>
              <a:rPr lang="uk-UA" dirty="0"/>
              <a:t> — встановлення невідомих раніше, але об’єктивно усталених закономірностей, властивостей та явищ матеріального світу, які вносять докорінні зміни у рівень наукового пізнання. Відповідно до законодавства України автор наукового відкриття має право надати цьому відкриттю своє ім’я або спеціальну назву та отримати диплом, який засвідчує належність відкриття автору.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1070" y="2551410"/>
            <a:ext cx="939966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Винахід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технічне рішення, що є новим, корисним у господарській діяльності й може бути практично застосоване.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b="1" i="1" dirty="0">
                <a:latin typeface="Times New Roman" pitchFamily="18" charset="0"/>
                <a:cs typeface="Times New Roman" pitchFamily="18" charset="0"/>
              </a:rPr>
              <a:t>Кор́исна моде́ль</a:t>
            </a:r>
            <a:r>
              <a:rPr lang="vi-VN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— нове технічне рішення, що не випливає із існуючого рівня техніки і є промислово придатним; результат інтелектуальної діяльності людини в будь-якій сфері технології.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9135" y="4081475"/>
            <a:ext cx="73199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Визнаний офіційними експертами винахід (корисна модель) може отримати правову охорону від держави і стати об’єктом промислової власності, що засвідчується особливим правоохоронним документом —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патентом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3318" y="5346805"/>
            <a:ext cx="748643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Винаходом може бути «продукт», «процес» та «нове застосування відомого продукту чи процесу» (пристрій, спосіб, сполука, композиція, застосування пристроїв за новим раніше невідомим призначенням, штами мікроорганізмів, культура клітини рослин і тварин тощо).</a:t>
            </a:r>
            <a:endParaRPr lang="ru-RU" dirty="0"/>
          </a:p>
        </p:txBody>
      </p:sp>
      <p:pic>
        <p:nvPicPr>
          <p:cNvPr id="9" name="Picture 2" descr="IMG-71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05" y="4081475"/>
            <a:ext cx="4415717" cy="155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69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7"/>
          <p:cNvSpPr/>
          <p:nvPr/>
        </p:nvSpPr>
        <p:spPr>
          <a:xfrm>
            <a:off x="478721" y="4166474"/>
            <a:ext cx="2340680" cy="1888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758106"/>
            <a:ext cx="8974666" cy="685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Промисловий зразок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результат інтелектуальної, творчої діяльності людини в галузі художнього конструювання (ЗУ «Про охорону прав на промисловий зразок», ст. 1).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4399" y="1593271"/>
            <a:ext cx="885613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Згідно ЦКУ (ст. 461)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промисловим зразком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може бути зовнішній вигляд виробу або його частини, що визначається, зокрема, лініями, контурами, кольором, формою, текстурою та/або матеріалом виробу, та/або його оздобленням.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27666" y="2666707"/>
            <a:ext cx="91694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Законодавство України закріплює поняття «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виріб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» – це будь-який предмет промислового виробництва або ручної роботи, зокрема частини, призначені для збирання у складений виріб, упаковка, зовнішнє оформлення, графічні символи та типографські шрифти (елементи), крім комп’ютерних програм.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8800" y="4584408"/>
            <a:ext cx="1896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Види промислових зразків: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56" y="4306635"/>
            <a:ext cx="5303520" cy="24022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12056" y="3937303"/>
            <a:ext cx="3187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1) </a:t>
            </a:r>
            <a:r>
              <a:rPr lang="uk-UA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площинні промислові зразки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58862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173270" y="2371540"/>
            <a:ext cx="2027413" cy="1888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8654" y="2853909"/>
            <a:ext cx="1896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Види промислових зразків: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92272" y="148073"/>
            <a:ext cx="6290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2) </a:t>
            </a:r>
            <a:r>
              <a:rPr lang="uk-UA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об’ємні промислові зразки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(форма, наприклад, зовнішній вигляд окулярів, годинників, меблів тощо)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713" y="846084"/>
            <a:ext cx="5707380" cy="25507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65187" y="3546974"/>
            <a:ext cx="5454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3) </a:t>
            </a:r>
            <a:r>
              <a:rPr lang="uk-UA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комбіновані промислові зразки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– це поєднання форми та малюнка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882" y="4107336"/>
            <a:ext cx="5349240" cy="26047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84122" y="2121482"/>
            <a:ext cx="3970215" cy="36486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в якості промислових зразків можна зареєструвати: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тару, пакування та контейнери;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етикетки;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дизайн упаковки (форма пляшки);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принти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візерунків одягу;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дизайн сайту (інтерфейс);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дизайн агрегатів і машин;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дизайн виробів (меблів, ювелірних виробів, посуду)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-ін.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3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874654" y="6492875"/>
            <a:ext cx="3317346" cy="365125"/>
          </a:xfrm>
        </p:spPr>
        <p:txBody>
          <a:bodyPr/>
          <a:lstStyle/>
          <a:p>
            <a:r>
              <a:rPr lang="uk-UA" dirty="0"/>
              <a:t>Інтелектуальна власність в цифровій економіці / </a:t>
            </a:r>
            <a:r>
              <a:rPr lang="uk-UA" dirty="0" err="1"/>
              <a:t>к.е.н</a:t>
            </a:r>
            <a:r>
              <a:rPr lang="uk-UA" dirty="0"/>
              <a:t>., доц. Мельник Т.Ю. (ДУ «Житомирська політехніка»)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2586" y="734234"/>
            <a:ext cx="8779934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Згідно зі ст. 5 п.5 ЗУ «Про охорону прав на промислові зразки» </a:t>
            </a:r>
            <a:r>
              <a:rPr lang="uk-UA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строк чинності виключних майнових прав інтелектуальної власності на промисловий зразок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становить </a:t>
            </a:r>
            <a:r>
              <a:rPr lang="uk-UA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п’ять років</a:t>
            </a:r>
            <a:r>
              <a:rPr lang="uk-UA" u="sng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від дати подання заявки на промисловий зразок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в установленому законом порядку і подовжується за клопотанням власника промислового зразка на один або більше п’ятирічних строків. Загальний строк чинності зазначених прав </a:t>
            </a:r>
            <a:r>
              <a:rPr lang="uk-UA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не може перевищувати двадцяти п’яти років</a:t>
            </a:r>
            <a:r>
              <a:rPr lang="uk-UA" u="sng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від дати подання заявки.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2586" y="2690791"/>
            <a:ext cx="8779934" cy="68505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Автору промислового зразка належить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 авторства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яке є невідчужуваним особистим правом і охороняється безстроково.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2586" y="3578081"/>
            <a:ext cx="8779933" cy="15741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 до ЗУ «Про охорону прав на промисловий зразок» </a:t>
            </a: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 на реєстрацію промислового зразка має: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автор (ст.7);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роботодавець у разі створення службового промислового зразка (ст.8);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правонаступник автора та роботодавця (ст.9).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2585" y="5354461"/>
            <a:ext cx="8779933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У випадку, коли промисловий зразок створено у зв’язку з виконанням службових обов’язків чи доручення роботодавця, то право на отримання свідоцтва на промисловий зразок має роботодавець. Працівник повинен письмово повідомити роботодавця про створення такого об’єкта.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97494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729724"/>
            <a:ext cx="8596668" cy="32170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i="1" dirty="0"/>
              <a:t>Раціоналізаторська пропозиція</a:t>
            </a:r>
            <a:r>
              <a:rPr lang="uk-UA" dirty="0"/>
              <a:t> — визнана юридичною особою пропозиція, яка містить технологічне (технічне) або організаційне рішення у будь-якій сфері її діяльності. </a:t>
            </a:r>
            <a:endParaRPr lang="ru-RU" dirty="0"/>
          </a:p>
          <a:p>
            <a:r>
              <a:rPr lang="uk-UA" dirty="0"/>
              <a:t>До раціоналізаторської пропозиції за загальним правилом встановлюється </a:t>
            </a:r>
            <a:r>
              <a:rPr lang="uk-UA" u="sng" dirty="0"/>
              <a:t>три необхідні вимоги</a:t>
            </a:r>
            <a:r>
              <a:rPr lang="uk-UA" dirty="0"/>
              <a:t>: </a:t>
            </a:r>
            <a:endParaRPr lang="ru-RU" dirty="0"/>
          </a:p>
          <a:p>
            <a:r>
              <a:rPr lang="uk-UA" dirty="0"/>
              <a:t>1) вона має стосуватися профілю підприємства, якому ця пропозиція подана; </a:t>
            </a:r>
            <a:endParaRPr lang="ru-RU" dirty="0"/>
          </a:p>
          <a:p>
            <a:r>
              <a:rPr lang="uk-UA" dirty="0"/>
              <a:t>2) має бути новою; </a:t>
            </a:r>
            <a:endParaRPr lang="ru-RU" dirty="0"/>
          </a:p>
          <a:p>
            <a:r>
              <a:rPr lang="uk-UA" dirty="0"/>
              <a:t>3) має бути корисною підприємству, якому вона подана.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57202" y="4094997"/>
            <a:ext cx="8596668" cy="13665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Ноу-хау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конфіденційні знання, досвід, навички, що містять відомості технічного, економічного, адміністративного, фінансового й іншого характеру, використання яких забезпечує визначені переваги і комерційну вигоду особі, що їх отримала.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0861" y="5609753"/>
            <a:ext cx="744806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Передача здійснюється на основі укладання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ліцензійних угод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Однією з ознак є елемент конфіденційності.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35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4051" y="654763"/>
            <a:ext cx="8636000" cy="10275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i="1" dirty="0"/>
              <a:t>Інноваційна діяльність</a:t>
            </a:r>
            <a:r>
              <a:rPr lang="uk-UA" dirty="0"/>
              <a:t> – діяльність, що спрямована на використання і комерціалізацію результатів наукових досліджень та розробок і зумовлює випуск на ринок нових конкурентоздатних товарів і послуг.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266" y="1755619"/>
            <a:ext cx="9403211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Об'єктами інноваційної діяльності є: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інноваційні програми і проекти;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нові знання та інтелектуальні продукти;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виробниче обладнання та процеси;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інфраструктура виробництва і підприємництва;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організаційно-технічні рішення виробничого, адміністративного, комерційного або іншого характеру, що істотно поліпшують структуру і якість виробництва і (або) соціальної сфери;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сировинні ресурси, засоби їх видобування і переробки;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товарна продукція;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/>
              <a:t>механізми формування споживчого ринку і збуту товарної продукції.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1" y="181386"/>
            <a:ext cx="4979248" cy="4001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8246" y="4965829"/>
            <a:ext cx="9769231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дослідження інноваційних процесів спираються на такі твердження: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Інновації передбачають суттєвий елемент невизначеності.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Сучасні інновації усе більше спираються на прогрес у наукових знаннях.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Життєвий цикл інновації є індивідуальним для кожної інновації.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Із розвитком цивілізації спостерігається скорочення життєвих циклів інновацій окремих товарів і технологій.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49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28959" y="177784"/>
            <a:ext cx="497924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2.1. Визначення та різновиди інновацій.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5239" y="790303"/>
            <a:ext cx="5665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На сьогодні існує три концепції інноваційного процесу: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959" y="1187378"/>
            <a:ext cx="525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1) концепція пропозиції інновації (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push-innovation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):</a:t>
            </a:r>
            <a:endParaRPr lang="ru-RU" dirty="0"/>
          </a:p>
        </p:txBody>
      </p:sp>
      <p:pic>
        <p:nvPicPr>
          <p:cNvPr id="13" name="Рисунок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59" y="1556710"/>
            <a:ext cx="6299835" cy="10934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8959" y="2724089"/>
            <a:ext cx="6948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2) концепція інновації, що обумовлена попитом (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pull-innovation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):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6" y="3167330"/>
            <a:ext cx="6299835" cy="11137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8959" y="4355029"/>
            <a:ext cx="4705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3) інтегрована модель інноваційного процесу:</a:t>
            </a:r>
            <a:endParaRPr lang="ru-RU" dirty="0"/>
          </a:p>
        </p:txBody>
      </p:sp>
      <p:pic>
        <p:nvPicPr>
          <p:cNvPr id="17" name="Рисунок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19" y="4724361"/>
            <a:ext cx="6299835" cy="203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1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53326" y="856902"/>
            <a:ext cx="97155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/>
              <a:t>Інноваційне підприємство</a:t>
            </a:r>
            <a:r>
              <a:rPr lang="uk-UA" dirty="0"/>
              <a:t> (інноваційний центр, технопарк, технополіс, інноваційний бізнес-інкубатор тощо) - підприємство (об'єднання підприємств), що розробляє, виробляє і реалізує інноваційні продукти і (або) продукцію чи послуги, обсяг яких у грошовому вимірі перевищує 70 відсотків його загального обсягу продукції і (або) послуг.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7672" y="2463652"/>
            <a:ext cx="97155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/>
              <a:t>Інноваційний проект</a:t>
            </a:r>
            <a:r>
              <a:rPr lang="uk-UA" dirty="0"/>
              <a:t> – комплекс заходів і процедур, необхідних для розроблення, створення та реалізації інноваційного продукту і (або) інноваційної продукції, що відображені у комплекті документів, складених відповідно до вимог законодавства.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2019" y="4439735"/>
            <a:ext cx="972680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/>
              <a:t>Інноваційна продукція</a:t>
            </a:r>
            <a:r>
              <a:rPr lang="uk-UA" dirty="0"/>
              <a:t> – нові конкурентоздатні товари чи послуги, що відповідають вимогам, встановленим ЗУ «Про інноваційну діяльність».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279345" y="1478532"/>
            <a:ext cx="330200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275853" y="2710218"/>
            <a:ext cx="330200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275853" y="4597800"/>
            <a:ext cx="330200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9993" y="140585"/>
            <a:ext cx="68772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2.2. Інноваційне підприємництво та інноваційні проекти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47672" y="3516404"/>
            <a:ext cx="97155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/>
              <a:t>Інноваційний продукт</a:t>
            </a:r>
            <a:r>
              <a:rPr lang="uk-UA" dirty="0"/>
              <a:t> – результат науково-дослідної і (або) дослідно-конструкторської розробки, що відповідає вимогам, встановленим цим ЗУ «Про інноваційну діяльність».</a:t>
            </a: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275853" y="3674469"/>
            <a:ext cx="330200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53326" y="5215488"/>
            <a:ext cx="840153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Поняття «інноваційний проект» може розглядатися з трьох позицій: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як форма цільового управління інноваційною діяльністю;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як процес здійснення інновацій;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3) комплект документів.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837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8676" y="1197366"/>
            <a:ext cx="8698523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i="1" u="sng" dirty="0"/>
              <a:t>Формування інноваційної ідеї (задуму).</a:t>
            </a:r>
            <a:r>
              <a:rPr lang="uk-UA" u="sng" dirty="0"/>
              <a:t> </a:t>
            </a:r>
            <a:r>
              <a:rPr lang="uk-UA" dirty="0"/>
              <a:t>Це процес зародження інноваційної ідеї і формулювання генеральної (кінцевої) мети проекту. На цьому етапі визначаються кінцеві завдання (кількісне оцінювання за обсягами, термінами, розмірами прибутку) проекту і виявляються шляхи їхнього досягнення, визначаються суб’єкти та об’єкти інвестицій, їхньої форми і джерела.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9909" y="3869963"/>
            <a:ext cx="864772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i="1" u="sng" dirty="0"/>
              <a:t>Реалізація проекту</a:t>
            </a:r>
            <a:r>
              <a:rPr lang="uk-UA" i="1" dirty="0"/>
              <a:t>.</a:t>
            </a:r>
            <a:r>
              <a:rPr lang="uk-UA" dirty="0"/>
              <a:t> Це процес виконання робіт з реалізації поставлених завдань проекту. На цьому етапі здійснюється контроль виконання календарних планів і витрати ресурсів, коригування відхилень і оперативне регулювання ходу реалізації проекту.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28969" y="5208467"/>
            <a:ext cx="8665307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i="1" u="sng" dirty="0"/>
              <a:t>Завершення проекту</a:t>
            </a:r>
            <a:r>
              <a:rPr lang="uk-UA" u="sng" dirty="0"/>
              <a:t>. </a:t>
            </a:r>
            <a:r>
              <a:rPr lang="uk-UA" dirty="0"/>
              <a:t>Це процес здачі результатів проекту замовникові й закриття контрактів (договорів). Цим завершується життєвий цикл інноваційного проекту.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9993" y="140585"/>
            <a:ext cx="68772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2.2. Інноваційне підприємництво та інноваційні проекти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8246" y="668981"/>
            <a:ext cx="90189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Інноваційний проект, розглянутий як процес, що відбувається в часі,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охоплює такі етапи: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46016" y="2833747"/>
            <a:ext cx="8665307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i="1" u="sng" dirty="0"/>
              <a:t>Розроблення проекту. </a:t>
            </a:r>
            <a:r>
              <a:rPr lang="uk-UA" dirty="0"/>
              <a:t>Це процес пошуку рішень з досягнення кінцевої мети проекту і формування взаємопов’язаного за часом, ресурсами й виконавцями комплексу завдань і заходів реалізації мети проекту.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433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737" y="684070"/>
            <a:ext cx="7690339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основних елементів інноваційного проекту відносять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однозначно сформульовані мета й завдання, що відображають основне призначення проекту;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комплекс проектних заходів щодо розв’язання інноваційної проблеми і реалізації поставлених завдань;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організація виконання проектних заходів, тобто ув’язування їх за ресурсами і виконавцями для досягнення мети проекту в обмежений період часу й у рамках заданих вартості та якості;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основні показники проекту (від цільових — за проектом загалом, до часток — за окремими завданнями, темами, етапами, заходами, виконавцями), зокрема показники, що характеризують його ефективність.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9993" y="140585"/>
            <a:ext cx="68772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2.2. Інноваційне підприємництво та інноваційні проекти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4213" y="4423814"/>
            <a:ext cx="7815385" cy="16850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 управління проектом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 інноваційними проектами можна розглядати з трьох позицій: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як систему функцій;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як процес ухвалення управлінських рішень;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як організаційну систему.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24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9993" y="140585"/>
            <a:ext cx="68772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2.2. Інноваційне підприємництво та інноваційні проекти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75139" y="878368"/>
            <a:ext cx="7987323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Узагальнено цикл управління можна представити двома стадіями: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розроблення інноваційного проекту;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управління реалізацією інноваційного проекту.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першій стадії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визначається мета проекту й очікувані кінцеві результати, дається оцінка конкурентоспроможності й перспективності результатів його можливого ефекту, формується склад завдань і комплекс заходів проекту, здійснюється планування проекту та його оформлення. Найважливішим на цій стадії є оцінювання реалізованості проекту.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другій стадії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вибираються організаційні форми управління, зважуються завдання виміру, прогнозування й оцінки оперативної ситуації, що склалася після досягнення результатів, витрат часу, ресурсів і фінансів, аналізу й усуненню причин відхилення від розробленого плану, корекція плану.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104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993" y="1203649"/>
            <a:ext cx="9081477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інноваційних проектів характерні специфічні ризики, які не притаманні іншим проектам. </a:t>
            </a: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 ризики прийнято поділяти на технічні та комерційні, до яких слід відносити такі: </a:t>
            </a:r>
            <a:endParaRPr lang="ru-RU" sz="14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 неправильного вибору економічних завдань проекту;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 незабезпечення проекту фінансуванням;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 недотримання термінів проекту;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маркетингові ризики капітальних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поточного постачання за проектом;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маркетингові ризики збуту за проектом;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 взаємодії з партнерами (контрагентами);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 непередбачених витрат і перевищення кошторису за проектом;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ризики, пов’язані з забезпеченням прав власності за проектом;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ризики конфліктів із законодавством;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ризики конфліктів із громадськістю.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9993" y="140585"/>
            <a:ext cx="68772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2.2. Інноваційне підприємництво та інноваційні проекти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48196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9993" y="140585"/>
            <a:ext cx="68772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dirty="0"/>
              <a:t>2.2. Інноваційне підприємництво та інноваційні проекти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9993" y="721754"/>
            <a:ext cx="9308122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Основними чинниками ризиків в інноваційній сфері виступають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: особливості науково-технічної діяльності; динаміка попиту на науково-технічні розробки; зміни інвестиційної спроможності економічних суб’єктів; зміна пропозицій продукції на ринку нововведень, поява нових технологій і нових винаходів; залежність ефективності інновацій від інфляції та інших факторів, які впливають на стан ринкового середовища; асиметричність інформації на ринку нововведень.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990119"/>
              </p:ext>
            </p:extLst>
          </p:nvPr>
        </p:nvGraphicFramePr>
        <p:xfrm>
          <a:off x="586629" y="3336888"/>
          <a:ext cx="8729309" cy="3138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8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Планування управління ризиками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Складання плану управління ризиками, в якому описуються підходи і методи управління ризиками на кожному етапі проекту, встановлюються роль і відповідальність виконавців, бюджет управління ризиками, терміни, гранична величина ризиків, форми звітності тощо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Визначення ризиків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Складання переліку ризикових подій на кожному етапі інноваційного проекту і документування їхніх характеристик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Аналіз ризиків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Проведення якісного і кількісного аналізу з метою ранжирування ризиків за ступенем впливу на досягнення мети кожного з етапів проекту, оцінки вірогідності виникнення і вартості ризиків та їхніх наслідків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Розроблення заходів реагування на ризики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Складання переліку заходів зі зниження вірогідності виникнення ризикових подій і пом’якшення або усунення їхніх наслідків на кожному етапі проекту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Моніторинг ризиків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Визначення нових ризиків і управління наявними ризиками відповідно до розробленого переліку заходів реагування на них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25562" y="2607458"/>
            <a:ext cx="791698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 2.1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 управління ризиками на кожному етапі інноваційного процесу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72537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3474</TotalTime>
  <Words>2226</Words>
  <Application>Microsoft Office PowerPoint</Application>
  <PresentationFormat>Широкоэкранный</PresentationFormat>
  <Paragraphs>149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Адміністратор</dc:creator>
  <cp:lastModifiedBy>Пользователь Windows</cp:lastModifiedBy>
  <cp:revision>355</cp:revision>
  <dcterms:created xsi:type="dcterms:W3CDTF">2017-12-12T13:35:46Z</dcterms:created>
  <dcterms:modified xsi:type="dcterms:W3CDTF">2024-02-12T14:49:58Z</dcterms:modified>
</cp:coreProperties>
</file>