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72" r:id="rId2"/>
    <p:sldId id="293" r:id="rId3"/>
    <p:sldId id="267" r:id="rId4"/>
    <p:sldId id="257" r:id="rId5"/>
    <p:sldId id="276" r:id="rId6"/>
    <p:sldId id="278" r:id="rId7"/>
    <p:sldId id="279" r:id="rId8"/>
    <p:sldId id="265" r:id="rId9"/>
    <p:sldId id="280" r:id="rId10"/>
    <p:sldId id="281" r:id="rId11"/>
    <p:sldId id="282" r:id="rId12"/>
    <p:sldId id="283" r:id="rId13"/>
    <p:sldId id="284" r:id="rId14"/>
    <p:sldId id="285" r:id="rId15"/>
    <p:sldId id="258" r:id="rId16"/>
    <p:sldId id="286" r:id="rId17"/>
    <p:sldId id="287" r:id="rId18"/>
    <p:sldId id="288" r:id="rId19"/>
    <p:sldId id="289" r:id="rId20"/>
    <p:sldId id="291" r:id="rId21"/>
    <p:sldId id="292" r:id="rId22"/>
    <p:sldId id="290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180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30543-AAEA-4261-A238-9EAE0C1B7197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E078-A33B-4692-9D17-35EA0122A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94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0E96B68C-A67F-C247-CFCA-1C0D172F6A86}"/>
              </a:ext>
            </a:extLst>
          </p:cNvPr>
          <p:cNvSpPr txBox="1">
            <a:spLocks/>
          </p:cNvSpPr>
          <p:nvPr/>
        </p:nvSpPr>
        <p:spPr bwMode="auto">
          <a:xfrm>
            <a:off x="395536" y="3407401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інноваціями в охороні здоров’я та фармації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студентів </a:t>
            </a:r>
            <a:r>
              <a:rPr lang="uk-UA" altLang="uk-UA" sz="2000" b="1" dirty="0" err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 073 Менеджмент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 "Управління охороною здоров'я та фармацевтичним бізнесом"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05997B-6FB5-95ED-F4F7-4A44A86EA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84206" cy="16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BF98E-1D35-BC93-CCC9-E1872952C349}"/>
              </a:ext>
            </a:extLst>
          </p:cNvPr>
          <p:cNvSpPr txBox="1"/>
          <p:nvPr/>
        </p:nvSpPr>
        <p:spPr>
          <a:xfrm>
            <a:off x="1691680" y="332656"/>
            <a:ext cx="58326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Мартинюк Олена Анатоліївна</a:t>
            </a:r>
            <a:b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економічних наук, професор </a:t>
            </a:r>
            <a:b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altLang="ru-UA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афедри менеджменту охорони здоров’я</a:t>
            </a:r>
            <a:endParaRPr lang="ru-UA" sz="2000" b="1" dirty="0">
              <a:solidFill>
                <a:srgbClr val="7030A0"/>
              </a:solidFill>
            </a:endParaRPr>
          </a:p>
        </p:txBody>
      </p:sp>
      <p:pic>
        <p:nvPicPr>
          <p:cNvPr id="2" name="Рисунок 1" descr="C:/Users/grago/AppData/Roaming/PolarisOffice9/ETemp/1840_21714768/fImage123962714841.png">
            <a:extLst>
              <a:ext uri="{FF2B5EF4-FFF2-40B4-BE49-F238E27FC236}">
                <a16:creationId xmlns:a16="http://schemas.microsoft.com/office/drawing/2014/main" id="{6A03FFC7-7350-D061-A58A-D6C5A4EDD1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315" y="476672"/>
            <a:ext cx="1335792" cy="128781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5FB9F4-35C6-99BE-06E5-FD28F7C47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36257F1B-4ACA-B7C4-BAF9-6CB8EAD13A25}"/>
              </a:ext>
            </a:extLst>
          </p:cNvPr>
          <p:cNvSpPr txBox="1">
            <a:spLocks/>
          </p:cNvSpPr>
          <p:nvPr/>
        </p:nvSpPr>
        <p:spPr bwMode="auto">
          <a:xfrm>
            <a:off x="538162" y="2708920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інноваційними проектами та їх ефективність </a:t>
            </a:r>
          </a:p>
        </p:txBody>
      </p:sp>
    </p:spTree>
    <p:extLst>
      <p:ext uri="{BB962C8B-B14F-4D97-AF65-F5344CB8AC3E}">
        <p14:creationId xmlns:p14="http://schemas.microsoft.com/office/powerpoint/2010/main" val="184192441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Сутність поняття «інновація»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876800"/>
          </a:xfrm>
        </p:spPr>
        <p:txBody>
          <a:bodyPr>
            <a:normAutofit/>
          </a:bodyPr>
          <a:lstStyle/>
          <a:p>
            <a:pPr algn="just"/>
            <a:r>
              <a:rPr lang="ru-RU" sz="1600" b="1" i="1" dirty="0" err="1"/>
              <a:t>Інновації</a:t>
            </a:r>
            <a:r>
              <a:rPr lang="ru-RU" sz="1600" b="1" i="1" dirty="0"/>
              <a:t> </a:t>
            </a:r>
            <a:r>
              <a:rPr lang="ru-RU" sz="1600" dirty="0"/>
              <a:t>–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новостворені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вдосконалені</a:t>
            </a:r>
            <a:r>
              <a:rPr lang="ru-RU" sz="1600" dirty="0"/>
              <a:t> </a:t>
            </a:r>
            <a:r>
              <a:rPr lang="ru-RU" sz="1600" dirty="0" err="1"/>
              <a:t>конкурентоспроможні</a:t>
            </a:r>
            <a:r>
              <a:rPr lang="ru-RU" sz="1600" dirty="0"/>
              <a:t> </a:t>
            </a:r>
            <a:r>
              <a:rPr lang="ru-RU" sz="1600" dirty="0" err="1"/>
              <a:t>технології</a:t>
            </a:r>
            <a:r>
              <a:rPr lang="ru-RU" sz="1600" dirty="0"/>
              <a:t>, </a:t>
            </a:r>
            <a:r>
              <a:rPr lang="ru-RU" sz="1600" dirty="0" err="1"/>
              <a:t>продукція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послуги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організаційно-технічні</a:t>
            </a:r>
            <a:r>
              <a:rPr lang="ru-RU" sz="1600" dirty="0"/>
              <a:t> </a:t>
            </a:r>
            <a:r>
              <a:rPr lang="ru-RU" sz="1600" dirty="0" err="1"/>
              <a:t>рішення</a:t>
            </a:r>
            <a:r>
              <a:rPr lang="ru-RU" sz="1600" dirty="0"/>
              <a:t> </a:t>
            </a:r>
            <a:r>
              <a:rPr lang="ru-RU" sz="1600" dirty="0" err="1"/>
              <a:t>виробничого</a:t>
            </a:r>
            <a:r>
              <a:rPr lang="ru-RU" sz="1600" dirty="0"/>
              <a:t>, </a:t>
            </a:r>
            <a:r>
              <a:rPr lang="ru-RU" sz="1600" dirty="0" err="1"/>
              <a:t>адміністративного</a:t>
            </a:r>
            <a:r>
              <a:rPr lang="ru-RU" sz="1600" dirty="0"/>
              <a:t>, </a:t>
            </a:r>
            <a:r>
              <a:rPr lang="ru-RU" sz="1600" dirty="0" err="1"/>
              <a:t>комерційного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іншого</a:t>
            </a:r>
            <a:r>
              <a:rPr lang="ru-RU" sz="1600" dirty="0"/>
              <a:t> характеру,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істотно</a:t>
            </a:r>
            <a:r>
              <a:rPr lang="ru-RU" sz="1600" dirty="0"/>
              <a:t> </a:t>
            </a:r>
            <a:r>
              <a:rPr lang="ru-RU" sz="1600" dirty="0" err="1"/>
              <a:t>поліпшують</a:t>
            </a:r>
            <a:r>
              <a:rPr lang="ru-RU" sz="1600" dirty="0"/>
              <a:t> структуру та </a:t>
            </a:r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виробництва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соціальної</a:t>
            </a:r>
            <a:r>
              <a:rPr lang="ru-RU" sz="1600" dirty="0"/>
              <a:t> </a:t>
            </a:r>
            <a:r>
              <a:rPr lang="ru-RU" sz="1600" dirty="0" err="1"/>
              <a:t>сфери</a:t>
            </a:r>
            <a:r>
              <a:rPr lang="ru-RU" sz="1600" dirty="0"/>
              <a:t>. 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err="1"/>
              <a:t>Процес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вперше</a:t>
            </a:r>
            <a:r>
              <a:rPr lang="ru-RU" sz="1600" dirty="0"/>
              <a:t> у </a:t>
            </a:r>
            <a:r>
              <a:rPr lang="ru-RU" sz="1600" dirty="0" err="1"/>
              <a:t>виробництві</a:t>
            </a:r>
            <a:r>
              <a:rPr lang="ru-RU" sz="1600" dirty="0"/>
              <a:t> </a:t>
            </a:r>
            <a:r>
              <a:rPr lang="ru-RU" sz="1600" dirty="0" err="1"/>
              <a:t>нових</a:t>
            </a:r>
            <a:r>
              <a:rPr lang="ru-RU" sz="1600" dirty="0"/>
              <a:t> </a:t>
            </a:r>
            <a:r>
              <a:rPr lang="ru-RU" sz="1600" dirty="0" err="1"/>
              <a:t>наукових</a:t>
            </a:r>
            <a:r>
              <a:rPr lang="ru-RU" sz="1600" dirty="0"/>
              <a:t> </a:t>
            </a:r>
            <a:r>
              <a:rPr lang="ru-RU" sz="1600" dirty="0" err="1"/>
              <a:t>здобутків</a:t>
            </a:r>
            <a:r>
              <a:rPr lang="ru-RU" sz="1600" dirty="0"/>
              <a:t>, </a:t>
            </a:r>
            <a:r>
              <a:rPr lang="ru-RU" sz="1600" dirty="0" err="1"/>
              <a:t>тобто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, </a:t>
            </a:r>
            <a:r>
              <a:rPr lang="ru-RU" sz="1600" dirty="0" err="1"/>
              <a:t>започатковує</a:t>
            </a:r>
            <a:r>
              <a:rPr lang="ru-RU" sz="1600" dirty="0"/>
              <a:t> </a:t>
            </a:r>
            <a:r>
              <a:rPr lang="ru-RU" sz="1600" dirty="0" err="1"/>
              <a:t>інноваційну</a:t>
            </a:r>
            <a:r>
              <a:rPr lang="ru-RU" sz="1600" dirty="0"/>
              <a:t> </a:t>
            </a:r>
            <a:r>
              <a:rPr lang="ru-RU" sz="1600" dirty="0" err="1"/>
              <a:t>діяльність</a:t>
            </a:r>
            <a:r>
              <a:rPr lang="ru-RU" sz="1600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 descr="D:\Учоба\картінки\Ка-ртінки\jpg\36678225-white-3d-man-jigsaw-puzzle-bridge-to-red-innovation-word-3d-render-illustr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73016"/>
            <a:ext cx="4104456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34456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533400"/>
            <a:ext cx="9073008" cy="663352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інноваційної діяльності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2592288"/>
          </a:xfrm>
        </p:spPr>
        <p:txBody>
          <a:bodyPr>
            <a:noAutofit/>
          </a:bodyPr>
          <a:lstStyle/>
          <a:p>
            <a:pPr algn="just"/>
            <a:r>
              <a:rPr lang="ru-RU" sz="1600" b="1" i="1" dirty="0" err="1"/>
              <a:t>Інноваційна</a:t>
            </a:r>
            <a:r>
              <a:rPr lang="ru-RU" sz="1600" b="1" i="1" dirty="0"/>
              <a:t> </a:t>
            </a:r>
            <a:r>
              <a:rPr lang="ru-RU" sz="1600" b="1" i="1" dirty="0" err="1"/>
              <a:t>діяльність</a:t>
            </a:r>
            <a:r>
              <a:rPr lang="ru-RU" sz="1600" b="1" dirty="0"/>
              <a:t> </a:t>
            </a:r>
            <a:r>
              <a:rPr lang="ru-RU" sz="1600" dirty="0"/>
              <a:t> — вид </a:t>
            </a:r>
            <a:r>
              <a:rPr lang="ru-RU" sz="1600" dirty="0" err="1"/>
              <a:t>діяльності</a:t>
            </a:r>
            <a:r>
              <a:rPr lang="ru-RU" sz="1600" dirty="0"/>
              <a:t>, </a:t>
            </a:r>
            <a:r>
              <a:rPr lang="ru-RU" sz="1600" dirty="0" err="1"/>
              <a:t>пов'язаний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трансформацією</a:t>
            </a:r>
            <a:r>
              <a:rPr lang="ru-RU" sz="1600" dirty="0"/>
              <a:t> </a:t>
            </a:r>
            <a:r>
              <a:rPr lang="ru-RU" sz="1600" dirty="0" err="1"/>
              <a:t>наукових</a:t>
            </a:r>
            <a:r>
              <a:rPr lang="ru-RU" sz="1600" dirty="0"/>
              <a:t> </a:t>
            </a:r>
            <a:r>
              <a:rPr lang="ru-RU" sz="1600" dirty="0" err="1"/>
              <a:t>досліджень</a:t>
            </a:r>
            <a:r>
              <a:rPr lang="ru-RU" sz="1600" dirty="0"/>
              <a:t> і </a:t>
            </a:r>
            <a:r>
              <a:rPr lang="ru-RU" sz="1600" dirty="0" err="1"/>
              <a:t>розробок</a:t>
            </a:r>
            <a:r>
              <a:rPr lang="ru-RU" sz="1600" dirty="0"/>
              <a:t>,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науково-технологічних</a:t>
            </a:r>
            <a:r>
              <a:rPr lang="ru-RU" sz="1600" dirty="0"/>
              <a:t> </a:t>
            </a:r>
            <a:r>
              <a:rPr lang="ru-RU" sz="1600" dirty="0" err="1"/>
              <a:t>досягнень</a:t>
            </a:r>
            <a:r>
              <a:rPr lang="ru-RU" sz="1600" dirty="0"/>
              <a:t> у </a:t>
            </a:r>
            <a:r>
              <a:rPr lang="ru-RU" sz="1600" dirty="0" err="1"/>
              <a:t>новий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покращений</a:t>
            </a:r>
            <a:r>
              <a:rPr lang="ru-RU" sz="1600" dirty="0"/>
              <a:t> продукт введений на </a:t>
            </a:r>
            <a:r>
              <a:rPr lang="ru-RU" sz="1600" dirty="0" err="1"/>
              <a:t>ринок</a:t>
            </a:r>
            <a:r>
              <a:rPr lang="ru-RU" sz="1600" dirty="0"/>
              <a:t>, в </a:t>
            </a:r>
            <a:r>
              <a:rPr lang="ru-RU" sz="1600" dirty="0" err="1"/>
              <a:t>оновлений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вдосконалений</a:t>
            </a:r>
            <a:r>
              <a:rPr lang="ru-RU" sz="1600" dirty="0"/>
              <a:t> </a:t>
            </a:r>
            <a:r>
              <a:rPr lang="ru-RU" sz="1600" dirty="0" err="1"/>
              <a:t>технологічний</a:t>
            </a:r>
            <a:r>
              <a:rPr lang="ru-RU" sz="1600" dirty="0"/>
              <a:t> </a:t>
            </a:r>
            <a:r>
              <a:rPr lang="ru-RU" sz="1600" dirty="0" err="1"/>
              <a:t>процес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використовується</a:t>
            </a:r>
            <a:r>
              <a:rPr lang="ru-RU" sz="1600" dirty="0"/>
              <a:t> у </a:t>
            </a:r>
            <a:r>
              <a:rPr lang="ru-RU" sz="1600" dirty="0" err="1"/>
              <a:t>практичній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,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новий</a:t>
            </a:r>
            <a:r>
              <a:rPr lang="ru-RU" sz="1600" dirty="0"/>
              <a:t> </a:t>
            </a:r>
            <a:r>
              <a:rPr lang="ru-RU" sz="1600" dirty="0" err="1"/>
              <a:t>підхід</a:t>
            </a:r>
            <a:r>
              <a:rPr lang="ru-RU" sz="1600" dirty="0"/>
              <a:t> до </a:t>
            </a:r>
            <a:r>
              <a:rPr lang="ru-RU" sz="1600" dirty="0" err="1"/>
              <a:t>реалізації</a:t>
            </a:r>
            <a:r>
              <a:rPr lang="ru-RU" sz="1600" dirty="0"/>
              <a:t> </a:t>
            </a:r>
            <a:r>
              <a:rPr lang="ru-RU" sz="1600" dirty="0" err="1"/>
              <a:t>соціальних</a:t>
            </a:r>
            <a:r>
              <a:rPr lang="ru-RU" sz="1600" dirty="0"/>
              <a:t> </a:t>
            </a:r>
            <a:r>
              <a:rPr lang="ru-RU" sz="1600" dirty="0" err="1"/>
              <a:t>послуг</a:t>
            </a:r>
            <a:r>
              <a:rPr lang="ru-RU" sz="1600" dirty="0"/>
              <a:t>,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адаптацію</a:t>
            </a:r>
            <a:r>
              <a:rPr lang="ru-RU" sz="1600" dirty="0"/>
              <a:t> до </a:t>
            </a:r>
            <a:r>
              <a:rPr lang="ru-RU" sz="1600" dirty="0" err="1"/>
              <a:t>актуальних</a:t>
            </a:r>
            <a:r>
              <a:rPr lang="ru-RU" sz="1600" dirty="0"/>
              <a:t> </a:t>
            </a:r>
            <a:r>
              <a:rPr lang="ru-RU" sz="1600" dirty="0" err="1"/>
              <a:t>вимог</a:t>
            </a:r>
            <a:r>
              <a:rPr lang="ru-RU" sz="1600" dirty="0"/>
              <a:t> </a:t>
            </a:r>
            <a:r>
              <a:rPr lang="ru-RU" sz="1600" dirty="0" err="1"/>
              <a:t>суспільства</a:t>
            </a:r>
            <a:r>
              <a:rPr lang="ru-RU" sz="1600" dirty="0"/>
              <a:t>.</a:t>
            </a:r>
          </a:p>
          <a:p>
            <a:pPr algn="just"/>
            <a:endParaRPr lang="uk-UA" sz="1000" dirty="0"/>
          </a:p>
          <a:p>
            <a:pPr algn="just"/>
            <a:r>
              <a:rPr lang="ru-RU" sz="1600" b="1" i="1" dirty="0" err="1"/>
              <a:t>Інноваційною</a:t>
            </a:r>
            <a:r>
              <a:rPr lang="ru-RU" sz="1600" b="1" i="1" dirty="0"/>
              <a:t> </a:t>
            </a:r>
            <a:r>
              <a:rPr lang="ru-RU" sz="1600" b="1" i="1" dirty="0" err="1"/>
              <a:t>діяльністю</a:t>
            </a:r>
            <a:r>
              <a:rPr lang="ru-RU" sz="1600" b="1" i="1" dirty="0"/>
              <a:t> є </a:t>
            </a:r>
            <a:r>
              <a:rPr lang="ru-RU" sz="1600" dirty="0" err="1"/>
              <a:t>всі</a:t>
            </a:r>
            <a:r>
              <a:rPr lang="ru-RU" sz="1600" dirty="0"/>
              <a:t> </a:t>
            </a:r>
            <a:r>
              <a:rPr lang="ru-RU" sz="1600" dirty="0" err="1"/>
              <a:t>наукові</a:t>
            </a:r>
            <a:r>
              <a:rPr lang="ru-RU" sz="1600" dirty="0"/>
              <a:t>, </a:t>
            </a:r>
            <a:r>
              <a:rPr lang="ru-RU" sz="1600" dirty="0" err="1"/>
              <a:t>технологічні</a:t>
            </a:r>
            <a:r>
              <a:rPr lang="ru-RU" sz="1600" dirty="0"/>
              <a:t>, </a:t>
            </a:r>
            <a:r>
              <a:rPr lang="ru-RU" sz="1600" dirty="0" err="1"/>
              <a:t>організаційні</a:t>
            </a:r>
            <a:r>
              <a:rPr lang="ru-RU" sz="1600" dirty="0"/>
              <a:t>, </a:t>
            </a:r>
            <a:r>
              <a:rPr lang="ru-RU" sz="1600" dirty="0" err="1"/>
              <a:t>фінансові</a:t>
            </a:r>
            <a:r>
              <a:rPr lang="ru-RU" sz="1600" dirty="0"/>
              <a:t> та </a:t>
            </a:r>
            <a:r>
              <a:rPr lang="ru-RU" sz="1600" dirty="0" err="1"/>
              <a:t>комерційні</a:t>
            </a:r>
            <a:r>
              <a:rPr lang="ru-RU" sz="1600" dirty="0"/>
              <a:t> </a:t>
            </a:r>
            <a:r>
              <a:rPr lang="ru-RU" sz="1600" dirty="0" err="1"/>
              <a:t>дії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реально </a:t>
            </a:r>
            <a:r>
              <a:rPr lang="ru-RU" sz="1600" dirty="0" err="1"/>
              <a:t>приводять</a:t>
            </a:r>
            <a:r>
              <a:rPr lang="ru-RU" sz="1600" dirty="0"/>
              <a:t> до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задумані</a:t>
            </a:r>
            <a:r>
              <a:rPr lang="ru-RU" sz="1600" dirty="0"/>
              <a:t> з </a:t>
            </a:r>
            <a:r>
              <a:rPr lang="ru-RU" sz="1600" dirty="0" err="1"/>
              <a:t>цією</a:t>
            </a:r>
            <a:r>
              <a:rPr lang="ru-RU" sz="1600" dirty="0"/>
              <a:t> метою. </a:t>
            </a:r>
            <a:r>
              <a:rPr lang="ru-RU" sz="1600" dirty="0" err="1"/>
              <a:t>Деякі</a:t>
            </a:r>
            <a:r>
              <a:rPr lang="ru-RU" sz="1600" dirty="0"/>
              <a:t> </a:t>
            </a:r>
            <a:r>
              <a:rPr lang="ru-RU" sz="1600" dirty="0" err="1"/>
              <a:t>види</a:t>
            </a:r>
            <a:r>
              <a:rPr lang="ru-RU" sz="1600" dirty="0"/>
              <a:t> </a:t>
            </a:r>
            <a:r>
              <a:rPr lang="ru-RU" sz="1600" dirty="0" err="1"/>
              <a:t>інноваційної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є </a:t>
            </a:r>
            <a:r>
              <a:rPr lang="ru-RU" sz="1600" dirty="0" err="1"/>
              <a:t>інноваційними</a:t>
            </a:r>
            <a:r>
              <a:rPr lang="ru-RU" sz="1600" dirty="0"/>
              <a:t> </a:t>
            </a:r>
            <a:r>
              <a:rPr lang="ru-RU" sz="1600" dirty="0" err="1"/>
              <a:t>самі</a:t>
            </a:r>
            <a:r>
              <a:rPr lang="ru-RU" sz="1600" dirty="0"/>
              <a:t> по </a:t>
            </a:r>
            <a:r>
              <a:rPr lang="ru-RU" sz="1600" dirty="0" err="1"/>
              <a:t>собі</a:t>
            </a:r>
            <a:r>
              <a:rPr lang="ru-RU" sz="1600" dirty="0"/>
              <a:t>, </a:t>
            </a:r>
            <a:r>
              <a:rPr lang="ru-RU" sz="1600" dirty="0" err="1"/>
              <a:t>інші</a:t>
            </a:r>
            <a:r>
              <a:rPr lang="ru-RU" sz="1600" dirty="0"/>
              <a:t> не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цієї</a:t>
            </a:r>
            <a:r>
              <a:rPr lang="ru-RU" sz="1600" dirty="0"/>
              <a:t> </a:t>
            </a:r>
            <a:r>
              <a:rPr lang="ru-RU" sz="1600" dirty="0" err="1"/>
              <a:t>властивості</a:t>
            </a:r>
            <a:r>
              <a:rPr lang="ru-RU" sz="1600" dirty="0"/>
              <a:t>, але </a:t>
            </a:r>
            <a:r>
              <a:rPr lang="ru-RU" sz="1600" dirty="0" err="1"/>
              <a:t>теж</a:t>
            </a:r>
            <a:r>
              <a:rPr lang="ru-RU" sz="1600" dirty="0"/>
              <a:t> </a:t>
            </a:r>
            <a:r>
              <a:rPr lang="ru-RU" sz="1600" dirty="0" err="1"/>
              <a:t>необхідні</a:t>
            </a:r>
            <a:r>
              <a:rPr lang="ru-RU" sz="1600" dirty="0"/>
              <a:t> для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. </a:t>
            </a:r>
            <a:r>
              <a:rPr lang="ru-RU" sz="1600" dirty="0" err="1"/>
              <a:t>Інноваційна</a:t>
            </a:r>
            <a:r>
              <a:rPr lang="ru-RU" sz="1600" dirty="0"/>
              <a:t> </a:t>
            </a:r>
            <a:r>
              <a:rPr lang="ru-RU" sz="1600" dirty="0" err="1"/>
              <a:t>діяльність</a:t>
            </a:r>
            <a:r>
              <a:rPr lang="ru-RU" sz="1600" dirty="0"/>
              <a:t> </a:t>
            </a:r>
            <a:r>
              <a:rPr lang="ru-RU" sz="1600" dirty="0" err="1"/>
              <a:t>включає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і </a:t>
            </a:r>
            <a:r>
              <a:rPr lang="ru-RU" sz="1600" dirty="0" err="1"/>
              <a:t>розробки</a:t>
            </a:r>
            <a:r>
              <a:rPr lang="ru-RU" sz="1600" dirty="0"/>
              <a:t>, не </a:t>
            </a:r>
            <a:r>
              <a:rPr lang="ru-RU" sz="1600" dirty="0" err="1"/>
              <a:t>пов’язані</a:t>
            </a:r>
            <a:r>
              <a:rPr lang="ru-RU" sz="1600" dirty="0"/>
              <a:t> прямо з </a:t>
            </a:r>
            <a:r>
              <a:rPr lang="ru-RU" sz="1600" dirty="0" err="1"/>
              <a:t>підготовкою</a:t>
            </a:r>
            <a:r>
              <a:rPr lang="ru-RU" sz="1600" dirty="0"/>
              <a:t> </a:t>
            </a:r>
            <a:r>
              <a:rPr lang="ru-RU" sz="1600" dirty="0" err="1"/>
              <a:t>якої-небудь</a:t>
            </a:r>
            <a:r>
              <a:rPr lang="ru-RU" sz="1600" dirty="0"/>
              <a:t> </a:t>
            </a:r>
            <a:r>
              <a:rPr lang="ru-RU" sz="1600" dirty="0" err="1"/>
              <a:t>конкретної</a:t>
            </a:r>
            <a:r>
              <a:rPr lang="ru-RU" sz="1600" dirty="0"/>
              <a:t> </a:t>
            </a:r>
            <a:r>
              <a:rPr lang="ru-RU" sz="1600" dirty="0" err="1"/>
              <a:t>інновації</a:t>
            </a:r>
            <a:r>
              <a:rPr lang="ru-RU" sz="16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b="11667"/>
          <a:stretch/>
        </p:blipFill>
        <p:spPr>
          <a:xfrm>
            <a:off x="2555776" y="4121093"/>
            <a:ext cx="4032448" cy="272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3994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єкти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інноваційної діяльності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1600" b="1" i="1" dirty="0"/>
              <a:t>Об'єктами інноваційної діяльності є:</a:t>
            </a:r>
          </a:p>
          <a:p>
            <a:pPr algn="just"/>
            <a:endParaRPr lang="uk-UA" sz="1000" dirty="0"/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інноваційні програми і проекти;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нові знання та інтелектуальні продукти;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виробниче обладнання та процеси;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інфраструктура виробництва і підприємництва;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організаційно-технічні рішення виробничого, адміністративного, комерційного або іншого характеру, що істотно поліпшують структуру і якість виробництва і (або) соціальної сфери;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сировинні ресурси, засоби їх видобування і переробки;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товарна продукція;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uk-UA" sz="1600" dirty="0"/>
              <a:t>механізми формування споживчого ринку і збуту товарної продукції.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967815"/>
            <a:ext cx="2160240" cy="184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240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єкти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інноваційної діяльності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b="1" i="1" dirty="0" err="1"/>
              <a:t>Суб'єктами</a:t>
            </a:r>
            <a:r>
              <a:rPr lang="ru-RU" sz="1600" b="1" i="1" dirty="0"/>
              <a:t> </a:t>
            </a:r>
            <a:r>
              <a:rPr lang="ru-RU" sz="1600" b="1" i="1" dirty="0" err="1"/>
              <a:t>інноваційної</a:t>
            </a:r>
            <a:r>
              <a:rPr lang="ru-RU" sz="1600" b="1" i="1" dirty="0"/>
              <a:t> </a:t>
            </a:r>
            <a:r>
              <a:rPr lang="ru-RU" sz="1600" b="1" i="1" dirty="0" err="1"/>
              <a:t>діяльності</a:t>
            </a:r>
            <a:r>
              <a:rPr lang="ru-RU" sz="1600" b="1" i="1" dirty="0"/>
              <a:t> </a:t>
            </a:r>
            <a:r>
              <a:rPr lang="ru-RU" sz="1600" b="1" i="1" dirty="0" err="1"/>
              <a:t>можуть</a:t>
            </a:r>
            <a:r>
              <a:rPr lang="ru-RU" sz="1600" b="1" i="1" dirty="0"/>
              <a:t> бути </a:t>
            </a:r>
            <a:r>
              <a:rPr lang="ru-RU" sz="1600" dirty="0" err="1"/>
              <a:t>фізичні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юридичні</a:t>
            </a:r>
            <a:r>
              <a:rPr lang="ru-RU" sz="1600" dirty="0"/>
              <a:t> особи,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провадять</a:t>
            </a:r>
            <a:r>
              <a:rPr lang="ru-RU" sz="1600" dirty="0"/>
              <a:t> </a:t>
            </a:r>
            <a:r>
              <a:rPr lang="ru-RU" sz="1600" dirty="0" err="1"/>
              <a:t>інноваційну</a:t>
            </a:r>
            <a:r>
              <a:rPr lang="ru-RU" sz="1600" dirty="0"/>
              <a:t> </a:t>
            </a:r>
            <a:r>
              <a:rPr lang="ru-RU" sz="1600" dirty="0" err="1"/>
              <a:t>діяльність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залучають</a:t>
            </a:r>
            <a:r>
              <a:rPr lang="ru-RU" sz="1600" dirty="0"/>
              <a:t> </a:t>
            </a:r>
            <a:r>
              <a:rPr lang="ru-RU" sz="1600" dirty="0" err="1"/>
              <a:t>майнові</a:t>
            </a:r>
            <a:r>
              <a:rPr lang="ru-RU" sz="1600" dirty="0"/>
              <a:t> та </a:t>
            </a:r>
            <a:r>
              <a:rPr lang="ru-RU" sz="1600" dirty="0" err="1"/>
              <a:t>інтелектуальні</a:t>
            </a:r>
            <a:r>
              <a:rPr lang="ru-RU" sz="1600" dirty="0"/>
              <a:t> </a:t>
            </a:r>
            <a:r>
              <a:rPr lang="ru-RU" sz="1600" dirty="0" err="1"/>
              <a:t>цінності</a:t>
            </a:r>
            <a:r>
              <a:rPr lang="ru-RU" sz="1600" dirty="0"/>
              <a:t>, </a:t>
            </a:r>
            <a:r>
              <a:rPr lang="ru-RU" sz="1600" dirty="0" err="1"/>
              <a:t>вкладають</a:t>
            </a:r>
            <a:r>
              <a:rPr lang="ru-RU" sz="1600" dirty="0"/>
              <a:t> </a:t>
            </a:r>
            <a:r>
              <a:rPr lang="ru-RU" sz="1600" dirty="0" err="1"/>
              <a:t>власні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запозичені</a:t>
            </a:r>
            <a:r>
              <a:rPr lang="ru-RU" sz="1600" dirty="0"/>
              <a:t> </a:t>
            </a:r>
            <a:r>
              <a:rPr lang="ru-RU" sz="1600" dirty="0" err="1"/>
              <a:t>кошти</a:t>
            </a:r>
            <a:r>
              <a:rPr lang="ru-RU" sz="1600" dirty="0"/>
              <a:t> в </a:t>
            </a:r>
            <a:r>
              <a:rPr lang="ru-RU" sz="1600" dirty="0" err="1"/>
              <a:t>реалізацію</a:t>
            </a:r>
            <a:r>
              <a:rPr lang="ru-RU" sz="1600" dirty="0"/>
              <a:t> </a:t>
            </a:r>
            <a:r>
              <a:rPr lang="ru-RU" sz="1600" dirty="0" err="1"/>
              <a:t>інноваційних</a:t>
            </a:r>
            <a:r>
              <a:rPr lang="ru-RU" sz="1600" dirty="0"/>
              <a:t> </a:t>
            </a:r>
            <a:r>
              <a:rPr lang="ru-RU" sz="1600" dirty="0" err="1"/>
              <a:t>проектів</a:t>
            </a:r>
            <a:r>
              <a:rPr lang="ru-RU" sz="1600" dirty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059" y="3762374"/>
            <a:ext cx="3944590" cy="295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521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Інноваційний продукт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b="1" i="1" dirty="0" err="1"/>
              <a:t>Інноваційний</a:t>
            </a:r>
            <a:r>
              <a:rPr lang="ru-RU" sz="1600" b="1" i="1" dirty="0"/>
              <a:t> продукт є </a:t>
            </a:r>
            <a:r>
              <a:rPr lang="ru-RU" sz="1600" dirty="0"/>
              <a:t>результатом </a:t>
            </a:r>
            <a:r>
              <a:rPr lang="ru-RU" sz="1600" dirty="0" err="1"/>
              <a:t>виконання</a:t>
            </a:r>
            <a:r>
              <a:rPr lang="ru-RU" sz="1600" dirty="0"/>
              <a:t> </a:t>
            </a:r>
            <a:r>
              <a:rPr lang="ru-RU" sz="1600" dirty="0" err="1"/>
              <a:t>інноваційного</a:t>
            </a:r>
            <a:r>
              <a:rPr lang="ru-RU" sz="1600" dirty="0"/>
              <a:t> проекту і </a:t>
            </a:r>
            <a:r>
              <a:rPr lang="ru-RU" sz="1600" dirty="0" err="1"/>
              <a:t>науково-дослідною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дослідно-конструкторською</a:t>
            </a:r>
            <a:r>
              <a:rPr lang="ru-RU" sz="1600" dirty="0"/>
              <a:t> </a:t>
            </a:r>
            <a:r>
              <a:rPr lang="ru-RU" sz="1600" dirty="0" err="1"/>
              <a:t>розробкою</a:t>
            </a:r>
            <a:r>
              <a:rPr lang="ru-RU" sz="1600" dirty="0"/>
              <a:t> </a:t>
            </a:r>
            <a:r>
              <a:rPr lang="ru-RU" sz="1600" dirty="0" err="1"/>
              <a:t>нової</a:t>
            </a:r>
            <a:r>
              <a:rPr lang="ru-RU" sz="1600" dirty="0"/>
              <a:t> </a:t>
            </a:r>
            <a:r>
              <a:rPr lang="ru-RU" sz="1600" dirty="0" err="1"/>
              <a:t>технології</a:t>
            </a:r>
            <a:r>
              <a:rPr lang="ru-RU" sz="1600" dirty="0"/>
              <a:t> (в тому </a:t>
            </a:r>
            <a:r>
              <a:rPr lang="ru-RU" sz="1600" dirty="0" err="1"/>
              <a:t>числі</a:t>
            </a:r>
            <a:r>
              <a:rPr lang="ru-RU" sz="1600" dirty="0"/>
              <a:t> - </a:t>
            </a:r>
            <a:r>
              <a:rPr lang="ru-RU" sz="1600" dirty="0" err="1"/>
              <a:t>інформаційної</a:t>
            </a:r>
            <a:r>
              <a:rPr lang="ru-RU" sz="1600" dirty="0"/>
              <a:t>)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продукції</a:t>
            </a:r>
            <a:r>
              <a:rPr lang="ru-RU" sz="1600" dirty="0"/>
              <a:t> з </a:t>
            </a:r>
            <a:r>
              <a:rPr lang="ru-RU" sz="1600" dirty="0" err="1"/>
              <a:t>виготовленням</a:t>
            </a:r>
            <a:r>
              <a:rPr lang="ru-RU" sz="1600" dirty="0"/>
              <a:t> </a:t>
            </a:r>
            <a:r>
              <a:rPr lang="ru-RU" sz="1600" dirty="0" err="1"/>
              <a:t>експериментального</a:t>
            </a:r>
            <a:r>
              <a:rPr lang="ru-RU" sz="1600" dirty="0"/>
              <a:t> </a:t>
            </a:r>
            <a:r>
              <a:rPr lang="ru-RU" sz="1600" dirty="0" err="1"/>
              <a:t>зразка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дослідної</a:t>
            </a:r>
            <a:r>
              <a:rPr lang="ru-RU" sz="1600" dirty="0"/>
              <a:t> </a:t>
            </a:r>
            <a:r>
              <a:rPr lang="ru-RU" sz="1600" dirty="0" err="1"/>
              <a:t>партії</a:t>
            </a:r>
            <a:r>
              <a:rPr lang="ru-RU" sz="1600" dirty="0"/>
              <a:t> і </a:t>
            </a:r>
            <a:r>
              <a:rPr lang="ru-RU" sz="1600" b="1" i="1" dirty="0" err="1"/>
              <a:t>відповідає</a:t>
            </a:r>
            <a:r>
              <a:rPr lang="ru-RU" sz="1600" b="1" i="1" dirty="0"/>
              <a:t> таким </a:t>
            </a:r>
            <a:r>
              <a:rPr lang="ru-RU" sz="1600" b="1" i="1" dirty="0" err="1"/>
              <a:t>вимогам</a:t>
            </a:r>
            <a:r>
              <a:rPr lang="ru-RU" sz="1600" dirty="0"/>
              <a:t>:</a:t>
            </a:r>
          </a:p>
          <a:p>
            <a:pPr algn="just"/>
            <a:endParaRPr lang="ru-RU" sz="1000" dirty="0"/>
          </a:p>
          <a:p>
            <a:pPr marL="449263" indent="-182563" algn="just">
              <a:buFont typeface="Wingdings" pitchFamily="2" charset="2"/>
              <a:buChar char="ü"/>
            </a:pPr>
            <a:r>
              <a:rPr lang="ru-RU" sz="1600" dirty="0" err="1"/>
              <a:t>він</a:t>
            </a:r>
            <a:r>
              <a:rPr lang="ru-RU" sz="1600" dirty="0"/>
              <a:t> є </a:t>
            </a:r>
            <a:r>
              <a:rPr lang="ru-RU" sz="1600" dirty="0" err="1"/>
              <a:t>реалізацією</a:t>
            </a:r>
            <a:r>
              <a:rPr lang="ru-RU" sz="1600" dirty="0"/>
              <a:t> (</a:t>
            </a:r>
            <a:r>
              <a:rPr lang="ru-RU" sz="1600" dirty="0" err="1"/>
              <a:t>впровадженням</a:t>
            </a:r>
            <a:r>
              <a:rPr lang="ru-RU" sz="1600" dirty="0"/>
              <a:t>) </a:t>
            </a:r>
            <a:r>
              <a:rPr lang="ru-RU" sz="1600" dirty="0" err="1"/>
              <a:t>об'єкта</a:t>
            </a:r>
            <a:r>
              <a:rPr lang="ru-RU" sz="1600" dirty="0"/>
              <a:t> </a:t>
            </a:r>
            <a:r>
              <a:rPr lang="ru-RU" sz="1600" dirty="0" err="1"/>
              <a:t>інтелектуальної</a:t>
            </a:r>
            <a:r>
              <a:rPr lang="ru-RU" sz="1600" dirty="0"/>
              <a:t> </a:t>
            </a:r>
            <a:r>
              <a:rPr lang="ru-RU" sz="1600" dirty="0" err="1"/>
              <a:t>власності</a:t>
            </a:r>
            <a:r>
              <a:rPr lang="ru-RU" sz="1600" dirty="0"/>
              <a:t> (</a:t>
            </a:r>
            <a:r>
              <a:rPr lang="ru-RU" sz="1600" dirty="0" err="1"/>
              <a:t>винаходу</a:t>
            </a:r>
            <a:r>
              <a:rPr lang="ru-RU" sz="1600" dirty="0"/>
              <a:t>, </a:t>
            </a:r>
            <a:r>
              <a:rPr lang="ru-RU" sz="1600" dirty="0" err="1"/>
              <a:t>корисної</a:t>
            </a:r>
            <a:r>
              <a:rPr lang="ru-RU" sz="1600" dirty="0"/>
              <a:t> </a:t>
            </a:r>
            <a:r>
              <a:rPr lang="ru-RU" sz="1600" dirty="0" err="1"/>
              <a:t>моделі</a:t>
            </a:r>
            <a:r>
              <a:rPr lang="ru-RU" sz="1600" dirty="0"/>
              <a:t>, </a:t>
            </a:r>
            <a:r>
              <a:rPr lang="ru-RU" sz="1600" dirty="0" err="1"/>
              <a:t>промислового</a:t>
            </a:r>
            <a:r>
              <a:rPr lang="ru-RU" sz="1600" dirty="0"/>
              <a:t> </a:t>
            </a:r>
            <a:r>
              <a:rPr lang="ru-RU" sz="1600" dirty="0" err="1"/>
              <a:t>зразка</a:t>
            </a:r>
            <a:r>
              <a:rPr lang="ru-RU" sz="1600" dirty="0"/>
              <a:t>, </a:t>
            </a:r>
            <a:r>
              <a:rPr lang="ru-RU" sz="1600" dirty="0" err="1"/>
              <a:t>топографії</a:t>
            </a:r>
            <a:r>
              <a:rPr lang="ru-RU" sz="1600" dirty="0"/>
              <a:t> </a:t>
            </a:r>
            <a:r>
              <a:rPr lang="ru-RU" sz="1600" dirty="0" err="1"/>
              <a:t>інтегральної</a:t>
            </a:r>
            <a:r>
              <a:rPr lang="ru-RU" sz="1600" dirty="0"/>
              <a:t> </a:t>
            </a:r>
            <a:r>
              <a:rPr lang="ru-RU" sz="1600" dirty="0" err="1"/>
              <a:t>мікросхеми</a:t>
            </a:r>
            <a:r>
              <a:rPr lang="ru-RU" sz="1600" dirty="0"/>
              <a:t>, </a:t>
            </a:r>
            <a:r>
              <a:rPr lang="ru-RU" sz="1600" dirty="0" err="1"/>
              <a:t>селекційного</a:t>
            </a:r>
            <a:r>
              <a:rPr lang="ru-RU" sz="1600" dirty="0"/>
              <a:t> </a:t>
            </a:r>
            <a:r>
              <a:rPr lang="ru-RU" sz="1600" dirty="0" err="1"/>
              <a:t>досягнення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), на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виробник</a:t>
            </a:r>
            <a:r>
              <a:rPr lang="ru-RU" sz="1600" dirty="0"/>
              <a:t> продукту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державні</a:t>
            </a:r>
            <a:r>
              <a:rPr lang="ru-RU" sz="1600" dirty="0"/>
              <a:t> </a:t>
            </a:r>
            <a:r>
              <a:rPr lang="ru-RU" sz="1600" dirty="0" err="1"/>
              <a:t>охоронні</a:t>
            </a:r>
            <a:r>
              <a:rPr lang="ru-RU" sz="1600" dirty="0"/>
              <a:t> </a:t>
            </a:r>
            <a:r>
              <a:rPr lang="ru-RU" sz="1600" dirty="0" err="1"/>
              <a:t>документи</a:t>
            </a:r>
            <a:r>
              <a:rPr lang="ru-RU" sz="1600" dirty="0"/>
              <a:t> (</a:t>
            </a:r>
            <a:r>
              <a:rPr lang="ru-RU" sz="1600" dirty="0" err="1"/>
              <a:t>патенти</a:t>
            </a:r>
            <a:r>
              <a:rPr lang="ru-RU" sz="1600" dirty="0"/>
              <a:t>, </a:t>
            </a:r>
            <a:r>
              <a:rPr lang="ru-RU" sz="1600" dirty="0" err="1"/>
              <a:t>свідоцтва</a:t>
            </a:r>
            <a:r>
              <a:rPr lang="ru-RU" sz="1600" dirty="0"/>
              <a:t>)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одержані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власників</a:t>
            </a:r>
            <a:r>
              <a:rPr lang="ru-RU" sz="1600" dirty="0"/>
              <a:t>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об'єктів</a:t>
            </a:r>
            <a:r>
              <a:rPr lang="ru-RU" sz="1600" dirty="0"/>
              <a:t> </a:t>
            </a:r>
            <a:r>
              <a:rPr lang="ru-RU" sz="1600" dirty="0" err="1"/>
              <a:t>інтелектуальної</a:t>
            </a:r>
            <a:r>
              <a:rPr lang="ru-RU" sz="1600" dirty="0"/>
              <a:t> </a:t>
            </a:r>
            <a:r>
              <a:rPr lang="ru-RU" sz="1600" dirty="0" err="1"/>
              <a:t>власності</a:t>
            </a:r>
            <a:r>
              <a:rPr lang="ru-RU" sz="1600" dirty="0"/>
              <a:t> </a:t>
            </a:r>
            <a:r>
              <a:rPr lang="ru-RU" sz="1600" dirty="0" err="1"/>
              <a:t>ліцензії</a:t>
            </a:r>
            <a:r>
              <a:rPr lang="ru-RU" sz="1600" dirty="0"/>
              <a:t>,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реалізацією</a:t>
            </a:r>
            <a:r>
              <a:rPr lang="ru-RU" sz="1600" dirty="0"/>
              <a:t> (</a:t>
            </a:r>
            <a:r>
              <a:rPr lang="ru-RU" sz="1600" dirty="0" err="1"/>
              <a:t>впровадженням</a:t>
            </a:r>
            <a:r>
              <a:rPr lang="ru-RU" sz="1600" dirty="0"/>
              <a:t>) </a:t>
            </a:r>
            <a:r>
              <a:rPr lang="ru-RU" sz="1600" dirty="0" err="1"/>
              <a:t>відкриттів</a:t>
            </a:r>
            <a:r>
              <a:rPr lang="ru-RU" sz="1600" dirty="0"/>
              <a:t>.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використаний</a:t>
            </a:r>
            <a:r>
              <a:rPr lang="ru-RU" sz="1600" dirty="0"/>
              <a:t> </a:t>
            </a:r>
            <a:r>
              <a:rPr lang="ru-RU" sz="1600" dirty="0" err="1"/>
              <a:t>об'єкт</a:t>
            </a:r>
            <a:r>
              <a:rPr lang="ru-RU" sz="1600" dirty="0"/>
              <a:t> </a:t>
            </a:r>
            <a:r>
              <a:rPr lang="ru-RU" sz="1600" dirty="0" err="1"/>
              <a:t>інтелектуальної</a:t>
            </a:r>
            <a:r>
              <a:rPr lang="ru-RU" sz="1600" dirty="0"/>
              <a:t> </a:t>
            </a:r>
            <a:r>
              <a:rPr lang="ru-RU" sz="1600" dirty="0" err="1"/>
              <a:t>власності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бути </a:t>
            </a:r>
            <a:r>
              <a:rPr lang="ru-RU" sz="1600" dirty="0" err="1"/>
              <a:t>визначальним</a:t>
            </a:r>
            <a:r>
              <a:rPr lang="ru-RU" sz="1600" dirty="0"/>
              <a:t> для </a:t>
            </a:r>
            <a:r>
              <a:rPr lang="ru-RU" sz="1600" dirty="0" err="1"/>
              <a:t>даного</a:t>
            </a:r>
            <a:r>
              <a:rPr lang="ru-RU" sz="1600" dirty="0"/>
              <a:t> продукту;</a:t>
            </a:r>
          </a:p>
          <a:p>
            <a:pPr marL="449263" indent="-182563" algn="just">
              <a:buFont typeface="Wingdings" pitchFamily="2" charset="2"/>
              <a:buChar char="ü"/>
            </a:pPr>
            <a:r>
              <a:rPr lang="ru-RU" sz="1600" dirty="0" err="1"/>
              <a:t>розробка</a:t>
            </a:r>
            <a:r>
              <a:rPr lang="ru-RU" sz="1600" dirty="0"/>
              <a:t> продукту </a:t>
            </a:r>
            <a:r>
              <a:rPr lang="ru-RU" sz="1600" dirty="0" err="1"/>
              <a:t>підвищує</a:t>
            </a:r>
            <a:r>
              <a:rPr lang="ru-RU" sz="1600" dirty="0"/>
              <a:t> </a:t>
            </a:r>
            <a:r>
              <a:rPr lang="ru-RU" sz="1600" dirty="0" err="1"/>
              <a:t>вітчизняний</a:t>
            </a:r>
            <a:r>
              <a:rPr lang="ru-RU" sz="1600" dirty="0"/>
              <a:t> </a:t>
            </a:r>
            <a:r>
              <a:rPr lang="ru-RU" sz="1600" dirty="0" err="1"/>
              <a:t>науково-технічний</a:t>
            </a:r>
            <a:r>
              <a:rPr lang="ru-RU" sz="1600" dirty="0"/>
              <a:t> і </a:t>
            </a:r>
            <a:r>
              <a:rPr lang="ru-RU" sz="1600" dirty="0" err="1"/>
              <a:t>технологічний</a:t>
            </a:r>
            <a:r>
              <a:rPr lang="ru-RU" sz="1600" dirty="0"/>
              <a:t> </a:t>
            </a:r>
            <a:r>
              <a:rPr lang="ru-RU" sz="1600" dirty="0" err="1"/>
              <a:t>рівень</a:t>
            </a:r>
            <a:r>
              <a:rPr lang="ru-RU" sz="1600" dirty="0"/>
              <a:t>;</a:t>
            </a:r>
          </a:p>
          <a:p>
            <a:pPr marL="449263" indent="-182563" algn="just">
              <a:buFont typeface="Wingdings" pitchFamily="2" charset="2"/>
              <a:buChar char="ü"/>
            </a:pPr>
            <a:r>
              <a:rPr lang="ru-RU" sz="1600" dirty="0" err="1"/>
              <a:t>цей</a:t>
            </a:r>
            <a:r>
              <a:rPr lang="ru-RU" sz="1600" dirty="0"/>
              <a:t> продукт </a:t>
            </a:r>
            <a:r>
              <a:rPr lang="ru-RU" sz="1600" dirty="0" err="1"/>
              <a:t>вироблено</a:t>
            </a:r>
            <a:r>
              <a:rPr lang="ru-RU" sz="1600" dirty="0"/>
              <a:t> (буде </a:t>
            </a:r>
            <a:r>
              <a:rPr lang="ru-RU" sz="1600" dirty="0" err="1"/>
              <a:t>вироблено</a:t>
            </a:r>
            <a:r>
              <a:rPr lang="ru-RU" sz="1600" dirty="0"/>
              <a:t>) </a:t>
            </a:r>
            <a:r>
              <a:rPr lang="ru-RU" sz="1600" dirty="0" err="1"/>
              <a:t>вперше</a:t>
            </a:r>
            <a:r>
              <a:rPr lang="ru-RU" sz="1600" dirty="0"/>
              <a:t>,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якщо</a:t>
            </a:r>
            <a:r>
              <a:rPr lang="ru-RU" sz="1600" dirty="0"/>
              <a:t> не </a:t>
            </a:r>
            <a:r>
              <a:rPr lang="ru-RU" sz="1600" dirty="0" err="1"/>
              <a:t>вперше</a:t>
            </a:r>
            <a:r>
              <a:rPr lang="ru-RU" sz="1600" dirty="0"/>
              <a:t>, то </a:t>
            </a:r>
            <a:r>
              <a:rPr lang="ru-RU" sz="1600" dirty="0" err="1"/>
              <a:t>порівняно</a:t>
            </a:r>
            <a:r>
              <a:rPr lang="ru-RU" sz="1600" dirty="0"/>
              <a:t> з </a:t>
            </a:r>
            <a:r>
              <a:rPr lang="ru-RU" sz="1600" dirty="0" err="1"/>
              <a:t>іншим</a:t>
            </a:r>
            <a:r>
              <a:rPr lang="ru-RU" sz="1600" dirty="0"/>
              <a:t> </a:t>
            </a:r>
            <a:r>
              <a:rPr lang="ru-RU" sz="1600" dirty="0" err="1"/>
              <a:t>аналогічним</a:t>
            </a:r>
            <a:r>
              <a:rPr lang="ru-RU" sz="1600" dirty="0"/>
              <a:t> продуктом, </a:t>
            </a:r>
            <a:r>
              <a:rPr lang="ru-RU" sz="1600" dirty="0" err="1"/>
              <a:t>представленим</a:t>
            </a:r>
            <a:r>
              <a:rPr lang="ru-RU" sz="1600" dirty="0"/>
              <a:t> на ринку, </a:t>
            </a:r>
            <a:r>
              <a:rPr lang="ru-RU" sz="1600" dirty="0" err="1"/>
              <a:t>він</a:t>
            </a:r>
            <a:r>
              <a:rPr lang="ru-RU" sz="1600" dirty="0"/>
              <a:t> є </a:t>
            </a:r>
            <a:r>
              <a:rPr lang="ru-RU" sz="1600" dirty="0" err="1"/>
              <a:t>конкурентоздатним</a:t>
            </a:r>
            <a:r>
              <a:rPr lang="ru-RU" sz="1600" dirty="0"/>
              <a:t> і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суттєво</a:t>
            </a:r>
            <a:r>
              <a:rPr lang="ru-RU" sz="1600" dirty="0"/>
              <a:t> </a:t>
            </a:r>
            <a:r>
              <a:rPr lang="ru-RU" sz="1600" dirty="0" err="1"/>
              <a:t>вищі</a:t>
            </a:r>
            <a:r>
              <a:rPr lang="ru-RU" sz="1600" dirty="0"/>
              <a:t> </a:t>
            </a:r>
            <a:r>
              <a:rPr lang="ru-RU" sz="1600" dirty="0" err="1"/>
              <a:t>техніко-економічні</a:t>
            </a:r>
            <a:r>
              <a:rPr lang="ru-RU" sz="1600" dirty="0"/>
              <a:t> </a:t>
            </a:r>
            <a:r>
              <a:rPr lang="ru-RU" sz="1600" dirty="0" err="1"/>
              <a:t>показники</a:t>
            </a:r>
            <a:r>
              <a:rPr lang="ru-RU" sz="16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04664"/>
            <a:ext cx="897010" cy="12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2582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876800"/>
          </a:xfrm>
        </p:spPr>
        <p:txBody>
          <a:bodyPr>
            <a:normAutofit/>
          </a:bodyPr>
          <a:lstStyle/>
          <a:p>
            <a:pPr algn="just"/>
            <a:r>
              <a:rPr lang="ru-RU" sz="1600" b="1" i="1" dirty="0"/>
              <a:t>Метою </a:t>
            </a:r>
            <a:r>
              <a:rPr lang="ru-RU" sz="1600" b="1" i="1" dirty="0" err="1"/>
              <a:t>оцінювання</a:t>
            </a:r>
            <a:r>
              <a:rPr lang="ru-RU" sz="1600" dirty="0"/>
              <a:t> </a:t>
            </a:r>
            <a:r>
              <a:rPr lang="ru-RU" sz="1600" dirty="0" err="1"/>
              <a:t>результатів</a:t>
            </a:r>
            <a:r>
              <a:rPr lang="ru-RU" sz="1600" dirty="0"/>
              <a:t> </a:t>
            </a:r>
            <a:r>
              <a:rPr lang="ru-RU" sz="1600" b="1" i="1" dirty="0" err="1"/>
              <a:t>інноваційної</a:t>
            </a:r>
            <a:r>
              <a:rPr lang="ru-RU" sz="1600" b="1" i="1" dirty="0"/>
              <a:t> </a:t>
            </a:r>
            <a:r>
              <a:rPr lang="ru-RU" sz="1600" b="1" i="1" dirty="0" err="1"/>
              <a:t>діяльності</a:t>
            </a:r>
            <a:r>
              <a:rPr lang="ru-RU" sz="1600" b="1" i="1" dirty="0"/>
              <a:t> </a:t>
            </a:r>
            <a:r>
              <a:rPr lang="ru-RU" sz="1600" b="1" i="1" dirty="0" err="1"/>
              <a:t>організації</a:t>
            </a:r>
            <a:r>
              <a:rPr lang="ru-RU" sz="1600" dirty="0"/>
              <a:t> є </a:t>
            </a:r>
            <a:r>
              <a:rPr lang="ru-RU" sz="1600" dirty="0" err="1"/>
              <a:t>визначення</a:t>
            </a:r>
            <a:r>
              <a:rPr lang="ru-RU" sz="1600" dirty="0"/>
              <a:t> </a:t>
            </a:r>
            <a:r>
              <a:rPr lang="ru-RU" sz="1600" dirty="0" err="1"/>
              <a:t>очікуваних</a:t>
            </a:r>
            <a:r>
              <a:rPr lang="ru-RU" sz="1600" dirty="0"/>
              <a:t> сфер </a:t>
            </a:r>
            <a:r>
              <a:rPr lang="ru-RU" sz="1600" dirty="0" err="1"/>
              <a:t>прикладання</a:t>
            </a:r>
            <a:r>
              <a:rPr lang="ru-RU" sz="1600" dirty="0"/>
              <a:t> та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 та </a:t>
            </a:r>
            <a:r>
              <a:rPr lang="ru-RU" sz="1600" dirty="0" err="1"/>
              <a:t>формування</a:t>
            </a:r>
            <a:r>
              <a:rPr lang="ru-RU" sz="1600" dirty="0"/>
              <a:t> </a:t>
            </a:r>
            <a:r>
              <a:rPr lang="ru-RU" sz="1600" dirty="0" err="1"/>
              <a:t>комплексної</a:t>
            </a:r>
            <a:r>
              <a:rPr lang="ru-RU" sz="1600" dirty="0"/>
              <a:t> характеристики </a:t>
            </a:r>
            <a:r>
              <a:rPr lang="ru-RU" sz="1600" dirty="0" err="1"/>
              <a:t>результатів</a:t>
            </a:r>
            <a:r>
              <a:rPr lang="ru-RU" sz="1600" dirty="0"/>
              <a:t>,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досягають</a:t>
            </a:r>
            <a:r>
              <a:rPr lang="ru-RU" sz="1600" dirty="0"/>
              <a:t> за </a:t>
            </a:r>
            <a:r>
              <a:rPr lang="ru-RU" sz="1600" dirty="0" err="1"/>
              <a:t>новими</a:t>
            </a:r>
            <a:r>
              <a:rPr lang="ru-RU" sz="1600" dirty="0"/>
              <a:t> </a:t>
            </a:r>
            <a:r>
              <a:rPr lang="ru-RU" sz="1600" dirty="0" err="1"/>
              <a:t>підходами</a:t>
            </a:r>
            <a:r>
              <a:rPr lang="ru-RU" sz="1600" dirty="0"/>
              <a:t> до </a:t>
            </a:r>
            <a:r>
              <a:rPr lang="ru-RU" sz="1600" dirty="0" err="1"/>
              <a:t>задоволення</a:t>
            </a:r>
            <a:r>
              <a:rPr lang="ru-RU" sz="1600" dirty="0"/>
              <a:t> </a:t>
            </a:r>
            <a:r>
              <a:rPr lang="ru-RU" sz="1600" dirty="0" err="1"/>
              <a:t>існуючих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створених</a:t>
            </a:r>
            <a:r>
              <a:rPr lang="ru-RU" sz="1600" dirty="0"/>
              <a:t> потреб </a:t>
            </a:r>
            <a:r>
              <a:rPr lang="ru-RU" sz="1600" dirty="0" err="1"/>
              <a:t>споживачів</a:t>
            </a:r>
            <a:r>
              <a:rPr lang="ru-RU" sz="1600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5"/>
          <a:stretch/>
        </p:blipFill>
        <p:spPr>
          <a:xfrm>
            <a:off x="2915816" y="3501008"/>
            <a:ext cx="3217823" cy="280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3498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Критерії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організації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b="1" i="1" dirty="0" err="1"/>
              <a:t>Актуальність</a:t>
            </a:r>
            <a:r>
              <a:rPr lang="ru-RU" sz="1600" b="1" i="1" dirty="0"/>
              <a:t>.</a:t>
            </a:r>
            <a:r>
              <a:rPr lang="ru-RU" sz="1600" dirty="0"/>
              <a:t> Вона </a:t>
            </a:r>
            <a:r>
              <a:rPr lang="ru-RU" sz="1600" dirty="0" err="1"/>
              <a:t>передбачає</a:t>
            </a:r>
            <a:r>
              <a:rPr lang="ru-RU" sz="1600" dirty="0"/>
              <a:t> </a:t>
            </a:r>
            <a:r>
              <a:rPr lang="ru-RU" sz="1600" dirty="0" err="1"/>
              <a:t>відповідність</a:t>
            </a:r>
            <a:r>
              <a:rPr lang="ru-RU" sz="1600" dirty="0"/>
              <a:t> </a:t>
            </a:r>
            <a:r>
              <a:rPr lang="ru-RU" sz="1600" dirty="0" err="1"/>
              <a:t>інноваційного</a:t>
            </a:r>
            <a:r>
              <a:rPr lang="ru-RU" sz="1600" dirty="0"/>
              <a:t> проекту </a:t>
            </a:r>
            <a:r>
              <a:rPr lang="ru-RU" sz="1600" dirty="0" err="1"/>
              <a:t>цілям</a:t>
            </a:r>
            <a:r>
              <a:rPr lang="ru-RU" sz="1600" dirty="0"/>
              <a:t> </a:t>
            </a:r>
            <a:r>
              <a:rPr lang="ru-RU" sz="1600" dirty="0" err="1"/>
              <a:t>науково-технічного</a:t>
            </a:r>
            <a:r>
              <a:rPr lang="ru-RU" sz="1600" dirty="0"/>
              <a:t> і </a:t>
            </a:r>
            <a:r>
              <a:rPr lang="ru-RU" sz="1600" dirty="0" err="1"/>
              <a:t>соціально-економічного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, </a:t>
            </a:r>
            <a:r>
              <a:rPr lang="ru-RU" sz="1600" dirty="0" err="1"/>
              <a:t>регіону</a:t>
            </a:r>
            <a:r>
              <a:rPr lang="ru-RU" sz="1600" dirty="0"/>
              <a:t>, </a:t>
            </a:r>
            <a:r>
              <a:rPr lang="ru-RU" sz="1600" dirty="0" err="1"/>
              <a:t>підприємства</a:t>
            </a:r>
            <a:r>
              <a:rPr lang="ru-RU" sz="1600" dirty="0"/>
              <a:t>. </a:t>
            </a:r>
            <a:r>
              <a:rPr lang="ru-RU" sz="1600" dirty="0" err="1"/>
              <a:t>Цілі</a:t>
            </a:r>
            <a:r>
              <a:rPr lang="ru-RU" sz="1600" dirty="0"/>
              <a:t> </a:t>
            </a:r>
            <a:r>
              <a:rPr lang="ru-RU" sz="1600" dirty="0" err="1"/>
              <a:t>визначаються</a:t>
            </a:r>
            <a:r>
              <a:rPr lang="ru-RU" sz="1600" dirty="0"/>
              <a:t> з </a:t>
            </a:r>
            <a:r>
              <a:rPr lang="ru-RU" sz="1600" dirty="0" err="1"/>
              <a:t>огляду</a:t>
            </a:r>
            <a:r>
              <a:rPr lang="ru-RU" sz="1600" dirty="0"/>
              <a:t> на </a:t>
            </a:r>
            <a:r>
              <a:rPr lang="ru-RU" sz="1600" dirty="0" err="1"/>
              <a:t>встановлені</a:t>
            </a:r>
            <a:r>
              <a:rPr lang="ru-RU" sz="1600" dirty="0"/>
              <a:t> </a:t>
            </a:r>
            <a:r>
              <a:rPr lang="ru-RU" sz="1600" dirty="0" err="1"/>
              <a:t>суб'єктом</a:t>
            </a:r>
            <a:r>
              <a:rPr lang="ru-RU" sz="1600" dirty="0"/>
              <a:t> </a:t>
            </a:r>
            <a:r>
              <a:rPr lang="ru-RU" sz="1600" dirty="0" err="1"/>
              <a:t>управління</a:t>
            </a:r>
            <a:r>
              <a:rPr lang="ru-RU" sz="1600" dirty="0"/>
              <a:t> </a:t>
            </a:r>
            <a:r>
              <a:rPr lang="ru-RU" sz="1600" dirty="0" err="1"/>
              <a:t>науково-технічні</a:t>
            </a:r>
            <a:r>
              <a:rPr lang="ru-RU" sz="1600" dirty="0"/>
              <a:t>, </a:t>
            </a:r>
            <a:r>
              <a:rPr lang="ru-RU" sz="1600" dirty="0" err="1"/>
              <a:t>економічні</a:t>
            </a:r>
            <a:r>
              <a:rPr lang="ru-RU" sz="1600" dirty="0"/>
              <a:t>, </a:t>
            </a:r>
            <a:r>
              <a:rPr lang="ru-RU" sz="1600" dirty="0" err="1"/>
              <a:t>соціальні</a:t>
            </a:r>
            <a:r>
              <a:rPr lang="ru-RU" sz="1600" dirty="0"/>
              <a:t> та </a:t>
            </a:r>
            <a:r>
              <a:rPr lang="ru-RU" sz="1600" dirty="0" err="1"/>
              <a:t>екологічні</a:t>
            </a:r>
            <a:r>
              <a:rPr lang="ru-RU" sz="1600" dirty="0"/>
              <a:t> </a:t>
            </a:r>
            <a:r>
              <a:rPr lang="ru-RU" sz="1600" dirty="0" err="1"/>
              <a:t>пріоритети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відображати</a:t>
            </a:r>
            <a:r>
              <a:rPr lang="ru-RU" sz="1600" dirty="0"/>
              <a:t> </a:t>
            </a:r>
            <a:r>
              <a:rPr lang="ru-RU" sz="1600" dirty="0" err="1"/>
              <a:t>загальносвітові</a:t>
            </a:r>
            <a:r>
              <a:rPr lang="ru-RU" sz="1600" dirty="0"/>
              <a:t> </a:t>
            </a:r>
            <a:r>
              <a:rPr lang="ru-RU" sz="1600" dirty="0" err="1"/>
              <a:t>тенденції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і </a:t>
            </a:r>
            <a:r>
              <a:rPr lang="ru-RU" sz="1600" dirty="0" err="1"/>
              <a:t>визначати</a:t>
            </a:r>
            <a:r>
              <a:rPr lang="ru-RU" sz="1600" dirty="0"/>
              <a:t> </a:t>
            </a:r>
            <a:r>
              <a:rPr lang="ru-RU" sz="1600" dirty="0" err="1"/>
              <a:t>стратегію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, </a:t>
            </a:r>
            <a:r>
              <a:rPr lang="ru-RU" sz="1600" dirty="0" err="1"/>
              <a:t>регіону</a:t>
            </a:r>
            <a:r>
              <a:rPr lang="ru-RU" sz="1600" dirty="0"/>
              <a:t>, </a:t>
            </a:r>
            <a:r>
              <a:rPr lang="ru-RU" sz="1600" dirty="0" err="1"/>
              <a:t>окремого</a:t>
            </a:r>
            <a:r>
              <a:rPr lang="ru-RU" sz="1600" dirty="0"/>
              <a:t> </a:t>
            </a:r>
            <a:r>
              <a:rPr lang="ru-RU" sz="1600" dirty="0" err="1"/>
              <a:t>підприємства</a:t>
            </a:r>
            <a:r>
              <a:rPr lang="ru-RU" sz="1600" dirty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i="1" dirty="0" err="1"/>
              <a:t>Значущість</a:t>
            </a:r>
            <a:r>
              <a:rPr lang="ru-RU" sz="1600" b="1" i="1" dirty="0"/>
              <a:t>.</a:t>
            </a:r>
            <a:r>
              <a:rPr lang="ru-RU" sz="1600" dirty="0"/>
              <a:t> 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визначають</a:t>
            </a:r>
            <a:r>
              <a:rPr lang="ru-RU" sz="1600" dirty="0"/>
              <a:t> з </a:t>
            </a:r>
            <a:r>
              <a:rPr lang="ru-RU" sz="1600" dirty="0" err="1"/>
              <a:t>позицій</a:t>
            </a:r>
            <a:r>
              <a:rPr lang="ru-RU" sz="1600" dirty="0"/>
              <a:t> державного, </a:t>
            </a:r>
            <a:r>
              <a:rPr lang="ru-RU" sz="1600" dirty="0" err="1"/>
              <a:t>регіонального</a:t>
            </a:r>
            <a:r>
              <a:rPr lang="ru-RU" sz="1600" dirty="0"/>
              <a:t>, </a:t>
            </a:r>
            <a:r>
              <a:rPr lang="ru-RU" sz="1600" dirty="0" err="1"/>
              <a:t>галузевого</a:t>
            </a:r>
            <a:r>
              <a:rPr lang="ru-RU" sz="1600" dirty="0"/>
              <a:t> </a:t>
            </a:r>
            <a:r>
              <a:rPr lang="ru-RU" sz="1600" dirty="0" err="1"/>
              <a:t>рівнів</a:t>
            </a:r>
            <a:r>
              <a:rPr lang="ru-RU" sz="1600" dirty="0"/>
              <a:t> </a:t>
            </a:r>
            <a:r>
              <a:rPr lang="ru-RU" sz="1600" dirty="0" err="1"/>
              <a:t>управління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позицій</a:t>
            </a:r>
            <a:r>
              <a:rPr lang="ru-RU" sz="1600" dirty="0"/>
              <a:t> </a:t>
            </a:r>
            <a:r>
              <a:rPr lang="ru-RU" sz="1600" dirty="0" err="1"/>
              <a:t>суб'єкта</a:t>
            </a:r>
            <a:r>
              <a:rPr lang="ru-RU" sz="1600" dirty="0"/>
              <a:t> </a:t>
            </a:r>
            <a:r>
              <a:rPr lang="ru-RU" sz="1600" dirty="0" err="1"/>
              <a:t>підприємництва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991244"/>
            <a:ext cx="5667103" cy="286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857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Критерії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організації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b="1" i="1" dirty="0" err="1"/>
              <a:t>Державна</a:t>
            </a:r>
            <a:r>
              <a:rPr lang="ru-RU" sz="1600" b="1" i="1" dirty="0"/>
              <a:t> </a:t>
            </a:r>
            <a:r>
              <a:rPr lang="ru-RU" sz="1600" b="1" i="1" dirty="0" err="1"/>
              <a:t>значущість</a:t>
            </a:r>
            <a:r>
              <a:rPr lang="ru-RU" sz="1600" dirty="0"/>
              <a:t> </a:t>
            </a:r>
            <a:r>
              <a:rPr lang="ru-RU" sz="1600" dirty="0" err="1"/>
              <a:t>полягає</a:t>
            </a:r>
            <a:r>
              <a:rPr lang="ru-RU" sz="1600" dirty="0"/>
              <a:t> у </a:t>
            </a:r>
            <a:r>
              <a:rPr lang="ru-RU" sz="1600" dirty="0" err="1"/>
              <a:t>вирішенні</a:t>
            </a:r>
            <a:r>
              <a:rPr lang="ru-RU" sz="1600" dirty="0"/>
              <a:t> проблем </a:t>
            </a:r>
            <a:r>
              <a:rPr lang="ru-RU" sz="1600" dirty="0" err="1"/>
              <a:t>загальнодержавного</a:t>
            </a:r>
            <a:r>
              <a:rPr lang="ru-RU" sz="1600" dirty="0"/>
              <a:t> масштабу у </a:t>
            </a:r>
            <a:r>
              <a:rPr lang="ru-RU" sz="1600" dirty="0" err="1"/>
              <a:t>всіх</a:t>
            </a:r>
            <a:r>
              <a:rPr lang="ru-RU" sz="1600" dirty="0"/>
              <a:t> сферах </a:t>
            </a:r>
            <a:r>
              <a:rPr lang="ru-RU" sz="1600" dirty="0" err="1"/>
              <a:t>життєдіяльності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 </a:t>
            </a:r>
            <a:r>
              <a:rPr lang="ru-RU" sz="1600" dirty="0" err="1"/>
              <a:t>відповідно</a:t>
            </a:r>
            <a:r>
              <a:rPr lang="ru-RU" sz="1600" dirty="0"/>
              <a:t> до </a:t>
            </a:r>
            <a:r>
              <a:rPr lang="ru-RU" sz="1600" dirty="0" err="1"/>
              <a:t>цілей</a:t>
            </a:r>
            <a:r>
              <a:rPr lang="ru-RU" sz="1600" dirty="0"/>
              <a:t> </a:t>
            </a:r>
            <a:r>
              <a:rPr lang="ru-RU" sz="1600" dirty="0" err="1"/>
              <a:t>науково-технічного</a:t>
            </a:r>
            <a:r>
              <a:rPr lang="ru-RU" sz="1600" dirty="0"/>
              <a:t> і </a:t>
            </a:r>
            <a:r>
              <a:rPr lang="ru-RU" sz="1600" dirty="0" err="1"/>
              <a:t>соціально-економічного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</a:t>
            </a:r>
            <a:r>
              <a:rPr lang="ru-RU" sz="1600" dirty="0" err="1"/>
              <a:t>країни</a:t>
            </a:r>
            <a:r>
              <a:rPr lang="ru-RU" sz="1600" dirty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i="1" dirty="0" err="1"/>
              <a:t>Регіональна</a:t>
            </a:r>
            <a:r>
              <a:rPr lang="ru-RU" sz="1600" b="1" i="1" dirty="0"/>
              <a:t> </a:t>
            </a:r>
            <a:r>
              <a:rPr lang="ru-RU" sz="1600" b="1" i="1" dirty="0" err="1"/>
              <a:t>значущість</a:t>
            </a:r>
            <a:r>
              <a:rPr lang="ru-RU" sz="1600" dirty="0"/>
              <a:t> </a:t>
            </a:r>
            <a:r>
              <a:rPr lang="ru-RU" sz="1600" dirty="0" err="1"/>
              <a:t>відображає</a:t>
            </a:r>
            <a:r>
              <a:rPr lang="ru-RU" sz="1600" dirty="0"/>
              <a:t> </a:t>
            </a:r>
            <a:r>
              <a:rPr lang="ru-RU" sz="1600" dirty="0" err="1"/>
              <a:t>ступінь</a:t>
            </a:r>
            <a:r>
              <a:rPr lang="ru-RU" sz="1600" dirty="0"/>
              <a:t> </a:t>
            </a:r>
            <a:r>
              <a:rPr lang="ru-RU" sz="1600" dirty="0" err="1"/>
              <a:t>розв'язання</a:t>
            </a:r>
            <a:r>
              <a:rPr lang="ru-RU" sz="1600" dirty="0"/>
              <a:t> </a:t>
            </a:r>
            <a:r>
              <a:rPr lang="ru-RU" sz="1600" dirty="0" err="1"/>
              <a:t>соціально-економічних</a:t>
            </a:r>
            <a:r>
              <a:rPr lang="ru-RU" sz="1600" dirty="0"/>
              <a:t> і </a:t>
            </a:r>
            <a:r>
              <a:rPr lang="ru-RU" sz="1600" dirty="0" err="1"/>
              <a:t>екологічних</a:t>
            </a:r>
            <a:r>
              <a:rPr lang="ru-RU" sz="1600" dirty="0"/>
              <a:t> проблем </a:t>
            </a:r>
            <a:r>
              <a:rPr lang="ru-RU" sz="1600" dirty="0" err="1"/>
              <a:t>певного</a:t>
            </a:r>
            <a:r>
              <a:rPr lang="ru-RU" sz="1600" dirty="0"/>
              <a:t> </a:t>
            </a:r>
            <a:r>
              <a:rPr lang="ru-RU" sz="1600" dirty="0" err="1"/>
              <a:t>регіону</a:t>
            </a:r>
            <a:r>
              <a:rPr lang="ru-RU" sz="1600" dirty="0"/>
              <a:t>, </a:t>
            </a:r>
            <a:r>
              <a:rPr lang="ru-RU" sz="1600" dirty="0" err="1"/>
              <a:t>цілі</a:t>
            </a:r>
            <a:r>
              <a:rPr lang="ru-RU" sz="1600" dirty="0"/>
              <a:t> </a:t>
            </a:r>
            <a:r>
              <a:rPr lang="ru-RU" sz="1600" dirty="0" err="1"/>
              <a:t>реалізації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потенціалу</a:t>
            </a:r>
            <a:r>
              <a:rPr lang="ru-RU" sz="1600" dirty="0"/>
              <a:t> шляхом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інноваційних</a:t>
            </a:r>
            <a:r>
              <a:rPr lang="ru-RU" sz="1600" dirty="0"/>
              <a:t> </a:t>
            </a:r>
            <a:r>
              <a:rPr lang="ru-RU" sz="1600" dirty="0" err="1"/>
              <a:t>програм</a:t>
            </a:r>
            <a:r>
              <a:rPr lang="ru-RU" sz="1600" dirty="0"/>
              <a:t> і </a:t>
            </a:r>
            <a:r>
              <a:rPr lang="ru-RU" sz="1600" dirty="0" err="1"/>
              <a:t>реалізації</a:t>
            </a:r>
            <a:r>
              <a:rPr lang="ru-RU" sz="1600" dirty="0"/>
              <a:t> </a:t>
            </a:r>
            <a:r>
              <a:rPr lang="ru-RU" sz="1600" dirty="0" err="1"/>
              <a:t>інноваційних</a:t>
            </a:r>
            <a:r>
              <a:rPr lang="ru-RU" sz="1600" dirty="0"/>
              <a:t> </a:t>
            </a:r>
            <a:r>
              <a:rPr lang="ru-RU" sz="1600" dirty="0" err="1"/>
              <a:t>проектів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861048"/>
            <a:ext cx="4391704" cy="29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0969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Критерії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організації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b="1" i="1" dirty="0" err="1"/>
              <a:t>Галузева</a:t>
            </a:r>
            <a:r>
              <a:rPr lang="ru-RU" sz="1600" b="1" i="1" dirty="0"/>
              <a:t> </a:t>
            </a:r>
            <a:r>
              <a:rPr lang="ru-RU" sz="1600" b="1" i="1" dirty="0" err="1"/>
              <a:t>значущість</a:t>
            </a:r>
            <a:r>
              <a:rPr lang="ru-RU" sz="1600" dirty="0"/>
              <a:t> </a:t>
            </a:r>
            <a:r>
              <a:rPr lang="ru-RU" sz="1600" dirty="0" err="1"/>
              <a:t>показує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</a:t>
            </a:r>
            <a:r>
              <a:rPr lang="ru-RU" sz="1600" dirty="0" err="1"/>
              <a:t>інновації</a:t>
            </a:r>
            <a:r>
              <a:rPr lang="ru-RU" sz="1600" dirty="0"/>
              <a:t> на </a:t>
            </a:r>
            <a:r>
              <a:rPr lang="ru-RU" sz="1600" dirty="0" err="1"/>
              <a:t>подолання</a:t>
            </a:r>
            <a:r>
              <a:rPr lang="ru-RU" sz="1600" dirty="0"/>
              <a:t> проблем, </a:t>
            </a:r>
            <a:r>
              <a:rPr lang="ru-RU" sz="1600" dirty="0" err="1"/>
              <a:t>важливих</a:t>
            </a:r>
            <a:r>
              <a:rPr lang="ru-RU" sz="1600" dirty="0"/>
              <a:t> для </a:t>
            </a:r>
            <a:r>
              <a:rPr lang="ru-RU" sz="1600" dirty="0" err="1"/>
              <a:t>багатьох</a:t>
            </a:r>
            <a:r>
              <a:rPr lang="ru-RU" sz="1600" dirty="0"/>
              <a:t> </a:t>
            </a:r>
            <a:r>
              <a:rPr lang="ru-RU" sz="1600" dirty="0" err="1"/>
              <a:t>господарюючих</a:t>
            </a:r>
            <a:r>
              <a:rPr lang="ru-RU" sz="1600" dirty="0"/>
              <a:t> </a:t>
            </a:r>
            <a:r>
              <a:rPr lang="ru-RU" sz="1600" dirty="0" err="1"/>
              <a:t>суб'єктів</a:t>
            </a:r>
            <a:r>
              <a:rPr lang="ru-RU" sz="1600" dirty="0"/>
              <a:t> </a:t>
            </a:r>
            <a:r>
              <a:rPr lang="ru-RU" sz="1600" dirty="0" err="1"/>
              <a:t>галузі</a:t>
            </a:r>
            <a:r>
              <a:rPr lang="ru-RU" sz="1600" dirty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i="1" dirty="0" err="1"/>
              <a:t>Значущість</a:t>
            </a:r>
            <a:r>
              <a:rPr lang="ru-RU" sz="1600" b="1" i="1" dirty="0"/>
              <a:t> для </a:t>
            </a:r>
            <a:r>
              <a:rPr lang="ru-RU" sz="1600" b="1" i="1" dirty="0" err="1"/>
              <a:t>суб'єкта</a:t>
            </a:r>
            <a:r>
              <a:rPr lang="ru-RU" sz="1600" b="1" i="1" dirty="0"/>
              <a:t> </a:t>
            </a:r>
            <a:r>
              <a:rPr lang="ru-RU" sz="1600" b="1" i="1" dirty="0" err="1"/>
              <a:t>підприємництва</a:t>
            </a:r>
            <a:r>
              <a:rPr lang="ru-RU" sz="1600" dirty="0"/>
              <a:t> </a:t>
            </a:r>
            <a:r>
              <a:rPr lang="ru-RU" sz="1600" dirty="0" err="1"/>
              <a:t>полягає</a:t>
            </a:r>
            <a:r>
              <a:rPr lang="ru-RU" sz="1600" dirty="0"/>
              <a:t> у </a:t>
            </a:r>
            <a:r>
              <a:rPr lang="ru-RU" sz="1600" dirty="0" err="1"/>
              <a:t>зміцненні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ринкових</a:t>
            </a:r>
            <a:r>
              <a:rPr lang="ru-RU" sz="1600" dirty="0"/>
              <a:t> </a:t>
            </a:r>
            <a:r>
              <a:rPr lang="ru-RU" sz="1600" dirty="0" err="1"/>
              <a:t>позицій</a:t>
            </a:r>
            <a:r>
              <a:rPr lang="ru-RU" sz="1600" dirty="0"/>
              <a:t> через </a:t>
            </a:r>
            <a:r>
              <a:rPr lang="ru-RU" sz="1600" dirty="0" err="1"/>
              <a:t>розв'язання</a:t>
            </a:r>
            <a:r>
              <a:rPr lang="ru-RU" sz="1600" dirty="0"/>
              <a:t> </a:t>
            </a:r>
            <a:r>
              <a:rPr lang="ru-RU" sz="1600" dirty="0" err="1"/>
              <a:t>технологічних</a:t>
            </a:r>
            <a:r>
              <a:rPr lang="ru-RU" sz="1600" dirty="0"/>
              <a:t>, </a:t>
            </a:r>
            <a:r>
              <a:rPr lang="ru-RU" sz="1600" dirty="0" err="1"/>
              <a:t>економічних</a:t>
            </a:r>
            <a:r>
              <a:rPr lang="ru-RU" sz="1600" dirty="0"/>
              <a:t>, </a:t>
            </a:r>
            <a:r>
              <a:rPr lang="ru-RU" sz="1600" dirty="0" err="1"/>
              <a:t>соціальних</a:t>
            </a:r>
            <a:r>
              <a:rPr lang="ru-RU" sz="1600" dirty="0"/>
              <a:t>, </a:t>
            </a:r>
            <a:r>
              <a:rPr lang="ru-RU" sz="1600" dirty="0" err="1"/>
              <a:t>екологічних</a:t>
            </a:r>
            <a:r>
              <a:rPr lang="ru-RU" sz="1600" dirty="0"/>
              <a:t> проблем.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80196"/>
            <a:ext cx="5364088" cy="357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446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Критерії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організації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b="1" i="1" dirty="0" err="1"/>
              <a:t>Багатоаспектність</a:t>
            </a:r>
            <a:r>
              <a:rPr lang="ru-RU" sz="1600" b="1" i="1" dirty="0"/>
              <a:t>.</a:t>
            </a:r>
            <a:r>
              <a:rPr lang="ru-RU" sz="1600" dirty="0"/>
              <a:t> 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критерій</a:t>
            </a:r>
            <a:r>
              <a:rPr lang="ru-RU" sz="1600" dirty="0"/>
              <a:t> </a:t>
            </a:r>
            <a:r>
              <a:rPr lang="ru-RU" sz="1600" dirty="0" err="1"/>
              <a:t>враховує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</a:t>
            </a:r>
            <a:r>
              <a:rPr lang="ru-RU" sz="1600" dirty="0" err="1"/>
              <a:t>інновації</a:t>
            </a:r>
            <a:r>
              <a:rPr lang="ru-RU" sz="1600" dirty="0"/>
              <a:t> на </a:t>
            </a:r>
            <a:r>
              <a:rPr lang="ru-RU" sz="1600" dirty="0" err="1"/>
              <a:t>різні</a:t>
            </a:r>
            <a:r>
              <a:rPr lang="ru-RU" sz="1600" dirty="0"/>
              <a:t> </a:t>
            </a:r>
            <a:r>
              <a:rPr lang="ru-RU" sz="1600" dirty="0" err="1"/>
              <a:t>аспекти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суб'єкта</a:t>
            </a:r>
            <a:r>
              <a:rPr lang="ru-RU" sz="1600" dirty="0"/>
              <a:t> </a:t>
            </a:r>
            <a:r>
              <a:rPr lang="ru-RU" sz="1600" dirty="0" err="1"/>
              <a:t>господарювання</a:t>
            </a:r>
            <a:r>
              <a:rPr lang="ru-RU" sz="1600" dirty="0"/>
              <a:t> та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оточення</a:t>
            </a:r>
            <a:r>
              <a:rPr lang="ru-RU" sz="1600" dirty="0"/>
              <a:t>. В силу </a:t>
            </a:r>
            <a:r>
              <a:rPr lang="ru-RU" sz="1600" dirty="0" err="1"/>
              <a:t>своєї</a:t>
            </a:r>
            <a:r>
              <a:rPr lang="ru-RU" sz="1600" dirty="0"/>
              <a:t> </a:t>
            </a:r>
            <a:r>
              <a:rPr lang="ru-RU" sz="1600" dirty="0" err="1"/>
              <a:t>практичної</a:t>
            </a:r>
            <a:r>
              <a:rPr lang="ru-RU" sz="1600" dirty="0"/>
              <a:t> </a:t>
            </a:r>
            <a:r>
              <a:rPr lang="ru-RU" sz="1600" dirty="0" err="1"/>
              <a:t>спрямованості</a:t>
            </a:r>
            <a:r>
              <a:rPr lang="ru-RU" sz="1600" dirty="0"/>
              <a:t> </a:t>
            </a:r>
            <a:r>
              <a:rPr lang="ru-RU" sz="1600" dirty="0" err="1"/>
              <a:t>показники</a:t>
            </a:r>
            <a:r>
              <a:rPr lang="ru-RU" sz="1600" dirty="0"/>
              <a:t> </a:t>
            </a:r>
            <a:r>
              <a:rPr lang="ru-RU" sz="1600" dirty="0" err="1"/>
              <a:t>економічної</a:t>
            </a:r>
            <a:r>
              <a:rPr lang="ru-RU" sz="1600" dirty="0"/>
              <a:t> </a:t>
            </a:r>
            <a:r>
              <a:rPr lang="ru-RU" sz="1600" dirty="0" err="1"/>
              <a:t>ефективності</a:t>
            </a:r>
            <a:r>
              <a:rPr lang="ru-RU" sz="1600" dirty="0"/>
              <a:t> </a:t>
            </a:r>
            <a:r>
              <a:rPr lang="ru-RU" sz="1600" dirty="0" err="1"/>
              <a:t>повинні</a:t>
            </a:r>
            <a:r>
              <a:rPr lang="ru-RU" sz="1600" dirty="0"/>
              <a:t> бути такими, </a:t>
            </a:r>
            <a:r>
              <a:rPr lang="ru-RU" sz="1600" dirty="0" err="1"/>
              <a:t>щоб</a:t>
            </a:r>
            <a:r>
              <a:rPr lang="ru-RU" sz="1600" dirty="0"/>
              <a:t> за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допомогою</a:t>
            </a:r>
            <a:r>
              <a:rPr lang="ru-RU" sz="1600" dirty="0"/>
              <a:t> стало </a:t>
            </a:r>
            <a:r>
              <a:rPr lang="ru-RU" sz="1600" dirty="0" err="1"/>
              <a:t>можливо</a:t>
            </a:r>
            <a:r>
              <a:rPr lang="ru-RU" sz="1600" dirty="0"/>
              <a:t> </a:t>
            </a:r>
            <a:r>
              <a:rPr lang="ru-RU" sz="1600" dirty="0" err="1"/>
              <a:t>надати</a:t>
            </a:r>
            <a:r>
              <a:rPr lang="ru-RU" sz="1600" dirty="0"/>
              <a:t> </a:t>
            </a:r>
            <a:r>
              <a:rPr lang="ru-RU" sz="1600" dirty="0" err="1"/>
              <a:t>кількісну</a:t>
            </a:r>
            <a:r>
              <a:rPr lang="ru-RU" sz="1600" dirty="0"/>
              <a:t> </a:t>
            </a:r>
            <a:r>
              <a:rPr lang="ru-RU" sz="1600" dirty="0" err="1"/>
              <a:t>економічну</a:t>
            </a:r>
            <a:r>
              <a:rPr lang="ru-RU" sz="1600" dirty="0"/>
              <a:t> </a:t>
            </a:r>
            <a:r>
              <a:rPr lang="ru-RU" sz="1600" dirty="0" err="1"/>
              <a:t>оцінку</a:t>
            </a:r>
            <a:r>
              <a:rPr lang="ru-RU" sz="1600" dirty="0"/>
              <a:t> </a:t>
            </a:r>
            <a:r>
              <a:rPr lang="ru-RU" sz="1600" dirty="0" err="1"/>
              <a:t>різним</a:t>
            </a:r>
            <a:r>
              <a:rPr lang="ru-RU" sz="1600" dirty="0"/>
              <a:t> аспектам </a:t>
            </a:r>
            <a:r>
              <a:rPr lang="ru-RU" sz="1600" dirty="0" err="1"/>
              <a:t>інвестиційних</a:t>
            </a:r>
            <a:r>
              <a:rPr lang="ru-RU" sz="1600" dirty="0"/>
              <a:t> </a:t>
            </a:r>
            <a:r>
              <a:rPr lang="ru-RU" sz="1600" dirty="0" err="1"/>
              <a:t>процесів</a:t>
            </a:r>
            <a:r>
              <a:rPr lang="ru-RU" sz="1600" dirty="0"/>
              <a:t>. </a:t>
            </a:r>
            <a:r>
              <a:rPr lang="ru-RU" sz="1600" dirty="0" err="1"/>
              <a:t>Така</a:t>
            </a:r>
            <a:r>
              <a:rPr lang="ru-RU" sz="1600" dirty="0"/>
              <a:t> </a:t>
            </a:r>
            <a:r>
              <a:rPr lang="ru-RU" sz="1600" dirty="0" err="1"/>
              <a:t>вимога</a:t>
            </a:r>
            <a:r>
              <a:rPr lang="ru-RU" sz="1600" dirty="0"/>
              <a:t> </a:t>
            </a:r>
            <a:r>
              <a:rPr lang="ru-RU" sz="1600" dirty="0" err="1"/>
              <a:t>зумовлена</a:t>
            </a:r>
            <a:r>
              <a:rPr lang="ru-RU" sz="1600" dirty="0"/>
              <a:t> </a:t>
            </a:r>
            <a:r>
              <a:rPr lang="ru-RU" sz="1600" dirty="0" err="1"/>
              <a:t>багатогранністю</a:t>
            </a:r>
            <a:r>
              <a:rPr lang="ru-RU" sz="1600" dirty="0"/>
              <a:t> </a:t>
            </a:r>
            <a:r>
              <a:rPr lang="ru-RU" sz="1600" dirty="0" err="1"/>
              <a:t>інвестування</a:t>
            </a:r>
            <a:r>
              <a:rPr lang="ru-RU" sz="1600" dirty="0"/>
              <a:t> і </a:t>
            </a:r>
            <a:r>
              <a:rPr lang="ru-RU" sz="1600" dirty="0" err="1"/>
              <a:t>різноманіттям</a:t>
            </a:r>
            <a:r>
              <a:rPr lang="ru-RU" sz="1600" dirty="0"/>
              <a:t> </a:t>
            </a:r>
            <a:r>
              <a:rPr lang="ru-RU" sz="1600" dirty="0" err="1"/>
              <a:t>економічних</a:t>
            </a:r>
            <a:r>
              <a:rPr lang="ru-RU" sz="1600" dirty="0"/>
              <a:t> </a:t>
            </a:r>
            <a:r>
              <a:rPr lang="ru-RU" sz="1600" dirty="0" err="1"/>
              <a:t>мотивів</a:t>
            </a:r>
            <a:r>
              <a:rPr lang="ru-RU" sz="1600" dirty="0"/>
              <a:t> </a:t>
            </a:r>
            <a:r>
              <a:rPr lang="ru-RU" sz="1600" dirty="0" err="1"/>
              <a:t>інвесторів</a:t>
            </a:r>
            <a:r>
              <a:rPr lang="ru-RU" sz="1600" dirty="0"/>
              <a:t>. </a:t>
            </a:r>
            <a:r>
              <a:rPr lang="ru-RU" sz="1600" dirty="0" err="1"/>
              <a:t>Прагнення</a:t>
            </a:r>
            <a:r>
              <a:rPr lang="ru-RU" sz="1600" dirty="0"/>
              <a:t> до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прибутку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бути </a:t>
            </a:r>
            <a:r>
              <a:rPr lang="ru-RU" sz="1600" dirty="0" err="1"/>
              <a:t>реалізовано</a:t>
            </a:r>
            <a:r>
              <a:rPr lang="ru-RU" sz="1600" dirty="0"/>
              <a:t> через </a:t>
            </a:r>
            <a:r>
              <a:rPr lang="ru-RU" sz="1600" dirty="0" err="1"/>
              <a:t>максимізацію</a:t>
            </a:r>
            <a:r>
              <a:rPr lang="ru-RU" sz="1600" dirty="0"/>
              <a:t> </a:t>
            </a:r>
            <a:r>
              <a:rPr lang="ru-RU" sz="1600" dirty="0" err="1"/>
              <a:t>поточних</a:t>
            </a:r>
            <a:r>
              <a:rPr lang="ru-RU" sz="1600" dirty="0"/>
              <a:t> </a:t>
            </a:r>
            <a:r>
              <a:rPr lang="ru-RU" sz="1600" dirty="0" err="1"/>
              <a:t>прибутків</a:t>
            </a:r>
            <a:r>
              <a:rPr lang="ru-RU" sz="1600" dirty="0"/>
              <a:t>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максимізацію</a:t>
            </a:r>
            <a:r>
              <a:rPr lang="ru-RU" sz="1600" dirty="0"/>
              <a:t> в </a:t>
            </a:r>
            <a:r>
              <a:rPr lang="ru-RU" sz="1600" dirty="0" err="1"/>
              <a:t>капіталізованій</a:t>
            </a:r>
            <a:r>
              <a:rPr lang="ru-RU" sz="1600" dirty="0"/>
              <a:t> </a:t>
            </a:r>
            <a:r>
              <a:rPr lang="ru-RU" sz="1600" dirty="0" err="1"/>
              <a:t>формі</a:t>
            </a:r>
            <a:r>
              <a:rPr lang="ru-RU" sz="1600" dirty="0"/>
              <a:t>, </a:t>
            </a:r>
            <a:r>
              <a:rPr lang="ru-RU" sz="1600" dirty="0" err="1"/>
              <a:t>тобто</a:t>
            </a:r>
            <a:r>
              <a:rPr lang="ru-RU" sz="1600" dirty="0"/>
              <a:t> </a:t>
            </a:r>
            <a:r>
              <a:rPr lang="ru-RU" sz="1600" dirty="0" err="1"/>
              <a:t>накопиченого</a:t>
            </a:r>
            <a:r>
              <a:rPr lang="ru-RU" sz="1600" dirty="0"/>
              <a:t> на </a:t>
            </a:r>
            <a:r>
              <a:rPr lang="ru-RU" sz="1600" dirty="0" err="1"/>
              <a:t>кінець</a:t>
            </a:r>
            <a:r>
              <a:rPr lang="ru-RU" sz="1600" dirty="0"/>
              <a:t> </a:t>
            </a:r>
            <a:r>
              <a:rPr lang="ru-RU" sz="1600" dirty="0" err="1"/>
              <a:t>періоду</a:t>
            </a:r>
            <a:r>
              <a:rPr lang="ru-RU" sz="1600" dirty="0"/>
              <a:t> майна. </a:t>
            </a:r>
            <a:r>
              <a:rPr lang="ru-RU" sz="1600" dirty="0" err="1"/>
              <a:t>Отже</a:t>
            </a:r>
            <a:r>
              <a:rPr lang="ru-RU" sz="1600" dirty="0"/>
              <a:t>, </a:t>
            </a:r>
            <a:r>
              <a:rPr lang="ru-RU" sz="1600" dirty="0" err="1"/>
              <a:t>оцінка</a:t>
            </a:r>
            <a:r>
              <a:rPr lang="ru-RU" sz="1600" dirty="0"/>
              <a:t> </a:t>
            </a:r>
            <a:r>
              <a:rPr lang="ru-RU" sz="1600" dirty="0" err="1"/>
              <a:t>ефективності</a:t>
            </a:r>
            <a:r>
              <a:rPr lang="ru-RU" sz="1600" dirty="0"/>
              <a:t> </a:t>
            </a:r>
            <a:r>
              <a:rPr lang="ru-RU" sz="1600" dirty="0" err="1"/>
              <a:t>ґрунтується</a:t>
            </a:r>
            <a:r>
              <a:rPr lang="ru-RU" sz="1600" dirty="0"/>
              <a:t> на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показниках</a:t>
            </a:r>
            <a:r>
              <a:rPr lang="ru-RU" sz="1600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957819"/>
            <a:ext cx="4322254" cy="28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5237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Економічний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b="1" i="1" dirty="0" err="1"/>
              <a:t>Економічний</a:t>
            </a:r>
            <a:r>
              <a:rPr lang="ru-RU" sz="1600" b="1" i="1" dirty="0"/>
              <a:t> </a:t>
            </a:r>
            <a:r>
              <a:rPr lang="ru-RU" sz="1600" b="1" i="1" dirty="0" err="1"/>
              <a:t>ефект</a:t>
            </a:r>
            <a:r>
              <a:rPr lang="ru-RU" sz="1600" dirty="0"/>
              <a:t> </a:t>
            </a:r>
            <a:r>
              <a:rPr lang="ru-RU" sz="1600" dirty="0" err="1"/>
              <a:t>визначається</a:t>
            </a:r>
            <a:r>
              <a:rPr lang="ru-RU" sz="1600" dirty="0"/>
              <a:t> </a:t>
            </a:r>
            <a:r>
              <a:rPr lang="ru-RU" sz="1600" dirty="0" err="1"/>
              <a:t>переважанням</a:t>
            </a:r>
            <a:r>
              <a:rPr lang="ru-RU" sz="1600" dirty="0"/>
              <a:t> </a:t>
            </a:r>
            <a:r>
              <a:rPr lang="ru-RU" sz="1600" dirty="0" err="1"/>
              <a:t>вартісної</a:t>
            </a:r>
            <a:r>
              <a:rPr lang="ru-RU" sz="1600" dirty="0"/>
              <a:t> </a:t>
            </a:r>
            <a:r>
              <a:rPr lang="ru-RU" sz="1600" dirty="0" err="1"/>
              <a:t>оцінки</a:t>
            </a:r>
            <a:r>
              <a:rPr lang="ru-RU" sz="1600" dirty="0"/>
              <a:t> </a:t>
            </a:r>
            <a:r>
              <a:rPr lang="ru-RU" sz="1600" dirty="0" err="1"/>
              <a:t>результатів</a:t>
            </a:r>
            <a:r>
              <a:rPr lang="ru-RU" sz="1600" dirty="0"/>
              <a:t> </a:t>
            </a:r>
            <a:r>
              <a:rPr lang="ru-RU" sz="1600" dirty="0" err="1"/>
              <a:t>інноваційної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над </a:t>
            </a:r>
            <a:r>
              <a:rPr lang="ru-RU" sz="1600" dirty="0" err="1"/>
              <a:t>вартісною</a:t>
            </a:r>
            <a:r>
              <a:rPr lang="ru-RU" sz="1600" dirty="0"/>
              <a:t> </a:t>
            </a:r>
            <a:r>
              <a:rPr lang="ru-RU" sz="1600" dirty="0" err="1"/>
              <a:t>оцінкою</a:t>
            </a:r>
            <a:r>
              <a:rPr lang="ru-RU" sz="1600" dirty="0"/>
              <a:t> </a:t>
            </a:r>
            <a:r>
              <a:rPr lang="ru-RU" sz="1600" dirty="0" err="1"/>
              <a:t>пов'язаних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нею </a:t>
            </a:r>
            <a:r>
              <a:rPr lang="ru-RU" sz="1600" dirty="0" err="1"/>
              <a:t>витрат</a:t>
            </a:r>
            <a:r>
              <a:rPr lang="ru-RU" sz="1600" dirty="0"/>
              <a:t>.</a:t>
            </a:r>
          </a:p>
          <a:p>
            <a:pPr algn="just"/>
            <a:endParaRPr lang="uk-UA" sz="1600" dirty="0"/>
          </a:p>
          <a:p>
            <a:pPr algn="just"/>
            <a:r>
              <a:rPr lang="ru-RU" sz="1600" b="1" i="1" dirty="0" err="1"/>
              <a:t>Економічний</a:t>
            </a:r>
            <a:r>
              <a:rPr lang="ru-RU" sz="1600" b="1" i="1" dirty="0"/>
              <a:t> </a:t>
            </a:r>
            <a:r>
              <a:rPr lang="ru-RU" sz="1600" b="1" i="1" dirty="0" err="1"/>
              <a:t>ефект</a:t>
            </a:r>
            <a:r>
              <a:rPr lang="ru-RU" sz="1600" dirty="0"/>
              <a:t> 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інноваційної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оцінюється</a:t>
            </a:r>
            <a:r>
              <a:rPr lang="ru-RU" sz="1600" dirty="0"/>
              <a:t> </a:t>
            </a:r>
            <a:r>
              <a:rPr lang="ru-RU" sz="1600" dirty="0" err="1"/>
              <a:t>прибутком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:</a:t>
            </a:r>
          </a:p>
          <a:p>
            <a:pPr marL="0" indent="0" algn="just">
              <a:buNone/>
            </a:pPr>
            <a:endParaRPr lang="ru-RU" sz="1600" dirty="0"/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1600" dirty="0" err="1"/>
              <a:t>реалізації</a:t>
            </a:r>
            <a:r>
              <a:rPr lang="ru-RU" sz="1600" dirty="0"/>
              <a:t> </a:t>
            </a:r>
            <a:r>
              <a:rPr lang="ru-RU" sz="1600" dirty="0" err="1"/>
              <a:t>інноваційної</a:t>
            </a:r>
            <a:r>
              <a:rPr lang="ru-RU" sz="1600" dirty="0"/>
              <a:t> </a:t>
            </a:r>
            <a:r>
              <a:rPr lang="ru-RU" sz="1600" dirty="0" err="1"/>
              <a:t>продукції</a:t>
            </a:r>
            <a:r>
              <a:rPr lang="ru-RU" sz="16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1600" dirty="0" err="1"/>
              <a:t>впровадження</a:t>
            </a:r>
            <a:r>
              <a:rPr lang="ru-RU" sz="1600" dirty="0"/>
              <a:t> нового </a:t>
            </a:r>
            <a:r>
              <a:rPr lang="ru-RU" sz="1600" dirty="0" err="1"/>
              <a:t>технологічного</a:t>
            </a:r>
            <a:r>
              <a:rPr lang="ru-RU" sz="1600" dirty="0"/>
              <a:t> </a:t>
            </a:r>
            <a:r>
              <a:rPr lang="ru-RU" sz="1600" dirty="0" err="1"/>
              <a:t>процесу</a:t>
            </a:r>
            <a:r>
              <a:rPr lang="ru-RU" sz="16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1600" dirty="0" err="1"/>
              <a:t>покращення</a:t>
            </a:r>
            <a:r>
              <a:rPr lang="ru-RU" sz="1600" dirty="0"/>
              <a:t>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виробничих</a:t>
            </a:r>
            <a:r>
              <a:rPr lang="ru-RU" sz="1600" dirty="0"/>
              <a:t> </a:t>
            </a:r>
            <a:r>
              <a:rPr lang="ru-RU" sz="1600" dirty="0" err="1"/>
              <a:t>потужностей</a:t>
            </a:r>
            <a:r>
              <a:rPr lang="ru-RU" sz="16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1600" dirty="0" err="1"/>
              <a:t>впровадження</a:t>
            </a:r>
            <a:r>
              <a:rPr lang="ru-RU" sz="1600" dirty="0"/>
              <a:t> </a:t>
            </a:r>
            <a:r>
              <a:rPr lang="ru-RU" sz="1600" dirty="0" err="1"/>
              <a:t>винаходів</a:t>
            </a:r>
            <a:r>
              <a:rPr lang="ru-RU" sz="1600" dirty="0"/>
              <a:t>, </a:t>
            </a:r>
            <a:r>
              <a:rPr lang="ru-RU" sz="1600" dirty="0" err="1"/>
              <a:t>корисних</a:t>
            </a:r>
            <a:r>
              <a:rPr lang="ru-RU" sz="1600" dirty="0"/>
              <a:t> моделей, </a:t>
            </a:r>
            <a:r>
              <a:rPr lang="ru-RU" sz="1600" dirty="0" err="1"/>
              <a:t>промислових</a:t>
            </a:r>
            <a:r>
              <a:rPr lang="ru-RU" sz="1600" dirty="0"/>
              <a:t> </a:t>
            </a:r>
            <a:r>
              <a:rPr lang="ru-RU" sz="1600" dirty="0" err="1"/>
              <a:t>зразків</a:t>
            </a:r>
            <a:r>
              <a:rPr lang="ru-RU" sz="1600" dirty="0"/>
              <a:t>, </a:t>
            </a:r>
            <a:r>
              <a:rPr lang="ru-RU" sz="1600" dirty="0" err="1"/>
              <a:t>раціоналізаторських</a:t>
            </a:r>
            <a:r>
              <a:rPr lang="ru-RU" sz="1600" dirty="0"/>
              <a:t> </a:t>
            </a:r>
            <a:r>
              <a:rPr lang="ru-RU" sz="1600" dirty="0" err="1"/>
              <a:t>пропозицій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1600" dirty="0" err="1"/>
              <a:t>ліцензійної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854" y="4372238"/>
            <a:ext cx="2285578" cy="249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9432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4" r="8807"/>
          <a:stretch/>
        </p:blipFill>
        <p:spPr>
          <a:xfrm>
            <a:off x="7596336" y="4293096"/>
            <a:ext cx="1301537" cy="14069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Науково-технічний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2100" b="1" i="1" dirty="0" err="1"/>
              <a:t>Науково-технічний</a:t>
            </a:r>
            <a:r>
              <a:rPr lang="ru-RU" sz="2100" b="1" i="1" dirty="0"/>
              <a:t> </a:t>
            </a:r>
            <a:r>
              <a:rPr lang="ru-RU" sz="2100" b="1" i="1" dirty="0" err="1"/>
              <a:t>ефект</a:t>
            </a:r>
            <a:r>
              <a:rPr lang="ru-RU" sz="2100" dirty="0"/>
              <a:t> </a:t>
            </a:r>
            <a:r>
              <a:rPr lang="ru-RU" sz="2100" dirty="0" err="1"/>
              <a:t>супроводжується</a:t>
            </a:r>
            <a:r>
              <a:rPr lang="ru-RU" sz="2100" dirty="0"/>
              <a:t> приростом </a:t>
            </a:r>
            <a:r>
              <a:rPr lang="ru-RU" sz="2100" dirty="0" err="1"/>
              <a:t>наукової</a:t>
            </a:r>
            <a:r>
              <a:rPr lang="ru-RU" sz="2100" dirty="0"/>
              <a:t>, </a:t>
            </a:r>
            <a:r>
              <a:rPr lang="ru-RU" sz="2100" dirty="0" err="1"/>
              <a:t>науково-технічної</a:t>
            </a:r>
            <a:r>
              <a:rPr lang="ru-RU" sz="2100" dirty="0"/>
              <a:t> й </a:t>
            </a:r>
            <a:r>
              <a:rPr lang="ru-RU" sz="2100" dirty="0" err="1"/>
              <a:t>технічної</a:t>
            </a:r>
            <a:r>
              <a:rPr lang="ru-RU" sz="2100" dirty="0"/>
              <a:t> </a:t>
            </a:r>
            <a:r>
              <a:rPr lang="ru-RU" sz="2100" dirty="0" err="1"/>
              <a:t>інформації</a:t>
            </a:r>
            <a:r>
              <a:rPr lang="ru-RU" sz="2100" dirty="0"/>
              <a:t>. </a:t>
            </a:r>
            <a:r>
              <a:rPr lang="ru-RU" sz="2100" dirty="0" err="1"/>
              <a:t>Проте</a:t>
            </a:r>
            <a:r>
              <a:rPr lang="ru-RU" sz="2100" dirty="0"/>
              <a:t> </a:t>
            </a:r>
            <a:r>
              <a:rPr lang="ru-RU" sz="2100" dirty="0" err="1"/>
              <a:t>кількісно</a:t>
            </a:r>
            <a:r>
              <a:rPr lang="ru-RU" sz="2100" dirty="0"/>
              <a:t> </a:t>
            </a:r>
            <a:r>
              <a:rPr lang="ru-RU" sz="2100" dirty="0" err="1"/>
              <a:t>оцінити</a:t>
            </a:r>
            <a:r>
              <a:rPr lang="ru-RU" sz="2100" dirty="0"/>
              <a:t> </a:t>
            </a:r>
            <a:r>
              <a:rPr lang="ru-RU" sz="2100" dirty="0" err="1"/>
              <a:t>його</a:t>
            </a:r>
            <a:r>
              <a:rPr lang="ru-RU" sz="2100" dirty="0"/>
              <a:t> практично </a:t>
            </a:r>
            <a:r>
              <a:rPr lang="ru-RU" sz="2100" dirty="0" err="1"/>
              <a:t>неможливо</a:t>
            </a:r>
            <a:r>
              <a:rPr lang="ru-RU" sz="2100" dirty="0"/>
              <a:t>.</a:t>
            </a:r>
          </a:p>
          <a:p>
            <a:pPr algn="just"/>
            <a:endParaRPr lang="uk-UA" sz="2100" dirty="0"/>
          </a:p>
          <a:p>
            <a:pPr algn="just"/>
            <a:r>
              <a:rPr lang="ru-RU" sz="2100" b="1" i="1" dirty="0" err="1"/>
              <a:t>Науково-технічний</a:t>
            </a:r>
            <a:r>
              <a:rPr lang="ru-RU" sz="2100" b="1" i="1" dirty="0"/>
              <a:t> </a:t>
            </a:r>
            <a:r>
              <a:rPr lang="ru-RU" sz="2100" b="1" i="1" dirty="0" err="1"/>
              <a:t>ефект</a:t>
            </a:r>
            <a:r>
              <a:rPr lang="ru-RU" sz="2100" dirty="0"/>
              <a:t> </a:t>
            </a:r>
            <a:r>
              <a:rPr lang="ru-RU" sz="2100" dirty="0" err="1"/>
              <a:t>інноваційної</a:t>
            </a:r>
            <a:r>
              <a:rPr lang="ru-RU" sz="2100" dirty="0"/>
              <a:t> </a:t>
            </a:r>
            <a:r>
              <a:rPr lang="ru-RU" sz="2100" dirty="0" err="1"/>
              <a:t>діяльності</a:t>
            </a:r>
            <a:r>
              <a:rPr lang="ru-RU" sz="2100" dirty="0"/>
              <a:t> </a:t>
            </a:r>
            <a:r>
              <a:rPr lang="ru-RU" sz="2100" dirty="0" err="1"/>
              <a:t>оцінюється</a:t>
            </a:r>
            <a:r>
              <a:rPr lang="ru-RU" sz="2100" dirty="0"/>
              <a:t> </a:t>
            </a:r>
            <a:r>
              <a:rPr lang="ru-RU" sz="2100" dirty="0" err="1"/>
              <a:t>показниками</a:t>
            </a:r>
            <a:r>
              <a:rPr lang="ru-RU" sz="2100" dirty="0"/>
              <a:t>:</a:t>
            </a:r>
          </a:p>
          <a:p>
            <a:pPr algn="just"/>
            <a:endParaRPr lang="ru-RU" sz="2100" dirty="0"/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підвищення</a:t>
            </a:r>
            <a:r>
              <a:rPr lang="ru-RU" sz="2100" dirty="0"/>
              <a:t> </a:t>
            </a:r>
            <a:r>
              <a:rPr lang="ru-RU" sz="2100" dirty="0" err="1"/>
              <a:t>науково-технічного</a:t>
            </a:r>
            <a:r>
              <a:rPr lang="ru-RU" sz="2100" dirty="0"/>
              <a:t> </a:t>
            </a:r>
            <a:r>
              <a:rPr lang="ru-RU" sz="2100" dirty="0" err="1"/>
              <a:t>рівня</a:t>
            </a:r>
            <a:r>
              <a:rPr lang="ru-RU" sz="2100" dirty="0"/>
              <a:t> </a:t>
            </a:r>
            <a:r>
              <a:rPr lang="ru-RU" sz="2100" dirty="0" err="1"/>
              <a:t>виробництва</a:t>
            </a:r>
            <a:r>
              <a:rPr lang="ru-RU" sz="21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підвищення</a:t>
            </a:r>
            <a:r>
              <a:rPr lang="ru-RU" sz="2100" dirty="0"/>
              <a:t> </a:t>
            </a:r>
            <a:r>
              <a:rPr lang="ru-RU" sz="2100" dirty="0" err="1"/>
              <a:t>організаційного</a:t>
            </a:r>
            <a:r>
              <a:rPr lang="ru-RU" sz="2100" dirty="0"/>
              <a:t> </a:t>
            </a:r>
            <a:r>
              <a:rPr lang="ru-RU" sz="2100" dirty="0" err="1"/>
              <a:t>рівня</a:t>
            </a:r>
            <a:r>
              <a:rPr lang="ru-RU" sz="2100" dirty="0"/>
              <a:t> </a:t>
            </a:r>
            <a:r>
              <a:rPr lang="ru-RU" sz="2100" dirty="0" err="1"/>
              <a:t>виробництва</a:t>
            </a:r>
            <a:r>
              <a:rPr lang="ru-RU" sz="2100" dirty="0"/>
              <a:t> і </a:t>
            </a:r>
            <a:r>
              <a:rPr lang="ru-RU" sz="2100" dirty="0" err="1"/>
              <a:t>праці</a:t>
            </a:r>
            <a:r>
              <a:rPr lang="ru-RU" sz="21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можливим</a:t>
            </a:r>
            <a:r>
              <a:rPr lang="ru-RU" sz="2100" dirty="0"/>
              <a:t> масштабом </a:t>
            </a:r>
            <a:r>
              <a:rPr lang="ru-RU" sz="2100" dirty="0" err="1"/>
              <a:t>застосування</a:t>
            </a:r>
            <a:r>
              <a:rPr lang="ru-RU" sz="2100" dirty="0"/>
              <a:t> (</a:t>
            </a:r>
            <a:r>
              <a:rPr lang="ru-RU" sz="2100" dirty="0" err="1"/>
              <a:t>народногосподарським</a:t>
            </a:r>
            <a:r>
              <a:rPr lang="ru-RU" sz="2100" dirty="0"/>
              <a:t>, </a:t>
            </a:r>
            <a:r>
              <a:rPr lang="ru-RU" sz="2100" dirty="0" err="1"/>
              <a:t>галузевим</a:t>
            </a:r>
            <a:r>
              <a:rPr lang="ru-RU" sz="2100" dirty="0"/>
              <a:t>, на </a:t>
            </a:r>
            <a:r>
              <a:rPr lang="ru-RU" sz="2100" dirty="0" err="1"/>
              <a:t>рівні</a:t>
            </a:r>
            <a:r>
              <a:rPr lang="ru-RU" sz="2100" dirty="0"/>
              <a:t> </a:t>
            </a:r>
            <a:r>
              <a:rPr lang="ru-RU" sz="2100" dirty="0" err="1"/>
              <a:t>окремих</a:t>
            </a:r>
            <a:r>
              <a:rPr lang="ru-RU" sz="2100" dirty="0"/>
              <a:t> </a:t>
            </a:r>
            <a:r>
              <a:rPr lang="ru-RU" sz="2100" dirty="0" err="1"/>
              <a:t>підприємств</a:t>
            </a:r>
            <a:r>
              <a:rPr lang="ru-RU" sz="2100" dirty="0"/>
              <a:t>);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ступенем</a:t>
            </a:r>
            <a:r>
              <a:rPr lang="ru-RU" sz="2100" dirty="0"/>
              <a:t> </a:t>
            </a:r>
            <a:r>
              <a:rPr lang="ru-RU" sz="2100" dirty="0" err="1"/>
              <a:t>імовірності</a:t>
            </a:r>
            <a:r>
              <a:rPr lang="ru-RU" sz="2100" dirty="0"/>
              <a:t> </a:t>
            </a:r>
            <a:r>
              <a:rPr lang="ru-RU" sz="2100" dirty="0" err="1"/>
              <a:t>успіху</a:t>
            </a:r>
            <a:r>
              <a:rPr lang="ru-RU" sz="2100" dirty="0"/>
              <a:t> (</a:t>
            </a:r>
            <a:r>
              <a:rPr lang="ru-RU" sz="2100" dirty="0" err="1"/>
              <a:t>значним</a:t>
            </a:r>
            <a:r>
              <a:rPr lang="ru-RU" sz="2100" dirty="0"/>
              <a:t>, </a:t>
            </a:r>
            <a:r>
              <a:rPr lang="ru-RU" sz="2100" dirty="0" err="1"/>
              <a:t>помірним</a:t>
            </a:r>
            <a:r>
              <a:rPr lang="ru-RU" sz="2100" dirty="0"/>
              <a:t>, </a:t>
            </a:r>
            <a:r>
              <a:rPr lang="ru-RU" sz="2100" dirty="0" err="1"/>
              <a:t>низьким</a:t>
            </a:r>
            <a:r>
              <a:rPr lang="ru-RU" sz="2100" dirty="0"/>
              <a:t>);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кількістю</a:t>
            </a:r>
            <a:r>
              <a:rPr lang="ru-RU" sz="2100" dirty="0"/>
              <a:t> </a:t>
            </a:r>
            <a:r>
              <a:rPr lang="ru-RU" sz="2100" dirty="0" err="1"/>
              <a:t>зареєстрованих</a:t>
            </a:r>
            <a:r>
              <a:rPr lang="ru-RU" sz="2100" dirty="0"/>
              <a:t> </a:t>
            </a:r>
            <a:r>
              <a:rPr lang="ru-RU" sz="2100" dirty="0" err="1"/>
              <a:t>охоронних</a:t>
            </a:r>
            <a:r>
              <a:rPr lang="ru-RU" sz="2100" dirty="0"/>
              <a:t> </a:t>
            </a:r>
            <a:r>
              <a:rPr lang="ru-RU" sz="2100" dirty="0" err="1"/>
              <a:t>документів</a:t>
            </a:r>
            <a:r>
              <a:rPr lang="ru-RU" sz="2100" dirty="0"/>
              <a:t> (</a:t>
            </a:r>
            <a:r>
              <a:rPr lang="ru-RU" sz="2100" dirty="0" err="1"/>
              <a:t>авторських</a:t>
            </a:r>
            <a:r>
              <a:rPr lang="ru-RU" sz="2100" dirty="0"/>
              <a:t> </a:t>
            </a:r>
            <a:r>
              <a:rPr lang="ru-RU" sz="2100" dirty="0" err="1"/>
              <a:t>свідоцтв</a:t>
            </a:r>
            <a:r>
              <a:rPr lang="ru-RU" sz="2100" dirty="0"/>
              <a:t>, </a:t>
            </a:r>
            <a:r>
              <a:rPr lang="ru-RU" sz="2100" dirty="0" err="1"/>
              <a:t>патентів</a:t>
            </a:r>
            <a:r>
              <a:rPr lang="ru-RU" sz="2100" dirty="0"/>
              <a:t>, ноу-хау, </a:t>
            </a:r>
            <a:r>
              <a:rPr lang="ru-RU" sz="2100" dirty="0" err="1"/>
              <a:t>ліцензій</a:t>
            </a:r>
            <a:r>
              <a:rPr lang="ru-RU" sz="2100" dirty="0"/>
              <a:t> </a:t>
            </a:r>
            <a:r>
              <a:rPr lang="ru-RU" sz="2100" dirty="0" err="1"/>
              <a:t>тощо</a:t>
            </a:r>
            <a:r>
              <a:rPr lang="ru-RU" sz="2100" dirty="0"/>
              <a:t>);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/>
              <a:t> </a:t>
            </a:r>
            <a:r>
              <a:rPr lang="ru-RU" sz="2100" dirty="0" err="1"/>
              <a:t>збільшенням</a:t>
            </a:r>
            <a:r>
              <a:rPr lang="ru-RU" sz="2100" dirty="0"/>
              <a:t> </a:t>
            </a:r>
            <a:r>
              <a:rPr lang="ru-RU" sz="2100" dirty="0" err="1"/>
              <a:t>частки</a:t>
            </a:r>
            <a:r>
              <a:rPr lang="ru-RU" sz="2100" dirty="0"/>
              <a:t> </a:t>
            </a:r>
            <a:r>
              <a:rPr lang="ru-RU" sz="2100" dirty="0" err="1"/>
              <a:t>нових</a:t>
            </a:r>
            <a:r>
              <a:rPr lang="ru-RU" sz="2100" dirty="0"/>
              <a:t> </a:t>
            </a:r>
            <a:r>
              <a:rPr lang="ru-RU" sz="2100" dirty="0" err="1"/>
              <a:t>інформаційних</a:t>
            </a:r>
            <a:r>
              <a:rPr lang="ru-RU" sz="2100" dirty="0"/>
              <a:t> </a:t>
            </a:r>
            <a:r>
              <a:rPr lang="ru-RU" sz="2100" dirty="0" err="1"/>
              <a:t>технологій</a:t>
            </a:r>
            <a:r>
              <a:rPr lang="ru-RU" sz="21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збільшенням</a:t>
            </a:r>
            <a:r>
              <a:rPr lang="ru-RU" sz="2100" dirty="0"/>
              <a:t> </a:t>
            </a:r>
            <a:r>
              <a:rPr lang="ru-RU" sz="2100" dirty="0" err="1"/>
              <a:t>частки</a:t>
            </a:r>
            <a:r>
              <a:rPr lang="ru-RU" sz="2100" dirty="0"/>
              <a:t> </a:t>
            </a:r>
            <a:r>
              <a:rPr lang="ru-RU" sz="2100" dirty="0" err="1"/>
              <a:t>нових</a:t>
            </a:r>
            <a:r>
              <a:rPr lang="ru-RU" sz="2100" dirty="0"/>
              <a:t> </a:t>
            </a:r>
            <a:r>
              <a:rPr lang="ru-RU" sz="2100" dirty="0" err="1"/>
              <a:t>технологічних</a:t>
            </a:r>
            <a:r>
              <a:rPr lang="ru-RU" sz="2100" dirty="0"/>
              <a:t> </a:t>
            </a:r>
            <a:r>
              <a:rPr lang="ru-RU" sz="2100" dirty="0" err="1"/>
              <a:t>процесів</a:t>
            </a:r>
            <a:r>
              <a:rPr lang="ru-RU" sz="21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підвищенням</a:t>
            </a:r>
            <a:r>
              <a:rPr lang="ru-RU" sz="2100" dirty="0"/>
              <a:t> </a:t>
            </a:r>
            <a:r>
              <a:rPr lang="ru-RU" sz="2100" dirty="0" err="1"/>
              <a:t>рівня</a:t>
            </a:r>
            <a:r>
              <a:rPr lang="ru-RU" sz="2100" dirty="0"/>
              <a:t> </a:t>
            </a:r>
            <a:r>
              <a:rPr lang="ru-RU" sz="2100" dirty="0" err="1"/>
              <a:t>автоматизації</a:t>
            </a:r>
            <a:r>
              <a:rPr lang="ru-RU" sz="2100" dirty="0"/>
              <a:t> й </a:t>
            </a:r>
            <a:r>
              <a:rPr lang="ru-RU" sz="2100" dirty="0" err="1"/>
              <a:t>роботизації</a:t>
            </a:r>
            <a:r>
              <a:rPr lang="ru-RU" sz="2100" dirty="0"/>
              <a:t> </a:t>
            </a:r>
            <a:r>
              <a:rPr lang="ru-RU" sz="2100" dirty="0" err="1"/>
              <a:t>виробництва</a:t>
            </a:r>
            <a:r>
              <a:rPr lang="ru-RU" sz="21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зростанням</a:t>
            </a:r>
            <a:r>
              <a:rPr lang="ru-RU" sz="2100" dirty="0"/>
              <a:t> </a:t>
            </a:r>
            <a:r>
              <a:rPr lang="ru-RU" sz="2100" dirty="0" err="1"/>
              <a:t>кількості</a:t>
            </a:r>
            <a:r>
              <a:rPr lang="ru-RU" sz="2100" dirty="0"/>
              <a:t> </a:t>
            </a:r>
            <a:r>
              <a:rPr lang="ru-RU" sz="2100" dirty="0" err="1"/>
              <a:t>науково-технічних</a:t>
            </a:r>
            <a:r>
              <a:rPr lang="ru-RU" sz="2100" dirty="0"/>
              <a:t> </a:t>
            </a:r>
            <a:r>
              <a:rPr lang="ru-RU" sz="2100" dirty="0" err="1"/>
              <a:t>публікацій</a:t>
            </a:r>
            <a:r>
              <a:rPr lang="ru-RU" sz="2100" dirty="0"/>
              <a:t>;</a:t>
            </a:r>
          </a:p>
          <a:p>
            <a:pPr marL="363538" indent="-182563" algn="just">
              <a:buFont typeface="Wingdings" pitchFamily="2" charset="2"/>
              <a:buChar char="ü"/>
            </a:pPr>
            <a:r>
              <a:rPr lang="ru-RU" sz="2100" dirty="0" err="1"/>
              <a:t>підвищенням</a:t>
            </a:r>
            <a:r>
              <a:rPr lang="ru-RU" sz="2100" dirty="0"/>
              <a:t> </a:t>
            </a:r>
            <a:r>
              <a:rPr lang="ru-RU" sz="2100" dirty="0" err="1"/>
              <a:t>конкурентоспроможності</a:t>
            </a:r>
            <a:r>
              <a:rPr lang="ru-RU" sz="2100" dirty="0"/>
              <a:t> </a:t>
            </a:r>
            <a:r>
              <a:rPr lang="ru-RU" sz="2100" dirty="0" err="1"/>
              <a:t>підприємства</a:t>
            </a:r>
            <a:r>
              <a:rPr lang="ru-RU" sz="2100" dirty="0"/>
              <a:t> та </a:t>
            </a:r>
            <a:r>
              <a:rPr lang="ru-RU" sz="2100" dirty="0" err="1"/>
              <a:t>його</a:t>
            </a:r>
            <a:r>
              <a:rPr lang="ru-RU" sz="2100" dirty="0"/>
              <a:t> </a:t>
            </a:r>
            <a:r>
              <a:rPr lang="ru-RU" sz="2100" dirty="0" err="1"/>
              <a:t>товарів</a:t>
            </a:r>
            <a:r>
              <a:rPr lang="ru-RU" sz="2100" dirty="0"/>
              <a:t> на </a:t>
            </a:r>
            <a:r>
              <a:rPr lang="ru-RU" sz="2100" dirty="0" err="1"/>
              <a:t>вітчизняних</a:t>
            </a:r>
            <a:r>
              <a:rPr lang="ru-RU" sz="2100" dirty="0"/>
              <a:t> і </a:t>
            </a:r>
            <a:r>
              <a:rPr lang="ru-RU" sz="2100" dirty="0" err="1"/>
              <a:t>зарубіжних</a:t>
            </a:r>
            <a:r>
              <a:rPr lang="ru-RU" sz="2100" dirty="0"/>
              <a:t> ринках.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60958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Податковий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2856"/>
          </a:xfrm>
        </p:spPr>
        <p:txBody>
          <a:bodyPr>
            <a:normAutofit/>
          </a:bodyPr>
          <a:lstStyle/>
          <a:p>
            <a:pPr algn="just"/>
            <a:r>
              <a:rPr lang="ru-RU" sz="1600" b="1" i="1" dirty="0" err="1"/>
              <a:t>Податковий</a:t>
            </a:r>
            <a:r>
              <a:rPr lang="ru-RU" sz="1600" b="1" i="1" dirty="0"/>
              <a:t> </a:t>
            </a:r>
            <a:r>
              <a:rPr lang="ru-RU" sz="1600" b="1" i="1" dirty="0" err="1"/>
              <a:t>ефект</a:t>
            </a:r>
            <a:r>
              <a:rPr lang="ru-RU" sz="1600" dirty="0"/>
              <a:t> </a:t>
            </a:r>
            <a:r>
              <a:rPr lang="ru-RU" sz="1600" dirty="0" err="1"/>
              <a:t>полягає</a:t>
            </a:r>
            <a:r>
              <a:rPr lang="ru-RU" sz="1600" dirty="0"/>
              <a:t> в </a:t>
            </a:r>
            <a:r>
              <a:rPr lang="ru-RU" sz="1600" dirty="0" err="1"/>
              <a:t>економії</a:t>
            </a:r>
            <a:r>
              <a:rPr lang="ru-RU" sz="1600" dirty="0"/>
              <a:t> </a:t>
            </a:r>
            <a:r>
              <a:rPr lang="ru-RU" sz="1600" dirty="0" err="1"/>
              <a:t>готівкових</a:t>
            </a:r>
            <a:r>
              <a:rPr lang="ru-RU" sz="1600" dirty="0"/>
              <a:t> </a:t>
            </a:r>
            <a:r>
              <a:rPr lang="ru-RU" sz="1600" dirty="0" err="1"/>
              <a:t>коштів</a:t>
            </a:r>
            <a:r>
              <a:rPr lang="ru-RU" sz="1600" dirty="0"/>
              <a:t> </a:t>
            </a:r>
            <a:r>
              <a:rPr lang="ru-RU" sz="1600" dirty="0" err="1"/>
              <a:t>суб'єкта</a:t>
            </a:r>
            <a:r>
              <a:rPr lang="ru-RU" sz="1600" dirty="0"/>
              <a:t> </a:t>
            </a:r>
            <a:r>
              <a:rPr lang="ru-RU" sz="1600" dirty="0" err="1"/>
              <a:t>господарювання</a:t>
            </a:r>
            <a:r>
              <a:rPr lang="ru-RU" sz="1600" dirty="0"/>
              <a:t> </a:t>
            </a:r>
            <a:r>
              <a:rPr lang="ru-RU" sz="1600" dirty="0" err="1"/>
              <a:t>завдяки</a:t>
            </a:r>
            <a:r>
              <a:rPr lang="ru-RU" sz="1600" dirty="0"/>
              <a:t> комплексу </a:t>
            </a:r>
            <a:r>
              <a:rPr lang="ru-RU" sz="1600" dirty="0" err="1"/>
              <a:t>податкових</a:t>
            </a:r>
            <a:r>
              <a:rPr lang="ru-RU" sz="1600" dirty="0"/>
              <a:t> та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пільг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надаються</a:t>
            </a:r>
            <a:r>
              <a:rPr lang="ru-RU" sz="1600" dirty="0"/>
              <a:t> </a:t>
            </a:r>
            <a:r>
              <a:rPr lang="ru-RU" sz="1600" dirty="0" err="1"/>
              <a:t>виконавцям</a:t>
            </a:r>
            <a:r>
              <a:rPr lang="ru-RU" sz="1600" dirty="0"/>
              <a:t> </a:t>
            </a:r>
            <a:r>
              <a:rPr lang="ru-RU" sz="1600" dirty="0" err="1"/>
              <a:t>інноваційних</a:t>
            </a:r>
            <a:r>
              <a:rPr lang="ru-RU" sz="1600" dirty="0"/>
              <a:t> </a:t>
            </a:r>
            <a:r>
              <a:rPr lang="ru-RU" sz="1600" dirty="0" err="1"/>
              <a:t>програм</a:t>
            </a:r>
            <a:r>
              <a:rPr lang="ru-RU" sz="1600" dirty="0"/>
              <a:t> та </a:t>
            </a:r>
            <a:r>
              <a:rPr lang="ru-RU" sz="1600" dirty="0" err="1"/>
              <a:t>проектів</a:t>
            </a:r>
            <a:r>
              <a:rPr lang="ru-RU" sz="1600" dirty="0"/>
              <a:t> </a:t>
            </a:r>
            <a:r>
              <a:rPr lang="ru-RU" sz="1600" dirty="0" err="1"/>
              <a:t>згідно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законодавством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26693"/>
            <a:ext cx="5177401" cy="349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6707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Соціальний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2856"/>
          </a:xfrm>
        </p:spPr>
        <p:txBody>
          <a:bodyPr>
            <a:normAutofit/>
          </a:bodyPr>
          <a:lstStyle/>
          <a:p>
            <a:pPr algn="just"/>
            <a:r>
              <a:rPr lang="ru-RU" sz="1600" b="1" i="1" dirty="0" err="1"/>
              <a:t>Оцінювання</a:t>
            </a:r>
            <a:r>
              <a:rPr lang="ru-RU" sz="1600" b="1" i="1" dirty="0"/>
              <a:t> </a:t>
            </a:r>
            <a:r>
              <a:rPr lang="ru-RU" sz="1600" b="1" i="1" dirty="0" err="1"/>
              <a:t>соціального</a:t>
            </a:r>
            <a:r>
              <a:rPr lang="ru-RU" sz="1600" b="1" i="1" dirty="0"/>
              <a:t> </a:t>
            </a:r>
            <a:r>
              <a:rPr lang="ru-RU" sz="1600" b="1" i="1" dirty="0" err="1"/>
              <a:t>ефекту</a:t>
            </a:r>
            <a:r>
              <a:rPr lang="ru-RU" sz="1600" dirty="0"/>
              <a:t> </a:t>
            </a:r>
            <a:r>
              <a:rPr lang="ru-RU" sz="1600" dirty="0" err="1"/>
              <a:t>науково-технічних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 </a:t>
            </a:r>
            <a:r>
              <a:rPr lang="ru-RU" sz="1600" dirty="0" err="1"/>
              <a:t>належить</a:t>
            </a:r>
            <a:r>
              <a:rPr lang="ru-RU" sz="1600" dirty="0"/>
              <a:t> до </a:t>
            </a:r>
            <a:r>
              <a:rPr lang="ru-RU" sz="1600" dirty="0" err="1"/>
              <a:t>найскладніших</a:t>
            </a:r>
            <a:r>
              <a:rPr lang="ru-RU" sz="1600" dirty="0"/>
              <a:t> у </a:t>
            </a:r>
            <a:r>
              <a:rPr lang="ru-RU" sz="1600" dirty="0" err="1"/>
              <a:t>методологічному</a:t>
            </a:r>
            <a:r>
              <a:rPr lang="ru-RU" sz="1600" dirty="0"/>
              <a:t> </a:t>
            </a:r>
            <a:r>
              <a:rPr lang="ru-RU" sz="1600" dirty="0" err="1"/>
              <a:t>аспекті</a:t>
            </a:r>
            <a:r>
              <a:rPr lang="ru-RU" sz="1600" dirty="0"/>
              <a:t> проблем </a:t>
            </a:r>
            <a:r>
              <a:rPr lang="ru-RU" sz="1600" dirty="0" err="1"/>
              <a:t>ефективності</a:t>
            </a:r>
            <a:r>
              <a:rPr lang="ru-RU" sz="1600" dirty="0"/>
              <a:t> </a:t>
            </a:r>
            <a:r>
              <a:rPr lang="ru-RU" sz="1600" dirty="0" err="1"/>
              <a:t>інноваційної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. </a:t>
            </a:r>
            <a:r>
              <a:rPr lang="ru-RU" sz="1600" dirty="0" err="1"/>
              <a:t>Деякі</a:t>
            </a:r>
            <a:r>
              <a:rPr lang="ru-RU" sz="1600" dirty="0"/>
              <a:t> прояви </a:t>
            </a:r>
            <a:r>
              <a:rPr lang="ru-RU" sz="1600" dirty="0" err="1"/>
              <a:t>соціального</a:t>
            </a:r>
            <a:r>
              <a:rPr lang="ru-RU" sz="1600" dirty="0"/>
              <a:t> </a:t>
            </a:r>
            <a:r>
              <a:rPr lang="ru-RU" sz="1600" dirty="0" err="1"/>
              <a:t>ефекту</a:t>
            </a:r>
            <a:r>
              <a:rPr lang="ru-RU" sz="1600" dirty="0"/>
              <a:t> </a:t>
            </a:r>
            <a:r>
              <a:rPr lang="ru-RU" sz="1600" dirty="0" err="1"/>
              <a:t>важко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ж і </a:t>
            </a:r>
            <a:r>
              <a:rPr lang="ru-RU" sz="1600" dirty="0" err="1"/>
              <a:t>взагалі</a:t>
            </a:r>
            <a:r>
              <a:rPr lang="ru-RU" sz="1600" dirty="0"/>
              <a:t> </a:t>
            </a:r>
            <a:r>
              <a:rPr lang="ru-RU" sz="1600" dirty="0" err="1"/>
              <a:t>неможливо</a:t>
            </a:r>
            <a:r>
              <a:rPr lang="ru-RU" sz="1600" dirty="0"/>
              <a:t> </a:t>
            </a:r>
            <a:r>
              <a:rPr lang="ru-RU" sz="1600" dirty="0" err="1"/>
              <a:t>оцінити</a:t>
            </a:r>
            <a:r>
              <a:rPr lang="ru-RU" sz="1600" dirty="0"/>
              <a:t>, й </a:t>
            </a:r>
            <a:r>
              <a:rPr lang="ru-RU" sz="1600" dirty="0" err="1"/>
              <a:t>тоді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беруть</a:t>
            </a:r>
            <a:r>
              <a:rPr lang="ru-RU" sz="1600" dirty="0"/>
              <a:t> до </a:t>
            </a:r>
            <a:r>
              <a:rPr lang="ru-RU" sz="1600" dirty="0" err="1"/>
              <a:t>уваги</a:t>
            </a:r>
            <a:r>
              <a:rPr lang="ru-RU" sz="1600" dirty="0"/>
              <a:t> як </a:t>
            </a:r>
            <a:r>
              <a:rPr lang="ru-RU" sz="1600" dirty="0" err="1"/>
              <a:t>додаткові</a:t>
            </a:r>
            <a:r>
              <a:rPr lang="ru-RU" sz="1600" dirty="0"/>
              <a:t> </a:t>
            </a:r>
            <a:r>
              <a:rPr lang="ru-RU" sz="1600" dirty="0" err="1"/>
              <a:t>показники</a:t>
            </a:r>
            <a:r>
              <a:rPr lang="ru-RU" sz="1600" dirty="0"/>
              <a:t> </a:t>
            </a:r>
            <a:r>
              <a:rPr lang="ru-RU" sz="1600" dirty="0" err="1"/>
              <a:t>ефективності</a:t>
            </a:r>
            <a:r>
              <a:rPr lang="ru-RU" sz="1600" dirty="0"/>
              <a:t> </a:t>
            </a:r>
            <a:r>
              <a:rPr lang="ru-RU" sz="1600" dirty="0" err="1"/>
              <a:t>галузей</a:t>
            </a:r>
            <a:r>
              <a:rPr lang="ru-RU" sz="1600" dirty="0"/>
              <a:t> </a:t>
            </a:r>
            <a:r>
              <a:rPr lang="ru-RU" sz="1600" dirty="0" err="1"/>
              <a:t>національної</a:t>
            </a:r>
            <a:r>
              <a:rPr lang="ru-RU" sz="1600" dirty="0"/>
              <a:t> </a:t>
            </a:r>
            <a:r>
              <a:rPr lang="ru-RU" sz="1600" dirty="0" err="1"/>
              <a:t>економіки</a:t>
            </a:r>
            <a:r>
              <a:rPr lang="ru-RU" sz="1600" dirty="0"/>
              <a:t> і </a:t>
            </a:r>
            <a:r>
              <a:rPr lang="ru-RU" sz="1600" dirty="0" err="1"/>
              <a:t>враховують</a:t>
            </a:r>
            <a:r>
              <a:rPr lang="ru-RU" sz="1600" dirty="0"/>
              <a:t> при </a:t>
            </a:r>
            <a:r>
              <a:rPr lang="ru-RU" sz="1600" dirty="0" err="1"/>
              <a:t>прийнятті</a:t>
            </a:r>
            <a:r>
              <a:rPr lang="ru-RU" sz="1600" dirty="0"/>
              <a:t> </a:t>
            </a:r>
            <a:r>
              <a:rPr lang="ru-RU" sz="1600" dirty="0" err="1"/>
              <a:t>рішень</a:t>
            </a:r>
            <a:r>
              <a:rPr lang="ru-RU" sz="1600" dirty="0"/>
              <a:t> про </a:t>
            </a:r>
            <a:r>
              <a:rPr lang="ru-RU" sz="1600" dirty="0" err="1"/>
              <a:t>пріоритетність</a:t>
            </a:r>
            <a:r>
              <a:rPr lang="ru-RU" sz="1600" dirty="0"/>
              <a:t> проекту та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державну</a:t>
            </a:r>
            <a:r>
              <a:rPr lang="ru-RU" sz="1600" dirty="0"/>
              <a:t> </a:t>
            </a:r>
            <a:r>
              <a:rPr lang="ru-RU" sz="1600" dirty="0" err="1"/>
              <a:t>підтримку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279" y="3645024"/>
            <a:ext cx="2339752" cy="292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4496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Ресурсний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b="1" i="1" dirty="0" err="1"/>
              <a:t>Ресурсний</a:t>
            </a:r>
            <a:r>
              <a:rPr lang="ru-RU" sz="1600" b="1" i="1" dirty="0"/>
              <a:t> </a:t>
            </a:r>
            <a:r>
              <a:rPr lang="ru-RU" sz="1600" b="1" i="1" dirty="0" err="1"/>
              <a:t>ефект</a:t>
            </a:r>
            <a:r>
              <a:rPr lang="ru-RU" sz="1600" dirty="0"/>
              <a:t> </a:t>
            </a:r>
            <a:r>
              <a:rPr lang="ru-RU" sz="1600" dirty="0" err="1"/>
              <a:t>відображає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 на </a:t>
            </a:r>
            <a:r>
              <a:rPr lang="ru-RU" sz="1600" dirty="0" err="1"/>
              <a:t>обсяг</a:t>
            </a:r>
            <a:r>
              <a:rPr lang="ru-RU" sz="1600" dirty="0"/>
              <a:t> </a:t>
            </a:r>
            <a:r>
              <a:rPr lang="ru-RU" sz="1600" dirty="0" err="1"/>
              <a:t>виробництва</a:t>
            </a:r>
            <a:r>
              <a:rPr lang="ru-RU" sz="1600" dirty="0"/>
              <a:t> і </a:t>
            </a:r>
            <a:r>
              <a:rPr lang="ru-RU" sz="1600" dirty="0" err="1"/>
              <a:t>споживання</a:t>
            </a:r>
            <a:r>
              <a:rPr lang="ru-RU" sz="1600" dirty="0"/>
              <a:t> того </a:t>
            </a:r>
            <a:r>
              <a:rPr lang="ru-RU" sz="1600" dirty="0" err="1"/>
              <a:t>чи</a:t>
            </a:r>
            <a:r>
              <a:rPr lang="ru-RU" sz="1600" dirty="0"/>
              <a:t> </a:t>
            </a:r>
            <a:r>
              <a:rPr lang="ru-RU" sz="1600" dirty="0" err="1"/>
              <a:t>іншого</a:t>
            </a:r>
            <a:r>
              <a:rPr lang="ru-RU" sz="1600" dirty="0"/>
              <a:t> виду </a:t>
            </a:r>
            <a:r>
              <a:rPr lang="ru-RU" sz="1600" dirty="0" err="1"/>
              <a:t>ресурсів</a:t>
            </a:r>
            <a:r>
              <a:rPr lang="ru-RU" sz="1600" dirty="0"/>
              <a:t>.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виявляється</a:t>
            </a:r>
            <a:r>
              <a:rPr lang="ru-RU" sz="1600" dirty="0"/>
              <a:t> у </a:t>
            </a:r>
            <a:r>
              <a:rPr lang="ru-RU" sz="1600" dirty="0" err="1"/>
              <a:t>вивільненні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r>
              <a:rPr lang="ru-RU" sz="1600" dirty="0"/>
              <a:t> на </a:t>
            </a:r>
            <a:r>
              <a:rPr lang="ru-RU" sz="1600" dirty="0" err="1"/>
              <a:t>підприємстві</a:t>
            </a:r>
            <a:r>
              <a:rPr lang="ru-RU" sz="1600" dirty="0"/>
              <a:t>, </a:t>
            </a:r>
            <a:r>
              <a:rPr lang="ru-RU" sz="1600" dirty="0" err="1"/>
              <a:t>зокрема</a:t>
            </a:r>
            <a:r>
              <a:rPr lang="ru-RU" sz="1600" dirty="0"/>
              <a:t> </a:t>
            </a:r>
            <a:r>
              <a:rPr lang="ru-RU" sz="1600" dirty="0" err="1"/>
              <a:t>матеріальних</a:t>
            </a:r>
            <a:r>
              <a:rPr lang="ru-RU" sz="1600" dirty="0"/>
              <a:t>, </a:t>
            </a:r>
            <a:r>
              <a:rPr lang="ru-RU" sz="1600" dirty="0" err="1"/>
              <a:t>трудових</a:t>
            </a:r>
            <a:r>
              <a:rPr lang="ru-RU" sz="1600" dirty="0"/>
              <a:t>, </a:t>
            </a:r>
            <a:r>
              <a:rPr lang="ru-RU" sz="1600" dirty="0" err="1"/>
              <a:t>фінансових</a:t>
            </a:r>
            <a:r>
              <a:rPr lang="ru-RU" sz="1600" dirty="0"/>
              <a:t>.</a:t>
            </a:r>
          </a:p>
        </p:txBody>
      </p:sp>
      <p:pic>
        <p:nvPicPr>
          <p:cNvPr id="2050" name="Picture 2" descr="D:\Учоба\картінки\Ка-ртінки\jpg\f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6810376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3682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Екологічний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b="1" i="1" dirty="0" err="1"/>
              <a:t>Екологічний</a:t>
            </a:r>
            <a:r>
              <a:rPr lang="ru-RU" sz="1600" b="1" i="1" dirty="0"/>
              <a:t> </a:t>
            </a:r>
            <a:r>
              <a:rPr lang="ru-RU" sz="1600" b="1" i="1" dirty="0" err="1"/>
              <a:t>ефект</a:t>
            </a:r>
            <a:r>
              <a:rPr lang="ru-RU" sz="1600" dirty="0"/>
              <a:t> </a:t>
            </a:r>
            <a:r>
              <a:rPr lang="ru-RU" sz="1600" dirty="0" err="1"/>
              <a:t>характеризує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</a:t>
            </a:r>
            <a:r>
              <a:rPr lang="ru-RU" sz="1600" dirty="0" err="1"/>
              <a:t>інноваційної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суб'єктів</a:t>
            </a:r>
            <a:r>
              <a:rPr lang="ru-RU" sz="1600" dirty="0"/>
              <a:t> </a:t>
            </a:r>
            <a:r>
              <a:rPr lang="ru-RU" sz="1600" dirty="0" err="1"/>
              <a:t>господарювання</a:t>
            </a:r>
            <a:r>
              <a:rPr lang="ru-RU" sz="1600" dirty="0"/>
              <a:t> на </a:t>
            </a:r>
            <a:r>
              <a:rPr lang="ru-RU" sz="1600" dirty="0" err="1"/>
              <a:t>довкілля</a:t>
            </a:r>
            <a:r>
              <a:rPr lang="ru-RU" sz="1600" dirty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err="1"/>
              <a:t>Створення</a:t>
            </a:r>
            <a:r>
              <a:rPr lang="ru-RU" sz="1600" dirty="0"/>
              <a:t> </a:t>
            </a:r>
            <a:r>
              <a:rPr lang="ru-RU" sz="1600" dirty="0" err="1"/>
              <a:t>складних</a:t>
            </a:r>
            <a:r>
              <a:rPr lang="ru-RU" sz="1600" dirty="0"/>
              <a:t> </a:t>
            </a:r>
            <a:r>
              <a:rPr lang="ru-RU" sz="1600" dirty="0" err="1"/>
              <a:t>технологічних</a:t>
            </a:r>
            <a:r>
              <a:rPr lang="ru-RU" sz="1600" dirty="0"/>
              <a:t> систем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значного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 техногенного </a:t>
            </a:r>
            <a:r>
              <a:rPr lang="ru-RU" sz="1600" dirty="0" err="1"/>
              <a:t>навантаження</a:t>
            </a:r>
            <a:r>
              <a:rPr lang="ru-RU" sz="1600" dirty="0"/>
              <a:t> та </a:t>
            </a:r>
            <a:r>
              <a:rPr lang="ru-RU" sz="1600" dirty="0" err="1"/>
              <a:t>екологічного</a:t>
            </a:r>
            <a:r>
              <a:rPr lang="ru-RU" sz="1600" dirty="0"/>
              <a:t> </a:t>
            </a:r>
            <a:r>
              <a:rPr lang="ru-RU" sz="1600" dirty="0" err="1"/>
              <a:t>ризику</a:t>
            </a:r>
            <a:r>
              <a:rPr lang="ru-RU" sz="1600" dirty="0"/>
              <a:t>. </a:t>
            </a:r>
            <a:r>
              <a:rPr lang="ru-RU" sz="1600" dirty="0" err="1"/>
              <a:t>Особливої</a:t>
            </a:r>
            <a:r>
              <a:rPr lang="ru-RU" sz="1600" dirty="0"/>
              <a:t> </a:t>
            </a:r>
            <a:r>
              <a:rPr lang="ru-RU" sz="1600" dirty="0" err="1"/>
              <a:t>актуальності</a:t>
            </a:r>
            <a:r>
              <a:rPr lang="ru-RU" sz="1600" dirty="0"/>
              <a:t> в </a:t>
            </a:r>
            <a:r>
              <a:rPr lang="ru-RU" sz="1600" dirty="0" err="1"/>
              <a:t>екологічній</a:t>
            </a:r>
            <a:r>
              <a:rPr lang="ru-RU" sz="1600" dirty="0"/>
              <a:t> </a:t>
            </a:r>
            <a:r>
              <a:rPr lang="ru-RU" sz="1600" dirty="0" err="1"/>
              <a:t>оцінці</a:t>
            </a:r>
            <a:r>
              <a:rPr lang="ru-RU" sz="1600" dirty="0"/>
              <a:t> </a:t>
            </a:r>
            <a:r>
              <a:rPr lang="ru-RU" sz="1600" dirty="0" err="1"/>
              <a:t>інновацій</a:t>
            </a:r>
            <a:r>
              <a:rPr lang="ru-RU" sz="1600" dirty="0"/>
              <a:t> </a:t>
            </a:r>
            <a:r>
              <a:rPr lang="ru-RU" sz="1600" dirty="0" err="1"/>
              <a:t>набуває</a:t>
            </a:r>
            <a:r>
              <a:rPr lang="ru-RU" sz="1600" dirty="0"/>
              <a:t> </a:t>
            </a:r>
            <a:r>
              <a:rPr lang="ru-RU" sz="1600" dirty="0" err="1"/>
              <a:t>їхня</a:t>
            </a:r>
            <a:r>
              <a:rPr lang="ru-RU" sz="1600" dirty="0"/>
              <a:t> </a:t>
            </a:r>
            <a:r>
              <a:rPr lang="ru-RU" sz="1600" dirty="0" err="1"/>
              <a:t>екологічна</a:t>
            </a:r>
            <a:r>
              <a:rPr lang="ru-RU" sz="1600" dirty="0"/>
              <a:t> </a:t>
            </a:r>
            <a:r>
              <a:rPr lang="ru-RU" sz="1600" dirty="0" err="1"/>
              <a:t>безпека</a:t>
            </a:r>
            <a:r>
              <a:rPr lang="ru-RU" sz="1600" dirty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Через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підвищувати</a:t>
            </a:r>
            <a:r>
              <a:rPr lang="ru-RU" sz="1600" dirty="0"/>
              <a:t> </a:t>
            </a:r>
            <a:r>
              <a:rPr lang="ru-RU" sz="1600" dirty="0" err="1"/>
              <a:t>вимоги</a:t>
            </a:r>
            <a:r>
              <a:rPr lang="ru-RU" sz="1600" dirty="0"/>
              <a:t> до </a:t>
            </a:r>
            <a:r>
              <a:rPr lang="ru-RU" sz="1600" dirty="0" err="1"/>
              <a:t>якості</a:t>
            </a:r>
            <a:r>
              <a:rPr lang="ru-RU" sz="1600" dirty="0"/>
              <a:t> </a:t>
            </a:r>
            <a:r>
              <a:rPr lang="ru-RU" sz="1600" dirty="0" err="1"/>
              <a:t>проектування</a:t>
            </a:r>
            <a:r>
              <a:rPr lang="ru-RU" sz="1600" dirty="0"/>
              <a:t>, </a:t>
            </a:r>
            <a:r>
              <a:rPr lang="ru-RU" sz="1600" dirty="0" err="1"/>
              <a:t>виготовлення</a:t>
            </a:r>
            <a:r>
              <a:rPr lang="ru-RU" sz="1600" dirty="0"/>
              <a:t>, </a:t>
            </a:r>
            <a:r>
              <a:rPr lang="ru-RU" sz="1600" dirty="0" err="1"/>
              <a:t>експлуатації</a:t>
            </a:r>
            <a:r>
              <a:rPr lang="ru-RU" sz="1600" dirty="0"/>
              <a:t> </a:t>
            </a:r>
            <a:r>
              <a:rPr lang="ru-RU" sz="1600" dirty="0" err="1"/>
              <a:t>складних</a:t>
            </a:r>
            <a:r>
              <a:rPr lang="ru-RU" sz="1600" dirty="0"/>
              <a:t> </a:t>
            </a:r>
            <a:r>
              <a:rPr lang="ru-RU" sz="1600" dirty="0" err="1"/>
              <a:t>технічних</a:t>
            </a:r>
            <a:r>
              <a:rPr lang="ru-RU" sz="1600" dirty="0"/>
              <a:t> систем, </a:t>
            </a:r>
            <a:r>
              <a:rPr lang="ru-RU" sz="1600" dirty="0" err="1"/>
              <a:t>їхньої</a:t>
            </a:r>
            <a:r>
              <a:rPr lang="ru-RU" sz="1600" dirty="0"/>
              <a:t> </a:t>
            </a:r>
            <a:r>
              <a:rPr lang="ru-RU" sz="1600" dirty="0" err="1"/>
              <a:t>надійності</a:t>
            </a:r>
            <a:r>
              <a:rPr lang="ru-RU" sz="1600" dirty="0"/>
              <a:t>; </a:t>
            </a:r>
            <a:r>
              <a:rPr lang="ru-RU" sz="1600" dirty="0" err="1"/>
              <a:t>створення</a:t>
            </a:r>
            <a:r>
              <a:rPr lang="ru-RU" sz="1600" dirty="0"/>
              <a:t> </a:t>
            </a:r>
            <a:r>
              <a:rPr lang="ru-RU" sz="1600" dirty="0" err="1"/>
              <a:t>технічних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автоматично </a:t>
            </a:r>
            <a:r>
              <a:rPr lang="ru-RU" sz="1600" dirty="0" err="1"/>
              <a:t>блокують</a:t>
            </a:r>
            <a:r>
              <a:rPr lang="ru-RU" sz="1600" dirty="0"/>
              <a:t> </a:t>
            </a:r>
            <a:r>
              <a:rPr lang="ru-RU" sz="1600" dirty="0" err="1"/>
              <a:t>наслідки</a:t>
            </a:r>
            <a:r>
              <a:rPr lang="ru-RU" sz="1600" dirty="0"/>
              <a:t> </a:t>
            </a:r>
            <a:r>
              <a:rPr lang="ru-RU" sz="1600" dirty="0" err="1"/>
              <a:t>недоліків</a:t>
            </a:r>
            <a:r>
              <a:rPr lang="ru-RU" sz="1600" dirty="0"/>
              <a:t> у </a:t>
            </a:r>
            <a:r>
              <a:rPr lang="ru-RU" sz="1600" dirty="0" err="1"/>
              <a:t>рівні</a:t>
            </a:r>
            <a:r>
              <a:rPr lang="ru-RU" sz="1600" dirty="0"/>
              <a:t> </a:t>
            </a:r>
            <a:r>
              <a:rPr lang="ru-RU" sz="1600" dirty="0" err="1"/>
              <a:t>організації</a:t>
            </a:r>
            <a:r>
              <a:rPr lang="ru-RU" sz="1600" dirty="0"/>
              <a:t> </a:t>
            </a:r>
            <a:r>
              <a:rPr lang="ru-RU" sz="1600" dirty="0" err="1"/>
              <a:t>праці</a:t>
            </a:r>
            <a:r>
              <a:rPr lang="ru-RU" sz="1600" dirty="0"/>
              <a:t>, </a:t>
            </a:r>
            <a:r>
              <a:rPr lang="ru-RU" sz="1600" dirty="0" err="1"/>
              <a:t>техніки</a:t>
            </a:r>
            <a:r>
              <a:rPr lang="ru-RU" sz="1600" dirty="0"/>
              <a:t> й </a:t>
            </a:r>
            <a:r>
              <a:rPr lang="ru-RU" sz="1600" dirty="0" err="1"/>
              <a:t>технології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запобігає</a:t>
            </a:r>
            <a:r>
              <a:rPr lang="ru-RU" sz="1600" dirty="0"/>
              <a:t> </a:t>
            </a:r>
            <a:r>
              <a:rPr lang="ru-RU" sz="1600" dirty="0" err="1"/>
              <a:t>аваріям</a:t>
            </a:r>
            <a:r>
              <a:rPr lang="ru-RU" sz="1600" dirty="0"/>
              <a:t> і </a:t>
            </a:r>
            <a:r>
              <a:rPr lang="ru-RU" sz="1600" dirty="0" err="1"/>
              <a:t>ліквідує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наслідки</a:t>
            </a:r>
            <a:r>
              <a:rPr lang="ru-RU" sz="1600" dirty="0"/>
              <a:t>.</a:t>
            </a:r>
          </a:p>
        </p:txBody>
      </p:sp>
      <p:pic>
        <p:nvPicPr>
          <p:cNvPr id="3074" name="Picture 2" descr="D:\Учоба\картінки\Ка-ртінки\jpg\innovacionnij-menedzhment-eto-sistema-upravleniya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2" y="4584623"/>
            <a:ext cx="4000078" cy="227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15066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90600"/>
          </a:xfrm>
        </p:spPr>
        <p:txBody>
          <a:bodyPr>
            <a:noAutofit/>
          </a:bodyPr>
          <a:lstStyle/>
          <a:p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Критерії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ефективності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36712"/>
            <a:ext cx="5904656" cy="5976337"/>
          </a:xfrm>
        </p:spPr>
      </p:pic>
      <p:pic>
        <p:nvPicPr>
          <p:cNvPr id="4098" name="Picture 2" descr="D:\Учоба\картінки\Ка-ртінки\jpg\unna00m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82375"/>
            <a:ext cx="1298864" cy="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Учоба\картінки\Ка-ртінки\jpg\unnпam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96752"/>
            <a:ext cx="1171645" cy="164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8846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816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Ієрархічна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структура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ефективності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інноваційної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діяльності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04377"/>
            <a:ext cx="5458295" cy="5653623"/>
          </a:xfrm>
        </p:spPr>
      </p:pic>
      <p:pic>
        <p:nvPicPr>
          <p:cNvPr id="5122" name="Picture 2" descr="D:\Учоба\картінки\Ка-ртінки\jpg\unna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81128"/>
            <a:ext cx="2175917" cy="217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Учоба\картінки\Ка-ртінки\jpg\unna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663008"/>
            <a:ext cx="2175917" cy="217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4879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816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Складові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забезпечення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ефективності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інноваційного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проекту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261901"/>
            <a:ext cx="4934195" cy="5596099"/>
          </a:xfrm>
        </p:spPr>
      </p:pic>
      <p:pic>
        <p:nvPicPr>
          <p:cNvPr id="6146" name="Picture 2" descr="D:\Учоба\картінки\Ка-ртінки\jpg\unnam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28" y="3284984"/>
            <a:ext cx="2081173" cy="158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Учоба\картінки\Ка-ртінки\jpg\unn1am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" y="2996952"/>
            <a:ext cx="1691624" cy="159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99762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Ефективність інноваційної діяльності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err="1"/>
              <a:t>Отже</a:t>
            </a:r>
            <a:r>
              <a:rPr lang="ru-RU" sz="1800" dirty="0"/>
              <a:t>, </a:t>
            </a:r>
            <a:r>
              <a:rPr lang="ru-RU" sz="1800" b="1" i="1" dirty="0" err="1"/>
              <a:t>ефективність</a:t>
            </a:r>
            <a:r>
              <a:rPr lang="ru-RU" sz="1800" b="1" i="1" dirty="0"/>
              <a:t> </a:t>
            </a:r>
            <a:r>
              <a:rPr lang="ru-RU" sz="1800" b="1" i="1" dirty="0" err="1"/>
              <a:t>інноваційної</a:t>
            </a:r>
            <a:r>
              <a:rPr lang="ru-RU" sz="1800" b="1" i="1" dirty="0"/>
              <a:t> </a:t>
            </a:r>
            <a:r>
              <a:rPr lang="ru-RU" sz="1800" b="1" i="1" dirty="0" err="1"/>
              <a:t>діяльності</a:t>
            </a:r>
            <a:r>
              <a:rPr lang="ru-RU" sz="1800" b="1" i="1" dirty="0"/>
              <a:t> </a:t>
            </a:r>
            <a:r>
              <a:rPr lang="ru-RU" sz="1800" dirty="0"/>
              <a:t>– </a:t>
            </a:r>
            <a:r>
              <a:rPr lang="ru-RU" sz="1800" dirty="0" err="1"/>
              <a:t>це</a:t>
            </a:r>
            <a:r>
              <a:rPr lang="ru-RU" sz="1800" dirty="0"/>
              <a:t> стан </a:t>
            </a:r>
            <a:r>
              <a:rPr lang="ru-RU" sz="1800" dirty="0" err="1"/>
              <a:t>відповідності</a:t>
            </a:r>
            <a:r>
              <a:rPr lang="ru-RU" sz="1800" dirty="0"/>
              <a:t> </a:t>
            </a:r>
            <a:r>
              <a:rPr lang="ru-RU" sz="1800" dirty="0" err="1"/>
              <a:t>функціонування</a:t>
            </a:r>
            <a:r>
              <a:rPr lang="ru-RU" sz="1800" dirty="0"/>
              <a:t> </a:t>
            </a:r>
            <a:r>
              <a:rPr lang="ru-RU" sz="1800" dirty="0" err="1"/>
              <a:t>інноваційної</a:t>
            </a:r>
            <a:r>
              <a:rPr lang="ru-RU" sz="1800" dirty="0"/>
              <a:t> </a:t>
            </a:r>
            <a:r>
              <a:rPr lang="ru-RU" sz="1800" dirty="0" err="1"/>
              <a:t>системи</a:t>
            </a:r>
            <a:r>
              <a:rPr lang="ru-RU" sz="1800" dirty="0"/>
              <a:t> з </a:t>
            </a:r>
            <a:r>
              <a:rPr lang="ru-RU" sz="1800" dirty="0" err="1"/>
              <a:t>позиції</a:t>
            </a:r>
            <a:r>
              <a:rPr lang="ru-RU" sz="1800" dirty="0"/>
              <a:t>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основних</a:t>
            </a:r>
            <a:r>
              <a:rPr lang="ru-RU" sz="1800" dirty="0"/>
              <a:t> </a:t>
            </a:r>
            <a:r>
              <a:rPr lang="ru-RU" sz="1800" dirty="0" err="1"/>
              <a:t>пропорцій</a:t>
            </a:r>
            <a:r>
              <a:rPr lang="ru-RU" sz="1800" dirty="0"/>
              <a:t> </a:t>
            </a:r>
            <a:r>
              <a:rPr lang="ru-RU" sz="1800" dirty="0" err="1"/>
              <a:t>розвитку</a:t>
            </a:r>
            <a:r>
              <a:rPr lang="ru-RU" sz="1800" dirty="0"/>
              <a:t>: </a:t>
            </a:r>
            <a:r>
              <a:rPr lang="ru-RU" sz="1800" dirty="0" err="1"/>
              <a:t>економічної</a:t>
            </a:r>
            <a:r>
              <a:rPr lang="ru-RU" sz="1800" dirty="0"/>
              <a:t>, </a:t>
            </a:r>
            <a:r>
              <a:rPr lang="ru-RU" sz="1800" dirty="0" err="1"/>
              <a:t>науково-технологічної</a:t>
            </a:r>
            <a:r>
              <a:rPr lang="ru-RU" sz="1800" dirty="0"/>
              <a:t>, </a:t>
            </a:r>
            <a:r>
              <a:rPr lang="ru-RU" sz="1800" dirty="0" err="1"/>
              <a:t>соціальної</a:t>
            </a:r>
            <a:r>
              <a:rPr lang="ru-RU" sz="1800" dirty="0"/>
              <a:t>, </a:t>
            </a:r>
            <a:r>
              <a:rPr lang="ru-RU" sz="1800" dirty="0" err="1"/>
              <a:t>екологічної</a:t>
            </a:r>
            <a:r>
              <a:rPr lang="ru-RU" sz="1800" dirty="0"/>
              <a:t>. </a:t>
            </a:r>
          </a:p>
        </p:txBody>
      </p:sp>
      <p:pic>
        <p:nvPicPr>
          <p:cNvPr id="7171" name="Picture 3" descr="D:\Учоба\картінки\Ка-ртінки\jpg\12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52936"/>
            <a:ext cx="5837511" cy="388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60108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1660773"/>
            <a:ext cx="7772400" cy="2200275"/>
          </a:xfrm>
        </p:spPr>
        <p:txBody>
          <a:bodyPr/>
          <a:lstStyle/>
          <a:p>
            <a:pPr algn="ctr"/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УВАГУ!!!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-15205" y="-27384"/>
            <a:ext cx="9144000" cy="6888410"/>
            <a:chOff x="0" y="422"/>
            <a:chExt cx="9144000" cy="688841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8" t="3889"/>
            <a:stretch/>
          </p:blipFill>
          <p:spPr>
            <a:xfrm>
              <a:off x="0" y="422"/>
              <a:ext cx="7340054" cy="65913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8" t="3889"/>
            <a:stretch/>
          </p:blipFill>
          <p:spPr>
            <a:xfrm rot="10800000">
              <a:off x="1803946" y="297532"/>
              <a:ext cx="7340054" cy="659130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99" r="3698"/>
            <a:stretch/>
          </p:blipFill>
          <p:spPr>
            <a:xfrm>
              <a:off x="1799729" y="14498"/>
              <a:ext cx="7343774" cy="6563147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99" r="3698"/>
            <a:stretch/>
          </p:blipFill>
          <p:spPr>
            <a:xfrm rot="10800000">
              <a:off x="0" y="311608"/>
              <a:ext cx="7343774" cy="6563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809676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268</TotalTime>
  <Words>1240</Words>
  <Application>Microsoft Office PowerPoint</Application>
  <PresentationFormat>Экран (4:3)</PresentationFormat>
  <Paragraphs>90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Ясность</vt:lpstr>
      <vt:lpstr>Презентация PowerPoint</vt:lpstr>
      <vt:lpstr>Презентация PowerPoint</vt:lpstr>
      <vt:lpstr>Сутність поняття «інновація»</vt:lpstr>
      <vt:lpstr>Визначення інноваційної діяльності</vt:lpstr>
      <vt:lpstr>Об’єкти інноваційної діяльності</vt:lpstr>
      <vt:lpstr>Суб’єкти інноваційної діяльності</vt:lpstr>
      <vt:lpstr>Інноваційний продукт</vt:lpstr>
      <vt:lpstr>Мета оцінювання результатів інноваційної діяльності</vt:lpstr>
      <vt:lpstr>Критерії оцінювання результатів інноваційної діяльності організації</vt:lpstr>
      <vt:lpstr>Критерії оцінювання результатів інноваційної діяльності організації</vt:lpstr>
      <vt:lpstr>Критерії оцінювання результатів інноваційної діяльності організації</vt:lpstr>
      <vt:lpstr>Критерії оцінювання результатів інноваційної діяльності організації</vt:lpstr>
      <vt:lpstr>Економічний ефект від інноваційної діяльності </vt:lpstr>
      <vt:lpstr>Науково-технічний ефект від інноваційної діяльності </vt:lpstr>
      <vt:lpstr>Податковий ефект від інноваційної діяльності</vt:lpstr>
      <vt:lpstr>Соціальний ефект від інноваційної діяльності</vt:lpstr>
      <vt:lpstr>Ресурсний ефект від інноваційної діяльності</vt:lpstr>
      <vt:lpstr>Екологічний ефект від інноваційної діяльності</vt:lpstr>
      <vt:lpstr>Критерії ефективності інноваційної діяльності</vt:lpstr>
      <vt:lpstr>Ієрархічна структура класифікації ефективності інноваційної діяльності </vt:lpstr>
      <vt:lpstr>Складові забезпечення ефективності інноваційного проекту</vt:lpstr>
      <vt:lpstr>Ефективність інноваційної діяльності</vt:lpstr>
      <vt:lpstr>ДЯКУЮ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Пользователь Windows</cp:lastModifiedBy>
  <cp:revision>139</cp:revision>
  <dcterms:modified xsi:type="dcterms:W3CDTF">2024-02-12T14:50:30Z</dcterms:modified>
</cp:coreProperties>
</file>