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72" r:id="rId2"/>
    <p:sldId id="256" r:id="rId3"/>
    <p:sldId id="257" r:id="rId4"/>
    <p:sldId id="258" r:id="rId5"/>
    <p:sldId id="259" r:id="rId6"/>
    <p:sldId id="273" r:id="rId7"/>
    <p:sldId id="260" r:id="rId8"/>
    <p:sldId id="274" r:id="rId9"/>
    <p:sldId id="261" r:id="rId10"/>
    <p:sldId id="262" r:id="rId11"/>
    <p:sldId id="263" r:id="rId12"/>
    <p:sldId id="264" r:id="rId13"/>
    <p:sldId id="265" r:id="rId14"/>
    <p:sldId id="266" r:id="rId15"/>
    <p:sldId id="267" r:id="rId16"/>
    <p:sldId id="268" r:id="rId17"/>
  </p:sldIdLst>
  <p:sldSz cx="9144000" cy="6858000" type="screen4x3"/>
  <p:notesSz cx="6858000" cy="9144000"/>
  <p:defaultTextStyle>
    <a:defPPr>
      <a:defRPr lang="u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8" d="100"/>
          <a:sy n="158" d="100"/>
        </p:scale>
        <p:origin x="180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31C3C45-B16C-4FDB-81F2-11929DE2ED3F}" type="datetimeFigureOut">
              <a:rPr lang="ru-RU" smtClean="0"/>
              <a:pPr/>
              <a:t>12.02.2024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503C73-CE0E-4B67-847B-E23C1E356A2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1C3C45-B16C-4FDB-81F2-11929DE2ED3F}" type="datetimeFigureOut">
              <a:rPr lang="ru-RU" smtClean="0"/>
              <a:pPr/>
              <a:t>12.02.2024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03C73-CE0E-4B67-847B-E23C1E356A2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077" name="AutoShape 2">
            <a:extLst>
              <a:ext uri="{FF2B5EF4-FFF2-40B4-BE49-F238E27FC236}">
                <a16:creationId xmlns:a16="http://schemas.microsoft.com/office/drawing/2014/main" id="{0E96B68C-A67F-C247-CFCA-1C0D172F6A86}"/>
              </a:ext>
            </a:extLst>
          </p:cNvPr>
          <p:cNvSpPr txBox="1">
            <a:spLocks/>
          </p:cNvSpPr>
          <p:nvPr/>
        </p:nvSpPr>
        <p:spPr bwMode="auto">
          <a:xfrm>
            <a:off x="538162" y="3429000"/>
            <a:ext cx="80676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uk-UA" altLang="uk-UA" sz="4000" b="1" dirty="0">
                <a:solidFill>
                  <a:srgbClr val="FF7C80"/>
                </a:solidFill>
                <a:latin typeface="Times New Roman" panose="02020603050405020304" pitchFamily="18" charset="0"/>
                <a:cs typeface="Times New Roman" panose="02020603050405020304" pitchFamily="18" charset="0"/>
              </a:rPr>
              <a:t>Управління інноваціями в охороні здоров’я та фармації</a:t>
            </a:r>
          </a:p>
          <a:p>
            <a:pPr algn="ctr" eaLnBrk="1" hangingPunct="1">
              <a:spcBef>
                <a:spcPct val="0"/>
              </a:spcBef>
              <a:buFontTx/>
              <a:buNone/>
            </a:pPr>
            <a:r>
              <a:rPr lang="uk-UA" altLang="uk-UA" sz="2000" b="1" dirty="0">
                <a:solidFill>
                  <a:srgbClr val="FF7C80"/>
                </a:solidFill>
                <a:latin typeface="Times New Roman" panose="02020603050405020304" pitchFamily="18" charset="0"/>
                <a:cs typeface="Times New Roman" panose="02020603050405020304" pitchFamily="18" charset="0"/>
              </a:rPr>
              <a:t>для студентів ОНМедУ</a:t>
            </a:r>
            <a:br>
              <a:rPr lang="uk-UA" altLang="uk-UA" sz="2000" b="1" dirty="0">
                <a:solidFill>
                  <a:srgbClr val="FF7C80"/>
                </a:solidFill>
                <a:latin typeface="Times New Roman" panose="02020603050405020304" pitchFamily="18" charset="0"/>
                <a:cs typeface="Times New Roman" panose="02020603050405020304" pitchFamily="18" charset="0"/>
              </a:rPr>
            </a:br>
            <a:r>
              <a:rPr lang="uk-UA" altLang="uk-UA" sz="2000" b="1" dirty="0">
                <a:solidFill>
                  <a:srgbClr val="FF7C80"/>
                </a:solidFill>
                <a:latin typeface="Times New Roman" panose="02020603050405020304" pitchFamily="18" charset="0"/>
                <a:cs typeface="Times New Roman" panose="02020603050405020304" pitchFamily="18" charset="0"/>
              </a:rPr>
              <a:t>спеціальності 073 Менеджмент</a:t>
            </a:r>
            <a:br>
              <a:rPr lang="uk-UA" altLang="uk-UA" sz="2000" b="1" dirty="0">
                <a:solidFill>
                  <a:srgbClr val="FF7C80"/>
                </a:solidFill>
                <a:latin typeface="Times New Roman" panose="02020603050405020304" pitchFamily="18" charset="0"/>
                <a:cs typeface="Times New Roman" panose="02020603050405020304" pitchFamily="18" charset="0"/>
              </a:rPr>
            </a:br>
            <a:r>
              <a:rPr lang="uk-UA" altLang="uk-UA" sz="2000" b="1" dirty="0">
                <a:solidFill>
                  <a:srgbClr val="FF7C80"/>
                </a:solidFill>
                <a:latin typeface="Times New Roman" panose="02020603050405020304" pitchFamily="18" charset="0"/>
                <a:cs typeface="Times New Roman" panose="02020603050405020304" pitchFamily="18" charset="0"/>
              </a:rPr>
              <a:t>ОПП "Управління охороною здоров'я та фармацевтичним бізнесом"</a:t>
            </a:r>
            <a:br>
              <a:rPr lang="uk-UA" altLang="uk-UA" sz="2000" b="1" dirty="0">
                <a:solidFill>
                  <a:srgbClr val="FF7C80"/>
                </a:solidFill>
                <a:latin typeface="Times New Roman" panose="02020603050405020304" pitchFamily="18" charset="0"/>
                <a:cs typeface="Times New Roman" panose="02020603050405020304" pitchFamily="18" charset="0"/>
              </a:rPr>
            </a:br>
            <a:r>
              <a:rPr lang="uk-UA" altLang="uk-UA" sz="4000" b="1" dirty="0">
                <a:solidFill>
                  <a:srgbClr val="FF7C80"/>
                </a:solidFill>
                <a:latin typeface="Times New Roman" panose="02020603050405020304" pitchFamily="18" charset="0"/>
                <a:cs typeface="Times New Roman" panose="02020603050405020304" pitchFamily="18" charset="0"/>
              </a:rPr>
              <a:t> </a:t>
            </a:r>
          </a:p>
        </p:txBody>
      </p:sp>
      <p:pic>
        <p:nvPicPr>
          <p:cNvPr id="4" name="Рисунок 3">
            <a:extLst>
              <a:ext uri="{FF2B5EF4-FFF2-40B4-BE49-F238E27FC236}">
                <a16:creationId xmlns:a16="http://schemas.microsoft.com/office/drawing/2014/main" id="{F705997B-6FB5-95ED-F4F7-4A44A86EA7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700"/>
            <a:ext cx="1484206" cy="16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844BF98E-1D35-BC93-CCC9-E1872952C349}"/>
              </a:ext>
            </a:extLst>
          </p:cNvPr>
          <p:cNvSpPr txBox="1"/>
          <p:nvPr/>
        </p:nvSpPr>
        <p:spPr>
          <a:xfrm>
            <a:off x="1619672" y="188640"/>
            <a:ext cx="5832648" cy="1077218"/>
          </a:xfrm>
          <a:prstGeom prst="rect">
            <a:avLst/>
          </a:prstGeom>
          <a:noFill/>
        </p:spPr>
        <p:txBody>
          <a:bodyPr wrap="square">
            <a:spAutoFit/>
          </a:bodyPr>
          <a:lstStyle/>
          <a:p>
            <a:r>
              <a:rPr lang="uk-UA" altLang="ru-UA" sz="3200" b="1" dirty="0">
                <a:solidFill>
                  <a:srgbClr val="7030A0"/>
                </a:solidFill>
                <a:effectLst/>
                <a:latin typeface="Times New Roman" panose="02020603050405020304" pitchFamily="18" charset="0"/>
                <a:cs typeface="Times New Roman" panose="02020603050405020304" pitchFamily="18" charset="0"/>
              </a:rPr>
              <a:t>Мартинюк Олена Анатоліївна</a:t>
            </a:r>
            <a:br>
              <a:rPr lang="uk-UA" altLang="ru-UA" sz="3200" b="1" dirty="0">
                <a:solidFill>
                  <a:srgbClr val="7030A0"/>
                </a:solidFill>
                <a:effectLst/>
                <a:latin typeface="Times New Roman" panose="02020603050405020304" pitchFamily="18" charset="0"/>
                <a:cs typeface="Times New Roman" panose="02020603050405020304" pitchFamily="18" charset="0"/>
              </a:rPr>
            </a:br>
            <a:r>
              <a:rPr lang="uk-UA" altLang="ru-UA" sz="1200" b="1" dirty="0">
                <a:solidFill>
                  <a:srgbClr val="7030A0"/>
                </a:solidFill>
                <a:effectLst/>
                <a:latin typeface="Times New Roman" panose="02020603050405020304" pitchFamily="18" charset="0"/>
                <a:cs typeface="Times New Roman" panose="02020603050405020304" pitchFamily="18" charset="0"/>
              </a:rPr>
              <a:t>Доктор економічних наук, професор </a:t>
            </a:r>
            <a:br>
              <a:rPr lang="uk-UA" altLang="ru-UA" sz="1200" b="1" dirty="0">
                <a:solidFill>
                  <a:srgbClr val="7030A0"/>
                </a:solidFill>
                <a:effectLst/>
                <a:latin typeface="Times New Roman" panose="02020603050405020304" pitchFamily="18" charset="0"/>
                <a:cs typeface="Times New Roman" panose="02020603050405020304" pitchFamily="18" charset="0"/>
              </a:rPr>
            </a:br>
            <a:r>
              <a:rPr lang="uk-UA" altLang="ru-UA" sz="2000" b="1" dirty="0">
                <a:solidFill>
                  <a:srgbClr val="7030A0"/>
                </a:solidFill>
                <a:latin typeface="Times New Roman" panose="02020603050405020304" pitchFamily="18" charset="0"/>
                <a:cs typeface="Times New Roman" panose="02020603050405020304" pitchFamily="18" charset="0"/>
              </a:rPr>
              <a:t>К</a:t>
            </a:r>
            <a:r>
              <a:rPr lang="uk-UA" altLang="ru-UA" sz="2000" b="1" dirty="0">
                <a:solidFill>
                  <a:srgbClr val="7030A0"/>
                </a:solidFill>
                <a:effectLst/>
                <a:latin typeface="Times New Roman" panose="02020603050405020304" pitchFamily="18" charset="0"/>
                <a:cs typeface="Times New Roman" panose="02020603050405020304" pitchFamily="18" charset="0"/>
              </a:rPr>
              <a:t>афедри менеджменту охорони здоров’я</a:t>
            </a:r>
            <a:endParaRPr lang="ru-UA" sz="2000" b="1" dirty="0">
              <a:solidFill>
                <a:srgbClr val="7030A0"/>
              </a:solidFill>
            </a:endParaRPr>
          </a:p>
        </p:txBody>
      </p:sp>
      <p:pic>
        <p:nvPicPr>
          <p:cNvPr id="2" name="Рисунок 1" descr="C:/Users/grago/AppData/Roaming/PolarisOffice9/ETemp/1840_21714768/fImage123962714841.png">
            <a:extLst>
              <a:ext uri="{FF2B5EF4-FFF2-40B4-BE49-F238E27FC236}">
                <a16:creationId xmlns:a16="http://schemas.microsoft.com/office/drawing/2014/main" id="{5D65DD2A-E8CB-C77E-8C12-891C68C68720}"/>
              </a:ext>
            </a:extLst>
          </p:cNvPr>
          <p:cNvPicPr>
            <a:picLocks noChangeAspect="1"/>
          </p:cNvPicPr>
          <p:nvPr/>
        </p:nvPicPr>
        <p:blipFill rotWithShape="1">
          <a:blip r:embed="rId4" cstate="hqprint">
            <a:extLst>
              <a:ext uri="{28A0092B-C50C-407E-A947-70E740481C1C}">
                <a14:useLocalDpi xmlns:a14="http://schemas.microsoft.com/office/drawing/2010/main"/>
              </a:ext>
            </a:extLst>
          </a:blip>
          <a:stretch>
            <a:fillRect/>
          </a:stretch>
        </p:blipFill>
        <p:spPr>
          <a:xfrm>
            <a:off x="7715785" y="413688"/>
            <a:ext cx="1409766" cy="135912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412776"/>
            <a:ext cx="7344816" cy="2571743"/>
          </a:xfrm>
        </p:spPr>
        <p:txBody>
          <a:bodyPr>
            <a:normAutofit fontScale="90000"/>
          </a:bodyPr>
          <a:lstStyle/>
          <a:p>
            <a:r>
              <a:rPr lang="uk" dirty="0"/>
              <a:t>                                                 </a:t>
            </a:r>
            <a:r>
              <a:rPr lang="uk" dirty="0">
                <a:solidFill>
                  <a:srgbClr val="7030A0"/>
                </a:solidFill>
              </a:rPr>
              <a:t>Особливості створення інновацій в</a:t>
            </a:r>
            <a:r>
              <a:rPr lang="uk" sz="4800" dirty="0">
                <a:solidFill>
                  <a:srgbClr val="7030A0"/>
                </a:solidFill>
              </a:rPr>
              <a:t> медицині та формування попиту на них</a:t>
            </a:r>
            <a:endParaRPr lang="ru-RU" sz="4800" dirty="0">
              <a:solidFill>
                <a:srgbClr val="7030A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 sz="3200" dirty="0" err="1"/>
              <a:t>Лазеролікування</a:t>
            </a:r>
            <a:endParaRPr lang="ru-RU" sz="3200" dirty="0"/>
          </a:p>
        </p:txBody>
      </p:sp>
      <p:sp>
        <p:nvSpPr>
          <p:cNvPr id="3" name="Содержимое 2"/>
          <p:cNvSpPr>
            <a:spLocks noGrp="1"/>
          </p:cNvSpPr>
          <p:nvPr>
            <p:ph idx="1"/>
          </p:nvPr>
        </p:nvSpPr>
        <p:spPr/>
        <p:txBody>
          <a:bodyPr>
            <a:normAutofit/>
          </a:bodyPr>
          <a:lstStyle/>
          <a:p>
            <a:pPr>
              <a:buNone/>
            </a:pPr>
            <a:r>
              <a:rPr lang="uk" sz="1600" dirty="0"/>
              <a:t>Людина може зіткнутися з такими хворобами як:</a:t>
            </a:r>
          </a:p>
          <a:p>
            <a:pPr>
              <a:buFont typeface="Wingdings" pitchFamily="2" charset="2"/>
              <a:buChar char="v"/>
            </a:pPr>
            <a:endParaRPr lang="ru-RU" sz="1600" dirty="0"/>
          </a:p>
          <a:p>
            <a:pPr>
              <a:buFont typeface="Wingdings" pitchFamily="2" charset="2"/>
              <a:buChar char="v"/>
            </a:pPr>
            <a:r>
              <a:rPr lang="uk" sz="1400" dirty="0"/>
              <a:t>Захворювання носа</a:t>
            </a:r>
          </a:p>
          <a:p>
            <a:pPr>
              <a:buFont typeface="Wingdings" pitchFamily="2" charset="2"/>
              <a:buChar char="v"/>
            </a:pPr>
            <a:r>
              <a:rPr lang="uk" sz="1400" dirty="0"/>
              <a:t>Аденоїди</a:t>
            </a:r>
          </a:p>
          <a:p>
            <a:pPr>
              <a:buFont typeface="Wingdings" pitchFamily="2" charset="2"/>
              <a:buChar char="v"/>
            </a:pPr>
            <a:r>
              <a:rPr lang="uk" sz="1400" dirty="0" err="1"/>
              <a:t>Гарпес</a:t>
            </a:r>
            <a:endParaRPr lang="ru-RU" sz="1400" dirty="0"/>
          </a:p>
          <a:p>
            <a:pPr>
              <a:buFont typeface="Wingdings" pitchFamily="2" charset="2"/>
              <a:buChar char="v"/>
            </a:pPr>
            <a:r>
              <a:rPr lang="uk" sz="1400" dirty="0"/>
              <a:t>Хропіння</a:t>
            </a:r>
          </a:p>
          <a:p>
            <a:pPr>
              <a:buFont typeface="Wingdings" pitchFamily="2" charset="2"/>
              <a:buChar char="v"/>
            </a:pPr>
            <a:r>
              <a:rPr lang="uk" sz="1600" dirty="0"/>
              <a:t> </a:t>
            </a:r>
            <a:r>
              <a:rPr lang="uk" sz="1400" dirty="0"/>
              <a:t>Проблеми шкіри</a:t>
            </a:r>
          </a:p>
          <a:p>
            <a:pPr>
              <a:buNone/>
            </a:pPr>
            <a:r>
              <a:rPr lang="uk" sz="1400" dirty="0"/>
              <a:t>                  </a:t>
            </a:r>
          </a:p>
          <a:p>
            <a:pPr>
              <a:buNone/>
            </a:pPr>
            <a:r>
              <a:rPr lang="uk" sz="1400" dirty="0"/>
              <a:t>Нещодавно усунення таких напастей займало значний час, було болючим та малоефективним. Але з розвитком </a:t>
            </a:r>
            <a:r>
              <a:rPr lang="uk" sz="1400" dirty="0" err="1"/>
              <a:t>лазеролікування </a:t>
            </a:r>
            <a:r>
              <a:rPr lang="uk" sz="1400" dirty="0"/>
              <a:t>в нашій країні ці та багато інших проблем стали вирішуватися в найкоротші терміни та практично безболісно. У місті Пскові послуги у цьому напрямі надає Центр </a:t>
            </a:r>
            <a:r>
              <a:rPr lang="uk" sz="1400" dirty="0" err="1"/>
              <a:t>лазеролікування </a:t>
            </a:r>
            <a:r>
              <a:rPr lang="uk" sz="1400" dirty="0"/>
              <a:t>та лазерної косметології </a:t>
            </a:r>
            <a:r>
              <a:rPr lang="uk" sz="1400" dirty="0" err="1"/>
              <a:t>ЛіК </a:t>
            </a:r>
            <a:r>
              <a:rPr lang="uk" sz="1400" dirty="0"/>
              <a:t>за адресою вул.М.Горького, 35.</a:t>
            </a:r>
          </a:p>
          <a:p>
            <a:pPr>
              <a:buNone/>
            </a:pPr>
            <a:r>
              <a:rPr lang="uk" sz="1400" dirty="0"/>
              <a:t>У медичних цілях лазер використовується при лікуванні </a:t>
            </a:r>
            <a:r>
              <a:rPr lang="uk" sz="1400" dirty="0" err="1"/>
              <a:t>ЛОР-захворювань </a:t>
            </a:r>
            <a:r>
              <a:rPr lang="uk" sz="1400" dirty="0"/>
              <a:t>у дітей віком від 2-х років та дорослих.</a:t>
            </a:r>
          </a:p>
          <a:p>
            <a:endParaRPr lang="ru-RU" sz="1600" dirty="0"/>
          </a:p>
          <a:p>
            <a:pPr>
              <a:buNone/>
            </a:pPr>
            <a:r>
              <a:rPr lang="uk" sz="1600" dirty="0"/>
              <a:t> </a:t>
            </a:r>
          </a:p>
          <a:p>
            <a:pPr>
              <a:buNone/>
            </a:pPr>
            <a:endParaRPr lang="ru-RU"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 sz="3200" dirty="0"/>
              <a:t>Переваги лазерного лікування</a:t>
            </a:r>
            <a:endParaRPr lang="ru-RU" sz="3200" dirty="0"/>
          </a:p>
        </p:txBody>
      </p:sp>
      <p:sp>
        <p:nvSpPr>
          <p:cNvPr id="3" name="Содержимое 2"/>
          <p:cNvSpPr>
            <a:spLocks noGrp="1"/>
          </p:cNvSpPr>
          <p:nvPr>
            <p:ph idx="1"/>
          </p:nvPr>
        </p:nvSpPr>
        <p:spPr>
          <a:xfrm>
            <a:off x="457200" y="1600200"/>
            <a:ext cx="8401080" cy="4525963"/>
          </a:xfrm>
        </p:spPr>
        <p:txBody>
          <a:bodyPr numCol="1">
            <a:normAutofit lnSpcReduction="10000"/>
          </a:bodyPr>
          <a:lstStyle/>
          <a:p>
            <a:r>
              <a:rPr lang="uk" sz="1700" dirty="0"/>
              <a:t>- </a:t>
            </a:r>
            <a:r>
              <a:rPr lang="uk" sz="1400" dirty="0"/>
              <a:t>абсолютна стерильність, яка не потребує операційної;</a:t>
            </a:r>
          </a:p>
          <a:p>
            <a:r>
              <a:rPr lang="uk" sz="1400" dirty="0"/>
              <a:t>-Повне виключення зараження захворюваннями, що передаються через кров;</a:t>
            </a:r>
          </a:p>
          <a:p>
            <a:r>
              <a:rPr lang="uk" sz="1400" dirty="0"/>
              <a:t>-нешкідливість методу у поєднанні з відсутністю побічних ефектів;</a:t>
            </a:r>
          </a:p>
          <a:p>
            <a:r>
              <a:rPr lang="uk" sz="1400" dirty="0"/>
              <a:t>-простота, безболісність;</a:t>
            </a:r>
          </a:p>
          <a:p>
            <a:r>
              <a:rPr lang="uk" sz="1400" dirty="0"/>
              <a:t>-значне скорочення часу лікування;</a:t>
            </a:r>
          </a:p>
          <a:p>
            <a:r>
              <a:rPr lang="uk" sz="1400" dirty="0"/>
              <a:t>-Висока ефективність лікування (90-95%).</a:t>
            </a:r>
          </a:p>
          <a:p>
            <a:pPr>
              <a:lnSpc>
                <a:spcPct val="150000"/>
              </a:lnSpc>
              <a:buNone/>
            </a:pPr>
            <a:r>
              <a:rPr lang="uk" sz="1800" dirty="0"/>
              <a:t>       </a:t>
            </a:r>
          </a:p>
          <a:p>
            <a:pPr>
              <a:buNone/>
            </a:pPr>
            <a:r>
              <a:rPr lang="uk" sz="1400" dirty="0"/>
              <a:t>              </a:t>
            </a:r>
          </a:p>
          <a:p>
            <a:pPr>
              <a:buNone/>
            </a:pPr>
            <a:endParaRPr lang="uk" sz="1400" dirty="0"/>
          </a:p>
          <a:p>
            <a:pPr>
              <a:buNone/>
            </a:pPr>
            <a:endParaRPr lang="uk" sz="1400" dirty="0"/>
          </a:p>
          <a:p>
            <a:pPr>
              <a:buNone/>
            </a:pPr>
            <a:endParaRPr lang="uk" sz="1400" dirty="0"/>
          </a:p>
          <a:p>
            <a:pPr>
              <a:buNone/>
            </a:pPr>
            <a:endParaRPr lang="uk" sz="1400" dirty="0"/>
          </a:p>
          <a:p>
            <a:pPr>
              <a:buNone/>
            </a:pPr>
            <a:endParaRPr lang="uk" sz="1400" dirty="0"/>
          </a:p>
          <a:p>
            <a:pPr>
              <a:buNone/>
            </a:pPr>
            <a:endParaRPr lang="uk" sz="1400" dirty="0"/>
          </a:p>
          <a:p>
            <a:pPr>
              <a:buNone/>
            </a:pPr>
            <a:endParaRPr lang="uk" sz="1400" dirty="0"/>
          </a:p>
          <a:p>
            <a:pPr>
              <a:buNone/>
            </a:pPr>
            <a:endParaRPr lang="uk" sz="1400" dirty="0"/>
          </a:p>
          <a:p>
            <a:pPr>
              <a:buNone/>
            </a:pPr>
            <a:r>
              <a:rPr lang="uk" sz="1400" dirty="0"/>
              <a:t>Таким чином, лазеролікування є високоефективним, швидким, нешкідливим (без антибіотиків та операцій) і, безумовно, прогресивним методом у боротьбі з великою кількістю захворювань.</a:t>
            </a:r>
          </a:p>
          <a:p>
            <a:pPr>
              <a:buNone/>
            </a:pPr>
            <a:endParaRPr lang="ru-RU" dirty="0"/>
          </a:p>
        </p:txBody>
      </p:sp>
      <p:sp>
        <p:nvSpPr>
          <p:cNvPr id="4" name="Прямоугольник 3"/>
          <p:cNvSpPr/>
          <p:nvPr/>
        </p:nvSpPr>
        <p:spPr>
          <a:xfrm>
            <a:off x="2286000" y="2690336"/>
            <a:ext cx="4572000" cy="369332"/>
          </a:xfrm>
          <a:prstGeom prst="rect">
            <a:avLst/>
          </a:prstGeom>
        </p:spPr>
        <p:txBody>
          <a:bodyPr>
            <a:spAutoFit/>
          </a:bodyPr>
          <a:lstStyle/>
          <a:p>
            <a:endParaRPr lang="ru-RU" dirty="0"/>
          </a:p>
        </p:txBody>
      </p:sp>
      <p:pic>
        <p:nvPicPr>
          <p:cNvPr id="8" name="Picture 2" descr="D:\ИННОВАЦИИ В МЕДИЦИНЕ\Лазеролечение.jpg"/>
          <p:cNvPicPr>
            <a:picLocks noChangeAspect="1" noChangeArrowheads="1"/>
          </p:cNvPicPr>
          <p:nvPr/>
        </p:nvPicPr>
        <p:blipFill>
          <a:blip r:embed="rId3"/>
          <a:srcRect/>
          <a:stretch>
            <a:fillRect/>
          </a:stretch>
        </p:blipFill>
        <p:spPr bwMode="auto">
          <a:xfrm>
            <a:off x="4889868" y="2616433"/>
            <a:ext cx="3930604" cy="2641367"/>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 sz="3600" dirty="0" err="1"/>
              <a:t>Нанотехнології </a:t>
            </a:r>
            <a:r>
              <a:rPr lang="uk" sz="3600" dirty="0"/>
              <a:t>для боротьби з раком</a:t>
            </a:r>
            <a:br>
              <a:rPr lang="ru-RU" dirty="0"/>
            </a:br>
            <a:endParaRPr lang="ru-RU" dirty="0"/>
          </a:p>
        </p:txBody>
      </p:sp>
      <p:sp>
        <p:nvSpPr>
          <p:cNvPr id="5" name="Содержимое 4"/>
          <p:cNvSpPr>
            <a:spLocks noGrp="1"/>
          </p:cNvSpPr>
          <p:nvPr>
            <p:ph idx="1"/>
          </p:nvPr>
        </p:nvSpPr>
        <p:spPr>
          <a:xfrm>
            <a:off x="357158" y="2708920"/>
            <a:ext cx="8329642" cy="3417243"/>
          </a:xfrm>
        </p:spPr>
        <p:txBody>
          <a:bodyPr>
            <a:normAutofit/>
          </a:bodyPr>
          <a:lstStyle/>
          <a:p>
            <a:pPr>
              <a:buNone/>
            </a:pPr>
            <a:endParaRPr lang="uk" sz="1600" dirty="0"/>
          </a:p>
          <a:p>
            <a:pPr>
              <a:buNone/>
            </a:pPr>
            <a:endParaRPr lang="uk" sz="1600" dirty="0"/>
          </a:p>
          <a:p>
            <a:pPr>
              <a:buNone/>
            </a:pPr>
            <a:endParaRPr lang="uk" sz="1600" dirty="0"/>
          </a:p>
          <a:p>
            <a:pPr>
              <a:buNone/>
            </a:pPr>
            <a:r>
              <a:rPr lang="uk" sz="1600" dirty="0"/>
              <a:t>За допомогою нанотехнологій ліки можуть діяти набагато</a:t>
            </a:r>
          </a:p>
          <a:p>
            <a:pPr>
              <a:buNone/>
            </a:pPr>
            <a:r>
              <a:rPr lang="uk" sz="1600" dirty="0"/>
              <a:t>ефективніше: </a:t>
            </a:r>
            <a:r>
              <a:rPr lang="uk" sz="1600" dirty="0" err="1"/>
              <a:t>наночастки </a:t>
            </a:r>
            <a:r>
              <a:rPr lang="uk" sz="1600" dirty="0"/>
              <a:t>проникають через клітинні мембрани.</a:t>
            </a:r>
          </a:p>
          <a:p>
            <a:pPr>
              <a:buNone/>
            </a:pPr>
            <a:r>
              <a:rPr lang="uk" sz="1600" dirty="0"/>
              <a:t>туди, куди не може «дістатись» жодні ліки. Приймаючи в</a:t>
            </a:r>
          </a:p>
          <a:p>
            <a:pPr>
              <a:buNone/>
            </a:pPr>
            <a:r>
              <a:rPr lang="uk" sz="1600" dirty="0"/>
              <a:t>увага ця властивість </a:t>
            </a:r>
            <a:r>
              <a:rPr lang="uk" sz="1600" dirty="0" err="1"/>
              <a:t>наночастинок </a:t>
            </a:r>
            <a:r>
              <a:rPr lang="uk" sz="1600" dirty="0"/>
              <a:t>, </a:t>
            </a:r>
            <a:r>
              <a:rPr lang="uk" sz="1600" dirty="0" err="1"/>
              <a:t>інженер-нанотехнолог</a:t>
            </a:r>
            <a:r>
              <a:rPr lang="uk" sz="1600" dirty="0"/>
              <a:t> </a:t>
            </a:r>
            <a:r>
              <a:rPr lang="uk" sz="1600" dirty="0" err="1"/>
              <a:t>Жи</a:t>
            </a:r>
            <a:r>
              <a:rPr lang="uk" sz="1600" dirty="0"/>
              <a:t> </a:t>
            </a:r>
            <a:r>
              <a:rPr lang="uk" sz="1600" dirty="0" err="1"/>
              <a:t>Чен</a:t>
            </a:r>
            <a:r>
              <a:rPr lang="uk" sz="1600" dirty="0"/>
              <a:t> </a:t>
            </a:r>
          </a:p>
          <a:p>
            <a:pPr>
              <a:buNone/>
            </a:pPr>
            <a:r>
              <a:rPr lang="uk" sz="1600" dirty="0"/>
              <a:t>з університету Альберти, став розробляти альтернативний</a:t>
            </a:r>
          </a:p>
          <a:p>
            <a:pPr>
              <a:buNone/>
            </a:pPr>
            <a:r>
              <a:rPr lang="uk" sz="1600" dirty="0"/>
              <a:t>метод лікування ракових захворювань, що, можливо, замінить хіміотерапію. Згідно з </a:t>
            </a:r>
            <a:r>
              <a:rPr lang="uk" sz="1600" dirty="0" err="1"/>
              <a:t>Ченом </a:t>
            </a:r>
            <a:r>
              <a:rPr lang="uk" sz="1600" dirty="0"/>
              <a:t>, </a:t>
            </a:r>
            <a:r>
              <a:rPr lang="uk" sz="1600" dirty="0" err="1"/>
              <a:t>наночастинки </a:t>
            </a:r>
            <a:r>
              <a:rPr lang="uk" sz="1600" dirty="0"/>
              <a:t>можна приєднувати до антитіл, які знешкоджують ракові клітини, не завдаючи шкоди тканинам.</a:t>
            </a:r>
          </a:p>
          <a:p>
            <a:endParaRPr lang="ru-RU" dirty="0"/>
          </a:p>
        </p:txBody>
      </p:sp>
      <p:pic>
        <p:nvPicPr>
          <p:cNvPr id="1026" name="Picture 2" descr="Ізраїльські вчені створили нанороботи, які знищують метастази та пухлину.  Читайте на UKR.NET">
            <a:extLst>
              <a:ext uri="{FF2B5EF4-FFF2-40B4-BE49-F238E27FC236}">
                <a16:creationId xmlns:a16="http://schemas.microsoft.com/office/drawing/2014/main" id="{7B23931B-EE3D-AA89-7159-D8DA16A438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5703220"/>
            <a:ext cx="1728192" cy="11212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Нанороботів навчили залазити в ракові пухлини і блокувати їх зсередини |  Platfor.ma">
            <a:extLst>
              <a:ext uri="{FF2B5EF4-FFF2-40B4-BE49-F238E27FC236}">
                <a16:creationId xmlns:a16="http://schemas.microsoft.com/office/drawing/2014/main" id="{2125A669-16A3-B60B-E7F4-3573361E409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934393"/>
            <a:ext cx="3654368" cy="19185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День боротьби з раком легенів – найпоширенішим видом онкозахворювання серед  чоловіків | Маданес Україна">
            <a:extLst>
              <a:ext uri="{FF2B5EF4-FFF2-40B4-BE49-F238E27FC236}">
                <a16:creationId xmlns:a16="http://schemas.microsoft.com/office/drawing/2014/main" id="{79775750-6BB1-9F81-0124-11A85A6DDC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1526" y="892398"/>
            <a:ext cx="3504431" cy="20025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61C7D201-4330-432A-121C-FA6DB13306BE}"/>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5883DD-1AEF-BEFF-267E-C153EA2AC218}"/>
              </a:ext>
            </a:extLst>
          </p:cNvPr>
          <p:cNvSpPr>
            <a:spLocks noGrp="1"/>
          </p:cNvSpPr>
          <p:nvPr>
            <p:ph type="title"/>
          </p:nvPr>
        </p:nvSpPr>
        <p:spPr/>
        <p:txBody>
          <a:bodyPr>
            <a:normAutofit fontScale="90000"/>
          </a:bodyPr>
          <a:lstStyle/>
          <a:p>
            <a:r>
              <a:rPr lang="uk" sz="3600" dirty="0" err="1"/>
              <a:t>Нанотехнології </a:t>
            </a:r>
            <a:r>
              <a:rPr lang="uk" sz="3600" dirty="0"/>
              <a:t>для боротьби з раком</a:t>
            </a:r>
            <a:br>
              <a:rPr lang="ru-RU" dirty="0"/>
            </a:br>
            <a:endParaRPr lang="ru-RU" dirty="0"/>
          </a:p>
        </p:txBody>
      </p:sp>
      <p:sp>
        <p:nvSpPr>
          <p:cNvPr id="5" name="Содержимое 4">
            <a:extLst>
              <a:ext uri="{FF2B5EF4-FFF2-40B4-BE49-F238E27FC236}">
                <a16:creationId xmlns:a16="http://schemas.microsoft.com/office/drawing/2014/main" id="{5AC52441-7D3C-1A17-55CC-89387E9A7B34}"/>
              </a:ext>
            </a:extLst>
          </p:cNvPr>
          <p:cNvSpPr>
            <a:spLocks noGrp="1"/>
          </p:cNvSpPr>
          <p:nvPr>
            <p:ph idx="1"/>
          </p:nvPr>
        </p:nvSpPr>
        <p:spPr>
          <a:xfrm>
            <a:off x="251520" y="3429000"/>
            <a:ext cx="8329642" cy="3417243"/>
          </a:xfrm>
        </p:spPr>
        <p:txBody>
          <a:bodyPr>
            <a:normAutofit/>
          </a:bodyPr>
          <a:lstStyle/>
          <a:p>
            <a:pPr>
              <a:buNone/>
            </a:pPr>
            <a:endParaRPr lang="uk" sz="1600" dirty="0"/>
          </a:p>
          <a:p>
            <a:pPr>
              <a:buNone/>
            </a:pPr>
            <a:endParaRPr lang="uk" sz="1600" dirty="0"/>
          </a:p>
          <a:p>
            <a:pPr algn="just"/>
            <a:r>
              <a:rPr lang="uk-UA" sz="1200" b="0" i="0" dirty="0">
                <a:solidFill>
                  <a:srgbClr val="000000"/>
                </a:solidFill>
                <a:effectLst/>
                <a:latin typeface="Times" panose="02020603050405020304" pitchFamily="18" charset="0"/>
              </a:rPr>
              <a:t>Восени 2023 року Україна отримала унікальне обладнання для сканування та обробки гістологічних препаратів з інтегрованим штучним інтелектом (</a:t>
            </a:r>
            <a:r>
              <a:rPr lang="uk-UA" sz="1200" b="0" i="0" dirty="0" err="1">
                <a:solidFill>
                  <a:srgbClr val="000000"/>
                </a:solidFill>
                <a:effectLst/>
                <a:latin typeface="Times" panose="02020603050405020304" pitchFamily="18" charset="0"/>
              </a:rPr>
              <a:t>ШІ</a:t>
            </a:r>
            <a:r>
              <a:rPr lang="uk-UA" sz="1200" b="0" i="0" dirty="0">
                <a:solidFill>
                  <a:srgbClr val="000000"/>
                </a:solidFill>
                <a:effectLst/>
                <a:latin typeface="Times" panose="02020603050405020304" pitchFamily="18" charset="0"/>
              </a:rPr>
              <a:t>) </a:t>
            </a:r>
            <a:r>
              <a:rPr lang="uk-UA" sz="1200" b="0" i="0" dirty="0" err="1">
                <a:solidFill>
                  <a:srgbClr val="000000"/>
                </a:solidFill>
                <a:effectLst/>
                <a:latin typeface="Times" panose="02020603050405020304" pitchFamily="18" charset="0"/>
              </a:rPr>
              <a:t>KFBIO</a:t>
            </a:r>
            <a:r>
              <a:rPr lang="uk-UA" sz="1200" b="0" i="0" dirty="0">
                <a:solidFill>
                  <a:srgbClr val="000000"/>
                </a:solidFill>
                <a:effectLst/>
                <a:latin typeface="Times" panose="02020603050405020304" pitchFamily="18" charset="0"/>
              </a:rPr>
              <a:t> </a:t>
            </a:r>
            <a:r>
              <a:rPr lang="uk-UA" sz="1200" b="0" i="0" dirty="0" err="1">
                <a:solidFill>
                  <a:srgbClr val="000000"/>
                </a:solidFill>
                <a:effectLst/>
                <a:latin typeface="Times" panose="02020603050405020304" pitchFamily="18" charset="0"/>
              </a:rPr>
              <a:t>AI</a:t>
            </a:r>
            <a:r>
              <a:rPr lang="uk-UA" sz="1200" b="0" i="0" dirty="0">
                <a:solidFill>
                  <a:srgbClr val="000000"/>
                </a:solidFill>
                <a:effectLst/>
                <a:latin typeface="Times" panose="02020603050405020304" pitchFamily="18" charset="0"/>
              </a:rPr>
              <a:t>, заснованим на базі нейронної мережі (</a:t>
            </a:r>
            <a:r>
              <a:rPr lang="uk-UA" sz="1200" b="0" i="0" dirty="0" err="1">
                <a:solidFill>
                  <a:srgbClr val="000000"/>
                </a:solidFill>
                <a:effectLst/>
                <a:latin typeface="Times" panose="02020603050405020304" pitchFamily="18" charset="0"/>
              </a:rPr>
              <a:t>DCNN</a:t>
            </a:r>
            <a:r>
              <a:rPr lang="uk-UA" sz="1200" b="0" i="0" dirty="0">
                <a:solidFill>
                  <a:srgbClr val="000000"/>
                </a:solidFill>
                <a:effectLst/>
                <a:latin typeface="Times" panose="02020603050405020304" pitchFamily="18" charset="0"/>
              </a:rPr>
              <a:t>), яка здатна аналізувати гістологічні знімки та автоматично ідентифікувати уражені та підозрілі клітини.</a:t>
            </a:r>
          </a:p>
          <a:p>
            <a:pPr algn="just"/>
            <a:r>
              <a:rPr lang="uk-UA" sz="1200" b="0" i="0" dirty="0">
                <a:solidFill>
                  <a:srgbClr val="000000"/>
                </a:solidFill>
                <a:effectLst/>
                <a:latin typeface="Times" panose="02020603050405020304" pitchFamily="18" charset="0"/>
              </a:rPr>
              <a:t> </a:t>
            </a:r>
          </a:p>
          <a:p>
            <a:pPr algn="just"/>
            <a:r>
              <a:rPr lang="uk-UA" sz="1200" b="0" i="0" dirty="0">
                <a:solidFill>
                  <a:srgbClr val="000000"/>
                </a:solidFill>
                <a:effectLst/>
                <a:latin typeface="Times" panose="02020603050405020304" pitchFamily="18" charset="0"/>
              </a:rPr>
              <a:t>Сканер має значно більші оптичні можливості в порівнянні зі звичайними мікроскопами, а інтегрований штучний інтелект здатний проаналізувати близько 1500 клінічних кейсів на добу. Це підвищує ефективність діагностики більш ніж 50 раз.</a:t>
            </a:r>
          </a:p>
          <a:p>
            <a:pPr algn="just"/>
            <a:r>
              <a:rPr lang="uk-UA" sz="1200" b="0" i="0" dirty="0">
                <a:solidFill>
                  <a:srgbClr val="000000"/>
                </a:solidFill>
                <a:effectLst/>
                <a:latin typeface="Times" panose="02020603050405020304" pitchFamily="18" charset="0"/>
              </a:rPr>
              <a:t> </a:t>
            </a:r>
          </a:p>
          <a:p>
            <a:pPr algn="just"/>
            <a:r>
              <a:rPr lang="uk-UA" sz="1200" b="0" i="0" dirty="0">
                <a:solidFill>
                  <a:srgbClr val="000000"/>
                </a:solidFill>
                <a:effectLst/>
                <a:latin typeface="Times" panose="02020603050405020304" pitchFamily="18" charset="0"/>
              </a:rPr>
              <a:t>Крім того, наявна бібліотека з понад 43 тисяч зразків дозволяє </a:t>
            </a:r>
            <a:r>
              <a:rPr lang="uk-UA" sz="1200" b="0" i="0" dirty="0" err="1">
                <a:solidFill>
                  <a:srgbClr val="000000"/>
                </a:solidFill>
                <a:effectLst/>
                <a:latin typeface="Times" panose="02020603050405020304" pitchFamily="18" charset="0"/>
              </a:rPr>
              <a:t>ІІ</a:t>
            </a:r>
            <a:r>
              <a:rPr lang="uk-UA" sz="1200" b="0" i="0" dirty="0">
                <a:solidFill>
                  <a:srgbClr val="000000"/>
                </a:solidFill>
                <a:effectLst/>
                <a:latin typeface="Times" panose="02020603050405020304" pitchFamily="18" charset="0"/>
              </a:rPr>
              <a:t> проаналізувати знімок та допомогти лікарю максимально точно встановити діагноз. Завдяки сканеру лікарю потрібно переглянути лише слайди, які </a:t>
            </a:r>
            <a:r>
              <a:rPr lang="uk-UA" sz="1200" b="0" i="0" dirty="0" err="1">
                <a:solidFill>
                  <a:srgbClr val="000000"/>
                </a:solidFill>
                <a:effectLst/>
                <a:latin typeface="Times" panose="02020603050405020304" pitchFamily="18" charset="0"/>
              </a:rPr>
              <a:t>ІІ</a:t>
            </a:r>
            <a:r>
              <a:rPr lang="uk-UA" sz="1200" b="0" i="0" dirty="0">
                <a:solidFill>
                  <a:srgbClr val="000000"/>
                </a:solidFill>
                <a:effectLst/>
                <a:latin typeface="Times" panose="02020603050405020304" pitchFamily="18" charset="0"/>
              </a:rPr>
              <a:t> вважає підозрілими чи патологічними. Тобто сканер зменшує навантаження на лікаря та можливість їх помилки. Крім того, технологія може використовуватися і у ветеринарії для встановлення високоточного діагнозу тваринам.</a:t>
            </a:r>
            <a:endParaRPr lang="uk-UA" sz="1200" dirty="0"/>
          </a:p>
        </p:txBody>
      </p:sp>
      <p:pic>
        <p:nvPicPr>
          <p:cNvPr id="2050" name="Picture 2" descr="В Україні за допомогою штучного інтелекту зможуть виявляти рак (відео).  Читайте на UKR.NET">
            <a:extLst>
              <a:ext uri="{FF2B5EF4-FFF2-40B4-BE49-F238E27FC236}">
                <a16:creationId xmlns:a16="http://schemas.microsoft.com/office/drawing/2014/main" id="{AAFE2C7C-80A4-6033-0A00-CB70971A39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052737"/>
            <a:ext cx="4186808" cy="2642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886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 sz="3200" dirty="0"/>
              <a:t>Замінник крові</a:t>
            </a:r>
            <a:endParaRPr lang="ru-RU" sz="3200" dirty="0"/>
          </a:p>
        </p:txBody>
      </p:sp>
      <p:sp>
        <p:nvSpPr>
          <p:cNvPr id="5" name="Содержимое 4"/>
          <p:cNvSpPr>
            <a:spLocks noGrp="1"/>
          </p:cNvSpPr>
          <p:nvPr>
            <p:ph idx="1"/>
          </p:nvPr>
        </p:nvSpPr>
        <p:spPr>
          <a:xfrm>
            <a:off x="300526" y="3429000"/>
            <a:ext cx="8229600" cy="3240360"/>
          </a:xfrm>
        </p:spPr>
        <p:txBody>
          <a:bodyPr>
            <a:normAutofit/>
          </a:bodyPr>
          <a:lstStyle/>
          <a:p>
            <a:pPr>
              <a:buNone/>
            </a:pPr>
            <a:r>
              <a:rPr lang="uk" sz="1400" dirty="0"/>
              <a:t>                 </a:t>
            </a:r>
          </a:p>
          <a:p>
            <a:pPr>
              <a:buNone/>
            </a:pPr>
            <a:r>
              <a:rPr lang="uk" sz="1400" dirty="0"/>
              <a:t>У Державному Медичному  Університеті проходить конкурс інноваційних проектів серед яких - розробка кровозамінника на основі хімічно модифікованого гемоглобіну. </a:t>
            </a:r>
          </a:p>
          <a:p>
            <a:pPr>
              <a:buNone/>
            </a:pPr>
            <a:r>
              <a:rPr lang="uk" sz="1400" dirty="0"/>
              <a:t>Оскільки проблема нестачі донорської крові, незважаючи на соціальну рекламу та публікації у ЗМІ, знаходиться далеко від рішення, то кровозамінник - це вихід із ситуації. </a:t>
            </a:r>
          </a:p>
          <a:p>
            <a:pPr>
              <a:buNone/>
            </a:pPr>
            <a:r>
              <a:rPr lang="uk" sz="1400" dirty="0"/>
              <a:t>Крім того, що кровозамінник звільняє від залежності від донорської крові, він є безпечним з точки зору попадання бактеріальної чи вірусної інфекції. </a:t>
            </a:r>
          </a:p>
          <a:p>
            <a:pPr>
              <a:buNone/>
            </a:pPr>
            <a:r>
              <a:rPr lang="uk" sz="1400" dirty="0"/>
              <a:t>Плюс до цього, за його допомогою медикам не потрібно буде думати про сумісність крові реципієнта та донора та про те, що кров для переливання має короткі терміни зберігання та вузькі температурні інтервали.</a:t>
            </a:r>
          </a:p>
          <a:p>
            <a:pPr>
              <a:buNone/>
            </a:pPr>
            <a:r>
              <a:rPr lang="uk" sz="1400" dirty="0"/>
              <a:t>Що стосується сировини, з якої воронезькі вчені хочуть виробляти кровозамінник, то вона дуже доступна і має низьку вартість - це бичача кров.</a:t>
            </a:r>
          </a:p>
          <a:p>
            <a:pPr>
              <a:buNone/>
            </a:pPr>
            <a:r>
              <a:rPr lang="uk" sz="1400" dirty="0"/>
              <a:t>                      </a:t>
            </a:r>
            <a:endParaRPr lang="ru-RU" dirty="0"/>
          </a:p>
        </p:txBody>
      </p:sp>
      <p:pic>
        <p:nvPicPr>
          <p:cNvPr id="6" name="Picture 2" descr="D:\ИННОВАЦИИ В МЕДИЦИНЕ\Заменитель крови.jpg"/>
          <p:cNvPicPr>
            <a:picLocks noChangeAspect="1" noChangeArrowheads="1"/>
          </p:cNvPicPr>
          <p:nvPr/>
        </p:nvPicPr>
        <p:blipFill>
          <a:blip r:embed="rId3"/>
          <a:srcRect/>
          <a:stretch>
            <a:fillRect/>
          </a:stretch>
        </p:blipFill>
        <p:spPr bwMode="auto">
          <a:xfrm>
            <a:off x="323527" y="188640"/>
            <a:ext cx="1968219" cy="295232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D59F372B-FA6D-D430-93EC-0213166F93E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0E5925-0BD6-7002-0EC4-FA8428B85BA5}"/>
              </a:ext>
            </a:extLst>
          </p:cNvPr>
          <p:cNvSpPr>
            <a:spLocks noGrp="1"/>
          </p:cNvSpPr>
          <p:nvPr>
            <p:ph type="title"/>
          </p:nvPr>
        </p:nvSpPr>
        <p:spPr>
          <a:xfrm>
            <a:off x="179512" y="0"/>
            <a:ext cx="8229600" cy="1143000"/>
          </a:xfrm>
        </p:spPr>
        <p:txBody>
          <a:bodyPr>
            <a:normAutofit/>
          </a:bodyPr>
          <a:lstStyle/>
          <a:p>
            <a:r>
              <a:rPr lang="uk-UA" sz="2400" dirty="0"/>
              <a:t>Українські вчені створили нові комбіновані еквіваленти дерми для лікування тяжких опікових ран</a:t>
            </a:r>
          </a:p>
        </p:txBody>
      </p:sp>
      <p:pic>
        <p:nvPicPr>
          <p:cNvPr id="3074" name="Picture 2">
            <a:extLst>
              <a:ext uri="{FF2B5EF4-FFF2-40B4-BE49-F238E27FC236}">
                <a16:creationId xmlns:a16="http://schemas.microsoft.com/office/drawing/2014/main" id="{6A8607F7-D97A-E1C0-3E8A-8493C0E9D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124744"/>
            <a:ext cx="2857500" cy="21431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195D61D-4425-86D4-6E61-AB9102DE3229}"/>
              </a:ext>
            </a:extLst>
          </p:cNvPr>
          <p:cNvSpPr txBox="1"/>
          <p:nvPr/>
        </p:nvSpPr>
        <p:spPr>
          <a:xfrm>
            <a:off x="3547408" y="1143000"/>
            <a:ext cx="5165885" cy="3754874"/>
          </a:xfrm>
          <a:prstGeom prst="rect">
            <a:avLst/>
          </a:prstGeom>
          <a:noFill/>
        </p:spPr>
        <p:txBody>
          <a:bodyPr wrap="square">
            <a:spAutoFit/>
          </a:bodyPr>
          <a:lstStyle/>
          <a:p>
            <a:r>
              <a:rPr lang="uk-UA" sz="1400"/>
              <a:t>Колектив вчених Інституту молекулярної біології і генетики (ІМБГ) НАН України на чолі з доктором біологічних наук Любов’ю Лукаш створив нові комбіновані еквіваленти дерми для лікування тяжких опікових ран.До цього часу ні в Україні, ні у світі не було такої біотехнології. В її основі — застосування дермальних еквівалентів шкіри із включенням комплексу біологічно активних речовин, синтезованих стовбуровими клітинами в культурі, та лікарського препарату ізатізон у комбінації з рекомбінантним білком EMAP II.Усі зарубіжні еквіваленти шкіри, в яких використано клітинний компонент, надто дорогі (в межах 30–120 дол. США за один квадратний сантиметр) і тому недоступні для більшості українців. За приблизними підрахунками, розроблені нашими науковцями еквіваленти дерми вдесятеро дешевші. Отож, проєкт має не лише наукове, але й соціальне значення. Посилання: (www.umj.com.ua/uk/novyna-211613-ukrayinski-vcheni-stvorili-novi-kombinovani-ekvivalenti-dermi-dlya-likuvannya-tyazhkih-opikovih-ran)</a:t>
            </a:r>
            <a:endParaRPr lang="uk-UA" sz="1400" dirty="0"/>
          </a:p>
        </p:txBody>
      </p:sp>
      <p:pic>
        <p:nvPicPr>
          <p:cNvPr id="3076" name="Picture 4" descr="Сучасні залізовмісні препарати">
            <a:extLst>
              <a:ext uri="{FF2B5EF4-FFF2-40B4-BE49-F238E27FC236}">
                <a16:creationId xmlns:a16="http://schemas.microsoft.com/office/drawing/2014/main" id="{D03AAF3C-9BB5-530F-91EB-46BB1B50CD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4005063"/>
            <a:ext cx="3304777" cy="248225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C0A729F-AECC-4AF5-2371-5DF5D8F21738}"/>
              </a:ext>
            </a:extLst>
          </p:cNvPr>
          <p:cNvSpPr txBox="1"/>
          <p:nvPr/>
        </p:nvSpPr>
        <p:spPr>
          <a:xfrm>
            <a:off x="3590527" y="5530334"/>
            <a:ext cx="4572000" cy="369332"/>
          </a:xfrm>
          <a:prstGeom prst="rect">
            <a:avLst/>
          </a:prstGeom>
          <a:noFill/>
        </p:spPr>
        <p:txBody>
          <a:bodyPr wrap="square">
            <a:spAutoFit/>
          </a:bodyPr>
          <a:lstStyle/>
          <a:p>
            <a:pPr algn="l"/>
            <a:r>
              <a:rPr lang="ru-RU" b="1" i="0" dirty="0" err="1">
                <a:solidFill>
                  <a:srgbClr val="333333"/>
                </a:solidFill>
                <a:effectLst/>
                <a:latin typeface="Roboto Condensed" panose="02000000000000000000" pitchFamily="2" charset="0"/>
              </a:rPr>
              <a:t>Сучасні</a:t>
            </a:r>
            <a:r>
              <a:rPr lang="ru-RU" b="1" i="0" dirty="0">
                <a:solidFill>
                  <a:srgbClr val="333333"/>
                </a:solidFill>
                <a:effectLst/>
                <a:latin typeface="Roboto Condensed" panose="02000000000000000000" pitchFamily="2" charset="0"/>
              </a:rPr>
              <a:t> </a:t>
            </a:r>
            <a:r>
              <a:rPr lang="ru-RU" b="1" i="0" dirty="0" err="1">
                <a:solidFill>
                  <a:srgbClr val="333333"/>
                </a:solidFill>
                <a:effectLst/>
                <a:latin typeface="Roboto Condensed" panose="02000000000000000000" pitchFamily="2" charset="0"/>
              </a:rPr>
              <a:t>залізовмісні</a:t>
            </a:r>
            <a:r>
              <a:rPr lang="ru-RU" b="1" i="0" dirty="0">
                <a:solidFill>
                  <a:srgbClr val="333333"/>
                </a:solidFill>
                <a:effectLst/>
                <a:latin typeface="Roboto Condensed" panose="02000000000000000000" pitchFamily="2" charset="0"/>
              </a:rPr>
              <a:t> </a:t>
            </a:r>
            <a:r>
              <a:rPr lang="ru-RU" b="1" i="0" dirty="0" err="1">
                <a:solidFill>
                  <a:srgbClr val="333333"/>
                </a:solidFill>
                <a:effectLst/>
                <a:latin typeface="Roboto Condensed" panose="02000000000000000000" pitchFamily="2" charset="0"/>
              </a:rPr>
              <a:t>препарати</a:t>
            </a:r>
            <a:endParaRPr lang="ru-RU" b="1" i="0" dirty="0">
              <a:solidFill>
                <a:srgbClr val="333333"/>
              </a:solidFill>
              <a:effectLst/>
              <a:latin typeface="Roboto Condensed" panose="02000000000000000000" pitchFamily="2" charset="0"/>
            </a:endParaRPr>
          </a:p>
        </p:txBody>
      </p:sp>
    </p:spTree>
    <p:extLst>
      <p:ext uri="{BB962C8B-B14F-4D97-AF65-F5344CB8AC3E}">
        <p14:creationId xmlns:p14="http://schemas.microsoft.com/office/powerpoint/2010/main" val="1684727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 dirty="0"/>
              <a:t>Створено шприц без голки</a:t>
            </a:r>
            <a:endParaRPr lang="ru-RU" dirty="0"/>
          </a:p>
        </p:txBody>
      </p:sp>
      <p:sp>
        <p:nvSpPr>
          <p:cNvPr id="3" name="Содержимое 2"/>
          <p:cNvSpPr>
            <a:spLocks noGrp="1"/>
          </p:cNvSpPr>
          <p:nvPr>
            <p:ph idx="1"/>
          </p:nvPr>
        </p:nvSpPr>
        <p:spPr/>
        <p:txBody>
          <a:bodyPr>
            <a:normAutofit/>
          </a:bodyPr>
          <a:lstStyle/>
          <a:p>
            <a:pPr>
              <a:buNone/>
            </a:pPr>
            <a:r>
              <a:rPr lang="uk" sz="1400" dirty="0"/>
              <a:t>Незабаром люди перестануть боятися уколів. Вчені американського Технологічного інституту Массачусетса представили розробку нового шприца, який здатний запроваджувати ліки без використання голки. Така інформація про інновацію в медицині міститься у статті, опублікованій у журналі </a:t>
            </a:r>
            <a:r>
              <a:rPr lang="uk" sz="1400" dirty="0" err="1"/>
              <a:t>Medical</a:t>
            </a:r>
            <a:r>
              <a:rPr lang="uk" sz="1400" dirty="0"/>
              <a:t> </a:t>
            </a:r>
            <a:r>
              <a:rPr lang="uk" sz="1400" dirty="0" err="1"/>
              <a:t>Engineering </a:t>
            </a:r>
            <a:r>
              <a:rPr lang="uk" sz="1400" dirty="0"/>
              <a:t>&amp; </a:t>
            </a:r>
            <a:r>
              <a:rPr lang="uk" sz="1400" dirty="0" err="1"/>
              <a:t>Physics </a:t>
            </a:r>
            <a:r>
              <a:rPr lang="uk" sz="1400" dirty="0"/>
              <a:t>.</a:t>
            </a:r>
            <a:br>
              <a:rPr lang="ru-RU" sz="1400" dirty="0"/>
            </a:br>
            <a:endParaRPr lang="ru-RU" sz="1400" dirty="0"/>
          </a:p>
          <a:p>
            <a:pPr>
              <a:buNone/>
            </a:pPr>
            <a:r>
              <a:rPr lang="uk" sz="1400" dirty="0"/>
              <a:t>Пристрій діє за допомогою сили Лоренца - невеликий, але потужний магніт приводить у дію поршень, який препарат викидає практично зі швидкістю звуку (314 м/с). Вилітаючи з носика, його товщина - з комаряний хоботок, препарат пробиває зовсім маленький отвір і проникає просто під шкіру. Пацієнт у своїй майже нічого не відчуває.</a:t>
            </a:r>
            <a:br>
              <a:rPr lang="ru-RU" sz="1400" dirty="0"/>
            </a:br>
            <a:endParaRPr lang="ru-RU" sz="1400" dirty="0"/>
          </a:p>
          <a:p>
            <a:pPr>
              <a:buNone/>
            </a:pPr>
            <a:r>
              <a:rPr lang="uk" sz="1400" dirty="0"/>
              <a:t>Раніше спільними зусиллями медиків та інженерів було розроблено й інші способи безболісного введення </a:t>
            </a:r>
            <a:r>
              <a:rPr lang="uk" sz="1400" dirty="0" err="1"/>
              <a:t>медпрепаратів </a:t>
            </a:r>
            <a:r>
              <a:rPr lang="uk" sz="1400" dirty="0"/>
              <a:t>під шкіру. Однак у всіх їх є свої недоліки. Так, антинікотиновий пластир наклеюють на шкіру, і засіб, нанесений на нього, повільно через пори надходить у кров. Однак подібним шляхом в організм можуть проникнути лише дрібні молекули, це обмежує коло лікарських засобів, що вводяться за допомогою пластиру.</a:t>
            </a:r>
          </a:p>
          <a:p>
            <a:pPr>
              <a:buNone/>
            </a:pPr>
            <a:endParaRPr lang="ru-RU"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 dirty="0"/>
              <a:t>Створено нові антибіотики, які не викликають звикання</a:t>
            </a:r>
            <a:endParaRPr lang="ru-RU" dirty="0"/>
          </a:p>
        </p:txBody>
      </p:sp>
      <p:sp>
        <p:nvSpPr>
          <p:cNvPr id="3" name="Содержимое 2"/>
          <p:cNvSpPr>
            <a:spLocks noGrp="1"/>
          </p:cNvSpPr>
          <p:nvPr>
            <p:ph idx="1"/>
          </p:nvPr>
        </p:nvSpPr>
        <p:spPr/>
        <p:txBody>
          <a:bodyPr>
            <a:normAutofit/>
          </a:bodyPr>
          <a:lstStyle/>
          <a:p>
            <a:pPr fontAlgn="base">
              <a:buNone/>
            </a:pPr>
            <a:r>
              <a:rPr lang="uk" sz="1400" dirty="0"/>
              <a:t>Ще зовсім недавно - приблизно на початку січня поточного року - вчені повідомляли про те, що ера антибіотиків наближається до кінця. За словами дослідників, поряд із розширенням сфери застосування традиційних антибіотиків зріс і ступінь опірності бактерій стандартним препаратам. Вчені припускали, що в найближчому майбутньому така тенденція могла б обернутися для людства справжнім Апокаліпсисом, коли навіть звичайнісінькі хірургічні операції могли стати причиною масових летальних наслідків.</a:t>
            </a:r>
          </a:p>
          <a:p>
            <a:pPr fontAlgn="base">
              <a:buNone/>
            </a:pPr>
            <a:r>
              <a:rPr lang="uk" sz="1400" dirty="0"/>
              <a:t>І ось тепер вчені повідомили про інновацію: винайдено ефективний антибіотик, до якого бактерії не можуть пристосуватися.</a:t>
            </a:r>
            <a:endParaRPr lang="ru-RU" sz="1400" dirty="0"/>
          </a:p>
          <a:p>
            <a:pPr fontAlgn="base">
              <a:buNone/>
            </a:pPr>
            <a:r>
              <a:rPr lang="uk" sz="1400" dirty="0"/>
              <a:t>Вчені створили так званий «білковий антибіотик», який не викликає звикання і проводить активну боротьбу навіть із дуже сильними вірусами.</a:t>
            </a:r>
          </a:p>
          <a:p>
            <a:pPr fontAlgn="base">
              <a:buNone/>
            </a:pPr>
            <a:r>
              <a:rPr lang="uk" sz="1400" dirty="0"/>
              <a:t>Це відкриття зробили фахівці з </a:t>
            </a:r>
            <a:r>
              <a:rPr lang="uk" sz="1400" dirty="0" err="1"/>
              <a:t>Рокфеллерського </a:t>
            </a:r>
            <a:r>
              <a:rPr lang="uk" sz="1400" dirty="0"/>
              <a:t>університету разом з експертами </a:t>
            </a:r>
            <a:r>
              <a:rPr lang="uk" sz="1400" dirty="0" err="1"/>
              <a:t>Астекс.</a:t>
            </a:r>
            <a:r>
              <a:rPr lang="uk" sz="1400" dirty="0"/>
              <a:t> </a:t>
            </a:r>
            <a:r>
              <a:rPr lang="uk" sz="1400" dirty="0" err="1"/>
              <a:t>Фармасьютікалз </a:t>
            </a:r>
            <a:r>
              <a:rPr lang="uk" sz="1400" dirty="0"/>
              <a:t>(фармацевтична компанія). Завдяки тестуванню нового препарату на лабораторних гризунах вченим вдалося з'ясувати, що новий антибіотик не тільки може проводити ефективну боротьбу із захворюваннями, а й не викликає звикання. Іншими словами, не було виявлено </a:t>
            </a:r>
            <a:r>
              <a:rPr lang="uk" sz="1400" dirty="0" err="1"/>
              <a:t>резистентності </a:t>
            </a:r>
            <a:r>
              <a:rPr lang="uk" sz="1400" dirty="0"/>
              <a:t>до антибіотика.</a:t>
            </a:r>
          </a:p>
          <a:p>
            <a:pPr fontAlgn="base">
              <a:buNone/>
            </a:pPr>
            <a:endParaRPr lang="ru-RU" sz="1400" dirty="0"/>
          </a:p>
          <a:p>
            <a:pPr>
              <a:buNone/>
            </a:pPr>
            <a:endParaRPr lang="ru-RU"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 dirty="0"/>
              <a:t>Американські вчені винайшли «окуляри для читання»</a:t>
            </a:r>
            <a:endParaRPr lang="ru-RU" dirty="0"/>
          </a:p>
        </p:txBody>
      </p:sp>
      <p:sp>
        <p:nvSpPr>
          <p:cNvPr id="3" name="Содержимое 2"/>
          <p:cNvSpPr>
            <a:spLocks noGrp="1"/>
          </p:cNvSpPr>
          <p:nvPr>
            <p:ph idx="1"/>
          </p:nvPr>
        </p:nvSpPr>
        <p:spPr/>
        <p:txBody>
          <a:bodyPr>
            <a:normAutofit fontScale="47500" lnSpcReduction="20000"/>
          </a:bodyPr>
          <a:lstStyle/>
          <a:p>
            <a:pPr fontAlgn="base">
              <a:buNone/>
            </a:pPr>
            <a:r>
              <a:rPr lang="uk" dirty="0"/>
              <a:t>Звичайні американські студенти створили пристрій, який зможе допомогти незрячим. Що саме вигадали студенти зі США, як це полегшить життя сліпих, розповідають експерти відділу новини США та новини Науки економічного видання для сучасних інвесторів «Біржовий Лідер».</a:t>
            </a:r>
          </a:p>
          <a:p>
            <a:pPr fontAlgn="base">
              <a:buNone/>
            </a:pPr>
            <a:r>
              <a:rPr lang="uk" dirty="0"/>
              <a:t>Студенти з американського Міжнародного </a:t>
            </a:r>
            <a:r>
              <a:rPr lang="uk" dirty="0" err="1"/>
              <a:t>Флоридського </a:t>
            </a:r>
            <a:r>
              <a:rPr lang="uk" dirty="0"/>
              <a:t>університету поставили за мету полегшити життя людей, позбавлених зору. У період конкурсу, який проводився із соціального бізнесу, кілька студентів представило свою новітню розробку, яка отримала назву «окуляри </a:t>
            </a:r>
            <a:r>
              <a:rPr lang="uk" dirty="0" err="1"/>
              <a:t>Eyetalk </a:t>
            </a:r>
            <a:r>
              <a:rPr lang="uk" dirty="0"/>
              <a:t>». За рахунок такого нехитрого </a:t>
            </a:r>
            <a:r>
              <a:rPr lang="uk" dirty="0" err="1"/>
              <a:t>гаджета </a:t>
            </a:r>
            <a:r>
              <a:rPr lang="uk" dirty="0"/>
              <a:t>взаємодія невидящих людей з навколишнім світом вивести планується на зовсім інший рівень.</a:t>
            </a:r>
          </a:p>
          <a:p>
            <a:pPr fontAlgn="base">
              <a:buNone/>
            </a:pPr>
            <a:r>
              <a:rPr lang="uk" dirty="0"/>
              <a:t>ЗМІ також відзначають і той факт, що самі по собі окуляри досить легкі, тому що в них є мініатюрні компоненти. Вбудована програма розпізнавання тексту озвучувати їхньому власнику здатна майже будь-які повідомлення, написані в книгах, на рекламних щитах та на поверхнях продуктів.</a:t>
            </a:r>
          </a:p>
          <a:p>
            <a:pPr fontAlgn="base">
              <a:buNone/>
            </a:pPr>
            <a:r>
              <a:rPr lang="uk" dirty="0"/>
              <a:t>Вже зроблений перший діючий прототип окулярів </a:t>
            </a:r>
            <a:r>
              <a:rPr lang="uk" dirty="0" err="1"/>
              <a:t>Eyetalk </a:t>
            </a:r>
            <a:r>
              <a:rPr lang="uk" dirty="0"/>
              <a:t>, які зараз мало відрізняються елегантністю, розпізнавати вони поки що можуть лише англійські тексти. Але в планах найближчим часом у молодих вчених налагодження виробництва більш зручних і компактних моделей, які вмітимуть розпізнавати повідомлення іншими мовами.</a:t>
            </a:r>
          </a:p>
          <a:p>
            <a:pPr fontAlgn="base">
              <a:buNone/>
            </a:pPr>
            <a:r>
              <a:rPr lang="uk" dirty="0"/>
              <a:t>Також варто акцентувати увагу і на тому факті, що інвестори вже виявили зацікавленість у такій новинці, визнавши її дуже корисною. Перспективність такого роду очок дасть можливість налагодити масове виробництво, почати продаж по всій земній кулі.</a:t>
            </a:r>
          </a:p>
          <a:p>
            <a:pPr>
              <a:buNone/>
            </a:pP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 dirty="0"/>
              <a:t>Рукавички для глухонімих</a:t>
            </a:r>
            <a:endParaRPr lang="ru-RU" dirty="0"/>
          </a:p>
        </p:txBody>
      </p:sp>
      <p:sp>
        <p:nvSpPr>
          <p:cNvPr id="3" name="Содержимое 2"/>
          <p:cNvSpPr>
            <a:spLocks noGrp="1"/>
          </p:cNvSpPr>
          <p:nvPr>
            <p:ph idx="1"/>
          </p:nvPr>
        </p:nvSpPr>
        <p:spPr>
          <a:xfrm>
            <a:off x="457200" y="1142984"/>
            <a:ext cx="4829180" cy="5143535"/>
          </a:xfrm>
        </p:spPr>
        <p:txBody>
          <a:bodyPr>
            <a:normAutofit fontScale="40000" lnSpcReduction="20000"/>
          </a:bodyPr>
          <a:lstStyle/>
          <a:p>
            <a:pPr fontAlgn="base">
              <a:buNone/>
            </a:pPr>
            <a:r>
              <a:rPr lang="uk" sz="3700" dirty="0"/>
              <a:t>Ще в середині минулого року іноземні та українські ЗМІ писали про те, що кілька студентів </a:t>
            </a:r>
            <a:r>
              <a:rPr lang="uk" sz="3700" dirty="0" err="1"/>
              <a:t>QuadSquad </a:t>
            </a:r>
            <a:r>
              <a:rPr lang="uk" sz="3700" dirty="0"/>
              <a:t>із Донецька у межах проекту </a:t>
            </a:r>
            <a:r>
              <a:rPr lang="uk" sz="3700" dirty="0" err="1"/>
              <a:t>Microsoft's</a:t>
            </a:r>
            <a:r>
              <a:rPr lang="uk" sz="3700" dirty="0"/>
              <a:t> </a:t>
            </a:r>
            <a:r>
              <a:rPr lang="uk" sz="3700" dirty="0" err="1"/>
              <a:t>Imagine</a:t>
            </a:r>
            <a:r>
              <a:rPr lang="uk" sz="3700" dirty="0"/>
              <a:t> </a:t>
            </a:r>
            <a:r>
              <a:rPr lang="uk" sz="3700" dirty="0" err="1"/>
              <a:t>Cup </a:t>
            </a:r>
            <a:r>
              <a:rPr lang="uk" sz="3700" dirty="0"/>
              <a:t>придумали та зробили рукавички під назвою </a:t>
            </a:r>
            <a:r>
              <a:rPr lang="uk" sz="3700" dirty="0" err="1"/>
              <a:t>Enable</a:t>
            </a:r>
            <a:r>
              <a:rPr lang="uk" sz="3700" dirty="0"/>
              <a:t> </a:t>
            </a:r>
            <a:r>
              <a:rPr lang="uk" sz="3700" dirty="0" err="1"/>
              <a:t>Talk </a:t>
            </a:r>
            <a:r>
              <a:rPr lang="uk" sz="3700" dirty="0"/>
              <a:t>, які допомагають глухонімим переводити кожен жест у слова.</a:t>
            </a:r>
          </a:p>
          <a:p>
            <a:pPr fontAlgn="base">
              <a:buNone/>
            </a:pPr>
            <a:r>
              <a:rPr lang="uk" sz="3700" dirty="0"/>
              <a:t>Рукавички мають сонячну батарею, датчики тиску, гіроскоп, акселерометри, які за допомогою спеціального програмного забезпечення здатні перекладати мову жестів у повідомлення, а потім у мову з використанням движка </a:t>
            </a:r>
            <a:r>
              <a:rPr lang="uk" sz="3700" dirty="0" err="1"/>
              <a:t>text-to-speech </a:t>
            </a:r>
            <a:r>
              <a:rPr lang="uk" sz="3700" dirty="0"/>
              <a:t>. Система підключається до мобільного телефону через </a:t>
            </a:r>
            <a:r>
              <a:rPr lang="uk" sz="3700" dirty="0" err="1"/>
              <a:t>Bluetooth </a:t>
            </a:r>
            <a:r>
              <a:rPr lang="uk" sz="3700" dirty="0"/>
              <a:t>. Діти зробили кілька прототипів, протестувала їх за допомогою людей, які володіють мовою жестів.</a:t>
            </a:r>
          </a:p>
          <a:p>
            <a:pPr fontAlgn="base">
              <a:buNone/>
            </a:pPr>
            <a:r>
              <a:rPr lang="uk" sz="3700" dirty="0"/>
              <a:t>За словами Максима </a:t>
            </a:r>
            <a:r>
              <a:rPr lang="uk" sz="3700" dirty="0" err="1"/>
              <a:t>Осики </a:t>
            </a:r>
            <a:r>
              <a:rPr lang="uk" sz="3700" dirty="0"/>
              <a:t>, одного з членів студентської команди винахідників, ідея до них прийшла після спілкування зі спортсменами, які страждають на різні порушення зі слухом. Також серед особливостей даного пристрою значиться і той факт, що користувачі отримають можливість в систему розпізнавання додавати нові жести, навчаючи її, таким чином.</a:t>
            </a:r>
          </a:p>
          <a:p>
            <a:pPr>
              <a:buNone/>
            </a:pPr>
            <a:endParaRPr lang="ru-RU" dirty="0"/>
          </a:p>
        </p:txBody>
      </p:sp>
      <p:pic>
        <p:nvPicPr>
          <p:cNvPr id="4" name="Рисунок 3" descr="перчатки.jpg"/>
          <p:cNvPicPr>
            <a:picLocks noChangeAspect="1"/>
          </p:cNvPicPr>
          <p:nvPr/>
        </p:nvPicPr>
        <p:blipFill>
          <a:blip r:embed="rId3"/>
          <a:stretch>
            <a:fillRect/>
          </a:stretch>
        </p:blipFill>
        <p:spPr>
          <a:xfrm>
            <a:off x="5357818" y="1357298"/>
            <a:ext cx="3619494" cy="200227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58204" cy="1296974"/>
          </a:xfrm>
        </p:spPr>
        <p:txBody>
          <a:bodyPr>
            <a:normAutofit fontScale="90000"/>
          </a:bodyPr>
          <a:lstStyle/>
          <a:p>
            <a:r>
              <a:rPr lang="uk" dirty="0"/>
              <a:t>Розроблено новий ефективніший спосіб ін'єкції інсуліну.</a:t>
            </a:r>
            <a:endParaRPr lang="ru-RU" dirty="0"/>
          </a:p>
        </p:txBody>
      </p:sp>
      <p:pic>
        <p:nvPicPr>
          <p:cNvPr id="4" name="Содержимое 3" descr="pUmb3Kkf4DA.jpg"/>
          <p:cNvPicPr>
            <a:picLocks noGrp="1" noChangeAspect="1"/>
          </p:cNvPicPr>
          <p:nvPr>
            <p:ph idx="1"/>
          </p:nvPr>
        </p:nvPicPr>
        <p:blipFill>
          <a:blip r:embed="rId3"/>
          <a:stretch>
            <a:fillRect/>
          </a:stretch>
        </p:blipFill>
        <p:spPr>
          <a:xfrm>
            <a:off x="500034" y="2214554"/>
            <a:ext cx="2337564" cy="2928958"/>
          </a:xfrm>
        </p:spPr>
      </p:pic>
      <p:sp>
        <p:nvSpPr>
          <p:cNvPr id="7" name="Прямоугольник 6"/>
          <p:cNvSpPr/>
          <p:nvPr/>
        </p:nvSpPr>
        <p:spPr>
          <a:xfrm>
            <a:off x="3000364" y="1857364"/>
            <a:ext cx="5143536" cy="2970044"/>
          </a:xfrm>
          <a:prstGeom prst="rect">
            <a:avLst/>
          </a:prstGeom>
        </p:spPr>
        <p:txBody>
          <a:bodyPr wrap="square">
            <a:spAutoFit/>
          </a:bodyPr>
          <a:lstStyle/>
          <a:p>
            <a:r>
              <a:rPr lang="uk" sz="1100" dirty="0"/>
              <a:t>Крім незручності від щоденних ін'єкцій інсуліну, діабетики першого типу постійно схильні до ризику нашкодити своєму здоров'ю, якщо необхідна доза ін'єкції була обрана неправильно. Щоб у майбутньому була можливість обійти ці дві проблеми, американські вчені вирішили розробити новий метод. Його суть ґрунтується на мережі зі спеціальних </a:t>
            </a:r>
            <a:r>
              <a:rPr lang="uk" sz="1100" dirty="0" err="1"/>
              <a:t>наночастинок </a:t>
            </a:r>
            <a:r>
              <a:rPr lang="uk" sz="1100" dirty="0"/>
              <a:t>, які вводять у людський організм. Ці частки, при підвищенні рівня цукру, починають вивільняти наявний у них інсулін і таким чином можуть тримати рівень цукру в нормі більше одного тижня, не вимагаючи додаткових ін'єкцій.</a:t>
            </a:r>
            <a:br>
              <a:rPr lang="ru-RU" sz="1100" dirty="0"/>
            </a:br>
            <a:r>
              <a:rPr lang="uk" sz="1100" dirty="0"/>
              <a:t> </a:t>
            </a:r>
            <a:br>
              <a:rPr lang="ru-RU" sz="1100" dirty="0"/>
            </a:br>
            <a:r>
              <a:rPr lang="uk" sz="1100" dirty="0"/>
              <a:t>Самі ж </a:t>
            </a:r>
            <a:r>
              <a:rPr lang="uk" sz="1100" dirty="0" err="1"/>
              <a:t>наночастки </a:t>
            </a:r>
            <a:r>
              <a:rPr lang="uk" sz="1100" dirty="0"/>
              <a:t>складаються із серцевини, роль якої тут виконує інсулін, декстрану (використовується для розрідження крові) та ферменту </a:t>
            </a:r>
            <a:r>
              <a:rPr lang="uk" sz="1100" dirty="0" err="1"/>
              <a:t>глюкозооксидази </a:t>
            </a:r>
            <a:r>
              <a:rPr lang="uk" sz="1100" dirty="0"/>
              <a:t>. При підвищенні рівня глюкози ферменти перетворюють її частину в </a:t>
            </a:r>
            <a:r>
              <a:rPr lang="uk" sz="1100" dirty="0" err="1"/>
              <a:t>глюконову </a:t>
            </a:r>
            <a:r>
              <a:rPr lang="uk" sz="1100" dirty="0"/>
              <a:t>кислоту, яка в свою чергу розщеплює оболонку з декстрану і тим самим вивільняє необхідну дозу інсуліну. </a:t>
            </a:r>
            <a:r>
              <a:rPr lang="uk" sz="1100" dirty="0" err="1"/>
              <a:t>Глюконова </a:t>
            </a:r>
            <a:r>
              <a:rPr lang="uk" sz="1100" dirty="0"/>
              <a:t>кислота та декстран, будучи </a:t>
            </a:r>
            <a:r>
              <a:rPr lang="uk" sz="1100" dirty="0" err="1"/>
              <a:t>біосумісними </a:t>
            </a:r>
            <a:r>
              <a:rPr lang="uk" sz="1100" dirty="0"/>
              <a:t>, просто розчиняються в організмі, а отриманий інсулін допомагає тримати рівень глюкози під контролем.</a:t>
            </a:r>
            <a:endParaRPr lang="ru-RU" sz="1100" dirty="0"/>
          </a:p>
        </p:txBody>
      </p:sp>
      <p:sp>
        <p:nvSpPr>
          <p:cNvPr id="8" name="Прямоугольник 7"/>
          <p:cNvSpPr/>
          <p:nvPr/>
        </p:nvSpPr>
        <p:spPr>
          <a:xfrm>
            <a:off x="3071802" y="4929198"/>
            <a:ext cx="4572000" cy="1323439"/>
          </a:xfrm>
          <a:prstGeom prst="rect">
            <a:avLst/>
          </a:prstGeom>
        </p:spPr>
        <p:txBody>
          <a:bodyPr>
            <a:spAutoFit/>
          </a:bodyPr>
          <a:lstStyle/>
          <a:p>
            <a:r>
              <a:rPr lang="uk" sz="1000" dirty="0"/>
              <a:t>Далі, оскільки ці </a:t>
            </a:r>
            <a:r>
              <a:rPr lang="uk" sz="1000" dirty="0" err="1"/>
              <a:t>наночастинки </a:t>
            </a:r>
            <a:r>
              <a:rPr lang="uk" sz="1000" dirty="0"/>
              <a:t>використовують позитивно і негативно заряджену </a:t>
            </a:r>
            <a:r>
              <a:rPr lang="uk" sz="1000" dirty="0" err="1"/>
              <a:t>біосумісну </a:t>
            </a:r>
            <a:r>
              <a:rPr lang="uk" sz="1000" dirty="0"/>
              <a:t>оболонку, вони починають притягуватися один до одного, утворюючи таким чином " </a:t>
            </a:r>
            <a:r>
              <a:rPr lang="uk" sz="1000" dirty="0" err="1"/>
              <a:t>наносити </a:t>
            </a:r>
            <a:r>
              <a:rPr lang="uk" sz="1000" dirty="0"/>
              <a:t>". Позитивно заряджена оболонка складається з </a:t>
            </a:r>
            <a:r>
              <a:rPr lang="uk" sz="1000" dirty="0" err="1"/>
              <a:t>хітозану </a:t>
            </a:r>
            <a:r>
              <a:rPr lang="uk" sz="1000" dirty="0"/>
              <a:t>, речовини яке зазвичай видобувають із панцирів ракоподібних. Цей матеріал нерідко використовують у так званій автомобільній фарбі, що самовідновлюється. Роль негативно зарядженої оболонки у разі виконують </a:t>
            </a:r>
            <a:r>
              <a:rPr lang="uk" sz="1000" dirty="0" err="1"/>
              <a:t>альгінати </a:t>
            </a:r>
            <a:r>
              <a:rPr lang="uk" sz="1000" dirty="0"/>
              <a:t>, які у морських водоростях.</a:t>
            </a:r>
            <a:endParaRPr lang="ru-RU"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 dirty="0"/>
              <a:t>Зуб мудрості. Проблем можна уникнути?</a:t>
            </a:r>
            <a:endParaRPr lang="ru-RU" dirty="0"/>
          </a:p>
        </p:txBody>
      </p:sp>
      <p:sp>
        <p:nvSpPr>
          <p:cNvPr id="3" name="Содержимое 2"/>
          <p:cNvSpPr>
            <a:spLocks noGrp="1"/>
          </p:cNvSpPr>
          <p:nvPr>
            <p:ph idx="1"/>
          </p:nvPr>
        </p:nvSpPr>
        <p:spPr/>
        <p:txBody>
          <a:bodyPr>
            <a:normAutofit/>
          </a:bodyPr>
          <a:lstStyle/>
          <a:p>
            <a:pPr>
              <a:buNone/>
            </a:pPr>
            <a:r>
              <a:rPr lang="uk" sz="1200" dirty="0"/>
              <a:t>Стоматологами розроблено метод із зупинки зростання зубів мудрості. Вони пропонують вводити анестетики дітям молодшого віку. Як довело дослідження за участю 220 дітей 2-6-річного віку, які проходили лікування у Стоматологічній школі Університету </a:t>
            </a:r>
            <a:r>
              <a:rPr lang="uk" sz="1200" dirty="0" err="1"/>
              <a:t>Тафтса </a:t>
            </a:r>
            <a:r>
              <a:rPr lang="uk" sz="1200" dirty="0"/>
              <a:t>, метод працює.</a:t>
            </a:r>
            <a:br>
              <a:rPr lang="ru-RU" sz="1200" dirty="0"/>
            </a:br>
            <a:r>
              <a:rPr lang="uk" sz="1200" dirty="0"/>
              <a:t> </a:t>
            </a:r>
            <a:br>
              <a:rPr lang="ru-RU" sz="1200" dirty="0"/>
            </a:br>
            <a:r>
              <a:rPr lang="uk" sz="1200" dirty="0"/>
              <a:t>Дітям робилися знімки через 3 роки та більше після першого відвідування клініки. Ті, кому проводилася місцева анестезія в області нижньої щелепи, вчетверо рідше мали зачатки зуба мудрості. Зазвичай зачатки зуба мудрості починають з'являтися у віці 2-6 років. Перші явні ознаки даються взнаки наприкінці підліткового періоду чи вже у дорослому віці.</a:t>
            </a:r>
            <a:br>
              <a:rPr lang="ru-RU" sz="1200" dirty="0"/>
            </a:br>
            <a:r>
              <a:rPr lang="uk" sz="1200" dirty="0"/>
              <a:t> </a:t>
            </a:r>
            <a:br>
              <a:rPr lang="ru-RU" sz="1200" dirty="0"/>
            </a:br>
            <a:r>
              <a:rPr lang="uk" sz="1200" dirty="0"/>
              <a:t>Проблеми з хоча б одним із зубів мудрості виникають приблизно у 90% людей. Зуби часто ростуть неправильно, що викликає біль, тиск на сусідні зуби (приводить до зміщення або контактного карієсу), можливе приєднання інфекції або утворення кісти (див. зображення). Тому нерідко доводиться видаляти їх хірургічним шляхом.</a:t>
            </a:r>
            <a:br>
              <a:rPr lang="ru-RU" sz="1200" dirty="0"/>
            </a:br>
            <a:r>
              <a:rPr lang="uk" sz="1200" dirty="0"/>
              <a:t> </a:t>
            </a:r>
            <a:br>
              <a:rPr lang="ru-RU" sz="1200" dirty="0"/>
            </a:br>
            <a:r>
              <a:rPr lang="uk" sz="1200" dirty="0"/>
              <a:t>Лікарі сподіваються, що анестезія вирішить це питання раз і назавжди. Але потрібне більш тривале спостереження, йдеться у звіті, що вийшов у журналі </a:t>
            </a:r>
            <a:r>
              <a:rPr lang="uk" sz="1200" dirty="0" err="1"/>
              <a:t>Journal</a:t>
            </a:r>
            <a:r>
              <a:rPr lang="uk" sz="1200" dirty="0"/>
              <a:t> </a:t>
            </a:r>
            <a:r>
              <a:rPr lang="uk" sz="1200" dirty="0" err="1"/>
              <a:t>of</a:t>
            </a:r>
            <a:r>
              <a:rPr lang="uk" sz="1200" dirty="0"/>
              <a:t> </a:t>
            </a:r>
            <a:r>
              <a:rPr lang="uk" sz="1200" dirty="0" err="1"/>
              <a:t>the</a:t>
            </a:r>
            <a:r>
              <a:rPr lang="uk" sz="1200" dirty="0"/>
              <a:t> </a:t>
            </a:r>
            <a:r>
              <a:rPr lang="uk" sz="1200" dirty="0" err="1"/>
              <a:t>American</a:t>
            </a:r>
            <a:r>
              <a:rPr lang="uk" sz="1200" dirty="0"/>
              <a:t> </a:t>
            </a:r>
            <a:r>
              <a:rPr lang="uk" sz="1200" dirty="0" err="1"/>
              <a:t>Dental</a:t>
            </a:r>
            <a:r>
              <a:rPr lang="uk" sz="1200" dirty="0"/>
              <a:t> </a:t>
            </a:r>
            <a:r>
              <a:rPr lang="uk" sz="1200" dirty="0" err="1"/>
              <a:t>Association </a:t>
            </a:r>
            <a:r>
              <a:rPr lang="uk" sz="1200" dirty="0"/>
              <a:t>. До речі, як саме анестезія впливає на зуб, спеціалісти так і не пояснили.</a:t>
            </a:r>
            <a:endParaRPr lang="ru-RU" sz="1200" dirty="0"/>
          </a:p>
        </p:txBody>
      </p:sp>
      <p:pic>
        <p:nvPicPr>
          <p:cNvPr id="4" name="Рисунок 3" descr="ApB5yJ8Kd8k.jpg"/>
          <p:cNvPicPr>
            <a:picLocks noChangeAspect="1"/>
          </p:cNvPicPr>
          <p:nvPr/>
        </p:nvPicPr>
        <p:blipFill>
          <a:blip r:embed="rId3"/>
          <a:stretch>
            <a:fillRect/>
          </a:stretch>
        </p:blipFill>
        <p:spPr>
          <a:xfrm>
            <a:off x="6215074" y="4643446"/>
            <a:ext cx="2011680" cy="15087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 dirty="0"/>
              <a:t>На боротьбу з невиліковною інфекцією стануть роботи</a:t>
            </a:r>
            <a:endParaRPr lang="ru-RU" dirty="0"/>
          </a:p>
        </p:txBody>
      </p:sp>
      <p:sp>
        <p:nvSpPr>
          <p:cNvPr id="3" name="Содержимое 2"/>
          <p:cNvSpPr>
            <a:spLocks noGrp="1"/>
          </p:cNvSpPr>
          <p:nvPr>
            <p:ph idx="1"/>
          </p:nvPr>
        </p:nvSpPr>
        <p:spPr/>
        <p:txBody>
          <a:bodyPr>
            <a:normAutofit/>
          </a:bodyPr>
          <a:lstStyle/>
          <a:p>
            <a:pPr>
              <a:buNone/>
            </a:pPr>
            <a:r>
              <a:rPr lang="uk" sz="1000" dirty="0"/>
              <a:t>Епідеміологи зі США б'ють на сполох: виявлено новий госпітальний </a:t>
            </a:r>
            <a:r>
              <a:rPr lang="uk" sz="1000" dirty="0" err="1"/>
              <a:t>патоген </a:t>
            </a:r>
            <a:r>
              <a:rPr lang="uk" sz="1000" dirty="0"/>
              <a:t>- </a:t>
            </a:r>
            <a:r>
              <a:rPr lang="uk" sz="1000" dirty="0" err="1"/>
              <a:t>Carbapenem-resistant</a:t>
            </a:r>
            <a:r>
              <a:rPr lang="uk" sz="1000" dirty="0"/>
              <a:t> </a:t>
            </a:r>
            <a:r>
              <a:rPr lang="uk" sz="1000" dirty="0" err="1"/>
              <a:t>Enterobacteriaceae </a:t>
            </a:r>
            <a:r>
              <a:rPr lang="uk" sz="1000" dirty="0"/>
              <a:t>(CRE), який не по зубах навіть антибіотикам резерву, але особливі роботи можуть допомогти. </a:t>
            </a:r>
            <a:br>
              <a:rPr lang="ru-RU" sz="1000" dirty="0"/>
            </a:br>
            <a:r>
              <a:rPr lang="uk" sz="1000" dirty="0"/>
              <a:t>Робот розміром приблизно із середніх розмірів пральну машину. За досвідом госпіталю Джонса </a:t>
            </a:r>
            <a:r>
              <a:rPr lang="uk" sz="1000" dirty="0" err="1"/>
              <a:t>Хопкінса </a:t>
            </a:r>
            <a:r>
              <a:rPr lang="uk" sz="1000" dirty="0"/>
              <a:t>, який одним із перших ввів подібних роботів у практику, помітно різке (на 64%) зменшення кількості невиліковних внутрішньолікарняних інфекцій. Принцип дії досить простий: вони вбивають </a:t>
            </a:r>
            <a:r>
              <a:rPr lang="uk" sz="1000" dirty="0" err="1"/>
              <a:t>супербактерії </a:t>
            </a:r>
            <a:r>
              <a:rPr lang="uk" sz="1000" dirty="0"/>
              <a:t>, спочатку розпорошуючи перекис водню в герметично опечатаній палаті (якщо людина зайде в момент обробки або навіть після неї в приміщення, то не зможе не тільки дихати, але навіть відкрити очі, настільки велика концентрація перекису в повітрі) Тому другим етапом йде обробка приміщення парою, це сприяє швидкому розпаду перекису до води і кисню і робить повітря в приміщенні безпечним для дихання. </a:t>
            </a:r>
            <a:br>
              <a:rPr lang="ru-RU" sz="1000" dirty="0"/>
            </a:br>
            <a:r>
              <a:rPr lang="uk" sz="1000" dirty="0"/>
              <a:t>У США роботи, що розпорошують перекис, числяться на балансі приблизно 24 лікарень. А ще близько 100 лікарень використовують роботів, здатних знезаразити палату потужним ультрафіолетовим випромінюванням всього за 10 хвилин. Але такі роботи дороги – 10000 доларів за штуку. </a:t>
            </a:r>
            <a:br>
              <a:rPr lang="ru-RU" sz="1000" dirty="0"/>
            </a:br>
            <a:r>
              <a:rPr lang="uk" sz="1000" dirty="0"/>
              <a:t>Роботи приблизно в 20 разів ефективніші за звичайні методи знезараження, які практикуються в лікарнях, так що навіть така дорога покупка може швидко окупити себе. Особливо в умовах поширення CRE, </a:t>
            </a:r>
            <a:r>
              <a:rPr lang="uk" sz="1000" dirty="0" err="1"/>
              <a:t>патогену </a:t>
            </a:r>
            <a:r>
              <a:rPr lang="uk" sz="1000" dirty="0"/>
              <a:t>, що відрізняється високою смертністю та здатністю провокувати поширення інших резистентних інфекцій.</a:t>
            </a:r>
            <a:br>
              <a:rPr lang="ru-RU" sz="1000" dirty="0"/>
            </a:br>
            <a:endParaRPr lang="ru-RU" sz="1000" dirty="0"/>
          </a:p>
        </p:txBody>
      </p:sp>
      <p:pic>
        <p:nvPicPr>
          <p:cNvPr id="4" name="Рисунок 3" descr="OyeKz4LMqe0.jpg"/>
          <p:cNvPicPr>
            <a:picLocks noChangeAspect="1"/>
          </p:cNvPicPr>
          <p:nvPr/>
        </p:nvPicPr>
        <p:blipFill>
          <a:blip r:embed="rId3"/>
          <a:stretch>
            <a:fillRect/>
          </a:stretch>
        </p:blipFill>
        <p:spPr>
          <a:xfrm>
            <a:off x="928663" y="3786190"/>
            <a:ext cx="4429156" cy="248604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229600" cy="500066"/>
          </a:xfrm>
        </p:spPr>
        <p:txBody>
          <a:bodyPr>
            <a:normAutofit fontScale="90000"/>
          </a:bodyPr>
          <a:lstStyle/>
          <a:p>
            <a:br>
              <a:rPr lang="ru-RU" dirty="0"/>
            </a:br>
            <a:br>
              <a:rPr lang="ru-RU" dirty="0"/>
            </a:br>
            <a:br>
              <a:rPr lang="ru-RU" dirty="0"/>
            </a:br>
            <a:endParaRPr lang="ru-RU" dirty="0"/>
          </a:p>
        </p:txBody>
      </p:sp>
      <p:sp>
        <p:nvSpPr>
          <p:cNvPr id="3" name="Содержимое 2"/>
          <p:cNvSpPr>
            <a:spLocks noGrp="1"/>
          </p:cNvSpPr>
          <p:nvPr>
            <p:ph idx="1"/>
          </p:nvPr>
        </p:nvSpPr>
        <p:spPr>
          <a:xfrm>
            <a:off x="758431" y="2733655"/>
            <a:ext cx="7074107" cy="2006954"/>
          </a:xfrm>
        </p:spPr>
        <p:txBody>
          <a:bodyPr>
            <a:noAutofit/>
          </a:bodyPr>
          <a:lstStyle/>
          <a:p>
            <a:pPr>
              <a:buNone/>
            </a:pPr>
            <a:r>
              <a:rPr lang="uk" sz="6000" dirty="0"/>
              <a:t>Дякую за увагу!</a:t>
            </a:r>
            <a:endParaRPr lang="ru-RU" sz="6000"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TotalTime>
  <Words>2223</Words>
  <Application>Microsoft Office PowerPoint</Application>
  <PresentationFormat>Экран (4:3)</PresentationFormat>
  <Paragraphs>92</Paragraphs>
  <Slides>16</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16</vt:i4>
      </vt:variant>
    </vt:vector>
  </HeadingPairs>
  <TitlesOfParts>
    <vt:vector size="23" baseType="lpstr">
      <vt:lpstr>Arial</vt:lpstr>
      <vt:lpstr>Calibri</vt:lpstr>
      <vt:lpstr>Roboto Condensed</vt:lpstr>
      <vt:lpstr>Times</vt:lpstr>
      <vt:lpstr>Times New Roman</vt:lpstr>
      <vt:lpstr>Wingdings</vt:lpstr>
      <vt:lpstr>Тема Office</vt:lpstr>
      <vt:lpstr>Презентация PowerPoint</vt:lpstr>
      <vt:lpstr>                                                 Особливості створення інновацій в медицині та формування попиту на них</vt:lpstr>
      <vt:lpstr>Лазеролікування</vt:lpstr>
      <vt:lpstr>Переваги лазерного лікування</vt:lpstr>
      <vt:lpstr>Нанотехнології для боротьби з раком </vt:lpstr>
      <vt:lpstr>Нанотехнології для боротьби з раком </vt:lpstr>
      <vt:lpstr>Замінник крові</vt:lpstr>
      <vt:lpstr>Українські вчені створили нові комбіновані еквіваленти дерми для лікування тяжких опікових ран</vt:lpstr>
      <vt:lpstr>Створено шприц без голки</vt:lpstr>
      <vt:lpstr>Створено нові антибіотики, які не викликають звикання</vt:lpstr>
      <vt:lpstr>Американські вчені винайшли «окуляри для читання»</vt:lpstr>
      <vt:lpstr>Рукавички для глухонімих</vt:lpstr>
      <vt:lpstr>Розроблено новий ефективніший спосіб ін'єкції інсуліну.</vt:lpstr>
      <vt:lpstr>Зуб мудрості. Проблем можна уникнути?</vt:lpstr>
      <vt:lpstr>На боротьбу з невиліковною інфекцією стануть роботи</vt:lpstr>
      <vt:lpstr>   </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Инновации в медицине</dc:title>
  <dc:creator>FuckYouBill</dc:creator>
  <cp:lastModifiedBy>Пользователь Windows</cp:lastModifiedBy>
  <cp:revision>15</cp:revision>
  <dcterms:created xsi:type="dcterms:W3CDTF">2009-09-13T15:38:53Z</dcterms:created>
  <dcterms:modified xsi:type="dcterms:W3CDTF">2024-02-12T14:50:58Z</dcterms:modified>
</cp:coreProperties>
</file>