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1"/>
  </p:notesMasterIdLst>
  <p:sldIdLst>
    <p:sldId id="272" r:id="rId2"/>
    <p:sldId id="294" r:id="rId3"/>
    <p:sldId id="288" r:id="rId4"/>
    <p:sldId id="289" r:id="rId5"/>
    <p:sldId id="282" r:id="rId6"/>
    <p:sldId id="281" r:id="rId7"/>
    <p:sldId id="284" r:id="rId8"/>
    <p:sldId id="290" r:id="rId9"/>
    <p:sldId id="277" r:id="rId10"/>
    <p:sldId id="286" r:id="rId11"/>
    <p:sldId id="287" r:id="rId12"/>
    <p:sldId id="278" r:id="rId13"/>
    <p:sldId id="295" r:id="rId14"/>
    <p:sldId id="296" r:id="rId15"/>
    <p:sldId id="297" r:id="rId16"/>
    <p:sldId id="298" r:id="rId17"/>
    <p:sldId id="291" r:id="rId18"/>
    <p:sldId id="292" r:id="rId19"/>
    <p:sldId id="293" r:id="rId20"/>
  </p:sldIdLst>
  <p:sldSz cx="9144000" cy="6858000" type="screen4x3"/>
  <p:notesSz cx="6858000" cy="9144000"/>
  <p:defaultTextStyle>
    <a:defPPr>
      <a:defRPr lang="u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 varScale="1">
        <p:scale>
          <a:sx n="158" d="100"/>
          <a:sy n="158" d="100"/>
        </p:scale>
        <p:origin x="18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551344-B2AB-4184-B816-A3F8FA841DE9}" type="doc">
      <dgm:prSet loTypeId="urn:microsoft.com/office/officeart/2005/8/layout/cycle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66024290-41DD-46EA-BED1-3B6B0A6E9EDC}">
      <dgm:prSet phldrT="[Текст]" custT="1"/>
      <dgm:spPr/>
      <dgm:t>
        <a:bodyPr/>
        <a:lstStyle/>
        <a:p>
          <a:r>
            <a:rPr lang="uk" sz="2000" dirty="0">
              <a:solidFill>
                <a:schemeClr val="tx2">
                  <a:lumMod val="25000"/>
                </a:schemeClr>
              </a:solidFill>
            </a:rPr>
            <a:t>чітка цільова орієнтація системи</a:t>
          </a:r>
          <a:endParaRPr lang="uk-UA" sz="2000" dirty="0">
            <a:solidFill>
              <a:schemeClr val="tx2">
                <a:lumMod val="25000"/>
              </a:schemeClr>
            </a:solidFill>
          </a:endParaRPr>
        </a:p>
      </dgm:t>
    </dgm:pt>
    <dgm:pt modelId="{9AE21FEA-14F4-4C3B-83D8-DE0FFF01C9BA}" type="parTrans" cxnId="{5A18116A-3A13-43BD-9188-2C0E3C4D54C4}">
      <dgm:prSet/>
      <dgm:spPr/>
      <dgm:t>
        <a:bodyPr/>
        <a:lstStyle/>
        <a:p>
          <a:endParaRPr lang="uk-UA"/>
        </a:p>
      </dgm:t>
    </dgm:pt>
    <dgm:pt modelId="{486196C0-8100-487B-8099-656BBE3893A3}" type="sibTrans" cxnId="{5A18116A-3A13-43BD-9188-2C0E3C4D54C4}">
      <dgm:prSet/>
      <dgm:spPr/>
      <dgm:t>
        <a:bodyPr/>
        <a:lstStyle/>
        <a:p>
          <a:endParaRPr lang="uk-UA"/>
        </a:p>
      </dgm:t>
    </dgm:pt>
    <dgm:pt modelId="{895669A4-9A25-46FA-9ABA-596E0141B8C9}">
      <dgm:prSet phldrT="[Текст]" custT="1"/>
      <dgm:spPr/>
      <dgm:t>
        <a:bodyPr/>
        <a:lstStyle/>
        <a:p>
          <a:r>
            <a:rPr lang="uk" sz="2000" dirty="0">
              <a:solidFill>
                <a:schemeClr val="tx2">
                  <a:lumMod val="25000"/>
                </a:schemeClr>
              </a:solidFill>
            </a:rPr>
            <a:t>множинність джерел фінансування</a:t>
          </a:r>
          <a:endParaRPr lang="uk-UA" sz="2000" dirty="0">
            <a:solidFill>
              <a:schemeClr val="tx2">
                <a:lumMod val="25000"/>
              </a:schemeClr>
            </a:solidFill>
          </a:endParaRPr>
        </a:p>
      </dgm:t>
    </dgm:pt>
    <dgm:pt modelId="{1E7E0C69-A97A-45A1-BD47-83344FBF9E94}" type="parTrans" cxnId="{4E6C5E5B-76C2-487D-9EC4-6479AA55B908}">
      <dgm:prSet/>
      <dgm:spPr/>
      <dgm:t>
        <a:bodyPr/>
        <a:lstStyle/>
        <a:p>
          <a:endParaRPr lang="uk-UA"/>
        </a:p>
      </dgm:t>
    </dgm:pt>
    <dgm:pt modelId="{A75B72FC-F6E4-4536-9E26-93DA0EBF2C9E}" type="sibTrans" cxnId="{4E6C5E5B-76C2-487D-9EC4-6479AA55B908}">
      <dgm:prSet/>
      <dgm:spPr/>
      <dgm:t>
        <a:bodyPr/>
        <a:lstStyle/>
        <a:p>
          <a:endParaRPr lang="uk-UA"/>
        </a:p>
      </dgm:t>
    </dgm:pt>
    <dgm:pt modelId="{B0EB075B-EB77-46A8-95B7-755E1E37C9DE}">
      <dgm:prSet phldrT="[Текст]" custT="1"/>
      <dgm:spPr/>
      <dgm:t>
        <a:bodyPr/>
        <a:lstStyle/>
        <a:p>
          <a:r>
            <a:rPr lang="uk" sz="2000" dirty="0"/>
            <a:t>широта та комплексність системи</a:t>
          </a:r>
          <a:endParaRPr lang="uk-UA" sz="2000" dirty="0">
            <a:solidFill>
              <a:schemeClr val="bg1"/>
            </a:solidFill>
          </a:endParaRPr>
        </a:p>
      </dgm:t>
    </dgm:pt>
    <dgm:pt modelId="{29924ED8-4DFF-4C7A-9076-90DD7C094C3F}" type="parTrans" cxnId="{21D1014B-9F78-4393-B6AA-576B37FAD8E6}">
      <dgm:prSet/>
      <dgm:spPr/>
      <dgm:t>
        <a:bodyPr/>
        <a:lstStyle/>
        <a:p>
          <a:endParaRPr lang="uk-UA"/>
        </a:p>
      </dgm:t>
    </dgm:pt>
    <dgm:pt modelId="{C00F888E-25EE-4EED-A890-B40818A1B857}" type="sibTrans" cxnId="{21D1014B-9F78-4393-B6AA-576B37FAD8E6}">
      <dgm:prSet/>
      <dgm:spPr/>
      <dgm:t>
        <a:bodyPr/>
        <a:lstStyle/>
        <a:p>
          <a:endParaRPr lang="uk-UA"/>
        </a:p>
      </dgm:t>
    </dgm:pt>
    <dgm:pt modelId="{52D61C06-370C-420C-B76F-3C4BF208C23A}">
      <dgm:prSet phldrT="[Текст]" custT="1"/>
      <dgm:spPr/>
      <dgm:t>
        <a:bodyPr/>
        <a:lstStyle/>
        <a:p>
          <a:r>
            <a:rPr lang="uk" sz="2000" dirty="0"/>
            <a:t>адаптивність і гнучкість, налаштування всієї системи на умови зовнішнього середовища, що динамічно змінюються.</a:t>
          </a:r>
          <a:endParaRPr lang="uk-UA" sz="2000" dirty="0"/>
        </a:p>
      </dgm:t>
    </dgm:pt>
    <dgm:pt modelId="{9C154933-3CB2-41FB-8ED2-2CA1CE46539A}" type="parTrans" cxnId="{EDA93F12-A4BF-4630-B98A-93E4ECC93869}">
      <dgm:prSet/>
      <dgm:spPr/>
      <dgm:t>
        <a:bodyPr/>
        <a:lstStyle/>
        <a:p>
          <a:endParaRPr lang="uk-UA"/>
        </a:p>
      </dgm:t>
    </dgm:pt>
    <dgm:pt modelId="{DB70E9BC-B3D1-4EF9-8103-DC4BEB74A0EF}" type="sibTrans" cxnId="{EDA93F12-A4BF-4630-B98A-93E4ECC93869}">
      <dgm:prSet/>
      <dgm:spPr/>
      <dgm:t>
        <a:bodyPr/>
        <a:lstStyle/>
        <a:p>
          <a:endParaRPr lang="uk-UA"/>
        </a:p>
      </dgm:t>
    </dgm:pt>
    <dgm:pt modelId="{7931BB2E-9FBE-4D88-9136-7BB4E967106E}">
      <dgm:prSet custT="1"/>
      <dgm:spPr/>
      <dgm:t>
        <a:bodyPr/>
        <a:lstStyle/>
        <a:p>
          <a:r>
            <a:rPr lang="uk" sz="2000" dirty="0">
              <a:solidFill>
                <a:schemeClr val="tx2">
                  <a:lumMod val="25000"/>
                </a:schemeClr>
              </a:solidFill>
            </a:rPr>
            <a:t>логічність, обґрунтованість та юридична захищеність використовуваних прийомів та механізмів</a:t>
          </a:r>
          <a:endParaRPr lang="uk-UA" sz="2000" b="0" dirty="0">
            <a:solidFill>
              <a:schemeClr val="tx2">
                <a:lumMod val="25000"/>
              </a:schemeClr>
            </a:solidFill>
          </a:endParaRPr>
        </a:p>
      </dgm:t>
    </dgm:pt>
    <dgm:pt modelId="{24CC0999-0112-4E46-AF94-E5203A95187A}" type="parTrans" cxnId="{E66ECB26-202E-426B-A070-53C24FF3B725}">
      <dgm:prSet/>
      <dgm:spPr/>
      <dgm:t>
        <a:bodyPr/>
        <a:lstStyle/>
        <a:p>
          <a:endParaRPr lang="uk-UA"/>
        </a:p>
      </dgm:t>
    </dgm:pt>
    <dgm:pt modelId="{FBE5EAD9-8F10-4555-B327-EC368308F05C}" type="sibTrans" cxnId="{E66ECB26-202E-426B-A070-53C24FF3B725}">
      <dgm:prSet/>
      <dgm:spPr/>
      <dgm:t>
        <a:bodyPr/>
        <a:lstStyle/>
        <a:p>
          <a:endParaRPr lang="uk-UA"/>
        </a:p>
      </dgm:t>
    </dgm:pt>
    <dgm:pt modelId="{43A84916-143D-4A86-AFA4-6C9415631420}" type="pres">
      <dgm:prSet presAssocID="{CE551344-B2AB-4184-B816-A3F8FA841DE9}" presName="Name0" presStyleCnt="0">
        <dgm:presLayoutVars>
          <dgm:dir/>
          <dgm:resizeHandles val="exact"/>
        </dgm:presLayoutVars>
      </dgm:prSet>
      <dgm:spPr/>
    </dgm:pt>
    <dgm:pt modelId="{547E11B0-EB06-4DBA-A7E3-43865B231F0A}" type="pres">
      <dgm:prSet presAssocID="{CE551344-B2AB-4184-B816-A3F8FA841DE9}" presName="cycle" presStyleCnt="0"/>
      <dgm:spPr/>
    </dgm:pt>
    <dgm:pt modelId="{7959462E-7959-4FE8-A88B-8064AF738313}" type="pres">
      <dgm:prSet presAssocID="{66024290-41DD-46EA-BED1-3B6B0A6E9EDC}" presName="nodeFirstNode" presStyleLbl="node1" presStyleIdx="0" presStyleCnt="5" custScaleX="73668" custScaleY="69697" custRadScaleRad="95530" custRadScaleInc="2608">
        <dgm:presLayoutVars>
          <dgm:bulletEnabled val="1"/>
        </dgm:presLayoutVars>
      </dgm:prSet>
      <dgm:spPr/>
    </dgm:pt>
    <dgm:pt modelId="{F8158E7E-6BCE-472B-929E-4DA4412A9E0C}" type="pres">
      <dgm:prSet presAssocID="{486196C0-8100-487B-8099-656BBE3893A3}" presName="sibTransFirstNode" presStyleLbl="bgShp" presStyleIdx="0" presStyleCnt="1"/>
      <dgm:spPr/>
    </dgm:pt>
    <dgm:pt modelId="{9BE72BB7-CA10-4E5E-8F60-282A0ED281E0}" type="pres">
      <dgm:prSet presAssocID="{7931BB2E-9FBE-4D88-9136-7BB4E967106E}" presName="nodeFollowingNodes" presStyleLbl="node1" presStyleIdx="1" presStyleCnt="5" custScaleX="102762" custScaleY="101149" custRadScaleRad="109704" custRadScaleInc="-9723">
        <dgm:presLayoutVars>
          <dgm:bulletEnabled val="1"/>
        </dgm:presLayoutVars>
      </dgm:prSet>
      <dgm:spPr/>
    </dgm:pt>
    <dgm:pt modelId="{B435DF89-A5AE-4D81-846E-6C4C9A86E854}" type="pres">
      <dgm:prSet presAssocID="{895669A4-9A25-46FA-9ABA-596E0141B8C9}" presName="nodeFollowingNodes" presStyleLbl="node1" presStyleIdx="2" presStyleCnt="5" custScaleX="97368" custScaleY="86791" custRadScaleRad="125337" custRadScaleInc="-23799">
        <dgm:presLayoutVars>
          <dgm:bulletEnabled val="1"/>
        </dgm:presLayoutVars>
      </dgm:prSet>
      <dgm:spPr/>
    </dgm:pt>
    <dgm:pt modelId="{D80991E1-5D57-45AA-B1CC-9DF4BCBEF9B2}" type="pres">
      <dgm:prSet presAssocID="{B0EB075B-EB77-46A8-95B7-755E1E37C9DE}" presName="nodeFollowingNodes" presStyleLbl="node1" presStyleIdx="3" presStyleCnt="5" custScaleX="91204" custScaleY="90540" custRadScaleRad="123277" custRadScaleInc="23519">
        <dgm:presLayoutVars>
          <dgm:bulletEnabled val="1"/>
        </dgm:presLayoutVars>
      </dgm:prSet>
      <dgm:spPr/>
    </dgm:pt>
    <dgm:pt modelId="{3705538D-1ED3-4C13-AE87-497081FE2C44}" type="pres">
      <dgm:prSet presAssocID="{52D61C06-370C-420C-B76F-3C4BF208C23A}" presName="nodeFollowingNodes" presStyleLbl="node1" presStyleIdx="4" presStyleCnt="5" custScaleX="102209" custScaleY="111237" custRadScaleRad="111245" custRadScaleInc="11705">
        <dgm:presLayoutVars>
          <dgm:bulletEnabled val="1"/>
        </dgm:presLayoutVars>
      </dgm:prSet>
      <dgm:spPr/>
    </dgm:pt>
  </dgm:ptLst>
  <dgm:cxnLst>
    <dgm:cxn modelId="{EDA93F12-A4BF-4630-B98A-93E4ECC93869}" srcId="{CE551344-B2AB-4184-B816-A3F8FA841DE9}" destId="{52D61C06-370C-420C-B76F-3C4BF208C23A}" srcOrd="4" destOrd="0" parTransId="{9C154933-3CB2-41FB-8ED2-2CA1CE46539A}" sibTransId="{DB70E9BC-B3D1-4EF9-8103-DC4BEB74A0EF}"/>
    <dgm:cxn modelId="{E66ECB26-202E-426B-A070-53C24FF3B725}" srcId="{CE551344-B2AB-4184-B816-A3F8FA841DE9}" destId="{7931BB2E-9FBE-4D88-9136-7BB4E967106E}" srcOrd="1" destOrd="0" parTransId="{24CC0999-0112-4E46-AF94-E5203A95187A}" sibTransId="{FBE5EAD9-8F10-4555-B327-EC368308F05C}"/>
    <dgm:cxn modelId="{6472F831-BAD1-46CF-BF6D-282DE7BBD38A}" type="presOf" srcId="{66024290-41DD-46EA-BED1-3B6B0A6E9EDC}" destId="{7959462E-7959-4FE8-A88B-8064AF738313}" srcOrd="0" destOrd="0" presId="urn:microsoft.com/office/officeart/2005/8/layout/cycle3"/>
    <dgm:cxn modelId="{4E6C5E5B-76C2-487D-9EC4-6479AA55B908}" srcId="{CE551344-B2AB-4184-B816-A3F8FA841DE9}" destId="{895669A4-9A25-46FA-9ABA-596E0141B8C9}" srcOrd="2" destOrd="0" parTransId="{1E7E0C69-A97A-45A1-BD47-83344FBF9E94}" sibTransId="{A75B72FC-F6E4-4536-9E26-93DA0EBF2C9E}"/>
    <dgm:cxn modelId="{5A18116A-3A13-43BD-9188-2C0E3C4D54C4}" srcId="{CE551344-B2AB-4184-B816-A3F8FA841DE9}" destId="{66024290-41DD-46EA-BED1-3B6B0A6E9EDC}" srcOrd="0" destOrd="0" parTransId="{9AE21FEA-14F4-4C3B-83D8-DE0FFF01C9BA}" sibTransId="{486196C0-8100-487B-8099-656BBE3893A3}"/>
    <dgm:cxn modelId="{21D1014B-9F78-4393-B6AA-576B37FAD8E6}" srcId="{CE551344-B2AB-4184-B816-A3F8FA841DE9}" destId="{B0EB075B-EB77-46A8-95B7-755E1E37C9DE}" srcOrd="3" destOrd="0" parTransId="{29924ED8-4DFF-4C7A-9076-90DD7C094C3F}" sibTransId="{C00F888E-25EE-4EED-A890-B40818A1B857}"/>
    <dgm:cxn modelId="{510700A3-1A7A-4F17-8AF1-68F6BDF1AE44}" type="presOf" srcId="{486196C0-8100-487B-8099-656BBE3893A3}" destId="{F8158E7E-6BCE-472B-929E-4DA4412A9E0C}" srcOrd="0" destOrd="0" presId="urn:microsoft.com/office/officeart/2005/8/layout/cycle3"/>
    <dgm:cxn modelId="{B178BBC3-7CEA-4445-AADB-E1618B19C9F0}" type="presOf" srcId="{CE551344-B2AB-4184-B816-A3F8FA841DE9}" destId="{43A84916-143D-4A86-AFA4-6C9415631420}" srcOrd="0" destOrd="0" presId="urn:microsoft.com/office/officeart/2005/8/layout/cycle3"/>
    <dgm:cxn modelId="{9F0C7BD2-A62A-46EF-93A3-6078C0277732}" type="presOf" srcId="{B0EB075B-EB77-46A8-95B7-755E1E37C9DE}" destId="{D80991E1-5D57-45AA-B1CC-9DF4BCBEF9B2}" srcOrd="0" destOrd="0" presId="urn:microsoft.com/office/officeart/2005/8/layout/cycle3"/>
    <dgm:cxn modelId="{B07083D6-ED8B-4C08-9EC2-6F201DBF88F1}" type="presOf" srcId="{52D61C06-370C-420C-B76F-3C4BF208C23A}" destId="{3705538D-1ED3-4C13-AE87-497081FE2C44}" srcOrd="0" destOrd="0" presId="urn:microsoft.com/office/officeart/2005/8/layout/cycle3"/>
    <dgm:cxn modelId="{5A33A5E1-1ECD-4430-9B92-F25463FA64F7}" type="presOf" srcId="{7931BB2E-9FBE-4D88-9136-7BB4E967106E}" destId="{9BE72BB7-CA10-4E5E-8F60-282A0ED281E0}" srcOrd="0" destOrd="0" presId="urn:microsoft.com/office/officeart/2005/8/layout/cycle3"/>
    <dgm:cxn modelId="{8EC5DCE1-278F-4177-A0CF-44134BFE642F}" type="presOf" srcId="{895669A4-9A25-46FA-9ABA-596E0141B8C9}" destId="{B435DF89-A5AE-4D81-846E-6C4C9A86E854}" srcOrd="0" destOrd="0" presId="urn:microsoft.com/office/officeart/2005/8/layout/cycle3"/>
    <dgm:cxn modelId="{250BD512-CDA2-4CCC-A70B-28BCAC02CFB4}" type="presParOf" srcId="{43A84916-143D-4A86-AFA4-6C9415631420}" destId="{547E11B0-EB06-4DBA-A7E3-43865B231F0A}" srcOrd="0" destOrd="0" presId="urn:microsoft.com/office/officeart/2005/8/layout/cycle3"/>
    <dgm:cxn modelId="{093CD1FD-CA44-46C0-85EF-BA9ECEDE2417}" type="presParOf" srcId="{547E11B0-EB06-4DBA-A7E3-43865B231F0A}" destId="{7959462E-7959-4FE8-A88B-8064AF738313}" srcOrd="0" destOrd="0" presId="urn:microsoft.com/office/officeart/2005/8/layout/cycle3"/>
    <dgm:cxn modelId="{B62FC1E2-2C84-4721-9AC3-85EBE4A89FB8}" type="presParOf" srcId="{547E11B0-EB06-4DBA-A7E3-43865B231F0A}" destId="{F8158E7E-6BCE-472B-929E-4DA4412A9E0C}" srcOrd="1" destOrd="0" presId="urn:microsoft.com/office/officeart/2005/8/layout/cycle3"/>
    <dgm:cxn modelId="{7597D424-737D-4F92-A339-FACD8B89B270}" type="presParOf" srcId="{547E11B0-EB06-4DBA-A7E3-43865B231F0A}" destId="{9BE72BB7-CA10-4E5E-8F60-282A0ED281E0}" srcOrd="2" destOrd="0" presId="urn:microsoft.com/office/officeart/2005/8/layout/cycle3"/>
    <dgm:cxn modelId="{8C52BE02-C1D3-4185-A64A-AC60033C4129}" type="presParOf" srcId="{547E11B0-EB06-4DBA-A7E3-43865B231F0A}" destId="{B435DF89-A5AE-4D81-846E-6C4C9A86E854}" srcOrd="3" destOrd="0" presId="urn:microsoft.com/office/officeart/2005/8/layout/cycle3"/>
    <dgm:cxn modelId="{4FE0621F-CAED-431E-AE4E-E044CB0A08B0}" type="presParOf" srcId="{547E11B0-EB06-4DBA-A7E3-43865B231F0A}" destId="{D80991E1-5D57-45AA-B1CC-9DF4BCBEF9B2}" srcOrd="4" destOrd="0" presId="urn:microsoft.com/office/officeart/2005/8/layout/cycle3"/>
    <dgm:cxn modelId="{6F479384-1A3B-4563-A1C7-89797F2965A8}" type="presParOf" srcId="{547E11B0-EB06-4DBA-A7E3-43865B231F0A}" destId="{3705538D-1ED3-4C13-AE87-497081FE2C44}" srcOrd="5" destOrd="0" presId="urn:microsoft.com/office/officeart/2005/8/layout/cycle3"/>
  </dgm:cxnLst>
  <dgm:bg>
    <a:solidFill>
      <a:schemeClr val="tx2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A164FA-4F96-4CB4-9CBC-3A5708989601}" type="doc">
      <dgm:prSet loTypeId="urn:microsoft.com/office/officeart/2005/8/layout/cycle8" loCatId="cycle" qsTypeId="urn:microsoft.com/office/officeart/2005/8/quickstyle/3d2" qsCatId="3D" csTypeId="urn:microsoft.com/office/officeart/2005/8/colors/colorful5" csCatId="colorful" phldr="1"/>
      <dgm:spPr/>
    </dgm:pt>
    <dgm:pt modelId="{02900545-19F6-4D78-9655-BDE1CB4DB4CD}">
      <dgm:prSet phldrT="[Текст]" custT="1"/>
      <dgm:sp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uk" sz="1600" dirty="0">
              <a:solidFill>
                <a:schemeClr val="tx2">
                  <a:lumMod val="25000"/>
                </a:schemeClr>
              </a:solidFill>
            </a:rPr>
            <a:t>збереження та розвиток стратегічного науково-технічного потенціалу у пріоритетних напрямках розвитку</a:t>
          </a:r>
          <a:endParaRPr lang="uk-UA" sz="1600" b="1" dirty="0">
            <a:solidFill>
              <a:schemeClr val="tx2">
                <a:lumMod val="25000"/>
              </a:schemeClr>
            </a:solidFill>
          </a:endParaRPr>
        </a:p>
      </dgm:t>
    </dgm:pt>
    <dgm:pt modelId="{80701352-7FF7-47D2-B466-440989777307}" type="parTrans" cxnId="{6AE95E34-8CEF-4400-9B7A-4707FEFCFB13}">
      <dgm:prSet/>
      <dgm:spPr/>
      <dgm:t>
        <a:bodyPr/>
        <a:lstStyle/>
        <a:p>
          <a:endParaRPr lang="uk-UA"/>
        </a:p>
      </dgm:t>
    </dgm:pt>
    <dgm:pt modelId="{FC5C7DA4-608F-44B1-9923-0348A4201AF9}" type="sibTrans" cxnId="{6AE95E34-8CEF-4400-9B7A-4707FEFCFB13}">
      <dgm:prSet/>
      <dgm:spPr/>
      <dgm:t>
        <a:bodyPr/>
        <a:lstStyle/>
        <a:p>
          <a:endParaRPr lang="uk-UA"/>
        </a:p>
      </dgm:t>
    </dgm:pt>
    <dgm:pt modelId="{E630C3CD-6843-41E5-9B47-3EA47DB2E258}">
      <dgm:prSet phldrT="[Текст]"/>
      <dgm:spPr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</a:gradFill>
      </dgm:spPr>
      <dgm:t>
        <a:bodyPr/>
        <a:lstStyle/>
        <a:p>
          <a:r>
            <a:rPr lang="uk" dirty="0">
              <a:solidFill>
                <a:schemeClr val="bg1"/>
              </a:solidFill>
            </a:rPr>
            <a:t>створення необхідних матеріальних умов для збереження кадрового потенціалу науки і техніки, запобігання його витоку за кордон</a:t>
          </a:r>
          <a:endParaRPr lang="uk-UA" b="1" dirty="0">
            <a:solidFill>
              <a:schemeClr val="bg1"/>
            </a:solidFill>
          </a:endParaRPr>
        </a:p>
      </dgm:t>
    </dgm:pt>
    <dgm:pt modelId="{214A285F-0C3A-423B-90FA-D231F66CE86C}" type="parTrans" cxnId="{DCCD7837-84D8-492B-8E63-6B6549D2EBD2}">
      <dgm:prSet/>
      <dgm:spPr/>
      <dgm:t>
        <a:bodyPr/>
        <a:lstStyle/>
        <a:p>
          <a:endParaRPr lang="uk-UA"/>
        </a:p>
      </dgm:t>
    </dgm:pt>
    <dgm:pt modelId="{5DC07A89-0832-4CEF-939A-6E8FC614CF54}" type="sibTrans" cxnId="{DCCD7837-84D8-492B-8E63-6B6549D2EBD2}">
      <dgm:prSet/>
      <dgm:spPr/>
      <dgm:t>
        <a:bodyPr/>
        <a:lstStyle/>
        <a:p>
          <a:endParaRPr lang="uk-UA"/>
        </a:p>
      </dgm:t>
    </dgm:pt>
    <dgm:pt modelId="{CE673C57-5EA3-463D-96E6-7553AEB5F2EA}">
      <dgm:prSet phldrT="[Текст]" custT="1"/>
      <dgm:spPr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</a:gradFill>
      </dgm:spPr>
      <dgm:t>
        <a:bodyPr/>
        <a:lstStyle/>
        <a:p>
          <a:r>
            <a:rPr lang="uk" sz="1600" dirty="0">
              <a:solidFill>
                <a:schemeClr val="bg1"/>
              </a:solidFill>
            </a:rPr>
            <a:t>створення необхідних передумов для швидкого впровадження технічних новинок у всіх ланках економіки країни</a:t>
          </a:r>
          <a:endParaRPr lang="uk-UA" sz="1600" b="1" dirty="0">
            <a:solidFill>
              <a:schemeClr val="bg1"/>
            </a:solidFill>
          </a:endParaRPr>
        </a:p>
      </dgm:t>
    </dgm:pt>
    <dgm:pt modelId="{7F340F15-9229-4D06-BFBC-486D10479F5E}" type="parTrans" cxnId="{5508AEAB-C4AB-47C3-81C0-DA162B59C7CC}">
      <dgm:prSet/>
      <dgm:spPr/>
      <dgm:t>
        <a:bodyPr/>
        <a:lstStyle/>
        <a:p>
          <a:endParaRPr lang="uk-UA"/>
        </a:p>
      </dgm:t>
    </dgm:pt>
    <dgm:pt modelId="{E5836155-F21D-4513-976A-318475CCB443}" type="sibTrans" cxnId="{5508AEAB-C4AB-47C3-81C0-DA162B59C7CC}">
      <dgm:prSet/>
      <dgm:spPr/>
      <dgm:t>
        <a:bodyPr/>
        <a:lstStyle/>
        <a:p>
          <a:endParaRPr lang="uk-UA"/>
        </a:p>
      </dgm:t>
    </dgm:pt>
    <dgm:pt modelId="{BBE551CE-B28E-45F3-9780-2F1B52D2620B}" type="pres">
      <dgm:prSet presAssocID="{DAA164FA-4F96-4CB4-9CBC-3A5708989601}" presName="compositeShape" presStyleCnt="0">
        <dgm:presLayoutVars>
          <dgm:chMax val="7"/>
          <dgm:dir/>
          <dgm:resizeHandles val="exact"/>
        </dgm:presLayoutVars>
      </dgm:prSet>
      <dgm:spPr/>
    </dgm:pt>
    <dgm:pt modelId="{886101D8-058F-42AF-AEAA-92577D4344F7}" type="pres">
      <dgm:prSet presAssocID="{DAA164FA-4F96-4CB4-9CBC-3A5708989601}" presName="wedge1" presStyleLbl="node1" presStyleIdx="0" presStyleCnt="3" custScaleX="113943" custScaleY="112782" custLinFactNeighborX="-175" custLinFactNeighborY="-474"/>
      <dgm:spPr/>
    </dgm:pt>
    <dgm:pt modelId="{AB84539E-E168-4112-B887-FB3535755F45}" type="pres">
      <dgm:prSet presAssocID="{DAA164FA-4F96-4CB4-9CBC-3A5708989601}" presName="dummy1a" presStyleCnt="0"/>
      <dgm:spPr/>
    </dgm:pt>
    <dgm:pt modelId="{B3A0280E-0BEC-4CE4-B795-91E071FFF9ED}" type="pres">
      <dgm:prSet presAssocID="{DAA164FA-4F96-4CB4-9CBC-3A5708989601}" presName="dummy1b" presStyleCnt="0"/>
      <dgm:spPr/>
    </dgm:pt>
    <dgm:pt modelId="{3BADEBEA-55AE-45EB-8244-7E703D0C4200}" type="pres">
      <dgm:prSet presAssocID="{DAA164FA-4F96-4CB4-9CBC-3A570898960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18A7114-6ECE-49D8-A8C5-636FC36F8B8E}" type="pres">
      <dgm:prSet presAssocID="{DAA164FA-4F96-4CB4-9CBC-3A5708989601}" presName="wedge2" presStyleLbl="node1" presStyleIdx="1" presStyleCnt="3" custScaleX="123640" custScaleY="113563" custLinFactNeighborX="332" custLinFactNeighborY="-728"/>
      <dgm:spPr/>
    </dgm:pt>
    <dgm:pt modelId="{CC96FB04-67CF-4CCD-A2F3-C5EB1E312D83}" type="pres">
      <dgm:prSet presAssocID="{DAA164FA-4F96-4CB4-9CBC-3A5708989601}" presName="dummy2a" presStyleCnt="0"/>
      <dgm:spPr/>
    </dgm:pt>
    <dgm:pt modelId="{B7AF09AB-E641-4113-8DAD-78CD053C9284}" type="pres">
      <dgm:prSet presAssocID="{DAA164FA-4F96-4CB4-9CBC-3A5708989601}" presName="dummy2b" presStyleCnt="0"/>
      <dgm:spPr/>
    </dgm:pt>
    <dgm:pt modelId="{18206946-1A56-4B02-9846-7D8DB9C174D8}" type="pres">
      <dgm:prSet presAssocID="{DAA164FA-4F96-4CB4-9CBC-3A570898960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D91D3AD-D4FD-4159-AFEE-815F7BDD35B4}" type="pres">
      <dgm:prSet presAssocID="{DAA164FA-4F96-4CB4-9CBC-3A5708989601}" presName="wedge3" presStyleLbl="node1" presStyleIdx="2" presStyleCnt="3" custScaleX="123289" custScaleY="114348" custLinFactNeighborX="2392" custLinFactNeighborY="309"/>
      <dgm:spPr/>
    </dgm:pt>
    <dgm:pt modelId="{DC5C92C0-A850-4820-B415-B7B5291261EF}" type="pres">
      <dgm:prSet presAssocID="{DAA164FA-4F96-4CB4-9CBC-3A5708989601}" presName="dummy3a" presStyleCnt="0"/>
      <dgm:spPr/>
    </dgm:pt>
    <dgm:pt modelId="{F7AE1F21-8F3D-4E56-93ED-C4AD3A4E3BBF}" type="pres">
      <dgm:prSet presAssocID="{DAA164FA-4F96-4CB4-9CBC-3A5708989601}" presName="dummy3b" presStyleCnt="0"/>
      <dgm:spPr/>
    </dgm:pt>
    <dgm:pt modelId="{BDFD88BE-CED1-48D3-9A9C-AF97D1418C07}" type="pres">
      <dgm:prSet presAssocID="{DAA164FA-4F96-4CB4-9CBC-3A570898960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BFE8524-81E6-4FA1-A3EA-B5A5F542759A}" type="pres">
      <dgm:prSet presAssocID="{FC5C7DA4-608F-44B1-9923-0348A4201AF9}" presName="arrowWedge1" presStyleLbl="fgSibTrans2D1" presStyleIdx="0" presStyleCnt="3" custLinFactNeighborX="1798" custLinFactNeighborY="-1855"/>
      <dgm:sp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</dgm:spPr>
    </dgm:pt>
    <dgm:pt modelId="{56B4ECD0-1DA2-4504-AFE8-1CB954DFAF44}" type="pres">
      <dgm:prSet presAssocID="{5DC07A89-0832-4CEF-939A-6E8FC614CF54}" presName="arrowWedge2" presStyleLbl="fgSibTrans2D1" presStyleIdx="1" presStyleCnt="3" custLinFactNeighborX="391" custLinFactNeighborY="4091"/>
      <dgm:sp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</dgm:spPr>
    </dgm:pt>
    <dgm:pt modelId="{CC8757B4-39C0-4CBD-AC85-B60933D9F953}" type="pres">
      <dgm:prSet presAssocID="{E5836155-F21D-4513-976A-318475CCB443}" presName="arrowWedge3" presStyleLbl="fgSibTrans2D1" presStyleIdx="2" presStyleCnt="3" custLinFactNeighborX="-6200" custLinFactNeighborY="-547"/>
      <dgm:sp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</dgm:spPr>
    </dgm:pt>
  </dgm:ptLst>
  <dgm:cxnLst>
    <dgm:cxn modelId="{C43EF00C-5ED1-4C64-9438-232B091CAE99}" type="presOf" srcId="{DAA164FA-4F96-4CB4-9CBC-3A5708989601}" destId="{BBE551CE-B28E-45F3-9780-2F1B52D2620B}" srcOrd="0" destOrd="0" presId="urn:microsoft.com/office/officeart/2005/8/layout/cycle8"/>
    <dgm:cxn modelId="{15D77F30-06D2-4293-8B4F-6A43664E9F25}" type="presOf" srcId="{CE673C57-5EA3-463D-96E6-7553AEB5F2EA}" destId="{BDFD88BE-CED1-48D3-9A9C-AF97D1418C07}" srcOrd="1" destOrd="0" presId="urn:microsoft.com/office/officeart/2005/8/layout/cycle8"/>
    <dgm:cxn modelId="{6AE95E34-8CEF-4400-9B7A-4707FEFCFB13}" srcId="{DAA164FA-4F96-4CB4-9CBC-3A5708989601}" destId="{02900545-19F6-4D78-9655-BDE1CB4DB4CD}" srcOrd="0" destOrd="0" parTransId="{80701352-7FF7-47D2-B466-440989777307}" sibTransId="{FC5C7DA4-608F-44B1-9923-0348A4201AF9}"/>
    <dgm:cxn modelId="{DCCD7837-84D8-492B-8E63-6B6549D2EBD2}" srcId="{DAA164FA-4F96-4CB4-9CBC-3A5708989601}" destId="{E630C3CD-6843-41E5-9B47-3EA47DB2E258}" srcOrd="1" destOrd="0" parTransId="{214A285F-0C3A-423B-90FA-D231F66CE86C}" sibTransId="{5DC07A89-0832-4CEF-939A-6E8FC614CF54}"/>
    <dgm:cxn modelId="{2D187D66-D809-4409-A91F-0E354A56DB77}" type="presOf" srcId="{02900545-19F6-4D78-9655-BDE1CB4DB4CD}" destId="{886101D8-058F-42AF-AEAA-92577D4344F7}" srcOrd="0" destOrd="0" presId="urn:microsoft.com/office/officeart/2005/8/layout/cycle8"/>
    <dgm:cxn modelId="{33F00D87-3F70-48B6-91A9-6A7F36DEB9C4}" type="presOf" srcId="{E630C3CD-6843-41E5-9B47-3EA47DB2E258}" destId="{B18A7114-6ECE-49D8-A8C5-636FC36F8B8E}" srcOrd="0" destOrd="0" presId="urn:microsoft.com/office/officeart/2005/8/layout/cycle8"/>
    <dgm:cxn modelId="{5ADB0190-4D44-47B4-A372-9F612A758249}" type="presOf" srcId="{CE673C57-5EA3-463D-96E6-7553AEB5F2EA}" destId="{BD91D3AD-D4FD-4159-AFEE-815F7BDD35B4}" srcOrd="0" destOrd="0" presId="urn:microsoft.com/office/officeart/2005/8/layout/cycle8"/>
    <dgm:cxn modelId="{5508AEAB-C4AB-47C3-81C0-DA162B59C7CC}" srcId="{DAA164FA-4F96-4CB4-9CBC-3A5708989601}" destId="{CE673C57-5EA3-463D-96E6-7553AEB5F2EA}" srcOrd="2" destOrd="0" parTransId="{7F340F15-9229-4D06-BFBC-486D10479F5E}" sibTransId="{E5836155-F21D-4513-976A-318475CCB443}"/>
    <dgm:cxn modelId="{5E7A87BD-81B7-4B92-914D-331183AF9DCA}" type="presOf" srcId="{E630C3CD-6843-41E5-9B47-3EA47DB2E258}" destId="{18206946-1A56-4B02-9846-7D8DB9C174D8}" srcOrd="1" destOrd="0" presId="urn:microsoft.com/office/officeart/2005/8/layout/cycle8"/>
    <dgm:cxn modelId="{4207E1C4-8015-404F-8985-8BBC057A4968}" type="presOf" srcId="{02900545-19F6-4D78-9655-BDE1CB4DB4CD}" destId="{3BADEBEA-55AE-45EB-8244-7E703D0C4200}" srcOrd="1" destOrd="0" presId="urn:microsoft.com/office/officeart/2005/8/layout/cycle8"/>
    <dgm:cxn modelId="{F6D81C1B-A5BE-42FD-9029-64D7C3BF227C}" type="presParOf" srcId="{BBE551CE-B28E-45F3-9780-2F1B52D2620B}" destId="{886101D8-058F-42AF-AEAA-92577D4344F7}" srcOrd="0" destOrd="0" presId="urn:microsoft.com/office/officeart/2005/8/layout/cycle8"/>
    <dgm:cxn modelId="{996DAC7E-3306-4A2E-A55C-0005F07DAC16}" type="presParOf" srcId="{BBE551CE-B28E-45F3-9780-2F1B52D2620B}" destId="{AB84539E-E168-4112-B887-FB3535755F45}" srcOrd="1" destOrd="0" presId="urn:microsoft.com/office/officeart/2005/8/layout/cycle8"/>
    <dgm:cxn modelId="{BC4F60D8-238C-4B95-AAC6-D47E1E86D96B}" type="presParOf" srcId="{BBE551CE-B28E-45F3-9780-2F1B52D2620B}" destId="{B3A0280E-0BEC-4CE4-B795-91E071FFF9ED}" srcOrd="2" destOrd="0" presId="urn:microsoft.com/office/officeart/2005/8/layout/cycle8"/>
    <dgm:cxn modelId="{684F9D5D-18A3-433A-8DBA-7E969CE35D0D}" type="presParOf" srcId="{BBE551CE-B28E-45F3-9780-2F1B52D2620B}" destId="{3BADEBEA-55AE-45EB-8244-7E703D0C4200}" srcOrd="3" destOrd="0" presId="urn:microsoft.com/office/officeart/2005/8/layout/cycle8"/>
    <dgm:cxn modelId="{4F2A315D-90CC-4767-9445-67E6B7626FDB}" type="presParOf" srcId="{BBE551CE-B28E-45F3-9780-2F1B52D2620B}" destId="{B18A7114-6ECE-49D8-A8C5-636FC36F8B8E}" srcOrd="4" destOrd="0" presId="urn:microsoft.com/office/officeart/2005/8/layout/cycle8"/>
    <dgm:cxn modelId="{8E5B2DB8-CF52-43A2-BEF5-0CB917969990}" type="presParOf" srcId="{BBE551CE-B28E-45F3-9780-2F1B52D2620B}" destId="{CC96FB04-67CF-4CCD-A2F3-C5EB1E312D83}" srcOrd="5" destOrd="0" presId="urn:microsoft.com/office/officeart/2005/8/layout/cycle8"/>
    <dgm:cxn modelId="{4EC266B4-9F9C-4113-8954-58195B33D4A6}" type="presParOf" srcId="{BBE551CE-B28E-45F3-9780-2F1B52D2620B}" destId="{B7AF09AB-E641-4113-8DAD-78CD053C9284}" srcOrd="6" destOrd="0" presId="urn:microsoft.com/office/officeart/2005/8/layout/cycle8"/>
    <dgm:cxn modelId="{3152E5AE-020A-4884-BB04-C755F2DC3F1B}" type="presParOf" srcId="{BBE551CE-B28E-45F3-9780-2F1B52D2620B}" destId="{18206946-1A56-4B02-9846-7D8DB9C174D8}" srcOrd="7" destOrd="0" presId="urn:microsoft.com/office/officeart/2005/8/layout/cycle8"/>
    <dgm:cxn modelId="{01707B4E-155D-4B75-848E-C6BC5DDCE450}" type="presParOf" srcId="{BBE551CE-B28E-45F3-9780-2F1B52D2620B}" destId="{BD91D3AD-D4FD-4159-AFEE-815F7BDD35B4}" srcOrd="8" destOrd="0" presId="urn:microsoft.com/office/officeart/2005/8/layout/cycle8"/>
    <dgm:cxn modelId="{A833C0BF-E9FD-49F7-960A-DE5122A491EF}" type="presParOf" srcId="{BBE551CE-B28E-45F3-9780-2F1B52D2620B}" destId="{DC5C92C0-A850-4820-B415-B7B5291261EF}" srcOrd="9" destOrd="0" presId="urn:microsoft.com/office/officeart/2005/8/layout/cycle8"/>
    <dgm:cxn modelId="{2BA018F5-8B02-4111-8589-E872C2266FBA}" type="presParOf" srcId="{BBE551CE-B28E-45F3-9780-2F1B52D2620B}" destId="{F7AE1F21-8F3D-4E56-93ED-C4AD3A4E3BBF}" srcOrd="10" destOrd="0" presId="urn:microsoft.com/office/officeart/2005/8/layout/cycle8"/>
    <dgm:cxn modelId="{D174C65B-2804-449D-9FF2-8F71A3595581}" type="presParOf" srcId="{BBE551CE-B28E-45F3-9780-2F1B52D2620B}" destId="{BDFD88BE-CED1-48D3-9A9C-AF97D1418C07}" srcOrd="11" destOrd="0" presId="urn:microsoft.com/office/officeart/2005/8/layout/cycle8"/>
    <dgm:cxn modelId="{16D6493E-3F39-434D-8432-45F06E66B2AF}" type="presParOf" srcId="{BBE551CE-B28E-45F3-9780-2F1B52D2620B}" destId="{BBFE8524-81E6-4FA1-A3EA-B5A5F542759A}" srcOrd="12" destOrd="0" presId="urn:microsoft.com/office/officeart/2005/8/layout/cycle8"/>
    <dgm:cxn modelId="{677A28FF-2781-47AC-A4F6-3C02BF67BC10}" type="presParOf" srcId="{BBE551CE-B28E-45F3-9780-2F1B52D2620B}" destId="{56B4ECD0-1DA2-4504-AFE8-1CB954DFAF44}" srcOrd="13" destOrd="0" presId="urn:microsoft.com/office/officeart/2005/8/layout/cycle8"/>
    <dgm:cxn modelId="{E5F47A39-B9BF-4C57-AE28-3F1347E8E48E}" type="presParOf" srcId="{BBE551CE-B28E-45F3-9780-2F1B52D2620B}" destId="{CC8757B4-39C0-4CBD-AC85-B60933D9F953}" srcOrd="14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27C21C-E22E-46C7-A1AB-FF9159C6A96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</dgm:pt>
    <dgm:pt modelId="{D11048F0-32DA-465D-A0F5-818E933D66AA}">
      <dgm:prSet phldrT="[Текст]"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uk" sz="2000"/>
            <a:t>сукупність джерел надходження коштів</a:t>
          </a:r>
          <a:endParaRPr lang="uk-UA" sz="2000" dirty="0"/>
        </a:p>
      </dgm:t>
    </dgm:pt>
    <dgm:pt modelId="{27C3559B-F0EE-427F-9495-B59D646A5307}" type="parTrans" cxnId="{000557FF-C126-49CF-8B8E-8BC6BCA0500C}">
      <dgm:prSet/>
      <dgm:spPr/>
      <dgm:t>
        <a:bodyPr/>
        <a:lstStyle/>
        <a:p>
          <a:endParaRPr lang="uk-UA"/>
        </a:p>
      </dgm:t>
    </dgm:pt>
    <dgm:pt modelId="{634EA588-E49C-4D96-B08D-188173C67FBA}" type="sibTrans" cxnId="{000557FF-C126-49CF-8B8E-8BC6BCA0500C}">
      <dgm:prSet/>
      <dgm:spPr/>
      <dgm:t>
        <a:bodyPr/>
        <a:lstStyle/>
        <a:p>
          <a:endParaRPr lang="uk-UA"/>
        </a:p>
      </dgm:t>
    </dgm:pt>
    <dgm:pt modelId="{93D89C65-2823-4102-8F1B-7EC9574F0423}">
      <dgm:prSet phldrT="[Текст]"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uk" sz="2000"/>
            <a:t>механізм акумуляції грошових надходжень та їх вкладення в інвестиційні проекти та цільові програми</a:t>
          </a:r>
          <a:endParaRPr lang="uk-UA" sz="2000" b="0" dirty="0"/>
        </a:p>
      </dgm:t>
    </dgm:pt>
    <dgm:pt modelId="{AE8AA204-86E5-419D-9D9D-E0CDBDE6B855}" type="parTrans" cxnId="{78E5763E-74D3-412F-AAC1-D21232C42F93}">
      <dgm:prSet/>
      <dgm:spPr/>
      <dgm:t>
        <a:bodyPr/>
        <a:lstStyle/>
        <a:p>
          <a:endParaRPr lang="uk-UA"/>
        </a:p>
      </dgm:t>
    </dgm:pt>
    <dgm:pt modelId="{1D7AECE8-27D8-4CA1-84B1-0835B6DCC4A1}" type="sibTrans" cxnId="{78E5763E-74D3-412F-AAC1-D21232C42F93}">
      <dgm:prSet/>
      <dgm:spPr/>
      <dgm:t>
        <a:bodyPr/>
        <a:lstStyle/>
        <a:p>
          <a:endParaRPr lang="uk-UA"/>
        </a:p>
      </dgm:t>
    </dgm:pt>
    <dgm:pt modelId="{DB5D99AD-41B8-47FA-8D09-3406A57452BA}">
      <dgm:prSet phldrT="[Текст]"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uk" sz="2000"/>
            <a:t>механізм контролю над інвестиціями, включаючи систему повернення та оцінки використання капіталу</a:t>
          </a:r>
          <a:endParaRPr lang="uk-UA" sz="2000" b="0" dirty="0"/>
        </a:p>
      </dgm:t>
    </dgm:pt>
    <dgm:pt modelId="{038373E6-1BD1-4CF0-AAA3-02D0D40025BD}" type="parTrans" cxnId="{02DDFB6F-F2EF-4B64-AF9C-1982B6267C29}">
      <dgm:prSet/>
      <dgm:spPr/>
      <dgm:t>
        <a:bodyPr/>
        <a:lstStyle/>
        <a:p>
          <a:endParaRPr lang="uk-UA"/>
        </a:p>
      </dgm:t>
    </dgm:pt>
    <dgm:pt modelId="{D5719D6B-0DDC-4D9E-B09A-13995DF721A0}" type="sibTrans" cxnId="{02DDFB6F-F2EF-4B64-AF9C-1982B6267C29}">
      <dgm:prSet/>
      <dgm:spPr/>
      <dgm:t>
        <a:bodyPr/>
        <a:lstStyle/>
        <a:p>
          <a:endParaRPr lang="uk-UA"/>
        </a:p>
      </dgm:t>
    </dgm:pt>
    <dgm:pt modelId="{99C27FF7-DA71-4A26-AE56-55D1C7BDC533}" type="pres">
      <dgm:prSet presAssocID="{7327C21C-E22E-46C7-A1AB-FF9159C6A96A}" presName="Name0" presStyleCnt="0">
        <dgm:presLayoutVars>
          <dgm:chMax val="7"/>
          <dgm:chPref val="7"/>
          <dgm:dir/>
        </dgm:presLayoutVars>
      </dgm:prSet>
      <dgm:spPr/>
    </dgm:pt>
    <dgm:pt modelId="{90785D0B-0E48-4B39-AC09-6CECB4347F12}" type="pres">
      <dgm:prSet presAssocID="{7327C21C-E22E-46C7-A1AB-FF9159C6A96A}" presName="Name1" presStyleCnt="0"/>
      <dgm:spPr/>
    </dgm:pt>
    <dgm:pt modelId="{B9AC3DAF-9CE8-429E-BC52-9EF7532CBD6A}" type="pres">
      <dgm:prSet presAssocID="{7327C21C-E22E-46C7-A1AB-FF9159C6A96A}" presName="cycle" presStyleCnt="0"/>
      <dgm:spPr/>
    </dgm:pt>
    <dgm:pt modelId="{33F46E8C-0FC3-44B1-B3AE-39F21E038111}" type="pres">
      <dgm:prSet presAssocID="{7327C21C-E22E-46C7-A1AB-FF9159C6A96A}" presName="srcNode" presStyleLbl="node1" presStyleIdx="0" presStyleCnt="3"/>
      <dgm:spPr/>
    </dgm:pt>
    <dgm:pt modelId="{0D0F335C-3894-4D42-8641-E05D9E294D51}" type="pres">
      <dgm:prSet presAssocID="{7327C21C-E22E-46C7-A1AB-FF9159C6A96A}" presName="conn" presStyleLbl="parChTrans1D2" presStyleIdx="0" presStyleCnt="1"/>
      <dgm:spPr/>
    </dgm:pt>
    <dgm:pt modelId="{DECE46E6-B62A-4696-B57F-C754C8AE33D0}" type="pres">
      <dgm:prSet presAssocID="{7327C21C-E22E-46C7-A1AB-FF9159C6A96A}" presName="extraNode" presStyleLbl="node1" presStyleIdx="0" presStyleCnt="3"/>
      <dgm:spPr/>
    </dgm:pt>
    <dgm:pt modelId="{94320758-2254-403E-80E2-1216F538D3AE}" type="pres">
      <dgm:prSet presAssocID="{7327C21C-E22E-46C7-A1AB-FF9159C6A96A}" presName="dstNode" presStyleLbl="node1" presStyleIdx="0" presStyleCnt="3"/>
      <dgm:spPr/>
    </dgm:pt>
    <dgm:pt modelId="{E42BB1AD-6A5C-4E0E-AA0E-4F761FED0110}" type="pres">
      <dgm:prSet presAssocID="{D11048F0-32DA-465D-A0F5-818E933D66AA}" presName="text_1" presStyleLbl="node1" presStyleIdx="0" presStyleCnt="3">
        <dgm:presLayoutVars>
          <dgm:bulletEnabled val="1"/>
        </dgm:presLayoutVars>
      </dgm:prSet>
      <dgm:spPr/>
    </dgm:pt>
    <dgm:pt modelId="{404F982F-BDE1-4F1A-ADF5-DCB5809D7C3E}" type="pres">
      <dgm:prSet presAssocID="{D11048F0-32DA-465D-A0F5-818E933D66AA}" presName="accent_1" presStyleCnt="0"/>
      <dgm:spPr/>
    </dgm:pt>
    <dgm:pt modelId="{4977DF1C-E48D-4234-B51B-875D28B122E7}" type="pres">
      <dgm:prSet presAssocID="{D11048F0-32DA-465D-A0F5-818E933D66AA}" presName="accentRepeatNode" presStyleLbl="solidFgAcc1" presStyleIdx="0" presStyleCnt="3" custFlipHor="0" custScaleX="18889" custScaleY="3241" custLinFactNeighborX="24252" custLinFactNeighborY="-33699"/>
      <dgm:spPr>
        <a:solidFill>
          <a:schemeClr val="accent5"/>
        </a:solidFill>
      </dgm:spPr>
    </dgm:pt>
    <dgm:pt modelId="{66E5E144-1C28-44AB-BD7B-19EF46E46EA9}" type="pres">
      <dgm:prSet presAssocID="{93D89C65-2823-4102-8F1B-7EC9574F0423}" presName="text_2" presStyleLbl="node1" presStyleIdx="1" presStyleCnt="3">
        <dgm:presLayoutVars>
          <dgm:bulletEnabled val="1"/>
        </dgm:presLayoutVars>
      </dgm:prSet>
      <dgm:spPr/>
    </dgm:pt>
    <dgm:pt modelId="{E9240728-EDC1-413E-A214-35F4DE422093}" type="pres">
      <dgm:prSet presAssocID="{93D89C65-2823-4102-8F1B-7EC9574F0423}" presName="accent_2" presStyleCnt="0"/>
      <dgm:spPr/>
    </dgm:pt>
    <dgm:pt modelId="{6DB0563B-1992-4360-B368-D3AA8C2E8E56}" type="pres">
      <dgm:prSet presAssocID="{93D89C65-2823-4102-8F1B-7EC9574F0423}" presName="accentRepeatNode" presStyleLbl="solidFgAcc1" presStyleIdx="1" presStyleCnt="3" custScaleX="12283" custScaleY="12281" custLinFactY="6007" custLinFactNeighborX="7339" custLinFactNeighborY="100000"/>
      <dgm:spPr>
        <a:solidFill>
          <a:schemeClr val="accent6"/>
        </a:solidFill>
      </dgm:spPr>
    </dgm:pt>
    <dgm:pt modelId="{6783A842-B884-484E-BC9E-93465D1D23EB}" type="pres">
      <dgm:prSet presAssocID="{DB5D99AD-41B8-47FA-8D09-3406A57452BA}" presName="text_3" presStyleLbl="node1" presStyleIdx="2" presStyleCnt="3" custLinFactNeighborX="-59" custLinFactNeighborY="-686">
        <dgm:presLayoutVars>
          <dgm:bulletEnabled val="1"/>
        </dgm:presLayoutVars>
      </dgm:prSet>
      <dgm:spPr/>
    </dgm:pt>
    <dgm:pt modelId="{349442AD-5F4D-4AF1-8B58-C5B8325B243F}" type="pres">
      <dgm:prSet presAssocID="{DB5D99AD-41B8-47FA-8D09-3406A57452BA}" presName="accent_3" presStyleCnt="0"/>
      <dgm:spPr/>
    </dgm:pt>
    <dgm:pt modelId="{DA011F83-7F88-4187-9718-232218D88679}" type="pres">
      <dgm:prSet presAssocID="{DB5D99AD-41B8-47FA-8D09-3406A57452BA}" presName="accentRepeatNode" presStyleLbl="solidFgAcc1" presStyleIdx="2" presStyleCnt="3" custFlipVert="0" custFlipHor="1" custScaleX="6966" custScaleY="3241" custLinFactNeighborX="18450" custLinFactNeighborY="22317"/>
      <dgm:spPr>
        <a:solidFill>
          <a:schemeClr val="accent6"/>
        </a:solidFill>
      </dgm:spPr>
    </dgm:pt>
  </dgm:ptLst>
  <dgm:cxnLst>
    <dgm:cxn modelId="{1A00E01C-4FB0-4F87-A126-DFF7D1EBB433}" type="presOf" srcId="{D11048F0-32DA-465D-A0F5-818E933D66AA}" destId="{E42BB1AD-6A5C-4E0E-AA0E-4F761FED0110}" srcOrd="0" destOrd="0" presId="urn:microsoft.com/office/officeart/2008/layout/VerticalCurvedList"/>
    <dgm:cxn modelId="{AC52373E-6EB0-4F47-B52F-F5F6163E0BE3}" type="presOf" srcId="{634EA588-E49C-4D96-B08D-188173C67FBA}" destId="{0D0F335C-3894-4D42-8641-E05D9E294D51}" srcOrd="0" destOrd="0" presId="urn:microsoft.com/office/officeart/2008/layout/VerticalCurvedList"/>
    <dgm:cxn modelId="{78E5763E-74D3-412F-AAC1-D21232C42F93}" srcId="{7327C21C-E22E-46C7-A1AB-FF9159C6A96A}" destId="{93D89C65-2823-4102-8F1B-7EC9574F0423}" srcOrd="1" destOrd="0" parTransId="{AE8AA204-86E5-419D-9D9D-E0CDBDE6B855}" sibTransId="{1D7AECE8-27D8-4CA1-84B1-0835B6DCC4A1}"/>
    <dgm:cxn modelId="{02DDFB6F-F2EF-4B64-AF9C-1982B6267C29}" srcId="{7327C21C-E22E-46C7-A1AB-FF9159C6A96A}" destId="{DB5D99AD-41B8-47FA-8D09-3406A57452BA}" srcOrd="2" destOrd="0" parTransId="{038373E6-1BD1-4CF0-AAA3-02D0D40025BD}" sibTransId="{D5719D6B-0DDC-4D9E-B09A-13995DF721A0}"/>
    <dgm:cxn modelId="{BEE824B9-B21A-4815-A531-103A00FBF88C}" type="presOf" srcId="{93D89C65-2823-4102-8F1B-7EC9574F0423}" destId="{66E5E144-1C28-44AB-BD7B-19EF46E46EA9}" srcOrd="0" destOrd="0" presId="urn:microsoft.com/office/officeart/2008/layout/VerticalCurvedList"/>
    <dgm:cxn modelId="{A32B61C0-5B04-4300-8C19-E843419D5561}" type="presOf" srcId="{DB5D99AD-41B8-47FA-8D09-3406A57452BA}" destId="{6783A842-B884-484E-BC9E-93465D1D23EB}" srcOrd="0" destOrd="0" presId="urn:microsoft.com/office/officeart/2008/layout/VerticalCurvedList"/>
    <dgm:cxn modelId="{8E006DD3-835F-4F33-A0C5-8D7D650A5B13}" type="presOf" srcId="{7327C21C-E22E-46C7-A1AB-FF9159C6A96A}" destId="{99C27FF7-DA71-4A26-AE56-55D1C7BDC533}" srcOrd="0" destOrd="0" presId="urn:microsoft.com/office/officeart/2008/layout/VerticalCurvedList"/>
    <dgm:cxn modelId="{000557FF-C126-49CF-8B8E-8BC6BCA0500C}" srcId="{7327C21C-E22E-46C7-A1AB-FF9159C6A96A}" destId="{D11048F0-32DA-465D-A0F5-818E933D66AA}" srcOrd="0" destOrd="0" parTransId="{27C3559B-F0EE-427F-9495-B59D646A5307}" sibTransId="{634EA588-E49C-4D96-B08D-188173C67FBA}"/>
    <dgm:cxn modelId="{C8C1CD6A-F4AB-4F4C-BC68-9D8B48129162}" type="presParOf" srcId="{99C27FF7-DA71-4A26-AE56-55D1C7BDC533}" destId="{90785D0B-0E48-4B39-AC09-6CECB4347F12}" srcOrd="0" destOrd="0" presId="urn:microsoft.com/office/officeart/2008/layout/VerticalCurvedList"/>
    <dgm:cxn modelId="{A45BC24A-0E6C-4B47-846A-D68522E61149}" type="presParOf" srcId="{90785D0B-0E48-4B39-AC09-6CECB4347F12}" destId="{B9AC3DAF-9CE8-429E-BC52-9EF7532CBD6A}" srcOrd="0" destOrd="0" presId="urn:microsoft.com/office/officeart/2008/layout/VerticalCurvedList"/>
    <dgm:cxn modelId="{60CEC3F3-6063-4765-87F4-4A87DEEA8DFD}" type="presParOf" srcId="{B9AC3DAF-9CE8-429E-BC52-9EF7532CBD6A}" destId="{33F46E8C-0FC3-44B1-B3AE-39F21E038111}" srcOrd="0" destOrd="0" presId="urn:microsoft.com/office/officeart/2008/layout/VerticalCurvedList"/>
    <dgm:cxn modelId="{520413F4-C980-496D-9AAE-D08078268894}" type="presParOf" srcId="{B9AC3DAF-9CE8-429E-BC52-9EF7532CBD6A}" destId="{0D0F335C-3894-4D42-8641-E05D9E294D51}" srcOrd="1" destOrd="0" presId="urn:microsoft.com/office/officeart/2008/layout/VerticalCurvedList"/>
    <dgm:cxn modelId="{982CA9F0-DF86-4F0D-BA4D-C82E62153F75}" type="presParOf" srcId="{B9AC3DAF-9CE8-429E-BC52-9EF7532CBD6A}" destId="{DECE46E6-B62A-4696-B57F-C754C8AE33D0}" srcOrd="2" destOrd="0" presId="urn:microsoft.com/office/officeart/2008/layout/VerticalCurvedList"/>
    <dgm:cxn modelId="{C3D09F4B-422D-4056-913E-0BAC0B957679}" type="presParOf" srcId="{B9AC3DAF-9CE8-429E-BC52-9EF7532CBD6A}" destId="{94320758-2254-403E-80E2-1216F538D3AE}" srcOrd="3" destOrd="0" presId="urn:microsoft.com/office/officeart/2008/layout/VerticalCurvedList"/>
    <dgm:cxn modelId="{450A1B6E-8F29-46F8-A9B4-CB326262C227}" type="presParOf" srcId="{90785D0B-0E48-4B39-AC09-6CECB4347F12}" destId="{E42BB1AD-6A5C-4E0E-AA0E-4F761FED0110}" srcOrd="1" destOrd="0" presId="urn:microsoft.com/office/officeart/2008/layout/VerticalCurvedList"/>
    <dgm:cxn modelId="{B22A6BE8-E038-49F0-8393-4226FA25A258}" type="presParOf" srcId="{90785D0B-0E48-4B39-AC09-6CECB4347F12}" destId="{404F982F-BDE1-4F1A-ADF5-DCB5809D7C3E}" srcOrd="2" destOrd="0" presId="urn:microsoft.com/office/officeart/2008/layout/VerticalCurvedList"/>
    <dgm:cxn modelId="{F00FCFC8-1456-4D63-957A-B897E176609F}" type="presParOf" srcId="{404F982F-BDE1-4F1A-ADF5-DCB5809D7C3E}" destId="{4977DF1C-E48D-4234-B51B-875D28B122E7}" srcOrd="0" destOrd="0" presId="urn:microsoft.com/office/officeart/2008/layout/VerticalCurvedList"/>
    <dgm:cxn modelId="{920F993F-D9FB-40A9-A200-20CFF2CC1B05}" type="presParOf" srcId="{90785D0B-0E48-4B39-AC09-6CECB4347F12}" destId="{66E5E144-1C28-44AB-BD7B-19EF46E46EA9}" srcOrd="3" destOrd="0" presId="urn:microsoft.com/office/officeart/2008/layout/VerticalCurvedList"/>
    <dgm:cxn modelId="{7382FBC2-A9BE-4900-AB03-EFE0BC8E65A4}" type="presParOf" srcId="{90785D0B-0E48-4B39-AC09-6CECB4347F12}" destId="{E9240728-EDC1-413E-A214-35F4DE422093}" srcOrd="4" destOrd="0" presId="urn:microsoft.com/office/officeart/2008/layout/VerticalCurvedList"/>
    <dgm:cxn modelId="{383BA5C8-1CD5-46A9-823E-80A3F8E51872}" type="presParOf" srcId="{E9240728-EDC1-413E-A214-35F4DE422093}" destId="{6DB0563B-1992-4360-B368-D3AA8C2E8E56}" srcOrd="0" destOrd="0" presId="urn:microsoft.com/office/officeart/2008/layout/VerticalCurvedList"/>
    <dgm:cxn modelId="{E4ED91D6-FE5C-4461-BF83-DD069F085EAF}" type="presParOf" srcId="{90785D0B-0E48-4B39-AC09-6CECB4347F12}" destId="{6783A842-B884-484E-BC9E-93465D1D23EB}" srcOrd="5" destOrd="0" presId="urn:microsoft.com/office/officeart/2008/layout/VerticalCurvedList"/>
    <dgm:cxn modelId="{5354CCAA-449D-4934-A5D3-57AAE7553437}" type="presParOf" srcId="{90785D0B-0E48-4B39-AC09-6CECB4347F12}" destId="{349442AD-5F4D-4AF1-8B58-C5B8325B243F}" srcOrd="6" destOrd="0" presId="urn:microsoft.com/office/officeart/2008/layout/VerticalCurvedList"/>
    <dgm:cxn modelId="{B0BD422F-0DF3-4028-B553-E3D50E68B14A}" type="presParOf" srcId="{349442AD-5F4D-4AF1-8B58-C5B8325B243F}" destId="{DA011F83-7F88-4187-9718-232218D88679}" srcOrd="0" destOrd="0" presId="urn:microsoft.com/office/officeart/2008/layout/VerticalCurvedList"/>
  </dgm:cxnLst>
  <dgm:bg>
    <a:gradFill>
      <a:gsLst>
        <a:gs pos="0">
          <a:srgbClr val="3399FF"/>
        </a:gs>
        <a:gs pos="16000">
          <a:srgbClr val="00CCCC"/>
        </a:gs>
        <a:gs pos="47000">
          <a:srgbClr val="9999FF"/>
        </a:gs>
        <a:gs pos="60001">
          <a:srgbClr val="2E6792"/>
        </a:gs>
        <a:gs pos="71001">
          <a:srgbClr val="3333CC"/>
        </a:gs>
        <a:gs pos="81000">
          <a:srgbClr val="1170FF"/>
        </a:gs>
        <a:gs pos="100000">
          <a:srgbClr val="006699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7E7412-9EBA-4BA6-BF0C-6913D16D2BBF}" type="doc">
      <dgm:prSet loTypeId="urn:microsoft.com/office/officeart/2005/8/layout/vList3#1" loCatId="list" qsTypeId="urn:microsoft.com/office/officeart/2005/8/quickstyle/3d9" qsCatId="3D" csTypeId="urn:microsoft.com/office/officeart/2005/8/colors/colorful2" csCatId="colorful" phldr="1"/>
      <dgm:spPr/>
    </dgm:pt>
    <dgm:pt modelId="{4490CF14-4F70-4212-8879-2E08806E732D}">
      <dgm:prSet phldrT="[Текст]" custT="1"/>
      <dgm:spPr>
        <a:solidFill>
          <a:srgbClr val="FFC000"/>
        </a:solidFill>
      </dgm:spPr>
      <dgm:t>
        <a:bodyPr/>
        <a:lstStyle/>
        <a:p>
          <a:pPr algn="l"/>
          <a:r>
            <a:rPr lang="uk" sz="2000" dirty="0">
              <a:solidFill>
                <a:schemeClr val="bg1"/>
              </a:solidFill>
            </a:rPr>
            <a:t>Доходи</a:t>
          </a:r>
        </a:p>
        <a:p>
          <a:pPr algn="l"/>
          <a:r>
            <a:rPr lang="uk" sz="2000" dirty="0">
              <a:solidFill>
                <a:schemeClr val="bg1"/>
              </a:solidFill>
            </a:rPr>
            <a:t>Прибуток від товарної продукції</a:t>
          </a:r>
        </a:p>
        <a:p>
          <a:pPr algn="l"/>
          <a:r>
            <a:rPr lang="uk" sz="2000" dirty="0">
              <a:solidFill>
                <a:schemeClr val="bg1"/>
              </a:solidFill>
            </a:rPr>
            <a:t>Прибуток від фінансових операцій</a:t>
          </a:r>
        </a:p>
        <a:p>
          <a:pPr algn="l"/>
          <a:r>
            <a:rPr lang="uk" sz="2000" dirty="0">
              <a:solidFill>
                <a:schemeClr val="bg1"/>
              </a:solidFill>
            </a:rPr>
            <a:t>Прибуток від будівельно-монтажних робіт, що виконуються господарським способом</a:t>
          </a:r>
        </a:p>
        <a:p>
          <a:pPr algn="l"/>
          <a:r>
            <a:rPr lang="uk" sz="2000" dirty="0">
              <a:solidFill>
                <a:schemeClr val="bg1"/>
              </a:solidFill>
            </a:rPr>
            <a:t>Інші доходи</a:t>
          </a:r>
          <a:endParaRPr lang="uk-UA" sz="2000" dirty="0">
            <a:solidFill>
              <a:schemeClr val="bg1"/>
            </a:solidFill>
          </a:endParaRPr>
        </a:p>
      </dgm:t>
    </dgm:pt>
    <dgm:pt modelId="{82F97731-0849-4612-8BA9-81569ED40236}" type="parTrans" cxnId="{794B5FB1-7639-4C52-9366-CC544F33EC37}">
      <dgm:prSet/>
      <dgm:spPr/>
      <dgm:t>
        <a:bodyPr/>
        <a:lstStyle/>
        <a:p>
          <a:endParaRPr lang="uk-UA"/>
        </a:p>
      </dgm:t>
    </dgm:pt>
    <dgm:pt modelId="{988B059A-3060-4783-AEE9-51F9D6771D50}" type="sibTrans" cxnId="{794B5FB1-7639-4C52-9366-CC544F33EC37}">
      <dgm:prSet/>
      <dgm:spPr/>
      <dgm:t>
        <a:bodyPr/>
        <a:lstStyle/>
        <a:p>
          <a:endParaRPr lang="uk-UA"/>
        </a:p>
      </dgm:t>
    </dgm:pt>
    <dgm:pt modelId="{C12D75DD-8BB7-4F92-9B4F-E63F2B339A13}">
      <dgm:prSet phldrT="[Текст]"/>
      <dgm:spPr>
        <a:solidFill>
          <a:srgbClr val="FFC000"/>
        </a:solidFill>
      </dgm:spPr>
      <dgm:t>
        <a:bodyPr/>
        <a:lstStyle/>
        <a:p>
          <a:pPr algn="l"/>
          <a:r>
            <a:rPr lang="uk" dirty="0">
              <a:solidFill>
                <a:schemeClr val="bg1"/>
              </a:solidFill>
            </a:rPr>
            <a:t>Надходження</a:t>
          </a:r>
        </a:p>
        <a:p>
          <a:pPr algn="l"/>
          <a:r>
            <a:rPr lang="uk" dirty="0">
              <a:solidFill>
                <a:schemeClr val="bg1"/>
              </a:solidFill>
            </a:rPr>
            <a:t>Амортизаційні відрахування</a:t>
          </a:r>
        </a:p>
        <a:p>
          <a:pPr algn="l"/>
          <a:r>
            <a:rPr lang="uk" dirty="0">
              <a:solidFill>
                <a:schemeClr val="bg1"/>
              </a:solidFill>
            </a:rPr>
            <a:t>Виторг від реалізації вибулого майна</a:t>
          </a:r>
        </a:p>
        <a:p>
          <a:pPr marL="0" indent="0" algn="l"/>
          <a:r>
            <a:rPr lang="uk" dirty="0">
              <a:solidFill>
                <a:schemeClr val="bg1"/>
              </a:solidFill>
            </a:rPr>
            <a:t>Стійкі пасиви</a:t>
          </a:r>
        </a:p>
        <a:p>
          <a:pPr algn="l"/>
          <a:r>
            <a:rPr lang="uk" dirty="0">
              <a:solidFill>
                <a:schemeClr val="bg1"/>
              </a:solidFill>
            </a:rPr>
            <a:t>Цільові надходження</a:t>
          </a:r>
        </a:p>
      </dgm:t>
    </dgm:pt>
    <dgm:pt modelId="{43083564-4B20-4321-9D8B-4BD6077D930B}" type="parTrans" cxnId="{F0219756-925C-4779-B85A-0F3022BB2A34}">
      <dgm:prSet/>
      <dgm:spPr/>
      <dgm:t>
        <a:bodyPr/>
        <a:lstStyle/>
        <a:p>
          <a:endParaRPr lang="uk-UA"/>
        </a:p>
      </dgm:t>
    </dgm:pt>
    <dgm:pt modelId="{746F8A1F-057F-4A64-98AC-16FB4AEFC64B}" type="sibTrans" cxnId="{F0219756-925C-4779-B85A-0F3022BB2A34}">
      <dgm:prSet/>
      <dgm:spPr/>
      <dgm:t>
        <a:bodyPr/>
        <a:lstStyle/>
        <a:p>
          <a:endParaRPr lang="uk-UA"/>
        </a:p>
      </dgm:t>
    </dgm:pt>
    <dgm:pt modelId="{8F4F812F-0DDC-4796-8EAD-951A2D2FAFF6}" type="pres">
      <dgm:prSet presAssocID="{897E7412-9EBA-4BA6-BF0C-6913D16D2BBF}" presName="linearFlow" presStyleCnt="0">
        <dgm:presLayoutVars>
          <dgm:dir/>
          <dgm:resizeHandles val="exact"/>
        </dgm:presLayoutVars>
      </dgm:prSet>
      <dgm:spPr/>
    </dgm:pt>
    <dgm:pt modelId="{08B7DAFC-D5AE-483E-A2D3-108B96A68FBA}" type="pres">
      <dgm:prSet presAssocID="{4490CF14-4F70-4212-8879-2E08806E732D}" presName="composite" presStyleCnt="0"/>
      <dgm:spPr/>
    </dgm:pt>
    <dgm:pt modelId="{807CC79F-6DE5-4603-B953-E3CE3601520B}" type="pres">
      <dgm:prSet presAssocID="{4490CF14-4F70-4212-8879-2E08806E732D}" presName="imgShp" presStyleLbl="fgImgPlace1" presStyleIdx="0" presStyleCnt="2"/>
      <dgm:spPr>
        <a:noFill/>
      </dgm:spPr>
    </dgm:pt>
    <dgm:pt modelId="{FF952D6D-3A4D-4806-878F-CFC9949A219C}" type="pres">
      <dgm:prSet presAssocID="{4490CF14-4F70-4212-8879-2E08806E732D}" presName="txShp" presStyleLbl="node1" presStyleIdx="0" presStyleCnt="2" custLinFactNeighborX="-1340" custLinFactNeighborY="11107">
        <dgm:presLayoutVars>
          <dgm:bulletEnabled val="1"/>
        </dgm:presLayoutVars>
      </dgm:prSet>
      <dgm:spPr/>
    </dgm:pt>
    <dgm:pt modelId="{6F2BC3E5-06B8-4203-A909-12F2FD756B16}" type="pres">
      <dgm:prSet presAssocID="{988B059A-3060-4783-AEE9-51F9D6771D50}" presName="spacing" presStyleCnt="0"/>
      <dgm:spPr/>
    </dgm:pt>
    <dgm:pt modelId="{57E51128-54EB-47B6-83D3-D73EE474CDF1}" type="pres">
      <dgm:prSet presAssocID="{C12D75DD-8BB7-4F92-9B4F-E63F2B339A13}" presName="composite" presStyleCnt="0"/>
      <dgm:spPr/>
    </dgm:pt>
    <dgm:pt modelId="{7EBCE28F-81EA-4235-B3F0-0656B9BE9D21}" type="pres">
      <dgm:prSet presAssocID="{C12D75DD-8BB7-4F92-9B4F-E63F2B339A13}" presName="imgShp" presStyleLbl="fgImgPlace1" presStyleIdx="1" presStyleCnt="2"/>
      <dgm:spPr>
        <a:noFill/>
      </dgm:spPr>
    </dgm:pt>
    <dgm:pt modelId="{1647CECC-2C14-43C3-BE09-C364709C2989}" type="pres">
      <dgm:prSet presAssocID="{C12D75DD-8BB7-4F92-9B4F-E63F2B339A13}" presName="txShp" presStyleLbl="node1" presStyleIdx="1" presStyleCnt="2" custLinFactNeighborX="-16735" custLinFactNeighborY="-2853">
        <dgm:presLayoutVars>
          <dgm:bulletEnabled val="1"/>
        </dgm:presLayoutVars>
      </dgm:prSet>
      <dgm:spPr/>
    </dgm:pt>
  </dgm:ptLst>
  <dgm:cxnLst>
    <dgm:cxn modelId="{F0219756-925C-4779-B85A-0F3022BB2A34}" srcId="{897E7412-9EBA-4BA6-BF0C-6913D16D2BBF}" destId="{C12D75DD-8BB7-4F92-9B4F-E63F2B339A13}" srcOrd="1" destOrd="0" parTransId="{43083564-4B20-4321-9D8B-4BD6077D930B}" sibTransId="{746F8A1F-057F-4A64-98AC-16FB4AEFC64B}"/>
    <dgm:cxn modelId="{CEF30182-891D-450F-A432-3A13666C8A3A}" type="presOf" srcId="{897E7412-9EBA-4BA6-BF0C-6913D16D2BBF}" destId="{8F4F812F-0DDC-4796-8EAD-951A2D2FAFF6}" srcOrd="0" destOrd="0" presId="urn:microsoft.com/office/officeart/2005/8/layout/vList3#1"/>
    <dgm:cxn modelId="{794B5FB1-7639-4C52-9366-CC544F33EC37}" srcId="{897E7412-9EBA-4BA6-BF0C-6913D16D2BBF}" destId="{4490CF14-4F70-4212-8879-2E08806E732D}" srcOrd="0" destOrd="0" parTransId="{82F97731-0849-4612-8BA9-81569ED40236}" sibTransId="{988B059A-3060-4783-AEE9-51F9D6771D50}"/>
    <dgm:cxn modelId="{FB4373B7-6679-4397-B545-7B0AC595FA83}" type="presOf" srcId="{C12D75DD-8BB7-4F92-9B4F-E63F2B339A13}" destId="{1647CECC-2C14-43C3-BE09-C364709C2989}" srcOrd="0" destOrd="0" presId="urn:microsoft.com/office/officeart/2005/8/layout/vList3#1"/>
    <dgm:cxn modelId="{2F7FEAF2-9AAD-4DAB-A460-9FFDFDF8C423}" type="presOf" srcId="{4490CF14-4F70-4212-8879-2E08806E732D}" destId="{FF952D6D-3A4D-4806-878F-CFC9949A219C}" srcOrd="0" destOrd="0" presId="urn:microsoft.com/office/officeart/2005/8/layout/vList3#1"/>
    <dgm:cxn modelId="{B728E706-BC1A-4DF6-83B7-800CDF788ED5}" type="presParOf" srcId="{8F4F812F-0DDC-4796-8EAD-951A2D2FAFF6}" destId="{08B7DAFC-D5AE-483E-A2D3-108B96A68FBA}" srcOrd="0" destOrd="0" presId="urn:microsoft.com/office/officeart/2005/8/layout/vList3#1"/>
    <dgm:cxn modelId="{9F32D456-2F24-45B0-8734-4F2B1CBA1C5E}" type="presParOf" srcId="{08B7DAFC-D5AE-483E-A2D3-108B96A68FBA}" destId="{807CC79F-6DE5-4603-B953-E3CE3601520B}" srcOrd="0" destOrd="0" presId="urn:microsoft.com/office/officeart/2005/8/layout/vList3#1"/>
    <dgm:cxn modelId="{7A142FC1-B701-4922-8B2A-7137FFBCAD17}" type="presParOf" srcId="{08B7DAFC-D5AE-483E-A2D3-108B96A68FBA}" destId="{FF952D6D-3A4D-4806-878F-CFC9949A219C}" srcOrd="1" destOrd="0" presId="urn:microsoft.com/office/officeart/2005/8/layout/vList3#1"/>
    <dgm:cxn modelId="{95993BE1-D987-4BB4-AB03-ABE1AA3BB197}" type="presParOf" srcId="{8F4F812F-0DDC-4796-8EAD-951A2D2FAFF6}" destId="{6F2BC3E5-06B8-4203-A909-12F2FD756B16}" srcOrd="1" destOrd="0" presId="urn:microsoft.com/office/officeart/2005/8/layout/vList3#1"/>
    <dgm:cxn modelId="{07E82B5C-339D-4832-A682-ED90E93F1368}" type="presParOf" srcId="{8F4F812F-0DDC-4796-8EAD-951A2D2FAFF6}" destId="{57E51128-54EB-47B6-83D3-D73EE474CDF1}" srcOrd="2" destOrd="0" presId="urn:microsoft.com/office/officeart/2005/8/layout/vList3#1"/>
    <dgm:cxn modelId="{91A3E42C-72F8-432E-A72A-6B99157D565B}" type="presParOf" srcId="{57E51128-54EB-47B6-83D3-D73EE474CDF1}" destId="{7EBCE28F-81EA-4235-B3F0-0656B9BE9D21}" srcOrd="0" destOrd="0" presId="urn:microsoft.com/office/officeart/2005/8/layout/vList3#1"/>
    <dgm:cxn modelId="{139542C6-0D9A-4996-A2FB-2A4552CDCC94}" type="presParOf" srcId="{57E51128-54EB-47B6-83D3-D73EE474CDF1}" destId="{1647CECC-2C14-43C3-BE09-C364709C2989}" srcOrd="1" destOrd="0" presId="urn:microsoft.com/office/officeart/2005/8/layout/vList3#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1FA572-E723-4491-AFDB-F35C1676CB67}" type="doc">
      <dgm:prSet loTypeId="urn:microsoft.com/office/officeart/2005/8/layout/vList6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uk-UA"/>
        </a:p>
      </dgm:t>
    </dgm:pt>
    <dgm:pt modelId="{4718993F-0B78-464A-AE84-CA8978CECB9F}">
      <dgm:prSet phldrT="[Текст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Фінансові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ресурси 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ІП,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що мобілізуються 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на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фінансовому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ринку 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:</a:t>
          </a:r>
          <a:endParaRPr lang="uk-UA" b="1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5DE0BC1-BDCE-4217-9399-5B3FFBC9AD73}" type="parTrans" cxnId="{D7BDAEFE-0668-4CB5-990F-B9C801640047}">
      <dgm:prSet/>
      <dgm:spPr/>
      <dgm:t>
        <a:bodyPr/>
        <a:lstStyle/>
        <a:p>
          <a:endParaRPr lang="uk-UA"/>
        </a:p>
      </dgm:t>
    </dgm:pt>
    <dgm:pt modelId="{79B180EB-CC82-4B7C-8301-CE9EBA19A523}" type="sibTrans" cxnId="{D7BDAEFE-0668-4CB5-990F-B9C801640047}">
      <dgm:prSet/>
      <dgm:spPr/>
      <dgm:t>
        <a:bodyPr/>
        <a:lstStyle/>
        <a:p>
          <a:endParaRPr lang="uk-UA"/>
        </a:p>
      </dgm:t>
    </dgm:pt>
    <dgm:pt modelId="{773928B3-7538-4F61-8876-9D196821B913}">
      <dgm:prSet phldrT="[Текст]" custT="1"/>
      <dgm:spPr>
        <a:solidFill>
          <a:schemeClr val="accent3">
            <a:lumMod val="60000"/>
            <a:lumOff val="40000"/>
          </a:schemeClr>
        </a:solidFill>
        <a:effectLst>
          <a:outerShdw blurRad="190500" dist="228600" dir="2700000" sy="90000" rotWithShape="0">
            <a:srgbClr val="000000">
              <a:alpha val="80000"/>
            </a:srgbClr>
          </a:outerShdw>
        </a:effectLst>
      </dgm:spPr>
      <dgm:t>
        <a:bodyPr/>
        <a:lstStyle/>
        <a:p>
          <a:r>
            <a:rPr lang="uk" sz="2000" dirty="0"/>
            <a:t>продаж власних акцій, облігацій та інших видів цінних паперів</a:t>
          </a:r>
          <a:endParaRPr lang="uk-UA" sz="2000" dirty="0">
            <a:solidFill>
              <a:schemeClr val="bg1"/>
            </a:solidFill>
          </a:endParaRPr>
        </a:p>
      </dgm:t>
    </dgm:pt>
    <dgm:pt modelId="{2CBF8DB1-C25D-429F-943C-B38C39991D33}" type="parTrans" cxnId="{D7CED2B1-8094-43E5-86F5-684840811A51}">
      <dgm:prSet/>
      <dgm:spPr/>
      <dgm:t>
        <a:bodyPr/>
        <a:lstStyle/>
        <a:p>
          <a:endParaRPr lang="uk-UA"/>
        </a:p>
      </dgm:t>
    </dgm:pt>
    <dgm:pt modelId="{D8E5A2C1-E8E2-4B3E-A31A-493EEEE8CC64}" type="sibTrans" cxnId="{D7CED2B1-8094-43E5-86F5-684840811A51}">
      <dgm:prSet/>
      <dgm:spPr/>
      <dgm:t>
        <a:bodyPr/>
        <a:lstStyle/>
        <a:p>
          <a:endParaRPr lang="uk-UA"/>
        </a:p>
      </dgm:t>
    </dgm:pt>
    <dgm:pt modelId="{34685F01-FE84-4130-A834-7030BEFC9BD1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Фінансові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ресурси 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ІП, що </a:t>
          </a:r>
          <a:r>
            <a:rPr lang="uk" dirty="0" err="1">
              <a:solidFill>
                <a:schemeClr val="bg1">
                  <a:lumMod val="95000"/>
                  <a:lumOff val="5000"/>
                </a:schemeClr>
              </a:solidFill>
            </a:rPr>
            <a:t>надходять </a:t>
          </a:r>
          <a:r>
            <a:rPr lang="uk" dirty="0">
              <a:solidFill>
                <a:schemeClr val="bg1">
                  <a:lumMod val="95000"/>
                  <a:lumOff val="5000"/>
                </a:schemeClr>
              </a:solidFill>
            </a:rPr>
            <a:t>у порядку перерозподілу</a:t>
          </a:r>
          <a:endParaRPr lang="uk-UA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78F39B1-C1AC-4C88-A959-90563509267E}" type="parTrans" cxnId="{009C434E-DBD7-456E-A142-4C657351D47D}">
      <dgm:prSet/>
      <dgm:spPr/>
      <dgm:t>
        <a:bodyPr/>
        <a:lstStyle/>
        <a:p>
          <a:endParaRPr lang="uk-UA"/>
        </a:p>
      </dgm:t>
    </dgm:pt>
    <dgm:pt modelId="{DBAE5422-F6AB-4EEC-9716-E624CD781876}" type="sibTrans" cxnId="{009C434E-DBD7-456E-A142-4C657351D47D}">
      <dgm:prSet/>
      <dgm:spPr/>
      <dgm:t>
        <a:bodyPr/>
        <a:lstStyle/>
        <a:p>
          <a:endParaRPr lang="uk-UA"/>
        </a:p>
      </dgm:t>
    </dgm:pt>
    <dgm:pt modelId="{E1FC4431-FB5E-4C5C-8C9F-5A48A63B18CD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страхове відшкодування за ризиками, що настали</a:t>
          </a:r>
          <a:endParaRPr lang="uk-UA" sz="1800" dirty="0">
            <a:solidFill>
              <a:schemeClr val="bg1"/>
            </a:solidFill>
          </a:endParaRPr>
        </a:p>
      </dgm:t>
    </dgm:pt>
    <dgm:pt modelId="{67EB3AA2-DE2B-4B85-B857-05ACB9327755}" type="parTrans" cxnId="{A0C57E0B-E316-49EE-8374-C2A7FAA70851}">
      <dgm:prSet/>
      <dgm:spPr/>
      <dgm:t>
        <a:bodyPr/>
        <a:lstStyle/>
        <a:p>
          <a:endParaRPr lang="uk-UA"/>
        </a:p>
      </dgm:t>
    </dgm:pt>
    <dgm:pt modelId="{3FD56B7C-C5C6-4A0A-9529-FDC9DAAFA34D}" type="sibTrans" cxnId="{A0C57E0B-E316-49EE-8374-C2A7FAA70851}">
      <dgm:prSet/>
      <dgm:spPr/>
      <dgm:t>
        <a:bodyPr/>
        <a:lstStyle/>
        <a:p>
          <a:endParaRPr lang="uk-UA"/>
        </a:p>
      </dgm:t>
    </dgm:pt>
    <dgm:pt modelId="{D81FC50D-4EB4-4857-9E78-4B7E857C94E2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190500" dist="228600" dir="2700000" sy="90000" rotWithShape="0">
            <a:srgbClr val="000000">
              <a:alpha val="80000"/>
            </a:srgbClr>
          </a:outerShdw>
        </a:effectLst>
      </dgm:spPr>
      <dgm:t>
        <a:bodyPr/>
        <a:lstStyle/>
        <a:p>
          <a:r>
            <a:rPr lang="uk" sz="2000" dirty="0"/>
            <a:t>кредитні інвестиції</a:t>
          </a:r>
        </a:p>
      </dgm:t>
    </dgm:pt>
    <dgm:pt modelId="{AA8AD8C2-1C53-45A7-8003-B7873DB929DE}" type="parTrans" cxnId="{4D3155E5-222B-4A30-A4D9-7DC6784F7FD0}">
      <dgm:prSet/>
      <dgm:spPr/>
      <dgm:t>
        <a:bodyPr/>
        <a:lstStyle/>
        <a:p>
          <a:endParaRPr lang="ru-RU"/>
        </a:p>
      </dgm:t>
    </dgm:pt>
    <dgm:pt modelId="{F34962D1-F8A2-435C-B26B-5961CEC08B7F}" type="sibTrans" cxnId="{4D3155E5-222B-4A30-A4D9-7DC6784F7FD0}">
      <dgm:prSet/>
      <dgm:spPr/>
      <dgm:t>
        <a:bodyPr/>
        <a:lstStyle/>
        <a:p>
          <a:endParaRPr lang="ru-RU"/>
        </a:p>
      </dgm:t>
    </dgm:pt>
    <dgm:pt modelId="{E5378B06-FB7F-430D-A0B2-EF1FFABF3BBF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190500" dist="228600" dir="2700000" sy="90000" rotWithShape="0">
            <a:srgbClr val="000000">
              <a:alpha val="80000"/>
            </a:srgbClr>
          </a:outerShdw>
        </a:effectLst>
      </dgm:spPr>
      <dgm:t>
        <a:bodyPr/>
        <a:lstStyle/>
        <a:p>
          <a:r>
            <a:rPr lang="uk" sz="2000" dirty="0"/>
            <a:t>фінансовий лізинг</a:t>
          </a:r>
        </a:p>
      </dgm:t>
    </dgm:pt>
    <dgm:pt modelId="{0482F178-C5C1-465B-B7FC-EFEBF1637BF9}" type="parTrans" cxnId="{23E5B851-F629-4693-B780-D4E4976A7B68}">
      <dgm:prSet/>
      <dgm:spPr/>
      <dgm:t>
        <a:bodyPr/>
        <a:lstStyle/>
        <a:p>
          <a:endParaRPr lang="ru-RU"/>
        </a:p>
      </dgm:t>
    </dgm:pt>
    <dgm:pt modelId="{C5F03E97-68AA-4968-81CB-7BC362134377}" type="sibTrans" cxnId="{23E5B851-F629-4693-B780-D4E4976A7B68}">
      <dgm:prSet/>
      <dgm:spPr/>
      <dgm:t>
        <a:bodyPr/>
        <a:lstStyle/>
        <a:p>
          <a:endParaRPr lang="ru-RU"/>
        </a:p>
      </dgm:t>
    </dgm:pt>
    <dgm:pt modelId="{695520D4-C263-49BB-8844-C559936928E1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190500" dist="228600" dir="2700000" sy="90000" rotWithShape="0">
            <a:srgbClr val="000000">
              <a:alpha val="80000"/>
            </a:srgbClr>
          </a:outerShdw>
        </a:effectLst>
      </dgm:spPr>
      <dgm:t>
        <a:bodyPr/>
        <a:lstStyle/>
        <a:p>
          <a:r>
            <a:rPr lang="uk" sz="2000" dirty="0"/>
            <a:t>кошти наукових фондів</a:t>
          </a:r>
        </a:p>
      </dgm:t>
    </dgm:pt>
    <dgm:pt modelId="{9F07B9EC-33C4-4173-9A71-BDE37242BA98}" type="parTrans" cxnId="{78139B51-B5EB-4E62-B25F-890591848565}">
      <dgm:prSet/>
      <dgm:spPr/>
      <dgm:t>
        <a:bodyPr/>
        <a:lstStyle/>
        <a:p>
          <a:endParaRPr lang="ru-RU"/>
        </a:p>
      </dgm:t>
    </dgm:pt>
    <dgm:pt modelId="{DBAD6C0E-C6E0-44B5-9C6F-39C40C4E354E}" type="sibTrans" cxnId="{78139B51-B5EB-4E62-B25F-890591848565}">
      <dgm:prSet/>
      <dgm:spPr/>
      <dgm:t>
        <a:bodyPr/>
        <a:lstStyle/>
        <a:p>
          <a:endParaRPr lang="ru-RU"/>
        </a:p>
      </dgm:t>
    </dgm:pt>
    <dgm:pt modelId="{6661887C-A249-4944-BD75-413B3DA90B76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190500" dist="228600" dir="2700000" sy="90000" rotWithShape="0">
            <a:srgbClr val="000000">
              <a:alpha val="80000"/>
            </a:srgbClr>
          </a:outerShdw>
        </a:effectLst>
      </dgm:spPr>
      <dgm:t>
        <a:bodyPr/>
        <a:lstStyle/>
        <a:p>
          <a:r>
            <a:rPr lang="uk" sz="2000" dirty="0"/>
            <a:t>спонсорські кошти</a:t>
          </a:r>
        </a:p>
      </dgm:t>
    </dgm:pt>
    <dgm:pt modelId="{FC60086A-F2F9-49E6-BFAB-F14A580E4167}" type="parTrans" cxnId="{0B32C7BB-67B1-4A08-92BE-B45030F10BE5}">
      <dgm:prSet/>
      <dgm:spPr/>
      <dgm:t>
        <a:bodyPr/>
        <a:lstStyle/>
        <a:p>
          <a:endParaRPr lang="ru-RU"/>
        </a:p>
      </dgm:t>
    </dgm:pt>
    <dgm:pt modelId="{EF87B928-B196-47EC-9CEE-C29865BF3BAF}" type="sibTrans" cxnId="{0B32C7BB-67B1-4A08-92BE-B45030F10BE5}">
      <dgm:prSet/>
      <dgm:spPr/>
      <dgm:t>
        <a:bodyPr/>
        <a:lstStyle/>
        <a:p>
          <a:endParaRPr lang="ru-RU"/>
        </a:p>
      </dgm:t>
    </dgm:pt>
    <dgm:pt modelId="{701295EF-0EA9-41E6-BAE4-4152C5D31B7E}">
      <dgm:prSet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фінансові ресурси, що надходять від концернів, асоціацій, галузевих та регіональних структур</a:t>
          </a:r>
        </a:p>
      </dgm:t>
    </dgm:pt>
    <dgm:pt modelId="{15F141DB-FEB9-497C-AE41-E8AC81FD7903}" type="parTrans" cxnId="{D4D3B9FA-70A8-482E-A5A9-F30B4BDD0686}">
      <dgm:prSet/>
      <dgm:spPr/>
      <dgm:t>
        <a:bodyPr/>
        <a:lstStyle/>
        <a:p>
          <a:endParaRPr lang="ru-RU"/>
        </a:p>
      </dgm:t>
    </dgm:pt>
    <dgm:pt modelId="{133E053E-2C7F-4EAE-AFE7-709C8E928997}" type="sibTrans" cxnId="{D4D3B9FA-70A8-482E-A5A9-F30B4BDD0686}">
      <dgm:prSet/>
      <dgm:spPr/>
      <dgm:t>
        <a:bodyPr/>
        <a:lstStyle/>
        <a:p>
          <a:endParaRPr lang="ru-RU"/>
        </a:p>
      </dgm:t>
    </dgm:pt>
    <dgm:pt modelId="{6089CE41-3FCE-4CBA-8C53-7B5C15160480}">
      <dgm:prSet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фінансові ресурси, що формуються на пайових (часткових) засадах</a:t>
          </a:r>
        </a:p>
      </dgm:t>
    </dgm:pt>
    <dgm:pt modelId="{9DC56E4D-6228-4105-B44B-47D8D4075F52}" type="parTrans" cxnId="{A231246E-2B6D-4C95-80D0-B02B161F4327}">
      <dgm:prSet/>
      <dgm:spPr/>
      <dgm:t>
        <a:bodyPr/>
        <a:lstStyle/>
        <a:p>
          <a:endParaRPr lang="ru-RU"/>
        </a:p>
      </dgm:t>
    </dgm:pt>
    <dgm:pt modelId="{0A9DB91F-00AC-4109-9867-30AA8E8748DF}" type="sibTrans" cxnId="{A231246E-2B6D-4C95-80D0-B02B161F4327}">
      <dgm:prSet/>
      <dgm:spPr/>
      <dgm:t>
        <a:bodyPr/>
        <a:lstStyle/>
        <a:p>
          <a:endParaRPr lang="ru-RU"/>
        </a:p>
      </dgm:t>
    </dgm:pt>
    <dgm:pt modelId="{8F22516C-8DE4-486A-84BF-5D941D402743}">
      <dgm:prSet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дивіденди та відсотки за цінними паперами інших елементів</a:t>
          </a:r>
        </a:p>
      </dgm:t>
    </dgm:pt>
    <dgm:pt modelId="{377B7D77-2FDB-416C-8869-EF8069845689}" type="parTrans" cxnId="{6DAE64C1-8212-4274-974F-1478F148F36A}">
      <dgm:prSet/>
      <dgm:spPr/>
      <dgm:t>
        <a:bodyPr/>
        <a:lstStyle/>
        <a:p>
          <a:endParaRPr lang="ru-RU"/>
        </a:p>
      </dgm:t>
    </dgm:pt>
    <dgm:pt modelId="{394A0A0E-4B5C-4989-9E27-7DFD4AE5B8E3}" type="sibTrans" cxnId="{6DAE64C1-8212-4274-974F-1478F148F36A}">
      <dgm:prSet/>
      <dgm:spPr/>
      <dgm:t>
        <a:bodyPr/>
        <a:lstStyle/>
        <a:p>
          <a:endParaRPr lang="ru-RU"/>
        </a:p>
      </dgm:t>
    </dgm:pt>
    <dgm:pt modelId="{DBC3463F-C73F-4E73-AE30-97487ED82B6E}">
      <dgm:prSet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бюджетні асигнування</a:t>
          </a:r>
        </a:p>
      </dgm:t>
    </dgm:pt>
    <dgm:pt modelId="{A24F4F7D-80AB-43B0-AD21-E47F3C2926E8}" type="parTrans" cxnId="{EE9C49D6-F2D3-41B5-9A20-C98B0E8D159B}">
      <dgm:prSet/>
      <dgm:spPr/>
      <dgm:t>
        <a:bodyPr/>
        <a:lstStyle/>
        <a:p>
          <a:endParaRPr lang="ru-RU"/>
        </a:p>
      </dgm:t>
    </dgm:pt>
    <dgm:pt modelId="{774A2ECE-1531-4DF4-AFC2-2E4E1B4517AA}" type="sibTrans" cxnId="{EE9C49D6-F2D3-41B5-9A20-C98B0E8D159B}">
      <dgm:prSet/>
      <dgm:spPr/>
      <dgm:t>
        <a:bodyPr/>
        <a:lstStyle/>
        <a:p>
          <a:endParaRPr lang="ru-RU"/>
        </a:p>
      </dgm:t>
    </dgm:pt>
    <dgm:pt modelId="{E20A5E1C-5B89-491D-B0BA-1BD5EC350B7A}">
      <dgm:prSet custT="1"/>
      <dgm:spPr>
        <a:solidFill>
          <a:schemeClr val="accent3">
            <a:lumMod val="40000"/>
            <a:lumOff val="60000"/>
            <a:alpha val="90000"/>
          </a:schemeClr>
        </a:solidFill>
        <a:effectLst>
          <a:outerShdw blurRad="190500" dist="228600" dir="2700000" sy="90000" rotWithShape="0">
            <a:srgbClr val="000000"/>
          </a:outerShdw>
        </a:effectLst>
      </dgm:spPr>
      <dgm:t>
        <a:bodyPr/>
        <a:lstStyle/>
        <a:p>
          <a:r>
            <a:rPr lang="uk" sz="1800" dirty="0"/>
            <a:t>інші види ресурсів</a:t>
          </a:r>
        </a:p>
      </dgm:t>
    </dgm:pt>
    <dgm:pt modelId="{BAADB99D-1527-4503-82E0-5C7D6822B2ED}" type="parTrans" cxnId="{179515B8-4824-4606-BB47-C6BBF7BB9181}">
      <dgm:prSet/>
      <dgm:spPr/>
      <dgm:t>
        <a:bodyPr/>
        <a:lstStyle/>
        <a:p>
          <a:endParaRPr lang="ru-RU"/>
        </a:p>
      </dgm:t>
    </dgm:pt>
    <dgm:pt modelId="{99767665-498D-49F5-AA99-F37F594447D7}" type="sibTrans" cxnId="{179515B8-4824-4606-BB47-C6BBF7BB9181}">
      <dgm:prSet/>
      <dgm:spPr/>
      <dgm:t>
        <a:bodyPr/>
        <a:lstStyle/>
        <a:p>
          <a:endParaRPr lang="ru-RU"/>
        </a:p>
      </dgm:t>
    </dgm:pt>
    <dgm:pt modelId="{8EBCBD5A-723C-43DF-ADA9-FD31CAC4A692}" type="pres">
      <dgm:prSet presAssocID="{961FA572-E723-4491-AFDB-F35C1676CB67}" presName="Name0" presStyleCnt="0">
        <dgm:presLayoutVars>
          <dgm:dir/>
          <dgm:animLvl val="lvl"/>
          <dgm:resizeHandles/>
        </dgm:presLayoutVars>
      </dgm:prSet>
      <dgm:spPr/>
    </dgm:pt>
    <dgm:pt modelId="{3D249FAB-9C55-4281-868B-72CFC2C9F5E4}" type="pres">
      <dgm:prSet presAssocID="{4718993F-0B78-464A-AE84-CA8978CECB9F}" presName="linNode" presStyleCnt="0"/>
      <dgm:spPr/>
    </dgm:pt>
    <dgm:pt modelId="{A474BD92-ECCE-4418-9A01-C27AF228C317}" type="pres">
      <dgm:prSet presAssocID="{4718993F-0B78-464A-AE84-CA8978CECB9F}" presName="parentShp" presStyleLbl="node1" presStyleIdx="0" presStyleCnt="2" custScaleX="79686" custScaleY="88120" custLinFactNeighborX="-8974" custLinFactNeighborY="-1967">
        <dgm:presLayoutVars>
          <dgm:bulletEnabled val="1"/>
        </dgm:presLayoutVars>
      </dgm:prSet>
      <dgm:spPr/>
    </dgm:pt>
    <dgm:pt modelId="{1FF6FC09-6B44-4951-821C-A2D7A5E460B9}" type="pres">
      <dgm:prSet presAssocID="{4718993F-0B78-464A-AE84-CA8978CECB9F}" presName="childShp" presStyleLbl="bgAccFollowNode1" presStyleIdx="0" presStyleCnt="2" custScaleX="95594" custScaleY="97843" custLinFactNeighborX="-11117" custLinFactNeighborY="-88">
        <dgm:presLayoutVars>
          <dgm:bulletEnabled val="1"/>
        </dgm:presLayoutVars>
      </dgm:prSet>
      <dgm:spPr/>
    </dgm:pt>
    <dgm:pt modelId="{9BCAB484-6F7B-4E84-8CB0-499BF7CC6498}" type="pres">
      <dgm:prSet presAssocID="{79B180EB-CC82-4B7C-8301-CE9EBA19A523}" presName="spacing" presStyleCnt="0"/>
      <dgm:spPr/>
    </dgm:pt>
    <dgm:pt modelId="{FE442B11-946E-44C8-B0BE-EF2A91CA4EA3}" type="pres">
      <dgm:prSet presAssocID="{34685F01-FE84-4130-A834-7030BEFC9BD1}" presName="linNode" presStyleCnt="0"/>
      <dgm:spPr/>
    </dgm:pt>
    <dgm:pt modelId="{32D91F0B-3CB3-4CE8-8061-5C85570955AB}" type="pres">
      <dgm:prSet presAssocID="{34685F01-FE84-4130-A834-7030BEFC9BD1}" presName="parentShp" presStyleLbl="node1" presStyleIdx="1" presStyleCnt="2" custScaleX="77113" custScaleY="82536" custLinFactNeighborX="-1330">
        <dgm:presLayoutVars>
          <dgm:bulletEnabled val="1"/>
        </dgm:presLayoutVars>
      </dgm:prSet>
      <dgm:spPr/>
    </dgm:pt>
    <dgm:pt modelId="{79B8DFA9-2E88-4526-BF38-F9720BD94605}" type="pres">
      <dgm:prSet presAssocID="{34685F01-FE84-4130-A834-7030BEFC9BD1}" presName="childShp" presStyleLbl="bgAccFollowNode1" presStyleIdx="1" presStyleCnt="2" custScaleX="111311" custScaleY="134922" custLinFactNeighborX="1916">
        <dgm:presLayoutVars>
          <dgm:bulletEnabled val="1"/>
        </dgm:presLayoutVars>
      </dgm:prSet>
      <dgm:spPr/>
    </dgm:pt>
  </dgm:ptLst>
  <dgm:cxnLst>
    <dgm:cxn modelId="{9AAD8702-BB0E-498E-A408-816B16A5205B}" type="presOf" srcId="{34685F01-FE84-4130-A834-7030BEFC9BD1}" destId="{32D91F0B-3CB3-4CE8-8061-5C85570955AB}" srcOrd="0" destOrd="0" presId="urn:microsoft.com/office/officeart/2005/8/layout/vList6"/>
    <dgm:cxn modelId="{E8C2A009-E50D-485E-8BBE-6D6EA35549E5}" type="presOf" srcId="{695520D4-C263-49BB-8844-C559936928E1}" destId="{1FF6FC09-6B44-4951-821C-A2D7A5E460B9}" srcOrd="0" destOrd="3" presId="urn:microsoft.com/office/officeart/2005/8/layout/vList6"/>
    <dgm:cxn modelId="{A0C57E0B-E316-49EE-8374-C2A7FAA70851}" srcId="{34685F01-FE84-4130-A834-7030BEFC9BD1}" destId="{E1FC4431-FB5E-4C5C-8C9F-5A48A63B18CD}" srcOrd="0" destOrd="0" parTransId="{67EB3AA2-DE2B-4B85-B857-05ACB9327755}" sibTransId="{3FD56B7C-C5C6-4A0A-9529-FDC9DAAFA34D}"/>
    <dgm:cxn modelId="{548B7C5C-E92F-411C-9383-5C59623F8811}" type="presOf" srcId="{8F22516C-8DE4-486A-84BF-5D941D402743}" destId="{79B8DFA9-2E88-4526-BF38-F9720BD94605}" srcOrd="0" destOrd="3" presId="urn:microsoft.com/office/officeart/2005/8/layout/vList6"/>
    <dgm:cxn modelId="{AC07FC5C-CCF6-4C0C-8795-080AF07DAC08}" type="presOf" srcId="{DBC3463F-C73F-4E73-AE30-97487ED82B6E}" destId="{79B8DFA9-2E88-4526-BF38-F9720BD94605}" srcOrd="0" destOrd="4" presId="urn:microsoft.com/office/officeart/2005/8/layout/vList6"/>
    <dgm:cxn modelId="{039CEE69-55D4-4AA5-A58A-8D93098AA527}" type="presOf" srcId="{6661887C-A249-4944-BD75-413B3DA90B76}" destId="{1FF6FC09-6B44-4951-821C-A2D7A5E460B9}" srcOrd="0" destOrd="4" presId="urn:microsoft.com/office/officeart/2005/8/layout/vList6"/>
    <dgm:cxn modelId="{A231246E-2B6D-4C95-80D0-B02B161F4327}" srcId="{34685F01-FE84-4130-A834-7030BEFC9BD1}" destId="{6089CE41-3FCE-4CBA-8C53-7B5C15160480}" srcOrd="2" destOrd="0" parTransId="{9DC56E4D-6228-4105-B44B-47D8D4075F52}" sibTransId="{0A9DB91F-00AC-4109-9867-30AA8E8748DF}"/>
    <dgm:cxn modelId="{009C434E-DBD7-456E-A142-4C657351D47D}" srcId="{961FA572-E723-4491-AFDB-F35C1676CB67}" destId="{34685F01-FE84-4130-A834-7030BEFC9BD1}" srcOrd="1" destOrd="0" parTransId="{E78F39B1-C1AC-4C88-A959-90563509267E}" sibTransId="{DBAE5422-F6AB-4EEC-9716-E624CD781876}"/>
    <dgm:cxn modelId="{78139B51-B5EB-4E62-B25F-890591848565}" srcId="{4718993F-0B78-464A-AE84-CA8978CECB9F}" destId="{695520D4-C263-49BB-8844-C559936928E1}" srcOrd="3" destOrd="0" parTransId="{9F07B9EC-33C4-4173-9A71-BDE37242BA98}" sibTransId="{DBAD6C0E-C6E0-44B5-9C6F-39C40C4E354E}"/>
    <dgm:cxn modelId="{23E5B851-F629-4693-B780-D4E4976A7B68}" srcId="{4718993F-0B78-464A-AE84-CA8978CECB9F}" destId="{E5378B06-FB7F-430D-A0B2-EF1FFABF3BBF}" srcOrd="2" destOrd="0" parTransId="{0482F178-C5C1-465B-B7FC-EFEBF1637BF9}" sibTransId="{C5F03E97-68AA-4968-81CB-7BC362134377}"/>
    <dgm:cxn modelId="{BA77ED54-A142-4E81-9305-91942C1B5115}" type="presOf" srcId="{E5378B06-FB7F-430D-A0B2-EF1FFABF3BBF}" destId="{1FF6FC09-6B44-4951-821C-A2D7A5E460B9}" srcOrd="0" destOrd="2" presId="urn:microsoft.com/office/officeart/2005/8/layout/vList6"/>
    <dgm:cxn modelId="{16A6007F-5621-4602-8BB4-8D00A7E91176}" type="presOf" srcId="{773928B3-7538-4F61-8876-9D196821B913}" destId="{1FF6FC09-6B44-4951-821C-A2D7A5E460B9}" srcOrd="0" destOrd="0" presId="urn:microsoft.com/office/officeart/2005/8/layout/vList6"/>
    <dgm:cxn modelId="{5F92D287-3D18-4904-B739-C9D220360E7A}" type="presOf" srcId="{961FA572-E723-4491-AFDB-F35C1676CB67}" destId="{8EBCBD5A-723C-43DF-ADA9-FD31CAC4A692}" srcOrd="0" destOrd="0" presId="urn:microsoft.com/office/officeart/2005/8/layout/vList6"/>
    <dgm:cxn modelId="{3F8BEBAC-D937-4D60-ACF7-1CEF050A5DA3}" type="presOf" srcId="{E20A5E1C-5B89-491D-B0BA-1BD5EC350B7A}" destId="{79B8DFA9-2E88-4526-BF38-F9720BD94605}" srcOrd="0" destOrd="5" presId="urn:microsoft.com/office/officeart/2005/8/layout/vList6"/>
    <dgm:cxn modelId="{1B3D88B1-39AC-43D9-96F2-38040289D03A}" type="presOf" srcId="{D81FC50D-4EB4-4857-9E78-4B7E857C94E2}" destId="{1FF6FC09-6B44-4951-821C-A2D7A5E460B9}" srcOrd="0" destOrd="1" presId="urn:microsoft.com/office/officeart/2005/8/layout/vList6"/>
    <dgm:cxn modelId="{D7CED2B1-8094-43E5-86F5-684840811A51}" srcId="{4718993F-0B78-464A-AE84-CA8978CECB9F}" destId="{773928B3-7538-4F61-8876-9D196821B913}" srcOrd="0" destOrd="0" parTransId="{2CBF8DB1-C25D-429F-943C-B38C39991D33}" sibTransId="{D8E5A2C1-E8E2-4B3E-A31A-493EEEE8CC64}"/>
    <dgm:cxn modelId="{179515B8-4824-4606-BB47-C6BBF7BB9181}" srcId="{34685F01-FE84-4130-A834-7030BEFC9BD1}" destId="{E20A5E1C-5B89-491D-B0BA-1BD5EC350B7A}" srcOrd="5" destOrd="0" parTransId="{BAADB99D-1527-4503-82E0-5C7D6822B2ED}" sibTransId="{99767665-498D-49F5-AA99-F37F594447D7}"/>
    <dgm:cxn modelId="{436B28BB-688E-4C65-BA9E-FD4E28C23B3B}" type="presOf" srcId="{E1FC4431-FB5E-4C5C-8C9F-5A48A63B18CD}" destId="{79B8DFA9-2E88-4526-BF38-F9720BD94605}" srcOrd="0" destOrd="0" presId="urn:microsoft.com/office/officeart/2005/8/layout/vList6"/>
    <dgm:cxn modelId="{0B32C7BB-67B1-4A08-92BE-B45030F10BE5}" srcId="{4718993F-0B78-464A-AE84-CA8978CECB9F}" destId="{6661887C-A249-4944-BD75-413B3DA90B76}" srcOrd="4" destOrd="0" parTransId="{FC60086A-F2F9-49E6-BFAB-F14A580E4167}" sibTransId="{EF87B928-B196-47EC-9CEE-C29865BF3BAF}"/>
    <dgm:cxn modelId="{E5593ABF-DDA7-4BC4-8BB3-CB02D7292489}" type="presOf" srcId="{701295EF-0EA9-41E6-BAE4-4152C5D31B7E}" destId="{79B8DFA9-2E88-4526-BF38-F9720BD94605}" srcOrd="0" destOrd="1" presId="urn:microsoft.com/office/officeart/2005/8/layout/vList6"/>
    <dgm:cxn modelId="{6DAE64C1-8212-4274-974F-1478F148F36A}" srcId="{34685F01-FE84-4130-A834-7030BEFC9BD1}" destId="{8F22516C-8DE4-486A-84BF-5D941D402743}" srcOrd="3" destOrd="0" parTransId="{377B7D77-2FDB-416C-8869-EF8069845689}" sibTransId="{394A0A0E-4B5C-4989-9E27-7DFD4AE5B8E3}"/>
    <dgm:cxn modelId="{EE9C49D6-F2D3-41B5-9A20-C98B0E8D159B}" srcId="{34685F01-FE84-4130-A834-7030BEFC9BD1}" destId="{DBC3463F-C73F-4E73-AE30-97487ED82B6E}" srcOrd="4" destOrd="0" parTransId="{A24F4F7D-80AB-43B0-AD21-E47F3C2926E8}" sibTransId="{774A2ECE-1531-4DF4-AFC2-2E4E1B4517AA}"/>
    <dgm:cxn modelId="{4D3155E5-222B-4A30-A4D9-7DC6784F7FD0}" srcId="{4718993F-0B78-464A-AE84-CA8978CECB9F}" destId="{D81FC50D-4EB4-4857-9E78-4B7E857C94E2}" srcOrd="1" destOrd="0" parTransId="{AA8AD8C2-1C53-45A7-8003-B7873DB929DE}" sibTransId="{F34962D1-F8A2-435C-B26B-5961CEC08B7F}"/>
    <dgm:cxn modelId="{29F86EED-3980-4315-AD8A-23BC2FF74F86}" type="presOf" srcId="{6089CE41-3FCE-4CBA-8C53-7B5C15160480}" destId="{79B8DFA9-2E88-4526-BF38-F9720BD94605}" srcOrd="0" destOrd="2" presId="urn:microsoft.com/office/officeart/2005/8/layout/vList6"/>
    <dgm:cxn modelId="{D4D3B9FA-70A8-482E-A5A9-F30B4BDD0686}" srcId="{34685F01-FE84-4130-A834-7030BEFC9BD1}" destId="{701295EF-0EA9-41E6-BAE4-4152C5D31B7E}" srcOrd="1" destOrd="0" parTransId="{15F141DB-FEB9-497C-AE41-E8AC81FD7903}" sibTransId="{133E053E-2C7F-4EAE-AFE7-709C8E928997}"/>
    <dgm:cxn modelId="{2ED985FC-54C9-4467-A44E-2E81ADABE0CD}" type="presOf" srcId="{4718993F-0B78-464A-AE84-CA8978CECB9F}" destId="{A474BD92-ECCE-4418-9A01-C27AF228C317}" srcOrd="0" destOrd="0" presId="urn:microsoft.com/office/officeart/2005/8/layout/vList6"/>
    <dgm:cxn modelId="{D7BDAEFE-0668-4CB5-990F-B9C801640047}" srcId="{961FA572-E723-4491-AFDB-F35C1676CB67}" destId="{4718993F-0B78-464A-AE84-CA8978CECB9F}" srcOrd="0" destOrd="0" parTransId="{F5DE0BC1-BDCE-4217-9399-5B3FFBC9AD73}" sibTransId="{79B180EB-CC82-4B7C-8301-CE9EBA19A523}"/>
    <dgm:cxn modelId="{68D97E82-DCEE-42A1-A6B6-FA8179BC5CF4}" type="presParOf" srcId="{8EBCBD5A-723C-43DF-ADA9-FD31CAC4A692}" destId="{3D249FAB-9C55-4281-868B-72CFC2C9F5E4}" srcOrd="0" destOrd="0" presId="urn:microsoft.com/office/officeart/2005/8/layout/vList6"/>
    <dgm:cxn modelId="{FEB6E232-BAC5-464A-BE23-24A450C13DF6}" type="presParOf" srcId="{3D249FAB-9C55-4281-868B-72CFC2C9F5E4}" destId="{A474BD92-ECCE-4418-9A01-C27AF228C317}" srcOrd="0" destOrd="0" presId="urn:microsoft.com/office/officeart/2005/8/layout/vList6"/>
    <dgm:cxn modelId="{66AFCDA7-9C2D-42DE-872F-73FB4C169367}" type="presParOf" srcId="{3D249FAB-9C55-4281-868B-72CFC2C9F5E4}" destId="{1FF6FC09-6B44-4951-821C-A2D7A5E460B9}" srcOrd="1" destOrd="0" presId="urn:microsoft.com/office/officeart/2005/8/layout/vList6"/>
    <dgm:cxn modelId="{E141E13F-392B-458F-925C-90490B8782D1}" type="presParOf" srcId="{8EBCBD5A-723C-43DF-ADA9-FD31CAC4A692}" destId="{9BCAB484-6F7B-4E84-8CB0-499BF7CC6498}" srcOrd="1" destOrd="0" presId="urn:microsoft.com/office/officeart/2005/8/layout/vList6"/>
    <dgm:cxn modelId="{5EAEDB0D-241C-407D-9107-E483F5546DFD}" type="presParOf" srcId="{8EBCBD5A-723C-43DF-ADA9-FD31CAC4A692}" destId="{FE442B11-946E-44C8-B0BE-EF2A91CA4EA3}" srcOrd="2" destOrd="0" presId="urn:microsoft.com/office/officeart/2005/8/layout/vList6"/>
    <dgm:cxn modelId="{418744E3-1365-41DB-B863-C7AA607FB7DF}" type="presParOf" srcId="{FE442B11-946E-44C8-B0BE-EF2A91CA4EA3}" destId="{32D91F0B-3CB3-4CE8-8061-5C85570955AB}" srcOrd="0" destOrd="0" presId="urn:microsoft.com/office/officeart/2005/8/layout/vList6"/>
    <dgm:cxn modelId="{E2E7BBBB-C743-4550-9C55-3C296EAB2461}" type="presParOf" srcId="{FE442B11-946E-44C8-B0BE-EF2A91CA4EA3}" destId="{79B8DFA9-2E88-4526-BF38-F9720BD94605}" srcOrd="1" destOrd="0" presId="urn:microsoft.com/office/officeart/2005/8/layout/vList6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58E7E-6BCE-472B-929E-4DA4412A9E0C}">
      <dsp:nvSpPr>
        <dsp:cNvPr id="0" name=""/>
        <dsp:cNvSpPr/>
      </dsp:nvSpPr>
      <dsp:spPr>
        <a:xfrm>
          <a:off x="1241347" y="225154"/>
          <a:ext cx="6803793" cy="6803793"/>
        </a:xfrm>
        <a:prstGeom prst="circularArrow">
          <a:avLst>
            <a:gd name="adj1" fmla="val 5544"/>
            <a:gd name="adj2" fmla="val 330680"/>
            <a:gd name="adj3" fmla="val 14348125"/>
            <a:gd name="adj4" fmla="val 17046683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59462E-7959-4FE8-A88B-8064AF738313}">
      <dsp:nvSpPr>
        <dsp:cNvPr id="0" name=""/>
        <dsp:cNvSpPr/>
      </dsp:nvSpPr>
      <dsp:spPr>
        <a:xfrm>
          <a:off x="3459146" y="291491"/>
          <a:ext cx="2368195" cy="11202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5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5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5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tx2">
                  <a:lumMod val="25000"/>
                </a:schemeClr>
              </a:solidFill>
            </a:rPr>
            <a:t>чітка цільова орієнтація системи</a:t>
          </a:r>
          <a:endParaRPr lang="uk-UA" sz="20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3513833" y="346178"/>
        <a:ext cx="2258821" cy="1010896"/>
      </dsp:txXfrm>
    </dsp:sp>
    <dsp:sp modelId="{9BE72BB7-CA10-4E5E-8F60-282A0ED281E0}">
      <dsp:nvSpPr>
        <dsp:cNvPr id="0" name=""/>
        <dsp:cNvSpPr/>
      </dsp:nvSpPr>
      <dsp:spPr>
        <a:xfrm>
          <a:off x="5827336" y="1523213"/>
          <a:ext cx="3303477" cy="1625812"/>
        </a:xfrm>
        <a:prstGeom prst="roundRect">
          <a:avLst/>
        </a:prstGeom>
        <a:gradFill rotWithShape="0">
          <a:gsLst>
            <a:gs pos="0">
              <a:schemeClr val="accent5">
                <a:hueOff val="390811"/>
                <a:satOff val="-3465"/>
                <a:lumOff val="0"/>
                <a:alphaOff val="0"/>
                <a:shade val="60000"/>
              </a:schemeClr>
            </a:gs>
            <a:gs pos="33000">
              <a:schemeClr val="accent5">
                <a:hueOff val="390811"/>
                <a:satOff val="-3465"/>
                <a:lumOff val="0"/>
                <a:alphaOff val="0"/>
                <a:tint val="86500"/>
              </a:schemeClr>
            </a:gs>
            <a:gs pos="46750">
              <a:schemeClr val="accent5">
                <a:hueOff val="390811"/>
                <a:satOff val="-3465"/>
                <a:lumOff val="0"/>
                <a:alphaOff val="0"/>
                <a:tint val="71000"/>
                <a:satMod val="112000"/>
              </a:schemeClr>
            </a:gs>
            <a:gs pos="53000">
              <a:schemeClr val="accent5">
                <a:hueOff val="390811"/>
                <a:satOff val="-3465"/>
                <a:lumOff val="0"/>
                <a:alphaOff val="0"/>
                <a:tint val="71000"/>
                <a:satMod val="112000"/>
              </a:schemeClr>
            </a:gs>
            <a:gs pos="68000">
              <a:schemeClr val="accent5">
                <a:hueOff val="390811"/>
                <a:satOff val="-3465"/>
                <a:lumOff val="0"/>
                <a:alphaOff val="0"/>
                <a:tint val="86000"/>
              </a:schemeClr>
            </a:gs>
            <a:gs pos="100000">
              <a:schemeClr val="accent5">
                <a:hueOff val="390811"/>
                <a:satOff val="-3465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tx2">
                  <a:lumMod val="25000"/>
                </a:schemeClr>
              </a:solidFill>
            </a:rPr>
            <a:t>логічність, обґрунтованість та юридична захищеність використовуваних прийомів та механізмів</a:t>
          </a:r>
          <a:endParaRPr lang="uk-UA" sz="2000" b="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5906702" y="1602579"/>
        <a:ext cx="3144745" cy="1467080"/>
      </dsp:txXfrm>
    </dsp:sp>
    <dsp:sp modelId="{B435DF89-A5AE-4D81-846E-6C4C9A86E854}">
      <dsp:nvSpPr>
        <dsp:cNvPr id="0" name=""/>
        <dsp:cNvSpPr/>
      </dsp:nvSpPr>
      <dsp:spPr>
        <a:xfrm>
          <a:off x="5799629" y="5248696"/>
          <a:ext cx="3130076" cy="1395029"/>
        </a:xfrm>
        <a:prstGeom prst="roundRect">
          <a:avLst/>
        </a:prstGeom>
        <a:gradFill rotWithShape="0">
          <a:gsLst>
            <a:gs pos="0">
              <a:schemeClr val="accent5">
                <a:hueOff val="781623"/>
                <a:satOff val="-6931"/>
                <a:lumOff val="0"/>
                <a:alphaOff val="0"/>
                <a:shade val="60000"/>
              </a:schemeClr>
            </a:gs>
            <a:gs pos="33000">
              <a:schemeClr val="accent5">
                <a:hueOff val="781623"/>
                <a:satOff val="-6931"/>
                <a:lumOff val="0"/>
                <a:alphaOff val="0"/>
                <a:tint val="86500"/>
              </a:schemeClr>
            </a:gs>
            <a:gs pos="46750">
              <a:schemeClr val="accent5">
                <a:hueOff val="781623"/>
                <a:satOff val="-6931"/>
                <a:lumOff val="0"/>
                <a:alphaOff val="0"/>
                <a:tint val="71000"/>
                <a:satMod val="112000"/>
              </a:schemeClr>
            </a:gs>
            <a:gs pos="53000">
              <a:schemeClr val="accent5">
                <a:hueOff val="781623"/>
                <a:satOff val="-6931"/>
                <a:lumOff val="0"/>
                <a:alphaOff val="0"/>
                <a:tint val="71000"/>
                <a:satMod val="112000"/>
              </a:schemeClr>
            </a:gs>
            <a:gs pos="68000">
              <a:schemeClr val="accent5">
                <a:hueOff val="781623"/>
                <a:satOff val="-6931"/>
                <a:lumOff val="0"/>
                <a:alphaOff val="0"/>
                <a:tint val="86000"/>
              </a:schemeClr>
            </a:gs>
            <a:gs pos="100000">
              <a:schemeClr val="accent5">
                <a:hueOff val="781623"/>
                <a:satOff val="-6931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tx2">
                  <a:lumMod val="25000"/>
                </a:schemeClr>
              </a:solidFill>
            </a:rPr>
            <a:t>множинність джерел фінансування</a:t>
          </a:r>
          <a:endParaRPr lang="uk-UA" sz="2000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5867729" y="5316796"/>
        <a:ext cx="2993876" cy="1258829"/>
      </dsp:txXfrm>
    </dsp:sp>
    <dsp:sp modelId="{D80991E1-5D57-45AA-B1CC-9DF4BCBEF9B2}">
      <dsp:nvSpPr>
        <dsp:cNvPr id="0" name=""/>
        <dsp:cNvSpPr/>
      </dsp:nvSpPr>
      <dsp:spPr>
        <a:xfrm>
          <a:off x="357168" y="5188428"/>
          <a:ext cx="2931923" cy="1455289"/>
        </a:xfrm>
        <a:prstGeom prst="roundRect">
          <a:avLst/>
        </a:prstGeom>
        <a:gradFill rotWithShape="0">
          <a:gsLst>
            <a:gs pos="0">
              <a:schemeClr val="accent5">
                <a:hueOff val="1172434"/>
                <a:satOff val="-10396"/>
                <a:lumOff val="0"/>
                <a:alphaOff val="0"/>
                <a:shade val="60000"/>
              </a:schemeClr>
            </a:gs>
            <a:gs pos="33000">
              <a:schemeClr val="accent5">
                <a:hueOff val="1172434"/>
                <a:satOff val="-10396"/>
                <a:lumOff val="0"/>
                <a:alphaOff val="0"/>
                <a:tint val="86500"/>
              </a:schemeClr>
            </a:gs>
            <a:gs pos="46750">
              <a:schemeClr val="accent5">
                <a:hueOff val="1172434"/>
                <a:satOff val="-10396"/>
                <a:lumOff val="0"/>
                <a:alphaOff val="0"/>
                <a:tint val="71000"/>
                <a:satMod val="112000"/>
              </a:schemeClr>
            </a:gs>
            <a:gs pos="53000">
              <a:schemeClr val="accent5">
                <a:hueOff val="1172434"/>
                <a:satOff val="-10396"/>
                <a:lumOff val="0"/>
                <a:alphaOff val="0"/>
                <a:tint val="71000"/>
                <a:satMod val="112000"/>
              </a:schemeClr>
            </a:gs>
            <a:gs pos="68000">
              <a:schemeClr val="accent5">
                <a:hueOff val="1172434"/>
                <a:satOff val="-10396"/>
                <a:lumOff val="0"/>
                <a:alphaOff val="0"/>
                <a:tint val="86000"/>
              </a:schemeClr>
            </a:gs>
            <a:gs pos="100000">
              <a:schemeClr val="accent5">
                <a:hueOff val="1172434"/>
                <a:satOff val="-10396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/>
            <a:t>широта та комплексність системи</a:t>
          </a:r>
          <a:endParaRPr lang="uk-UA" sz="2000" kern="1200" dirty="0">
            <a:solidFill>
              <a:schemeClr val="bg1"/>
            </a:solidFill>
          </a:endParaRPr>
        </a:p>
      </dsp:txBody>
      <dsp:txXfrm>
        <a:off x="428209" y="5259469"/>
        <a:ext cx="2789841" cy="1313207"/>
      </dsp:txXfrm>
    </dsp:sp>
    <dsp:sp modelId="{3705538D-1ED3-4C13-AE87-497081FE2C44}">
      <dsp:nvSpPr>
        <dsp:cNvPr id="0" name=""/>
        <dsp:cNvSpPr/>
      </dsp:nvSpPr>
      <dsp:spPr>
        <a:xfrm>
          <a:off x="0" y="1363078"/>
          <a:ext cx="3285699" cy="1787960"/>
        </a:xfrm>
        <a:prstGeom prst="roundRect">
          <a:avLst/>
        </a:prstGeom>
        <a:gradFill rotWithShape="0">
          <a:gsLst>
            <a:gs pos="0">
              <a:schemeClr val="accent5">
                <a:hueOff val="1563246"/>
                <a:satOff val="-13862"/>
                <a:lumOff val="0"/>
                <a:alphaOff val="0"/>
                <a:shade val="60000"/>
              </a:schemeClr>
            </a:gs>
            <a:gs pos="33000">
              <a:schemeClr val="accent5">
                <a:hueOff val="1563246"/>
                <a:satOff val="-13862"/>
                <a:lumOff val="0"/>
                <a:alphaOff val="0"/>
                <a:tint val="86500"/>
              </a:schemeClr>
            </a:gs>
            <a:gs pos="46750">
              <a:schemeClr val="accent5">
                <a:hueOff val="1563246"/>
                <a:satOff val="-13862"/>
                <a:lumOff val="0"/>
                <a:alphaOff val="0"/>
                <a:tint val="71000"/>
                <a:satMod val="112000"/>
              </a:schemeClr>
            </a:gs>
            <a:gs pos="53000">
              <a:schemeClr val="accent5">
                <a:hueOff val="1563246"/>
                <a:satOff val="-13862"/>
                <a:lumOff val="0"/>
                <a:alphaOff val="0"/>
                <a:tint val="71000"/>
                <a:satMod val="112000"/>
              </a:schemeClr>
            </a:gs>
            <a:gs pos="68000">
              <a:schemeClr val="accent5">
                <a:hueOff val="1563246"/>
                <a:satOff val="-13862"/>
                <a:lumOff val="0"/>
                <a:alphaOff val="0"/>
                <a:tint val="86000"/>
              </a:schemeClr>
            </a:gs>
            <a:gs pos="100000">
              <a:schemeClr val="accent5">
                <a:hueOff val="1563246"/>
                <a:satOff val="-13862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/>
            <a:t>адаптивність і гнучкість, налаштування всієї системи на умови зовнішнього середовища, що динамічно змінюються.</a:t>
          </a:r>
          <a:endParaRPr lang="uk-UA" sz="2000" kern="1200" dirty="0"/>
        </a:p>
      </dsp:txBody>
      <dsp:txXfrm>
        <a:off x="87281" y="1450359"/>
        <a:ext cx="3111137" cy="1613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101D8-058F-42AF-AEAA-92577D4344F7}">
      <dsp:nvSpPr>
        <dsp:cNvPr id="0" name=""/>
        <dsp:cNvSpPr/>
      </dsp:nvSpPr>
      <dsp:spPr>
        <a:xfrm>
          <a:off x="1742391" y="55883"/>
          <a:ext cx="5954645" cy="5893971"/>
        </a:xfrm>
        <a:prstGeom prst="pie">
          <a:avLst>
            <a:gd name="adj1" fmla="val 16200000"/>
            <a:gd name="adj2" fmla="val 1800000"/>
          </a:avLst>
        </a:prstGeom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>
              <a:solidFill>
                <a:schemeClr val="tx2">
                  <a:lumMod val="25000"/>
                </a:schemeClr>
              </a:solidFill>
            </a:rPr>
            <a:t>збереження та розвиток стратегічного науково-технічного потенціалу у пріоритетних напрямках розвитку</a:t>
          </a:r>
          <a:endParaRPr lang="uk-UA" sz="1600" b="1" kern="1200" dirty="0">
            <a:solidFill>
              <a:schemeClr val="tx2">
                <a:lumMod val="25000"/>
              </a:schemeClr>
            </a:solidFill>
          </a:endParaRPr>
        </a:p>
      </dsp:txBody>
      <dsp:txXfrm>
        <a:off x="4880631" y="1304844"/>
        <a:ext cx="2126659" cy="1754158"/>
      </dsp:txXfrm>
    </dsp:sp>
    <dsp:sp modelId="{B18A7114-6ECE-49D8-A8C5-636FC36F8B8E}">
      <dsp:nvSpPr>
        <dsp:cNvPr id="0" name=""/>
        <dsp:cNvSpPr/>
      </dsp:nvSpPr>
      <dsp:spPr>
        <a:xfrm>
          <a:off x="1407875" y="208844"/>
          <a:ext cx="6461409" cy="593478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kern="1200" dirty="0">
              <a:solidFill>
                <a:schemeClr val="bg1"/>
              </a:solidFill>
            </a:rPr>
            <a:t>створення необхідних матеріальних умов для збереження кадрового потенціалу науки і техніки, запобігання його витоку за кордон</a:t>
          </a:r>
          <a:endParaRPr lang="uk-UA" sz="1800" b="1" kern="1200" dirty="0">
            <a:solidFill>
              <a:schemeClr val="bg1"/>
            </a:solidFill>
          </a:endParaRPr>
        </a:p>
      </dsp:txBody>
      <dsp:txXfrm>
        <a:off x="2946305" y="4059390"/>
        <a:ext cx="3461469" cy="1554348"/>
      </dsp:txXfrm>
    </dsp:sp>
    <dsp:sp modelId="{BD91D3AD-D4FD-4159-AFEE-815F7BDD35B4}">
      <dsp:nvSpPr>
        <dsp:cNvPr id="0" name=""/>
        <dsp:cNvSpPr/>
      </dsp:nvSpPr>
      <dsp:spPr>
        <a:xfrm>
          <a:off x="1417071" y="55883"/>
          <a:ext cx="6443065" cy="597581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>
              <a:solidFill>
                <a:schemeClr val="bg1"/>
              </a:solidFill>
            </a:rPr>
            <a:t>створення необхідних передумов для швидкого впровадження технічних новинок у всіх ланках економіки країни</a:t>
          </a:r>
          <a:endParaRPr lang="uk-UA" sz="1600" b="1" kern="1200" dirty="0">
            <a:solidFill>
              <a:schemeClr val="bg1"/>
            </a:solidFill>
          </a:endParaRPr>
        </a:p>
      </dsp:txBody>
      <dsp:txXfrm>
        <a:off x="2163393" y="1322186"/>
        <a:ext cx="2301094" cy="1778515"/>
      </dsp:txXfrm>
    </dsp:sp>
    <dsp:sp modelId="{BBFE8524-81E6-4FA1-A3EA-B5A5F542759A}">
      <dsp:nvSpPr>
        <dsp:cNvPr id="0" name=""/>
        <dsp:cNvSpPr/>
      </dsp:nvSpPr>
      <dsp:spPr>
        <a:xfrm>
          <a:off x="1886376" y="-45176"/>
          <a:ext cx="5873012" cy="587301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B4ECD0-1DA2-4504-AFE8-1CB954DFAF44}">
      <dsp:nvSpPr>
        <dsp:cNvPr id="0" name=""/>
        <dsp:cNvSpPr/>
      </dsp:nvSpPr>
      <dsp:spPr>
        <a:xfrm>
          <a:off x="1719775" y="476893"/>
          <a:ext cx="5873012" cy="587301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8757B4-39C0-4CBD-AC85-B60933D9F953}">
      <dsp:nvSpPr>
        <dsp:cNvPr id="0" name=""/>
        <dsp:cNvSpPr/>
      </dsp:nvSpPr>
      <dsp:spPr>
        <a:xfrm>
          <a:off x="1332371" y="72204"/>
          <a:ext cx="5873012" cy="587301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F335C-3894-4D42-8641-E05D9E294D51}">
      <dsp:nvSpPr>
        <dsp:cNvPr id="0" name=""/>
        <dsp:cNvSpPr/>
      </dsp:nvSpPr>
      <dsp:spPr>
        <a:xfrm>
          <a:off x="-6381423" y="-976092"/>
          <a:ext cx="7595747" cy="7595747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BB1AD-6A5C-4E0E-AA0E-4F761FED0110}">
      <dsp:nvSpPr>
        <dsp:cNvPr id="0" name=""/>
        <dsp:cNvSpPr/>
      </dsp:nvSpPr>
      <dsp:spPr>
        <a:xfrm>
          <a:off x="781073" y="564356"/>
          <a:ext cx="8303430" cy="11287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91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/>
            <a:t>сукупність джерел надходження коштів</a:t>
          </a:r>
          <a:endParaRPr lang="uk-UA" sz="2000" kern="1200" dirty="0"/>
        </a:p>
      </dsp:txBody>
      <dsp:txXfrm>
        <a:off x="781073" y="564356"/>
        <a:ext cx="8303430" cy="1128712"/>
      </dsp:txXfrm>
    </dsp:sp>
    <dsp:sp modelId="{4977DF1C-E48D-4234-B51B-875D28B122E7}">
      <dsp:nvSpPr>
        <dsp:cNvPr id="0" name=""/>
        <dsp:cNvSpPr/>
      </dsp:nvSpPr>
      <dsp:spPr>
        <a:xfrm>
          <a:off x="989991" y="630392"/>
          <a:ext cx="266503" cy="45726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5E144-1C28-44AB-BD7B-19EF46E46EA9}">
      <dsp:nvSpPr>
        <dsp:cNvPr id="0" name=""/>
        <dsp:cNvSpPr/>
      </dsp:nvSpPr>
      <dsp:spPr>
        <a:xfrm>
          <a:off x="1191360" y="2257424"/>
          <a:ext cx="7893143" cy="1128712"/>
        </a:xfrm>
        <a:prstGeom prst="rect">
          <a:avLst/>
        </a:prstGeom>
        <a:solidFill>
          <a:schemeClr val="accent5">
            <a:hueOff val="781623"/>
            <a:satOff val="-693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91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/>
            <a:t>механізм акумуляції грошових надходжень та їх вкладення в інвестиційні проекти та цільові програми</a:t>
          </a:r>
          <a:endParaRPr lang="uk-UA" sz="2000" b="0" kern="1200" dirty="0"/>
        </a:p>
      </dsp:txBody>
      <dsp:txXfrm>
        <a:off x="1191360" y="2257424"/>
        <a:ext cx="7893143" cy="1128712"/>
      </dsp:txXfrm>
    </dsp:sp>
    <dsp:sp modelId="{6DB0563B-1992-4360-B368-D3AA8C2E8E56}">
      <dsp:nvSpPr>
        <dsp:cNvPr id="0" name=""/>
        <dsp:cNvSpPr/>
      </dsp:nvSpPr>
      <dsp:spPr>
        <a:xfrm>
          <a:off x="1208255" y="4230787"/>
          <a:ext cx="173299" cy="173271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5">
              <a:hueOff val="781623"/>
              <a:satOff val="-693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3A842-B884-484E-BC9E-93465D1D23EB}">
      <dsp:nvSpPr>
        <dsp:cNvPr id="0" name=""/>
        <dsp:cNvSpPr/>
      </dsp:nvSpPr>
      <dsp:spPr>
        <a:xfrm>
          <a:off x="776174" y="3942750"/>
          <a:ext cx="8303430" cy="1128712"/>
        </a:xfrm>
        <a:prstGeom prst="rect">
          <a:avLst/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91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/>
            <a:t>механізм контролю над інвестиціями, включаючи систему повернення та оцінки використання капіталу</a:t>
          </a:r>
          <a:endParaRPr lang="uk-UA" sz="2000" b="0" kern="1200" dirty="0"/>
        </a:p>
      </dsp:txBody>
      <dsp:txXfrm>
        <a:off x="776174" y="3942750"/>
        <a:ext cx="8303430" cy="1128712"/>
      </dsp:txXfrm>
    </dsp:sp>
    <dsp:sp modelId="{DA011F83-7F88-4187-9718-232218D88679}">
      <dsp:nvSpPr>
        <dsp:cNvPr id="0" name=""/>
        <dsp:cNvSpPr/>
      </dsp:nvSpPr>
      <dsp:spPr>
        <a:xfrm flipH="1">
          <a:off x="992241" y="4806854"/>
          <a:ext cx="98282" cy="45726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5">
              <a:hueOff val="1563246"/>
              <a:satOff val="-13862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52D6D-3A4D-4806-878F-CFC9949A219C}">
      <dsp:nvSpPr>
        <dsp:cNvPr id="0" name=""/>
        <dsp:cNvSpPr/>
      </dsp:nvSpPr>
      <dsp:spPr>
        <a:xfrm rot="10800000">
          <a:off x="2195755" y="332647"/>
          <a:ext cx="6080760" cy="2982470"/>
        </a:xfrm>
        <a:prstGeom prst="homePlate">
          <a:avLst/>
        </a:prstGeom>
        <a:solidFill>
          <a:srgbClr val="FFC000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5187" tIns="76200" rIns="142240" bIns="76200" numCol="1" spcCol="1270" anchor="ctr" anchorCtr="0">
          <a:noAutofit/>
          <a:sp3d extrusionH="28000" prstMaterial="matte"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bg1"/>
              </a:solidFill>
            </a:rPr>
            <a:t>Доходи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bg1"/>
              </a:solidFill>
            </a:rPr>
            <a:t>Прибуток від товарної продукції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bg1"/>
              </a:solidFill>
            </a:rPr>
            <a:t>Прибуток від фінансових операцій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bg1"/>
              </a:solidFill>
            </a:rPr>
            <a:t>Прибуток від будівельно-монтажних робіт, що виконуються господарським способом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000" kern="1200" dirty="0">
              <a:solidFill>
                <a:schemeClr val="bg1"/>
              </a:solidFill>
            </a:rPr>
            <a:t>Інші доходи</a:t>
          </a:r>
          <a:endParaRPr lang="uk-UA" sz="2000" kern="1200" dirty="0">
            <a:solidFill>
              <a:schemeClr val="bg1"/>
            </a:solidFill>
          </a:endParaRPr>
        </a:p>
      </dsp:txBody>
      <dsp:txXfrm rot="10800000">
        <a:off x="2941372" y="332647"/>
        <a:ext cx="5335143" cy="2982470"/>
      </dsp:txXfrm>
    </dsp:sp>
    <dsp:sp modelId="{807CC79F-6DE5-4603-B953-E3CE3601520B}">
      <dsp:nvSpPr>
        <dsp:cNvPr id="0" name=""/>
        <dsp:cNvSpPr/>
      </dsp:nvSpPr>
      <dsp:spPr>
        <a:xfrm>
          <a:off x="786002" y="1384"/>
          <a:ext cx="2982470" cy="2982470"/>
        </a:xfrm>
        <a:prstGeom prst="ellipse">
          <a:avLst/>
        </a:prstGeom>
        <a:noFill/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47CECC-2C14-43C3-BE09-C364709C2989}">
      <dsp:nvSpPr>
        <dsp:cNvPr id="0" name=""/>
        <dsp:cNvSpPr/>
      </dsp:nvSpPr>
      <dsp:spPr>
        <a:xfrm rot="10800000">
          <a:off x="1259622" y="3789055"/>
          <a:ext cx="6080760" cy="2982470"/>
        </a:xfrm>
        <a:prstGeom prst="homePlate">
          <a:avLst/>
        </a:prstGeom>
        <a:solidFill>
          <a:srgbClr val="FFC000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5187" tIns="91440" rIns="170688" bIns="9144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>
              <a:solidFill>
                <a:schemeClr val="bg1"/>
              </a:solidFill>
            </a:rPr>
            <a:t>Надходження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>
              <a:solidFill>
                <a:schemeClr val="bg1"/>
              </a:solidFill>
            </a:rPr>
            <a:t>Амортизаційні відрахування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>
              <a:solidFill>
                <a:schemeClr val="bg1"/>
              </a:solidFill>
            </a:rPr>
            <a:t>Виторг від реалізації вибулого майна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>
              <a:solidFill>
                <a:schemeClr val="bg1"/>
              </a:solidFill>
            </a:rPr>
            <a:t>Стійкі пасиви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>
              <a:solidFill>
                <a:schemeClr val="bg1"/>
              </a:solidFill>
            </a:rPr>
            <a:t>Цільові надходження</a:t>
          </a:r>
        </a:p>
      </dsp:txBody>
      <dsp:txXfrm rot="10800000">
        <a:off x="2005239" y="3789055"/>
        <a:ext cx="5335143" cy="2982470"/>
      </dsp:txXfrm>
    </dsp:sp>
    <dsp:sp modelId="{7EBCE28F-81EA-4235-B3F0-0656B9BE9D21}">
      <dsp:nvSpPr>
        <dsp:cNvPr id="0" name=""/>
        <dsp:cNvSpPr/>
      </dsp:nvSpPr>
      <dsp:spPr>
        <a:xfrm>
          <a:off x="786002" y="3874144"/>
          <a:ext cx="2982470" cy="2982470"/>
        </a:xfrm>
        <a:prstGeom prst="ellipse">
          <a:avLst/>
        </a:prstGeom>
        <a:noFill/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6FC09-6B44-4951-821C-A2D7A5E460B9}">
      <dsp:nvSpPr>
        <dsp:cNvPr id="0" name=""/>
        <dsp:cNvSpPr/>
      </dsp:nvSpPr>
      <dsp:spPr>
        <a:xfrm>
          <a:off x="3000347" y="12"/>
          <a:ext cx="5244669" cy="276200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8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000" kern="1200" dirty="0"/>
            <a:t>продаж власних акцій, облігацій та інших видів цінних паперів</a:t>
          </a:r>
          <a:endParaRPr lang="uk-UA" sz="2000" kern="1200" dirty="0">
            <a:solidFill>
              <a:schemeClr val="bg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000" kern="1200" dirty="0"/>
            <a:t>кредитні інвестиції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000" kern="1200" dirty="0"/>
            <a:t>фінансовий лізинг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000" kern="1200" dirty="0"/>
            <a:t>кошти наукових фондів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000" kern="1200" dirty="0"/>
            <a:t>спонсорські кошти</a:t>
          </a:r>
        </a:p>
      </dsp:txBody>
      <dsp:txXfrm>
        <a:off x="3000347" y="345263"/>
        <a:ext cx="4208916" cy="2071505"/>
      </dsp:txXfrm>
    </dsp:sp>
    <dsp:sp modelId="{A474BD92-ECCE-4418-9A01-C27AF228C317}">
      <dsp:nvSpPr>
        <dsp:cNvPr id="0" name=""/>
        <dsp:cNvSpPr/>
      </dsp:nvSpPr>
      <dsp:spPr>
        <a:xfrm>
          <a:off x="18" y="84205"/>
          <a:ext cx="2914595" cy="2487537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Фінансові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ресурси 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ІП,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що мобілізуються 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на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фінансовому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ринку 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:</a:t>
          </a:r>
          <a:endParaRPr lang="uk-UA" sz="2800" b="1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21450" y="205637"/>
        <a:ext cx="2671731" cy="2244673"/>
      </dsp:txXfrm>
    </dsp:sp>
    <dsp:sp modelId="{79B8DFA9-2E88-4526-BF38-F9720BD94605}">
      <dsp:nvSpPr>
        <dsp:cNvPr id="0" name=""/>
        <dsp:cNvSpPr/>
      </dsp:nvSpPr>
      <dsp:spPr>
        <a:xfrm>
          <a:off x="3000375" y="3046793"/>
          <a:ext cx="6101002" cy="38087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/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страхове відшкодування за ризиками, що настали</a:t>
          </a:r>
          <a:endParaRPr lang="uk-UA" sz="1800" kern="1200" dirty="0">
            <a:solidFill>
              <a:schemeClr val="bg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фінансові ресурси, що надходять від концернів, асоціацій, галузевих та регіональних структур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фінансові ресурси, що формуються на пайових (часткових) засадах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дивіденди та відсотки за цінними паперами інших елементів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бюджетні асигнування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1800" kern="1200" dirty="0"/>
            <a:t>інші види ресурсів</a:t>
          </a:r>
        </a:p>
      </dsp:txBody>
      <dsp:txXfrm>
        <a:off x="3000375" y="3522882"/>
        <a:ext cx="4672736" cy="2856531"/>
      </dsp:txXfrm>
    </dsp:sp>
    <dsp:sp modelId="{32D91F0B-3CB3-4CE8-8061-5C85570955AB}">
      <dsp:nvSpPr>
        <dsp:cNvPr id="0" name=""/>
        <dsp:cNvSpPr/>
      </dsp:nvSpPr>
      <dsp:spPr>
        <a:xfrm>
          <a:off x="39735" y="3786195"/>
          <a:ext cx="2817730" cy="2329906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Фінансові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ресурси 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ІП, що </a:t>
          </a:r>
          <a:r>
            <a:rPr lang="uk" sz="2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надходять </a:t>
          </a:r>
          <a:r>
            <a:rPr lang="uk" sz="2800" kern="1200" dirty="0">
              <a:solidFill>
                <a:schemeClr val="bg1">
                  <a:lumMod val="95000"/>
                  <a:lumOff val="5000"/>
                </a:schemeClr>
              </a:solidFill>
            </a:rPr>
            <a:t>у порядку перерозподілу</a:t>
          </a:r>
          <a:endParaRPr lang="uk-UA" sz="2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53472" y="3899932"/>
        <a:ext cx="2590256" cy="2102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117C050-B446-3785-5F7D-1EB01311B5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A51E472-40F9-72BD-5446-5728188669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36C1DA59-8419-EDBC-9FC2-ABCBB0273E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BAF249BB-6BCC-81AC-98C0-7F719832E28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E5FA0DB5-2205-9571-90A6-656DD5EC1E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879ED693-5151-9407-8AB0-447367A84F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D92332-8162-43C5-AA21-C74A62E2791C}" type="slidenum">
              <a:rPr lang="ru-RU" altLang="ru-UA"/>
              <a:pPr/>
              <a:t>‹#›</a:t>
            </a:fld>
            <a:endParaRPr lang="ru-RU" altLang="ru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6EADCC98-7BBB-BABD-7945-C153872144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0C6AA38-76A4-4891-B974-033B569CB9C2}" type="slidenum">
              <a:rPr lang="uk-UA" altLang="ru-UA" sz="1200"/>
              <a:pPr algn="r" eaLnBrk="1" hangingPunct="1"/>
              <a:t>5</a:t>
            </a:fld>
            <a:endParaRPr lang="uk-UA" altLang="ru-UA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86050A3-1FC4-5901-0330-DAC21E94E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81038"/>
            <a:ext cx="4545012" cy="3408362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C668AB1C-9603-3AD9-A140-77CC18B70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4362450"/>
            <a:ext cx="5076825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UA" altLang="ru-UA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508BD6E-E0B8-54DA-E792-E4925EEFA74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14F11F6-A464-4C38-BA1A-6C0412CF33DF}" type="slidenum">
              <a:rPr lang="uk-UA" altLang="ru-UA" sz="1200"/>
              <a:pPr algn="r" eaLnBrk="1" hangingPunct="1"/>
              <a:t>6</a:t>
            </a:fld>
            <a:endParaRPr lang="uk-UA" altLang="ru-UA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6245FB2-24FE-3745-83F4-8F74E96A22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81038"/>
            <a:ext cx="4545012" cy="3408362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815882C-E03E-4BD8-E203-EBE45C472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4362450"/>
            <a:ext cx="5076825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UA" altLang="ru-UA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5FE36942-9EFC-02D1-F404-8DFEE0811B5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F890C76-5FFB-4482-A042-0F6C0037BAB7}" type="slidenum">
              <a:rPr lang="uk-UA" altLang="ru-UA" sz="1200"/>
              <a:pPr algn="r" eaLnBrk="1" hangingPunct="1"/>
              <a:t>7</a:t>
            </a:fld>
            <a:endParaRPr lang="uk-UA" altLang="ru-UA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463AD26-B66E-32EE-CE70-CF8F5DE01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81038"/>
            <a:ext cx="4545012" cy="3408362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FB96316-F601-4065-704A-9BAB9FF59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4362450"/>
            <a:ext cx="5076825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UA" altLang="ru-UA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BBE0722E-2F52-A595-3A04-AA280A7919F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321916A-048C-4619-A156-0D64CA522A27}" type="slidenum">
              <a:rPr lang="uk-UA" altLang="ru-UA" sz="1200"/>
              <a:pPr algn="r" eaLnBrk="1" hangingPunct="1"/>
              <a:t>10</a:t>
            </a:fld>
            <a:endParaRPr lang="uk-UA" altLang="ru-UA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57316B4-76FC-94DB-1C15-492FB45B6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81038"/>
            <a:ext cx="4545012" cy="3408362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52BA0F9-3735-CE5B-37A7-0BBB22928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4362450"/>
            <a:ext cx="5076825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UA" altLang="ru-UA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12D1279F-A858-CB4A-8F80-5DAD1849CB3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DFB1FCF-28E7-4A0E-960E-6ECD35A07D96}" type="slidenum">
              <a:rPr lang="uk-UA" altLang="ru-UA" sz="1200"/>
              <a:pPr algn="r" eaLnBrk="1" hangingPunct="1"/>
              <a:t>11</a:t>
            </a:fld>
            <a:endParaRPr lang="uk-UA" altLang="ru-UA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D4EBFFC-842F-F433-1C9B-64B1DEC8E3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81038"/>
            <a:ext cx="4545012" cy="3408362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6908536A-A2E1-A221-E0DB-78EBDAC6ED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4362450"/>
            <a:ext cx="5076825" cy="408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UA" altLang="ru-UA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" name="Дата 13">
            <a:extLst>
              <a:ext uri="{FF2B5EF4-FFF2-40B4-BE49-F238E27FC236}">
                <a16:creationId xmlns:a16="http://schemas.microsoft.com/office/drawing/2014/main" id="{0D1129D3-F621-A41E-3C2D-7A764DAD7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20E2F2-7D24-BAC8-85A7-02812BE0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>
            <a:extLst>
              <a:ext uri="{FF2B5EF4-FFF2-40B4-BE49-F238E27FC236}">
                <a16:creationId xmlns:a16="http://schemas.microsoft.com/office/drawing/2014/main" id="{F3D09F46-705D-E7DC-FEAE-16CD911E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84C97-E4F5-4783-BC28-0BAF79AD7D3F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424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E191E4D6-6206-DB55-BC93-71AE83D3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7BFA43EC-1219-3DFC-C8FE-D97FA4EA1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740C06EA-6B17-837A-FD3B-D2397921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66A40-19FA-4B1C-A98B-2DB9E2F4ED71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52845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36186-1E40-5B9A-28BA-768ED7F3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EA62A-B0D9-9B02-F3B1-19E41122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8B53D1-8BC2-D92C-59F1-E4398E4F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DBBB5-515A-4FCF-BAAF-EB3A0C42860A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447981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>
            <a:extLst>
              <a:ext uri="{FF2B5EF4-FFF2-40B4-BE49-F238E27FC236}">
                <a16:creationId xmlns:a16="http://schemas.microsoft.com/office/drawing/2014/main" id="{70F592A8-1DEE-84C0-99ED-480EDB3D2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>
            <a:extLst>
              <a:ext uri="{FF2B5EF4-FFF2-40B4-BE49-F238E27FC236}">
                <a16:creationId xmlns:a16="http://schemas.microsoft.com/office/drawing/2014/main" id="{421745FD-8BDC-6CE7-8ADE-E44F6487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>
            <a:extLst>
              <a:ext uri="{FF2B5EF4-FFF2-40B4-BE49-F238E27FC236}">
                <a16:creationId xmlns:a16="http://schemas.microsoft.com/office/drawing/2014/main" id="{B3674B4E-7C86-EBA3-D972-EE38BCB3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3F292-CA38-4709-8E2F-6B5AD55F4473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18370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13">
            <a:extLst>
              <a:ext uri="{FF2B5EF4-FFF2-40B4-BE49-F238E27FC236}">
                <a16:creationId xmlns:a16="http://schemas.microsoft.com/office/drawing/2014/main" id="{F112A61C-763A-5F77-3AFE-4F1A9893A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>
            <a:extLst>
              <a:ext uri="{FF2B5EF4-FFF2-40B4-BE49-F238E27FC236}">
                <a16:creationId xmlns:a16="http://schemas.microsoft.com/office/drawing/2014/main" id="{065C968F-7B6D-1B2D-84EC-E800D323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>
            <a:extLst>
              <a:ext uri="{FF2B5EF4-FFF2-40B4-BE49-F238E27FC236}">
                <a16:creationId xmlns:a16="http://schemas.microsoft.com/office/drawing/2014/main" id="{DDA431B4-F68D-6947-A363-C9A02035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DAC94-1083-4817-AA3C-53FAE20CBBAC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289860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10D52649-DBA6-5ADA-138F-FBCD51F8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8446D222-094E-069A-3E6C-0799F295D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9B743C3F-423A-922A-E620-494B76E0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3551C-2F0B-4EC3-B5BA-682272A9C8A6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32493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>
            <a:extLst>
              <a:ext uri="{FF2B5EF4-FFF2-40B4-BE49-F238E27FC236}">
                <a16:creationId xmlns:a16="http://schemas.microsoft.com/office/drawing/2014/main" id="{A2C9E7CB-7379-237F-3B83-1BC9D96FC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C56ABD-55C2-74EC-C670-D5F9CD20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>
            <a:extLst>
              <a:ext uri="{FF2B5EF4-FFF2-40B4-BE49-F238E27FC236}">
                <a16:creationId xmlns:a16="http://schemas.microsoft.com/office/drawing/2014/main" id="{5E3DE18D-EBAB-0143-2597-41251BF7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13399-1436-4843-A283-5F4C68903CC3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016865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>
            <a:extLst>
              <a:ext uri="{FF2B5EF4-FFF2-40B4-BE49-F238E27FC236}">
                <a16:creationId xmlns:a16="http://schemas.microsoft.com/office/drawing/2014/main" id="{CBBA380F-8356-FD50-BFE0-2F3EB8A0D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>
            <a:extLst>
              <a:ext uri="{FF2B5EF4-FFF2-40B4-BE49-F238E27FC236}">
                <a16:creationId xmlns:a16="http://schemas.microsoft.com/office/drawing/2014/main" id="{5B1B7EF9-23A1-5F95-D44B-2F3ABBABB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>
            <a:extLst>
              <a:ext uri="{FF2B5EF4-FFF2-40B4-BE49-F238E27FC236}">
                <a16:creationId xmlns:a16="http://schemas.microsoft.com/office/drawing/2014/main" id="{3E6A67CC-638C-032F-008D-4CB0DD88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E551B-E96A-469C-BA19-9511DB130755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226659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13">
            <a:extLst>
              <a:ext uri="{FF2B5EF4-FFF2-40B4-BE49-F238E27FC236}">
                <a16:creationId xmlns:a16="http://schemas.microsoft.com/office/drawing/2014/main" id="{3F5B319B-05A6-8020-B3B7-A0CA94B3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>
            <a:extLst>
              <a:ext uri="{FF2B5EF4-FFF2-40B4-BE49-F238E27FC236}">
                <a16:creationId xmlns:a16="http://schemas.microsoft.com/office/drawing/2014/main" id="{940B4826-C1BE-3AAB-9440-18D7AD83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>
            <a:extLst>
              <a:ext uri="{FF2B5EF4-FFF2-40B4-BE49-F238E27FC236}">
                <a16:creationId xmlns:a16="http://schemas.microsoft.com/office/drawing/2014/main" id="{A071275C-D5E5-ED55-647C-F3AFEFC6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63723-E2B8-4BCD-9184-58FA0EAF170E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98275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13CDB6D8-5887-320A-7E2C-211CF4B49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41E8B73C-4037-8052-A6AF-181F497F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290928EC-2EF9-414E-E0B1-319E9B73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244D8-95CE-487E-A369-1B420C56723D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150027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F74F1F10-EFF4-8135-9060-9013A1B26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B28599E2-9FF5-75A4-C913-A2A09D54E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35E4D732-0E37-54AB-F2ED-2AA06E77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18833-7347-4DB6-840A-16D7CC60D43A}" type="slidenum">
              <a:rPr lang="ru-RU" altLang="ru-UA"/>
              <a:pPr/>
              <a:t>‹#›</a:t>
            </a:fld>
            <a:endParaRPr lang="ru-RU" altLang="ru-UA"/>
          </a:p>
        </p:txBody>
      </p:sp>
    </p:spTree>
    <p:extLst>
      <p:ext uri="{BB962C8B-B14F-4D97-AF65-F5344CB8AC3E}">
        <p14:creationId xmlns:p14="http://schemas.microsoft.com/office/powerpoint/2010/main" val="36695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6772F6E2-219B-EE7C-BB8E-55573E524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Текст 12">
            <a:extLst>
              <a:ext uri="{FF2B5EF4-FFF2-40B4-BE49-F238E27FC236}">
                <a16:creationId xmlns:a16="http://schemas.microsoft.com/office/drawing/2014/main" id="{C0D5669C-097B-0200-56DC-BE0A32E8DD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A"/>
              <a:t>Образец текста</a:t>
            </a:r>
          </a:p>
          <a:p>
            <a:pPr lvl="1"/>
            <a:r>
              <a:rPr lang="ru-RU" altLang="ru-UA"/>
              <a:t>Второй уровень</a:t>
            </a:r>
          </a:p>
          <a:p>
            <a:pPr lvl="2"/>
            <a:r>
              <a:rPr lang="ru-RU" altLang="ru-UA"/>
              <a:t>Третий уровень</a:t>
            </a:r>
          </a:p>
          <a:p>
            <a:pPr lvl="3"/>
            <a:r>
              <a:rPr lang="ru-RU" altLang="ru-UA"/>
              <a:t>Четвертый уровень</a:t>
            </a:r>
          </a:p>
          <a:p>
            <a:pPr lvl="4"/>
            <a:r>
              <a:rPr lang="ru-RU" altLang="ru-UA"/>
              <a:t>Пятый уровень</a:t>
            </a:r>
            <a:endParaRPr lang="en-US" altLang="ru-UA"/>
          </a:p>
        </p:txBody>
      </p:sp>
      <p:sp>
        <p:nvSpPr>
          <p:cNvPr id="14" name="Дата 13">
            <a:extLst>
              <a:ext uri="{FF2B5EF4-FFF2-40B4-BE49-F238E27FC236}">
                <a16:creationId xmlns:a16="http://schemas.microsoft.com/office/drawing/2014/main" id="{CB17421C-3AD6-B777-4233-AA7AE41CD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9A22E18-387D-C6DC-A873-500A6E207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8F3E16B0-59AA-50B2-ED15-52C422A58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fld id="{82D2D7FF-4833-40EE-B77B-CCC20B9DE3BD}" type="slidenum">
              <a:rPr lang="ru-RU" altLang="ru-UA"/>
              <a:pPr/>
              <a:t>‹#›</a:t>
            </a:fld>
            <a:endParaRPr lang="ru-RU" altLang="ru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84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3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2">
            <a:extLst>
              <a:ext uri="{FF2B5EF4-FFF2-40B4-BE49-F238E27FC236}">
                <a16:creationId xmlns:a16="http://schemas.microsoft.com/office/drawing/2014/main" id="{0E96B68C-A67F-C247-CFCA-1C0D172F6A86}"/>
              </a:ext>
            </a:extLst>
          </p:cNvPr>
          <p:cNvSpPr txBox="1">
            <a:spLocks/>
          </p:cNvSpPr>
          <p:nvPr/>
        </p:nvSpPr>
        <p:spPr bwMode="auto">
          <a:xfrm>
            <a:off x="538162" y="3068960"/>
            <a:ext cx="8067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інноваціями в охороні здоров’я та фармації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студентів </a:t>
            </a:r>
            <a:r>
              <a:rPr lang="uk-UA" altLang="uk-UA" sz="2000" b="1" dirty="0" err="1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 073 Менеджмент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 "Управління охороною здоров'я та фармацевтичним бізнесом"</a:t>
            </a:r>
            <a:br>
              <a:rPr lang="uk-UA" altLang="uk-UA" sz="2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sz="40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05997B-6FB5-95ED-F4F7-4A44A86EA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84206" cy="16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BF98E-1D35-BC93-CCC9-E1872952C349}"/>
              </a:ext>
            </a:extLst>
          </p:cNvPr>
          <p:cNvSpPr txBox="1"/>
          <p:nvPr/>
        </p:nvSpPr>
        <p:spPr>
          <a:xfrm>
            <a:off x="1547664" y="269441"/>
            <a:ext cx="6048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Мартинюк Олена Анатоліївна</a:t>
            </a:r>
            <a:br>
              <a:rPr lang="uk-UA" altLang="ru-UA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економічних наук, професор </a:t>
            </a:r>
            <a:br>
              <a:rPr lang="uk-UA" altLang="ru-UA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altLang="ru-UA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афедри менеджменту охорони здоров’я</a:t>
            </a:r>
            <a:endParaRPr lang="ru-UA" sz="2000" b="1" dirty="0">
              <a:solidFill>
                <a:srgbClr val="7030A0"/>
              </a:solidFill>
            </a:endParaRPr>
          </a:p>
        </p:txBody>
      </p:sp>
      <p:pic>
        <p:nvPicPr>
          <p:cNvPr id="2" name="Рисунок 1" descr="C:/Users/grago/AppData/Roaming/PolarisOffice9/ETemp/1840_21714768/fImage123962714841.png">
            <a:extLst>
              <a:ext uri="{FF2B5EF4-FFF2-40B4-BE49-F238E27FC236}">
                <a16:creationId xmlns:a16="http://schemas.microsoft.com/office/drawing/2014/main" id="{A5C25DA6-F8A2-A812-32B1-72C5C3D4F8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031" y="277504"/>
            <a:ext cx="1331640" cy="1283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A9A9B-2391-D215-066A-2BA50CC3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17">
            <a:extLst>
              <a:ext uri="{FF2B5EF4-FFF2-40B4-BE49-F238E27FC236}">
                <a16:creationId xmlns:a16="http://schemas.microsoft.com/office/drawing/2014/main" id="{815E32FE-FCD1-5B5A-2229-68BA9E1D4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600" y="3540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UA" altLang="ru-UA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9253F3-488B-04A1-58AE-7FE56CEA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" dirty="0">
                <a:solidFill>
                  <a:schemeClr val="tx2">
                    <a:lumMod val="25000"/>
                  </a:schemeClr>
                </a:solidFill>
              </a:rPr>
              <a:t>ДЖЕРЕЛА ФІНАНСУВАННЯ ІННОВАЦІЙНОЇ ДІЯЛЬНОСТІ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84556218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0BE2-54BF-AD8A-B8C0-80E94FD2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>
                <a:latin typeface="+mn-lt"/>
              </a:rPr>
              <a:t>У статистиці виділяють кілька видів інноваційної діяльності</a:t>
            </a:r>
          </a:p>
        </p:txBody>
      </p:sp>
      <p:pic>
        <p:nvPicPr>
          <p:cNvPr id="4099" name="Picture 2" descr="C:\Users\мария\Desktop\Новая папка (2)\1343800344_research.jpg">
            <a:extLst>
              <a:ext uri="{FF2B5EF4-FFF2-40B4-BE49-F238E27FC236}">
                <a16:creationId xmlns:a16="http://schemas.microsoft.com/office/drawing/2014/main" id="{C2612EC6-A312-437B-A313-10903E12E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62100"/>
            <a:ext cx="37433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3" descr="C:\Users\мария\Desktop\Новая папка (2)\rem_mod_stankov4.png">
            <a:extLst>
              <a:ext uri="{FF2B5EF4-FFF2-40B4-BE49-F238E27FC236}">
                <a16:creationId xmlns:a16="http://schemas.microsoft.com/office/drawing/2014/main" id="{F75195D4-926E-2B4D-195D-004516D4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562100"/>
            <a:ext cx="3817937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C:\Users\мария\Desktop\Новая папка (2)\В-чем-выгода-правильного-бизнес-плана.jpg">
            <a:extLst>
              <a:ext uri="{FF2B5EF4-FFF2-40B4-BE49-F238E27FC236}">
                <a16:creationId xmlns:a16="http://schemas.microsoft.com/office/drawing/2014/main" id="{BCEDEADD-5342-125C-7803-6A636817F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149725"/>
            <a:ext cx="374332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5" descr="C:\Users\мария\Desktop\Новая папка (2)\ivanova_kadroviy_menedzment_5.jpg">
            <a:extLst>
              <a:ext uri="{FF2B5EF4-FFF2-40B4-BE49-F238E27FC236}">
                <a16:creationId xmlns:a16="http://schemas.microsoft.com/office/drawing/2014/main" id="{FC8A40DF-7086-FE6D-873A-7ABB4F37D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4149725"/>
            <a:ext cx="3817937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1E739-DF70-C3D9-C0E3-4947B77F8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/>
              <a:t>Наукові дослідження охоплюють три види робіт</a:t>
            </a:r>
          </a:p>
        </p:txBody>
      </p:sp>
      <p:pic>
        <p:nvPicPr>
          <p:cNvPr id="5123" name="Picture 2" descr="C:\Users\мария\Desktop\Новая папка (2)\images.jpg">
            <a:extLst>
              <a:ext uri="{FF2B5EF4-FFF2-40B4-BE49-F238E27FC236}">
                <a16:creationId xmlns:a16="http://schemas.microsoft.com/office/drawing/2014/main" id="{41AC8525-BF59-AC20-8107-21C78E5BD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48395"/>
            <a:ext cx="2741139" cy="185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C:\Users\мария\Desktop\Новая папка (2)\images (1).jpg">
            <a:extLst>
              <a:ext uri="{FF2B5EF4-FFF2-40B4-BE49-F238E27FC236}">
                <a16:creationId xmlns:a16="http://schemas.microsoft.com/office/drawing/2014/main" id="{79A19AF8-080C-3902-7EA4-CAEF5082D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4725143"/>
            <a:ext cx="3205569" cy="212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Як писати про наукові дослідження | Інститут масової інформації">
            <a:extLst>
              <a:ext uri="{FF2B5EF4-FFF2-40B4-BE49-F238E27FC236}">
                <a16:creationId xmlns:a16="http://schemas.microsoft.com/office/drawing/2014/main" id="{866AF115-0A0D-881F-E795-C81B3F3F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1916832"/>
            <a:ext cx="5543611" cy="37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gerb">
            <a:extLst>
              <a:ext uri="{FF2B5EF4-FFF2-40B4-BE49-F238E27FC236}">
                <a16:creationId xmlns:a16="http://schemas.microsoft.com/office/drawing/2014/main" id="{7EFEB715-6D9E-7DD8-0745-F1692AC69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50" y="122238"/>
            <a:ext cx="8604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6FB4109-1974-EE0E-A6B7-9163B0F8E87C}"/>
              </a:ext>
            </a:extLst>
          </p:cNvPr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C3590AAF-099D-51C2-71EF-BF6771ACE364}"/>
              </a:ext>
            </a:extLst>
          </p:cNvPr>
          <p:cNvSpPr txBox="1">
            <a:spLocks noChangeArrowheads="1"/>
          </p:cNvSpPr>
          <p:nvPr/>
        </p:nvSpPr>
        <p:spPr>
          <a:xfrm>
            <a:off x="455613" y="3071813"/>
            <a:ext cx="8226425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uk" sz="44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Принципи побудови системи фінансування інновацій:</a:t>
            </a:r>
            <a:r>
              <a:rPr lang="uk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90ADB4C-46C1-350E-9A9B-50FA345EBA64}"/>
              </a:ext>
            </a:extLst>
          </p:cNvPr>
          <p:cNvGraphicFramePr/>
          <p:nvPr/>
        </p:nvGraphicFramePr>
        <p:xfrm>
          <a:off x="0" y="636588"/>
          <a:ext cx="9144000" cy="6221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71" name="Прямоугольник 4">
            <a:extLst>
              <a:ext uri="{FF2B5EF4-FFF2-40B4-BE49-F238E27FC236}">
                <a16:creationId xmlns:a16="http://schemas.microsoft.com/office/drawing/2014/main" id="{9F7AD9AA-D96F-65B2-8570-451C79E71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-71438"/>
            <a:ext cx="8447087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" altLang="ru-UA" sz="4000">
                <a:solidFill>
                  <a:schemeClr val="bg1"/>
                </a:solidFill>
              </a:rPr>
              <a:t>Завдання системи фінансування:</a:t>
            </a: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9980732-3A49-A753-DDF1-B1F4AD971307}"/>
              </a:ext>
            </a:extLst>
          </p:cNvPr>
          <p:cNvGraphicFramePr/>
          <p:nvPr/>
        </p:nvGraphicFramePr>
        <p:xfrm>
          <a:off x="-20638" y="1214438"/>
          <a:ext cx="9164638" cy="5643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1EBCC4D2-2779-8FAB-71BB-B9A515618758}"/>
              </a:ext>
            </a:extLst>
          </p:cNvPr>
          <p:cNvSpPr txBox="1">
            <a:spLocks noChangeArrowheads="1"/>
          </p:cNvSpPr>
          <p:nvPr/>
        </p:nvSpPr>
        <p:spPr>
          <a:xfrm>
            <a:off x="-11113" y="71438"/>
            <a:ext cx="8226426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uk" sz="3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Елементи системи фінансування інновацій:</a:t>
            </a:r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F283C-4FBB-D05B-AC21-95043A60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>
                <a:solidFill>
                  <a:schemeClr val="bg1"/>
                </a:solidFill>
                <a:latin typeface="+mn-lt"/>
              </a:rPr>
              <a:t>У промисловості виділяють два типи технологічних інновацій: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83E81C-9603-309F-C15E-3BB51BACC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/>
          <a:lstStyle/>
          <a:p>
            <a:pPr>
              <a:defRPr/>
            </a:pPr>
            <a:r>
              <a:rPr lang="uk" sz="1800" dirty="0">
                <a:solidFill>
                  <a:schemeClr val="bg1"/>
                </a:solidFill>
              </a:rPr>
              <a:t>1) Продуктові інновації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5B6669-86C9-21E1-CF51-772E85367686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>
              <a:defRPr/>
            </a:pPr>
            <a:r>
              <a:rPr lang="uk" sz="1800" dirty="0">
                <a:solidFill>
                  <a:schemeClr val="bg1"/>
                </a:solidFill>
              </a:rPr>
              <a:t>2) Процесні інновації</a:t>
            </a:r>
          </a:p>
        </p:txBody>
      </p:sp>
      <p:sp>
        <p:nvSpPr>
          <p:cNvPr id="9221" name="Объект 3">
            <a:extLst>
              <a:ext uri="{FF2B5EF4-FFF2-40B4-BE49-F238E27FC236}">
                <a16:creationId xmlns:a16="http://schemas.microsoft.com/office/drawing/2014/main" id="{3DAE02CB-0264-7089-9B4C-B277B3B54ED9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UA" altLang="ru-UA"/>
          </a:p>
        </p:txBody>
      </p:sp>
      <p:sp>
        <p:nvSpPr>
          <p:cNvPr id="9222" name="Объект 5">
            <a:extLst>
              <a:ext uri="{FF2B5EF4-FFF2-40B4-BE49-F238E27FC236}">
                <a16:creationId xmlns:a16="http://schemas.microsoft.com/office/drawing/2014/main" id="{EB6A09AD-19A9-912D-32E7-08B5F564183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UA" altLang="ru-UA"/>
          </a:p>
        </p:txBody>
      </p:sp>
      <p:pic>
        <p:nvPicPr>
          <p:cNvPr id="9223" name="Picture 2" descr="C:\Users\мария\Desktop\Новая папка (2)\1348042840_produkty-pitaniya-kak-istochnik-energii.jpg">
            <a:extLst>
              <a:ext uri="{FF2B5EF4-FFF2-40B4-BE49-F238E27FC236}">
                <a16:creationId xmlns:a16="http://schemas.microsoft.com/office/drawing/2014/main" id="{A113C24B-D20D-6934-F3CC-A5C614467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49500"/>
            <a:ext cx="4392613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3" descr="C:\Users\мария\Desktop\Новая папка (2)\innovation-management-1-300x252.jpg">
            <a:extLst>
              <a:ext uri="{FF2B5EF4-FFF2-40B4-BE49-F238E27FC236}">
                <a16:creationId xmlns:a16="http://schemas.microsoft.com/office/drawing/2014/main" id="{F459144E-2001-A655-48D3-0ADFCD469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349500"/>
            <a:ext cx="432117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4E5BC0E-C629-F7B8-D56B-DB5FF60DE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gerb">
            <a:extLst>
              <a:ext uri="{FF2B5EF4-FFF2-40B4-BE49-F238E27FC236}">
                <a16:creationId xmlns:a16="http://schemas.microsoft.com/office/drawing/2014/main" id="{39EE69C0-B6BA-C6A4-B68B-94DFADBFC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50" y="198438"/>
            <a:ext cx="8604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92F42C90-A2A3-FBA1-B272-14211F12D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8506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5BECC5-B73B-C076-65E2-26AF6A09C040}"/>
              </a:ext>
            </a:extLst>
          </p:cNvPr>
          <p:cNvSpPr/>
          <p:nvPr/>
        </p:nvSpPr>
        <p:spPr>
          <a:xfrm rot="21242112">
            <a:off x="-26799" y="128340"/>
            <a:ext cx="6912598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uk" sz="2400" b="1" dirty="0">
                <a:solidFill>
                  <a:srgbClr val="FFC000"/>
                </a:solidFill>
                <a:latin typeface="Arial" charset="0"/>
              </a:rPr>
              <a:t>Фінансові ресурси ІП,</a:t>
            </a:r>
          </a:p>
          <a:p>
            <a:pPr>
              <a:defRPr/>
            </a:pPr>
            <a:r>
              <a:rPr lang="uk" sz="2400" b="1" dirty="0">
                <a:solidFill>
                  <a:srgbClr val="FFC000"/>
                </a:solidFill>
                <a:latin typeface="Arial" charset="0"/>
              </a:rPr>
              <a:t>утворені за рахунок власних та</a:t>
            </a:r>
          </a:p>
          <a:p>
            <a:pPr>
              <a:defRPr/>
            </a:pPr>
            <a:r>
              <a:rPr lang="uk" sz="2400" b="1" dirty="0">
                <a:solidFill>
                  <a:srgbClr val="FFC000"/>
                </a:solidFill>
                <a:latin typeface="Arial" charset="0"/>
              </a:rPr>
              <a:t>прирівняних коштів:</a:t>
            </a:r>
          </a:p>
        </p:txBody>
      </p:sp>
    </p:spTree>
  </p:cSld>
  <p:clrMapOvr>
    <a:masterClrMapping/>
  </p:clrMapOvr>
  <p:transition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gerb">
            <a:extLst>
              <a:ext uri="{FF2B5EF4-FFF2-40B4-BE49-F238E27FC236}">
                <a16:creationId xmlns:a16="http://schemas.microsoft.com/office/drawing/2014/main" id="{48AB378B-514E-FC55-D773-B557DC6A4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50" y="198438"/>
            <a:ext cx="8604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689F2DB-0FD6-DBC9-259F-68D94229A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90569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check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ОІВ: оприлюднено Глобальний інноваційний індекс 2022 року">
            <a:extLst>
              <a:ext uri="{FF2B5EF4-FFF2-40B4-BE49-F238E27FC236}">
                <a16:creationId xmlns:a16="http://schemas.microsoft.com/office/drawing/2014/main" id="{57F3EF47-55A2-F97F-D781-0C9FFE6EC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68" y="476672"/>
            <a:ext cx="8562464" cy="543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77E209-DE1B-7C08-F288-75F129A4D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IPO: Оприлюднено Глобальний інноваційний індекс 2022 року. Україна посідає  57 місце « Новини « Євро Освіта">
            <a:extLst>
              <a:ext uri="{FF2B5EF4-FFF2-40B4-BE49-F238E27FC236}">
                <a16:creationId xmlns:a16="http://schemas.microsoft.com/office/drawing/2014/main" id="{67579075-5AE1-3303-CC28-6854EE6C1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79208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67161"/>
      </p:ext>
    </p:extLst>
  </p:cSld>
  <p:clrMapOvr>
    <a:masterClrMapping/>
  </p:clrMapOvr>
  <p:transition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1A2D1-3C4D-B55F-CCBD-31D1DCEF3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IPO: Оприлюднено Глобальний інноваційний індекс 2023 року. Україна посідає  55 місце. « Новини « Євро Освіта">
            <a:extLst>
              <a:ext uri="{FF2B5EF4-FFF2-40B4-BE49-F238E27FC236}">
                <a16:creationId xmlns:a16="http://schemas.microsoft.com/office/drawing/2014/main" id="{AF0F3B70-3B47-8695-8ED5-8732BB284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77768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327030"/>
      </p:ext>
    </p:extLst>
  </p:cSld>
  <p:clrMapOvr>
    <a:masterClrMapping/>
  </p:clrMapOvr>
  <p:transition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4AFF7-BF28-1129-CE10-2572DE810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7E2DF1-C102-CC3F-EFBB-797104C00C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4013" t="16800" r="12200" b="14601"/>
          <a:stretch/>
        </p:blipFill>
        <p:spPr>
          <a:xfrm>
            <a:off x="323527" y="980728"/>
            <a:ext cx="8776159" cy="530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63675"/>
      </p:ext>
    </p:extLst>
  </p:cSld>
  <p:clrMapOvr>
    <a:masterClrMapping/>
  </p:clrMapOvr>
  <p:transition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0F765C-BA2E-9573-1E6B-B9BE010DE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D1C725-4CC0-2DEA-A93F-077361565B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8" t="12201" r="27163" b="8000"/>
          <a:stretch/>
        </p:blipFill>
        <p:spPr>
          <a:xfrm>
            <a:off x="827584" y="98630"/>
            <a:ext cx="7344816" cy="662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79361"/>
      </p:ext>
    </p:extLst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5CF51-E31B-2095-ED96-B22A31F68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uk" sz="3600" dirty="0">
                <a:solidFill>
                  <a:schemeClr val="tx1"/>
                </a:solidFill>
              </a:rPr>
              <a:t>Розрізняють дві форми фінансування інновацій</a:t>
            </a:r>
          </a:p>
        </p:txBody>
      </p:sp>
      <p:sp>
        <p:nvSpPr>
          <p:cNvPr id="4" name="Пятно 1 3">
            <a:extLst>
              <a:ext uri="{FF2B5EF4-FFF2-40B4-BE49-F238E27FC236}">
                <a16:creationId xmlns:a16="http://schemas.microsoft.com/office/drawing/2014/main" id="{14B303EB-A396-B9AD-2B3A-054789C818E0}"/>
              </a:ext>
            </a:extLst>
          </p:cNvPr>
          <p:cNvSpPr/>
          <p:nvPr/>
        </p:nvSpPr>
        <p:spPr>
          <a:xfrm>
            <a:off x="250825" y="2060575"/>
            <a:ext cx="4668838" cy="4033838"/>
          </a:xfrm>
          <a:prstGeom prst="irregularSeal1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" sz="2400" dirty="0">
                <a:solidFill>
                  <a:schemeClr val="bg1"/>
                </a:solidFill>
              </a:rPr>
              <a:t>Пряме</a:t>
            </a:r>
          </a:p>
        </p:txBody>
      </p:sp>
      <p:sp>
        <p:nvSpPr>
          <p:cNvPr id="5" name="Пятно 1 4">
            <a:extLst>
              <a:ext uri="{FF2B5EF4-FFF2-40B4-BE49-F238E27FC236}">
                <a16:creationId xmlns:a16="http://schemas.microsoft.com/office/drawing/2014/main" id="{B7AC1382-A41A-1288-6272-588838C44FB0}"/>
              </a:ext>
            </a:extLst>
          </p:cNvPr>
          <p:cNvSpPr/>
          <p:nvPr/>
        </p:nvSpPr>
        <p:spPr>
          <a:xfrm>
            <a:off x="4724400" y="1944688"/>
            <a:ext cx="4311650" cy="4178300"/>
          </a:xfrm>
          <a:prstGeom prst="irregularSeal1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" sz="2400" dirty="0">
                <a:solidFill>
                  <a:schemeClr val="bg1"/>
                </a:solidFill>
              </a:rPr>
              <a:t>НЕДІЛЬНЕ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58E49-12D5-1010-3126-B0A427CF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>
                <a:solidFill>
                  <a:schemeClr val="bg1"/>
                </a:solidFill>
                <a:latin typeface="+mn-lt"/>
              </a:rPr>
              <a:t>До прямих джерел фінансування відносяться:</a:t>
            </a:r>
          </a:p>
        </p:txBody>
      </p:sp>
      <p:pic>
        <p:nvPicPr>
          <p:cNvPr id="15363" name="Picture 3" descr="C:\Users\мария\Desktop\Новая папка (2)\nobudget.jpg">
            <a:extLst>
              <a:ext uri="{FF2B5EF4-FFF2-40B4-BE49-F238E27FC236}">
                <a16:creationId xmlns:a16="http://schemas.microsoft.com/office/drawing/2014/main" id="{8075E2DB-B51E-9277-303D-491BEED9F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1377950"/>
            <a:ext cx="286702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C:\Users\мария\Desktop\Новая папка (2)\a5a93c63bc699e4a9429e43b8b5fdb.jpg">
            <a:extLst>
              <a:ext uri="{FF2B5EF4-FFF2-40B4-BE49-F238E27FC236}">
                <a16:creationId xmlns:a16="http://schemas.microsoft.com/office/drawing/2014/main" id="{99245ECB-5560-5FF0-9FF7-ED57A927D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77950"/>
            <a:ext cx="2735263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:\Users\мария\Desktop\Новая папка (2)\pennies1_0.jpg">
            <a:extLst>
              <a:ext uri="{FF2B5EF4-FFF2-40B4-BE49-F238E27FC236}">
                <a16:creationId xmlns:a16="http://schemas.microsoft.com/office/drawing/2014/main" id="{49578A15-C99D-B797-B908-B875E200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1366838"/>
            <a:ext cx="292735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C:\Users\мария\Desktop\Новая папка (2)\Кредиты.-Виды-кредитов.-И-какой-кредит-нужен-вам1.jpeg">
            <a:extLst>
              <a:ext uri="{FF2B5EF4-FFF2-40B4-BE49-F238E27FC236}">
                <a16:creationId xmlns:a16="http://schemas.microsoft.com/office/drawing/2014/main" id="{F8FFDF0E-307B-325D-D6DB-479B447D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4076700"/>
            <a:ext cx="27559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C:\Users\мария\Desktop\Новая папка (2)\images (2).jpg">
            <a:extLst>
              <a:ext uri="{FF2B5EF4-FFF2-40B4-BE49-F238E27FC236}">
                <a16:creationId xmlns:a16="http://schemas.microsoft.com/office/drawing/2014/main" id="{073774B0-5D15-7D85-D174-F4C9749DD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4076700"/>
            <a:ext cx="2843212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C:\Users\мария\Desktop\Новая папка (2)\Гранты.jpg">
            <a:extLst>
              <a:ext uri="{FF2B5EF4-FFF2-40B4-BE49-F238E27FC236}">
                <a16:creationId xmlns:a16="http://schemas.microsoft.com/office/drawing/2014/main" id="{2E0B7D4C-7244-ACAF-66E2-EDEE0B242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4076700"/>
            <a:ext cx="292735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B4740-F32D-1F91-31D4-7E707FFC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" sz="3200" dirty="0">
                <a:solidFill>
                  <a:schemeClr val="bg1"/>
                </a:solidFill>
              </a:rPr>
              <a:t>До непрямих джерел фінансування належать:</a:t>
            </a:r>
          </a:p>
        </p:txBody>
      </p:sp>
      <p:pic>
        <p:nvPicPr>
          <p:cNvPr id="16387" name="Picture 2" descr="C:\Users\мария\Desktop\Новая папка (2)\1911daca-5ab3-491c-bea8-740444b7007c_150_100.jpg">
            <a:extLst>
              <a:ext uri="{FF2B5EF4-FFF2-40B4-BE49-F238E27FC236}">
                <a16:creationId xmlns:a16="http://schemas.microsoft.com/office/drawing/2014/main" id="{617BB9E2-2284-286A-ADB5-123EDBF04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38163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C:\Users\мария\Desktop\Новая папка (2)\1356374465_dolgiy-kredit-bezrabotnomu.jpg">
            <a:extLst>
              <a:ext uri="{FF2B5EF4-FFF2-40B4-BE49-F238E27FC236}">
                <a16:creationId xmlns:a16="http://schemas.microsoft.com/office/drawing/2014/main" id="{F89BB457-7A8F-6AEB-D078-0144BDAFC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557338"/>
            <a:ext cx="388778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C:\Users\мария\Desktop\Новая папка (2)\big_944183.jpg">
            <a:extLst>
              <a:ext uri="{FF2B5EF4-FFF2-40B4-BE49-F238E27FC236}">
                <a16:creationId xmlns:a16="http://schemas.microsoft.com/office/drawing/2014/main" id="{446C03F5-7D6A-11FD-E322-87CA6840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292600"/>
            <a:ext cx="3673475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561</TotalTime>
  <Words>345</Words>
  <Application>Microsoft Office PowerPoint</Application>
  <PresentationFormat>Экран (4:3)</PresentationFormat>
  <Paragraphs>59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ДЖЕРЕЛА ФІНАНСУВАННЯ ІННОВАЦІЙНОЇ ДІЯЛЬНОСТІ</vt:lpstr>
      <vt:lpstr>У статистиці виділяють кілька видів інноваційної діяльності</vt:lpstr>
      <vt:lpstr>Наукові дослідження охоплюють три види робіт</vt:lpstr>
      <vt:lpstr>Презентация PowerPoint</vt:lpstr>
      <vt:lpstr>Презентация PowerPoint</vt:lpstr>
      <vt:lpstr>Презентация PowerPoint</vt:lpstr>
      <vt:lpstr>У промисловості виділяють два типи технологічних інновацій: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Розрізняють дві форми фінансування інновацій</vt:lpstr>
      <vt:lpstr>До прямих джерел фінансування відносяться:</vt:lpstr>
      <vt:lpstr>До непрямих джерел фінансування належать: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</dc:title>
  <dc:creator>Dim</dc:creator>
  <cp:lastModifiedBy>Пользователь Windows</cp:lastModifiedBy>
  <cp:revision>64</cp:revision>
  <dcterms:created xsi:type="dcterms:W3CDTF">2007-01-22T05:13:34Z</dcterms:created>
  <dcterms:modified xsi:type="dcterms:W3CDTF">2024-02-12T14:51:37Z</dcterms:modified>
</cp:coreProperties>
</file>