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2" r:id="rId2"/>
    <p:sldId id="261" r:id="rId3"/>
    <p:sldId id="258" r:id="rId4"/>
    <p:sldId id="259" r:id="rId5"/>
    <p:sldId id="260" r:id="rId6"/>
    <p:sldId id="257" r:id="rId7"/>
  </p:sldIdLst>
  <p:sldSz cx="9144000" cy="6858000" type="screen4x3"/>
  <p:notesSz cx="6858000" cy="9144000"/>
  <p:defaultTextStyle>
    <a:defPPr>
      <a:defRPr lang="u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>
      <p:cViewPr varScale="1">
        <p:scale>
          <a:sx n="158" d="100"/>
          <a:sy n="158" d="100"/>
        </p:scale>
        <p:origin x="1808" y="1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3D75008-E8EA-6F9D-55FD-0F01E74ED0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B31048D-84B7-7AE6-AD30-096A39DDF93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0DACBB5-C647-414A-A4CF-CCB062550851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AD40864C-4930-DAF5-6430-B2ABCE86C6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7C90CE4B-707F-284F-9E08-1871726348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C8F4F6-D28C-DB90-4C24-9F4465C6A9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963CE7-7C97-590D-F71C-92B886FF0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3B93C06-CB09-417D-9DDB-3BFD51F856D3}" type="slidenum">
              <a:rPr lang="ru-RU" altLang="ru-UA"/>
              <a:pPr/>
              <a:t>‹#›</a:t>
            </a:fld>
            <a:endParaRPr lang="ru-RU" altLang="ru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A658AA-7815-855B-13C5-16B41164F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DDCF8-D9BC-47B0-BE47-C1140DCFC8D4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39A1F-3B29-B1DC-6EA3-80EBF453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95313A-0A21-D133-29EE-5C32142D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51B7F-3B99-4CD0-9450-5533D00AB2D9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346472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315B9E-A9BA-0BE3-629B-D2B107CD3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52E4F-CFD0-4AAD-9943-C13892E63547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7B1B5F-619B-EE12-510A-52A0C2349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FEEB43-C25A-67CD-2D23-BCD40402F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03C0C6-CF50-4E5E-A20D-EB906EE6A9CE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10995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759D9C-7D91-F6F5-B8F8-F5F500592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22F08-8D60-4055-AF72-5745BE79C155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663E98-4C6A-288F-1B85-D1C5BAFE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B859F2-1054-84C1-3130-55B4876AA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51CC98-193B-4196-90E9-98307C248CCE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18588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DB1FE61-1C50-9F98-B8B6-E66E3322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5CE3-8123-4008-9A93-1CDEDC7A8EC9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52B8591-F51D-37E9-18CF-583D7A4BC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B96A73E-97BC-899D-848C-865B16A0A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77ECD-5F28-4E9E-9C23-BFF74FD11C2E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02778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40C733FB-9A2B-6BBE-365B-66641D753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95D10-CC62-42D2-8919-43933B5BD93C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1EC09C49-EBBB-9811-F9F1-471AC4D94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39F6DC91-DB24-710E-8C65-8379848AE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6E0D8-DF77-46BB-86C0-531178465B91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65789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3B74D628-5AC8-BBC7-FFCF-B48FBDADF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41387-4F10-47EA-995A-C147CBB8571A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43BC6F4A-B4E7-CBAF-2996-BECE26472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B5CD8B8-F911-5E22-9FF6-C43457008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595C4-3CB2-44F6-99E8-34726192EF77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229599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7DA5648B-2034-EC98-E96C-4AA9079C7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5A4B5-2AA5-4FA5-91DE-82CC79E01D49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620CDB59-0B8A-B0CB-F1BA-F342CCEF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93F9C1D6-DEE5-A1EC-C0C0-A1BA9029C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2A314-ECAB-450B-B33E-957C65752CA3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634881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DA9BA0DB-03E9-EB97-2609-61E7B843F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12233-70C5-44B5-A6A0-9CF5C4B33DFC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489792A2-D297-8E4B-2E64-E4E862F0B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9389E2F-E7A7-4B52-EA9B-AD7597DB7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22012-831B-4D51-9FC9-5F6BC1F770D2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07323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741344D-7863-8157-F5CF-3CE2F6A17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FAAA5-D749-4440-86C9-0C888A12EFC6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C14660A-20F8-88FB-9485-0CC49AD7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F301C94-8AD9-36C9-FEA7-3CDA7FA6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3D99D-191C-4D6E-8C35-5F7054C3A557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65539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2FB12-338D-C0B3-151D-23EC6B4A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72A80-9DCD-4FAA-9D5C-1D195ECEDBF8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BC792A-7965-AA80-549E-16EEB77AD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55C0B5-32DF-AF04-DA35-96A015F08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FFC63-E1DE-4DA6-A904-AECC2C6A2C44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217660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064D20-4B00-7DAF-6BA2-96BEE389A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A8944-378F-4756-AB6B-271192635F8D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1AC9D-1555-C41B-A4A3-10521EBDB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82E542-4CEB-CC83-DE9B-FB8A3413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F3528-ED17-41F7-AD3C-62BCCFA47C74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44208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8B4BC74E-70DE-B038-0EBF-E5035F9DAC2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55ACF203-9B99-FA3D-2A00-91D0B2CFB8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текста</a:t>
            </a:r>
          </a:p>
          <a:p>
            <a:pPr lvl="1"/>
            <a:r>
              <a:rPr lang="ru-RU" altLang="ru-UA"/>
              <a:t>Второй уровень</a:t>
            </a:r>
          </a:p>
          <a:p>
            <a:pPr lvl="2"/>
            <a:r>
              <a:rPr lang="ru-RU" altLang="ru-UA"/>
              <a:t>Третий уровень</a:t>
            </a:r>
          </a:p>
          <a:p>
            <a:pPr lvl="3"/>
            <a:r>
              <a:rPr lang="ru-RU" altLang="ru-UA"/>
              <a:t>Четвертый уровень</a:t>
            </a:r>
          </a:p>
          <a:p>
            <a:pPr lvl="4"/>
            <a:r>
              <a:rPr lang="ru-RU" altLang="ru-UA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EE550-1F03-F5C9-42EE-B6F2B9CD6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C2835D-72ED-45D4-A3E7-3AEACE96147D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1D7BC2-9815-97D2-666F-7CDB1B6DEB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4C4C4F-8D2E-03CA-2175-B755B03908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2A3581B-867A-41E4-A3A0-FEE2D2583154}" type="slidenum">
              <a:rPr lang="ru-RU" altLang="ru-UA"/>
              <a:pPr/>
              <a:t>‹#›</a:t>
            </a:fld>
            <a:endParaRPr lang="ru-RU" altLang="ru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2">
            <a:extLst>
              <a:ext uri="{FF2B5EF4-FFF2-40B4-BE49-F238E27FC236}">
                <a16:creationId xmlns:a16="http://schemas.microsoft.com/office/drawing/2014/main" id="{0E96B68C-A67F-C247-CFCA-1C0D172F6A86}"/>
              </a:ext>
            </a:extLst>
          </p:cNvPr>
          <p:cNvSpPr txBox="1">
            <a:spLocks/>
          </p:cNvSpPr>
          <p:nvPr/>
        </p:nvSpPr>
        <p:spPr bwMode="auto">
          <a:xfrm>
            <a:off x="251520" y="3717032"/>
            <a:ext cx="8067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інноваціями в охороні здоров’я та фармації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студентів </a:t>
            </a:r>
            <a:r>
              <a:rPr lang="uk-UA" altLang="uk-UA" sz="2000" b="1" dirty="0" err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ОНМедУ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 073 Менеджмент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 "Управління охороною здоров'я та фармацевтичним бізнесом"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05997B-6FB5-95ED-F4F7-4A44A86EA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484206" cy="16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4BF98E-1D35-BC93-CCC9-E1872952C349}"/>
              </a:ext>
            </a:extLst>
          </p:cNvPr>
          <p:cNvSpPr txBox="1"/>
          <p:nvPr/>
        </p:nvSpPr>
        <p:spPr>
          <a:xfrm>
            <a:off x="1619672" y="188640"/>
            <a:ext cx="59766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altLang="ru-UA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Мартинюк Олена Анатоліївна</a:t>
            </a:r>
            <a:br>
              <a:rPr lang="uk-UA" altLang="ru-UA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економічних наук, професор </a:t>
            </a:r>
            <a:br>
              <a:rPr lang="uk-UA" altLang="ru-UA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altLang="ru-UA" sz="20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афедри менеджменту охорони здоров’я</a:t>
            </a:r>
            <a:endParaRPr lang="ru-UA" sz="2000" b="1" dirty="0">
              <a:solidFill>
                <a:srgbClr val="7030A0"/>
              </a:solidFill>
            </a:endParaRPr>
          </a:p>
        </p:txBody>
      </p:sp>
      <p:pic>
        <p:nvPicPr>
          <p:cNvPr id="2" name="Рисунок 1" descr="C:/Users/grago/AppData/Roaming/PolarisOffice9/ETemp/1840_21714768/fImage123962714841.png">
            <a:extLst>
              <a:ext uri="{FF2B5EF4-FFF2-40B4-BE49-F238E27FC236}">
                <a16:creationId xmlns:a16="http://schemas.microsoft.com/office/drawing/2014/main" id="{D3BB5006-D750-B57C-4053-09AB1296E5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583" y="256228"/>
            <a:ext cx="1448856" cy="13968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Содержимое 3" descr="расторжение-договора.jpg">
            <a:extLst>
              <a:ext uri="{FF2B5EF4-FFF2-40B4-BE49-F238E27FC236}">
                <a16:creationId xmlns:a16="http://schemas.microsoft.com/office/drawing/2014/main" id="{86A7A021-8850-6405-53B4-84E9CDB6B4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14313"/>
            <a:ext cx="2500313" cy="1874837"/>
          </a:xfrm>
        </p:spPr>
      </p:pic>
      <p:pic>
        <p:nvPicPr>
          <p:cNvPr id="2051" name="Рисунок 5" descr="0d21f748d3a2a59f0255bc078558b75c.jpg">
            <a:extLst>
              <a:ext uri="{FF2B5EF4-FFF2-40B4-BE49-F238E27FC236}">
                <a16:creationId xmlns:a16="http://schemas.microsoft.com/office/drawing/2014/main" id="{6F35B5AA-418F-9C9B-50E5-5685434E7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214313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7" descr="20130312161553.jpg">
            <a:extLst>
              <a:ext uri="{FF2B5EF4-FFF2-40B4-BE49-F238E27FC236}">
                <a16:creationId xmlns:a16="http://schemas.microsoft.com/office/drawing/2014/main" id="{5ADFB643-62B3-C035-8EB5-B29B32D2D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4643438"/>
            <a:ext cx="2738437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67E619CC-31BC-09D9-CA8F-0D4043A2A72E}"/>
              </a:ext>
            </a:extLst>
          </p:cNvPr>
          <p:cNvSpPr/>
          <p:nvPr/>
        </p:nvSpPr>
        <p:spPr>
          <a:xfrm>
            <a:off x="1143000" y="2357438"/>
            <a:ext cx="6858000" cy="18573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sz="2400" dirty="0">
                <a:latin typeface="Arial Black" pitchFamily="34" charset="0"/>
              </a:rPr>
              <a:t>Припинення дії патенту на винаходи:</a:t>
            </a:r>
          </a:p>
        </p:txBody>
      </p:sp>
      <p:sp>
        <p:nvSpPr>
          <p:cNvPr id="13" name="Рамка 12">
            <a:extLst>
              <a:ext uri="{FF2B5EF4-FFF2-40B4-BE49-F238E27FC236}">
                <a16:creationId xmlns:a16="http://schemas.microsoft.com/office/drawing/2014/main" id="{D1FB172A-5929-8056-6595-DB42391FEC7D}"/>
              </a:ext>
            </a:extLst>
          </p:cNvPr>
          <p:cNvSpPr/>
          <p:nvPr/>
        </p:nvSpPr>
        <p:spPr>
          <a:xfrm>
            <a:off x="285750" y="500063"/>
            <a:ext cx="71438" cy="5786437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Рамка 13">
            <a:extLst>
              <a:ext uri="{FF2B5EF4-FFF2-40B4-BE49-F238E27FC236}">
                <a16:creationId xmlns:a16="http://schemas.microsoft.com/office/drawing/2014/main" id="{9E76643B-F42A-BCC2-7DFF-3A83476665AC}"/>
              </a:ext>
            </a:extLst>
          </p:cNvPr>
          <p:cNvSpPr/>
          <p:nvPr/>
        </p:nvSpPr>
        <p:spPr>
          <a:xfrm>
            <a:off x="357188" y="6215063"/>
            <a:ext cx="2714625" cy="71437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Рамка 14">
            <a:extLst>
              <a:ext uri="{FF2B5EF4-FFF2-40B4-BE49-F238E27FC236}">
                <a16:creationId xmlns:a16="http://schemas.microsoft.com/office/drawing/2014/main" id="{1E2C0A27-0DEC-67DE-3527-69301DDADB60}"/>
              </a:ext>
            </a:extLst>
          </p:cNvPr>
          <p:cNvSpPr/>
          <p:nvPr/>
        </p:nvSpPr>
        <p:spPr>
          <a:xfrm>
            <a:off x="5786438" y="6215063"/>
            <a:ext cx="3071812" cy="71437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Рамка 15">
            <a:extLst>
              <a:ext uri="{FF2B5EF4-FFF2-40B4-BE49-F238E27FC236}">
                <a16:creationId xmlns:a16="http://schemas.microsoft.com/office/drawing/2014/main" id="{57F2EFF9-ED14-A112-F751-B0B87B632A2A}"/>
              </a:ext>
            </a:extLst>
          </p:cNvPr>
          <p:cNvSpPr/>
          <p:nvPr/>
        </p:nvSpPr>
        <p:spPr>
          <a:xfrm>
            <a:off x="8786813" y="571500"/>
            <a:ext cx="71437" cy="5643563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Рамка 16">
            <a:extLst>
              <a:ext uri="{FF2B5EF4-FFF2-40B4-BE49-F238E27FC236}">
                <a16:creationId xmlns:a16="http://schemas.microsoft.com/office/drawing/2014/main" id="{A772778C-3CC0-905E-0896-A7F4989063FB}"/>
              </a:ext>
            </a:extLst>
          </p:cNvPr>
          <p:cNvSpPr/>
          <p:nvPr/>
        </p:nvSpPr>
        <p:spPr>
          <a:xfrm>
            <a:off x="8429625" y="571500"/>
            <a:ext cx="357188" cy="46038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Рамка 17">
            <a:extLst>
              <a:ext uri="{FF2B5EF4-FFF2-40B4-BE49-F238E27FC236}">
                <a16:creationId xmlns:a16="http://schemas.microsoft.com/office/drawing/2014/main" id="{7AB93C60-D468-D61C-0671-0601FA484552}"/>
              </a:ext>
            </a:extLst>
          </p:cNvPr>
          <p:cNvSpPr/>
          <p:nvPr/>
        </p:nvSpPr>
        <p:spPr>
          <a:xfrm>
            <a:off x="3214688" y="500063"/>
            <a:ext cx="2428875" cy="71437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Рамка 18">
            <a:extLst>
              <a:ext uri="{FF2B5EF4-FFF2-40B4-BE49-F238E27FC236}">
                <a16:creationId xmlns:a16="http://schemas.microsoft.com/office/drawing/2014/main" id="{95E8BCFC-C597-614A-AEF7-AF8B946E351E}"/>
              </a:ext>
            </a:extLst>
          </p:cNvPr>
          <p:cNvSpPr/>
          <p:nvPr/>
        </p:nvSpPr>
        <p:spPr>
          <a:xfrm>
            <a:off x="285750" y="500063"/>
            <a:ext cx="428625" cy="71437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000DAC7-EAFE-E47B-F688-62D28114536E}"/>
              </a:ext>
            </a:extLst>
          </p:cNvPr>
          <p:cNvSpPr/>
          <p:nvPr/>
        </p:nvSpPr>
        <p:spPr>
          <a:xfrm>
            <a:off x="500063" y="1571625"/>
            <a:ext cx="2928937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sz="1400" dirty="0"/>
              <a:t>1.На підставі заяви </a:t>
            </a:r>
            <a:r>
              <a:rPr lang="uk" sz="1400" dirty="0" err="1"/>
              <a:t>патентовласника </a:t>
            </a:r>
            <a:r>
              <a:rPr lang="uk" sz="1400" dirty="0"/>
              <a:t>, поданої до патентного органу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D31D97-8AE9-D6A2-78D1-3074C3846F1A}"/>
              </a:ext>
            </a:extLst>
          </p:cNvPr>
          <p:cNvSpPr txBox="1"/>
          <p:nvPr/>
        </p:nvSpPr>
        <p:spPr>
          <a:xfrm>
            <a:off x="5143500" y="1500188"/>
            <a:ext cx="3643313" cy="7381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sz="1400" dirty="0"/>
              <a:t>2.При несплаті у встановлений термін річного мита за підтримку патенту в силі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F709968-26E3-EFA3-CF06-BD515222A663}"/>
              </a:ext>
            </a:extLst>
          </p:cNvPr>
          <p:cNvSpPr/>
          <p:nvPr/>
        </p:nvSpPr>
        <p:spPr>
          <a:xfrm>
            <a:off x="2928938" y="6286500"/>
            <a:ext cx="3000375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dirty="0"/>
              <a:t>3.При визнанні патенту недійсним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02A7CF-960B-E065-0BFF-8DD8281CB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8" y="0"/>
            <a:ext cx="8001000" cy="64293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" sz="2000" b="1" dirty="0">
                <a:latin typeface="Times New Roman" pitchFamily="18" charset="0"/>
                <a:cs typeface="Times New Roman" pitchFamily="18" charset="0"/>
              </a:rPr>
              <a:t>Структура ОПС промислових підприємств та закладів охорони здоров’я:</a:t>
            </a:r>
          </a:p>
        </p:txBody>
      </p:sp>
      <p:pic>
        <p:nvPicPr>
          <p:cNvPr id="4" name="Содержимое 3" descr="366133500.jpg">
            <a:extLst>
              <a:ext uri="{FF2B5EF4-FFF2-40B4-BE49-F238E27FC236}">
                <a16:creationId xmlns:a16="http://schemas.microsoft.com/office/drawing/2014/main" id="{47987F1F-D215-5B11-DED6-2239CF9E6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50" y="785813"/>
            <a:ext cx="1357313" cy="765175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6" name="Рисунок 5" descr="1600-4.jpg">
            <a:extLst>
              <a:ext uri="{FF2B5EF4-FFF2-40B4-BE49-F238E27FC236}">
                <a16:creationId xmlns:a16="http://schemas.microsoft.com/office/drawing/2014/main" id="{349E9CBE-6193-6600-A5AD-4FE4A678F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3" y="1500188"/>
            <a:ext cx="1357312" cy="10175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8" name="Рисунок 7" descr="643751_1249456357.jpg">
            <a:extLst>
              <a:ext uri="{FF2B5EF4-FFF2-40B4-BE49-F238E27FC236}">
                <a16:creationId xmlns:a16="http://schemas.microsoft.com/office/drawing/2014/main" id="{AC4F94A6-CDAA-CC43-DD90-B526D0022D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500313"/>
            <a:ext cx="1392238" cy="8572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11" name="Рисунок 10" descr="992158931acd1641b6a6d2a53f049323.jpg">
            <a:extLst>
              <a:ext uri="{FF2B5EF4-FFF2-40B4-BE49-F238E27FC236}">
                <a16:creationId xmlns:a16="http://schemas.microsoft.com/office/drawing/2014/main" id="{88A884CB-9A42-AC55-E1B5-E242A66E2A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8063" y="3286125"/>
            <a:ext cx="1357312" cy="1143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pic>
        <p:nvPicPr>
          <p:cNvPr id="13" name="Рисунок 12" descr="проекты домов М1 планировка.jpg">
            <a:extLst>
              <a:ext uri="{FF2B5EF4-FFF2-40B4-BE49-F238E27FC236}">
                <a16:creationId xmlns:a16="http://schemas.microsoft.com/office/drawing/2014/main" id="{D261FD59-58CD-CDC6-9C9F-17055961D9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13" y="3929063"/>
            <a:ext cx="1784350" cy="121443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3080" name="TextBox 13">
            <a:extLst>
              <a:ext uri="{FF2B5EF4-FFF2-40B4-BE49-F238E27FC236}">
                <a16:creationId xmlns:a16="http://schemas.microsoft.com/office/drawing/2014/main" id="{F3A64B9F-A5E4-CD28-2CF7-E1F4FA316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4429125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UA"/>
          </a:p>
          <a:p>
            <a:endParaRPr lang="ru-RU" altLang="ru-UA"/>
          </a:p>
        </p:txBody>
      </p:sp>
      <p:pic>
        <p:nvPicPr>
          <p:cNvPr id="16" name="Рисунок 15" descr="po (1).jpg">
            <a:extLst>
              <a:ext uri="{FF2B5EF4-FFF2-40B4-BE49-F238E27FC236}">
                <a16:creationId xmlns:a16="http://schemas.microsoft.com/office/drawing/2014/main" id="{ABD51010-CE5D-E078-869A-D6B03B65EE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8063" y="4929188"/>
            <a:ext cx="1409700" cy="10715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3082" name="Рисунок 17" descr="image_gallery.jpg">
            <a:extLst>
              <a:ext uri="{FF2B5EF4-FFF2-40B4-BE49-F238E27FC236}">
                <a16:creationId xmlns:a16="http://schemas.microsoft.com/office/drawing/2014/main" id="{1ACD500B-81F0-1B55-B46C-390EACD1C9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797550"/>
            <a:ext cx="1500188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Рисунок 19" descr="noy-[ay.jpg">
            <a:extLst>
              <a:ext uri="{FF2B5EF4-FFF2-40B4-BE49-F238E27FC236}">
                <a16:creationId xmlns:a16="http://schemas.microsoft.com/office/drawing/2014/main" id="{75F955E7-A791-7AE7-2DA4-1283FDED90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86438"/>
            <a:ext cx="1785938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Стрелка влево 24">
            <a:extLst>
              <a:ext uri="{FF2B5EF4-FFF2-40B4-BE49-F238E27FC236}">
                <a16:creationId xmlns:a16="http://schemas.microsoft.com/office/drawing/2014/main" id="{F267D9E0-4037-86A3-B2A0-F3D56396C841}"/>
              </a:ext>
            </a:extLst>
          </p:cNvPr>
          <p:cNvSpPr/>
          <p:nvPr/>
        </p:nvSpPr>
        <p:spPr>
          <a:xfrm>
            <a:off x="2857500" y="928688"/>
            <a:ext cx="5857875" cy="428625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85" name="TextBox 25">
            <a:extLst>
              <a:ext uri="{FF2B5EF4-FFF2-40B4-BE49-F238E27FC236}">
                <a16:creationId xmlns:a16="http://schemas.microsoft.com/office/drawing/2014/main" id="{AE64E666-697C-707C-833D-038390F2F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928688"/>
            <a:ext cx="2786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1.Право на винахід</a:t>
            </a:r>
          </a:p>
        </p:txBody>
      </p:sp>
      <p:sp>
        <p:nvSpPr>
          <p:cNvPr id="27" name="Стрелка вправо 26">
            <a:extLst>
              <a:ext uri="{FF2B5EF4-FFF2-40B4-BE49-F238E27FC236}">
                <a16:creationId xmlns:a16="http://schemas.microsoft.com/office/drawing/2014/main" id="{1237C265-E9D9-8547-0A04-A0064BA1C9AC}"/>
              </a:ext>
            </a:extLst>
          </p:cNvPr>
          <p:cNvSpPr/>
          <p:nvPr/>
        </p:nvSpPr>
        <p:spPr>
          <a:xfrm>
            <a:off x="285750" y="1857375"/>
            <a:ext cx="6143625" cy="42862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dirty="0"/>
              <a:t>2. Право на корисні моделі</a:t>
            </a:r>
          </a:p>
        </p:txBody>
      </p:sp>
      <p:sp>
        <p:nvSpPr>
          <p:cNvPr id="28" name="Стрелка влево 27">
            <a:extLst>
              <a:ext uri="{FF2B5EF4-FFF2-40B4-BE49-F238E27FC236}">
                <a16:creationId xmlns:a16="http://schemas.microsoft.com/office/drawing/2014/main" id="{E6BBC9CF-2A85-EAF5-49E5-659A3D56FE66}"/>
              </a:ext>
            </a:extLst>
          </p:cNvPr>
          <p:cNvSpPr/>
          <p:nvPr/>
        </p:nvSpPr>
        <p:spPr>
          <a:xfrm>
            <a:off x="2786063" y="2714625"/>
            <a:ext cx="5929312" cy="428625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dirty="0"/>
              <a:t>3.Право на промислові зразки</a:t>
            </a:r>
          </a:p>
        </p:txBody>
      </p:sp>
      <p:sp>
        <p:nvSpPr>
          <p:cNvPr id="29" name="Стрелка вправо 28">
            <a:extLst>
              <a:ext uri="{FF2B5EF4-FFF2-40B4-BE49-F238E27FC236}">
                <a16:creationId xmlns:a16="http://schemas.microsoft.com/office/drawing/2014/main" id="{51D0B69C-D96B-4A64-2BB9-59D02FD001C2}"/>
              </a:ext>
            </a:extLst>
          </p:cNvPr>
          <p:cNvSpPr/>
          <p:nvPr/>
        </p:nvSpPr>
        <p:spPr>
          <a:xfrm>
            <a:off x="8215313" y="7429500"/>
            <a:ext cx="785812" cy="46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Стрелка вправо 29">
            <a:extLst>
              <a:ext uri="{FF2B5EF4-FFF2-40B4-BE49-F238E27FC236}">
                <a16:creationId xmlns:a16="http://schemas.microsoft.com/office/drawing/2014/main" id="{F5D3855A-B4A2-E469-197A-BD792D0591B6}"/>
              </a:ext>
            </a:extLst>
          </p:cNvPr>
          <p:cNvSpPr/>
          <p:nvPr/>
        </p:nvSpPr>
        <p:spPr>
          <a:xfrm>
            <a:off x="285750" y="3571875"/>
            <a:ext cx="6072188" cy="42862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dirty="0"/>
              <a:t>4. Право на засіб індивідуалізації</a:t>
            </a:r>
          </a:p>
        </p:txBody>
      </p:sp>
      <p:sp>
        <p:nvSpPr>
          <p:cNvPr id="31" name="Стрелка влево 30">
            <a:extLst>
              <a:ext uri="{FF2B5EF4-FFF2-40B4-BE49-F238E27FC236}">
                <a16:creationId xmlns:a16="http://schemas.microsoft.com/office/drawing/2014/main" id="{065EDF92-A1DB-6449-1D24-67608B729453}"/>
              </a:ext>
            </a:extLst>
          </p:cNvPr>
          <p:cNvSpPr/>
          <p:nvPr/>
        </p:nvSpPr>
        <p:spPr>
          <a:xfrm>
            <a:off x="2428875" y="4429125"/>
            <a:ext cx="6143625" cy="428625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dirty="0"/>
              <a:t>5. Право на раціоналізаторські пропозиції</a:t>
            </a:r>
          </a:p>
        </p:txBody>
      </p:sp>
      <p:sp>
        <p:nvSpPr>
          <p:cNvPr id="32" name="Стрелка вправо 31">
            <a:extLst>
              <a:ext uri="{FF2B5EF4-FFF2-40B4-BE49-F238E27FC236}">
                <a16:creationId xmlns:a16="http://schemas.microsoft.com/office/drawing/2014/main" id="{C9C1D60A-EC18-94F4-EECD-2306FE766619}"/>
              </a:ext>
            </a:extLst>
          </p:cNvPr>
          <p:cNvSpPr/>
          <p:nvPr/>
        </p:nvSpPr>
        <p:spPr>
          <a:xfrm>
            <a:off x="285750" y="5214938"/>
            <a:ext cx="6143625" cy="42862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dirty="0"/>
              <a:t>6.Право на ЕОМ</a:t>
            </a:r>
          </a:p>
        </p:txBody>
      </p:sp>
      <p:sp>
        <p:nvSpPr>
          <p:cNvPr id="33" name="Стрелка влево 32">
            <a:extLst>
              <a:ext uri="{FF2B5EF4-FFF2-40B4-BE49-F238E27FC236}">
                <a16:creationId xmlns:a16="http://schemas.microsoft.com/office/drawing/2014/main" id="{A507011B-940A-BB41-1322-FB171901C4D8}"/>
              </a:ext>
            </a:extLst>
          </p:cNvPr>
          <p:cNvSpPr/>
          <p:nvPr/>
        </p:nvSpPr>
        <p:spPr>
          <a:xfrm>
            <a:off x="4643438" y="5929313"/>
            <a:ext cx="4071937" cy="428625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dirty="0"/>
              <a:t>7.Права на бази даних</a:t>
            </a:r>
          </a:p>
        </p:txBody>
      </p:sp>
      <p:sp>
        <p:nvSpPr>
          <p:cNvPr id="34" name="Стрелка влево 33">
            <a:extLst>
              <a:ext uri="{FF2B5EF4-FFF2-40B4-BE49-F238E27FC236}">
                <a16:creationId xmlns:a16="http://schemas.microsoft.com/office/drawing/2014/main" id="{E7BF11F0-BDEB-E307-7AF0-59266336D354}"/>
              </a:ext>
            </a:extLst>
          </p:cNvPr>
          <p:cNvSpPr/>
          <p:nvPr/>
        </p:nvSpPr>
        <p:spPr>
          <a:xfrm>
            <a:off x="4643438" y="6429375"/>
            <a:ext cx="4071937" cy="428625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dirty="0"/>
              <a:t>8. Право на " ноу-хау "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E93B8-D9C1-A3E9-3F20-E087864E9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" dirty="0">
                <a:solidFill>
                  <a:srgbClr val="0070C0"/>
                </a:solidFill>
              </a:rPr>
              <a:t>Маркетингове дослідження НМА:</a:t>
            </a:r>
          </a:p>
        </p:txBody>
      </p:sp>
      <p:pic>
        <p:nvPicPr>
          <p:cNvPr id="4" name="Содержимое 3" descr="Estate-broker.jpg">
            <a:extLst>
              <a:ext uri="{FF2B5EF4-FFF2-40B4-BE49-F238E27FC236}">
                <a16:creationId xmlns:a16="http://schemas.microsoft.com/office/drawing/2014/main" id="{C00A3B36-0F71-AF08-82F1-0C74FF65B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82" y="1643050"/>
            <a:ext cx="3500462" cy="225363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4100" name="TextBox 4">
            <a:extLst>
              <a:ext uri="{FF2B5EF4-FFF2-40B4-BE49-F238E27FC236}">
                <a16:creationId xmlns:a16="http://schemas.microsoft.com/office/drawing/2014/main" id="{1319EFBB-570D-EA33-AB33-F65144810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5" y="2071688"/>
            <a:ext cx="301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1</a:t>
            </a:r>
          </a:p>
          <a:p>
            <a:endParaRPr lang="ru-RU" altLang="ru-UA"/>
          </a:p>
        </p:txBody>
      </p:sp>
      <p:pic>
        <p:nvPicPr>
          <p:cNvPr id="6" name="Рисунок 5" descr="avans2.jpg">
            <a:extLst>
              <a:ext uri="{FF2B5EF4-FFF2-40B4-BE49-F238E27FC236}">
                <a16:creationId xmlns:a16="http://schemas.microsoft.com/office/drawing/2014/main" id="{4B938E62-3557-E6AB-89F4-CF12A56D9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4429132"/>
            <a:ext cx="3357586" cy="207170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9BD3C0-D0C1-D9A1-A0C2-B3FEC6F16FC4}"/>
              </a:ext>
            </a:extLst>
          </p:cNvPr>
          <p:cNvSpPr txBox="1"/>
          <p:nvPr/>
        </p:nvSpPr>
        <p:spPr>
          <a:xfrm>
            <a:off x="4786313" y="2000250"/>
            <a:ext cx="4357687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sz="1600" dirty="0">
                <a:latin typeface="+mj-lt"/>
                <a:cs typeface="+mn-cs"/>
              </a:rPr>
              <a:t>1. Визначення оптимальних </a:t>
            </a:r>
            <a:r>
              <a:rPr lang="uk" sz="1600" dirty="0" err="1">
                <a:latin typeface="+mj-lt"/>
                <a:cs typeface="+mn-cs"/>
              </a:rPr>
              <a:t>георгафічних </a:t>
            </a:r>
            <a:r>
              <a:rPr lang="uk" sz="1600" dirty="0">
                <a:latin typeface="+mj-lt"/>
                <a:cs typeface="+mn-cs"/>
              </a:rPr>
              <a:t>та тимчасових меж патентного захисту запланованого до здійснення інноваційної розробки підприємства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18980D-FC25-7267-3CFF-4B59AA8C4667}"/>
              </a:ext>
            </a:extLst>
          </p:cNvPr>
          <p:cNvSpPr txBox="1"/>
          <p:nvPr/>
        </p:nvSpPr>
        <p:spPr>
          <a:xfrm>
            <a:off x="4857750" y="4357688"/>
            <a:ext cx="4143375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sz="1600" dirty="0">
                <a:latin typeface="+mj-lt"/>
                <a:cs typeface="+mn-cs"/>
              </a:rPr>
              <a:t>2.Аналіз ринку </a:t>
            </a:r>
            <a:r>
              <a:rPr lang="uk" sz="1600" dirty="0" err="1">
                <a:latin typeface="+mj-lt"/>
                <a:cs typeface="+mn-cs"/>
              </a:rPr>
              <a:t>інтелектуальної </a:t>
            </a:r>
            <a:r>
              <a:rPr lang="uk" sz="1600" dirty="0">
                <a:latin typeface="+mj-lt"/>
                <a:cs typeface="+mn-cs"/>
              </a:rPr>
              <a:t>власності та пошук доступних патентів та ліцензій на окремі технічні рішення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>
            <a:extLst>
              <a:ext uri="{FF2B5EF4-FFF2-40B4-BE49-F238E27FC236}">
                <a16:creationId xmlns:a16="http://schemas.microsoft.com/office/drawing/2014/main" id="{E5415546-1F79-8955-DC38-676CBFBA1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571625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UA"/>
          </a:p>
          <a:p>
            <a:endParaRPr lang="ru-RU" altLang="ru-UA"/>
          </a:p>
        </p:txBody>
      </p:sp>
      <p:sp>
        <p:nvSpPr>
          <p:cNvPr id="11" name="Рамка 10">
            <a:extLst>
              <a:ext uri="{FF2B5EF4-FFF2-40B4-BE49-F238E27FC236}">
                <a16:creationId xmlns:a16="http://schemas.microsoft.com/office/drawing/2014/main" id="{0CC25881-6DC2-2F7F-561F-06362744A537}"/>
              </a:ext>
            </a:extLst>
          </p:cNvPr>
          <p:cNvSpPr/>
          <p:nvPr/>
        </p:nvSpPr>
        <p:spPr>
          <a:xfrm rot="20255616">
            <a:off x="1711325" y="1590675"/>
            <a:ext cx="6292850" cy="4227513"/>
          </a:xfrm>
          <a:prstGeom prst="fra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124" name="TextBox 11">
            <a:extLst>
              <a:ext uri="{FF2B5EF4-FFF2-40B4-BE49-F238E27FC236}">
                <a16:creationId xmlns:a16="http://schemas.microsoft.com/office/drawing/2014/main" id="{99313D72-0C6C-E02E-C040-6F40FB0747ED}"/>
              </a:ext>
            </a:extLst>
          </p:cNvPr>
          <p:cNvSpPr txBox="1">
            <a:spLocks noChangeArrowheads="1"/>
          </p:cNvSpPr>
          <p:nvPr/>
        </p:nvSpPr>
        <p:spPr bwMode="auto">
          <a:xfrm rot="-1386800">
            <a:off x="2141538" y="2398713"/>
            <a:ext cx="56197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 sz="4000"/>
              <a:t>Патент має територіальну та тимчасову дію: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6292AF4-A913-5678-06F7-64E290A3EB74}"/>
              </a:ext>
            </a:extLst>
          </p:cNvPr>
          <p:cNvCxnSpPr/>
          <p:nvPr/>
        </p:nvCxnSpPr>
        <p:spPr>
          <a:xfrm rot="5400000" flipH="1" flipV="1">
            <a:off x="535781" y="821532"/>
            <a:ext cx="2714625" cy="1500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BE33A26-AE13-8BDC-552A-274657C275BC}"/>
              </a:ext>
            </a:extLst>
          </p:cNvPr>
          <p:cNvCxnSpPr/>
          <p:nvPr/>
        </p:nvCxnSpPr>
        <p:spPr>
          <a:xfrm>
            <a:off x="2643188" y="214313"/>
            <a:ext cx="4286250" cy="357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 descr="map_ukr.gif">
            <a:extLst>
              <a:ext uri="{FF2B5EF4-FFF2-40B4-BE49-F238E27FC236}">
                <a16:creationId xmlns:a16="http://schemas.microsoft.com/office/drawing/2014/main" id="{A7B284CC-7D40-F85C-32FE-E1FEED68D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363" y="4819650"/>
            <a:ext cx="3322637" cy="20383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128" name="TextBox 28">
            <a:extLst>
              <a:ext uri="{FF2B5EF4-FFF2-40B4-BE49-F238E27FC236}">
                <a16:creationId xmlns:a16="http://schemas.microsoft.com/office/drawing/2014/main" id="{F7EDF89C-BF69-3486-9296-AC4623FEE5B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3357563" y="6211888"/>
            <a:ext cx="57864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2. Патент має чинність на території тієї держави, патентним органом </a:t>
            </a:r>
            <a:r>
              <a:rPr lang="uk" altLang="ru-UA" sz="1400"/>
              <a:t>якої </a:t>
            </a:r>
            <a:r>
              <a:rPr lang="uk" altLang="ru-UA"/>
              <a:t>він виданий</a:t>
            </a:r>
          </a:p>
        </p:txBody>
      </p:sp>
      <p:pic>
        <p:nvPicPr>
          <p:cNvPr id="30" name="Рисунок 29" descr="images.jpg">
            <a:extLst>
              <a:ext uri="{FF2B5EF4-FFF2-40B4-BE49-F238E27FC236}">
                <a16:creationId xmlns:a16="http://schemas.microsoft.com/office/drawing/2014/main" id="{A7FD6637-831C-FACC-F558-79E9305BE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000250" cy="22891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130" name="TextBox 30">
            <a:extLst>
              <a:ext uri="{FF2B5EF4-FFF2-40B4-BE49-F238E27FC236}">
                <a16:creationId xmlns:a16="http://schemas.microsoft.com/office/drawing/2014/main" id="{5AA019D1-E1AA-9826-6667-36F8621E6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3" y="0"/>
            <a:ext cx="6715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1.Термін дії </a:t>
            </a:r>
            <a:r>
              <a:rPr lang="uk" altLang="ru-UA" sz="1400"/>
              <a:t>патенту </a:t>
            </a:r>
            <a:r>
              <a:rPr lang="uk" altLang="ru-UA"/>
              <a:t>обчислюється з дати подання заявки до патентного органу.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Содержимое 3" descr="in002122.jpg">
            <a:extLst>
              <a:ext uri="{FF2B5EF4-FFF2-40B4-BE49-F238E27FC236}">
                <a16:creationId xmlns:a16="http://schemas.microsoft.com/office/drawing/2014/main" id="{9093A674-53C2-5FEE-EE66-3C11799DD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6563" y="1714500"/>
            <a:ext cx="1643062" cy="1285875"/>
          </a:xfrm>
        </p:spPr>
      </p:pic>
      <p:pic>
        <p:nvPicPr>
          <p:cNvPr id="6147" name="Рисунок 6" descr="850776_3.jpg">
            <a:extLst>
              <a:ext uri="{FF2B5EF4-FFF2-40B4-BE49-F238E27FC236}">
                <a16:creationId xmlns:a16="http://schemas.microsoft.com/office/drawing/2014/main" id="{D8DA8981-2B5A-9A31-FDD9-E333B4C7B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785938"/>
            <a:ext cx="1428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7">
            <a:extLst>
              <a:ext uri="{FF2B5EF4-FFF2-40B4-BE49-F238E27FC236}">
                <a16:creationId xmlns:a16="http://schemas.microsoft.com/office/drawing/2014/main" id="{C87C5935-77CA-9E29-F164-53272FE0A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1398588"/>
            <a:ext cx="1552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1</a:t>
            </a:r>
          </a:p>
        </p:txBody>
      </p:sp>
      <p:pic>
        <p:nvPicPr>
          <p:cNvPr id="6149" name="Рисунок 8" descr="50.jpg">
            <a:extLst>
              <a:ext uri="{FF2B5EF4-FFF2-40B4-BE49-F238E27FC236}">
                <a16:creationId xmlns:a16="http://schemas.microsoft.com/office/drawing/2014/main" id="{6B381B90-1893-062C-6862-12B09C99ED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3643313"/>
            <a:ext cx="1735138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9">
            <a:extLst>
              <a:ext uri="{FF2B5EF4-FFF2-40B4-BE49-F238E27FC236}">
                <a16:creationId xmlns:a16="http://schemas.microsoft.com/office/drawing/2014/main" id="{326B239D-44DA-F9A5-AAE8-E6FA4A5F7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1214438"/>
            <a:ext cx="928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UA"/>
          </a:p>
          <a:p>
            <a:endParaRPr lang="ru-RU" altLang="ru-UA"/>
          </a:p>
        </p:txBody>
      </p:sp>
      <p:pic>
        <p:nvPicPr>
          <p:cNvPr id="6151" name="Рисунок 10" descr="Dogovor_autsorsinga.jpg">
            <a:extLst>
              <a:ext uri="{FF2B5EF4-FFF2-40B4-BE49-F238E27FC236}">
                <a16:creationId xmlns:a16="http://schemas.microsoft.com/office/drawing/2014/main" id="{171D1594-FB76-25F1-D6C0-F6B4E196D9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857625"/>
            <a:ext cx="1500188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TextBox 11">
            <a:extLst>
              <a:ext uri="{FF2B5EF4-FFF2-40B4-BE49-F238E27FC236}">
                <a16:creationId xmlns:a16="http://schemas.microsoft.com/office/drawing/2014/main" id="{C0EEE4AC-B278-FFB4-8755-C8CC18597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3500438"/>
            <a:ext cx="571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BF44E7-1DE5-971A-8CF5-19E414AF2948}"/>
              </a:ext>
            </a:extLst>
          </p:cNvPr>
          <p:cNvSpPr txBox="1"/>
          <p:nvPr/>
        </p:nvSpPr>
        <p:spPr>
          <a:xfrm>
            <a:off x="2071688" y="285750"/>
            <a:ext cx="4071937" cy="3698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" b="1" dirty="0"/>
              <a:t>Основні відмінності НМА:</a:t>
            </a:r>
          </a:p>
        </p:txBody>
      </p:sp>
      <p:sp>
        <p:nvSpPr>
          <p:cNvPr id="6154" name="TextBox 17">
            <a:extLst>
              <a:ext uri="{FF2B5EF4-FFF2-40B4-BE49-F238E27FC236}">
                <a16:creationId xmlns:a16="http://schemas.microsoft.com/office/drawing/2014/main" id="{FF3704C6-1598-7060-F84D-A1792EFDE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1357313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3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447600DA-AA9B-549D-8CAB-B6E745ADF928}"/>
              </a:ext>
            </a:extLst>
          </p:cNvPr>
          <p:cNvCxnSpPr/>
          <p:nvPr/>
        </p:nvCxnSpPr>
        <p:spPr>
          <a:xfrm rot="10800000" flipV="1">
            <a:off x="1071563" y="714375"/>
            <a:ext cx="1714500" cy="10001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F0B969FA-B630-1C8D-325D-6502D83C555F}"/>
              </a:ext>
            </a:extLst>
          </p:cNvPr>
          <p:cNvCxnSpPr/>
          <p:nvPr/>
        </p:nvCxnSpPr>
        <p:spPr>
          <a:xfrm rot="5400000">
            <a:off x="1357313" y="1643063"/>
            <a:ext cx="2928937" cy="12144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D8568B4D-8D7F-2D0A-4F93-06833596B02A}"/>
              </a:ext>
            </a:extLst>
          </p:cNvPr>
          <p:cNvCxnSpPr/>
          <p:nvPr/>
        </p:nvCxnSpPr>
        <p:spPr>
          <a:xfrm rot="16200000" flipH="1">
            <a:off x="3750469" y="1250156"/>
            <a:ext cx="3286125" cy="22145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D5D83DD-ED04-2A3C-BB40-A2520D22BD3B}"/>
              </a:ext>
            </a:extLst>
          </p:cNvPr>
          <p:cNvCxnSpPr/>
          <p:nvPr/>
        </p:nvCxnSpPr>
        <p:spPr>
          <a:xfrm>
            <a:off x="5214938" y="642938"/>
            <a:ext cx="1428750" cy="10382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159" name="TextBox 27">
            <a:extLst>
              <a:ext uri="{FF2B5EF4-FFF2-40B4-BE49-F238E27FC236}">
                <a16:creationId xmlns:a16="http://schemas.microsoft.com/office/drawing/2014/main" id="{73A65621-C57F-0EFF-C10C-D6A705294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5143500"/>
            <a:ext cx="542925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1.Відсутність матеріально-речовинної (фізичної) форми</a:t>
            </a:r>
          </a:p>
        </p:txBody>
      </p:sp>
      <p:sp>
        <p:nvSpPr>
          <p:cNvPr id="6160" name="TextBox 28">
            <a:extLst>
              <a:ext uri="{FF2B5EF4-FFF2-40B4-BE49-F238E27FC236}">
                <a16:creationId xmlns:a16="http://schemas.microsoft.com/office/drawing/2014/main" id="{D5CC711E-FEE6-929E-5539-7F2D824E2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5929313"/>
            <a:ext cx="4259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2.Довгостроковий характер використання</a:t>
            </a:r>
          </a:p>
        </p:txBody>
      </p:sp>
      <p:sp>
        <p:nvSpPr>
          <p:cNvPr id="6161" name="TextBox 29">
            <a:extLst>
              <a:ext uri="{FF2B5EF4-FFF2-40B4-BE49-F238E27FC236}">
                <a16:creationId xmlns:a16="http://schemas.microsoft.com/office/drawing/2014/main" id="{5977FBA1-697F-C594-D352-EA89FE017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063" y="5214938"/>
            <a:ext cx="442912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3.Здатність приносити своєму власнику економічну вигоду</a:t>
            </a:r>
          </a:p>
        </p:txBody>
      </p:sp>
      <p:sp>
        <p:nvSpPr>
          <p:cNvPr id="6162" name="TextBox 30">
            <a:extLst>
              <a:ext uri="{FF2B5EF4-FFF2-40B4-BE49-F238E27FC236}">
                <a16:creationId xmlns:a16="http://schemas.microsoft.com/office/drawing/2014/main" id="{93767482-B5CA-9637-9E12-A0B5F9DD4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5" y="5934075"/>
            <a:ext cx="4143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4. Високий ступінь невизначеності щодо потенційно можливих обсягів доходів від використання</a:t>
            </a:r>
          </a:p>
        </p:txBody>
      </p:sp>
      <p:sp>
        <p:nvSpPr>
          <p:cNvPr id="6163" name="TextBox 31">
            <a:extLst>
              <a:ext uri="{FF2B5EF4-FFF2-40B4-BE49-F238E27FC236}">
                <a16:creationId xmlns:a16="http://schemas.microsoft.com/office/drawing/2014/main" id="{F1227804-E2D0-222E-5903-F499CA86E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25" y="321468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" altLang="ru-UA"/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247</Words>
  <Application>Microsoft Office PowerPoint</Application>
  <PresentationFormat>Экран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Times New Roman</vt:lpstr>
      <vt:lpstr>Тема Office</vt:lpstr>
      <vt:lpstr>Презентация PowerPoint</vt:lpstr>
      <vt:lpstr>Презентация PowerPoint</vt:lpstr>
      <vt:lpstr>Структура ОПС промислових підприємств та закладів охорони здоров’я:</vt:lpstr>
      <vt:lpstr>Маркетингове дослідження НМА: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отличительные черты НМА:</dc:title>
  <dc:creator>Lena</dc:creator>
  <cp:lastModifiedBy>Пользователь Windows</cp:lastModifiedBy>
  <cp:revision>26</cp:revision>
  <dcterms:modified xsi:type="dcterms:W3CDTF">2024-02-12T14:52:10Z</dcterms:modified>
</cp:coreProperties>
</file>