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4" r:id="rId12"/>
    <p:sldId id="263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8" d="100"/>
          <a:sy n="158" d="100"/>
        </p:scale>
        <p:origin x="2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12/2/2023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em.net.ua/institute/units/func-diagnistic/" TargetMode="External"/><Relationship Id="rId13" Type="http://schemas.openxmlformats.org/officeDocument/2006/relationships/hyperlink" Target="http://www.iem.net.ua/institute/units/blood-hormon/" TargetMode="External"/><Relationship Id="rId18" Type="http://schemas.openxmlformats.org/officeDocument/2006/relationships/image" Target="../media/image3.png"/><Relationship Id="rId3" Type="http://schemas.openxmlformats.org/officeDocument/2006/relationships/hyperlink" Target="http://www.iem.net.ua/institute/units/clinic-diabet/" TargetMode="External"/><Relationship Id="rId7" Type="http://schemas.openxmlformats.org/officeDocument/2006/relationships/hyperlink" Target="http://www.iem.net.ua/institute/units/lab-morph-diagnostic/" TargetMode="External"/><Relationship Id="rId12" Type="http://schemas.openxmlformats.org/officeDocument/2006/relationships/hyperlink" Target="http://www.iem.net.ua/institute/units/sex-patho/" TargetMode="External"/><Relationship Id="rId17" Type="http://schemas.openxmlformats.org/officeDocument/2006/relationships/image" Target="../media/image2.png"/><Relationship Id="rId2" Type="http://schemas.openxmlformats.org/officeDocument/2006/relationships/hyperlink" Target="http://www.iem.net.ua/institute/units/fund-prikl-endo/" TargetMode="External"/><Relationship Id="rId16" Type="http://schemas.openxmlformats.org/officeDocument/2006/relationships/hyperlink" Target="http://www.iem.net.ua/institute/units/science-organizational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em.net.ua/institute/units/epidemy_endo/" TargetMode="External"/><Relationship Id="rId11" Type="http://schemas.openxmlformats.org/officeDocument/2006/relationships/hyperlink" Target="http://www.iem.net.ua/institute/units/children-endo/" TargetMode="External"/><Relationship Id="rId5" Type="http://schemas.openxmlformats.org/officeDocument/2006/relationships/hyperlink" Target="http://www.iem.net.ua/institute/units/clinic-pharmacology/" TargetMode="External"/><Relationship Id="rId15" Type="http://schemas.openxmlformats.org/officeDocument/2006/relationships/hyperlink" Target="http://www.iem.net.ua/institute/units/library/" TargetMode="External"/><Relationship Id="rId10" Type="http://schemas.openxmlformats.org/officeDocument/2006/relationships/hyperlink" Target="http://www.iem.net.ua/institute/units/hirurg-endo/" TargetMode="External"/><Relationship Id="rId4" Type="http://schemas.openxmlformats.org/officeDocument/2006/relationships/hyperlink" Target="http://www.iem.net.ua/institute/units/repro-adoptation-endo/" TargetMode="External"/><Relationship Id="rId9" Type="http://schemas.openxmlformats.org/officeDocument/2006/relationships/hyperlink" Target="http://www.iem.net.ua/institute/units/endo-patho/" TargetMode="External"/><Relationship Id="rId14" Type="http://schemas.openxmlformats.org/officeDocument/2006/relationships/hyperlink" Target="http://www.iem.net.ua/institute/units/ambulator-profilac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6E9FEE-50F6-6620-FA02-265C1D4250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2223" y="1636154"/>
            <a:ext cx="7987385" cy="1646302"/>
          </a:xfrm>
        </p:spPr>
        <p:txBody>
          <a:bodyPr/>
          <a:lstStyle/>
          <a:p>
            <a:r>
              <a:rPr lang="uk-UA" sz="4000" dirty="0"/>
              <a:t>Якісь медичних послуг Інституту ендокринології та обміну речовин ім. В.П. Комесаренка </a:t>
            </a:r>
            <a:endParaRPr lang="ru-US" sz="4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85ABE21-CEAF-9AE8-B385-10B1FED4D8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9147506" cy="1096899"/>
          </a:xfrm>
        </p:spPr>
        <p:txBody>
          <a:bodyPr>
            <a:normAutofit/>
          </a:bodyPr>
          <a:lstStyle/>
          <a:p>
            <a:r>
              <a:rPr lang="uk-UA" dirty="0"/>
              <a:t>Виконав(ла):</a:t>
            </a:r>
          </a:p>
          <a:p>
            <a:r>
              <a:rPr lang="uk-UA" dirty="0"/>
              <a:t> </a:t>
            </a:r>
            <a:endParaRPr lang="ru-US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6BBCA3-B331-F25C-82D5-68114352B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81487" y="3429000"/>
            <a:ext cx="2236510" cy="219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945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592458-0AE5-CBE3-19C9-68CF22FBC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uk-UA" sz="3300"/>
              <a:t>Структура медичних послуг </a:t>
            </a:r>
            <a:endParaRPr lang="ru-US" sz="33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B166E3-86DF-BDE6-AF76-B3EAF9D92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Відділ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фундаментальних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та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прикладних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проблем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ендокринології</a:t>
            </a:r>
            <a:endParaRPr lang="ru-RU" sz="900" b="0" i="0" u="none" strike="noStrike">
              <a:effectLst/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Відділ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діабетології</a:t>
            </a:r>
            <a:endParaRPr lang="ru-RU" sz="900" b="0" i="0" u="none" strike="noStrike">
              <a:effectLst/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Відділ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ендокринології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репродукції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GB" sz="900" b="0" i="0" u="sng" strike="noStrike">
                <a:effectLst/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адаптації</a:t>
            </a:r>
            <a:endParaRPr lang="ru-RU" sz="900" b="0" i="0" u="none" strike="noStrike">
              <a:effectLst/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Відділ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вікової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ендокринології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та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клінічної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фармакології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</a:t>
            </a:r>
            <a:endParaRPr lang="ru-RU" sz="900" b="0" i="0" u="none" strike="noStrike">
              <a:effectLst/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Відділ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епідеміології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ендокринних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захворювань</a:t>
            </a:r>
            <a:endParaRPr lang="ru-RU" sz="900" b="0" i="0" u="none" strike="noStrike">
              <a:effectLst/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Лабораторія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морфології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ендокринної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системи</a:t>
            </a:r>
            <a:endParaRPr lang="ru-RU" sz="900" b="0" i="0" u="none" strike="noStrike">
              <a:effectLst/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900" b="0" i="0" u="sng" strike="noStrike">
                <a:effectLst/>
                <a:latin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Консультативно-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діагностичне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відділення</a:t>
            </a:r>
            <a:endParaRPr lang="ru-RU" sz="900" b="0" i="0" u="none" strike="noStrike">
              <a:effectLst/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Відділ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загальної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ендокринної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патології</a:t>
            </a:r>
            <a:endParaRPr lang="ru-RU" sz="900" b="0" i="0" u="none" strike="noStrike">
              <a:effectLst/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Відділ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хірургії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ендокринних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залоз</a:t>
            </a:r>
            <a:endParaRPr lang="ru-RU" sz="900" b="0" i="0" u="none" strike="noStrike">
              <a:effectLst/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Відділ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дитячої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ендокринної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патології</a:t>
            </a:r>
            <a:endParaRPr lang="ru-RU" sz="900" b="0" i="0" u="none" strike="noStrike">
              <a:effectLst/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Відділення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репродуктивної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ендокринології</a:t>
            </a:r>
            <a:endParaRPr lang="ru-RU" sz="900" b="0" i="0" u="none" strike="noStrike">
              <a:effectLst/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Відділення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профілактичної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діабетології</a:t>
            </a:r>
            <a:endParaRPr lang="ru-RU" sz="900" b="0" i="0" u="none" strike="noStrike">
              <a:effectLst/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Науково-консультативний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відділ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амбулаторно-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профілактичної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допомоги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хворим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з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ендокринною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патологією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</a:t>
            </a:r>
            <a:endParaRPr lang="ru-RU" sz="900" b="0" i="0" u="none" strike="noStrike">
              <a:effectLst/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Бібліотека</a:t>
            </a:r>
            <a:endParaRPr lang="ru-RU" sz="900" b="0" i="0" u="none" strike="noStrike">
              <a:effectLst/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Науково-організаційний</a:t>
            </a:r>
            <a:r>
              <a:rPr lang="ru-RU" sz="900" b="0" i="0" u="sng" strike="noStrike">
                <a:effectLst/>
                <a:latin typeface="Arial" panose="020B0604020202020204" pitchFamily="34" charset="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900" b="0" i="0" u="sng" strike="noStrike" err="1">
                <a:effectLst/>
                <a:latin typeface="Arial" panose="020B0604020202020204" pitchFamily="34" charset="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відділ</a:t>
            </a:r>
            <a:endParaRPr lang="ru-RU" sz="900" b="0" i="0" u="none" strike="noStrike">
              <a:effectLst/>
              <a:latin typeface="Arial" panose="020B06040202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D6E2A29-D4EE-F4E6-2FEE-BB483E7145EE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4381" r="5971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37" name="Isosceles Triangle 16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E47B8C7-C114-199A-046F-318CBF05AA1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3060581" y="10882972"/>
            <a:ext cx="2521319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122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7B5B18-8782-BC3E-CEA8-90580E2DE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anchor="t">
            <a:normAutofit/>
          </a:bodyPr>
          <a:lstStyle/>
          <a:p>
            <a:r>
              <a:rPr lang="ru-RU" dirty="0" err="1"/>
              <a:t>Стра</a:t>
            </a:r>
            <a:r>
              <a:rPr lang="uk-UA" dirty="0"/>
              <a:t>тегія розвитку </a:t>
            </a:r>
            <a:endParaRPr lang="ru-US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E01E247-1A64-38A0-0A0D-89B43B958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814" y="2159331"/>
            <a:ext cx="3854481" cy="3185139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AA21CC99-1DE2-274C-DFCD-EF9D1064C8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0323" y="2160589"/>
            <a:ext cx="4410676" cy="37685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900" b="0" i="0" u="none" strike="noStrike">
                <a:effectLst/>
                <a:latin typeface="Arial" panose="020B0604020202020204" pitchFamily="34" charset="0"/>
              </a:rPr>
              <a:t> Стратегія розвитку на період до 2030 року (далі – Стратегія), розроблена відповідно до міжнародних і вітчизняних програмних нормативно-правових </a:t>
            </a:r>
            <a:r>
              <a:rPr lang="en-GB" sz="900" b="0" i="0" u="none" strike="noStrike">
                <a:effectLst/>
                <a:latin typeface="Arial" panose="020B0604020202020204" pitchFamily="34" charset="0"/>
              </a:rPr>
              <a:t>a</a:t>
            </a:r>
            <a:r>
              <a:rPr lang="ru-RU" sz="900" b="0" i="0" u="none" strike="noStrike">
                <a:effectLst/>
                <a:latin typeface="Arial" panose="020B0604020202020204" pitchFamily="34" charset="0"/>
              </a:rPr>
              <a:t>кт</a:t>
            </a:r>
            <a:r>
              <a:rPr lang="en-GB" sz="900" b="0" i="0" u="none" strike="noStrike">
                <a:effectLst/>
                <a:latin typeface="Arial" panose="020B0604020202020204" pitchFamily="34" charset="0"/>
              </a:rPr>
              <a:t>i</a:t>
            </a:r>
            <a:r>
              <a:rPr lang="ru-RU" sz="900" b="0" i="0" u="none" strike="noStrike">
                <a:effectLst/>
                <a:latin typeface="Arial" panose="020B0604020202020204" pitchFamily="34" charset="0"/>
              </a:rPr>
              <a:t>в.     Реалізація Стратегії передбачає суттєве підвищення конкурентоспроможності результатів наукових досліджень, організації ефективної міжвідомчої співпраці та співробітництва з орієнтацією на переважний розвиток профілактичної медицини.</a:t>
            </a:r>
            <a:br>
              <a:rPr lang="ru-RU" sz="900"/>
            </a:br>
            <a:r>
              <a:rPr lang="ru-RU" sz="900" b="0" i="0" u="none" strike="noStrike">
                <a:effectLst/>
                <a:latin typeface="Arial" panose="020B0604020202020204" pitchFamily="34" charset="0"/>
              </a:rPr>
              <a:t>    Стратегія базується на принципах:</a:t>
            </a:r>
            <a:br>
              <a:rPr lang="ru-RU" sz="900"/>
            </a:br>
            <a:r>
              <a:rPr lang="ru-RU" sz="900" b="0" i="0" u="none" strike="noStrike">
                <a:effectLst/>
                <a:latin typeface="Arial" panose="020B0604020202020204" pitchFamily="34" charset="0"/>
              </a:rPr>
              <a:t>– структурної та функціональної відповідності ДУ «ІЕОР НАМН України» стратегічним і тактичним цілям державної політики розвитку системи охорони здоров’я;</a:t>
            </a:r>
            <a:br>
              <a:rPr lang="ru-RU" sz="900"/>
            </a:br>
            <a:r>
              <a:rPr lang="ru-RU" sz="900" b="0" i="0" u="none" strike="noStrike">
                <a:effectLst/>
                <a:latin typeface="Arial" panose="020B0604020202020204" pitchFamily="34" charset="0"/>
              </a:rPr>
              <a:t>– переходу від управління витратами до управління результатами;</a:t>
            </a:r>
            <a:br>
              <a:rPr lang="ru-RU" sz="900"/>
            </a:br>
            <a:r>
              <a:rPr lang="ru-RU" sz="900" b="0" i="0" u="none" strike="noStrike">
                <a:effectLst/>
                <a:latin typeface="Arial" panose="020B0604020202020204" pitchFamily="34" charset="0"/>
              </a:rPr>
              <a:t>– єдності медичної науки і практики з метою збереження та зміцнення стану здоров’я населення України;</a:t>
            </a:r>
            <a:br>
              <a:rPr lang="ru-RU" sz="900"/>
            </a:br>
            <a:r>
              <a:rPr lang="ru-RU" sz="900" b="0" i="0" u="none" strike="noStrike">
                <a:effectLst/>
                <a:latin typeface="Arial" panose="020B0604020202020204" pitchFamily="34" charset="0"/>
              </a:rPr>
              <a:t>– концентрації ресурсів на пріоритетних напрямах ендокринологічної науки; відповідності міжнародним принципам біоетики;</a:t>
            </a:r>
            <a:br>
              <a:rPr lang="ru-RU" sz="900"/>
            </a:br>
            <a:r>
              <a:rPr lang="ru-RU" sz="900" b="0" i="0" u="none" strike="noStrike">
                <a:effectLst/>
                <a:latin typeface="Arial" panose="020B0604020202020204" pitchFamily="34" charset="0"/>
              </a:rPr>
              <a:t>– теоретичної і практичної значущості результатів наукових досліджень;</a:t>
            </a:r>
            <a:br>
              <a:rPr lang="ru-RU" sz="900"/>
            </a:br>
            <a:r>
              <a:rPr lang="ru-RU" sz="900" b="0" i="0" u="none" strike="noStrike">
                <a:effectLst/>
                <a:latin typeface="Arial" panose="020B0604020202020204" pitchFamily="34" charset="0"/>
              </a:rPr>
              <a:t>– інноваційності та конкурентоспроможності, що характеризує здатність пропонувати для системи охорони здоров’я наукові продукти, які сприятимуть підвищенню ефективності надання медичних послуг в галузі ендокринології;</a:t>
            </a:r>
            <a:br>
              <a:rPr lang="ru-RU" sz="900"/>
            </a:br>
            <a:r>
              <a:rPr lang="ru-RU" sz="900" b="0" i="0" u="none" strike="noStrike">
                <a:effectLst/>
                <a:latin typeface="Arial" panose="020B0604020202020204" pitchFamily="34" charset="0"/>
              </a:rPr>
              <a:t>– інформаційної відкритості, що має забезпечити прозорість і публічність прийняття будь-яких рішень та інтеграцію до міжнародної системи науки і освіти; сприйнятливості до передового світового досвіду, нових напрямів та методологій наукових досліджень</a:t>
            </a:r>
            <a:endParaRPr lang="ru-US" sz="900"/>
          </a:p>
        </p:txBody>
      </p:sp>
    </p:spTree>
    <p:extLst>
      <p:ext uri="{BB962C8B-B14F-4D97-AF65-F5344CB8AC3E}">
        <p14:creationId xmlns:p14="http://schemas.microsoft.com/office/powerpoint/2010/main" val="2167013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1A0E554-C32A-5CBF-170E-C942CFC3B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740" y="1168399"/>
            <a:ext cx="3513796" cy="4610101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0A92A573-9C3E-1953-D479-607BC40FB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4970" y="1082644"/>
            <a:ext cx="4512988" cy="3317938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1000" b="1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НАПРЯМИ</a:t>
            </a:r>
            <a:r>
              <a:rPr lang="ru-RU" sz="1000" b="1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1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НАУКОВОЇ</a:t>
            </a:r>
            <a:r>
              <a:rPr lang="ru-RU" sz="1000" b="1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1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ДІЯЛЬНОСТІ</a:t>
            </a:r>
            <a:r>
              <a:rPr lang="ru-RU" sz="1000" b="1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1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ІНСТИТУТУ</a:t>
            </a:r>
            <a:r>
              <a:rPr lang="ru-RU" sz="1000" b="1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: </a:t>
            </a:r>
            <a:endParaRPr lang="ru-RU" sz="1000" b="0" i="0" u="none" strike="noStrike" dirty="0"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         </a:t>
            </a:r>
            <a:b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</a:b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- 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вивчення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механізму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дії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гормонів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і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гормональної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регуляції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метаболізму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;</a:t>
            </a:r>
            <a:b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</a:b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- 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вивчення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етіології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, патогенезу,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клініки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цукрового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діабету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захворювань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щитоподібної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залози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і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надниркових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залоз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розробка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нових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напрямів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лікування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цих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захворюваньта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їх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профілактика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;</a:t>
            </a:r>
            <a:b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</a:b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- 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вивчення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взаємодії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імунної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та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ендокринної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систем у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регуляції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імунологічного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гомеостазу,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вивчення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його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ролі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в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розвитку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цукрового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діабету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захворювань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щитоподібної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залози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;</a:t>
            </a:r>
            <a:b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</a:b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- 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визначення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впливу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радіоактивного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випромінювання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на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залози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внутрішньої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секреції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в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клініці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та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експерименті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;</a:t>
            </a:r>
            <a:b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</a:b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- 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вивчення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 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етіології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, патогенезу,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особливостей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клінічного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перебігу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орфанних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захворювань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ендокринної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системи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розробка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нових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та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удосконалення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існуючих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методів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їх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діагностики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та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лікування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;</a:t>
            </a:r>
            <a:b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</a:b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- молекулярно-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генетичні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детермінанти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ускладнень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у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пацієнтів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хворих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на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цукровий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діабет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при </a:t>
            </a:r>
            <a:r>
              <a:rPr lang="en-GB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COVID-19;</a:t>
            </a:r>
            <a:br>
              <a:rPr lang="en-GB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</a:br>
            <a:r>
              <a:rPr lang="en-GB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- 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пошук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нових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лікарських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засобів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для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лікування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основних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ендокринних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захворювань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;</a:t>
            </a:r>
            <a:b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</a:b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- 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проведення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клініко-епідеміологічних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досліджень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розповсюдженості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та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ступеня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йодного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дефіциту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в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різних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регіонах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України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ефективності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засобів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його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0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профілактики</a:t>
            </a:r>
            <a:r>
              <a:rPr lang="ru-RU" sz="10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2483007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765457-E183-F87C-B56E-37CE036A4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Сертифікати </a:t>
            </a:r>
            <a:endParaRPr lang="ru-US" dirty="0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29D1F712-0F43-0CA9-27C3-7365368CBD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70000"/>
            <a:ext cx="3933902" cy="5592898"/>
          </a:xfr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0D8BE4E3-060A-1DA1-CD51-C53596ABE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3902" y="1420812"/>
            <a:ext cx="3593796" cy="5291273"/>
          </a:xfrm>
          <a:prstGeom prst="rect">
            <a:avLst/>
          </a:prstGeom>
        </p:spPr>
      </p:pic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D05BB252-1830-4488-CB4F-1362D8481D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1117" y="1269999"/>
            <a:ext cx="3593796" cy="550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976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2B1485A6-97E7-719D-7693-48ED04C608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04234" y="1131994"/>
            <a:ext cx="3385409" cy="459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363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D11ECC6-8551-4768-8DFD-CD41AF420A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1"/>
            <a:ext cx="12192000" cy="2285999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3657592-CA60-4F45-B1A0-88AA772420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25267" y="-8467"/>
            <a:ext cx="4766733" cy="6866467"/>
            <a:chOff x="7425267" y="-8467"/>
            <a:chExt cx="4766733" cy="6866467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F47E2B4-7DA9-4312-A1F0-C48388B23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96547" y="4572001"/>
              <a:ext cx="393665" cy="2285999"/>
            </a:xfrm>
            <a:prstGeom prst="line">
              <a:avLst/>
            </a:prstGeom>
            <a:ln w="9525">
              <a:solidFill>
                <a:srgbClr val="BFBFBF">
                  <a:alpha val="7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5B274F7-039F-4BFC-AA98-B51B1D6CB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4572001"/>
              <a:ext cx="3383073" cy="2285999"/>
            </a:xfrm>
            <a:prstGeom prst="line">
              <a:avLst/>
            </a:prstGeom>
            <a:ln w="9525">
              <a:solidFill>
                <a:srgbClr val="BFBFBF">
                  <a:alpha val="69804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23">
              <a:extLst>
                <a:ext uri="{FF2B5EF4-FFF2-40B4-BE49-F238E27FC236}">
                  <a16:creationId xmlns:a16="http://schemas.microsoft.com/office/drawing/2014/main" id="{11A31103-C703-46C9-9D26-497A1ACD5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382F955F-FC22-44B8-BDCF-B77580323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1F567692-F087-479A-8931-BD2869C3E4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7">
              <a:extLst>
                <a:ext uri="{FF2B5EF4-FFF2-40B4-BE49-F238E27FC236}">
                  <a16:creationId xmlns:a16="http://schemas.microsoft.com/office/drawing/2014/main" id="{49B3E4CD-0738-4B9D-A14F-1E8694DDF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8">
              <a:extLst>
                <a:ext uri="{FF2B5EF4-FFF2-40B4-BE49-F238E27FC236}">
                  <a16:creationId xmlns:a16="http://schemas.microsoft.com/office/drawing/2014/main" id="{4753B851-AD90-4CCD-85D0-65AA6567DF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9">
              <a:extLst>
                <a:ext uri="{FF2B5EF4-FFF2-40B4-BE49-F238E27FC236}">
                  <a16:creationId xmlns:a16="http://schemas.microsoft.com/office/drawing/2014/main" id="{EBF14868-A190-4E21-9522-8977C474C9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BCBB4922-76EE-442B-A649-09873DCE79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DD491436-84B9-0E34-F08D-17F7279F96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5110" y="4758611"/>
            <a:ext cx="8508893" cy="1024415"/>
          </a:xfrm>
        </p:spPr>
        <p:txBody>
          <a:bodyPr>
            <a:normAutofit/>
          </a:bodyPr>
          <a:lstStyle/>
          <a:p>
            <a:r>
              <a:rPr lang="ru-RU" dirty="0"/>
              <a:t>В</a:t>
            </a:r>
            <a:r>
              <a:rPr lang="uk-UA" dirty="0"/>
              <a:t>ласні розробки </a:t>
            </a:r>
            <a:endParaRPr lang="ru-US" dirty="0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AE4620EB-C199-44E3-6FDC-0231B2000E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4873" y="5865845"/>
            <a:ext cx="8459130" cy="428593"/>
          </a:xfrm>
        </p:spPr>
        <p:txBody>
          <a:bodyPr>
            <a:normAutofit/>
          </a:bodyPr>
          <a:lstStyle/>
          <a:p>
            <a:endParaRPr lang="ru-US">
              <a:solidFill>
                <a:srgbClr val="FFFFFF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E2EB503-A017-4457-A105-53638C97D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457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7">
            <a:extLst>
              <a:ext uri="{FF2B5EF4-FFF2-40B4-BE49-F238E27FC236}">
                <a16:creationId xmlns:a16="http://schemas.microsoft.com/office/drawing/2014/main" id="{E9991608-EC51-2B6A-243C-856D88C1CE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810" y="761905"/>
            <a:ext cx="1488015" cy="3217333"/>
          </a:xfrm>
          <a:prstGeom prst="rect">
            <a:avLst/>
          </a:prstGeom>
        </p:spPr>
      </p:pic>
      <p:pic>
        <p:nvPicPr>
          <p:cNvPr id="8" name="Рисунок 8">
            <a:extLst>
              <a:ext uri="{FF2B5EF4-FFF2-40B4-BE49-F238E27FC236}">
                <a16:creationId xmlns:a16="http://schemas.microsoft.com/office/drawing/2014/main" id="{F6F615E0-75F4-04EE-7009-207E2E1DC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5824" y="761905"/>
            <a:ext cx="1488015" cy="3217333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6807013B-1771-43C9-B160-75CC3960FF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6417" y="761905"/>
            <a:ext cx="1488015" cy="321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219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765457-E183-F87C-B56E-37CE036A4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80" y="384021"/>
            <a:ext cx="9566363" cy="1320800"/>
          </a:xfrm>
        </p:spPr>
        <p:txBody>
          <a:bodyPr>
            <a:normAutofit/>
          </a:bodyPr>
          <a:lstStyle/>
          <a:p>
            <a:r>
              <a:rPr lang="ru-RU" sz="3000" dirty="0" err="1"/>
              <a:t>Матриця</a:t>
            </a:r>
            <a:r>
              <a:rPr lang="ru-RU" sz="3000" dirty="0"/>
              <a:t> </a:t>
            </a:r>
            <a:r>
              <a:rPr lang="ru-RU" sz="3000" dirty="0" err="1"/>
              <a:t>БКГ</a:t>
            </a:r>
            <a:r>
              <a:rPr lang="ru-RU" sz="3000" dirty="0"/>
              <a:t> (</a:t>
            </a:r>
            <a:r>
              <a:rPr lang="ru-RU" sz="3000" dirty="0" err="1"/>
              <a:t>BCG</a:t>
            </a:r>
            <a:r>
              <a:rPr lang="ru-RU" sz="3000" dirty="0"/>
              <a:t>) - </a:t>
            </a:r>
            <a:r>
              <a:rPr lang="ru-RU" sz="3000" dirty="0" err="1"/>
              <a:t>аналіз</a:t>
            </a:r>
            <a:r>
              <a:rPr lang="ru-RU" sz="3000" dirty="0"/>
              <a:t> </a:t>
            </a:r>
            <a:r>
              <a:rPr lang="ru-RU" sz="3000" dirty="0" err="1"/>
              <a:t>темпів</a:t>
            </a:r>
            <a:r>
              <a:rPr lang="ru-RU" sz="3000" dirty="0"/>
              <a:t> росту і </a:t>
            </a:r>
            <a:r>
              <a:rPr lang="ru-RU" sz="3000" dirty="0" err="1"/>
              <a:t>частки</a:t>
            </a:r>
            <a:r>
              <a:rPr lang="ru-RU" sz="3000" dirty="0"/>
              <a:t> ринку</a:t>
            </a:r>
            <a:r>
              <a:rPr lang="uk-UA" sz="3000" dirty="0"/>
              <a:t> </a:t>
            </a:r>
            <a:endParaRPr lang="ru-US" sz="30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F20E7F3-75A1-E6C4-2B7B-62E9367E81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022" y="1609725"/>
            <a:ext cx="4152900" cy="363855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7CAEE61-8BBB-8D3E-3148-C5E0B30259EB}"/>
              </a:ext>
            </a:extLst>
          </p:cNvPr>
          <p:cNvSpPr txBox="1"/>
          <p:nvPr/>
        </p:nvSpPr>
        <p:spPr>
          <a:xfrm>
            <a:off x="5026180" y="1760358"/>
            <a:ext cx="609667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dirty="0"/>
              <a:t>Інституту ендокринології та обміну речовин ім. </a:t>
            </a:r>
            <a:r>
              <a:rPr lang="uk-UA" sz="1600" dirty="0" err="1"/>
              <a:t>В.П</a:t>
            </a:r>
            <a:r>
              <a:rPr lang="uk-UA" sz="1600" dirty="0"/>
              <a:t>. </a:t>
            </a:r>
            <a:r>
              <a:rPr lang="uk-UA" sz="1600" dirty="0" err="1"/>
              <a:t>Комесаренка</a:t>
            </a:r>
            <a:r>
              <a:rPr lang="uk-UA" sz="1600" dirty="0"/>
              <a:t>, знаходиться у Києві.</a:t>
            </a:r>
          </a:p>
          <a:p>
            <a:r>
              <a:rPr lang="uk-UA" sz="1600" dirty="0"/>
              <a:t>І на  наш погляд належить до категорії «Важкі діти».</a:t>
            </a:r>
          </a:p>
          <a:p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Низька частка ринку, але високі темпи зростання. «Важких дітей» необхідно вивчати. У перспективі вони можуть стати як зірками, так і собаками. Якщо існує можливість переведення в зірки, то потрібно інвестувати.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/>
          </a:p>
          <a:p>
            <a:endParaRPr lang="ru-UA" sz="1600" dirty="0"/>
          </a:p>
        </p:txBody>
      </p:sp>
    </p:spTree>
    <p:extLst>
      <p:ext uri="{BB962C8B-B14F-4D97-AF65-F5344CB8AC3E}">
        <p14:creationId xmlns:p14="http://schemas.microsoft.com/office/powerpoint/2010/main" val="1897741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057BCB-1D8A-C2BF-67EA-BBB18EC33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951" y="1572125"/>
            <a:ext cx="4410051" cy="247563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5400"/>
              <a:t>Дякую за увагу, ви найкращі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979F10A-CEEC-07E2-D5DE-1F3EDC97B2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864"/>
          <a:stretch/>
        </p:blipFill>
        <p:spPr>
          <a:xfrm>
            <a:off x="794084" y="1572125"/>
            <a:ext cx="3841230" cy="402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28963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1D03874FAEEE841903A81309A252389" ma:contentTypeVersion="10" ma:contentTypeDescription="Создание документа." ma:contentTypeScope="" ma:versionID="94789703a37993e8231ed9c58e5752da">
  <xsd:schema xmlns:xsd="http://www.w3.org/2001/XMLSchema" xmlns:xs="http://www.w3.org/2001/XMLSchema" xmlns:p="http://schemas.microsoft.com/office/2006/metadata/properties" xmlns:ns2="dac2bfd0-d979-4dd2-9df4-50ff2ce65256" xmlns:ns3="3d95cd84-1a81-4268-a008-a9dee23a2885" targetNamespace="http://schemas.microsoft.com/office/2006/metadata/properties" ma:root="true" ma:fieldsID="4bd893165568e6b871659d5d683b199e" ns2:_="" ns3:_="">
    <xsd:import namespace="dac2bfd0-d979-4dd2-9df4-50ff2ce65256"/>
    <xsd:import namespace="3d95cd84-1a81-4268-a008-a9dee23a288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c2bfd0-d979-4dd2-9df4-50ff2ce652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2d383cb7-02ab-44f4-98b4-f85048be3c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95cd84-1a81-4268-a008-a9dee23a288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837b826-f425-4b6b-b907-bec46ddf92e4}" ma:internalName="TaxCatchAll" ma:showField="CatchAllData" ma:web="3d95cd84-1a81-4268-a008-a9dee23a288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c2bfd0-d979-4dd2-9df4-50ff2ce65256">
      <Terms xmlns="http://schemas.microsoft.com/office/infopath/2007/PartnerControls"/>
    </lcf76f155ced4ddcb4097134ff3c332f>
    <TaxCatchAll xmlns="3d95cd84-1a81-4268-a008-a9dee23a2885" xsi:nil="true"/>
  </documentManagement>
</p:properties>
</file>

<file path=customXml/itemProps1.xml><?xml version="1.0" encoding="utf-8"?>
<ds:datastoreItem xmlns:ds="http://schemas.openxmlformats.org/officeDocument/2006/customXml" ds:itemID="{43B945AC-88CE-4629-A352-B58410DD6A8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6840DA-783C-429A-A34B-260418CAE4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c2bfd0-d979-4dd2-9df4-50ff2ce65256"/>
    <ds:schemaRef ds:uri="3d95cd84-1a81-4268-a008-a9dee23a28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2E290FD-CCF5-4010-9DDF-005C82BA7EDA}">
  <ds:schemaRefs>
    <ds:schemaRef ds:uri="http://schemas.microsoft.com/office/2006/metadata/properties"/>
    <ds:schemaRef ds:uri="http://schemas.microsoft.com/office/infopath/2007/PartnerControls"/>
    <ds:schemaRef ds:uri="dac2bfd0-d979-4dd2-9df4-50ff2ce65256"/>
    <ds:schemaRef ds:uri="3d95cd84-1a81-4268-a008-a9dee23a288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525</Words>
  <Application>Microsoft Office PowerPoint</Application>
  <PresentationFormat>Широкоэкранный</PresentationFormat>
  <Paragraphs>30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Times New Roman</vt:lpstr>
      <vt:lpstr>Trebuchet MS</vt:lpstr>
      <vt:lpstr>Wingdings 3</vt:lpstr>
      <vt:lpstr>Аспект</vt:lpstr>
      <vt:lpstr>Якісь медичних послуг Інституту ендокринології та обміну речовин ім. В.П. Комесаренка </vt:lpstr>
      <vt:lpstr>Структура медичних послуг </vt:lpstr>
      <vt:lpstr>Стратегія розвитку </vt:lpstr>
      <vt:lpstr>Презентация PowerPoint</vt:lpstr>
      <vt:lpstr>Сертифікати </vt:lpstr>
      <vt:lpstr>Презентация PowerPoint</vt:lpstr>
      <vt:lpstr>Власні розробки </vt:lpstr>
      <vt:lpstr>Матриця БКГ (BCG) - аналіз темпів росту і частки ринку </vt:lpstr>
      <vt:lpstr>Дякую за увагу, ви найкращі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Якісь медичних послуг Інституту ендокринології та обміну речовин ім. В.П. Комесаренка </dc:title>
  <dc:creator>Добрунова Вікторія Богданівна</dc:creator>
  <cp:lastModifiedBy>Пользователь Windows</cp:lastModifiedBy>
  <cp:revision>4</cp:revision>
  <dcterms:created xsi:type="dcterms:W3CDTF">2023-04-18T11:42:34Z</dcterms:created>
  <dcterms:modified xsi:type="dcterms:W3CDTF">2023-12-02T08:30:50Z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0x01010061D03874FAEEE841903A81309A252389</vt:lpwstr>
  </property>
</Properties>
</file>