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7" r:id="rId1"/>
  </p:sldMasterIdLst>
  <p:handoutMasterIdLst>
    <p:handoutMasterId r:id="rId14"/>
  </p:handoutMasterIdLst>
  <p:sldIdLst>
    <p:sldId id="272" r:id="rId2"/>
    <p:sldId id="290" r:id="rId3"/>
    <p:sldId id="278" r:id="rId4"/>
    <p:sldId id="292" r:id="rId5"/>
    <p:sldId id="293" r:id="rId6"/>
    <p:sldId id="294" r:id="rId7"/>
    <p:sldId id="295" r:id="rId8"/>
    <p:sldId id="296" r:id="rId9"/>
    <p:sldId id="304" r:id="rId10"/>
    <p:sldId id="306" r:id="rId11"/>
    <p:sldId id="305" r:id="rId12"/>
    <p:sldId id="279"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3">
          <p15:clr>
            <a:srgbClr val="A4A3A4"/>
          </p15:clr>
        </p15:guide>
        <p15:guide id="2" pos="287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Objects="1">
      <p:cViewPr varScale="1">
        <p:scale>
          <a:sx n="110" d="100"/>
          <a:sy n="110" d="100"/>
        </p:scale>
        <p:origin x="372" y="78"/>
      </p:cViewPr>
      <p:guideLst>
        <p:guide orient="horz" pos="2153"/>
        <p:guide pos="2873"/>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66A5302-49A1-4816-ABB8-4EC21F7E1B24}" type="datetimeFigureOut">
              <a:rPr lang="ru-RU" smtClean="0"/>
              <a:pPr/>
              <a:t>12.02.2024</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47ED89B-16E7-438F-8653-C2E1A1E15E68}" type="slidenum">
              <a:rPr lang="ru-RU" smtClean="0"/>
              <a:pPr/>
              <a:t>‹#›</a:t>
            </a:fld>
            <a:endParaRPr lang="ru-RU"/>
          </a:p>
        </p:txBody>
      </p:sp>
    </p:spTree>
    <p:extLst>
      <p:ext uri="{BB962C8B-B14F-4D97-AF65-F5344CB8AC3E}">
        <p14:creationId xmlns:p14="http://schemas.microsoft.com/office/powerpoint/2010/main" val="155768767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Заголовок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u-RU"/>
              <a:t>Образец заголовка</a:t>
            </a:r>
            <a:endParaRPr kumimoji="0"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a:t>Образец подзаголовка</a:t>
            </a:r>
            <a:endParaRPr kumimoji="0" lang="en-US"/>
          </a:p>
        </p:txBody>
      </p:sp>
      <p:grpSp>
        <p:nvGrpSpPr>
          <p:cNvPr id="2" name="Группа 1"/>
          <p:cNvGrpSpPr/>
          <p:nvPr/>
        </p:nvGrpSpPr>
        <p:grpSpPr>
          <a:xfrm>
            <a:off x="-3765" y="4953000"/>
            <a:ext cx="9147765" cy="1912088"/>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fld id="{5B106E36-FD25-4E2D-B0AA-010F637433A0}" type="datetimeFigureOut">
              <a:rPr lang="ru-RU" smtClean="0"/>
              <a:pPr/>
              <a:t>12.02.2024</a:t>
            </a:fld>
            <a:endParaRPr lang="ru-RU"/>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endParaRPr lang="ru-RU"/>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12.02.2024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
        <p:nvSpPr>
          <p:cNvPr id="7" name="Заголовок 6"/>
          <p:cNvSpPr>
            <a:spLocks noGrp="1"/>
          </p:cNvSpPr>
          <p:nvPr>
            <p:ph type="title"/>
          </p:nvPr>
        </p:nvSpPr>
        <p:spPr/>
        <p:txBody>
          <a:bodyPr rtlCol="0"/>
          <a:lstStyle/>
          <a:p>
            <a:r>
              <a:rPr kumimoji="0" lang="ru-RU"/>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u-RU"/>
              <a:t>Образец заголовка</a:t>
            </a:r>
            <a:endParaRPr kumimoji="0" lang="en-US"/>
          </a:p>
        </p:txBody>
      </p:sp>
      <p:sp>
        <p:nvSpPr>
          <p:cNvPr id="3" name="Текст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12.02.2024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
        <p:nvSpPr>
          <p:cNvPr id="7" name="Нашивка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Нашивка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2">
        <a:schemeClr val="bg1"/>
      </p:bgRef>
    </p:bg>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12.02.2024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8" name="Заголовок 7"/>
          <p:cNvSpPr>
            <a:spLocks noGrp="1"/>
          </p:cNvSpPr>
          <p:nvPr>
            <p:ph type="title"/>
          </p:nvPr>
        </p:nvSpPr>
        <p:spPr/>
        <p:txBody>
          <a:bodyPr rtlCol="0"/>
          <a:lstStyle/>
          <a:p>
            <a:r>
              <a:rPr kumimoji="0" lang="ru-RU"/>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extLst/>
          </a:lstStyle>
          <a:p>
            <a:r>
              <a:rPr kumimoji="0" lang="ru-RU"/>
              <a:t>Образец заголовка</a:t>
            </a:r>
            <a:endParaRPr kumimoji="0"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12.02.2024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Ref idx="1002">
        <a:schemeClr val="bg1"/>
      </p:bgRef>
    </p:bg>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5B106E36-FD25-4E2D-B0AA-010F637433A0}" type="datetimeFigureOut">
              <a:rPr lang="ru-RU" smtClean="0"/>
              <a:pPr/>
              <a:t>12.02.2024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
        <p:nvSpPr>
          <p:cNvPr id="6" name="Заголовок 5"/>
          <p:cNvSpPr>
            <a:spLocks noGrp="1"/>
          </p:cNvSpPr>
          <p:nvPr>
            <p:ph type="title"/>
          </p:nvPr>
        </p:nvSpPr>
        <p:spPr/>
        <p:txBody>
          <a:bodyPr rtlCol="0"/>
          <a:lstStyle/>
          <a:p>
            <a:r>
              <a:rPr kumimoji="0" lang="ru-RU"/>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12.02.2024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u-RU"/>
              <a:t>Образец заголовка</a:t>
            </a:r>
            <a:endParaRPr kumimoji="0"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u-RU"/>
              <a:t>Образец текста</a:t>
            </a:r>
          </a:p>
        </p:txBody>
      </p:sp>
      <p:sp>
        <p:nvSpPr>
          <p:cNvPr id="4" name="Содержимое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a:xfrm>
            <a:off x="6727032" y="6407944"/>
            <a:ext cx="1920240" cy="365760"/>
          </a:xfrm>
        </p:spPr>
        <p:txBody>
          <a:bodyPr/>
          <a:lstStyle/>
          <a:p>
            <a:fld id="{5B106E36-FD25-4E2D-B0AA-010F637433A0}" type="datetimeFigureOut">
              <a:rPr lang="ru-RU" smtClean="0"/>
              <a:pPr/>
              <a:t>12.02.2024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u-RU"/>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u-RU"/>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fld id="{5B106E36-FD25-4E2D-B0AA-010F637433A0}" type="datetimeFigureOut">
              <a:rPr lang="ru-RU" smtClean="0"/>
              <a:pPr/>
              <a:t>12.02.2024</a:t>
            </a:fld>
            <a:endParaRPr lang="ru-RU"/>
          </a:p>
        </p:txBody>
      </p:sp>
      <p:sp>
        <p:nvSpPr>
          <p:cNvPr id="6" name="Нижний колонтитул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ru-RU"/>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fld id="{725C68B6-61C2-468F-89AB-4B9F7531AA68}" type="slidenum">
              <a:rPr lang="ru-RU" smtClean="0"/>
              <a:pPr/>
              <a:t>‹#›</a:t>
            </a:fld>
            <a:endParaRPr lang="ru-RU"/>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u-RU"/>
              <a:t>Образец заголовка</a:t>
            </a:r>
            <a:endParaRPr kumimoji="0" lang="en-US"/>
          </a:p>
        </p:txBody>
      </p:sp>
      <p:sp>
        <p:nvSpPr>
          <p:cNvPr id="8" name="Полилиния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олилиния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ый треугольник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Прямая соединительная линия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Нашивка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12.02.2024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12.02.2024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олилиния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ru-RU"/>
              <a:t>Образец заголовка</a:t>
            </a:r>
            <a:endParaRPr kumimoji="0" lang="en-US"/>
          </a:p>
        </p:txBody>
      </p:sp>
      <p:sp>
        <p:nvSpPr>
          <p:cNvPr id="30" name="Текст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0" name="Дата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B106E36-FD25-4E2D-B0AA-010F637433A0}" type="datetimeFigureOut">
              <a:rPr lang="ru-RU" smtClean="0"/>
              <a:pPr/>
              <a:t>12.02.2024</a:t>
            </a:fld>
            <a:endParaRPr lang="ru-RU"/>
          </a:p>
        </p:txBody>
      </p:sp>
      <p:sp>
        <p:nvSpPr>
          <p:cNvPr id="22" name="Нижний колонтитул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ru-RU"/>
          </a:p>
        </p:txBody>
      </p:sp>
      <p:sp>
        <p:nvSpPr>
          <p:cNvPr id="18" name="Номер слайда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3077" name="AutoShape 2">
            <a:extLst>
              <a:ext uri="{FF2B5EF4-FFF2-40B4-BE49-F238E27FC236}">
                <a16:creationId xmlns:a16="http://schemas.microsoft.com/office/drawing/2014/main" id="{0E96B68C-A67F-C247-CFCA-1C0D172F6A86}"/>
              </a:ext>
            </a:extLst>
          </p:cNvPr>
          <p:cNvSpPr txBox="1">
            <a:spLocks/>
          </p:cNvSpPr>
          <p:nvPr/>
        </p:nvSpPr>
        <p:spPr bwMode="auto">
          <a:xfrm>
            <a:off x="539552" y="3501008"/>
            <a:ext cx="8067675"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uk-UA" altLang="uk-UA" sz="4000" b="1" dirty="0">
                <a:solidFill>
                  <a:srgbClr val="FF7C80"/>
                </a:solidFill>
                <a:latin typeface="Times New Roman" panose="02020603050405020304" pitchFamily="18" charset="0"/>
                <a:cs typeface="Times New Roman" panose="02020603050405020304" pitchFamily="18" charset="0"/>
              </a:rPr>
              <a:t>Управління конкурентоспроможністю в охороні здоров’я та фармації</a:t>
            </a:r>
          </a:p>
          <a:p>
            <a:pPr algn="ctr" eaLnBrk="1" hangingPunct="1">
              <a:spcBef>
                <a:spcPct val="0"/>
              </a:spcBef>
              <a:buFontTx/>
              <a:buNone/>
            </a:pPr>
            <a:r>
              <a:rPr lang="uk-UA" altLang="uk-UA" sz="2000" b="1" dirty="0">
                <a:solidFill>
                  <a:srgbClr val="FF7C80"/>
                </a:solidFill>
                <a:latin typeface="Times New Roman" panose="02020603050405020304" pitchFamily="18" charset="0"/>
                <a:cs typeface="Times New Roman" panose="02020603050405020304" pitchFamily="18" charset="0"/>
              </a:rPr>
              <a:t>для студентів </a:t>
            </a:r>
            <a:r>
              <a:rPr lang="uk-UA" altLang="uk-UA" sz="2000" b="1" dirty="0" err="1">
                <a:solidFill>
                  <a:srgbClr val="FF7C80"/>
                </a:solidFill>
                <a:latin typeface="Times New Roman" panose="02020603050405020304" pitchFamily="18" charset="0"/>
                <a:cs typeface="Times New Roman" panose="02020603050405020304" pitchFamily="18" charset="0"/>
              </a:rPr>
              <a:t>ОНМедУ</a:t>
            </a:r>
            <a:br>
              <a:rPr lang="uk-UA" altLang="uk-UA" sz="2000" b="1" dirty="0">
                <a:solidFill>
                  <a:srgbClr val="FF7C80"/>
                </a:solidFill>
                <a:latin typeface="Times New Roman" panose="02020603050405020304" pitchFamily="18" charset="0"/>
                <a:cs typeface="Times New Roman" panose="02020603050405020304" pitchFamily="18" charset="0"/>
              </a:rPr>
            </a:br>
            <a:r>
              <a:rPr lang="uk-UA" altLang="uk-UA" sz="2000" b="1" dirty="0">
                <a:solidFill>
                  <a:srgbClr val="FF7C80"/>
                </a:solidFill>
                <a:latin typeface="Times New Roman" panose="02020603050405020304" pitchFamily="18" charset="0"/>
                <a:cs typeface="Times New Roman" panose="02020603050405020304" pitchFamily="18" charset="0"/>
              </a:rPr>
              <a:t>спеціальності 073 Менеджмент</a:t>
            </a:r>
            <a:br>
              <a:rPr lang="uk-UA" altLang="uk-UA" sz="2000" b="1" dirty="0">
                <a:solidFill>
                  <a:srgbClr val="FF7C80"/>
                </a:solidFill>
                <a:latin typeface="Times New Roman" panose="02020603050405020304" pitchFamily="18" charset="0"/>
                <a:cs typeface="Times New Roman" panose="02020603050405020304" pitchFamily="18" charset="0"/>
              </a:rPr>
            </a:br>
            <a:r>
              <a:rPr lang="uk-UA" altLang="uk-UA" sz="2000" b="1" dirty="0">
                <a:solidFill>
                  <a:srgbClr val="FF7C80"/>
                </a:solidFill>
                <a:latin typeface="Times New Roman" panose="02020603050405020304" pitchFamily="18" charset="0"/>
                <a:cs typeface="Times New Roman" panose="02020603050405020304" pitchFamily="18" charset="0"/>
              </a:rPr>
              <a:t>ОПП "Управління охороною здоров'я та фармацевтичним бізнесом"</a:t>
            </a:r>
            <a:br>
              <a:rPr lang="uk-UA" altLang="uk-UA" sz="2000" b="1" dirty="0">
                <a:solidFill>
                  <a:srgbClr val="FF7C80"/>
                </a:solidFill>
                <a:latin typeface="Times New Roman" panose="02020603050405020304" pitchFamily="18" charset="0"/>
                <a:cs typeface="Times New Roman" panose="02020603050405020304" pitchFamily="18" charset="0"/>
              </a:rPr>
            </a:br>
            <a:r>
              <a:rPr lang="uk-UA" altLang="uk-UA" sz="4000" b="1" dirty="0">
                <a:solidFill>
                  <a:srgbClr val="FF7C80"/>
                </a:solidFill>
                <a:latin typeface="Times New Roman" panose="02020603050405020304" pitchFamily="18" charset="0"/>
                <a:cs typeface="Times New Roman" panose="02020603050405020304" pitchFamily="18" charset="0"/>
              </a:rPr>
              <a:t> </a:t>
            </a:r>
          </a:p>
        </p:txBody>
      </p:sp>
      <p:pic>
        <p:nvPicPr>
          <p:cNvPr id="4" name="Рисунок 3">
            <a:extLst>
              <a:ext uri="{FF2B5EF4-FFF2-40B4-BE49-F238E27FC236}">
                <a16:creationId xmlns:a16="http://schemas.microsoft.com/office/drawing/2014/main" id="{F705997B-6FB5-95ED-F4F7-4A44A86EA74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496" y="0"/>
            <a:ext cx="1484206" cy="16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844BF98E-1D35-BC93-CCC9-E1872952C349}"/>
              </a:ext>
            </a:extLst>
          </p:cNvPr>
          <p:cNvSpPr txBox="1"/>
          <p:nvPr/>
        </p:nvSpPr>
        <p:spPr>
          <a:xfrm>
            <a:off x="1835696" y="188640"/>
            <a:ext cx="7056784" cy="1569660"/>
          </a:xfrm>
          <a:prstGeom prst="rect">
            <a:avLst/>
          </a:prstGeom>
          <a:noFill/>
        </p:spPr>
        <p:txBody>
          <a:bodyPr wrap="square">
            <a:spAutoFit/>
          </a:bodyPr>
          <a:lstStyle/>
          <a:p>
            <a:r>
              <a:rPr lang="uk-UA" altLang="ru-UA" sz="3200" b="1" dirty="0">
                <a:solidFill>
                  <a:srgbClr val="7030A0"/>
                </a:solidFill>
                <a:effectLst/>
                <a:latin typeface="Times New Roman" panose="02020603050405020304" pitchFamily="18" charset="0"/>
                <a:cs typeface="Times New Roman" panose="02020603050405020304" pitchFamily="18" charset="0"/>
              </a:rPr>
              <a:t>Мартинюк Олена Анатоліївна</a:t>
            </a:r>
            <a:br>
              <a:rPr lang="uk-UA" altLang="ru-UA" sz="3200" b="1" dirty="0">
                <a:solidFill>
                  <a:srgbClr val="7030A0"/>
                </a:solidFill>
                <a:effectLst/>
                <a:latin typeface="Times New Roman" panose="02020603050405020304" pitchFamily="18" charset="0"/>
                <a:cs typeface="Times New Roman" panose="02020603050405020304" pitchFamily="18" charset="0"/>
              </a:rPr>
            </a:br>
            <a:endParaRPr lang="uk-UA" altLang="ru-UA" sz="3200" b="1" dirty="0">
              <a:solidFill>
                <a:srgbClr val="7030A0"/>
              </a:solidFill>
              <a:effectLst/>
              <a:latin typeface="Times New Roman" panose="02020603050405020304" pitchFamily="18" charset="0"/>
              <a:cs typeface="Times New Roman" panose="02020603050405020304" pitchFamily="18" charset="0"/>
            </a:endParaRPr>
          </a:p>
          <a:p>
            <a:r>
              <a:rPr lang="uk-UA" altLang="ru-UA" sz="1200" b="1" dirty="0">
                <a:solidFill>
                  <a:srgbClr val="7030A0"/>
                </a:solidFill>
                <a:effectLst/>
                <a:latin typeface="Times New Roman" panose="02020603050405020304" pitchFamily="18" charset="0"/>
                <a:cs typeface="Times New Roman" panose="02020603050405020304" pitchFamily="18" charset="0"/>
              </a:rPr>
              <a:t>Доктор економічних наук, професор </a:t>
            </a:r>
            <a:br>
              <a:rPr lang="uk-UA" altLang="ru-UA" sz="1200" b="1" dirty="0">
                <a:solidFill>
                  <a:srgbClr val="7030A0"/>
                </a:solidFill>
                <a:effectLst/>
                <a:latin typeface="Times New Roman" panose="02020603050405020304" pitchFamily="18" charset="0"/>
                <a:cs typeface="Times New Roman" panose="02020603050405020304" pitchFamily="18" charset="0"/>
              </a:rPr>
            </a:br>
            <a:r>
              <a:rPr lang="uk-UA" altLang="ru-UA" sz="2000" b="1" dirty="0">
                <a:solidFill>
                  <a:srgbClr val="7030A0"/>
                </a:solidFill>
                <a:latin typeface="Times New Roman" panose="02020603050405020304" pitchFamily="18" charset="0"/>
                <a:cs typeface="Times New Roman" panose="02020603050405020304" pitchFamily="18" charset="0"/>
              </a:rPr>
              <a:t>К</a:t>
            </a:r>
            <a:r>
              <a:rPr lang="uk-UA" altLang="ru-UA" sz="2000" b="1" dirty="0">
                <a:solidFill>
                  <a:srgbClr val="7030A0"/>
                </a:solidFill>
                <a:effectLst/>
                <a:latin typeface="Times New Roman" panose="02020603050405020304" pitchFamily="18" charset="0"/>
                <a:cs typeface="Times New Roman" panose="02020603050405020304" pitchFamily="18" charset="0"/>
              </a:rPr>
              <a:t>афедри менеджменту охорони здоров’я</a:t>
            </a:r>
            <a:endParaRPr lang="ru-UA" sz="2000" b="1" dirty="0">
              <a:solidFill>
                <a:srgbClr val="7030A0"/>
              </a:solidFill>
            </a:endParaRPr>
          </a:p>
        </p:txBody>
      </p:sp>
      <p:pic>
        <p:nvPicPr>
          <p:cNvPr id="2" name="Рисунок 1" descr="C:/Users/grago/AppData/Roaming/PolarisOffice9/ETemp/1840_21714768/fImage123962714841.png">
            <a:extLst>
              <a:ext uri="{FF2B5EF4-FFF2-40B4-BE49-F238E27FC236}">
                <a16:creationId xmlns:a16="http://schemas.microsoft.com/office/drawing/2014/main" id="{67C3CEC9-A57E-FF63-1658-4FB7D377F7F3}"/>
              </a:ext>
            </a:extLst>
          </p:cNvPr>
          <p:cNvPicPr>
            <a:picLocks noChangeAspect="1"/>
          </p:cNvPicPr>
          <p:nvPr/>
        </p:nvPicPr>
        <p:blipFill rotWithShape="1">
          <a:blip r:embed="rId4" cstate="hqprint">
            <a:extLst>
              <a:ext uri="{28A0092B-C50C-407E-A947-70E740481C1C}">
                <a14:useLocalDpi xmlns:a14="http://schemas.microsoft.com/office/drawing/2010/main"/>
              </a:ext>
            </a:extLst>
          </a:blip>
          <a:stretch>
            <a:fillRect/>
          </a:stretch>
        </p:blipFill>
        <p:spPr>
          <a:xfrm>
            <a:off x="7668344" y="560711"/>
            <a:ext cx="1374165" cy="1324806"/>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Содержимое 2"/>
          <p:cNvSpPr txBox="1">
            <a:spLocks noGrp="1"/>
          </p:cNvSpPr>
          <p:nvPr>
            <p:ph idx="1"/>
          </p:nvPr>
        </p:nvSpPr>
        <p:spPr>
          <a:xfrm>
            <a:off x="457200" y="2747010"/>
            <a:ext cx="8230870" cy="3261995"/>
          </a:xfrm>
          <a:prstGeom prst="rect">
            <a:avLst/>
          </a:prstGeom>
        </p:spPr>
        <p:txBody>
          <a:bodyPr vert="horz" wrap="square" lIns="91440" tIns="45720" rIns="91440" bIns="45720" numCol="1" anchor="t">
            <a:normAutofit/>
          </a:bodyPr>
          <a:lstStyle/>
          <a:p>
            <a:pPr marL="365760" indent="-255905" eaLnBrk="1" latinLnBrk="0" hangingPunct="1">
              <a:buSzPct val="68000"/>
              <a:buFont typeface="Wingdings 3"/>
              <a:buChar char="}"/>
            </a:pPr>
            <a:r>
              <a:rPr lang="uk-UA" sz="2700" dirty="0">
                <a:latin typeface="Lucida Sans Unicode" charset="0"/>
                <a:ea typeface="Segoe UI" charset="0"/>
                <a:cs typeface="+mn-cs"/>
              </a:rPr>
              <a:t>Лекції  - </a:t>
            </a:r>
            <a:r>
              <a:rPr lang="uk-UA" sz="2700" dirty="0">
                <a:solidFill>
                  <a:srgbClr val="770055"/>
                </a:solidFill>
                <a:latin typeface="Lucida Sans Unicode" charset="0"/>
                <a:ea typeface="Segoe UI" charset="0"/>
                <a:cs typeface="+mn-cs"/>
              </a:rPr>
              <a:t>18</a:t>
            </a:r>
            <a:r>
              <a:rPr lang="en-US" sz="2700" dirty="0">
                <a:latin typeface="Lucida Sans Unicode" charset="0"/>
                <a:ea typeface="Lucida Sans Unicode" charset="0"/>
                <a:cs typeface="+mn-cs"/>
              </a:rPr>
              <a:t> </a:t>
            </a:r>
            <a:r>
              <a:rPr lang="uk-UA" sz="2700" dirty="0">
                <a:latin typeface="Lucida Sans Unicode" charset="0"/>
                <a:ea typeface="Segoe UI" charset="0"/>
                <a:cs typeface="+mn-cs"/>
              </a:rPr>
              <a:t>години.</a:t>
            </a:r>
            <a:endParaRPr lang="ko-KR" altLang="en-US" sz="2700" dirty="0">
              <a:latin typeface="Lucida Sans Unicode" charset="0"/>
              <a:ea typeface="Segoe UI" charset="0"/>
              <a:cs typeface="+mn-cs"/>
            </a:endParaRPr>
          </a:p>
          <a:p>
            <a:pPr marL="365760" indent="-255905" algn="l" defTabSz="914400" rtl="0" eaLnBrk="1" latinLnBrk="0" hangingPunct="1">
              <a:spcBef>
                <a:spcPts val="400"/>
              </a:spcBef>
              <a:spcAft>
                <a:spcPts val="0"/>
              </a:spcAft>
              <a:buSzPct val="68000"/>
              <a:buFont typeface="Wingdings 3"/>
              <a:buChar char="}"/>
            </a:pPr>
            <a:r>
              <a:rPr lang="uk-UA" sz="2700" dirty="0">
                <a:latin typeface="Lucida Sans Unicode" charset="0"/>
                <a:ea typeface="Segoe UI" charset="0"/>
                <a:cs typeface="+mn-cs"/>
              </a:rPr>
              <a:t>Практичні заняття – </a:t>
            </a:r>
            <a:r>
              <a:rPr lang="uk-UA" sz="2700" dirty="0">
                <a:solidFill>
                  <a:srgbClr val="770055"/>
                </a:solidFill>
                <a:latin typeface="Lucida Sans Unicode" charset="0"/>
                <a:ea typeface="Segoe UI" charset="0"/>
                <a:cs typeface="+mn-cs"/>
              </a:rPr>
              <a:t>24</a:t>
            </a:r>
            <a:r>
              <a:rPr lang="uk-UA" sz="2700" dirty="0">
                <a:latin typeface="Lucida Sans Unicode" charset="0"/>
                <a:ea typeface="Segoe UI" charset="0"/>
                <a:cs typeface="+mn-cs"/>
              </a:rPr>
              <a:t> години.</a:t>
            </a:r>
            <a:endParaRPr lang="ko-KR" altLang="en-US" sz="2700" dirty="0">
              <a:latin typeface="Lucida Sans Unicode" charset="0"/>
              <a:ea typeface="Segoe UI" charset="0"/>
              <a:cs typeface="+mn-cs"/>
            </a:endParaRPr>
          </a:p>
          <a:p>
            <a:pPr marL="365760" indent="-255905" algn="l" defTabSz="914400" rtl="0" eaLnBrk="1" latinLnBrk="0" hangingPunct="1">
              <a:spcBef>
                <a:spcPts val="400"/>
              </a:spcBef>
              <a:spcAft>
                <a:spcPts val="0"/>
              </a:spcAft>
              <a:buSzPct val="68000"/>
              <a:buFont typeface="Wingdings 3"/>
              <a:buChar char="}"/>
            </a:pPr>
            <a:r>
              <a:rPr lang="uk-UA" sz="2700" dirty="0">
                <a:latin typeface="Lucida Sans Unicode" charset="0"/>
                <a:ea typeface="Segoe UI" charset="0"/>
                <a:cs typeface="+mn-cs"/>
              </a:rPr>
              <a:t>Самостійна робота – </a:t>
            </a:r>
            <a:r>
              <a:rPr lang="en-US" sz="2700" dirty="0">
                <a:solidFill>
                  <a:srgbClr val="770055"/>
                </a:solidFill>
                <a:latin typeface="Lucida Sans Unicode" charset="0"/>
                <a:ea typeface="Lucida Sans Unicode" charset="0"/>
                <a:cs typeface="+mn-cs"/>
              </a:rPr>
              <a:t>48</a:t>
            </a:r>
            <a:r>
              <a:rPr lang="uk-UA" sz="2700" dirty="0">
                <a:latin typeface="Lucida Sans Unicode" charset="0"/>
                <a:ea typeface="Segoe UI" charset="0"/>
                <a:cs typeface="+mn-cs"/>
              </a:rPr>
              <a:t> годин, </a:t>
            </a:r>
            <a:endParaRPr lang="ko-KR" altLang="en-US" sz="2700" dirty="0">
              <a:latin typeface="Lucida Sans Unicode" charset="0"/>
              <a:ea typeface="Segoe UI" charset="0"/>
              <a:cs typeface="+mn-cs"/>
            </a:endParaRPr>
          </a:p>
          <a:p>
            <a:pPr marL="365760" indent="-255905" algn="l" defTabSz="914400" rtl="0" eaLnBrk="1" latinLnBrk="0" hangingPunct="1">
              <a:spcBef>
                <a:spcPts val="400"/>
              </a:spcBef>
              <a:spcAft>
                <a:spcPts val="0"/>
              </a:spcAft>
              <a:buSzPct val="68000"/>
              <a:buFont typeface="Wingdings 3"/>
              <a:buChar char="}"/>
            </a:pPr>
            <a:r>
              <a:rPr lang="uk-UA" sz="2700" dirty="0">
                <a:latin typeface="Lucida Sans Unicode" charset="0"/>
                <a:ea typeface="Segoe UI" charset="0"/>
                <a:cs typeface="+mn-cs"/>
              </a:rPr>
              <a:t>   в </a:t>
            </a:r>
            <a:r>
              <a:rPr lang="uk-UA" sz="2700" dirty="0" err="1">
                <a:latin typeface="Lucida Sans Unicode" charset="0"/>
                <a:ea typeface="Segoe UI" charset="0"/>
                <a:cs typeface="+mn-cs"/>
              </a:rPr>
              <a:t>т.ч</a:t>
            </a:r>
            <a:r>
              <a:rPr lang="uk-UA" sz="2700" dirty="0">
                <a:latin typeface="Lucida Sans Unicode" charset="0"/>
                <a:ea typeface="Segoe UI" charset="0"/>
                <a:cs typeface="+mn-cs"/>
              </a:rPr>
              <a:t>. індивідуальне завдання.</a:t>
            </a:r>
            <a:endParaRPr lang="ko-KR" altLang="en-US" sz="2700" dirty="0">
              <a:latin typeface="Lucida Sans Unicode" charset="0"/>
              <a:ea typeface="Segoe UI" charset="0"/>
              <a:cs typeface="+mn-cs"/>
            </a:endParaRPr>
          </a:p>
          <a:p>
            <a:pPr marL="365760" indent="-255905" algn="l" defTabSz="914400" rtl="0" eaLnBrk="1" latinLnBrk="0" hangingPunct="1">
              <a:spcBef>
                <a:spcPts val="400"/>
              </a:spcBef>
              <a:spcAft>
                <a:spcPts val="0"/>
              </a:spcAft>
              <a:buSzPct val="68000"/>
              <a:buFont typeface="Wingdings 3"/>
              <a:buChar char="}"/>
            </a:pPr>
            <a:r>
              <a:rPr lang="uk-UA" sz="2700" dirty="0">
                <a:solidFill>
                  <a:srgbClr val="80007F"/>
                </a:solidFill>
                <a:latin typeface="Lucida Sans Unicode" charset="0"/>
                <a:ea typeface="Segoe UI" charset="0"/>
                <a:cs typeface="+mn-cs"/>
              </a:rPr>
              <a:t>Залік: виконання, захист індивідуального завдання</a:t>
            </a:r>
            <a:r>
              <a:rPr lang="uk-UA" sz="2700" dirty="0">
                <a:latin typeface="Lucida Sans Unicode" charset="0"/>
                <a:ea typeface="Segoe UI" charset="0"/>
                <a:cs typeface="+mn-cs"/>
              </a:rPr>
              <a:t>.</a:t>
            </a:r>
            <a:endParaRPr lang="ko-KR" altLang="en-US" sz="2700" dirty="0">
              <a:latin typeface="Lucida Sans Unicode" charset="0"/>
              <a:ea typeface="Segoe UI" charset="0"/>
              <a:cs typeface="+mn-cs"/>
            </a:endParaRPr>
          </a:p>
        </p:txBody>
      </p:sp>
      <p:sp>
        <p:nvSpPr>
          <p:cNvPr id="3" name="Заголовок 6"/>
          <p:cNvSpPr txBox="1">
            <a:spLocks noGrp="1"/>
          </p:cNvSpPr>
          <p:nvPr>
            <p:ph type="title"/>
          </p:nvPr>
        </p:nvSpPr>
        <p:spPr>
          <a:xfrm>
            <a:off x="457200" y="274955"/>
            <a:ext cx="8230870" cy="2143125"/>
          </a:xfrm>
          <a:prstGeom prst="rect">
            <a:avLst/>
          </a:prstGeom>
        </p:spPr>
        <p:txBody>
          <a:bodyPr vert="horz" wrap="square" lIns="91440" tIns="45720" rIns="91440" bIns="45720" numCol="1" anchor="ctr">
            <a:normAutofit/>
          </a:bodyPr>
          <a:lstStyle/>
          <a:p>
            <a:pPr marL="0" indent="0" rtl="0" latinLnBrk="0">
              <a:buFontTx/>
              <a:buNone/>
            </a:pPr>
            <a:r>
              <a:rPr lang="uk-UA" sz="3200" b="1">
                <a:solidFill>
                  <a:srgbClr val="FF0000"/>
                </a:solidFill>
                <a:effectLst>
                  <a:outerShdw blurRad="31750" dist="25400" dir="5400000" algn="tl" rotWithShape="0">
                    <a:srgbClr val="000000">
                      <a:alpha val="24705"/>
                    </a:srgbClr>
                  </a:outerShdw>
                </a:effectLst>
                <a:latin typeface="+mj-lt"/>
                <a:ea typeface="+mj-ea"/>
                <a:cs typeface="+mj-cs"/>
              </a:rPr>
              <a:t>Структура вибіркової компоненти</a:t>
            </a:r>
            <a:br>
              <a:rPr lang="uk-UA" sz="3200" b="1">
                <a:solidFill>
                  <a:srgbClr val="FF0000"/>
                </a:solidFill>
                <a:effectLst>
                  <a:outerShdw blurRad="31750" dist="25400" dir="5400000" algn="tl" rotWithShape="0">
                    <a:srgbClr val="000000">
                      <a:alpha val="24313"/>
                    </a:srgbClr>
                  </a:outerShdw>
                </a:effectLst>
                <a:latin typeface="Lucida Sans Unicode" charset="0"/>
                <a:ea typeface="Segoe UI" charset="0"/>
                <a:cs typeface="+mj-cs"/>
              </a:rPr>
            </a:br>
            <a:r>
              <a:rPr lang="uk-UA" sz="3200" b="1">
                <a:solidFill>
                  <a:srgbClr val="FF0000"/>
                </a:solidFill>
                <a:effectLst>
                  <a:outerShdw blurRad="31750" dist="25400" dir="5400000" algn="tl" rotWithShape="0">
                    <a:srgbClr val="000000">
                      <a:alpha val="24313"/>
                    </a:srgbClr>
                  </a:outerShdw>
                </a:effectLst>
                <a:latin typeface="Lucida Sans Unicode" charset="0"/>
                <a:ea typeface="Segoe UI" charset="0"/>
                <a:cs typeface="+mj-cs"/>
              </a:rPr>
              <a:t>(Денне відділення)</a:t>
            </a:r>
            <a:endParaRPr lang="ko-KR" altLang="en-US" sz="3200" b="1">
              <a:solidFill>
                <a:srgbClr val="FF0000"/>
              </a:solidFill>
              <a:latin typeface="Lucida Sans Unicode" charset="0"/>
              <a:ea typeface="Segoe UI" charset="0"/>
              <a:cs typeface="+mj-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Содержимое 1"/>
          <p:cNvSpPr txBox="1">
            <a:spLocks noGrp="1"/>
          </p:cNvSpPr>
          <p:nvPr>
            <p:ph idx="1"/>
          </p:nvPr>
        </p:nvSpPr>
        <p:spPr>
          <a:xfrm>
            <a:off x="457200" y="1071245"/>
            <a:ext cx="8230235" cy="3507740"/>
          </a:xfrm>
          <a:prstGeom prst="rect">
            <a:avLst/>
          </a:prstGeom>
        </p:spPr>
        <p:txBody>
          <a:bodyPr vert="horz" wrap="square" lIns="91440" tIns="45720" rIns="91440" bIns="45720" numCol="1" anchor="t">
            <a:normAutofit lnSpcReduction="10000"/>
          </a:bodyPr>
          <a:lstStyle/>
          <a:p>
            <a:pPr marL="365760" indent="-255905" latinLnBrk="0">
              <a:buSzPct val="68000"/>
              <a:buFont typeface="Wingdings 3"/>
              <a:buChar char="}"/>
            </a:pPr>
            <a:endParaRPr lang="ko-KR" altLang="en-US"/>
          </a:p>
          <a:p>
            <a:pPr marL="365760" indent="-255905" latinLnBrk="0">
              <a:buSzPct val="68000"/>
              <a:buFont typeface="Wingdings 3"/>
              <a:buChar char="}"/>
            </a:pPr>
            <a:endParaRPr lang="ko-KR" altLang="en-US"/>
          </a:p>
          <a:p>
            <a:pPr marL="365760" indent="-255905" latinLnBrk="0">
              <a:buSzPct val="68000"/>
              <a:buFont typeface="Wingdings 3"/>
              <a:buChar char="}"/>
            </a:pPr>
            <a:r>
              <a:rPr lang="uk-UA"/>
              <a:t>Лекції  - </a:t>
            </a:r>
            <a:r>
              <a:rPr lang="uk-UA">
                <a:solidFill>
                  <a:srgbClr val="770055"/>
                </a:solidFill>
              </a:rPr>
              <a:t>4</a:t>
            </a:r>
            <a:r>
              <a:rPr lang="en-US"/>
              <a:t> </a:t>
            </a:r>
            <a:r>
              <a:rPr lang="uk-UA"/>
              <a:t>години.</a:t>
            </a:r>
            <a:endParaRPr lang="ko-KR" altLang="en-US"/>
          </a:p>
          <a:p>
            <a:pPr marL="365760" indent="-255905" latinLnBrk="0">
              <a:buSzPct val="68000"/>
              <a:buFont typeface="Wingdings 3"/>
              <a:buChar char="}"/>
            </a:pPr>
            <a:r>
              <a:rPr lang="uk-UA"/>
              <a:t>Практичні заняття – </a:t>
            </a:r>
            <a:r>
              <a:rPr lang="uk-UA">
                <a:solidFill>
                  <a:srgbClr val="770055"/>
                </a:solidFill>
              </a:rPr>
              <a:t>6</a:t>
            </a:r>
            <a:r>
              <a:rPr lang="uk-UA"/>
              <a:t> години.</a:t>
            </a:r>
            <a:endParaRPr lang="ko-KR" altLang="en-US"/>
          </a:p>
          <a:p>
            <a:pPr marL="365760" indent="-255905" latinLnBrk="0">
              <a:buSzPct val="68000"/>
              <a:buFont typeface="Wingdings 3"/>
              <a:buChar char="}"/>
            </a:pPr>
            <a:r>
              <a:rPr lang="uk-UA"/>
              <a:t>Самостійна робота – </a:t>
            </a:r>
            <a:r>
              <a:rPr lang="en-US">
                <a:solidFill>
                  <a:srgbClr val="770055"/>
                </a:solidFill>
              </a:rPr>
              <a:t>80</a:t>
            </a:r>
            <a:r>
              <a:rPr lang="uk-UA"/>
              <a:t> годин, </a:t>
            </a:r>
            <a:endParaRPr lang="ko-KR" altLang="en-US"/>
          </a:p>
          <a:p>
            <a:pPr marL="365760" indent="-255905" latinLnBrk="0">
              <a:buFontTx/>
              <a:buNone/>
            </a:pPr>
            <a:r>
              <a:rPr lang="uk-UA"/>
              <a:t>   в т.ч. індивідуальне завдання.</a:t>
            </a:r>
            <a:endParaRPr lang="ko-KR" altLang="en-US"/>
          </a:p>
          <a:p>
            <a:pPr marL="365760" indent="-255905" latinLnBrk="0">
              <a:buSzPct val="68000"/>
              <a:buFont typeface="Wingdings 3"/>
              <a:buChar char="}"/>
            </a:pPr>
            <a:r>
              <a:rPr lang="uk-UA">
                <a:solidFill>
                  <a:srgbClr val="80007F"/>
                </a:solidFill>
              </a:rPr>
              <a:t>Залік: виконання, захист індивідуального завдання</a:t>
            </a:r>
            <a:r>
              <a:rPr lang="uk-UA"/>
              <a:t>.</a:t>
            </a:r>
            <a:endParaRPr lang="ko-KR" altLang="en-US"/>
          </a:p>
        </p:txBody>
      </p:sp>
      <p:sp>
        <p:nvSpPr>
          <p:cNvPr id="3" name="Заголовок 2"/>
          <p:cNvSpPr txBox="1">
            <a:spLocks noGrp="1"/>
          </p:cNvSpPr>
          <p:nvPr>
            <p:ph type="title"/>
          </p:nvPr>
        </p:nvSpPr>
        <p:spPr>
          <a:xfrm>
            <a:off x="558165" y="266065"/>
            <a:ext cx="8230870" cy="1144270"/>
          </a:xfrm>
          <a:prstGeom prst="rect">
            <a:avLst/>
          </a:prstGeom>
        </p:spPr>
        <p:txBody>
          <a:bodyPr vert="horz" wrap="square" lIns="91440" tIns="45720" rIns="91440" bIns="45720" numCol="1" anchor="ctr">
            <a:normAutofit fontScale="90000"/>
          </a:bodyPr>
          <a:lstStyle/>
          <a:p>
            <a:pPr marL="0" indent="0" algn="ctr" latinLnBrk="0">
              <a:buFontTx/>
              <a:buNone/>
            </a:pPr>
            <a:r>
              <a:rPr lang="uk-UA">
                <a:solidFill>
                  <a:srgbClr val="FF0000"/>
                </a:solidFill>
              </a:rPr>
              <a:t>Структура вибіркової компоненти</a:t>
            </a:r>
            <a:br>
              <a:rPr lang="uk-UA">
                <a:solidFill>
                  <a:srgbClr val="FF0000"/>
                </a:solidFill>
              </a:rPr>
            </a:br>
            <a:r>
              <a:rPr lang="uk-UA">
                <a:solidFill>
                  <a:srgbClr val="FF0000"/>
                </a:solidFill>
              </a:rPr>
              <a:t>(заочне відділення)</a:t>
            </a:r>
            <a:endParaRPr lang="ko-KR" altLang="en-US">
              <a:solidFill>
                <a:srgbClr val="FF0000"/>
              </a:solidFill>
            </a:endParaRPr>
          </a:p>
        </p:txBody>
      </p:sp>
      <p:pic>
        <p:nvPicPr>
          <p:cNvPr id="4" name="Рисунок 3"/>
          <p:cNvPicPr>
            <a:picLocks noChangeAspect="1"/>
          </p:cNvPicPr>
          <p:nvPr/>
        </p:nvPicPr>
        <p:blipFill rotWithShape="1">
          <a:blip r:embed="rId3" cstate="print">
            <a:extLst>
              <a:ext uri="{28A0092B-C50C-407E-A947-70E740481C1C}">
                <a14:useLocalDpi xmlns:a14="http://schemas.microsoft.com/office/drawing/2010/main" val="0"/>
              </a:ext>
            </a:extLst>
          </a:blip>
          <a:stretch>
            <a:fillRect/>
          </a:stretch>
        </p:blipFill>
        <p:spPr>
          <a:xfrm>
            <a:off x="3622675" y="4036060"/>
            <a:ext cx="5525770" cy="3071495"/>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Содержимое 2"/>
          <p:cNvSpPr txBox="1">
            <a:spLocks noGrp="1"/>
          </p:cNvSpPr>
          <p:nvPr>
            <p:ph idx="1"/>
          </p:nvPr>
        </p:nvSpPr>
        <p:spPr>
          <a:xfrm>
            <a:off x="457200" y="1196753"/>
            <a:ext cx="8230235" cy="5579968"/>
          </a:xfrm>
          <a:prstGeom prst="rect">
            <a:avLst/>
          </a:prstGeom>
        </p:spPr>
        <p:txBody>
          <a:bodyPr vert="horz" wrap="square" lIns="91440" tIns="45720" rIns="91440" bIns="45720" numCol="1" anchor="t">
            <a:normAutofit/>
          </a:bodyPr>
          <a:lstStyle/>
          <a:p>
            <a:pPr marL="109728" indent="0" algn="just">
              <a:buNone/>
            </a:pPr>
            <a:r>
              <a:rPr lang="uk-UA" sz="1800" b="1" dirty="0">
                <a:effectLst/>
                <a:latin typeface="Times New Roman" panose="02020603050405020304" pitchFamily="18" charset="0"/>
                <a:ea typeface="Calibri" panose="020F0502020204030204" pitchFamily="34" charset="0"/>
              </a:rPr>
              <a:t>Тема 1. Конкуренція, конкурентоспроможність, конкурентні переваги </a:t>
            </a:r>
            <a:endParaRPr lang="ru-UA" sz="1800" dirty="0">
              <a:effectLst/>
              <a:latin typeface="Times New Roman" panose="02020603050405020304" pitchFamily="18" charset="0"/>
              <a:ea typeface="Calibri" panose="020F0502020204030204" pitchFamily="34" charset="0"/>
            </a:endParaRPr>
          </a:p>
          <a:p>
            <a:pPr algn="just"/>
            <a:r>
              <a:rPr lang="uk-UA" sz="1800" dirty="0">
                <a:effectLst/>
                <a:latin typeface="Times New Roman" panose="02020603050405020304" pitchFamily="18" charset="0"/>
                <a:ea typeface="Calibri" panose="020F0502020204030204" pitchFamily="34" charset="0"/>
              </a:rPr>
              <a:t>Конкуренція: сутність і типи. Ретроспективний аналіз розвитку теоретичних поглядів на конкуренцію. Конкуренція як рушійна сила ринку. Конкуренція, та її вплив на підприємства, заклади та компанії. Модель досконалої, </a:t>
            </a:r>
            <a:r>
              <a:rPr lang="uk-UA" sz="1800" dirty="0" err="1">
                <a:effectLst/>
                <a:latin typeface="Times New Roman" panose="02020603050405020304" pitchFamily="18" charset="0"/>
                <a:ea typeface="Calibri" panose="020F0502020204030204" pitchFamily="34" charset="0"/>
              </a:rPr>
              <a:t>олігополістичної</a:t>
            </a:r>
            <a:r>
              <a:rPr lang="uk-UA" sz="1800" dirty="0">
                <a:effectLst/>
                <a:latin typeface="Times New Roman" panose="02020603050405020304" pitchFamily="18" charset="0"/>
                <a:ea typeface="Calibri" panose="020F0502020204030204" pitchFamily="34" charset="0"/>
              </a:rPr>
              <a:t>, монополістичної конкуренції та чистої монополії. Конкурентне середовище підприємства. Структура вхідних бар’єрів в галузь охорони здоров’я та напрями їх зменшення. Інтенсифікація конкуренції в галузі охорони здоров’я. Визначення ступеня концентрації ринку взагалі та медичного ринку окремо. Індекс </a:t>
            </a:r>
            <a:r>
              <a:rPr lang="uk-UA" sz="1800" dirty="0" err="1">
                <a:effectLst/>
                <a:latin typeface="Times New Roman" panose="02020603050405020304" pitchFamily="18" charset="0"/>
                <a:ea typeface="Calibri" panose="020F0502020204030204" pitchFamily="34" charset="0"/>
              </a:rPr>
              <a:t>Херфінделя-Хіршмана</a:t>
            </a:r>
            <a:r>
              <a:rPr lang="uk-UA" sz="1800" dirty="0">
                <a:effectLst/>
                <a:latin typeface="Times New Roman" panose="02020603050405020304" pitchFamily="18" charset="0"/>
                <a:ea typeface="Calibri" panose="020F0502020204030204" pitchFamily="34" charset="0"/>
              </a:rPr>
              <a:t>. Особливості конкурентних відносин в Україні.</a:t>
            </a:r>
            <a:endParaRPr lang="ru-UA" sz="1800" dirty="0">
              <a:effectLst/>
              <a:latin typeface="Times New Roman" panose="02020603050405020304" pitchFamily="18" charset="0"/>
              <a:ea typeface="Calibri" panose="020F0502020204030204" pitchFamily="34" charset="0"/>
            </a:endParaRPr>
          </a:p>
          <a:p>
            <a:pPr algn="just"/>
            <a:r>
              <a:rPr lang="uk-UA" sz="1800" dirty="0">
                <a:effectLst/>
                <a:latin typeface="Times New Roman" panose="02020603050405020304" pitchFamily="18" charset="0"/>
                <a:ea typeface="Calibri" panose="020F0502020204030204" pitchFamily="34" charset="0"/>
              </a:rPr>
              <a:t>Умови виникнення конкуренції. Функції та завдання конкуренції. Економічні закони конкуренції. Форми економічної конкуренції. Демонополізація як необхідна передумова формування конкурентного середовища. Захист конкуренції. Промислове шпигунство та патентування в системі добросовісної конкуренції.</a:t>
            </a:r>
            <a:endParaRPr lang="ru-UA" sz="1800" dirty="0">
              <a:effectLst/>
              <a:latin typeface="Times New Roman" panose="02020603050405020304" pitchFamily="18" charset="0"/>
              <a:ea typeface="Calibri" panose="020F0502020204030204" pitchFamily="34" charset="0"/>
            </a:endParaRPr>
          </a:p>
          <a:p>
            <a:pPr algn="just"/>
            <a:r>
              <a:rPr lang="uk-UA" sz="1800" dirty="0">
                <a:effectLst/>
                <a:latin typeface="Times New Roman" panose="02020603050405020304" pitchFamily="18" charset="0"/>
                <a:ea typeface="Calibri" panose="020F0502020204030204" pitchFamily="34" charset="0"/>
              </a:rPr>
              <a:t> </a:t>
            </a:r>
            <a:endParaRPr lang="ru-UA" sz="1800" dirty="0">
              <a:effectLst/>
              <a:latin typeface="Times New Roman" panose="02020603050405020304" pitchFamily="18" charset="0"/>
              <a:ea typeface="Calibri" panose="020F0502020204030204" pitchFamily="34" charset="0"/>
            </a:endParaRPr>
          </a:p>
        </p:txBody>
      </p:sp>
      <p:sp>
        <p:nvSpPr>
          <p:cNvPr id="3" name="Заголовок 6"/>
          <p:cNvSpPr txBox="1">
            <a:spLocks noGrp="1"/>
          </p:cNvSpPr>
          <p:nvPr>
            <p:ph type="title"/>
          </p:nvPr>
        </p:nvSpPr>
        <p:spPr>
          <a:xfrm>
            <a:off x="457200" y="266065"/>
            <a:ext cx="8230235" cy="1143635"/>
          </a:xfrm>
          <a:prstGeom prst="rect">
            <a:avLst/>
          </a:prstGeom>
        </p:spPr>
        <p:txBody>
          <a:bodyPr vert="horz" wrap="square" lIns="91440" tIns="45720" rIns="91440" bIns="45720" numCol="1" anchor="ctr">
            <a:normAutofit/>
          </a:bodyPr>
          <a:lstStyle/>
          <a:p>
            <a:pPr marL="0" indent="0" rtl="0"/>
            <a:r>
              <a:rPr lang="ru-RU" dirty="0">
                <a:solidFill>
                  <a:srgbClr val="FF0000"/>
                </a:solidFill>
              </a:rPr>
              <a:t>ТЕМА 1</a:t>
            </a:r>
            <a:endParaRPr lang="ko-KR" altLang="en-US" dirty="0">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Содержимое 2"/>
          <p:cNvSpPr txBox="1">
            <a:spLocks noGrp="1"/>
          </p:cNvSpPr>
          <p:nvPr>
            <p:ph idx="1"/>
          </p:nvPr>
        </p:nvSpPr>
        <p:spPr>
          <a:xfrm>
            <a:off x="457200" y="1481455"/>
            <a:ext cx="8230870" cy="4107785"/>
          </a:xfrm>
          <a:prstGeom prst="rect">
            <a:avLst/>
          </a:prstGeom>
        </p:spPr>
        <p:txBody>
          <a:bodyPr vert="horz" wrap="square" lIns="91440" tIns="45720" rIns="91440" bIns="45720" numCol="1" anchor="t">
            <a:normAutofit/>
          </a:bodyPr>
          <a:lstStyle/>
          <a:p>
            <a:pPr algn="just"/>
            <a:r>
              <a:rPr lang="uk-UA" sz="1800" b="1" dirty="0">
                <a:effectLst/>
                <a:latin typeface="Times New Roman" panose="02020603050405020304" pitchFamily="18" charset="0"/>
                <a:ea typeface="Calibri" panose="020F0502020204030204" pitchFamily="34" charset="0"/>
              </a:rPr>
              <a:t>Тема 2. Конкурентне середовище компаній та установ в охороні здоров’я та фармації.</a:t>
            </a:r>
          </a:p>
          <a:p>
            <a:pPr algn="just"/>
            <a:endParaRPr lang="uk-UA" sz="1800" b="1" dirty="0">
              <a:latin typeface="Times New Roman" panose="02020603050405020304" pitchFamily="18" charset="0"/>
              <a:ea typeface="Calibri" panose="020F0502020204030204" pitchFamily="34" charset="0"/>
            </a:endParaRPr>
          </a:p>
          <a:p>
            <a:pPr algn="just"/>
            <a:endParaRPr lang="ru-UA" sz="1800" dirty="0">
              <a:effectLst/>
              <a:latin typeface="Times New Roman" panose="02020603050405020304" pitchFamily="18" charset="0"/>
              <a:ea typeface="Calibri" panose="020F0502020204030204" pitchFamily="34" charset="0"/>
            </a:endParaRPr>
          </a:p>
          <a:p>
            <a:pPr algn="just"/>
            <a:r>
              <a:rPr lang="uk-UA" sz="1800" dirty="0">
                <a:effectLst/>
                <a:latin typeface="Times New Roman" panose="02020603050405020304" pitchFamily="18" charset="0"/>
                <a:ea typeface="Calibri" panose="020F0502020204030204" pitchFamily="34" charset="0"/>
              </a:rPr>
              <a:t>Процес виділення стратегічних зон господарювання, взагалі та на медичному ринку окремо. Ситуаційне проектування конкурентної стратегії. Колесо стратегії. Конкурентні стратегії на різних етапах </a:t>
            </a:r>
            <a:r>
              <a:rPr lang="uk-UA" sz="1800" dirty="0" err="1">
                <a:effectLst/>
                <a:latin typeface="Times New Roman" panose="02020603050405020304" pitchFamily="18" charset="0"/>
                <a:ea typeface="Calibri" panose="020F0502020204030204" pitchFamily="34" charset="0"/>
              </a:rPr>
              <a:t>ЖЦ</a:t>
            </a:r>
            <a:r>
              <a:rPr lang="uk-UA" sz="1800" dirty="0">
                <a:effectLst/>
                <a:latin typeface="Times New Roman" panose="02020603050405020304" pitchFamily="18" charset="0"/>
                <a:ea typeface="Calibri" panose="020F0502020204030204" pitchFamily="34" charset="0"/>
              </a:rPr>
              <a:t> ринків. Вертикальна диференціація. Принципи оцінки конкурентоспроможності підприємства. Класифікація методів оцінки конкурентоспроможності. Оцінка маркетингової діяльності закладів охорони здоров’я в Україні, окремо в фармацевтичній галузі. Аналіз конкурентного середовища. Оцінка фінансового стану закладів охорони здоров’я та фармацевтичної галузі. Кластерний аналіз оцінки конкурентоспроможності підприємства.</a:t>
            </a:r>
            <a:endParaRPr lang="ru-UA" sz="1800" dirty="0">
              <a:effectLst/>
              <a:latin typeface="Times New Roman" panose="02020603050405020304" pitchFamily="18" charset="0"/>
              <a:ea typeface="Calibri" panose="020F0502020204030204" pitchFamily="34" charset="0"/>
            </a:endParaRPr>
          </a:p>
        </p:txBody>
      </p:sp>
      <p:sp>
        <p:nvSpPr>
          <p:cNvPr id="3" name="Заголовок 6"/>
          <p:cNvSpPr txBox="1">
            <a:spLocks noGrp="1"/>
          </p:cNvSpPr>
          <p:nvPr>
            <p:ph type="title"/>
          </p:nvPr>
        </p:nvSpPr>
        <p:spPr>
          <a:xfrm>
            <a:off x="457200" y="274955"/>
            <a:ext cx="8230235" cy="1143635"/>
          </a:xfrm>
          <a:prstGeom prst="rect">
            <a:avLst/>
          </a:prstGeom>
        </p:spPr>
        <p:txBody>
          <a:bodyPr vert="horz" wrap="square" lIns="91440" tIns="45720" rIns="91440" bIns="45720" numCol="1" anchor="ctr">
            <a:normAutofit/>
          </a:bodyPr>
          <a:lstStyle/>
          <a:p>
            <a:pPr marL="0" indent="0" rtl="0"/>
            <a:r>
              <a:rPr lang="ru-RU" sz="4100" b="1">
                <a:solidFill>
                  <a:srgbClr val="FF0000"/>
                </a:solidFill>
                <a:effectLst>
                  <a:outerShdw blurRad="31750" dist="25400" dir="5400000" algn="tl" rotWithShape="0">
                    <a:srgbClr val="000000">
                      <a:alpha val="24705"/>
                    </a:srgbClr>
                  </a:outerShdw>
                </a:effectLst>
                <a:latin typeface="+mj-lt"/>
                <a:ea typeface="+mj-ea"/>
                <a:cs typeface="+mj-cs"/>
              </a:rPr>
              <a:t>Тема 2</a:t>
            </a:r>
            <a:endParaRPr lang="ko-KR" altLang="en-US" sz="4100" b="1">
              <a:solidFill>
                <a:srgbClr val="FF0000"/>
              </a:solidFill>
              <a:latin typeface="+mj-lt"/>
              <a:ea typeface="+mj-ea"/>
              <a:cs typeface="+mj-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Содержимое 2"/>
          <p:cNvSpPr txBox="1">
            <a:spLocks noGrp="1"/>
          </p:cNvSpPr>
          <p:nvPr>
            <p:ph idx="1"/>
          </p:nvPr>
        </p:nvSpPr>
        <p:spPr>
          <a:xfrm>
            <a:off x="457200" y="1481455"/>
            <a:ext cx="8230235" cy="5055870"/>
          </a:xfrm>
          <a:prstGeom prst="rect">
            <a:avLst/>
          </a:prstGeom>
        </p:spPr>
        <p:txBody>
          <a:bodyPr vert="horz" wrap="square" lIns="91440" tIns="45720" rIns="91440" bIns="45720" numCol="1" anchor="t">
            <a:normAutofit/>
          </a:bodyPr>
          <a:lstStyle/>
          <a:p>
            <a:pPr algn="just"/>
            <a:r>
              <a:rPr lang="ru-RU" sz="2400" b="1" dirty="0">
                <a:effectLst/>
                <a:latin typeface="Times New Roman" panose="02020603050405020304" pitchFamily="18" charset="0"/>
                <a:ea typeface="Calibri" panose="020F0502020204030204" pitchFamily="34" charset="0"/>
              </a:rPr>
              <a:t>Тема 3. </a:t>
            </a:r>
            <a:r>
              <a:rPr lang="ru-RU" sz="2400" b="1" dirty="0" err="1">
                <a:effectLst/>
                <a:latin typeface="Times New Roman" panose="02020603050405020304" pitchFamily="18" charset="0"/>
                <a:ea typeface="Calibri" panose="020F0502020204030204" pitchFamily="34" charset="0"/>
              </a:rPr>
              <a:t>Сутність</a:t>
            </a:r>
            <a:r>
              <a:rPr lang="ru-RU" sz="2400" b="1" dirty="0">
                <a:effectLst/>
                <a:latin typeface="Times New Roman" panose="02020603050405020304" pitchFamily="18" charset="0"/>
                <a:ea typeface="Calibri" panose="020F0502020204030204" pitchFamily="34" charset="0"/>
              </a:rPr>
              <a:t> </a:t>
            </a:r>
            <a:r>
              <a:rPr lang="ru-RU" sz="2400" b="1" dirty="0" err="1">
                <a:effectLst/>
                <a:latin typeface="Times New Roman" panose="02020603050405020304" pitchFamily="18" charset="0"/>
                <a:ea typeface="Calibri" panose="020F0502020204030204" pitchFamily="34" charset="0"/>
              </a:rPr>
              <a:t>конкурентоспроможності</a:t>
            </a:r>
            <a:r>
              <a:rPr lang="ru-RU" sz="2400" b="1" dirty="0">
                <a:effectLst/>
                <a:latin typeface="Times New Roman" panose="02020603050405020304" pitchFamily="18" charset="0"/>
                <a:ea typeface="Calibri" panose="020F0502020204030204" pitchFamily="34" charset="0"/>
              </a:rPr>
              <a:t> </a:t>
            </a:r>
            <a:r>
              <a:rPr lang="ru-RU" sz="2400" b="1" dirty="0" err="1">
                <a:effectLst/>
                <a:latin typeface="Times New Roman" panose="02020603050405020304" pitchFamily="18" charset="0"/>
                <a:ea typeface="Calibri" panose="020F0502020204030204" pitchFamily="34" charset="0"/>
              </a:rPr>
              <a:t>товарів</a:t>
            </a:r>
            <a:r>
              <a:rPr lang="ru-RU" sz="2400" b="1" dirty="0">
                <a:effectLst/>
                <a:latin typeface="Times New Roman" panose="02020603050405020304" pitchFamily="18" charset="0"/>
                <a:ea typeface="Calibri" panose="020F0502020204030204" pitchFamily="34" charset="0"/>
              </a:rPr>
              <a:t> і </a:t>
            </a:r>
            <a:r>
              <a:rPr lang="ru-RU" sz="2400" b="1" dirty="0" err="1">
                <a:effectLst/>
                <a:latin typeface="Times New Roman" panose="02020603050405020304" pitchFamily="18" charset="0"/>
                <a:ea typeface="Calibri" panose="020F0502020204030204" pitchFamily="34" charset="0"/>
              </a:rPr>
              <a:t>послуг</a:t>
            </a:r>
            <a:r>
              <a:rPr lang="ru-RU" sz="2400" b="1" dirty="0">
                <a:effectLst/>
                <a:latin typeface="Times New Roman" panose="02020603050405020304" pitchFamily="18" charset="0"/>
                <a:ea typeface="Calibri" panose="020F0502020204030204" pitchFamily="34" charset="0"/>
              </a:rPr>
              <a:t> на ринку </a:t>
            </a:r>
            <a:r>
              <a:rPr lang="ru-RU" sz="2400" b="1" dirty="0" err="1">
                <a:effectLst/>
                <a:latin typeface="Times New Roman" panose="02020603050405020304" pitchFamily="18" charset="0"/>
                <a:ea typeface="Calibri" panose="020F0502020204030204" pitchFamily="34" charset="0"/>
              </a:rPr>
              <a:t>охорони</a:t>
            </a:r>
            <a:r>
              <a:rPr lang="ru-RU" sz="2400" b="1" dirty="0">
                <a:effectLst/>
                <a:latin typeface="Times New Roman" panose="02020603050405020304" pitchFamily="18" charset="0"/>
                <a:ea typeface="Calibri" panose="020F0502020204030204" pitchFamily="34" charset="0"/>
              </a:rPr>
              <a:t> </a:t>
            </a:r>
            <a:r>
              <a:rPr lang="ru-RU" sz="2400" b="1" dirty="0" err="1">
                <a:effectLst/>
                <a:latin typeface="Times New Roman" panose="02020603050405020304" pitchFamily="18" charset="0"/>
                <a:ea typeface="Calibri" panose="020F0502020204030204" pitchFamily="34" charset="0"/>
              </a:rPr>
              <a:t>здоров</a:t>
            </a:r>
            <a:r>
              <a:rPr lang="ru-RU" sz="2400" b="1" dirty="0" err="1">
                <a:latin typeface="Times New Roman" panose="02020603050405020304" pitchFamily="18" charset="0"/>
                <a:ea typeface="Calibri" panose="020F0502020204030204" pitchFamily="34" charset="0"/>
              </a:rPr>
              <a:t>’я</a:t>
            </a:r>
            <a:endParaRPr lang="ru-RU" sz="2400" b="1" dirty="0">
              <a:latin typeface="Times New Roman" panose="02020603050405020304" pitchFamily="18" charset="0"/>
              <a:ea typeface="Calibri" panose="020F0502020204030204" pitchFamily="34" charset="0"/>
            </a:endParaRPr>
          </a:p>
          <a:p>
            <a:pPr marL="109728" indent="0" algn="just">
              <a:buNone/>
            </a:pPr>
            <a:endParaRPr lang="ru-RU" sz="2400" dirty="0">
              <a:effectLst/>
              <a:latin typeface="Times New Roman" panose="02020603050405020304" pitchFamily="18" charset="0"/>
              <a:ea typeface="Calibri" panose="020F0502020204030204" pitchFamily="34" charset="0"/>
            </a:endParaRPr>
          </a:p>
          <a:p>
            <a:pPr algn="just"/>
            <a:r>
              <a:rPr lang="ru-RU" sz="2000" dirty="0" err="1">
                <a:effectLst/>
                <a:latin typeface="Times New Roman" panose="02020603050405020304" pitchFamily="18" charset="0"/>
                <a:ea typeface="Calibri" panose="020F0502020204030204" pitchFamily="34" charset="0"/>
              </a:rPr>
              <a:t>Формування</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рівнів</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конкурентоспроможності</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закладів</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охорони</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здоров’я</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залежно</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від</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рівня</a:t>
            </a:r>
            <a:r>
              <a:rPr lang="ru-RU" sz="2000" dirty="0">
                <a:effectLst/>
                <a:latin typeface="Times New Roman" panose="02020603050405020304" pitchFamily="18" charset="0"/>
                <a:ea typeface="Calibri" panose="020F0502020204030204" pitchFamily="34" charset="0"/>
              </a:rPr>
              <a:t> та </a:t>
            </a:r>
            <a:r>
              <a:rPr lang="ru-RU" sz="2000" dirty="0" err="1">
                <a:effectLst/>
                <a:latin typeface="Times New Roman" panose="02020603050405020304" pitchFamily="18" charset="0"/>
                <a:ea typeface="Calibri" panose="020F0502020204030204" pitchFamily="34" charset="0"/>
              </a:rPr>
              <a:t>об'єкта</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аналізу</a:t>
            </a:r>
            <a:r>
              <a:rPr lang="ru-RU" sz="2000" dirty="0">
                <a:effectLst/>
                <a:latin typeface="Times New Roman" panose="02020603050405020304" pitchFamily="18" charset="0"/>
                <a:ea typeface="Calibri" panose="020F0502020204030204" pitchFamily="34" charset="0"/>
              </a:rPr>
              <a:t>. </a:t>
            </a:r>
          </a:p>
          <a:p>
            <a:pPr algn="just"/>
            <a:r>
              <a:rPr lang="ru-RU" sz="2000" dirty="0" err="1">
                <a:effectLst/>
                <a:latin typeface="Times New Roman" panose="02020603050405020304" pitchFamily="18" charset="0"/>
                <a:ea typeface="Calibri" panose="020F0502020204030204" pitchFamily="34" charset="0"/>
              </a:rPr>
              <a:t>Фактори</a:t>
            </a:r>
            <a:r>
              <a:rPr lang="ru-RU" sz="2000" dirty="0">
                <a:effectLst/>
                <a:latin typeface="Times New Roman" panose="02020603050405020304" pitchFamily="18" charset="0"/>
                <a:ea typeface="Calibri" panose="020F0502020204030204" pitchFamily="34" charset="0"/>
              </a:rPr>
              <a:t> та </a:t>
            </a:r>
            <a:r>
              <a:rPr lang="ru-RU" sz="2000" dirty="0" err="1">
                <a:effectLst/>
                <a:latin typeface="Times New Roman" panose="02020603050405020304" pitchFamily="18" charset="0"/>
                <a:ea typeface="Calibri" panose="020F0502020204030204" pitchFamily="34" charset="0"/>
              </a:rPr>
              <a:t>критерії</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конкурентоспроможності</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товарів</a:t>
            </a:r>
            <a:r>
              <a:rPr lang="ru-RU" sz="2000" dirty="0">
                <a:effectLst/>
                <a:latin typeface="Times New Roman" panose="02020603050405020304" pitchFamily="18" charset="0"/>
                <a:ea typeface="Calibri" panose="020F0502020204030204" pitchFamily="34" charset="0"/>
              </a:rPr>
              <a:t> та </a:t>
            </a:r>
            <a:r>
              <a:rPr lang="ru-RU" sz="2000" dirty="0" err="1">
                <a:effectLst/>
                <a:latin typeface="Times New Roman" panose="02020603050405020304" pitchFamily="18" charset="0"/>
                <a:ea typeface="Calibri" panose="020F0502020204030204" pitchFamily="34" charset="0"/>
              </a:rPr>
              <a:t>послуг</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медичного</a:t>
            </a:r>
            <a:r>
              <a:rPr lang="ru-RU" sz="2000" dirty="0">
                <a:effectLst/>
                <a:latin typeface="Times New Roman" panose="02020603050405020304" pitchFamily="18" charset="0"/>
                <a:ea typeface="Calibri" panose="020F0502020204030204" pitchFamily="34" charset="0"/>
              </a:rPr>
              <a:t> ринку. </a:t>
            </a:r>
            <a:r>
              <a:rPr lang="ru-RU" sz="2000" dirty="0" err="1">
                <a:effectLst/>
                <a:latin typeface="Times New Roman" panose="02020603050405020304" pitchFamily="18" charset="0"/>
                <a:ea typeface="Calibri" panose="020F0502020204030204" pitchFamily="34" charset="0"/>
              </a:rPr>
              <a:t>Методи</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оцінки</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конкурентоспроможності</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продукції</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товарів</a:t>
            </a:r>
            <a:r>
              <a:rPr lang="ru-RU" sz="2000" dirty="0">
                <a:effectLst/>
                <a:latin typeface="Times New Roman" panose="02020603050405020304" pitchFamily="18" charset="0"/>
                <a:ea typeface="Calibri" panose="020F0502020204030204" pitchFamily="34" charset="0"/>
              </a:rPr>
              <a:t> та </a:t>
            </a:r>
            <a:r>
              <a:rPr lang="ru-RU" sz="2000" dirty="0" err="1">
                <a:effectLst/>
                <a:latin typeface="Times New Roman" panose="02020603050405020304" pitchFamily="18" charset="0"/>
                <a:ea typeface="Calibri" panose="020F0502020204030204" pitchFamily="34" charset="0"/>
              </a:rPr>
              <a:t>послуг</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медичного</a:t>
            </a:r>
            <a:r>
              <a:rPr lang="ru-RU" sz="2000" dirty="0">
                <a:effectLst/>
                <a:latin typeface="Times New Roman" panose="02020603050405020304" pitchFamily="18" charset="0"/>
                <a:ea typeface="Calibri" panose="020F0502020204030204" pitchFamily="34" charset="0"/>
              </a:rPr>
              <a:t> ринку. </a:t>
            </a:r>
          </a:p>
          <a:p>
            <a:pPr algn="just"/>
            <a:r>
              <a:rPr lang="ru-RU" sz="2000" dirty="0" err="1">
                <a:effectLst/>
                <a:latin typeface="Times New Roman" panose="02020603050405020304" pitchFamily="18" charset="0"/>
                <a:ea typeface="Calibri" panose="020F0502020204030204" pitchFamily="34" charset="0"/>
              </a:rPr>
              <a:t>Якість</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продукції</a:t>
            </a:r>
            <a:r>
              <a:rPr lang="ru-RU" sz="2000" dirty="0">
                <a:effectLst/>
                <a:latin typeface="Times New Roman" panose="02020603050405020304" pitchFamily="18" charset="0"/>
                <a:ea typeface="Calibri" panose="020F0502020204030204" pitchFamily="34" charset="0"/>
              </a:rPr>
              <a:t> – основа </a:t>
            </a:r>
            <a:r>
              <a:rPr lang="ru-RU" sz="2000" dirty="0" err="1">
                <a:effectLst/>
                <a:latin typeface="Times New Roman" panose="02020603050405020304" pitchFamily="18" charset="0"/>
                <a:ea typeface="Calibri" panose="020F0502020204030204" pitchFamily="34" charset="0"/>
              </a:rPr>
              <a:t>її</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конкурентоспроможності</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Сегментування</a:t>
            </a:r>
            <a:r>
              <a:rPr lang="ru-RU" sz="2000" dirty="0">
                <a:effectLst/>
                <a:latin typeface="Times New Roman" panose="02020603050405020304" pitchFamily="18" charset="0"/>
                <a:ea typeface="Calibri" panose="020F0502020204030204" pitchFamily="34" charset="0"/>
              </a:rPr>
              <a:t> як </a:t>
            </a:r>
            <a:r>
              <a:rPr lang="ru-RU" sz="2000" dirty="0" err="1">
                <a:effectLst/>
                <a:latin typeface="Times New Roman" panose="02020603050405020304" pitchFamily="18" charset="0"/>
                <a:ea typeface="Calibri" panose="020F0502020204030204" pitchFamily="34" charset="0"/>
              </a:rPr>
              <a:t>механізм</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вибору</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цільового</a:t>
            </a:r>
            <a:r>
              <a:rPr lang="ru-RU" sz="2000" dirty="0">
                <a:effectLst/>
                <a:latin typeface="Times New Roman" panose="02020603050405020304" pitchFamily="18" charset="0"/>
                <a:ea typeface="Calibri" panose="020F0502020204030204" pitchFamily="34" charset="0"/>
              </a:rPr>
              <a:t> ринку на </a:t>
            </a:r>
            <a:r>
              <a:rPr lang="ru-RU" sz="2000" dirty="0" err="1">
                <a:effectLst/>
                <a:latin typeface="Times New Roman" panose="02020603050405020304" pitchFamily="18" charset="0"/>
                <a:ea typeface="Calibri" panose="020F0502020204030204" pitchFamily="34" charset="0"/>
              </a:rPr>
              <a:t>основі</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оцінки</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конкурентоспроможності</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продукції</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товарів</a:t>
            </a:r>
            <a:r>
              <a:rPr lang="ru-RU" sz="2000" dirty="0">
                <a:effectLst/>
                <a:latin typeface="Times New Roman" panose="02020603050405020304" pitchFamily="18" charset="0"/>
                <a:ea typeface="Calibri" panose="020F0502020204030204" pitchFamily="34" charset="0"/>
              </a:rPr>
              <a:t> та </a:t>
            </a:r>
            <a:r>
              <a:rPr lang="ru-RU" sz="2000" dirty="0" err="1">
                <a:effectLst/>
                <a:latin typeface="Times New Roman" panose="02020603050405020304" pitchFamily="18" charset="0"/>
                <a:ea typeface="Calibri" panose="020F0502020204030204" pitchFamily="34" charset="0"/>
              </a:rPr>
              <a:t>послуг</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медичного</a:t>
            </a:r>
            <a:r>
              <a:rPr lang="ru-RU" sz="2000" dirty="0">
                <a:effectLst/>
                <a:latin typeface="Times New Roman" panose="02020603050405020304" pitchFamily="18" charset="0"/>
                <a:ea typeface="Calibri" panose="020F0502020204030204" pitchFamily="34" charset="0"/>
              </a:rPr>
              <a:t> ринку. Система </a:t>
            </a:r>
            <a:r>
              <a:rPr lang="ru-RU" sz="2000" dirty="0" err="1">
                <a:effectLst/>
                <a:latin typeface="Times New Roman" panose="02020603050405020304" pitchFamily="18" charset="0"/>
                <a:ea typeface="Calibri" panose="020F0502020204030204" pitchFamily="34" charset="0"/>
              </a:rPr>
              <a:t>оцінювання</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конкурентоспроможності</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торгівельної</a:t>
            </a:r>
            <a:r>
              <a:rPr lang="ru-RU" sz="2000" dirty="0">
                <a:effectLst/>
                <a:latin typeface="Times New Roman" panose="02020603050405020304" pitchFamily="18" charset="0"/>
                <a:ea typeface="Calibri" panose="020F0502020204030204" pitchFamily="34" charset="0"/>
              </a:rPr>
              <a:t> марки. </a:t>
            </a:r>
          </a:p>
          <a:p>
            <a:pPr marL="109855" indent="0" algn="just" eaLnBrk="1" latinLnBrk="0" hangingPunct="1">
              <a:buSzPct val="68000"/>
              <a:buNone/>
            </a:pPr>
            <a:endParaRPr lang="ru-RU" altLang="ko-KR" sz="4000" dirty="0"/>
          </a:p>
        </p:txBody>
      </p:sp>
      <p:sp>
        <p:nvSpPr>
          <p:cNvPr id="3" name="Заголовок 6"/>
          <p:cNvSpPr txBox="1">
            <a:spLocks noGrp="1"/>
          </p:cNvSpPr>
          <p:nvPr>
            <p:ph type="title"/>
          </p:nvPr>
        </p:nvSpPr>
        <p:spPr>
          <a:xfrm>
            <a:off x="457200" y="274955"/>
            <a:ext cx="8230235" cy="1143635"/>
          </a:xfrm>
          <a:prstGeom prst="rect">
            <a:avLst/>
          </a:prstGeom>
        </p:spPr>
        <p:txBody>
          <a:bodyPr vert="horz" wrap="square" lIns="91440" tIns="45720" rIns="91440" bIns="45720" numCol="1" anchor="ctr">
            <a:normAutofit/>
          </a:bodyPr>
          <a:lstStyle/>
          <a:p>
            <a:pPr marL="0" indent="0" rtl="0"/>
            <a:r>
              <a:rPr lang="ru-RU">
                <a:solidFill>
                  <a:srgbClr val="FF0000"/>
                </a:solidFill>
              </a:rPr>
              <a:t>Тема 3</a:t>
            </a:r>
            <a:endParaRPr lang="ko-KR" altLang="en-US">
              <a:solidFill>
                <a:srgbClr val="FF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Содержимое 2"/>
          <p:cNvSpPr txBox="1">
            <a:spLocks noGrp="1"/>
          </p:cNvSpPr>
          <p:nvPr>
            <p:ph idx="1"/>
          </p:nvPr>
        </p:nvSpPr>
        <p:spPr>
          <a:xfrm>
            <a:off x="457200" y="1481455"/>
            <a:ext cx="8230235" cy="5139055"/>
          </a:xfrm>
          <a:prstGeom prst="rect">
            <a:avLst/>
          </a:prstGeom>
        </p:spPr>
        <p:txBody>
          <a:bodyPr vert="horz" wrap="square" lIns="91440" tIns="45720" rIns="91440" bIns="45720" numCol="1" anchor="t">
            <a:normAutofit/>
          </a:bodyPr>
          <a:lstStyle/>
          <a:p>
            <a:pPr algn="just"/>
            <a:r>
              <a:rPr lang="uk-UA" sz="1800" b="1" dirty="0">
                <a:effectLst/>
                <a:latin typeface="Times New Roman" panose="02020603050405020304" pitchFamily="18" charset="0"/>
                <a:ea typeface="Calibri" panose="020F0502020204030204" pitchFamily="34" charset="0"/>
              </a:rPr>
              <a:t>Тема 4. Чинники забезпечення конкурентоспроможності компаній та установ в охороні здоров’я та фармації.</a:t>
            </a:r>
            <a:endParaRPr lang="ru-UA" sz="1800" dirty="0">
              <a:effectLst/>
              <a:latin typeface="Times New Roman" panose="02020603050405020304" pitchFamily="18" charset="0"/>
              <a:ea typeface="Calibri" panose="020F0502020204030204" pitchFamily="34" charset="0"/>
            </a:endParaRPr>
          </a:p>
          <a:p>
            <a:pPr algn="just"/>
            <a:r>
              <a:rPr lang="uk-UA" sz="1800" dirty="0">
                <a:effectLst/>
                <a:latin typeface="Times New Roman" panose="02020603050405020304" pitchFamily="18" charset="0"/>
                <a:ea typeface="Calibri" panose="020F0502020204030204" pitchFamily="34" charset="0"/>
              </a:rPr>
              <a:t>Фактори, що впливають на конкурентоспроможність закладів охорони здоров’я та міжнародних компаній медичного ринку. Поняття та види конкурентних переваг. Джерела конкурентних переваг. Середовище формування конкурентних переваг. Технологічний підхід до формування конкурентних переваг. Вертикальна інтеграція та конкурентна перевага. </a:t>
            </a:r>
            <a:endParaRPr lang="ru-UA" sz="1800" dirty="0">
              <a:effectLst/>
              <a:latin typeface="Times New Roman" panose="02020603050405020304" pitchFamily="18" charset="0"/>
              <a:ea typeface="Calibri" panose="020F0502020204030204" pitchFamily="34" charset="0"/>
            </a:endParaRPr>
          </a:p>
          <a:p>
            <a:pPr algn="just"/>
            <a:r>
              <a:rPr lang="uk-UA" sz="1800" dirty="0">
                <a:effectLst/>
                <a:latin typeface="Times New Roman" panose="02020603050405020304" pitchFamily="18" charset="0"/>
                <a:ea typeface="Calibri" panose="020F0502020204030204" pitchFamily="34" charset="0"/>
              </a:rPr>
              <a:t>Механізм забезпечення конкурентоспроможності продукції, товарів та послуг медичного ринку. </a:t>
            </a:r>
            <a:endParaRPr lang="ru-UA" sz="1800" dirty="0">
              <a:effectLst/>
              <a:latin typeface="Times New Roman" panose="02020603050405020304" pitchFamily="18" charset="0"/>
              <a:ea typeface="Calibri" panose="020F0502020204030204" pitchFamily="34" charset="0"/>
            </a:endParaRPr>
          </a:p>
          <a:p>
            <a:pPr algn="just"/>
            <a:r>
              <a:rPr lang="uk-UA" sz="1800" dirty="0">
                <a:effectLst/>
                <a:latin typeface="Times New Roman" panose="02020603050405020304" pitchFamily="18" charset="0"/>
                <a:ea typeface="Calibri" panose="020F0502020204030204" pitchFamily="34" charset="0"/>
              </a:rPr>
              <a:t>Фактори виходу на світовий медичний ринок. Вибір привабливості міжнародних ринків. </a:t>
            </a:r>
            <a:endParaRPr lang="ru-UA" sz="1800" dirty="0">
              <a:effectLst/>
              <a:latin typeface="Times New Roman" panose="02020603050405020304" pitchFamily="18" charset="0"/>
              <a:ea typeface="Calibri" panose="020F0502020204030204" pitchFamily="34" charset="0"/>
            </a:endParaRPr>
          </a:p>
          <a:p>
            <a:pPr algn="just"/>
            <a:r>
              <a:rPr lang="uk-UA" sz="1800" dirty="0">
                <a:effectLst/>
                <a:latin typeface="Times New Roman" panose="02020603050405020304" pitchFamily="18" charset="0"/>
                <a:ea typeface="Calibri" panose="020F0502020204030204" pitchFamily="34" charset="0"/>
              </a:rPr>
              <a:t>Види міжнародних стратегій. Міжнародна конкурентоспроможність національної економіки. Регіональна конкурентоспроможність. Закордонний досвід формування конкурентоспроможних структур. Кластери та їхня роль в економіці. Логістика в структурі </a:t>
            </a:r>
            <a:r>
              <a:rPr lang="uk-UA" sz="1800" dirty="0" err="1">
                <a:effectLst/>
                <a:latin typeface="Times New Roman" panose="02020603050405020304" pitchFamily="18" charset="0"/>
                <a:ea typeface="Calibri" panose="020F0502020204030204" pitchFamily="34" charset="0"/>
              </a:rPr>
              <a:t>конкурентоутворюючих</a:t>
            </a:r>
            <a:r>
              <a:rPr lang="uk-UA" sz="1800" dirty="0">
                <a:effectLst/>
                <a:latin typeface="Times New Roman" panose="02020603050405020304" pitchFamily="18" charset="0"/>
                <a:ea typeface="Calibri" panose="020F0502020204030204" pitchFamily="34" charset="0"/>
              </a:rPr>
              <a:t> факторів. Формування міжнародних логістичних центрів.</a:t>
            </a:r>
            <a:endParaRPr lang="ru-UA" sz="1800" dirty="0">
              <a:effectLst/>
              <a:latin typeface="Times New Roman" panose="02020603050405020304" pitchFamily="18" charset="0"/>
              <a:ea typeface="Calibri" panose="020F0502020204030204" pitchFamily="34" charset="0"/>
            </a:endParaRPr>
          </a:p>
          <a:p>
            <a:pPr algn="just"/>
            <a:endParaRPr lang="ko-KR" altLang="en-US" sz="3200" dirty="0"/>
          </a:p>
        </p:txBody>
      </p:sp>
      <p:sp>
        <p:nvSpPr>
          <p:cNvPr id="3" name="Заголовок 6"/>
          <p:cNvSpPr txBox="1">
            <a:spLocks noGrp="1"/>
          </p:cNvSpPr>
          <p:nvPr>
            <p:ph type="title"/>
          </p:nvPr>
        </p:nvSpPr>
        <p:spPr>
          <a:xfrm>
            <a:off x="457200" y="274955"/>
            <a:ext cx="8230235" cy="1143635"/>
          </a:xfrm>
          <a:prstGeom prst="rect">
            <a:avLst/>
          </a:prstGeom>
        </p:spPr>
        <p:txBody>
          <a:bodyPr vert="horz" wrap="square" lIns="91440" tIns="45720" rIns="91440" bIns="45720" numCol="1" anchor="ctr">
            <a:normAutofit/>
          </a:bodyPr>
          <a:lstStyle/>
          <a:p>
            <a:pPr marL="0" indent="0" rtl="0"/>
            <a:r>
              <a:rPr lang="ru-RU" dirty="0">
                <a:solidFill>
                  <a:srgbClr val="FF0000"/>
                </a:solidFill>
              </a:rPr>
              <a:t>Тема 4</a:t>
            </a:r>
            <a:endParaRPr lang="ko-KR" altLang="en-US" dirty="0">
              <a:solidFill>
                <a:srgbClr val="FF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Содержимое 2"/>
          <p:cNvSpPr txBox="1">
            <a:spLocks noGrp="1"/>
          </p:cNvSpPr>
          <p:nvPr>
            <p:ph idx="1"/>
          </p:nvPr>
        </p:nvSpPr>
        <p:spPr>
          <a:xfrm>
            <a:off x="457200" y="1196752"/>
            <a:ext cx="8230235" cy="5194300"/>
          </a:xfrm>
          <a:prstGeom prst="rect">
            <a:avLst/>
          </a:prstGeom>
        </p:spPr>
        <p:txBody>
          <a:bodyPr vert="horz" wrap="square" lIns="91440" tIns="45720" rIns="91440" bIns="45720" numCol="1" anchor="t">
            <a:normAutofit/>
          </a:bodyPr>
          <a:lstStyle/>
          <a:p>
            <a:pPr algn="just"/>
            <a:r>
              <a:rPr lang="uk-UA" sz="2400" b="1" dirty="0">
                <a:effectLst/>
                <a:latin typeface="Times New Roman" panose="02020603050405020304" pitchFamily="18" charset="0"/>
                <a:ea typeface="Calibri" panose="020F0502020204030204" pitchFamily="34" charset="0"/>
              </a:rPr>
              <a:t>Тема 5. Основні стратегії конкурентоспроможності компаній та установ в охороні здоров’я та фармації.</a:t>
            </a:r>
            <a:endParaRPr lang="ru-UA" sz="2400" dirty="0">
              <a:effectLst/>
              <a:latin typeface="Times New Roman" panose="02020603050405020304" pitchFamily="18" charset="0"/>
              <a:ea typeface="Calibri" panose="020F0502020204030204" pitchFamily="34" charset="0"/>
            </a:endParaRPr>
          </a:p>
          <a:p>
            <a:pPr algn="just"/>
            <a:r>
              <a:rPr lang="uk-UA" sz="2400" dirty="0">
                <a:effectLst/>
                <a:latin typeface="Times New Roman" panose="02020603050405020304" pitchFamily="18" charset="0"/>
                <a:ea typeface="Calibri" panose="020F0502020204030204" pitchFamily="34" charset="0"/>
              </a:rPr>
              <a:t>Поняття й сутність “стратегії” та особливості еталонних стратегій розвитку підприємств, компаній та закладів у сфері охорони здоров’я.  Система конкурентних стратегій підприємств, компаній та закладів у сфері охорони здоров’я. Базові стратегії конкуренції та конкурентних переваг. Портфельний аналіз при розробці стратегії підприємств, компаній та закладів у сфері охорони здоров’я. Стратегії надбання конкурентної переваги (загальні стратегії конкуренції). Стратегії конкурентної поведінки підприємств, компаній та закладів у сфері охорони здоров’я</a:t>
            </a:r>
            <a:r>
              <a:rPr lang="uk-UA" sz="1800" dirty="0">
                <a:effectLst/>
                <a:latin typeface="Times New Roman" panose="02020603050405020304" pitchFamily="18" charset="0"/>
                <a:ea typeface="Calibri" panose="020F0502020204030204" pitchFamily="34" charset="0"/>
              </a:rPr>
              <a:t>.</a:t>
            </a:r>
            <a:endParaRPr lang="ru-UA" sz="1800" dirty="0">
              <a:effectLst/>
              <a:latin typeface="Times New Roman" panose="02020603050405020304" pitchFamily="18" charset="0"/>
              <a:ea typeface="Calibri" panose="020F0502020204030204" pitchFamily="34" charset="0"/>
            </a:endParaRPr>
          </a:p>
          <a:p>
            <a:pPr marL="109728" indent="0" algn="just">
              <a:buNone/>
            </a:pPr>
            <a:endParaRPr lang="ru-UA" sz="1800" dirty="0">
              <a:effectLst/>
              <a:latin typeface="Times New Roman" panose="02020603050405020304" pitchFamily="18" charset="0"/>
              <a:ea typeface="Calibri" panose="020F0502020204030204" pitchFamily="34" charset="0"/>
            </a:endParaRPr>
          </a:p>
        </p:txBody>
      </p:sp>
      <p:sp>
        <p:nvSpPr>
          <p:cNvPr id="3" name="Заголовок 6"/>
          <p:cNvSpPr txBox="1">
            <a:spLocks noGrp="1"/>
          </p:cNvSpPr>
          <p:nvPr>
            <p:ph type="title"/>
          </p:nvPr>
        </p:nvSpPr>
        <p:spPr>
          <a:xfrm>
            <a:off x="395536" y="154713"/>
            <a:ext cx="8230235" cy="1143635"/>
          </a:xfrm>
          <a:prstGeom prst="rect">
            <a:avLst/>
          </a:prstGeom>
        </p:spPr>
        <p:txBody>
          <a:bodyPr vert="horz" wrap="square" lIns="91440" tIns="45720" rIns="91440" bIns="45720" numCol="1" anchor="ctr">
            <a:normAutofit/>
          </a:bodyPr>
          <a:lstStyle/>
          <a:p>
            <a:pPr marL="0" indent="0" rtl="0"/>
            <a:r>
              <a:rPr lang="ru-RU">
                <a:solidFill>
                  <a:srgbClr val="FF0000"/>
                </a:solidFill>
              </a:rPr>
              <a:t>Тема 5</a:t>
            </a:r>
            <a:endParaRPr lang="ko-KR" altLang="en-US">
              <a:solidFill>
                <a:srgbClr val="FF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E2E34422-61C4-F5B5-AB06-2659B028B0F3}"/>
            </a:ext>
          </a:extLst>
        </p:cNvPr>
        <p:cNvGrpSpPr/>
        <p:nvPr/>
      </p:nvGrpSpPr>
      <p:grpSpPr>
        <a:xfrm>
          <a:off x="0" y="0"/>
          <a:ext cx="0" cy="0"/>
          <a:chOff x="0" y="0"/>
          <a:chExt cx="0" cy="0"/>
        </a:xfrm>
      </p:grpSpPr>
      <p:sp>
        <p:nvSpPr>
          <p:cNvPr id="2" name="Содержимое 2">
            <a:extLst>
              <a:ext uri="{FF2B5EF4-FFF2-40B4-BE49-F238E27FC236}">
                <a16:creationId xmlns:a16="http://schemas.microsoft.com/office/drawing/2014/main" id="{C689A481-0F81-F4AB-88C1-552E4DB0F94A}"/>
              </a:ext>
            </a:extLst>
          </p:cNvPr>
          <p:cNvSpPr txBox="1">
            <a:spLocks noGrp="1"/>
          </p:cNvSpPr>
          <p:nvPr>
            <p:ph idx="1"/>
          </p:nvPr>
        </p:nvSpPr>
        <p:spPr>
          <a:xfrm>
            <a:off x="452005" y="1196752"/>
            <a:ext cx="8230235" cy="5194300"/>
          </a:xfrm>
          <a:prstGeom prst="rect">
            <a:avLst/>
          </a:prstGeom>
        </p:spPr>
        <p:txBody>
          <a:bodyPr vert="horz" wrap="square" lIns="91440" tIns="45720" rIns="91440" bIns="45720" numCol="1" anchor="t">
            <a:normAutofit lnSpcReduction="10000"/>
          </a:bodyPr>
          <a:lstStyle/>
          <a:p>
            <a:pPr algn="just"/>
            <a:r>
              <a:rPr lang="uk-UA" sz="2400" b="1" dirty="0">
                <a:effectLst/>
                <a:latin typeface="Times New Roman" panose="02020603050405020304" pitchFamily="18" charset="0"/>
                <a:ea typeface="Calibri" panose="020F0502020204030204" pitchFamily="34" charset="0"/>
              </a:rPr>
              <a:t>Тема 6. Система управління конкурентоспроможністю компаній та установ в охороні здоров’я та фармації.</a:t>
            </a:r>
            <a:endParaRPr lang="ru-UA" sz="2400" dirty="0">
              <a:effectLst/>
              <a:latin typeface="Times New Roman" panose="02020603050405020304" pitchFamily="18" charset="0"/>
              <a:ea typeface="Calibri" panose="020F0502020204030204" pitchFamily="34" charset="0"/>
            </a:endParaRPr>
          </a:p>
          <a:p>
            <a:pPr algn="just"/>
            <a:r>
              <a:rPr lang="uk-UA" sz="2400" dirty="0">
                <a:effectLst/>
                <a:latin typeface="Times New Roman" panose="02020603050405020304" pitchFamily="18" charset="0"/>
                <a:ea typeface="Calibri" panose="020F0502020204030204" pitchFamily="34" charset="0"/>
              </a:rPr>
              <a:t>Конкурентні стратегії ціноутворення.  Система маркетингових комунікацій. Розробка маркетингової стратегії підприємств, компаній та закладів у сфері охорони здоров’я. Товарна, цінова та  інноваційна політика підприємств, компаній та закладів у сфері охорони здоров’я. Система розподілу та формування організаційної структури підприємств, компаній та закладів у сфері охорони здоров’я.  Управління внутрішнім маркетингом підприємств, компаній та закладів у сфері охорони здоров’я. Бренд-менеджмент в структурі </a:t>
            </a:r>
            <a:r>
              <a:rPr lang="uk-UA" sz="2400" dirty="0" err="1">
                <a:effectLst/>
                <a:latin typeface="Times New Roman" panose="02020603050405020304" pitchFamily="18" charset="0"/>
                <a:ea typeface="Calibri" panose="020F0502020204030204" pitchFamily="34" charset="0"/>
              </a:rPr>
              <a:t>конкурентоутворюючих</a:t>
            </a:r>
            <a:r>
              <a:rPr lang="uk-UA" sz="2400" dirty="0">
                <a:effectLst/>
                <a:latin typeface="Times New Roman" panose="02020603050405020304" pitchFamily="18" charset="0"/>
                <a:ea typeface="Calibri" panose="020F0502020204030204" pitchFamily="34" charset="0"/>
              </a:rPr>
              <a:t> факторів підприємств, компаній та закладів у сфері охорони здоров’я.</a:t>
            </a:r>
            <a:endParaRPr lang="ru-UA" sz="2400" dirty="0">
              <a:effectLst/>
              <a:latin typeface="Times New Roman" panose="02020603050405020304" pitchFamily="18" charset="0"/>
              <a:ea typeface="Calibri" panose="020F0502020204030204" pitchFamily="34" charset="0"/>
            </a:endParaRPr>
          </a:p>
          <a:p>
            <a:pPr marL="109855" indent="0" eaLnBrk="1" latinLnBrk="0" hangingPunct="1">
              <a:buSzPct val="68000"/>
              <a:buNone/>
            </a:pPr>
            <a:endParaRPr lang="ko-KR" altLang="en-US" sz="3600" dirty="0"/>
          </a:p>
        </p:txBody>
      </p:sp>
      <p:sp>
        <p:nvSpPr>
          <p:cNvPr id="3" name="Заголовок 6">
            <a:extLst>
              <a:ext uri="{FF2B5EF4-FFF2-40B4-BE49-F238E27FC236}">
                <a16:creationId xmlns:a16="http://schemas.microsoft.com/office/drawing/2014/main" id="{DEAFA917-65E6-8138-9B44-3B25FBDC369B}"/>
              </a:ext>
            </a:extLst>
          </p:cNvPr>
          <p:cNvSpPr txBox="1">
            <a:spLocks noGrp="1"/>
          </p:cNvSpPr>
          <p:nvPr>
            <p:ph type="title"/>
          </p:nvPr>
        </p:nvSpPr>
        <p:spPr>
          <a:xfrm>
            <a:off x="457200" y="274955"/>
            <a:ext cx="8230235" cy="1143635"/>
          </a:xfrm>
          <a:prstGeom prst="rect">
            <a:avLst/>
          </a:prstGeom>
        </p:spPr>
        <p:txBody>
          <a:bodyPr vert="horz" wrap="square" lIns="91440" tIns="45720" rIns="91440" bIns="45720" numCol="1" anchor="ctr">
            <a:normAutofit/>
          </a:bodyPr>
          <a:lstStyle/>
          <a:p>
            <a:pPr marL="0" indent="0" rtl="0"/>
            <a:r>
              <a:rPr lang="ru-RU" dirty="0">
                <a:solidFill>
                  <a:srgbClr val="FF0000"/>
                </a:solidFill>
              </a:rPr>
              <a:t>Тема 6</a:t>
            </a:r>
            <a:endParaRPr lang="ko-KR" altLang="en-US" dirty="0">
              <a:solidFill>
                <a:srgbClr val="FF0000"/>
              </a:solidFill>
            </a:endParaRPr>
          </a:p>
        </p:txBody>
      </p:sp>
    </p:spTree>
    <p:extLst>
      <p:ext uri="{BB962C8B-B14F-4D97-AF65-F5344CB8AC3E}">
        <p14:creationId xmlns:p14="http://schemas.microsoft.com/office/powerpoint/2010/main" val="27792746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BAA87705-E9F8-6026-D57F-AB6CCE1C94E9}"/>
            </a:ext>
          </a:extLst>
        </p:cNvPr>
        <p:cNvGrpSpPr/>
        <p:nvPr/>
      </p:nvGrpSpPr>
      <p:grpSpPr>
        <a:xfrm>
          <a:off x="0" y="0"/>
          <a:ext cx="0" cy="0"/>
          <a:chOff x="0" y="0"/>
          <a:chExt cx="0" cy="0"/>
        </a:xfrm>
      </p:grpSpPr>
      <p:sp>
        <p:nvSpPr>
          <p:cNvPr id="2" name="Содержимое 2">
            <a:extLst>
              <a:ext uri="{FF2B5EF4-FFF2-40B4-BE49-F238E27FC236}">
                <a16:creationId xmlns:a16="http://schemas.microsoft.com/office/drawing/2014/main" id="{A1C6FE8F-AE5D-C3A1-BB11-82F47166831A}"/>
              </a:ext>
            </a:extLst>
          </p:cNvPr>
          <p:cNvSpPr txBox="1">
            <a:spLocks noGrp="1"/>
          </p:cNvSpPr>
          <p:nvPr>
            <p:ph idx="1"/>
          </p:nvPr>
        </p:nvSpPr>
        <p:spPr>
          <a:xfrm>
            <a:off x="457200" y="1196752"/>
            <a:ext cx="8230235" cy="5194300"/>
          </a:xfrm>
          <a:prstGeom prst="rect">
            <a:avLst/>
          </a:prstGeom>
        </p:spPr>
        <p:txBody>
          <a:bodyPr vert="horz" wrap="square" lIns="91440" tIns="45720" rIns="91440" bIns="45720" numCol="1" anchor="t">
            <a:normAutofit/>
          </a:bodyPr>
          <a:lstStyle/>
          <a:p>
            <a:pPr algn="just"/>
            <a:r>
              <a:rPr lang="uk-UA" sz="2400" b="1" dirty="0">
                <a:effectLst/>
                <a:latin typeface="Times New Roman" panose="02020603050405020304" pitchFamily="18" charset="0"/>
                <a:ea typeface="Calibri" panose="020F0502020204030204" pitchFamily="34" charset="0"/>
              </a:rPr>
              <a:t>Тема 7. Регулювання конкуренції на національному та міжнародному рівнях </a:t>
            </a:r>
            <a:endParaRPr lang="ru-UA" sz="2400" dirty="0">
              <a:effectLst/>
              <a:latin typeface="Times New Roman" panose="02020603050405020304" pitchFamily="18" charset="0"/>
              <a:ea typeface="Calibri" panose="020F0502020204030204" pitchFamily="34" charset="0"/>
            </a:endParaRPr>
          </a:p>
          <a:p>
            <a:pPr algn="just"/>
            <a:r>
              <a:rPr lang="uk-UA" sz="2400" dirty="0">
                <a:effectLst/>
                <a:latin typeface="Times New Roman" panose="02020603050405020304" pitchFamily="18" charset="0"/>
                <a:ea typeface="Calibri" panose="020F0502020204030204" pitchFamily="34" charset="0"/>
              </a:rPr>
              <a:t>Правові засади державного регулювання конкуренції в країні. Принципи державної політики в сфері регулювання конкуренції. Антимонопольна політика держави. </a:t>
            </a:r>
            <a:endParaRPr lang="ru-UA" sz="2400" dirty="0">
              <a:effectLst/>
              <a:latin typeface="Times New Roman" panose="02020603050405020304" pitchFamily="18" charset="0"/>
              <a:ea typeface="Calibri" panose="020F0502020204030204" pitchFamily="34" charset="0"/>
            </a:endParaRPr>
          </a:p>
          <a:p>
            <a:pPr algn="just"/>
            <a:r>
              <a:rPr lang="uk-UA" sz="2400" dirty="0">
                <a:effectLst/>
                <a:latin typeface="Times New Roman" panose="02020603050405020304" pitchFamily="18" charset="0"/>
                <a:ea typeface="Calibri" panose="020F0502020204030204" pitchFamily="34" charset="0"/>
              </a:rPr>
              <a:t>Участь держави у виробництві і реалізації продукції, товарів та послуг на медичному ринку. </a:t>
            </a:r>
            <a:endParaRPr lang="ru-UA" sz="2400" dirty="0">
              <a:effectLst/>
              <a:latin typeface="Times New Roman" panose="02020603050405020304" pitchFamily="18" charset="0"/>
              <a:ea typeface="Calibri" panose="020F0502020204030204" pitchFamily="34" charset="0"/>
            </a:endParaRPr>
          </a:p>
          <a:p>
            <a:pPr algn="just"/>
            <a:r>
              <a:rPr lang="uk-UA" sz="2400" dirty="0">
                <a:effectLst/>
                <a:latin typeface="Times New Roman" panose="02020603050405020304" pitchFamily="18" charset="0"/>
                <a:ea typeface="Calibri" panose="020F0502020204030204" pitchFamily="34" charset="0"/>
              </a:rPr>
              <a:t>Соціальна відповідальність підприємства, їхня національна специфіка, вигоди від неї для суспільства і для підприємства. Можливості перетворення соціальної відповідальності як інструменту управління конкурентоспроможністю підприємств, компаній та закладів у сфері охорони здоров’я.</a:t>
            </a:r>
            <a:endParaRPr lang="ru-UA" sz="2400" dirty="0">
              <a:effectLst/>
              <a:latin typeface="Times New Roman" panose="02020603050405020304" pitchFamily="18" charset="0"/>
              <a:ea typeface="Calibri" panose="020F0502020204030204" pitchFamily="34" charset="0"/>
            </a:endParaRPr>
          </a:p>
        </p:txBody>
      </p:sp>
      <p:sp>
        <p:nvSpPr>
          <p:cNvPr id="3" name="Заголовок 6">
            <a:extLst>
              <a:ext uri="{FF2B5EF4-FFF2-40B4-BE49-F238E27FC236}">
                <a16:creationId xmlns:a16="http://schemas.microsoft.com/office/drawing/2014/main" id="{73160DCB-1E9E-F9F1-5279-6601E209FB0E}"/>
              </a:ext>
            </a:extLst>
          </p:cNvPr>
          <p:cNvSpPr txBox="1">
            <a:spLocks noGrp="1"/>
          </p:cNvSpPr>
          <p:nvPr>
            <p:ph type="title"/>
          </p:nvPr>
        </p:nvSpPr>
        <p:spPr>
          <a:xfrm>
            <a:off x="457200" y="274955"/>
            <a:ext cx="8230235" cy="1143635"/>
          </a:xfrm>
          <a:prstGeom prst="rect">
            <a:avLst/>
          </a:prstGeom>
        </p:spPr>
        <p:txBody>
          <a:bodyPr vert="horz" wrap="square" lIns="91440" tIns="45720" rIns="91440" bIns="45720" numCol="1" anchor="ctr">
            <a:normAutofit/>
          </a:bodyPr>
          <a:lstStyle/>
          <a:p>
            <a:pPr marL="0" indent="0" rtl="0"/>
            <a:r>
              <a:rPr lang="ru-RU" dirty="0">
                <a:solidFill>
                  <a:srgbClr val="FF0000"/>
                </a:solidFill>
              </a:rPr>
              <a:t>Тема 7</a:t>
            </a:r>
            <a:endParaRPr lang="ko-KR" altLang="en-US" dirty="0">
              <a:solidFill>
                <a:srgbClr val="FF0000"/>
              </a:solidFill>
            </a:endParaRPr>
          </a:p>
        </p:txBody>
      </p:sp>
    </p:spTree>
    <p:extLst>
      <p:ext uri="{BB962C8B-B14F-4D97-AF65-F5344CB8AC3E}">
        <p14:creationId xmlns:p14="http://schemas.microsoft.com/office/powerpoint/2010/main" val="40604074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FE255EE4-2034-F64E-9782-FDCEAF1E44A1}"/>
            </a:ext>
          </a:extLst>
        </p:cNvPr>
        <p:cNvGrpSpPr/>
        <p:nvPr/>
      </p:nvGrpSpPr>
      <p:grpSpPr>
        <a:xfrm>
          <a:off x="0" y="0"/>
          <a:ext cx="0" cy="0"/>
          <a:chOff x="0" y="0"/>
          <a:chExt cx="0" cy="0"/>
        </a:xfrm>
      </p:grpSpPr>
      <p:sp>
        <p:nvSpPr>
          <p:cNvPr id="2" name="Содержимое 2">
            <a:extLst>
              <a:ext uri="{FF2B5EF4-FFF2-40B4-BE49-F238E27FC236}">
                <a16:creationId xmlns:a16="http://schemas.microsoft.com/office/drawing/2014/main" id="{32D26419-09E2-C7D0-AFE6-CE0021ACBBF1}"/>
              </a:ext>
            </a:extLst>
          </p:cNvPr>
          <p:cNvSpPr txBox="1">
            <a:spLocks noGrp="1"/>
          </p:cNvSpPr>
          <p:nvPr>
            <p:ph idx="1"/>
          </p:nvPr>
        </p:nvSpPr>
        <p:spPr>
          <a:xfrm>
            <a:off x="395536" y="1268760"/>
            <a:ext cx="8230235" cy="5194300"/>
          </a:xfrm>
          <a:prstGeom prst="rect">
            <a:avLst/>
          </a:prstGeom>
        </p:spPr>
        <p:txBody>
          <a:bodyPr vert="horz" wrap="square" lIns="91440" tIns="45720" rIns="91440" bIns="45720" numCol="1" anchor="t">
            <a:normAutofit/>
          </a:bodyPr>
          <a:lstStyle/>
          <a:p>
            <a:pPr algn="just"/>
            <a:r>
              <a:rPr lang="uk-UA" sz="2400" b="1" dirty="0">
                <a:effectLst/>
                <a:latin typeface="Times New Roman" panose="02020603050405020304" pitchFamily="18" charset="0"/>
                <a:ea typeface="Calibri" panose="020F0502020204030204" pitchFamily="34" charset="0"/>
              </a:rPr>
              <a:t>Тема 8. Розроблення та забезпечення реалізації програм підвищення конкурентоспроможності компаній та установ в охороні здоров’я та фармації.</a:t>
            </a:r>
            <a:endParaRPr lang="ru-UA" sz="2400" dirty="0">
              <a:effectLst/>
              <a:latin typeface="Times New Roman" panose="02020603050405020304" pitchFamily="18" charset="0"/>
              <a:ea typeface="Calibri" panose="020F0502020204030204" pitchFamily="34" charset="0"/>
            </a:endParaRPr>
          </a:p>
          <a:p>
            <a:pPr algn="just"/>
            <a:r>
              <a:rPr lang="uk-UA" sz="2400" dirty="0">
                <a:effectLst/>
                <a:latin typeface="Times New Roman" panose="02020603050405020304" pitchFamily="18" charset="0"/>
                <a:ea typeface="Calibri" panose="020F0502020204030204" pitchFamily="34" charset="0"/>
              </a:rPr>
              <a:t>Концепція розробки та забезпечення реалізації програми підвищення конкурентоспроможності підприємств, компаній та закладів у сфері охорони здоров’я. Етапи розробки програми підвищення конкурентоспроможності підприємств, компаній та закладів у сфері охорони здоров’я. Шляхи підвищення конкурентоспроможності підприємств, компаній та закладів у сфері охорони здоров’я. Напрями підвищення конкурентоспроможності медичної галузі в країні та на світовому ринку.</a:t>
            </a:r>
            <a:endParaRPr lang="ru-UA" sz="2400" dirty="0">
              <a:effectLst/>
              <a:latin typeface="Times New Roman" panose="02020603050405020304" pitchFamily="18" charset="0"/>
              <a:ea typeface="Calibri" panose="020F0502020204030204" pitchFamily="34" charset="0"/>
            </a:endParaRPr>
          </a:p>
          <a:p>
            <a:pPr algn="just"/>
            <a:endParaRPr lang="ru-UA" sz="1800" dirty="0">
              <a:effectLst/>
              <a:latin typeface="Times New Roman" panose="02020603050405020304" pitchFamily="18" charset="0"/>
              <a:ea typeface="Calibri" panose="020F0502020204030204" pitchFamily="34" charset="0"/>
            </a:endParaRPr>
          </a:p>
        </p:txBody>
      </p:sp>
      <p:sp>
        <p:nvSpPr>
          <p:cNvPr id="3" name="Заголовок 6">
            <a:extLst>
              <a:ext uri="{FF2B5EF4-FFF2-40B4-BE49-F238E27FC236}">
                <a16:creationId xmlns:a16="http://schemas.microsoft.com/office/drawing/2014/main" id="{E6FD8643-D137-CB6A-56AA-0CF898E25E65}"/>
              </a:ext>
            </a:extLst>
          </p:cNvPr>
          <p:cNvSpPr txBox="1">
            <a:spLocks noGrp="1"/>
          </p:cNvSpPr>
          <p:nvPr>
            <p:ph type="title"/>
          </p:nvPr>
        </p:nvSpPr>
        <p:spPr>
          <a:xfrm>
            <a:off x="457200" y="274955"/>
            <a:ext cx="8230235" cy="1143635"/>
          </a:xfrm>
          <a:prstGeom prst="rect">
            <a:avLst/>
          </a:prstGeom>
        </p:spPr>
        <p:txBody>
          <a:bodyPr vert="horz" wrap="square" lIns="91440" tIns="45720" rIns="91440" bIns="45720" numCol="1" anchor="ctr">
            <a:normAutofit/>
          </a:bodyPr>
          <a:lstStyle/>
          <a:p>
            <a:pPr marL="0" indent="0" rtl="0"/>
            <a:r>
              <a:rPr lang="ru-RU" dirty="0">
                <a:solidFill>
                  <a:srgbClr val="FF0000"/>
                </a:solidFill>
              </a:rPr>
              <a:t>Тема 8</a:t>
            </a:r>
            <a:endParaRPr lang="ko-KR" altLang="en-US" dirty="0">
              <a:solidFill>
                <a:srgbClr val="FF0000"/>
              </a:solidFill>
            </a:endParaRPr>
          </a:p>
        </p:txBody>
      </p:sp>
    </p:spTree>
    <p:extLst>
      <p:ext uri="{BB962C8B-B14F-4D97-AF65-F5344CB8AC3E}">
        <p14:creationId xmlns:p14="http://schemas.microsoft.com/office/powerpoint/2010/main" val="3338730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Содержимое 1"/>
          <p:cNvSpPr txBox="1">
            <a:spLocks noGrp="1"/>
          </p:cNvSpPr>
          <p:nvPr>
            <p:ph idx="1"/>
          </p:nvPr>
        </p:nvSpPr>
        <p:spPr>
          <a:xfrm>
            <a:off x="427565" y="1268760"/>
            <a:ext cx="8232140" cy="5711825"/>
          </a:xfrm>
          <a:prstGeom prst="rect">
            <a:avLst/>
          </a:prstGeom>
        </p:spPr>
        <p:txBody>
          <a:bodyPr vert="horz" wrap="square" lIns="91440" tIns="45720" rIns="91440" bIns="45720" numCol="1" anchor="t">
            <a:normAutofit/>
          </a:bodyPr>
          <a:lstStyle/>
          <a:p>
            <a:pPr marL="342900" lvl="0" indent="-342900" algn="just">
              <a:buFont typeface="+mj-lt"/>
              <a:buAutoNum type="arabicPeriod"/>
            </a:pPr>
            <a:r>
              <a:rPr lang="uk-UA" sz="1600" dirty="0">
                <a:effectLst/>
                <a:latin typeface="Times New Roman" panose="02020603050405020304" pitchFamily="18" charset="0"/>
                <a:ea typeface="Times New Roman" panose="02020603050405020304" pitchFamily="18" charset="0"/>
              </a:rPr>
              <a:t>Драган О. І. Управління конкурентоспроможністю підприємств: теоретичні аспекти. Монографія. Київ: </a:t>
            </a:r>
            <a:r>
              <a:rPr lang="uk-UA" sz="1600" dirty="0" err="1">
                <a:effectLst/>
                <a:latin typeface="Times New Roman" panose="02020603050405020304" pitchFamily="18" charset="0"/>
                <a:ea typeface="Times New Roman" panose="02020603050405020304" pitchFamily="18" charset="0"/>
              </a:rPr>
              <a:t>ДАКККіМ</a:t>
            </a:r>
            <a:r>
              <a:rPr lang="uk-UA" sz="1600" dirty="0">
                <a:effectLst/>
                <a:latin typeface="Times New Roman" panose="02020603050405020304" pitchFamily="18" charset="0"/>
                <a:ea typeface="Times New Roman" panose="02020603050405020304" pitchFamily="18" charset="0"/>
              </a:rPr>
              <a:t>, 2017. 160 с.</a:t>
            </a:r>
            <a:endParaRPr lang="ru-UA" sz="1600" dirty="0">
              <a:effectLst/>
              <a:latin typeface="Times New Roman" panose="02020603050405020304" pitchFamily="18" charset="0"/>
              <a:ea typeface="Calibri" panose="020F0502020204030204" pitchFamily="34" charset="0"/>
            </a:endParaRPr>
          </a:p>
          <a:p>
            <a:pPr marL="342900" lvl="0" indent="-342900" algn="just">
              <a:buFont typeface="+mj-lt"/>
              <a:buAutoNum type="arabicPeriod"/>
            </a:pPr>
            <a:r>
              <a:rPr lang="uk-UA" sz="1600" dirty="0">
                <a:effectLst/>
                <a:latin typeface="Times New Roman" panose="02020603050405020304" pitchFamily="18" charset="0"/>
                <a:ea typeface="Times New Roman" panose="02020603050405020304" pitchFamily="18" charset="0"/>
              </a:rPr>
              <a:t> </a:t>
            </a:r>
            <a:r>
              <a:rPr lang="ru-RU" sz="1600" dirty="0" err="1">
                <a:effectLst/>
                <a:latin typeface="Times New Roman" panose="02020603050405020304" pitchFamily="18" charset="0"/>
                <a:ea typeface="Times New Roman" panose="02020603050405020304" pitchFamily="18" charset="0"/>
              </a:rPr>
              <a:t>Леськів</a:t>
            </a:r>
            <a:r>
              <a:rPr lang="ru-RU" sz="1600" dirty="0">
                <a:effectLst/>
                <a:latin typeface="Times New Roman" panose="02020603050405020304" pitchFamily="18" charset="0"/>
                <a:ea typeface="Times New Roman" panose="02020603050405020304" pitchFamily="18" charset="0"/>
              </a:rPr>
              <a:t> Г. З., Франчук В. І., </a:t>
            </a:r>
            <a:r>
              <a:rPr lang="ru-RU" sz="1600" dirty="0" err="1">
                <a:effectLst/>
                <a:latin typeface="Times New Roman" panose="02020603050405020304" pitchFamily="18" charset="0"/>
                <a:ea typeface="Times New Roman" panose="02020603050405020304" pitchFamily="18" charset="0"/>
              </a:rPr>
              <a:t>Левків</a:t>
            </a:r>
            <a:r>
              <a:rPr lang="ru-RU" sz="1600" dirty="0">
                <a:effectLst/>
                <a:latin typeface="Times New Roman" panose="02020603050405020304" pitchFamily="18" charset="0"/>
                <a:ea typeface="Times New Roman" panose="02020603050405020304" pitchFamily="18" charset="0"/>
              </a:rPr>
              <a:t> Г. Я., </a:t>
            </a:r>
            <a:r>
              <a:rPr lang="ru-RU" sz="1600" dirty="0" err="1">
                <a:effectLst/>
                <a:latin typeface="Times New Roman" panose="02020603050405020304" pitchFamily="18" charset="0"/>
                <a:ea typeface="Times New Roman" panose="02020603050405020304" pitchFamily="18" charset="0"/>
              </a:rPr>
              <a:t>Гобела</a:t>
            </a:r>
            <a:r>
              <a:rPr lang="ru-RU" sz="1600" dirty="0">
                <a:effectLst/>
                <a:latin typeface="Times New Roman" panose="02020603050405020304" pitchFamily="18" charset="0"/>
                <a:ea typeface="Times New Roman" panose="02020603050405020304" pitchFamily="18" charset="0"/>
              </a:rPr>
              <a:t> В. В. </a:t>
            </a:r>
            <a:r>
              <a:rPr lang="ru-RU" sz="1600" dirty="0" err="1">
                <a:effectLst/>
                <a:latin typeface="Times New Roman" panose="02020603050405020304" pitchFamily="18" charset="0"/>
                <a:ea typeface="Times New Roman" panose="02020603050405020304" pitchFamily="18" charset="0"/>
              </a:rPr>
              <a:t>Управління</a:t>
            </a:r>
            <a:r>
              <a:rPr lang="ru-RU" sz="1600" dirty="0">
                <a:effectLst/>
                <a:latin typeface="Times New Roman" panose="02020603050405020304" pitchFamily="18" charset="0"/>
                <a:ea typeface="Times New Roman" panose="02020603050405020304" pitchFamily="18" charset="0"/>
              </a:rPr>
              <a:t>  </a:t>
            </a:r>
            <a:r>
              <a:rPr lang="ru-RU" sz="1600" dirty="0" err="1">
                <a:effectLst/>
                <a:latin typeface="Times New Roman" panose="02020603050405020304" pitchFamily="18" charset="0"/>
                <a:ea typeface="Times New Roman" panose="02020603050405020304" pitchFamily="18" charset="0"/>
              </a:rPr>
              <a:t>конкурентоспроможністю</a:t>
            </a:r>
            <a:r>
              <a:rPr lang="ru-RU" sz="1600" dirty="0">
                <a:effectLst/>
                <a:latin typeface="Times New Roman" panose="02020603050405020304" pitchFamily="18" charset="0"/>
                <a:ea typeface="Times New Roman" panose="02020603050405020304" pitchFamily="18" charset="0"/>
              </a:rPr>
              <a:t>  </a:t>
            </a:r>
            <a:r>
              <a:rPr lang="ru-RU" sz="1600" dirty="0" err="1">
                <a:effectLst/>
                <a:latin typeface="Times New Roman" panose="02020603050405020304" pitchFamily="18" charset="0"/>
                <a:ea typeface="Times New Roman" panose="02020603050405020304" pitchFamily="18" charset="0"/>
              </a:rPr>
              <a:t>підприємства</a:t>
            </a:r>
            <a:r>
              <a:rPr lang="ru-RU" sz="1600" dirty="0">
                <a:effectLst/>
                <a:latin typeface="Times New Roman" panose="02020603050405020304" pitchFamily="18" charset="0"/>
                <a:ea typeface="Times New Roman" panose="02020603050405020304" pitchFamily="18" charset="0"/>
              </a:rPr>
              <a:t>: </a:t>
            </a:r>
            <a:r>
              <a:rPr lang="ru-RU" sz="1600" dirty="0" err="1">
                <a:effectLst/>
                <a:latin typeface="Times New Roman" panose="02020603050405020304" pitchFamily="18" charset="0"/>
                <a:ea typeface="Times New Roman" panose="02020603050405020304" pitchFamily="18" charset="0"/>
              </a:rPr>
              <a:t>навчальний</a:t>
            </a:r>
            <a:r>
              <a:rPr lang="ru-RU" sz="1600" dirty="0">
                <a:effectLst/>
                <a:latin typeface="Times New Roman" panose="02020603050405020304" pitchFamily="18" charset="0"/>
                <a:ea typeface="Times New Roman" panose="02020603050405020304" pitchFamily="18" charset="0"/>
              </a:rPr>
              <a:t>  </a:t>
            </a:r>
            <a:r>
              <a:rPr lang="ru-RU" sz="1600" dirty="0" err="1">
                <a:effectLst/>
                <a:latin typeface="Times New Roman" panose="02020603050405020304" pitchFamily="18" charset="0"/>
                <a:ea typeface="Times New Roman" panose="02020603050405020304" pitchFamily="18" charset="0"/>
              </a:rPr>
              <a:t>посібник</a:t>
            </a:r>
            <a:r>
              <a:rPr lang="ru-RU" sz="1600" dirty="0">
                <a:effectLst/>
                <a:latin typeface="Times New Roman" panose="02020603050405020304" pitchFamily="18" charset="0"/>
                <a:ea typeface="Times New Roman" panose="02020603050405020304" pitchFamily="18" charset="0"/>
              </a:rPr>
              <a:t>.  </a:t>
            </a:r>
            <a:r>
              <a:rPr lang="ru-RU" sz="1600" dirty="0" err="1">
                <a:effectLst/>
                <a:latin typeface="Times New Roman" panose="02020603050405020304" pitchFamily="18" charset="0"/>
                <a:ea typeface="Times New Roman" panose="02020603050405020304" pitchFamily="18" charset="0"/>
              </a:rPr>
              <a:t>Львів</a:t>
            </a:r>
            <a:r>
              <a:rPr lang="ru-RU" sz="1600" dirty="0">
                <a:effectLst/>
                <a:latin typeface="Times New Roman" panose="02020603050405020304" pitchFamily="18" charset="0"/>
                <a:ea typeface="Times New Roman" panose="02020603050405020304" pitchFamily="18" charset="0"/>
              </a:rPr>
              <a:t>:  </a:t>
            </a:r>
            <a:r>
              <a:rPr lang="ru-RU" sz="1600" dirty="0" err="1">
                <a:effectLst/>
                <a:latin typeface="Times New Roman" panose="02020603050405020304" pitchFamily="18" charset="0"/>
                <a:ea typeface="Times New Roman" panose="02020603050405020304" pitchFamily="18" charset="0"/>
              </a:rPr>
              <a:t>Львівський</a:t>
            </a:r>
            <a:r>
              <a:rPr lang="ru-RU" sz="1600" dirty="0">
                <a:effectLst/>
                <a:latin typeface="Times New Roman" panose="02020603050405020304" pitchFamily="18" charset="0"/>
                <a:ea typeface="Times New Roman" panose="02020603050405020304" pitchFamily="18" charset="0"/>
              </a:rPr>
              <a:t>  </a:t>
            </a:r>
            <a:r>
              <a:rPr lang="ru-RU" sz="1600" dirty="0" err="1">
                <a:effectLst/>
                <a:latin typeface="Times New Roman" panose="02020603050405020304" pitchFamily="18" charset="0"/>
                <a:ea typeface="Times New Roman" panose="02020603050405020304" pitchFamily="18" charset="0"/>
              </a:rPr>
              <a:t>державний</a:t>
            </a:r>
            <a:r>
              <a:rPr lang="ru-RU" sz="1600" dirty="0">
                <a:effectLst/>
                <a:latin typeface="Times New Roman" panose="02020603050405020304" pitchFamily="18" charset="0"/>
                <a:ea typeface="Times New Roman" panose="02020603050405020304" pitchFamily="18" charset="0"/>
              </a:rPr>
              <a:t> </a:t>
            </a:r>
            <a:r>
              <a:rPr lang="ru-RU" sz="1600" dirty="0" err="1">
                <a:effectLst/>
                <a:latin typeface="Times New Roman" panose="02020603050405020304" pitchFamily="18" charset="0"/>
                <a:ea typeface="Times New Roman" panose="02020603050405020304" pitchFamily="18" charset="0"/>
              </a:rPr>
              <a:t>університет</a:t>
            </a:r>
            <a:r>
              <a:rPr lang="ru-RU" sz="1600" dirty="0">
                <a:effectLst/>
                <a:latin typeface="Times New Roman" panose="02020603050405020304" pitchFamily="18" charset="0"/>
                <a:ea typeface="Times New Roman" panose="02020603050405020304" pitchFamily="18" charset="0"/>
              </a:rPr>
              <a:t> </a:t>
            </a:r>
            <a:r>
              <a:rPr lang="ru-RU" sz="1600" dirty="0" err="1">
                <a:effectLst/>
                <a:latin typeface="Times New Roman" panose="02020603050405020304" pitchFamily="18" charset="0"/>
                <a:ea typeface="Times New Roman" panose="02020603050405020304" pitchFamily="18" charset="0"/>
              </a:rPr>
              <a:t>внутрішніх</a:t>
            </a:r>
            <a:r>
              <a:rPr lang="ru-RU" sz="1600" dirty="0">
                <a:effectLst/>
                <a:latin typeface="Times New Roman" panose="02020603050405020304" pitchFamily="18" charset="0"/>
                <a:ea typeface="Times New Roman" panose="02020603050405020304" pitchFamily="18" charset="0"/>
              </a:rPr>
              <a:t> справ, 2022. 220 с.</a:t>
            </a:r>
            <a:endParaRPr lang="uk-UA" sz="1600" dirty="0">
              <a:effectLst/>
              <a:latin typeface="Times New Roman" panose="02020603050405020304" pitchFamily="18" charset="0"/>
              <a:ea typeface="Times New Roman" panose="02020603050405020304" pitchFamily="18" charset="0"/>
            </a:endParaRPr>
          </a:p>
          <a:p>
            <a:pPr marL="342900" lvl="0" indent="-342900" algn="just">
              <a:buFont typeface="+mj-lt"/>
              <a:buAutoNum type="arabicPeriod"/>
            </a:pPr>
            <a:r>
              <a:rPr lang="uk-UA" sz="1600" dirty="0">
                <a:latin typeface="Times New Roman" panose="02020603050405020304" pitchFamily="18" charset="0"/>
                <a:ea typeface="Times New Roman" panose="02020603050405020304" pitchFamily="18" charset="0"/>
              </a:rPr>
              <a:t>Клименко </a:t>
            </a:r>
            <a:r>
              <a:rPr lang="uk-UA" sz="1600" dirty="0" err="1">
                <a:latin typeface="Times New Roman" panose="02020603050405020304" pitchFamily="18" charset="0"/>
                <a:ea typeface="Times New Roman" panose="02020603050405020304" pitchFamily="18" charset="0"/>
              </a:rPr>
              <a:t>С.М</a:t>
            </a:r>
            <a:r>
              <a:rPr lang="uk-UA" sz="1600" dirty="0">
                <a:latin typeface="Times New Roman" panose="02020603050405020304" pitchFamily="18" charset="0"/>
                <a:ea typeface="Times New Roman" panose="02020603050405020304" pitchFamily="18" charset="0"/>
              </a:rPr>
              <a:t>. Управління конкурентоспроможністю підприємства: </a:t>
            </a:r>
            <a:r>
              <a:rPr lang="uk-UA" sz="1600" dirty="0" err="1">
                <a:latin typeface="Times New Roman" panose="02020603050405020304" pitchFamily="18" charset="0"/>
                <a:ea typeface="Times New Roman" panose="02020603050405020304" pitchFamily="18" charset="0"/>
              </a:rPr>
              <a:t>навч.посіб</a:t>
            </a:r>
            <a:r>
              <a:rPr lang="uk-UA" sz="1600" dirty="0">
                <a:latin typeface="Times New Roman" panose="02020603050405020304" pitchFamily="18" charset="0"/>
                <a:ea typeface="Times New Roman" panose="02020603050405020304" pitchFamily="18" charset="0"/>
              </a:rPr>
              <a:t>. Київ: </a:t>
            </a:r>
            <a:r>
              <a:rPr lang="uk-UA" sz="1600" dirty="0" err="1">
                <a:latin typeface="Times New Roman" panose="02020603050405020304" pitchFamily="18" charset="0"/>
                <a:ea typeface="Times New Roman" panose="02020603050405020304" pitchFamily="18" charset="0"/>
              </a:rPr>
              <a:t>КНЕУ</a:t>
            </a:r>
            <a:r>
              <a:rPr lang="uk-UA" sz="1600" dirty="0">
                <a:latin typeface="Times New Roman" panose="02020603050405020304" pitchFamily="18" charset="0"/>
                <a:ea typeface="Times New Roman" panose="02020603050405020304" pitchFamily="18" charset="0"/>
              </a:rPr>
              <a:t>, 2018. 520 с. </a:t>
            </a:r>
          </a:p>
          <a:p>
            <a:pPr marL="342900" lvl="0" indent="-342900" algn="just">
              <a:buFont typeface="+mj-lt"/>
              <a:buAutoNum type="arabicPeriod"/>
            </a:pPr>
            <a:r>
              <a:rPr lang="uk-UA" sz="1600" dirty="0">
                <a:latin typeface="Times New Roman" panose="02020603050405020304" pitchFamily="18" charset="0"/>
                <a:ea typeface="Times New Roman" panose="02020603050405020304" pitchFamily="18" charset="0"/>
              </a:rPr>
              <a:t>Конкурентоспроможність  підприємства:  навчальний  посібник / </a:t>
            </a:r>
            <a:r>
              <a:rPr lang="uk-UA" sz="1600" dirty="0" err="1">
                <a:latin typeface="Times New Roman" panose="02020603050405020304" pitchFamily="18" charset="0"/>
                <a:ea typeface="Times New Roman" panose="02020603050405020304" pitchFamily="18" charset="0"/>
              </a:rPr>
              <a:t>І.А</a:t>
            </a:r>
            <a:r>
              <a:rPr lang="uk-UA" sz="1600" dirty="0">
                <a:latin typeface="Times New Roman" panose="02020603050405020304" pitchFamily="18" charset="0"/>
                <a:ea typeface="Times New Roman" panose="02020603050405020304" pitchFamily="18" charset="0"/>
              </a:rPr>
              <a:t>. Дмитрієв, </a:t>
            </a:r>
            <a:r>
              <a:rPr lang="uk-UA" sz="1600" dirty="0" err="1">
                <a:latin typeface="Times New Roman" panose="02020603050405020304" pitchFamily="18" charset="0"/>
                <a:ea typeface="Times New Roman" panose="02020603050405020304" pitchFamily="18" charset="0"/>
              </a:rPr>
              <a:t>І.М</a:t>
            </a:r>
            <a:r>
              <a:rPr lang="uk-UA" sz="1600" dirty="0">
                <a:latin typeface="Times New Roman" panose="02020603050405020304" pitchFamily="18" charset="0"/>
                <a:ea typeface="Times New Roman" panose="02020603050405020304" pitchFamily="18" charset="0"/>
              </a:rPr>
              <a:t>. </a:t>
            </a:r>
            <a:r>
              <a:rPr lang="uk-UA" sz="1600" dirty="0" err="1">
                <a:latin typeface="Times New Roman" panose="02020603050405020304" pitchFamily="18" charset="0"/>
                <a:ea typeface="Times New Roman" panose="02020603050405020304" pitchFamily="18" charset="0"/>
              </a:rPr>
              <a:t>Кирчата</a:t>
            </a:r>
            <a:r>
              <a:rPr lang="uk-UA" sz="1600" dirty="0">
                <a:latin typeface="Times New Roman" panose="02020603050405020304" pitchFamily="18" charset="0"/>
                <a:ea typeface="Times New Roman" panose="02020603050405020304" pitchFamily="18" charset="0"/>
              </a:rPr>
              <a:t>, </a:t>
            </a:r>
            <a:r>
              <a:rPr lang="uk-UA" sz="1600" dirty="0" err="1">
                <a:latin typeface="Times New Roman" panose="02020603050405020304" pitchFamily="18" charset="0"/>
                <a:ea typeface="Times New Roman" panose="02020603050405020304" pitchFamily="18" charset="0"/>
              </a:rPr>
              <a:t>О.М</a:t>
            </a:r>
            <a:r>
              <a:rPr lang="uk-UA" sz="1600" dirty="0">
                <a:latin typeface="Times New Roman" panose="02020603050405020304" pitchFamily="18" charset="0"/>
                <a:ea typeface="Times New Roman" panose="02020603050405020304" pitchFamily="18" charset="0"/>
              </a:rPr>
              <a:t>. </a:t>
            </a:r>
            <a:r>
              <a:rPr lang="uk-UA" sz="1600" dirty="0" err="1">
                <a:latin typeface="Times New Roman" panose="02020603050405020304" pitchFamily="18" charset="0"/>
                <a:ea typeface="Times New Roman" panose="02020603050405020304" pitchFamily="18" charset="0"/>
              </a:rPr>
              <a:t>Шершенюк</a:t>
            </a:r>
            <a:r>
              <a:rPr lang="uk-UA" sz="1600" dirty="0">
                <a:latin typeface="Times New Roman" panose="02020603050405020304" pitchFamily="18" charset="0"/>
                <a:ea typeface="Times New Roman" panose="02020603050405020304" pitchFamily="18" charset="0"/>
              </a:rPr>
              <a:t>  Х.: ФОП </a:t>
            </a:r>
            <a:r>
              <a:rPr lang="uk-UA" sz="1600" dirty="0" err="1">
                <a:latin typeface="Times New Roman" panose="02020603050405020304" pitchFamily="18" charset="0"/>
                <a:ea typeface="Times New Roman" panose="02020603050405020304" pitchFamily="18" charset="0"/>
              </a:rPr>
              <a:t>Бровін</a:t>
            </a:r>
            <a:r>
              <a:rPr lang="uk-UA" sz="1600" dirty="0">
                <a:latin typeface="Times New Roman" panose="02020603050405020304" pitchFamily="18" charset="0"/>
                <a:ea typeface="Times New Roman" panose="02020603050405020304" pitchFamily="18" charset="0"/>
              </a:rPr>
              <a:t> </a:t>
            </a:r>
            <a:r>
              <a:rPr lang="uk-UA" sz="1600" dirty="0" err="1">
                <a:latin typeface="Times New Roman" panose="02020603050405020304" pitchFamily="18" charset="0"/>
                <a:ea typeface="Times New Roman" panose="02020603050405020304" pitchFamily="18" charset="0"/>
              </a:rPr>
              <a:t>О.В</a:t>
            </a:r>
            <a:r>
              <a:rPr lang="uk-UA" sz="1600" dirty="0">
                <a:latin typeface="Times New Roman" panose="02020603050405020304" pitchFamily="18" charset="0"/>
                <a:ea typeface="Times New Roman" panose="02020603050405020304" pitchFamily="18" charset="0"/>
              </a:rPr>
              <a:t>.,  2020. 340 с. </a:t>
            </a:r>
          </a:p>
          <a:p>
            <a:pPr marL="342900" lvl="0" indent="-342900" algn="just">
              <a:buFont typeface="+mj-lt"/>
              <a:buAutoNum type="arabicPeriod"/>
            </a:pPr>
            <a:r>
              <a:rPr lang="uk-UA" sz="1600" dirty="0" err="1">
                <a:latin typeface="Times New Roman" panose="02020603050405020304" pitchFamily="18" charset="0"/>
                <a:ea typeface="Times New Roman" panose="02020603050405020304" pitchFamily="18" charset="0"/>
              </a:rPr>
              <a:t>Омельяненко</a:t>
            </a:r>
            <a:r>
              <a:rPr lang="uk-UA" sz="1600" dirty="0">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Т. В., </a:t>
            </a:r>
            <a:r>
              <a:rPr lang="uk-UA" sz="1600" dirty="0" err="1">
                <a:effectLst/>
                <a:latin typeface="Times New Roman" panose="02020603050405020304" pitchFamily="18" charset="0"/>
                <a:ea typeface="Times New Roman" panose="02020603050405020304" pitchFamily="18" charset="0"/>
              </a:rPr>
              <a:t>Барабась</a:t>
            </a:r>
            <a:r>
              <a:rPr lang="uk-UA" sz="1600" dirty="0">
                <a:effectLst/>
                <a:latin typeface="Times New Roman" panose="02020603050405020304" pitchFamily="18" charset="0"/>
                <a:ea typeface="Times New Roman" panose="02020603050405020304" pitchFamily="18" charset="0"/>
              </a:rPr>
              <a:t> Д. О., Вакуленко А. В. Управління конкурентоспроможністю підприємства: </a:t>
            </a:r>
            <a:r>
              <a:rPr lang="uk-UA" sz="1600" dirty="0" err="1">
                <a:effectLst/>
                <a:latin typeface="Times New Roman" panose="02020603050405020304" pitchFamily="18" charset="0"/>
                <a:ea typeface="Times New Roman" panose="02020603050405020304" pitchFamily="18" charset="0"/>
              </a:rPr>
              <a:t>Навч</a:t>
            </a:r>
            <a:r>
              <a:rPr lang="uk-UA" sz="1600" dirty="0">
                <a:effectLst/>
                <a:latin typeface="Times New Roman" panose="02020603050405020304" pitchFamily="18" charset="0"/>
                <a:ea typeface="Times New Roman" panose="02020603050405020304" pitchFamily="18" charset="0"/>
              </a:rPr>
              <a:t>.-метод. </a:t>
            </a:r>
            <a:r>
              <a:rPr lang="uk-UA" sz="1600" dirty="0" err="1">
                <a:effectLst/>
                <a:latin typeface="Times New Roman" panose="02020603050405020304" pitchFamily="18" charset="0"/>
                <a:ea typeface="Times New Roman" panose="02020603050405020304" pitchFamily="18" charset="0"/>
              </a:rPr>
              <a:t>посіб</a:t>
            </a:r>
            <a:r>
              <a:rPr lang="uk-UA" sz="1600" dirty="0">
                <a:effectLst/>
                <a:latin typeface="Times New Roman" panose="02020603050405020304" pitchFamily="18" charset="0"/>
                <a:ea typeface="Times New Roman" panose="02020603050405020304" pitchFamily="18" charset="0"/>
              </a:rPr>
              <a:t>. для </a:t>
            </a:r>
            <a:r>
              <a:rPr lang="uk-UA" sz="1600" dirty="0" err="1">
                <a:effectLst/>
                <a:latin typeface="Times New Roman" panose="02020603050405020304" pitchFamily="18" charset="0"/>
                <a:ea typeface="Times New Roman" panose="02020603050405020304" pitchFamily="18" charset="0"/>
              </a:rPr>
              <a:t>самост</a:t>
            </a:r>
            <a:r>
              <a:rPr lang="uk-UA" sz="1600" dirty="0">
                <a:effectLst/>
                <a:latin typeface="Times New Roman" panose="02020603050405020304" pitchFamily="18" charset="0"/>
                <a:ea typeface="Times New Roman" panose="02020603050405020304" pitchFamily="18" charset="0"/>
              </a:rPr>
              <a:t>. </a:t>
            </a:r>
            <a:r>
              <a:rPr lang="uk-UA" sz="1600" dirty="0" err="1">
                <a:effectLst/>
                <a:latin typeface="Times New Roman" panose="02020603050405020304" pitchFamily="18" charset="0"/>
                <a:ea typeface="Times New Roman" panose="02020603050405020304" pitchFamily="18" charset="0"/>
              </a:rPr>
              <a:t>вивч</a:t>
            </a:r>
            <a:r>
              <a:rPr lang="uk-UA" sz="1600" dirty="0">
                <a:effectLst/>
                <a:latin typeface="Times New Roman" panose="02020603050405020304" pitchFamily="18" charset="0"/>
                <a:ea typeface="Times New Roman" panose="02020603050405020304" pitchFamily="18" charset="0"/>
              </a:rPr>
              <a:t>. </a:t>
            </a:r>
            <a:r>
              <a:rPr lang="uk-UA" sz="1600" dirty="0" err="1">
                <a:effectLst/>
                <a:latin typeface="Times New Roman" panose="02020603050405020304" pitchFamily="18" charset="0"/>
                <a:ea typeface="Times New Roman" panose="02020603050405020304" pitchFamily="18" charset="0"/>
              </a:rPr>
              <a:t>дисц</a:t>
            </a:r>
            <a:r>
              <a:rPr lang="uk-UA" sz="1600" dirty="0">
                <a:effectLst/>
                <a:latin typeface="Times New Roman" panose="02020603050405020304" pitchFamily="18" charset="0"/>
                <a:ea typeface="Times New Roman" panose="02020603050405020304" pitchFamily="18" charset="0"/>
              </a:rPr>
              <a:t>. Київ: </a:t>
            </a:r>
            <a:r>
              <a:rPr lang="uk-UA" sz="1600" dirty="0" err="1">
                <a:effectLst/>
                <a:latin typeface="Times New Roman" panose="02020603050405020304" pitchFamily="18" charset="0"/>
                <a:ea typeface="Times New Roman" panose="02020603050405020304" pitchFamily="18" charset="0"/>
              </a:rPr>
              <a:t>КНЕУ</a:t>
            </a:r>
            <a:r>
              <a:rPr lang="uk-UA" sz="1600" dirty="0">
                <a:effectLst/>
                <a:latin typeface="Times New Roman" panose="02020603050405020304" pitchFamily="18" charset="0"/>
                <a:ea typeface="Times New Roman" panose="02020603050405020304" pitchFamily="18" charset="0"/>
              </a:rPr>
              <a:t>, 2016. 272 с.</a:t>
            </a:r>
            <a:endParaRPr lang="ru-UA" sz="1600" dirty="0">
              <a:effectLst/>
              <a:latin typeface="Times New Roman" panose="02020603050405020304" pitchFamily="18" charset="0"/>
              <a:ea typeface="Calibri" panose="020F0502020204030204" pitchFamily="34" charset="0"/>
            </a:endParaRPr>
          </a:p>
          <a:p>
            <a:pPr marL="342900" lvl="0" indent="-342900" algn="just">
              <a:buFont typeface="+mj-lt"/>
              <a:buAutoNum type="arabicPeriod"/>
            </a:pPr>
            <a:r>
              <a:rPr lang="uk-UA" sz="1600" dirty="0">
                <a:effectLst/>
                <a:latin typeface="Times New Roman" panose="02020603050405020304" pitchFamily="18" charset="0"/>
                <a:ea typeface="Times New Roman" panose="02020603050405020304" pitchFamily="18" charset="0"/>
              </a:rPr>
              <a:t>Портер М. Конкурентна стратегія. Техніки аналізу галузей і конкурентів. Київ: Наш формат., 2020. 424 с.</a:t>
            </a:r>
            <a:endParaRPr lang="ru-UA" sz="1600" dirty="0">
              <a:effectLst/>
              <a:latin typeface="Times New Roman" panose="02020603050405020304" pitchFamily="18" charset="0"/>
              <a:ea typeface="Calibri" panose="020F0502020204030204" pitchFamily="34" charset="0"/>
            </a:endParaRPr>
          </a:p>
          <a:p>
            <a:pPr marL="342900" lvl="0" indent="-342900" algn="just">
              <a:buFont typeface="+mj-lt"/>
              <a:buAutoNum type="arabicPeriod"/>
            </a:pPr>
            <a:r>
              <a:rPr lang="uk-UA" sz="1600" dirty="0">
                <a:effectLst/>
                <a:latin typeface="Times New Roman" panose="02020603050405020304" pitchFamily="18" charset="0"/>
                <a:ea typeface="Times New Roman" panose="02020603050405020304" pitchFamily="18" charset="0"/>
              </a:rPr>
              <a:t> Мартинюк О. А. Інноваційні технології в системі управління підприємствами в умовах динамічного середовищ: монографія. Миколаїв: ФОП Швець </a:t>
            </a:r>
            <a:r>
              <a:rPr lang="uk-UA" sz="1600" dirty="0" err="1">
                <a:effectLst/>
                <a:latin typeface="Times New Roman" panose="02020603050405020304" pitchFamily="18" charset="0"/>
                <a:ea typeface="Times New Roman" panose="02020603050405020304" pitchFamily="18" charset="0"/>
              </a:rPr>
              <a:t>В.М</a:t>
            </a:r>
            <a:r>
              <a:rPr lang="uk-UA" sz="1600" dirty="0">
                <a:effectLst/>
                <a:latin typeface="Times New Roman" panose="02020603050405020304" pitchFamily="18" charset="0"/>
                <a:ea typeface="Times New Roman" panose="02020603050405020304" pitchFamily="18" charset="0"/>
              </a:rPr>
              <a:t>., 2017. 540 с.</a:t>
            </a:r>
            <a:endParaRPr lang="ru-UA" sz="1600" dirty="0">
              <a:effectLst/>
              <a:latin typeface="Times New Roman" panose="02020603050405020304" pitchFamily="18" charset="0"/>
              <a:ea typeface="Calibri" panose="020F0502020204030204" pitchFamily="34" charset="0"/>
            </a:endParaRPr>
          </a:p>
          <a:p>
            <a:pPr marL="342900" lvl="0" indent="-342900" algn="just">
              <a:buFont typeface="+mj-lt"/>
              <a:buAutoNum type="arabicPeriod"/>
            </a:pPr>
            <a:r>
              <a:rPr lang="uk-UA" sz="1600" dirty="0">
                <a:effectLst/>
                <a:latin typeface="Times New Roman" panose="02020603050405020304" pitchFamily="18" charset="0"/>
                <a:ea typeface="Times New Roman" panose="02020603050405020304" pitchFamily="18" charset="0"/>
              </a:rPr>
              <a:t>Борщ </a:t>
            </a:r>
            <a:r>
              <a:rPr lang="uk-UA" sz="1600" dirty="0" err="1">
                <a:effectLst/>
                <a:latin typeface="Times New Roman" panose="02020603050405020304" pitchFamily="18" charset="0"/>
                <a:ea typeface="Times New Roman" panose="02020603050405020304" pitchFamily="18" charset="0"/>
              </a:rPr>
              <a:t>В.І</a:t>
            </a:r>
            <a:r>
              <a:rPr lang="uk-UA" sz="1600" dirty="0">
                <a:effectLst/>
                <a:latin typeface="Times New Roman" panose="02020603050405020304" pitchFamily="18" charset="0"/>
                <a:ea typeface="Times New Roman" panose="02020603050405020304" pitchFamily="18" charset="0"/>
              </a:rPr>
              <a:t>., </a:t>
            </a:r>
            <a:r>
              <a:rPr lang="uk-UA" sz="1600" dirty="0" err="1">
                <a:effectLst/>
                <a:latin typeface="Times New Roman" panose="02020603050405020304" pitchFamily="18" charset="0"/>
                <a:ea typeface="Times New Roman" panose="02020603050405020304" pitchFamily="18" charset="0"/>
              </a:rPr>
              <a:t>Рудінська</a:t>
            </a:r>
            <a:r>
              <a:rPr lang="uk-UA" sz="1600" dirty="0">
                <a:effectLst/>
                <a:latin typeface="Times New Roman" panose="02020603050405020304" pitchFamily="18" charset="0"/>
                <a:ea typeface="Times New Roman" panose="02020603050405020304" pitchFamily="18" charset="0"/>
              </a:rPr>
              <a:t> </a:t>
            </a:r>
            <a:r>
              <a:rPr lang="uk-UA" sz="1600" dirty="0" err="1">
                <a:effectLst/>
                <a:latin typeface="Times New Roman" panose="02020603050405020304" pitchFamily="18" charset="0"/>
                <a:ea typeface="Times New Roman" panose="02020603050405020304" pitchFamily="18" charset="0"/>
              </a:rPr>
              <a:t>О.В</a:t>
            </a:r>
            <a:r>
              <a:rPr lang="uk-UA" sz="1600" dirty="0">
                <a:effectLst/>
                <a:latin typeface="Times New Roman" panose="02020603050405020304" pitchFamily="18" charset="0"/>
                <a:ea typeface="Times New Roman" panose="02020603050405020304" pitchFamily="18" charset="0"/>
              </a:rPr>
              <a:t>., </a:t>
            </a:r>
            <a:r>
              <a:rPr lang="uk-UA" sz="1600" dirty="0" err="1">
                <a:effectLst/>
                <a:latin typeface="Times New Roman" panose="02020603050405020304" pitchFamily="18" charset="0"/>
                <a:ea typeface="Times New Roman" panose="02020603050405020304" pitchFamily="18" charset="0"/>
              </a:rPr>
              <a:t>Кусик</a:t>
            </a:r>
            <a:r>
              <a:rPr lang="uk-UA" sz="1600" dirty="0">
                <a:effectLst/>
                <a:latin typeface="Times New Roman" panose="02020603050405020304" pitchFamily="18" charset="0"/>
                <a:ea typeface="Times New Roman" panose="02020603050405020304" pitchFamily="18" charset="0"/>
              </a:rPr>
              <a:t> </a:t>
            </a:r>
            <a:r>
              <a:rPr lang="uk-UA" sz="1600" dirty="0" err="1">
                <a:effectLst/>
                <a:latin typeface="Times New Roman" panose="02020603050405020304" pitchFamily="18" charset="0"/>
                <a:ea typeface="Times New Roman" panose="02020603050405020304" pitchFamily="18" charset="0"/>
              </a:rPr>
              <a:t>Н.Л</a:t>
            </a:r>
            <a:r>
              <a:rPr lang="uk-UA" sz="1600" dirty="0">
                <a:effectLst/>
                <a:latin typeface="Times New Roman" panose="02020603050405020304" pitchFamily="18" charset="0"/>
                <a:ea typeface="Times New Roman" panose="02020603050405020304" pitchFamily="18" charset="0"/>
              </a:rPr>
              <a:t>. Менеджмент та маркетинг в охороні здоров’я: електронний навчально-методичний посібник. Одеса: </a:t>
            </a:r>
            <a:r>
              <a:rPr lang="uk-UA" sz="1600" dirty="0" err="1">
                <a:effectLst/>
                <a:latin typeface="Times New Roman" panose="02020603050405020304" pitchFamily="18" charset="0"/>
                <a:ea typeface="Times New Roman" panose="02020603050405020304" pitchFamily="18" charset="0"/>
              </a:rPr>
              <a:t>Гельветика</a:t>
            </a:r>
            <a:r>
              <a:rPr lang="uk-UA" sz="1600" dirty="0">
                <a:effectLst/>
                <a:latin typeface="Times New Roman" panose="02020603050405020304" pitchFamily="18" charset="0"/>
                <a:ea typeface="Times New Roman" panose="02020603050405020304" pitchFamily="18" charset="0"/>
              </a:rPr>
              <a:t>. 2022.</a:t>
            </a:r>
            <a:endParaRPr lang="ru-UA" sz="1600" dirty="0">
              <a:effectLst/>
              <a:latin typeface="Times New Roman" panose="02020603050405020304" pitchFamily="18" charset="0"/>
              <a:ea typeface="Calibri" panose="020F0502020204030204" pitchFamily="34" charset="0"/>
            </a:endParaRPr>
          </a:p>
          <a:p>
            <a:pPr marL="365760" indent="-255905" algn="ctr" latinLnBrk="0">
              <a:buSzPct val="68000"/>
              <a:buFont typeface="Wingdings 3"/>
              <a:buChar char="}"/>
            </a:pPr>
            <a:endParaRPr lang="ko-KR" altLang="en-US" dirty="0">
              <a:solidFill>
                <a:srgbClr val="FF0000"/>
              </a:solidFill>
            </a:endParaRPr>
          </a:p>
          <a:p>
            <a:pPr marL="365760" indent="-255905" algn="ctr" latinLnBrk="0">
              <a:buSzPct val="68000"/>
              <a:buFont typeface="Wingdings 3"/>
              <a:buChar char="}"/>
            </a:pPr>
            <a:endParaRPr lang="ko-KR" altLang="en-US" dirty="0">
              <a:solidFill>
                <a:srgbClr val="FF0000"/>
              </a:solidFill>
            </a:endParaRPr>
          </a:p>
          <a:p>
            <a:pPr marL="365760" indent="-255905" algn="ctr" latinLnBrk="0">
              <a:buSzPct val="68000"/>
              <a:buFont typeface="Wingdings 3"/>
              <a:buChar char="}"/>
            </a:pPr>
            <a:endParaRPr lang="ko-KR" altLang="en-US" dirty="0">
              <a:solidFill>
                <a:srgbClr val="FF0000"/>
              </a:solidFill>
            </a:endParaRPr>
          </a:p>
          <a:p>
            <a:pPr marL="365760" indent="-255905" algn="ctr" latinLnBrk="0">
              <a:buSzPct val="68000"/>
              <a:buFont typeface="Wingdings 3"/>
              <a:buChar char="}"/>
            </a:pPr>
            <a:endParaRPr lang="ko-KR" altLang="en-US" dirty="0">
              <a:solidFill>
                <a:srgbClr val="FF0000"/>
              </a:solidFill>
            </a:endParaRPr>
          </a:p>
        </p:txBody>
      </p:sp>
      <p:sp>
        <p:nvSpPr>
          <p:cNvPr id="3" name="Заголовок 2"/>
          <p:cNvSpPr txBox="1">
            <a:spLocks noGrp="1"/>
          </p:cNvSpPr>
          <p:nvPr>
            <p:ph type="title"/>
          </p:nvPr>
        </p:nvSpPr>
        <p:spPr>
          <a:xfrm>
            <a:off x="457200" y="274955"/>
            <a:ext cx="8230235" cy="865505"/>
          </a:xfrm>
          <a:prstGeom prst="rect">
            <a:avLst/>
          </a:prstGeom>
        </p:spPr>
        <p:txBody>
          <a:bodyPr vert="horz" wrap="square" lIns="91440" tIns="45720" rIns="91440" bIns="45720" numCol="1" anchor="ctr">
            <a:normAutofit fontScale="90000"/>
          </a:bodyPr>
          <a:lstStyle/>
          <a:p>
            <a:pPr marL="0" indent="0" algn="ctr" latinLnBrk="0">
              <a:buFontTx/>
              <a:buNone/>
            </a:pPr>
            <a:r>
              <a:rPr lang="uk-UA" dirty="0">
                <a:solidFill>
                  <a:srgbClr val="FF0000"/>
                </a:solidFill>
              </a:rPr>
              <a:t>Список рекомендованої літератури</a:t>
            </a:r>
            <a:endParaRPr lang="ko-KR" altLang="en-US" dirty="0">
              <a:solidFill>
                <a:srgbClr val="FF0000"/>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ткрытая">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150</TotalTime>
  <Pages>30</Pages>
  <Words>1155</Words>
  <Characters>0</Characters>
  <Application>Microsoft Office PowerPoint</Application>
  <DocSecurity>0</DocSecurity>
  <PresentationFormat>Экран (4:3)</PresentationFormat>
  <Lines>0</Lines>
  <Paragraphs>65</Paragraphs>
  <Slides>12</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12</vt:i4>
      </vt:variant>
    </vt:vector>
  </HeadingPairs>
  <TitlesOfParts>
    <vt:vector size="20" baseType="lpstr">
      <vt:lpstr>Arial</vt:lpstr>
      <vt:lpstr>Calibri</vt:lpstr>
      <vt:lpstr>Lucida Sans Unicode</vt:lpstr>
      <vt:lpstr>Times New Roman</vt:lpstr>
      <vt:lpstr>Verdana</vt:lpstr>
      <vt:lpstr>Wingdings 2</vt:lpstr>
      <vt:lpstr>Wingdings 3</vt:lpstr>
      <vt:lpstr>Открытая</vt:lpstr>
      <vt:lpstr>Презентация PowerPoint</vt:lpstr>
      <vt:lpstr>Структура вибіркової компоненти (Денне відділення)</vt:lpstr>
      <vt:lpstr>Структура вибіркової компоненти (заочне відділення)</vt:lpstr>
      <vt:lpstr>ТЕМА 1</vt:lpstr>
      <vt:lpstr>Тема 2</vt:lpstr>
      <vt:lpstr>Тема 3</vt:lpstr>
      <vt:lpstr>Тема 4</vt:lpstr>
      <vt:lpstr>Тема 5</vt:lpstr>
      <vt:lpstr>Тема 6</vt:lpstr>
      <vt:lpstr>Тема 7</vt:lpstr>
      <vt:lpstr>Тема 8</vt:lpstr>
      <vt:lpstr>Список рекомендованої літератури</vt:lpstr>
    </vt:vector>
  </TitlesOfParts>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Управление конкурентоспособностью</dc:title>
  <dc:creator>MY</dc:creator>
  <cp:lastModifiedBy>Пользователь Windows</cp:lastModifiedBy>
  <cp:revision>4</cp:revision>
  <dcterms:modified xsi:type="dcterms:W3CDTF">2024-02-12T15:25:23Z</dcterms:modified>
  <cp:version>9.114.101.46484</cp:version>
</cp:coreProperties>
</file>