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320" r:id="rId2"/>
    <p:sldId id="258" r:id="rId3"/>
    <p:sldId id="259" r:id="rId4"/>
    <p:sldId id="301" r:id="rId5"/>
    <p:sldId id="260" r:id="rId6"/>
    <p:sldId id="299" r:id="rId7"/>
    <p:sldId id="297" r:id="rId8"/>
    <p:sldId id="307" r:id="rId9"/>
    <p:sldId id="309" r:id="rId10"/>
    <p:sldId id="308" r:id="rId11"/>
    <p:sldId id="263" r:id="rId12"/>
    <p:sldId id="261" r:id="rId13"/>
    <p:sldId id="262" r:id="rId14"/>
    <p:sldId id="302" r:id="rId15"/>
    <p:sldId id="303" r:id="rId16"/>
    <p:sldId id="305" r:id="rId17"/>
    <p:sldId id="304" r:id="rId18"/>
    <p:sldId id="277" r:id="rId19"/>
    <p:sldId id="311" r:id="rId20"/>
    <p:sldId id="279" r:id="rId21"/>
    <p:sldId id="285" r:id="rId22"/>
    <p:sldId id="286" r:id="rId23"/>
    <p:sldId id="280" r:id="rId24"/>
    <p:sldId id="281" r:id="rId25"/>
    <p:sldId id="282" r:id="rId26"/>
    <p:sldId id="283" r:id="rId27"/>
    <p:sldId id="284" r:id="rId28"/>
    <p:sldId id="289" r:id="rId29"/>
    <p:sldId id="290" r:id="rId30"/>
    <p:sldId id="313" r:id="rId31"/>
    <p:sldId id="291" r:id="rId32"/>
    <p:sldId id="292" r:id="rId33"/>
    <p:sldId id="314" r:id="rId34"/>
    <p:sldId id="293" r:id="rId35"/>
    <p:sldId id="294" r:id="rId36"/>
    <p:sldId id="316" r:id="rId37"/>
    <p:sldId id="296" r:id="rId38"/>
    <p:sldId id="295" r:id="rId39"/>
    <p:sldId id="317" r:id="rId40"/>
    <p:sldId id="318" r:id="rId41"/>
    <p:sldId id="315" r:id="rId4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88" y="4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A9485-0765-42D2-ABFF-C9F4AB8D9F40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C7830-64C4-477C-91ED-F6ED3545E0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633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C7830-64C4-477C-91ED-F6ED3545E015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94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341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5465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161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936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983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627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926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81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96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95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127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054BE-E620-4112-9D9C-6C9EF12D2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7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460C0-29D6-48A7-9717-C456260A5506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58996-1DD9-4BC3-97C1-DB5D7DBBBC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0122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>
            <a:extLst>
              <a:ext uri="{FF2B5EF4-FFF2-40B4-BE49-F238E27FC236}">
                <a16:creationId xmlns:a16="http://schemas.microsoft.com/office/drawing/2014/main" id="{FC745524-20F8-D10A-244C-B4BA55ED80F2}"/>
              </a:ext>
            </a:extLst>
          </p:cNvPr>
          <p:cNvSpPr txBox="1">
            <a:spLocks/>
          </p:cNvSpPr>
          <p:nvPr/>
        </p:nvSpPr>
        <p:spPr bwMode="auto">
          <a:xfrm>
            <a:off x="2063751" y="3500438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4000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конкурентоспроможністю в охороні здоров’я та фармації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студентів ОНМедУ</a:t>
            </a:r>
            <a:br>
              <a:rPr lang="uk-UA" altLang="uk-UA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 073 Менеджмент</a:t>
            </a:r>
            <a:br>
              <a:rPr lang="uk-UA" altLang="uk-UA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 "Управління охороною здоров'я та фармацевтичним бізнесом"</a:t>
            </a:r>
            <a:br>
              <a:rPr lang="uk-UA" altLang="uk-UA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4000" b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147" name="Рисунок 3">
            <a:extLst>
              <a:ext uri="{FF2B5EF4-FFF2-40B4-BE49-F238E27FC236}">
                <a16:creationId xmlns:a16="http://schemas.microsoft.com/office/drawing/2014/main" id="{58E5EA97-5813-38D9-1326-9EBE86090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6" y="96678"/>
            <a:ext cx="1484313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9">
            <a:extLst>
              <a:ext uri="{FF2B5EF4-FFF2-40B4-BE49-F238E27FC236}">
                <a16:creationId xmlns:a16="http://schemas.microsoft.com/office/drawing/2014/main" id="{6CA80F11-8AB7-8D15-1A3C-2CD75F810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3" y="476673"/>
            <a:ext cx="70580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Мартинюк Олена Анатоліївна</a:t>
            </a:r>
            <a:br>
              <a:rPr lang="uk-UA" altLang="ru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UA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UA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економічних наук, професор </a:t>
            </a:r>
            <a:br>
              <a:rPr lang="uk-UA" altLang="ru-UA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Кафедри менеджменту охорони здоров’я</a:t>
            </a:r>
            <a:endParaRPr lang="ru-UA" altLang="ru-UA" sz="2000" b="1" dirty="0">
              <a:solidFill>
                <a:srgbClr val="7030A0"/>
              </a:solidFill>
            </a:endParaRPr>
          </a:p>
        </p:txBody>
      </p:sp>
      <p:pic>
        <p:nvPicPr>
          <p:cNvPr id="6149" name="Рисунок 1" descr="C:/Users/grago/AppData/Roaming/PolarisOffice9/ETemp/1840_21714768/fImage123962714841.png">
            <a:extLst>
              <a:ext uri="{FF2B5EF4-FFF2-40B4-BE49-F238E27FC236}">
                <a16:creationId xmlns:a16="http://schemas.microsoft.com/office/drawing/2014/main" id="{899EF555-C3CF-EDCF-A1D8-910C16510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971" y="254634"/>
            <a:ext cx="137477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3.</a:t>
            </a:r>
            <a:br>
              <a:rPr lang="uk-UA" b="1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 підприємства</a:t>
            </a:r>
            <a:endParaRPr lang="uk-U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155197"/>
            <a:ext cx="2771274" cy="34274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326" y="2155197"/>
            <a:ext cx="2499811" cy="34274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8127" y="2155197"/>
            <a:ext cx="2326106" cy="342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8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effectLst/>
              </a:rPr>
              <a:t>Тема 1.ВВЕДЕННЯ ДО СТРАТЕГІЇ ПІДПРИЄМСТВА</a:t>
            </a:r>
            <a:b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8429484"/>
              </p:ext>
            </p:extLst>
          </p:nvPr>
        </p:nvGraphicFramePr>
        <p:xfrm>
          <a:off x="1331494" y="1379622"/>
          <a:ext cx="10022306" cy="47373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22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063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6744"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3200" dirty="0">
                          <a:effectLst/>
                        </a:rPr>
                        <a:t>1.</a:t>
                      </a:r>
                      <a:r>
                        <a:rPr lang="uk-UA" sz="3200" baseline="0" dirty="0">
                          <a:effectLst/>
                        </a:rPr>
                        <a:t> </a:t>
                      </a:r>
                      <a:r>
                        <a:rPr lang="uk-UA" sz="3200" dirty="0">
                          <a:effectLst/>
                        </a:rPr>
                        <a:t>Поняття стратегії підприємства</a:t>
                      </a:r>
                      <a:r>
                        <a:rPr lang="ru-RU" sz="3200" dirty="0">
                          <a:effectLst/>
                        </a:rPr>
                        <a:t>:</a:t>
                      </a:r>
                      <a:r>
                        <a:rPr lang="uk-UA" sz="3200" dirty="0">
                          <a:effectLst/>
                        </a:rPr>
                        <a:t> </a:t>
                      </a:r>
                      <a:r>
                        <a:rPr lang="uk-UA" sz="3200" dirty="0" err="1">
                          <a:effectLst/>
                        </a:rPr>
                        <a:t>багатоаспектність</a:t>
                      </a:r>
                      <a:r>
                        <a:rPr lang="uk-UA" sz="3200" dirty="0">
                          <a:effectLst/>
                        </a:rPr>
                        <a:t> визначення та використання.</a:t>
                      </a:r>
                    </a:p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3200" dirty="0">
                          <a:effectLst/>
                        </a:rPr>
                        <a:t>2. Класифікація</a:t>
                      </a:r>
                      <a:r>
                        <a:rPr lang="uk-UA" sz="3200" baseline="0" dirty="0">
                          <a:effectLst/>
                        </a:rPr>
                        <a:t> с</a:t>
                      </a:r>
                      <a:r>
                        <a:rPr lang="uk-UA" sz="3200" dirty="0">
                          <a:effectLst/>
                        </a:rPr>
                        <a:t>тратегій підприємства .</a:t>
                      </a:r>
                    </a:p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3200" dirty="0">
                          <a:effectLst/>
                        </a:rPr>
                        <a:t>3.Мета та зміст стратегії підприємства як наукової дисципліни.</a:t>
                      </a:r>
                      <a:endParaRPr lang="uk-UA" sz="3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45720" indent="342900" algn="just">
                        <a:spcAft>
                          <a:spcPts val="0"/>
                        </a:spcAft>
                      </a:pPr>
                      <a:endParaRPr lang="uk-UA" sz="1100" dirty="0">
                        <a:effectLst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51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423031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Дефініції стратегії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87116"/>
            <a:ext cx="10728158" cy="553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1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 – набір напрямів діяльності (цілей та способів їх досягнення) для забезпечення поновлюваної відмітності та прибутковості.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537" y="3449053"/>
            <a:ext cx="9160042" cy="308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7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7726" y="192505"/>
            <a:ext cx="10700085" cy="6352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949" y="4177717"/>
            <a:ext cx="3282866" cy="268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7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011" y="368968"/>
            <a:ext cx="11454063" cy="63045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Стратегічний сегмент – </a:t>
            </a:r>
            <a:r>
              <a:rPr lang="uk-U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напрямок діяльності підприємства, який характеризується особливою комбінацією його ключових факторів успіху, що встановлена в результаті перегляду та оцінки наявних ресурсів, притаманних підприємству та обґрунтованих досвідом і знаннями в періоді, що розглядається.</a:t>
            </a:r>
            <a:r>
              <a:rPr lang="uk-UA" sz="36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074" y="5213684"/>
            <a:ext cx="2286000" cy="16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3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673" y="365126"/>
            <a:ext cx="11774905" cy="123908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стратегічної сегментації через розмежування               та перегрупування</a:t>
            </a:r>
            <a:br>
              <a:rPr lang="uk-UA" dirty="0"/>
            </a:br>
            <a:endParaRPr lang="uk-U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8968" y="1122946"/>
            <a:ext cx="11149264" cy="558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99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385011"/>
            <a:ext cx="11149263" cy="6320589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48" y="385011"/>
            <a:ext cx="11149263" cy="6320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25" y="267950"/>
            <a:ext cx="11150550" cy="63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16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refs.in.ua/strategiya-pidpriyemstva/24434_html_m18a46274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1"/>
            <a:ext cx="10515600" cy="63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25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11" y="365125"/>
            <a:ext cx="7658852" cy="5811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258" y="4822407"/>
            <a:ext cx="3139742" cy="203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63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52975" y="3148806"/>
            <a:ext cx="2686050" cy="1704975"/>
          </a:xfrm>
          <a:prstGeom prst="rect">
            <a:avLst/>
          </a:prstGeom>
        </p:spPr>
      </p:pic>
      <p:pic>
        <p:nvPicPr>
          <p:cNvPr id="4098" name="Picture 2" descr="http://konspekta.net/lektsiiorgimg/baza5/1306459122265.files/image00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4" y="0"/>
            <a:ext cx="8293769" cy="665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042" y="4716380"/>
            <a:ext cx="3031958" cy="21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97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81262" y="385011"/>
            <a:ext cx="11245516" cy="64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77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17095"/>
            <a:ext cx="11855116" cy="644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98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3339878"/>
            <a:ext cx="10515600" cy="13228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036219"/>
            <a:ext cx="10214811" cy="52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32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7744" y="3272822"/>
            <a:ext cx="10515600" cy="1456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2700465"/>
            <a:ext cx="10516511" cy="14570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89" y="0"/>
            <a:ext cx="10972799" cy="664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16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21" y="188913"/>
            <a:ext cx="11261558" cy="647700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70000"/>
              </a:lnSpc>
            </a:pPr>
            <a:r>
              <a:rPr lang="uk-UA" altLang="ru-RU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Приклади стратегічних і фінансових цілей підприємства</a:t>
            </a:r>
            <a:endParaRPr lang="ru-RU" alt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7617" name="Group 3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38766722"/>
              </p:ext>
            </p:extLst>
          </p:nvPr>
        </p:nvGraphicFramePr>
        <p:xfrm>
          <a:off x="465221" y="512763"/>
          <a:ext cx="11261558" cy="6156660"/>
        </p:xfrm>
        <a:graphic>
          <a:graphicData uri="http://schemas.openxmlformats.org/drawingml/2006/table">
            <a:tbl>
              <a:tblPr/>
              <a:tblGrid>
                <a:gridCol w="5390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1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Фінансові цілі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Стратегічні цілі</a:t>
                      </a:r>
                      <a:endParaRPr kumimoji="0" lang="uk-UA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7544">
                <a:tc>
                  <a:txBody>
                    <a:bodyPr/>
                    <a:lstStyle/>
                    <a:p>
                      <a:pPr marL="0" marR="0" lvl="0" indent="368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Зростання доходів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68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Підвищення дивідендів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68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Збільшення прибутку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68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Збільшення рентабельності капіталу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68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Підвищення ціни акцій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68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Зміцнення фінансового стану підприємства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68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74638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Диверсифікація джерел надходження грошових коштів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Збільшення частки ринку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Зміцнення ринкової позиції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Підвищення якості продукції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Зниження витрат порівняно з конкурентами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Розширення номенклатури продукції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Покращення репутації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Покращення обслуговування споживачів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>
                          <a:tab pos="273050" algn="l"/>
                        </a:tabLst>
                      </a:pPr>
                      <a:r>
                        <a:rPr kumimoji="0" 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Лідерство в області технологій або інновацій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004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78042" y="260351"/>
            <a:ext cx="10635915" cy="1223963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70000"/>
              </a:lnSpc>
            </a:pPr>
            <a:r>
              <a:rPr lang="uk-UA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 для восьми ключових областей діяльності підприємства </a:t>
            </a:r>
            <a:br>
              <a:rPr lang="uk-UA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(за П. </a:t>
            </a:r>
            <a:r>
              <a:rPr lang="uk-UA" alt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Друкером</a:t>
            </a:r>
            <a:r>
              <a:rPr lang="uk-UA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  <a:endParaRPr lang="ru-RU" alt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8041" y="1484314"/>
            <a:ext cx="10635915" cy="5113337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позиція на ринку </a:t>
            </a:r>
            <a:r>
              <a:rPr lang="uk-UA" altLang="ru-RU" sz="3200" b="1" dirty="0">
                <a:solidFill>
                  <a:srgbClr val="0070C0"/>
                </a:solidFill>
              </a:rPr>
              <a:t>(відносно конкурентів);</a:t>
            </a:r>
            <a:endParaRPr lang="uk-UA" altLang="ru-RU" sz="3200" b="1" i="1" dirty="0">
              <a:solidFill>
                <a:srgbClr val="0070C0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інновації;</a:t>
            </a: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ефективність;</a:t>
            </a: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співвідношення ресурсів </a:t>
            </a:r>
            <a:r>
              <a:rPr lang="uk-UA" altLang="ru-RU" sz="3200" b="1" dirty="0">
                <a:solidFill>
                  <a:srgbClr val="0070C0"/>
                </a:solidFill>
              </a:rPr>
              <a:t>(запаси товарно-матеріальних цінностей, устаткування і грошових коштів);</a:t>
            </a:r>
            <a:endParaRPr lang="uk-UA" altLang="ru-RU" sz="3200" b="1" i="1" dirty="0">
              <a:solidFill>
                <a:srgbClr val="0070C0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рентабельність;</a:t>
            </a: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якість управління;</a:t>
            </a: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якість робочої сили;</a:t>
            </a:r>
          </a:p>
          <a:p>
            <a:pPr marL="609600" indent="-609600">
              <a:lnSpc>
                <a:spcPct val="80000"/>
              </a:lnSpc>
            </a:pPr>
            <a:r>
              <a:rPr lang="uk-UA" altLang="ru-RU" sz="3200" b="1" i="1" dirty="0">
                <a:solidFill>
                  <a:srgbClr val="0070C0"/>
                </a:solidFill>
              </a:rPr>
              <a:t>соціальна відповідальність </a:t>
            </a:r>
            <a:r>
              <a:rPr lang="uk-UA" altLang="ru-RU" sz="3200" b="1" dirty="0">
                <a:solidFill>
                  <a:srgbClr val="0070C0"/>
                </a:solidFill>
              </a:rPr>
              <a:t>(обов’язково сприяти підвищенню суспільного добробуту).</a:t>
            </a:r>
            <a:endParaRPr lang="ru-RU" alt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8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095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 методи аналізу загальної ситуації в галузі і конкуренції в ній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432" y="1556084"/>
            <a:ext cx="11389894" cy="53019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Які основні економічні показники, що характеризують галузь?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-розміри ринку (н-д, валовий обсяг 165 </a:t>
            </a:r>
            <a:r>
              <a:rPr lang="uk-UA" sz="3200" dirty="0" err="1">
                <a:solidFill>
                  <a:schemeClr val="accent5">
                    <a:lumMod val="75000"/>
                  </a:schemeClr>
                </a:solidFill>
              </a:rPr>
              <a:t>млн.дал</a:t>
            </a:r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-масштаб конкуренції (місцевий, регіональний, національний…)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-темп росту ринку (н-д, 0.1-0.2% за рік);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-кількість конкурентів і їх міць (4 основних гравці і 30 фірм, частка кожної близько 1%)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-споживачі;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-ступінь вертикальної інтеграції;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-легкість входження в галузь;</a:t>
            </a:r>
          </a:p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</a:rPr>
              <a:t>-прибутковість галузі.</a:t>
            </a:r>
          </a:p>
          <a:p>
            <a:endParaRPr lang="uk-U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012" y="4379495"/>
            <a:ext cx="5454314" cy="226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8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&quot;pest analysis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06" y="208547"/>
            <a:ext cx="10860506" cy="664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19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зультат пошуку зображень за запитом &quot;pest analysis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7" y="240632"/>
            <a:ext cx="11742820" cy="6617368"/>
          </a:xfrm>
          <a:prstGeom prst="rect">
            <a:avLst/>
          </a:prstGeom>
          <a:blipFill>
            <a:blip r:embed="rId3">
              <a:alphaModFix amt="3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581503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3348"/>
            <a:ext cx="10515600" cy="5663616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Які конкурентні сили діють в галузі і який їхній вплив? (модель М. Портера)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11" y="1419726"/>
            <a:ext cx="10796336" cy="530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7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968" y="545432"/>
            <a:ext cx="11480634" cy="563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3.Що викликає зміни в структурі конкурентних сил в галузі і у зовнішньому середовищі?</a:t>
            </a:r>
          </a:p>
          <a:p>
            <a:pPr marL="0" indent="0">
              <a:buNone/>
            </a:pPr>
            <a:r>
              <a:rPr lang="uk-UA" sz="3200" u="sng" dirty="0">
                <a:solidFill>
                  <a:schemeClr val="accent2">
                    <a:lumMod val="75000"/>
                  </a:schemeClr>
                </a:solidFill>
              </a:rPr>
              <a:t>Рушійні сили:</a:t>
            </a:r>
          </a:p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- зміни в довгострокових тенденціях економічного росту;</a:t>
            </a:r>
          </a:p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-зміни складу споживачів і способах використання товару;</a:t>
            </a:r>
          </a:p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-впровадження нових продуктів;</a:t>
            </a:r>
          </a:p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-технологічні зміни;</a:t>
            </a:r>
          </a:p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-вихід (входження) на ринок великих компаній;</a:t>
            </a:r>
          </a:p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-глобалізація.</a:t>
            </a:r>
          </a:p>
          <a:p>
            <a:endParaRPr lang="uk-U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3052" y="3168691"/>
            <a:ext cx="2876550" cy="300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304800"/>
            <a:ext cx="12047620" cy="587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Які компанії мають найсильніші (найслабші) конкурентні позиції?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3158"/>
            <a:ext cx="12191999" cy="56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79" y="449179"/>
            <a:ext cx="11277600" cy="6063916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5.Який наступний найбільш вірогідний крок конкурентів?</a:t>
            </a:r>
          </a:p>
          <a:p>
            <a:endParaRPr lang="uk-UA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6.Які фактори є ключовими у конкурентній боротьбі?</a:t>
            </a: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-КФУ, що базуються на технології;</a:t>
            </a: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-КФУ, що відносяться до виробництв;</a:t>
            </a: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-КФУ, що відносяться до реалізації продукції;</a:t>
            </a: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-КФУ, що відносяться до маркетингу;</a:t>
            </a: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-КФУ, що відносяться до професійних навичок</a:t>
            </a: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-Інші</a:t>
            </a:r>
          </a:p>
          <a:p>
            <a:endParaRPr lang="uk-UA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Чиє галузь привабливою і які її перспективи?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489" y="2438149"/>
            <a:ext cx="2800350" cy="25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0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 внутрішнього середовища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625" y="1792287"/>
            <a:ext cx="10515600" cy="4351338"/>
          </a:xfrm>
        </p:spPr>
        <p:txBody>
          <a:bodyPr/>
          <a:lstStyle/>
          <a:p>
            <a:r>
              <a:rPr lang="uk-UA" dirty="0"/>
              <a:t>1. Наскільки ефективна діюча стратегія?</a:t>
            </a:r>
          </a:p>
          <a:p>
            <a:endParaRPr lang="uk-UA" dirty="0"/>
          </a:p>
          <a:p>
            <a:r>
              <a:rPr lang="uk-UA" dirty="0"/>
              <a:t>2. У чому сила і слабкість компанії, які у неї можливості і загрози?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663" y="3641558"/>
            <a:ext cx="8823158" cy="29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67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Результат пошуку зображень за запитом &quot;pest analysis&quot;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3" y="272716"/>
            <a:ext cx="10700084" cy="630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641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7657" y="192505"/>
            <a:ext cx="10250154" cy="666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13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610" y="365126"/>
            <a:ext cx="10359189" cy="64552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Таблиця профілю середовища</a:t>
            </a:r>
            <a:br>
              <a:rPr lang="uk-UA" dirty="0"/>
            </a:br>
            <a:endParaRPr lang="uk-UA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547" y="721895"/>
            <a:ext cx="11983453" cy="5983705"/>
          </a:xfrm>
          <a:prstGeom prst="rect">
            <a:avLst/>
          </a:prstGeom>
          <a:blipFill>
            <a:blip r:embed="rId2">
              <a:alphaModFix amt="3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755335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3347"/>
            <a:ext cx="10515600" cy="5663616"/>
          </a:xfrm>
        </p:spPr>
        <p:txBody>
          <a:bodyPr/>
          <a:lstStyle/>
          <a:p>
            <a:r>
              <a:rPr lang="uk-UA" dirty="0"/>
              <a:t>3. Чи конкурентоспроможні ціни та витрати компанії?</a:t>
            </a:r>
          </a:p>
          <a:p>
            <a:endParaRPr lang="uk-U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38" y="1468980"/>
            <a:ext cx="10920662" cy="514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38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7305"/>
            <a:ext cx="10515600" cy="5679658"/>
          </a:xfrm>
          <a:blipFill>
            <a:blip r:embed="rId2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На скільки міцна конкурентна позиція компанії?</a:t>
            </a:r>
          </a:p>
          <a:p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З якими стратегічними проблемами зустрічаються фірми?</a:t>
            </a:r>
          </a:p>
          <a:p>
            <a:endParaRPr lang="uk-UA" dirty="0"/>
          </a:p>
          <a:p>
            <a:endParaRPr lang="uk-U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00"/>
            <a:ext cx="1219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35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8968" y="160422"/>
            <a:ext cx="11823031" cy="656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9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78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Матриця БКГ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06906"/>
            <a:ext cx="11000874" cy="550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61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1726" y="577515"/>
            <a:ext cx="8598569" cy="60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27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88758"/>
            <a:ext cx="11903241" cy="614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54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Матриця Мак -</a:t>
            </a:r>
            <a:r>
              <a:rPr lang="uk-UA" sz="36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Кінсі</a:t>
            </a:r>
            <a:endParaRPr lang="uk-UA" sz="3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Результат пошуку зображень за запитом &quot;матриця мак кінсі&quot;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106905"/>
            <a:ext cx="10515600" cy="547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364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2737" y="336884"/>
            <a:ext cx="10218821" cy="620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41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0632" y="240632"/>
            <a:ext cx="11694694" cy="661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12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6674" y="336884"/>
            <a:ext cx="11486147" cy="625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306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0443" y="288758"/>
            <a:ext cx="1087654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97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4697</TotalTime>
  <Words>590</Words>
  <Application>Microsoft Office PowerPoint</Application>
  <PresentationFormat>Широкоэкранный</PresentationFormat>
  <Paragraphs>82</Paragraphs>
  <Slides>41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Symbol</vt:lpstr>
      <vt:lpstr>Times New Roman</vt:lpstr>
      <vt:lpstr>Office Theme</vt:lpstr>
      <vt:lpstr>Презентация PowerPoint</vt:lpstr>
      <vt:lpstr>Тема 3. Стратегія підприємства</vt:lpstr>
      <vt:lpstr>Тема 1.ВВЕДЕННЯ ДО СТРАТЕГІЇ ПІДПРИЄМСТВА </vt:lpstr>
      <vt:lpstr>Презентация PowerPoint</vt:lpstr>
      <vt:lpstr>Дефініції стратегії</vt:lpstr>
      <vt:lpstr>Презентация PowerPoint</vt:lpstr>
      <vt:lpstr>Презентация PowerPoint</vt:lpstr>
      <vt:lpstr>Презентация PowerPoint</vt:lpstr>
      <vt:lpstr>Схема стратегічної сегментації через розмежування               та перегрупування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Приклади стратегічних і фінансових цілей підприємства</vt:lpstr>
      <vt:lpstr>Цілі для восьми ключових областей діяльності підприємства  (за П. Друкером):</vt:lpstr>
      <vt:lpstr>Основні методи аналізу загальної ситуації в галузі і конкуренції в ній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Аналіз внутрішнього середовища</vt:lpstr>
      <vt:lpstr>Презентация PowerPoint</vt:lpstr>
      <vt:lpstr>Презентация PowerPoint</vt:lpstr>
      <vt:lpstr>Таблиця профілю середовища </vt:lpstr>
      <vt:lpstr>Презентация PowerPoint</vt:lpstr>
      <vt:lpstr>Презентация PowerPoint</vt:lpstr>
      <vt:lpstr>Презентация PowerPoint</vt:lpstr>
      <vt:lpstr>Матриця БКГ</vt:lpstr>
      <vt:lpstr>Презентация PowerPoint</vt:lpstr>
      <vt:lpstr>Презентация PowerPoint</vt:lpstr>
      <vt:lpstr>Матриця Мак -Кінсі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Стратегія підприємства</dc:title>
  <dc:creator>User</dc:creator>
  <cp:lastModifiedBy>Пользователь Windows</cp:lastModifiedBy>
  <cp:revision>69</cp:revision>
  <dcterms:created xsi:type="dcterms:W3CDTF">2016-08-04T08:54:26Z</dcterms:created>
  <dcterms:modified xsi:type="dcterms:W3CDTF">2024-02-12T16:24:49Z</dcterms:modified>
</cp:coreProperties>
</file>