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9" d="100"/>
          <a:sy n="69" d="100"/>
        </p:scale>
        <p:origin x="-536" y="-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1E28-952F-4154-B3F8-88AEA6A5AEA4}" type="datetimeFigureOut">
              <a:rPr lang="uk-UA" smtClean="0"/>
              <a:t>21.09.2023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EE526-FA6E-44B9-9A30-CAC2A74BA11F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86360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1E28-952F-4154-B3F8-88AEA6A5AEA4}" type="datetimeFigureOut">
              <a:rPr lang="uk-UA" smtClean="0"/>
              <a:t>21.09.2023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EE526-FA6E-44B9-9A30-CAC2A74BA11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87361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1E28-952F-4154-B3F8-88AEA6A5AEA4}" type="datetimeFigureOut">
              <a:rPr lang="uk-UA" smtClean="0"/>
              <a:t>21.09.2023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EE526-FA6E-44B9-9A30-CAC2A74BA11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90224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1E28-952F-4154-B3F8-88AEA6A5AEA4}" type="datetimeFigureOut">
              <a:rPr lang="uk-UA" smtClean="0"/>
              <a:t>21.09.2023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EE526-FA6E-44B9-9A30-CAC2A74BA11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49766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1E28-952F-4154-B3F8-88AEA6A5AEA4}" type="datetimeFigureOut">
              <a:rPr lang="uk-UA" smtClean="0"/>
              <a:t>21.09.2023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EE526-FA6E-44B9-9A30-CAC2A74BA11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37529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1E28-952F-4154-B3F8-88AEA6A5AEA4}" type="datetimeFigureOut">
              <a:rPr lang="uk-UA" smtClean="0"/>
              <a:t>21.09.2023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EE526-FA6E-44B9-9A30-CAC2A74BA11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77321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1E28-952F-4154-B3F8-88AEA6A5AEA4}" type="datetimeFigureOut">
              <a:rPr lang="uk-UA" smtClean="0"/>
              <a:t>21.09.2023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EE526-FA6E-44B9-9A30-CAC2A74BA11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051359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1E28-952F-4154-B3F8-88AEA6A5AEA4}" type="datetimeFigureOut">
              <a:rPr lang="uk-UA" smtClean="0"/>
              <a:t>21.09.2023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EE526-FA6E-44B9-9A30-CAC2A74BA11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51871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1E28-952F-4154-B3F8-88AEA6A5AEA4}" type="datetimeFigureOut">
              <a:rPr lang="uk-UA" smtClean="0"/>
              <a:t>21.09.2023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EE526-FA6E-44B9-9A30-CAC2A74BA11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92119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1E28-952F-4154-B3F8-88AEA6A5AEA4}" type="datetimeFigureOut">
              <a:rPr lang="uk-UA" smtClean="0"/>
              <a:t>21.09.2023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EE526-FA6E-44B9-9A30-CAC2A74BA11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947464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1E28-952F-4154-B3F8-88AEA6A5AEA4}" type="datetimeFigureOut">
              <a:rPr lang="uk-UA" smtClean="0"/>
              <a:t>21.09.2023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EE526-FA6E-44B9-9A30-CAC2A74BA11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574612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1E28-952F-4154-B3F8-88AEA6A5AEA4}" type="datetimeFigureOut">
              <a:rPr lang="uk-UA" smtClean="0"/>
              <a:t>21.09.2023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EE526-FA6E-44B9-9A30-CAC2A74BA11F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126027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1E28-952F-4154-B3F8-88AEA6A5AEA4}" type="datetimeFigureOut">
              <a:rPr lang="uk-UA" smtClean="0"/>
              <a:t>21.09.2023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EE526-FA6E-44B9-9A30-CAC2A74BA11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451703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1E28-952F-4154-B3F8-88AEA6A5AEA4}" type="datetimeFigureOut">
              <a:rPr lang="uk-UA" smtClean="0"/>
              <a:t>21.09.2023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EE526-FA6E-44B9-9A30-CAC2A74BA11F}" type="slidenum">
              <a:rPr lang="uk-UA" smtClean="0"/>
              <a:t>‹#›</a:t>
            </a:fld>
            <a:endParaRPr lang="uk-UA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766114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1E28-952F-4154-B3F8-88AEA6A5AEA4}" type="datetimeFigureOut">
              <a:rPr lang="uk-UA" smtClean="0"/>
              <a:t>21.09.2023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EE526-FA6E-44B9-9A30-CAC2A74BA11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180596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1E28-952F-4154-B3F8-88AEA6A5AEA4}" type="datetimeFigureOut">
              <a:rPr lang="uk-UA" smtClean="0"/>
              <a:t>21.09.2023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EE526-FA6E-44B9-9A30-CAC2A74BA11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975485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1E28-952F-4154-B3F8-88AEA6A5AEA4}" type="datetimeFigureOut">
              <a:rPr lang="uk-UA" smtClean="0"/>
              <a:t>21.09.2023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EE526-FA6E-44B9-9A30-CAC2A74BA11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19217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F131E28-952F-4154-B3F8-88AEA6A5AEA4}" type="datetimeFigureOut">
              <a:rPr lang="uk-UA" smtClean="0"/>
              <a:t>21.09.2023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874EE526-FA6E-44B9-9A30-CAC2A74BA11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7432305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Підготовка до</a:t>
            </a:r>
            <a:br>
              <a:rPr lang="uk-UA" dirty="0" smtClean="0"/>
            </a:br>
            <a:r>
              <a:rPr lang="uk-UA" dirty="0" smtClean="0"/>
              <a:t> крок </a:t>
            </a:r>
            <a:r>
              <a:rPr lang="uk-UA" dirty="0" smtClean="0"/>
              <a:t>2</a:t>
            </a:r>
            <a:br>
              <a:rPr lang="uk-UA" dirty="0" smtClean="0"/>
            </a:br>
            <a:r>
              <a:rPr lang="uk-UA" dirty="0" smtClean="0"/>
              <a:t>внутрішня медицина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226752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14399" y="702130"/>
            <a:ext cx="10319657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Чоловік 68-ми років звернувся до лікаря зі скаргами на сильний головний біль, нудоту, відчуття дискомфорту за грудиною. Протягом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2-х років страждає на гіпертонічну хворобу.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Свідомість збережена. Ознак неврологічного дефіциту немає. </a:t>
            </a:r>
            <a:r>
              <a:rPr lang="en-US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AT- 220/100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мм 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рт.ст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.,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ЧСС- 92/хв. ЕКГ: ритм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синусовий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ознаки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гіпертро¬фії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лівого шлуночка. Яке ускладнення розвилося</a:t>
            </a:r>
          </a:p>
          <a:p>
            <a:r>
              <a:rPr lang="uk-UA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Правильна відповідь Неускладнений </a:t>
            </a:r>
            <a:r>
              <a:rPr lang="uk-UA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гіпертензивний</a:t>
            </a:r>
            <a:r>
              <a:rPr lang="uk-UA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криз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Неускладнений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гіпертензивний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криз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Гостре порушення мозкового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кровообі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-гу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Ускладнений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гіпертензивний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криз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Розшаровуюча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аневризма аорти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8191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4157" y="555171"/>
            <a:ext cx="1098096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Хворий 62-х років скаржиться на набряки ніг, задишку, схуднення, загальну слабкість. Протягом багатьох років хворіє на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ХОЗЛ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В останні приблизно три роки відзначає посилення виділення гнійного харкотиння. Об’єктивно: шкіра бліда, суха, тургор знижений виражені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набряки на гомілках і стопах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Ps- 82/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хв., АТ- 120/80 мм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рт.ст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В загальному аналізі сечі значна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протеїнурія, 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циліндрурія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Найбільш імовірне ускладнення</a:t>
            </a:r>
          </a:p>
          <a:p>
            <a:r>
              <a:rPr lang="uk-UA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Правильна відповідь Амілоїдоз нирок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Хронічний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гломерулонефрит</a:t>
            </a:r>
            <a:endParaRPr lang="uk-UA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Гострий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гломерулонефрит</a:t>
            </a:r>
            <a:endParaRPr lang="uk-UA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Інтерстиціальний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нефрит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Хронічний пієлонефрит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9612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2321" y="563337"/>
            <a:ext cx="10074729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 лікаря звернувся чоловік 36-ти років зі скаргами на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пекучий 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загрудинний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біль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що зазвичай виникає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через 1- 1.5 години після вживання їжі.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Зазначає, що біль підсилюється в горизонтальному положенні. При ендоскопії верхнього відділу ШКТ виявлені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вогнищевих ураження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нижньої третини слизової оболонки стравоходу до 5мм в межах однієї складки. Яка тактика лікаря буде найбільш доречною </a:t>
            </a:r>
          </a:p>
          <a:p>
            <a:r>
              <a:rPr lang="uk-UA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Правильна відповідь Призначення інгібіторів протонної помпи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Призначення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кларитроміцину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Хірургічне лікування 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Призначення ненаркотичних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анальге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тиків 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Призначення антикоагулянтів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8346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7200" y="457200"/>
            <a:ext cx="10980964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Хворий 32-х років скаржиться на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тупий біль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лівому підребер’ї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після прийому жирної та копченої їжі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блювання без полегшення. Випорожнення блискучі, з неприємним запахом. Хворіє впродовж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років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зловживає алкоголем. Зниженого живлення. Шкіра бліда і суха. Язик з білим нашаруванням. Живіт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помірно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здутий, болючий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зоні 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Шоффара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точках 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Дежардена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Мейо-Робсона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Який імовірний діагноз</a:t>
            </a:r>
          </a:p>
          <a:p>
            <a:r>
              <a:rPr lang="uk-UA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Правильна відповідь Хронічний панкреатит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Виразкова хвороба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Хронічний холецистит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Хронічний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гастродуоденіт</a:t>
            </a:r>
            <a:endParaRPr lang="uk-UA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Хронічний гепатит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3463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77636" y="498021"/>
            <a:ext cx="10703378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Хворому 65-ти років з приводу застійної серцевої недостатності призначена фармакотерапія (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фуросемід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спіронолактон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бісопролол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раміприл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Через 2 місяці звернувся до лікаря з приводу розвитку 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гінекомастїї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Запідозрено побічну дію</a:t>
            </a:r>
          </a:p>
          <a:p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спіронолактону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який з наведених препаратів можна його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замінити у схемі лікування цього хворого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uk-UA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Правильна відповідь </a:t>
            </a:r>
            <a:r>
              <a:rPr lang="uk-UA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Еплеренон</a:t>
            </a:r>
            <a:endParaRPr lang="uk-UA" sz="28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Торасемід</a:t>
            </a:r>
            <a:endParaRPr lang="uk-UA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Триметазидин</a:t>
            </a:r>
            <a:endParaRPr lang="uk-UA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Івабрадин</a:t>
            </a:r>
            <a:endParaRPr lang="uk-UA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Ніфедипін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6683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8213" y="335846"/>
            <a:ext cx="11372851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 smtClean="0"/>
              <a:t>Чоловік 45-ти років звернувся до лікаря зі скаргами на дратівливість, підвищену втомленість, схуднення, серцебиття, перебої в роботі серця. При пальпації лівої долі щитоподібної залози </a:t>
            </a:r>
            <a:r>
              <a:rPr lang="uk-UA" sz="2400" dirty="0" err="1" smtClean="0">
                <a:solidFill>
                  <a:srgbClr val="FFFF00"/>
                </a:solidFill>
              </a:rPr>
              <a:t>пальпується</a:t>
            </a:r>
            <a:r>
              <a:rPr lang="uk-UA" sz="2400" dirty="0" smtClean="0">
                <a:solidFill>
                  <a:srgbClr val="FFFF00"/>
                </a:solidFill>
              </a:rPr>
              <a:t> утворення, </a:t>
            </a:r>
            <a:r>
              <a:rPr lang="uk-UA" sz="2400" dirty="0" smtClean="0"/>
              <a:t>щільно-еластичної консистенції, безболісне, яке при ковтанні зміщується разом із щитоподібною залозою. Позитивні очні симптоми, екзофтальм, порушення конвергенції. Артеріальний тиск - 135/80 мм </a:t>
            </a:r>
            <a:r>
              <a:rPr lang="uk-UA" sz="2400" dirty="0" err="1" smtClean="0"/>
              <a:t>рт.ст</a:t>
            </a:r>
            <a:r>
              <a:rPr lang="uk-UA" sz="2400" dirty="0" smtClean="0"/>
              <a:t>., пульс - 110/хв. При ультразвуковому дослідженні щитоподібної залози у </a:t>
            </a:r>
            <a:r>
              <a:rPr lang="uk-UA" sz="2400" dirty="0" smtClean="0">
                <a:solidFill>
                  <a:srgbClr val="FFFF00"/>
                </a:solidFill>
              </a:rPr>
              <a:t>лівій долі</a:t>
            </a:r>
            <a:r>
              <a:rPr lang="uk-UA" sz="2400" dirty="0" smtClean="0"/>
              <a:t> </a:t>
            </a:r>
            <a:r>
              <a:rPr lang="uk-UA" sz="2400" dirty="0" err="1" smtClean="0"/>
              <a:t>візуалізується</a:t>
            </a:r>
            <a:r>
              <a:rPr lang="uk-UA" sz="2400" dirty="0" smtClean="0"/>
              <a:t> </a:t>
            </a:r>
            <a:r>
              <a:rPr lang="uk-UA" sz="2400" dirty="0" err="1" smtClean="0"/>
              <a:t>гіперехогенне</a:t>
            </a:r>
            <a:r>
              <a:rPr lang="uk-UA" sz="2400" dirty="0" smtClean="0"/>
              <a:t> округле утворення </a:t>
            </a:r>
            <a:r>
              <a:rPr lang="uk-UA" sz="2400" dirty="0" smtClean="0">
                <a:solidFill>
                  <a:srgbClr val="FFFF00"/>
                </a:solidFill>
              </a:rPr>
              <a:t>розмірами 2</a:t>
            </a:r>
            <a:r>
              <a:rPr lang="en-US" sz="2400" dirty="0" smtClean="0">
                <a:solidFill>
                  <a:srgbClr val="FFFF00"/>
                </a:solidFill>
              </a:rPr>
              <a:t>x3. </a:t>
            </a:r>
            <a:r>
              <a:rPr lang="uk-UA" sz="2400" dirty="0" smtClean="0">
                <a:solidFill>
                  <a:srgbClr val="FFFF00"/>
                </a:solidFill>
              </a:rPr>
              <a:t>см</a:t>
            </a:r>
            <a:r>
              <a:rPr lang="uk-UA" sz="2400" dirty="0" smtClean="0"/>
              <a:t>, з чіткими контурами, однорідної структури. Який висновок лікаря після проведеного обстеження буде найбільш коректним?</a:t>
            </a:r>
          </a:p>
          <a:p>
            <a:r>
              <a:rPr lang="uk-UA" sz="2400" b="1" dirty="0" smtClean="0">
                <a:solidFill>
                  <a:srgbClr val="FFFF00"/>
                </a:solidFill>
              </a:rPr>
              <a:t>Правильна відповідь Вузол щитоподібної залози</a:t>
            </a:r>
          </a:p>
          <a:p>
            <a:r>
              <a:rPr lang="en-US" sz="2400" dirty="0" smtClean="0"/>
              <a:t>B </a:t>
            </a:r>
            <a:r>
              <a:rPr lang="uk-UA" sz="2400" dirty="0" smtClean="0"/>
              <a:t>Кіста щитоподібної залози</a:t>
            </a:r>
          </a:p>
          <a:p>
            <a:r>
              <a:rPr lang="en-US" sz="2400" dirty="0" smtClean="0"/>
              <a:t>C </a:t>
            </a:r>
            <a:r>
              <a:rPr lang="uk-UA" sz="2400" dirty="0" smtClean="0"/>
              <a:t>Рак щитоподібної залози</a:t>
            </a:r>
          </a:p>
          <a:p>
            <a:r>
              <a:rPr lang="en-US" sz="2400" dirty="0" smtClean="0"/>
              <a:t>D </a:t>
            </a:r>
            <a:r>
              <a:rPr lang="uk-UA" sz="2400" dirty="0" err="1" smtClean="0"/>
              <a:t>Дифузно</a:t>
            </a:r>
            <a:r>
              <a:rPr lang="uk-UA" sz="2400" dirty="0" smtClean="0"/>
              <a:t>-токсичний зоб</a:t>
            </a:r>
          </a:p>
          <a:p>
            <a:r>
              <a:rPr lang="en-US" sz="2400" dirty="0" smtClean="0"/>
              <a:t>E </a:t>
            </a:r>
            <a:r>
              <a:rPr lang="uk-UA" sz="2400" dirty="0" smtClean="0"/>
              <a:t>Гострий </a:t>
            </a:r>
            <a:r>
              <a:rPr lang="uk-UA" sz="2400" dirty="0" err="1" smtClean="0"/>
              <a:t>тиреоїдит</a:t>
            </a: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2830270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3529" y="367393"/>
            <a:ext cx="11095264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Хворому 65-ти років на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гіпертонічну хворобу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 супутньою ГХС, призначена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фармакотерапія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Через 2 тижні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звернувся до лікаря</a:t>
            </a:r>
          </a:p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 приводу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набряків на гомілках.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Під час обстеження не було виявлено ознак захворювань, які перебігають з набряковим синдромом. Припущено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побічну дію лікарського засобу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Який з наведених препаратів був вилучений зі схеми лікування</a:t>
            </a:r>
          </a:p>
          <a:p>
            <a:r>
              <a:rPr lang="uk-UA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Правильна відповідь </a:t>
            </a:r>
            <a:r>
              <a:rPr lang="uk-UA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Амлодипін</a:t>
            </a:r>
            <a:endParaRPr lang="uk-UA" sz="28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Бісопролол</a:t>
            </a:r>
            <a:endParaRPr lang="uk-UA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Аторвастатин</a:t>
            </a:r>
            <a:endParaRPr lang="uk-UA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Раміприл</a:t>
            </a:r>
            <a:endParaRPr lang="uk-UA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Ацетилсаліцилова кислота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184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49085" y="197346"/>
            <a:ext cx="10825843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Жінка 56-ти років звернулася до лікаря зі скаргами на </a:t>
            </a:r>
            <a:r>
              <a:rPr lang="uk-UA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підвищення температури до 38,5°С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підвищену пітливість вночі та </a:t>
            </a:r>
            <a:r>
              <a:rPr lang="uk-UA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збільшення лімфовузлів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лівій пахвовій та лівій надключичній ділянках. У сімейному анамнезі рак молочної залози у бабусі. При 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фізикальному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обстеженні в зазначених ділянках 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пальпуються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збільшені, безболісні, щільні лімфовузли. При рентгенологічному дослідженні органів грудної порожнини розширення тіні середостіння за рахунок збільшених лімфовузлів. Після 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ексцизійної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біопсії лімфовузла надключичної ділянки, виявлені атипові </a:t>
            </a:r>
            <a:r>
              <a:rPr lang="uk-UA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багатоядерні клітини Рід-</a:t>
            </a:r>
            <a:r>
              <a:rPr lang="uk-UA" sz="24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Штернберга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Який діагноз є найбільш імовірним</a:t>
            </a:r>
          </a:p>
          <a:p>
            <a:r>
              <a:rPr lang="uk-UA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Правильна відповідь Лімфома </a:t>
            </a:r>
            <a:r>
              <a:rPr lang="uk-UA" sz="24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Ходжкіна</a:t>
            </a:r>
            <a:endParaRPr lang="uk-UA" sz="24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Бронхогенна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карцинома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Туберкульоз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Метастази раку молочної залози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інфекційний мононуклеоз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4334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2707" y="473529"/>
            <a:ext cx="11340193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Хворий 54-х років звернувся до сімейного лікаря зі скаргами на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утруднення дихання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слабкість. Останні два тижні турбував</a:t>
            </a:r>
          </a:p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біль та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набряк правої нижньої кінцівки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Дані симптоми вперше в житті, раніше на обліку у лікаря не перебував. АТ- 110/70 мм</a:t>
            </a:r>
          </a:p>
          <a:p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рт.ст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., ЧСС- 96/хв. Який діагностичний метод має вирішальне значення?</a:t>
            </a:r>
          </a:p>
          <a:p>
            <a:r>
              <a:rPr lang="uk-UA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Правильна відповідь </a:t>
            </a:r>
            <a:r>
              <a:rPr lang="uk-UA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Мультиспіральна</a:t>
            </a:r>
            <a:r>
              <a:rPr lang="uk-UA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КТ ангіографія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Функція зовнішнього дихання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Рентгенографія органів грудної клітки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Ехокардіографія</a:t>
            </a:r>
            <a:endParaRPr lang="uk-UA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Електрокардіографія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8368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95993" y="547007"/>
            <a:ext cx="11062607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Жінка 36-ти років скаржиться на біль,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обмеження рухів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дрібних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суглобах рук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ускладнення при ковтанні твердої їжі, слабкість,</a:t>
            </a:r>
          </a:p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сухий кашель. Об’єктивно: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шкіра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кистей та передпліччя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щільна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гладенька.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Проксимальні суглоби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II-IV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пальців кистей рук</a:t>
            </a:r>
          </a:p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набряклі, болючі при пальпації. Над легенями сухі розсіяні хрипи,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межі серця зміщені вліво на 2 см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тони приглушені. У крові:</a:t>
            </a:r>
          </a:p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швидкість осідання еритроцитів - 36 мм/год, гамма-глобулінів - 24%. У сечі: змін немає. Який найбільш імовірний діагноз</a:t>
            </a:r>
          </a:p>
          <a:p>
            <a:r>
              <a:rPr lang="uk-UA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Правильна відповідь Системна склеродермія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Саркоїдоз</a:t>
            </a:r>
            <a:endParaRPr lang="uk-UA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Ревматоїдний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артрит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Системний червоний вовчак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Дерматоміозит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6789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43345" y="341744"/>
            <a:ext cx="1140691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Хворий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раптово втратив свідомість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Цукровий діабет упродовж 5-ти років.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Отримує інсулін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пролонгованої дії у дозі 24 ОД вранці та 18 ОД ввечері. Об’єктивно: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шкіра волога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тонус м’язів кінцівок підвищений. Тонус очних яблук нормальний. ЧСС- 96/хв.,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120/80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мм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рт.ст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Тони серця звичайної звучності. Дихання ритмічне. Язик вологий. </a:t>
            </a:r>
            <a:r>
              <a:rPr lang="uk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енінгеальні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симптоми відсутні. Яка терапія необхідна в першу чергу</a:t>
            </a:r>
          </a:p>
          <a:p>
            <a:r>
              <a:rPr lang="uk-UA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Правильна відповідь Введення 40% розчину глюкози внутрішньовенно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Введення інсуліну короткої дії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внутрі-шньовенно</a:t>
            </a:r>
            <a:endParaRPr lang="uk-UA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Введення інсуліну тривалої дії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внутрі-шньовенно</a:t>
            </a:r>
            <a:endParaRPr lang="uk-UA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Введення 4% розчину гідрокарбонату натрію внутрішньовенно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Введення гідрокортизону внутрішньо-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венно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3511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06400" y="751344"/>
            <a:ext cx="1133301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Хвора 36-ти років скаржиться на </a:t>
            </a:r>
            <a:r>
              <a:rPr lang="uk-UA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задишку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відчуття </a:t>
            </a:r>
            <a:r>
              <a:rPr lang="uk-UA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стискання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правій половині </a:t>
            </a:r>
            <a:r>
              <a:rPr lang="uk-UA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грудної клітки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підвищення </a:t>
            </a:r>
            <a:r>
              <a:rPr lang="uk-UA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температури до З8,7°С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кашель з виділенням невеликої кількості 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слизово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-гнійного харкотиння</a:t>
            </a:r>
            <a:r>
              <a:rPr lang="uk-UA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Хворіє понад тиждень. Скарги пов’язує з</a:t>
            </a:r>
          </a:p>
          <a:p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переохолодженням. Об’єктивно: легкий 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акроціаноз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губ, пульс ритмічний, 90/хв., артеріальний тиск - 140/85 мм 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рт.ст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Права половина грудної клітки відстає в акті дихання.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Перкусія - справа нижче кута лопатки прослуховується тупість з межею до</a:t>
            </a:r>
          </a:p>
          <a:p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верху. В цій ділянці </a:t>
            </a:r>
            <a:r>
              <a:rPr lang="uk-UA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дихання відсутнє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Який найбільш імовірний діагноз</a:t>
            </a:r>
          </a:p>
          <a:p>
            <a:r>
              <a:rPr lang="uk-UA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Правильна відповідь Ексудативний плеврит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ТЕЛА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Абсцес легені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Позагоспітальна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пневмонія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Ателектаз легені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663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89907" y="653143"/>
            <a:ext cx="10886457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хворого 35-ти років, що страждає на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хронічний 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гломерулонефрит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 останні З роки перебуває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гемодіалізі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з’явилися перебої в</a:t>
            </a:r>
          </a:p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роботі серця, гіпотонія, зростаюча слабкість, задишка. На ЕКГ: брадикардія,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атріовентрикулярна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блокада І ст.,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високі загострені</a:t>
            </a:r>
          </a:p>
          <a:p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зубці Т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Напередодні - грубе порушення питного та дієтичного режимів. Яка найбільш імовірна причина вказаних змін</a:t>
            </a:r>
          </a:p>
          <a:p>
            <a:r>
              <a:rPr lang="uk-UA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Правильна відповідь </a:t>
            </a:r>
            <a:r>
              <a:rPr lang="uk-UA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Гіперкаліємія</a:t>
            </a:r>
            <a:endParaRPr lang="uk-UA" sz="28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Гіпокаліємія</a:t>
            </a:r>
            <a:endParaRPr lang="uk-UA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Гіпернатріємія</a:t>
            </a:r>
            <a:endParaRPr lang="uk-UA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Гіпокальціємія</a:t>
            </a:r>
            <a:endParaRPr lang="uk-UA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Гіпергідратація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2424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7927" y="517237"/>
            <a:ext cx="1142538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хворої 31-го року після проведеної 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субтотальної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резекції щитоподібної залози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 приводу токсичного зоба. Об’єктивно: температура тіла - 39,7°С, </a:t>
            </a:r>
            <a:r>
              <a:rPr lang="uk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часвиникли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серцебиття, пітливість, психомоторне збудження. Пацієнтка </a:t>
            </a:r>
            <a:r>
              <a:rPr lang="uk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знепритомнілатота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дихання - 38/хв.;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ЧСС- 135/хв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., миготлива аритмія.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AT- 190/80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мм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рт.ст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Імовірне ускладнення</a:t>
            </a:r>
          </a:p>
          <a:p>
            <a:r>
              <a:rPr lang="uk-UA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Правильна відповідь </a:t>
            </a:r>
            <a:r>
              <a:rPr lang="uk-UA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Тиреотоксичний</a:t>
            </a:r>
            <a:r>
              <a:rPr lang="uk-UA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криз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Гіпертонічний криз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Рецидив дифузного токсичного зоба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Істеричний напад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Бактеріальний шок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9731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1745" y="474345"/>
            <a:ext cx="11490037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17-річний хлопець на 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уроці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фізичного виховання </a:t>
            </a:r>
            <a:r>
              <a:rPr lang="uk-UA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раптово втратив свідомість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На місці була проведена серцево- легенева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реанімація. На момент приїзду швидкої свідомість до пацієнта повернулася. При зборі анамнезу стало відомо, що </a:t>
            </a:r>
            <a:r>
              <a:rPr lang="uk-UA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батько і дід</a:t>
            </a:r>
          </a:p>
          <a:p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дитини проходили обстеження та лікування у кардіолога,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проте </a:t>
            </a:r>
            <a:r>
              <a:rPr lang="uk-UA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помирали в молодому віці.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фізикальному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огляді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дитини встановлено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наявність </a:t>
            </a:r>
            <a:r>
              <a:rPr lang="uk-UA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систолічного шуму в серці, </a:t>
            </a:r>
            <a:r>
              <a:rPr lang="uk-UA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гучність </a:t>
            </a:r>
            <a:r>
              <a:rPr lang="uk-UA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якого збільшується при зміні </a:t>
            </a:r>
            <a:r>
              <a:rPr lang="uk-UA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положення </a:t>
            </a:r>
            <a:r>
              <a:rPr lang="uk-UA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тіла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ехокардіографічному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дослідженні зареєстровано </a:t>
            </a:r>
            <a:r>
              <a:rPr lang="uk-UA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потовщення стінки лівого шлуночка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більше </a:t>
            </a:r>
            <a:r>
              <a:rPr lang="uk-UA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 мм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Яке захворювання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можна припустити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даного хворого?</a:t>
            </a:r>
          </a:p>
          <a:p>
            <a:r>
              <a:rPr lang="uk-UA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Правильна відповідь Гіпертрофічна </a:t>
            </a:r>
            <a:r>
              <a:rPr lang="uk-UA" sz="24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кардіоміопатія</a:t>
            </a:r>
            <a:endParaRPr lang="uk-UA" sz="24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Гостра ревматична лихоманка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Неревматичний кардит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Вегетативна 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дисфункція</a:t>
            </a:r>
            <a:endParaRPr lang="uk-UA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Дилатаційна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кардіоміопатія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6057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7164" y="212436"/>
            <a:ext cx="11416145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хворого 46-ти років після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перенесеної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пневмонії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скарги на біль в лівій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половині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грудної клітки, підвищення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температури тіла до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39°С',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непродуктивний кашель, загальну слабкість. Хворіє два тижні. При аускультації в нижніх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відділах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зліва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дихання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вислуховується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при перкусії - притуплення легеневого звуку. Який додатковий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інструментальний метод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 є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 інформативним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встановлення діагнозу</a:t>
            </a:r>
          </a:p>
          <a:p>
            <a:r>
              <a:rPr lang="uk-UA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Правильна відповідь Комп’ютерна томографія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Спірографія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Бронхографія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Бронхоскопія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Медіастиноскопія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8462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37309" y="526473"/>
            <a:ext cx="1123141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хворого 25-ти років протягом 6 тижнів з’явився біль в крижах,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попереку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ахілових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сухожилках, ранкова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скутість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 півгодини.</a:t>
            </a:r>
          </a:p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аналізі крові: ШОЕ- 30 мм/год; СРБ- 25 мг л: РФ - норма, </a:t>
            </a:r>
            <a:r>
              <a:rPr lang="en-US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HLAB27-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позитивний.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МРТ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попереково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крижового відділу: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двобічний</a:t>
            </a:r>
          </a:p>
          <a:p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сакроілеїт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 ст.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Який найбільш імовірний діагноз</a:t>
            </a:r>
          </a:p>
          <a:p>
            <a:r>
              <a:rPr lang="uk-UA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Правильна відповідь </a:t>
            </a:r>
            <a:r>
              <a:rPr lang="uk-UA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Анкілозуючий</a:t>
            </a:r>
            <a:r>
              <a:rPr lang="uk-UA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спондиліт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Подагричний артрит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Реактивний артрит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Ревматоїдний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артрит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Остеохондроз поперекового відділу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1768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8691" y="240144"/>
            <a:ext cx="11314545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Хворий 30-ти років скаржиться на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біль в ділянці серця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задишку, серцебиття при незначному навантаженні, набряки на нижніх</a:t>
            </a:r>
          </a:p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кінцівках. Хворів на 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ентеровірусну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інфекцію 3 тижні тому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Об’єктив-но: ЧСС- 94/хв.,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AT-100/70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мм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рт.ст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., межі серця розширені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послаблення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 тону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серця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систолічний шум над верхівкою. Титр АСЛ-О в нормі. ЕКГ: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низький вольтаж </a:t>
            </a:r>
            <a:r>
              <a:rPr lang="en-US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QRS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подовження інтервалу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Q-T.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Який найбільш імовірний діагноз</a:t>
            </a:r>
          </a:p>
          <a:p>
            <a:r>
              <a:rPr lang="uk-UA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Правильна відповідь Вірусний міокардит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Ревматичний міокардит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Ексудативний перикардит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Стенокардія напруги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Інфекційний ендокардит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9752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43345" y="304801"/>
            <a:ext cx="11397673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Жінка 42-х років звернулася до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лікаря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зі скаргами на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м’язову слабкість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верхніх і нижніх кінцівках. Об’єктивно: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періорбітальних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ділянках еритема з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бузковим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відтінком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макульозна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еритема на розгинальних поверхнях пальців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В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аналізі крові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виявлено суттєве підвищення рівня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креатинфосфокінази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Яким є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імовірний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діагноз?</a:t>
            </a:r>
          </a:p>
          <a:p>
            <a:r>
              <a:rPr lang="uk-UA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Правильна відповідь </a:t>
            </a:r>
            <a:r>
              <a:rPr lang="uk-UA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Дерматоміозит</a:t>
            </a:r>
            <a:endParaRPr lang="uk-UA" sz="28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Системна склеродермія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Гіпопаратиреоз</a:t>
            </a:r>
            <a:endParaRPr lang="uk-UA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Системний червоний вовчак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Хвороба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Кушинга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9683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43345" y="258618"/>
            <a:ext cx="111760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Чоловік 56-ти років хворіє на ХОЗЛ упродовж 20-ти років. На висоті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значного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фізичного навантаження відчув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зненацька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різку</a:t>
            </a:r>
          </a:p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змішану задишку,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біль у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грудній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клітці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справа, серцебиття.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Об’єктивно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стан важкий,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AT- 100/70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мм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рт.ст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., ЧСС- 110/хв., ЧД28/хв.,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права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половина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грудної клітки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відстає в акті дихання.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Перкуторно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коробковий звук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над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правою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легенею,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аускультативно</a:t>
            </a:r>
            <a:endParaRPr lang="uk-UA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дихання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різко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ослаблене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Який невідкладний стан у хворого?</a:t>
            </a:r>
          </a:p>
          <a:p>
            <a:r>
              <a:rPr lang="uk-UA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Правильна відповідь Спонтанний пневмоторакс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Інфаркт міокарда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Напад бронхіальної астми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Негоспітальна пневмонія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Тромбоемболія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легеневої артерії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4968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0982" y="286327"/>
            <a:ext cx="1153621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Хвора 64-х років скаржиться на </a:t>
            </a:r>
            <a:r>
              <a:rPr lang="uk-UA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загальну </a:t>
            </a:r>
            <a:r>
              <a:rPr lang="uk-UA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слабкість, шум у голові, </a:t>
            </a:r>
            <a:r>
              <a:rPr lang="uk-UA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осиплість голос</a:t>
            </a:r>
            <a:r>
              <a:rPr lang="uk-UA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uk-UA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Об’єктивно: блідість з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жовтяничним відтінком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язик червоний зі згладженими сосочками, асиметрія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тактильної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 больової чутливості. Пульс - 120/хв., артеріальний</a:t>
            </a:r>
          </a:p>
          <a:p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тиск - 80/50 мм 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рт.ст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24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Пальпується</a:t>
            </a:r>
            <a:r>
              <a:rPr lang="uk-UA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селезінка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У крові: </a:t>
            </a:r>
            <a:r>
              <a:rPr lang="uk-UA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НЬ- 58 г/л,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еритроцити - 1.2- 1012/л, лейкоцити -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2,8-Ю9/л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тромбоцити -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140-109/л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швидкість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осідання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еритроцитів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- 17 мм/год, </a:t>
            </a:r>
            <a:r>
              <a:rPr lang="uk-UA" sz="24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анізоцитоз</a:t>
            </a:r>
            <a:r>
              <a:rPr lang="uk-UA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пойкілоцитоз - виражені (++).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Яке дослідження буде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вирішальним у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з’ясуванні 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генезу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анемії?</a:t>
            </a:r>
          </a:p>
          <a:p>
            <a:r>
              <a:rPr lang="uk-UA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Правильна відповідь </a:t>
            </a:r>
            <a:r>
              <a:rPr lang="uk-UA" sz="24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Стернальна</a:t>
            </a:r>
            <a:r>
              <a:rPr lang="uk-UA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пункція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Пряма проба 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Кумбса</a:t>
            </a:r>
            <a:endParaRPr lang="uk-UA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Люмбальна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пункція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Фіброгастроскопія</a:t>
            </a:r>
            <a:endParaRPr lang="uk-UA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Непряма проба 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Кумбса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3655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60217" y="267855"/>
            <a:ext cx="11490037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Хвора 35-ти років скаржиться на перебої в роботі серця, зниження ваги, біль передньої поверхні шиї, що почалися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після ГРВІ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Пульс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- 110/хв.,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AT- 130/60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мм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рт.ст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Щитоподібна залоза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незначно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збільшена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болюча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при пальпації. ШОЕ- 40 мм/год.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ТТГ-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0,05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мОд/л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вТ4 - 34,3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пмоль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/л. Який найбільш імовірний діагноз?</a:t>
            </a:r>
          </a:p>
          <a:p>
            <a:r>
              <a:rPr lang="uk-UA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Правильна відповідь </a:t>
            </a:r>
            <a:r>
              <a:rPr lang="uk-UA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Підгострий</a:t>
            </a:r>
            <a:r>
              <a:rPr lang="uk-UA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тиреоїдит</a:t>
            </a:r>
            <a:endParaRPr lang="uk-UA" sz="28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Дифузний токсичний зоб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Гострий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тиреоїдит</a:t>
            </a:r>
            <a:endParaRPr lang="uk-UA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Пароксизмальна тахікардія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Тиреоїдит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Хашимото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0123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60218" y="267855"/>
            <a:ext cx="1132378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Чолов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 20-ти рок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доставлено до л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карн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кровотечею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сля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екстракц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 зуба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що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триває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упродовж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4-х годин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Об’єктивно:шк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рн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покриви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бл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правий 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нний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суглоб деформований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рухи в ньому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обмежен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кров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i: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ер.- 3, 2 · 1012 /л,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Hb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- 98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г/л,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КП-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0,92,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лейк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.- 7, 4· 10 /л, тромб.- 240· 10/л, ШОЕ- 11 мм/год. Час кровотеч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Дьюком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- 3 хвилини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час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згортання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кров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Уайтом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- 20 хвилин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Який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найб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льш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мов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рний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агноз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uk-UA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Правильна відповідь </a:t>
            </a:r>
            <a:r>
              <a:rPr lang="uk-UA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Гемоф</a:t>
            </a:r>
            <a:r>
              <a:rPr lang="en-US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en-US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Хвороба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Верльгофа</a:t>
            </a:r>
            <a:endParaRPr lang="uk-UA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Гемораг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чний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васкул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  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Хвороба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Рандю-Ослера</a:t>
            </a:r>
            <a:endParaRPr lang="uk-UA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Синдром ДВЗ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1485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60218" y="304801"/>
            <a:ext cx="11129818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Хворий 46-ти рок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вперше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пом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тив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набряки на ногах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слабк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сть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в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дчуття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”повноти” та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важкост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правому п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дребер’ї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20 рок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</a:p>
          <a:p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хвор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 на 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ревматоїдний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артрит.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Зб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льшен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печ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нка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селез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нка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щ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льної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консистенц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ї. Креатин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 кров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- 0,23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ммоль/л,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протеїнем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 -</a:t>
            </a:r>
          </a:p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68 г/л, холестерин - 4,2 ммоль/л, питома вага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сеч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- 1012,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протеїнур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 - 3,3 г/л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поодинок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воскопод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бн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цил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ндри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еритроцити</a:t>
            </a:r>
          </a:p>
          <a:p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вилужен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п/з,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лейкоцити - 5-6 в п/з. Яке ускладнення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найб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льш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мов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рне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uk-UA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Правильна відповідь </a:t>
            </a:r>
            <a:r>
              <a:rPr lang="uk-UA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</a:t>
            </a:r>
            <a:r>
              <a:rPr lang="en-US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лоїдоз</a:t>
            </a:r>
            <a:r>
              <a:rPr lang="uk-UA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нирок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Хрон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чний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гломерулонефрит</a:t>
            </a:r>
            <a:endParaRPr lang="uk-UA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Гострий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гломерулонефрит</a:t>
            </a:r>
            <a:endParaRPr lang="uk-UA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Серцева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недостатн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сть</a:t>
            </a:r>
            <a:endParaRPr lang="uk-UA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Хрон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чний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єлонефрит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8502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69455" y="286327"/>
            <a:ext cx="1133301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хворого 35-ти рок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п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сля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емоц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йного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стресу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виникли р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зкий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головний б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ль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серцебиття, остуда. В анамнез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i: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хвор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є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артер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альну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пертенз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ю 5 рок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в. Хворий збуджений, г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перем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 обличчя,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тремор к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нц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вок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шк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 зволожена. </a:t>
            </a:r>
            <a:r>
              <a:rPr lang="en-US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Ps- 100/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хв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., АТ180/100 мм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рт.ст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Який препарат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дно призначити в першу чергу?</a:t>
            </a:r>
          </a:p>
          <a:p>
            <a:r>
              <a:rPr lang="uk-UA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Правильна відповідь Б</a:t>
            </a:r>
            <a:r>
              <a:rPr lang="en-US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сопролол</a:t>
            </a:r>
            <a:endParaRPr lang="uk-UA" sz="28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федип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Фуросем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базол</a:t>
            </a:r>
            <a:endParaRPr lang="uk-UA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Клофел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8535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89527" y="434108"/>
            <a:ext cx="11388437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Хвору 47-ми рок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турбує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пухлинопод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бний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утв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 на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передн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й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шиї в д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лянц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щитопод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бної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залози. В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дзначає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прогресивне</a:t>
            </a:r>
          </a:p>
          <a:p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зб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льшення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утвору. Об’єктивно: в прав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й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частц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щитопод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бної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залози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гається 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 д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аметром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близько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см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 гладенькою</a:t>
            </a:r>
          </a:p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поверхнею, рухомий, п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двищеної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щ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льност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Незначно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виражен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симптоми тиреотоксикозу. Який з додаткових метод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</a:p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обстеження є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найб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льш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нформативним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для уточнення д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агнозу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uk-UA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Правильна відповідь </a:t>
            </a:r>
            <a:r>
              <a:rPr lang="uk-UA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Тонкоголкова</a:t>
            </a:r>
            <a:r>
              <a:rPr lang="uk-UA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пункц</a:t>
            </a:r>
            <a:r>
              <a:rPr lang="en-US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йна</a:t>
            </a:r>
            <a:r>
              <a:rPr lang="uk-UA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</a:t>
            </a:r>
            <a:r>
              <a:rPr lang="en-US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опс</a:t>
            </a:r>
            <a:r>
              <a:rPr lang="en-US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Рентгенограф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 шиї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УЗД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тиреоїдних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гормон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 б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лковозв’язаного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йоду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9250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7163" y="397163"/>
            <a:ext cx="11360727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Чолов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 47-ми рок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хвор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є на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цироз 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печ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нки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невстановленої ет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олог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ї. Об’єктивно: жив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зб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льшений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встановлено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наявн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сть</a:t>
            </a:r>
            <a:endParaRPr lang="uk-UA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льної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дини в 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черевн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 порожнин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Який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сечог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нний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препарат обов’язково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 включити до комплексної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терап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ї цього</a:t>
            </a:r>
          </a:p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хворого?</a:t>
            </a:r>
          </a:p>
          <a:p>
            <a:r>
              <a:rPr lang="uk-UA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Правильна відповідь </a:t>
            </a:r>
            <a:r>
              <a:rPr lang="uk-UA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Верошп</a:t>
            </a:r>
            <a:r>
              <a:rPr lang="en-US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рон</a:t>
            </a:r>
            <a:endParaRPr lang="uk-UA" sz="28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азид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Ман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тол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акарб</a:t>
            </a:r>
            <a:endParaRPr lang="uk-UA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 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ндапам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0958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3200" y="175491"/>
            <a:ext cx="1169323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хворого 49-ти рок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п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сля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значного 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емоц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йного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напруження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вперше в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житт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виник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ль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пекучого характеру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локал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зований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</a:t>
            </a:r>
          </a:p>
          <a:p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лянц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серця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 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ррад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ац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ї.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Тривал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сть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нападу близько 12 хвилин. Вжив 1 таблетку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трогл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церину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яка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втамувала б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ль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В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ход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огляду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через 20 хвилин: п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двищеного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харчування, тони серця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приглушен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АТ- 140/90 мм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рт.ст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., ЧСС- 82/хв.,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дихання везикулярне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периферичних набряк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не виявлено.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ЕКГ - без патолог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чних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ознак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Який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попередн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й д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агноз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uk-UA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Правильна відповідь </a:t>
            </a:r>
            <a:r>
              <a:rPr lang="uk-UA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Стенокард</a:t>
            </a:r>
            <a:r>
              <a:rPr lang="en-US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я, що виникла вперше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Прогресуюча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стенокард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Стан п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сля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неускладненого г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пертензивного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кризу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Астеноневротичний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синдром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бновогнищевий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нфаркт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окарда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3377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80291" y="332509"/>
            <a:ext cx="11157527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хворої 64-х рок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на четвертий день перебування у терапевтичному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стац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онар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 д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агнозом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”</a:t>
            </a:r>
            <a:r>
              <a:rPr lang="en-US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ХС: 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Стенокард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напруги </a:t>
            </a:r>
            <a:r>
              <a:rPr lang="en-US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ФК”</a:t>
            </a:r>
          </a:p>
          <a:p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виникло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серцебиття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зко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ршилося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самопочуття. Об’єктивно: тони серця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глух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аритм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чн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систол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чний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шум на верх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вц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ЧСС94/хв.,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деф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циту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пульсу немає. АТ- 130/85 мм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рт.ст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На ЕКГ: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групов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топн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шлуночков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екстрасистоли, 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еп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зодами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алоритм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я.</a:t>
            </a:r>
          </a:p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 якої фатальної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чної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ситуац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ї можна припустити?</a:t>
            </a:r>
          </a:p>
          <a:p>
            <a:r>
              <a:rPr lang="uk-UA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Правильна відповідь Ф</a:t>
            </a:r>
            <a:r>
              <a:rPr lang="en-US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бриляц</a:t>
            </a:r>
            <a:r>
              <a:rPr lang="en-US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</a:t>
            </a:r>
            <a:r>
              <a:rPr lang="uk-UA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шлуночк</a:t>
            </a:r>
            <a:r>
              <a:rPr lang="en-US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Пароксизм миготливої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аритм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ї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Повна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атр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овентрикулярна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блокада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 синдрому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слабкост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синусового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вузла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Синоатр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альна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блокада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4236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6545" y="498763"/>
            <a:ext cx="11240655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Хвора 18-ти рок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через 2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тижн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сля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анг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скаржиться на п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двищення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температури т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ла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 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припухл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сть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нних</a:t>
            </a:r>
            <a:endParaRPr lang="uk-UA" sz="2800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суглобах,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висип у вигляд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червоних к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лець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гом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лках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Через к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лька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дн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почав турбувати б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ль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 гом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лково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-ступеневих суглобах,</a:t>
            </a:r>
          </a:p>
          <a:p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 - у л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ктях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Для якого захворювання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характерн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симптоми?</a:t>
            </a:r>
          </a:p>
          <a:p>
            <a:r>
              <a:rPr lang="uk-UA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Правильна відповідь Гостра ревматична лихоманка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Ревматоїдний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артрит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Реактивний артрит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Токсико-алерг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чний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дерматит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Деформуючий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остеоартроз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3316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273" y="461819"/>
            <a:ext cx="11720945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стац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онару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над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йшла ж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нка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хвора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подагру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Як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 продукт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харчування дозволено передавати хворим на подагру у</a:t>
            </a:r>
          </a:p>
          <a:p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стац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онар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uk-UA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Правильна відповідь </a:t>
            </a:r>
            <a:r>
              <a:rPr lang="uk-UA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Кеф</a:t>
            </a:r>
            <a:r>
              <a:rPr lang="en-US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Хл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лий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Смажене м’ясо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Хл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 чорний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Смажена риба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4079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6399" y="471055"/>
            <a:ext cx="11545455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нка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23-х рок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в. П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сля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перенесеного стресу з’явилися спрага,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дипс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я,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я, схудла, наростала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слабк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сть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з’явилися нудота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блювота,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сонлив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сть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знепритомн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ла.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Госп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тал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зована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кем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 - 28 ммоль/л, ацетон в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сеч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зко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позитивний.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Розпочато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кування 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кетоацидотичної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коми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доц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льно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розпочати 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лактику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погл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кем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шляхом введення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5% розчину глюкози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uk-UA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Правильна відповідь П</a:t>
            </a:r>
            <a:r>
              <a:rPr lang="en-US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сля</a:t>
            </a:r>
            <a:r>
              <a:rPr lang="uk-UA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зниження р</a:t>
            </a:r>
            <a:r>
              <a:rPr lang="en-US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вня</a:t>
            </a:r>
            <a:r>
              <a:rPr lang="uk-UA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</a:t>
            </a:r>
            <a:r>
              <a:rPr lang="en-US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кем</a:t>
            </a:r>
            <a:r>
              <a:rPr lang="en-US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 до 13-14 ммоль/л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Через 2 години п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сля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початку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нсул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нотерап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ї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сля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дновлення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домост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хворої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сля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нормал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зац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ї р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вня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кем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ї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швидкост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зниження р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вня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кем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ї понад 5 ммоль/л за годину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8155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273" y="295565"/>
            <a:ext cx="1152698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Хворий 73-х рок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звернувся до л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каря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скаргами на серцебиття, перебої в д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яльност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серця, ядуху з переважанням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утрудненого вдиху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Р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s- 96/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хв., ЧСС- 128/хв.,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бриляц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передсердь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Тони серця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ослаблен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систол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чний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шум на верх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вц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Печ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нка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+5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см. Набряки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гом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лок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ФВ- 51%. Для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контролю частоти серцевих скорочень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доц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льно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використати:</a:t>
            </a:r>
          </a:p>
          <a:p>
            <a:r>
              <a:rPr lang="uk-UA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Правильна відповідь </a:t>
            </a:r>
            <a:r>
              <a:rPr lang="uk-UA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Дигоксин</a:t>
            </a:r>
            <a:endParaRPr lang="uk-UA" sz="28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зиноприл</a:t>
            </a:r>
            <a:endParaRPr lang="uk-UA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Фуросем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Триметазидин</a:t>
            </a:r>
            <a:endParaRPr lang="uk-UA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Амлодип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7119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69455" y="360218"/>
            <a:ext cx="11434618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ж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нки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62-х рок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гається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слабк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сть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п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двищена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тлив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сть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В анамнез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i: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застудн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захворювання. Об’єктивно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температура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- 37,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Пальпуються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шийн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мфовузли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розм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рами до 1,5-2 см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безбол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сн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 час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пальпац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ї, не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спаян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льноеластичної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консистенц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ї. В кров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i: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лейкоцити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- 30·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109/л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л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мфоцити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- 68%,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прол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мфоцити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- 6%. 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Знайден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тини 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лейкол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зу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Який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 наступних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агноз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найб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льш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мов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рний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uk-UA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Правильна відповідь Хрон</a:t>
            </a:r>
            <a:r>
              <a:rPr lang="en-US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чний</a:t>
            </a:r>
            <a:r>
              <a:rPr lang="uk-UA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</a:t>
            </a:r>
            <a:r>
              <a:rPr lang="en-US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мфолейкоз</a:t>
            </a:r>
            <a:endParaRPr lang="uk-UA" sz="28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мфома</a:t>
            </a:r>
            <a:endParaRPr lang="uk-UA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Рег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онарний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л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мфаден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мфосаркома</a:t>
            </a:r>
            <a:endParaRPr lang="uk-UA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мфогранулематоз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6588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60218" y="240146"/>
            <a:ext cx="111760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Хворий 42-х рок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скаржиться на серцебиття, пост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йну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слабк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сть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болі в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лянц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серця, що 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ррад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юють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л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плече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 п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дсилюються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диханн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двищення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температури т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 до 38,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en-US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</a:t>
            </a:r>
            <a:r>
              <a:rPr lang="en-US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Об’єктивно: АТ-105/50 мм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рт.ст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.,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Ps- 120/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хв. У зон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абсолютної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тупост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серця вислуховується двофазний шум. В легенях дихання послаблене в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нижн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 в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дд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лах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На ЕКГ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конкордантний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дйом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сегменту </a:t>
            </a:r>
            <a:r>
              <a:rPr lang="en-US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en-US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 2</a:t>
            </a:r>
          </a:p>
          <a:p>
            <a:r>
              <a:rPr lang="en-US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-V </a:t>
            </a:r>
            <a:r>
              <a:rPr lang="en-US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Який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найб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льш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мов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рний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агноз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uk-UA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Правильна відповідь Гострий перикардит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 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нфаркт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окарда</a:t>
            </a:r>
            <a:endParaRPr lang="uk-UA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 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нфаркт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легень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Синдром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Дреслера</a:t>
            </a:r>
            <a:endParaRPr lang="uk-UA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Позагосп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тальна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пневмон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6998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7927" y="304799"/>
            <a:ext cx="1126836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ревматолог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чне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дд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лення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поступила хвора 20-ти рок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з явищами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артриту. На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шк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обличчя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почервон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ння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вигляд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en-US" sz="2800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метелика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". У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сеч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лок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4,8 г/л. Л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дозрив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наявн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сть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 хворої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системного червоного вовчаку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Який додатковий метод</a:t>
            </a:r>
          </a:p>
          <a:p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досл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дження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найб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льш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нформативним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вериф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кац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ї д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агнозу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uk-UA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Правильна відповідь </a:t>
            </a:r>
            <a:r>
              <a:rPr lang="uk-UA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</a:t>
            </a:r>
            <a:r>
              <a:rPr lang="en-US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кров</a:t>
            </a:r>
            <a:r>
              <a:rPr lang="en-US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uk-UA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антинуклеарн</a:t>
            </a:r>
            <a:r>
              <a:rPr lang="en-US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антит</a:t>
            </a:r>
            <a:r>
              <a:rPr lang="en-US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Загальний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 кров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 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мунолог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чне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досл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дження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кров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 кров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Е-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тини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 кров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ревматоїдний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фактор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2994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4873" y="323273"/>
            <a:ext cx="11508509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нц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57-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 рок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з 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ожир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нням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III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ст. два м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сяц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тому встановлено д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агноз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цукрового д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абету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Ендокринологом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хвор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й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було рекомендовано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субкалор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йну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єту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дозован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зичн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навантаження. Р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вень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кем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 натще 9,2 ммоль/л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Який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цукрознижуючий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препарат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можна рекомендувати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хвор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й?</a:t>
            </a:r>
          </a:p>
          <a:p>
            <a:r>
              <a:rPr lang="uk-UA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Правильна відповідь </a:t>
            </a:r>
            <a:r>
              <a:rPr lang="uk-UA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Метформ</a:t>
            </a:r>
            <a:r>
              <a:rPr lang="en-US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бенклам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кв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дон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зид</a:t>
            </a:r>
            <a:endParaRPr lang="uk-UA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Репагл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296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80291" y="461818"/>
            <a:ext cx="1113905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хворої 4 доби тому з’явився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висип на 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 супроводжується 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сверб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нням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Турбує здуття живота, тупий б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ль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 правому</a:t>
            </a:r>
          </a:p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дребер’ї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закреп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За день до цього з’їла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копчене м’ясо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Ран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ше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схож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реакц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ї з’являлися п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сля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вживання значної к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лькост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томат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в,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полуниц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шоколаду. Об’єктивно: на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шк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обличчя, тулуба, к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нц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вок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уртикарний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висип. Р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вень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загального 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IgE</a:t>
            </a:r>
            <a:r>
              <a:rPr lang="en-US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норм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Який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найб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льш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мов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рний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агноз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uk-UA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Правильна відповідь </a:t>
            </a:r>
            <a:r>
              <a:rPr lang="uk-UA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Псевдоалерг</a:t>
            </a:r>
            <a:r>
              <a:rPr lang="en-US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 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осинкраз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Харчова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алерг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Атоп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чний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дерматит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Хрон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чна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кропив’янка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8884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5709" y="489527"/>
            <a:ext cx="11333018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 д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льничного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терапевта звернувся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пац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єнт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45-ти рок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 скаргами на 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печ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ю, в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дрижку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кислим, прояви болю п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 час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ковтання їж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також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неможлив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сть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вживати тверду їжу. Хворий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домив, що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печ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 та в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дрижка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кислим у нього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гаються протягом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8-ми рок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в.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ршення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свого стану в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дзначає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останн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3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сяц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Яке обстеження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потр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бно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пройти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пац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єнту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першу чергу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uk-UA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Правильна відповідь Ф</a:t>
            </a:r>
            <a:r>
              <a:rPr lang="en-US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броезофагогастродуоденоскоп</a:t>
            </a:r>
            <a:r>
              <a:rPr lang="en-US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Тест з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нг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тором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протонової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помпи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Добовий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езофаго-рН-мон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торинг</a:t>
            </a:r>
            <a:endParaRPr lang="uk-UA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Багатогодинний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езофаго-рН-мон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торинг</a:t>
            </a:r>
            <a:endParaRPr lang="uk-UA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Комп’ютерна томограф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 орган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грудної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тки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4678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60217" y="221673"/>
            <a:ext cx="11453091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 час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ї з приводу ауто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мунного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тиреоїдиту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поєднанн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багатовузловим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зобом 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виповнено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видалення правої 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</a:p>
          <a:p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субтотальна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резекц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л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вої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дно назначити хворому з метою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лактики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сляоперац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йного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потиреозу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uk-UA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Правильна </a:t>
            </a:r>
            <a:r>
              <a:rPr lang="uk-UA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відповідь </a:t>
            </a:r>
            <a:r>
              <a:rPr lang="en-US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L-</a:t>
            </a:r>
            <a:r>
              <a:rPr lang="uk-UA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тироксин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Мерказол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Йодомарин</a:t>
            </a:r>
            <a:endParaRPr lang="uk-UA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Препарати л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ю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 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нсул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9527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5636" y="175491"/>
            <a:ext cx="1136996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Хворий 64-х рок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госп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тал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зований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скаргами на задишку, в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дчуття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важкост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правому п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дребер’ї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зб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льшення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живота. П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 огляду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 звернув увагу на в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дсутн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сть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набряк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на ногах при явному асцит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(asci-tis praecox) ,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набухання шийних вен,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частий малий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пульс. П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 час 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аускультац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ї серця визначається </a:t>
            </a:r>
            <a:r>
              <a:rPr lang="uk-UA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перикардіальний тон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ЕхоКГ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uk-UA" sz="24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сепарац</a:t>
            </a:r>
            <a:r>
              <a:rPr lang="en-US" sz="24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</a:t>
            </a:r>
            <a:r>
              <a:rPr lang="uk-UA" sz="24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листк</a:t>
            </a:r>
            <a:r>
              <a:rPr lang="en-US" sz="24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перикарда - 0,5 см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д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аметр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правого передсердя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- 6 см. На рентгенограм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i: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серце нормальних 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розм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в, вздовж краю правих в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дд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серця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визначається </a:t>
            </a:r>
            <a:r>
              <a:rPr lang="uk-UA" sz="24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рентгеноконтрастний</a:t>
            </a:r>
            <a:r>
              <a:rPr lang="uk-UA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контур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Яке захворювання 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дно 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дозрити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даному випадку?</a:t>
            </a:r>
          </a:p>
          <a:p>
            <a:r>
              <a:rPr lang="uk-UA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Правильна відповідь </a:t>
            </a:r>
            <a:r>
              <a:rPr lang="uk-UA" sz="24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Констриктивний</a:t>
            </a:r>
            <a:r>
              <a:rPr lang="uk-UA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перикардит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Дилатац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йну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кард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ом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опат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ю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 I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нфаркт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окарда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стад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ї утворення рубця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Ексудативний перикардит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Недостатн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сть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трального клапана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803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1817" y="332509"/>
            <a:ext cx="11342255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Хвора 39-ти рок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страждає на хрон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чну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опатичну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тромбоцитопен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чну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пурпуру. Протягом двох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тижн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скаржиться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запаморочення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р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зку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слабк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сть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чорний 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 калу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Об’єктивно: стан важкий,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шк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бл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да, на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обличч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нц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вках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багато крапкових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гемораг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й. У кров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i: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ер.- 1, 2 · 1012 /л, 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Hb</a:t>
            </a:r>
            <a:r>
              <a:rPr lang="en-US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- 50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г/л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КП- 0,7, тромб.- 2 ·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109 /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л,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лейк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.- 3, 1 ·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109/л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ШОЕ- 30 мм/год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.,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зоцитоз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пойк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лоцитоз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Який характер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анем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ї у хворої?</a:t>
            </a:r>
          </a:p>
          <a:p>
            <a:r>
              <a:rPr lang="uk-UA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Правильна відповідь </a:t>
            </a:r>
            <a:r>
              <a:rPr lang="uk-UA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Постгемораг</a:t>
            </a:r>
            <a:r>
              <a:rPr lang="en-US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чна</a:t>
            </a:r>
            <a:endParaRPr lang="uk-UA" sz="28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Гемол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тична</a:t>
            </a:r>
            <a:endParaRPr lang="uk-UA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Зал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зодеф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цитна</a:t>
            </a:r>
            <a:endParaRPr lang="uk-UA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Мегалобластна</a:t>
            </a:r>
            <a:endParaRPr lang="uk-UA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Апластична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3338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1817" y="184726"/>
            <a:ext cx="11342255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Хворий 18-ти рок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доставлений до л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карн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 значними набряками, як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з’явились через два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тижн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сля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перенесеної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анг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Виявлено п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двищення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артер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ального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тиску до 160/110 мм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рт.ст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дозрений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гострий 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гломерулонефрит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Що може виявлятися у</a:t>
            </a:r>
          </a:p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сечовому осад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uk-UA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Правильна відповідь Значна </a:t>
            </a:r>
            <a:r>
              <a:rPr lang="uk-UA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протеїнур</a:t>
            </a:r>
            <a:r>
              <a:rPr lang="en-US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я, </a:t>
            </a:r>
            <a:r>
              <a:rPr lang="uk-UA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еритроцитур</a:t>
            </a:r>
            <a:r>
              <a:rPr lang="en-US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я, </a:t>
            </a:r>
            <a:r>
              <a:rPr lang="uk-UA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цил</a:t>
            </a:r>
            <a:r>
              <a:rPr lang="en-US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ндрур</a:t>
            </a:r>
            <a:r>
              <a:rPr lang="en-US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Незначна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протеїнур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я,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лейкоцитур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крогематур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я,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кристалур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Пом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рна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протеїнур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я,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макрогематур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я, г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нова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цил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ндрур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Макрогематур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я,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лейкоцитур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3685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0982" y="230908"/>
            <a:ext cx="1153621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Хвора 48-ми рок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в, яка страждає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склеродерм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протягом 5-ти рок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в, досягла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йкої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рем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ї п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сля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використання 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пен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цилам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</a:p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протягом року. Який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механ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зм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ї препарату зумовлює патогенетичну д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ю?</a:t>
            </a:r>
          </a:p>
          <a:p>
            <a:r>
              <a:rPr lang="uk-UA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Правильна відповідь Гальмування синтезу колагену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Вплив на б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лковий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обм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Зв’язування отрут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Вплив на Т-л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мфоцити</a:t>
            </a:r>
            <a:endParaRPr lang="uk-UA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Пригн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чення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ї макрофаг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0221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2581" y="360218"/>
            <a:ext cx="11369963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Хворий 30-ти рок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скаржиться на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ожир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ння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слабк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сть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сонлив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сть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б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ль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голови, зниження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потенц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ї, як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дзначає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4 роки п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сля</a:t>
            </a:r>
            <a:endParaRPr lang="uk-UA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перенесеної ГРВ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I.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Об’єктивно: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зр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- 171 см, вага - 101 кг.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дкладення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жиру переважно на плечах, тулуб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Шк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 суха, 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багряномармурова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АТ- 160/102 мм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рт.ст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Р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вень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АКТГ п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двищений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Який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найб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льш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мов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рний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агноз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uk-UA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Правильна відповідь Хвороба </a:t>
            </a:r>
            <a:r>
              <a:rPr lang="en-US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ценко</a:t>
            </a:r>
            <a:r>
              <a:rPr lang="uk-UA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-Куш</a:t>
            </a:r>
            <a:r>
              <a:rPr lang="en-US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нга</a:t>
            </a:r>
            <a:endParaRPr lang="uk-UA" sz="28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Синдром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ценко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-Куш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нга</a:t>
            </a:r>
            <a:endParaRPr lang="uk-UA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Ожир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ння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ментарне</a:t>
            </a:r>
            <a:endParaRPr lang="uk-UA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111</a:t>
            </a:r>
          </a:p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крок-2-ЗЛП-2007-2021-внутрішня медицина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пертон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чна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хвороба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Патолог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чний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макс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8528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44945" y="221673"/>
            <a:ext cx="1125912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нка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63-х рок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скаржиться на загальну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слабк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сть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почуття тягаря, тиснення,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переповнення в 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еп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гастр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ї, нудоту, в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дрижку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сля</a:t>
            </a:r>
            <a:endParaRPr lang="uk-UA" sz="2800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їж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Хвор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є б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ля 15 рок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в. Об’єктивно: температура - 36, 4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 C ,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ЧД- 20/хв,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Ps- 88/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хв, АТ- 115/75 мм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рт.ст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Шк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 та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слизов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бл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</a:p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кров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i: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ер.-2,0· 1012 /л, Н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b- 100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г/л. 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Виявлен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антит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 до 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обкладинкових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тин 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шлунка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Яка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найб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льш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мов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рна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причина розвитку</a:t>
            </a:r>
          </a:p>
          <a:p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анем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чного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синдрому в даної хворої?</a:t>
            </a:r>
          </a:p>
          <a:p>
            <a:r>
              <a:rPr lang="uk-UA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Правильна відповідь </a:t>
            </a:r>
            <a:r>
              <a:rPr lang="uk-UA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</a:t>
            </a:r>
            <a:r>
              <a:rPr lang="en-US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</a:t>
            </a:r>
            <a:r>
              <a:rPr lang="uk-UA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антит</a:t>
            </a:r>
            <a:r>
              <a:rPr lang="en-US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 до </a:t>
            </a:r>
            <a:r>
              <a:rPr lang="uk-UA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</a:t>
            </a:r>
            <a:r>
              <a:rPr lang="en-US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шнього</a:t>
            </a:r>
            <a:r>
              <a:rPr lang="uk-UA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фактору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Порушення синтезу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гемоглоб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ну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Порушення синтезу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еритропоетину</a:t>
            </a:r>
            <a:endParaRPr lang="uk-UA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Порушення всмоктування зал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двищена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витрата зал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1863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8000" y="434109"/>
            <a:ext cx="1106516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Чолов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 35-ти рок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скаржиться на зростаючу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слабк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сть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серцебиття, "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метелики"перед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очима, запаморочення. В анамнез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пептична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виразка 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шлунка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Об’єктивно: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шк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бл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да. В легенях - везикулярне дихання. Над верх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вкою серця - систол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чний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шум.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Ps100/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хв., АТ- 100/70 мм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рт.ст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Пальпаторно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незначна 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болюч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сть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еп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гастр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ї.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кров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i: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ер.- 3, 2 · 1012 /л,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Hb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г/л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КП- 0,95. Який</a:t>
            </a:r>
          </a:p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анем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ї в даному випадку?</a:t>
            </a:r>
          </a:p>
          <a:p>
            <a:r>
              <a:rPr lang="uk-UA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Правильна відповідь </a:t>
            </a:r>
            <a:r>
              <a:rPr lang="uk-UA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Постгемораг</a:t>
            </a:r>
            <a:r>
              <a:rPr lang="en-US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чна</a:t>
            </a:r>
            <a:r>
              <a:rPr lang="uk-UA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анем</a:t>
            </a:r>
            <a:r>
              <a:rPr lang="en-US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Сидеробластна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анем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Хрон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чна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зал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зодеф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цитна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анем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Гемол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тична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анем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попластична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анем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2297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8835" y="443344"/>
            <a:ext cx="11240655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хворого 77-ми рок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при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обстеженн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визначаються 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жовтяничн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сть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склер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симетричн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парестез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ї, 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льшення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селез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нки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У кров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</a:t>
            </a:r>
          </a:p>
          <a:p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анем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я, макроцитоз, 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лейкопен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я, 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тромбоцитопен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я.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ФГДС -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атроф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чний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гастрит з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ахлорг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єю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Яке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досл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дження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 провести для</a:t>
            </a:r>
          </a:p>
          <a:p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вериф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кац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ї захворювання?</a:t>
            </a:r>
          </a:p>
          <a:p>
            <a:r>
              <a:rPr lang="uk-UA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Правильна відповідь </a:t>
            </a:r>
            <a:r>
              <a:rPr lang="uk-UA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Стернальна</a:t>
            </a:r>
            <a:r>
              <a:rPr lang="uk-UA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пункц</a:t>
            </a:r>
            <a:r>
              <a:rPr lang="en-US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Вм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там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ну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 12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кров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Вм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фолат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у кров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опс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 слизової оболонки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шлунка</a:t>
            </a:r>
            <a:endParaRPr lang="uk-UA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 кров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9553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54181" y="674255"/>
            <a:ext cx="11046691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чолов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 43-х рок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при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медичного огляду об’єктивно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виявлен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сть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слизових оболонок,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згладжен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сть</a:t>
            </a:r>
            <a:endParaRPr lang="uk-UA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сосочк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язика, поперечна 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посмугован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сть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гт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в, 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</a:t>
            </a:r>
            <a:r>
              <a:rPr lang="en-US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щини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кутиках рота,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тах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кард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я. У кров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i:</a:t>
            </a:r>
            <a:r>
              <a:rPr lang="en-US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Hb-90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г/л,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зоцитоз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пойк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лоцитоз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Найб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льш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мов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рним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причинним фактором даного стану є недостатнє надходження до орган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зму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uk-UA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Правильна відповідь Зал</a:t>
            </a:r>
            <a:r>
              <a:rPr lang="en-US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Цинку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Магн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ю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Селену</a:t>
            </a:r>
            <a:endParaRPr lang="uk-UA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3737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537D0B"/>
      </a:dk2>
      <a:lt2>
        <a:srgbClr val="A9E257"/>
      </a:lt2>
      <a:accent1>
        <a:srgbClr val="38540A"/>
      </a:accent1>
      <a:accent2>
        <a:srgbClr val="31A274"/>
      </a:accent2>
      <a:accent3>
        <a:srgbClr val="236073"/>
      </a:accent3>
      <a:accent4>
        <a:srgbClr val="6C4D90"/>
      </a:accent4>
      <a:accent5>
        <a:srgbClr val="983C27"/>
      </a:accent5>
      <a:accent6>
        <a:srgbClr val="CD811F"/>
      </a:accent6>
      <a:hlink>
        <a:srgbClr val="293F06"/>
      </a:hlink>
      <a:folHlink>
        <a:srgbClr val="68883A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lice" id="{0507925B-6AC9-4358-8E18-C330545D08F8}" vid="{19759155-7935-4C61-A06C-C04380D1B16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1794</TotalTime>
  <Words>5353</Words>
  <Application>Microsoft Office PowerPoint</Application>
  <PresentationFormat>Произвольный</PresentationFormat>
  <Paragraphs>349</Paragraphs>
  <Slides>50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50</vt:i4>
      </vt:variant>
    </vt:vector>
  </HeadingPairs>
  <TitlesOfParts>
    <vt:vector size="51" baseType="lpstr">
      <vt:lpstr>Сектор</vt:lpstr>
      <vt:lpstr>Підготовка до  крок 2 внутрішня медицина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Євген Анатолійович Степанов</dc:creator>
  <cp:lastModifiedBy>Admin</cp:lastModifiedBy>
  <cp:revision>37</cp:revision>
  <dcterms:created xsi:type="dcterms:W3CDTF">2023-09-12T06:38:32Z</dcterms:created>
  <dcterms:modified xsi:type="dcterms:W3CDTF">2023-09-21T14:32:01Z</dcterms:modified>
</cp:coreProperties>
</file>