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0F6234C1-3E68-4DCD-836F-B4F14B1FE09C}" type="datetimeFigureOut">
              <a:rPr lang="uk-UA" smtClean="0"/>
              <a:t>25.09.2023</a:t>
            </a:fld>
            <a:endParaRPr lang="uk-UA"/>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uk-UA"/>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D8754ED3-E349-4588-85C1-7257CC873230}" type="slidenum">
              <a:rPr lang="uk-UA" smtClean="0"/>
              <a:t>‹#›</a:t>
            </a:fld>
            <a:endParaRPr lang="uk-UA"/>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880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F6234C1-3E68-4DCD-836F-B4F14B1FE09C}" type="datetimeFigureOut">
              <a:rPr lang="uk-UA" smtClean="0"/>
              <a:t>25.09.2023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8754ED3-E349-4588-85C1-7257CC873230}" type="slidenum">
              <a:rPr lang="uk-UA" smtClean="0"/>
              <a:t>‹#›</a:t>
            </a:fld>
            <a:endParaRPr lang="uk-UA"/>
          </a:p>
        </p:txBody>
      </p:sp>
    </p:spTree>
    <p:extLst>
      <p:ext uri="{BB962C8B-B14F-4D97-AF65-F5344CB8AC3E}">
        <p14:creationId xmlns:p14="http://schemas.microsoft.com/office/powerpoint/2010/main" val="1716969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ru-RU"/>
              <a:t>Образец заголовка</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F6234C1-3E68-4DCD-836F-B4F14B1FE09C}" type="datetimeFigureOut">
              <a:rPr lang="uk-UA" smtClean="0"/>
              <a:t>25.09.2023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8754ED3-E349-4588-85C1-7257CC873230}" type="slidenum">
              <a:rPr lang="uk-UA" smtClean="0"/>
              <a:t>‹#›</a:t>
            </a:fld>
            <a:endParaRPr lang="uk-UA"/>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9671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0F6234C1-3E68-4DCD-836F-B4F14B1FE09C}" type="datetimeFigureOut">
              <a:rPr lang="uk-UA" smtClean="0"/>
              <a:t>25.09.2023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D8754ED3-E349-4588-85C1-7257CC873230}" type="slidenum">
              <a:rPr lang="uk-UA" smtClean="0"/>
              <a:t>‹#›</a:t>
            </a:fld>
            <a:endParaRPr lang="uk-UA"/>
          </a:p>
        </p:txBody>
      </p:sp>
    </p:spTree>
    <p:extLst>
      <p:ext uri="{BB962C8B-B14F-4D97-AF65-F5344CB8AC3E}">
        <p14:creationId xmlns:p14="http://schemas.microsoft.com/office/powerpoint/2010/main" val="1313787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0F6234C1-3E68-4DCD-836F-B4F14B1FE09C}" type="datetimeFigureOut">
              <a:rPr lang="uk-UA" smtClean="0"/>
              <a:t>25.09.2023</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D8754ED3-E349-4588-85C1-7257CC873230}" type="slidenum">
              <a:rPr lang="uk-UA" smtClean="0"/>
              <a:t>‹#›</a:t>
            </a:fld>
            <a:endParaRPr lang="uk-UA"/>
          </a:p>
        </p:txBody>
      </p:sp>
    </p:spTree>
    <p:extLst>
      <p:ext uri="{BB962C8B-B14F-4D97-AF65-F5344CB8AC3E}">
        <p14:creationId xmlns:p14="http://schemas.microsoft.com/office/powerpoint/2010/main" val="3174974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0F6234C1-3E68-4DCD-836F-B4F14B1FE09C}" type="datetimeFigureOut">
              <a:rPr lang="uk-UA" smtClean="0"/>
              <a:t>25.09.2023</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D8754ED3-E349-4588-85C1-7257CC873230}" type="slidenum">
              <a:rPr lang="uk-UA" smtClean="0"/>
              <a:t>‹#›</a:t>
            </a:fld>
            <a:endParaRPr lang="uk-UA"/>
          </a:p>
        </p:txBody>
      </p:sp>
    </p:spTree>
    <p:extLst>
      <p:ext uri="{BB962C8B-B14F-4D97-AF65-F5344CB8AC3E}">
        <p14:creationId xmlns:p14="http://schemas.microsoft.com/office/powerpoint/2010/main" val="2703348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6234C1-3E68-4DCD-836F-B4F14B1FE09C}" type="datetimeFigureOut">
              <a:rPr lang="uk-UA" smtClean="0"/>
              <a:t>25.09.2023</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D8754ED3-E349-4588-85C1-7257CC873230}" type="slidenum">
              <a:rPr lang="uk-UA" smtClean="0"/>
              <a:t>‹#›</a:t>
            </a:fld>
            <a:endParaRPr lang="uk-UA"/>
          </a:p>
        </p:txBody>
      </p:sp>
    </p:spTree>
    <p:extLst>
      <p:ext uri="{BB962C8B-B14F-4D97-AF65-F5344CB8AC3E}">
        <p14:creationId xmlns:p14="http://schemas.microsoft.com/office/powerpoint/2010/main" val="17754587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a:t>Образец заголовка</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0F6234C1-3E68-4DCD-836F-B4F14B1FE09C}" type="datetimeFigureOut">
              <a:rPr lang="uk-UA" smtClean="0"/>
              <a:t>25.09.2023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D8754ED3-E349-4588-85C1-7257CC873230}" type="slidenum">
              <a:rPr lang="uk-UA" smtClean="0"/>
              <a:t>‹#›</a:t>
            </a:fld>
            <a:endParaRPr lang="uk-UA"/>
          </a:p>
        </p:txBody>
      </p:sp>
    </p:spTree>
    <p:extLst>
      <p:ext uri="{BB962C8B-B14F-4D97-AF65-F5344CB8AC3E}">
        <p14:creationId xmlns:p14="http://schemas.microsoft.com/office/powerpoint/2010/main" val="1804663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0F6234C1-3E68-4DCD-836F-B4F14B1FE09C}" type="datetimeFigureOut">
              <a:rPr lang="uk-UA" smtClean="0"/>
              <a:t>25.09.2023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D8754ED3-E349-4588-85C1-7257CC873230}" type="slidenum">
              <a:rPr lang="uk-UA" smtClean="0"/>
              <a:t>‹#›</a:t>
            </a:fld>
            <a:endParaRPr lang="uk-UA"/>
          </a:p>
        </p:txBody>
      </p:sp>
    </p:spTree>
    <p:extLst>
      <p:ext uri="{BB962C8B-B14F-4D97-AF65-F5344CB8AC3E}">
        <p14:creationId xmlns:p14="http://schemas.microsoft.com/office/powerpoint/2010/main" val="1055759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F6234C1-3E68-4DCD-836F-B4F14B1FE09C}" type="datetimeFigureOut">
              <a:rPr lang="uk-UA" smtClean="0"/>
              <a:t>25.09.2023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8754ED3-E349-4588-85C1-7257CC873230}" type="slidenum">
              <a:rPr lang="uk-UA" smtClean="0"/>
              <a:t>‹#›</a:t>
            </a:fld>
            <a:endParaRPr lang="uk-UA"/>
          </a:p>
        </p:txBody>
      </p:sp>
    </p:spTree>
    <p:extLst>
      <p:ext uri="{BB962C8B-B14F-4D97-AF65-F5344CB8AC3E}">
        <p14:creationId xmlns:p14="http://schemas.microsoft.com/office/powerpoint/2010/main" val="297062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F6234C1-3E68-4DCD-836F-B4F14B1FE09C}" type="datetimeFigureOut">
              <a:rPr lang="uk-UA" smtClean="0"/>
              <a:t>25.09.2023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8754ED3-E349-4588-85C1-7257CC873230}" type="slidenum">
              <a:rPr lang="uk-UA" smtClean="0"/>
              <a:t>‹#›</a:t>
            </a:fld>
            <a:endParaRPr lang="uk-UA"/>
          </a:p>
        </p:txBody>
      </p:sp>
    </p:spTree>
    <p:extLst>
      <p:ext uri="{BB962C8B-B14F-4D97-AF65-F5344CB8AC3E}">
        <p14:creationId xmlns:p14="http://schemas.microsoft.com/office/powerpoint/2010/main" val="2240788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0F6234C1-3E68-4DCD-836F-B4F14B1FE09C}" type="datetimeFigureOut">
              <a:rPr lang="uk-UA" smtClean="0"/>
              <a:t>25.09.2023</a:t>
            </a:fld>
            <a:endParaRPr lang="uk-UA"/>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uk-UA"/>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D8754ED3-E349-4588-85C1-7257CC873230}" type="slidenum">
              <a:rPr lang="uk-UA" smtClean="0"/>
              <a:t>‹#›</a:t>
            </a:fld>
            <a:endParaRPr lang="uk-UA"/>
          </a:p>
        </p:txBody>
      </p:sp>
    </p:spTree>
    <p:extLst>
      <p:ext uri="{BB962C8B-B14F-4D97-AF65-F5344CB8AC3E}">
        <p14:creationId xmlns:p14="http://schemas.microsoft.com/office/powerpoint/2010/main" val="11197429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en-US" dirty="0"/>
              <a:t>KROK – 2 for foreign students</a:t>
            </a:r>
            <a:endParaRPr lang="uk-UA" dirty="0"/>
          </a:p>
        </p:txBody>
      </p:sp>
    </p:spTree>
    <p:extLst>
      <p:ext uri="{BB962C8B-B14F-4D97-AF65-F5344CB8AC3E}">
        <p14:creationId xmlns:p14="http://schemas.microsoft.com/office/powerpoint/2010/main" val="633591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05161" y="735955"/>
            <a:ext cx="10981677" cy="5386090"/>
          </a:xfrm>
          <a:prstGeom prst="rect">
            <a:avLst/>
          </a:prstGeom>
        </p:spPr>
        <p:txBody>
          <a:bodyPr wrap="square">
            <a:spAutoFit/>
          </a:bodyPr>
          <a:lstStyle/>
          <a:p>
            <a:pPr algn="just"/>
            <a:r>
              <a:rPr lang="en-US" sz="2400" dirty="0">
                <a:latin typeface="Times New Roman" panose="02020603050405020304" pitchFamily="18" charset="0"/>
                <a:cs typeface="Times New Roman" panose="02020603050405020304" pitchFamily="18" charset="0"/>
              </a:rPr>
              <a:t>A 28-ycar-old woman complains of </a:t>
            </a:r>
            <a:r>
              <a:rPr lang="en-US" sz="2400" u="sng" dirty="0">
                <a:latin typeface="Times New Roman" panose="02020603050405020304" pitchFamily="18" charset="0"/>
                <a:cs typeface="Times New Roman" panose="02020603050405020304" pitchFamily="18" charset="0"/>
              </a:rPr>
              <a:t>weakness, dizziness, nosebleed, and hemorrhages on her torso</a:t>
            </a:r>
            <a:r>
              <a:rPr lang="en-US" sz="2400" dirty="0">
                <a:latin typeface="Times New Roman" panose="02020603050405020304" pitchFamily="18" charset="0"/>
                <a:cs typeface="Times New Roman" panose="02020603050405020304" pitchFamily="18" charset="0"/>
              </a:rPr>
              <a:t>. The condition onset was 4 months ago. Objectively, her condition is of 'moderate severity. </a:t>
            </a:r>
            <a:r>
              <a:rPr lang="en-US" sz="2400" u="sng" dirty="0">
                <a:latin typeface="Times New Roman" panose="02020603050405020304" pitchFamily="18" charset="0"/>
                <a:cs typeface="Times New Roman" panose="02020603050405020304" pitchFamily="18" charset="0"/>
              </a:rPr>
              <a:t>There are multicolored painless hemorrhages 1-2 cm in size on her back and abdomen</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The peripheral lymph nodes are not enlarged</a:t>
            </a:r>
            <a:r>
              <a:rPr lang="en-US" sz="2400" dirty="0">
                <a:latin typeface="Times New Roman" panose="02020603050405020304" pitchFamily="18" charset="0"/>
                <a:cs typeface="Times New Roman" panose="02020603050405020304" pitchFamily="18" charset="0"/>
              </a:rPr>
              <a:t>. The liver is (-), </a:t>
            </a:r>
            <a:r>
              <a:rPr lang="en-US" sz="2400" u="sng" dirty="0">
                <a:latin typeface="Times New Roman" panose="02020603050405020304" pitchFamily="18" charset="0"/>
                <a:cs typeface="Times New Roman" panose="02020603050405020304" pitchFamily="18" charset="0"/>
              </a:rPr>
              <a:t>the spleen is (+). </a:t>
            </a:r>
            <a:r>
              <a:rPr lang="en-US" sz="2400" dirty="0">
                <a:latin typeface="Times New Roman" panose="02020603050405020304" pitchFamily="18" charset="0"/>
                <a:cs typeface="Times New Roman" panose="02020603050405020304" pitchFamily="18" charset="0"/>
              </a:rPr>
              <a:t>Blood test shows the following: Hb - 120 g/L, erythrocytes - 3.4 • 1012/L, </a:t>
            </a:r>
            <a:r>
              <a:rPr lang="en-US" sz="2400" u="sng" dirty="0">
                <a:latin typeface="Times New Roman" panose="02020603050405020304" pitchFamily="18" charset="0"/>
                <a:cs typeface="Times New Roman" panose="02020603050405020304" pitchFamily="18" charset="0"/>
              </a:rPr>
              <a:t>color index - 0.9</a:t>
            </a:r>
            <a:r>
              <a:rPr lang="en-US" sz="2400" dirty="0">
                <a:latin typeface="Times New Roman" panose="02020603050405020304" pitchFamily="18" charset="0"/>
                <a:cs typeface="Times New Roman" panose="02020603050405020304" pitchFamily="18" charset="0"/>
              </a:rPr>
              <a:t>, reticulocytes - 0.9%, serum iron - 15.01 </a:t>
            </a:r>
            <a:r>
              <a:rPr lang="en-US" sz="2400" dirty="0" err="1">
                <a:latin typeface="Times New Roman" panose="02020603050405020304" pitchFamily="18" charset="0"/>
                <a:cs typeface="Times New Roman" panose="02020603050405020304" pitchFamily="18" charset="0"/>
              </a:rPr>
              <a:t>mcmol</a:t>
            </a:r>
            <a:r>
              <a:rPr lang="en-US" sz="2400" dirty="0">
                <a:latin typeface="Times New Roman" panose="02020603050405020304" pitchFamily="18" charset="0"/>
                <a:cs typeface="Times New Roman" panose="02020603050405020304" pitchFamily="18" charset="0"/>
              </a:rPr>
              <a:t>/L , leukocytes - 4.2 • 109/L, eosinophils - 2%, basophils - 0%, band neutrophils - 7%, segmented neutrophils - 40%, monocytes - 6%, lymphocytes - 45 %, </a:t>
            </a:r>
            <a:r>
              <a:rPr lang="en-US" sz="2400" u="sng" dirty="0">
                <a:latin typeface="Times New Roman" panose="02020603050405020304" pitchFamily="18" charset="0"/>
                <a:cs typeface="Times New Roman" panose="02020603050405020304" pitchFamily="18" charset="0"/>
              </a:rPr>
              <a:t>platelets - 47.1 •109/L, ESR - 27 mm/hour</a:t>
            </a:r>
            <a:r>
              <a:rPr lang="en-US" sz="2400" dirty="0">
                <a:latin typeface="Times New Roman" panose="02020603050405020304" pitchFamily="18" charset="0"/>
                <a:cs typeface="Times New Roman" panose="02020603050405020304" pitchFamily="18" charset="0"/>
              </a:rPr>
              <a:t>. What is the most likely diagnosis in this case?</a:t>
            </a:r>
          </a:p>
          <a:p>
            <a:pPr algn="just"/>
            <a:r>
              <a:rPr lang="en-US" sz="2400" dirty="0">
                <a:latin typeface="Times New Roman" panose="02020603050405020304" pitchFamily="18" charset="0"/>
                <a:cs typeface="Times New Roman" panose="02020603050405020304" pitchFamily="18" charset="0"/>
              </a:rPr>
              <a:t>A </a:t>
            </a:r>
            <a:r>
              <a:rPr lang="en-US" sz="3200" u="sng" dirty="0">
                <a:latin typeface="Times New Roman" panose="02020603050405020304" pitchFamily="18" charset="0"/>
                <a:cs typeface="Times New Roman" panose="02020603050405020304" pitchFamily="18" charset="0"/>
              </a:rPr>
              <a:t>Idiopathic thrombocytopenic purpura</a:t>
            </a:r>
          </a:p>
          <a:p>
            <a:pPr algn="just"/>
            <a:r>
              <a:rPr lang="en-US" sz="2400" dirty="0">
                <a:latin typeface="Times New Roman" panose="02020603050405020304" pitchFamily="18" charset="0"/>
                <a:cs typeface="Times New Roman" panose="02020603050405020304" pitchFamily="18" charset="0"/>
              </a:rPr>
              <a:t>B Hemolytic anemia</a:t>
            </a:r>
          </a:p>
          <a:p>
            <a:pPr algn="just"/>
            <a:r>
              <a:rPr lang="en-US" sz="2400" dirty="0">
                <a:latin typeface="Times New Roman" panose="02020603050405020304" pitchFamily="18" charset="0"/>
                <a:cs typeface="Times New Roman" panose="02020603050405020304" pitchFamily="18" charset="0"/>
              </a:rPr>
              <a:t>C Chronic iron-deficiency anemia</a:t>
            </a:r>
          </a:p>
          <a:p>
            <a:pPr algn="just"/>
            <a:r>
              <a:rPr lang="en-US" sz="2400" dirty="0">
                <a:latin typeface="Times New Roman" panose="02020603050405020304" pitchFamily="18" charset="0"/>
                <a:cs typeface="Times New Roman" panose="02020603050405020304" pitchFamily="18" charset="0"/>
              </a:rPr>
              <a:t>D </a:t>
            </a:r>
            <a:r>
              <a:rPr lang="en-US" sz="2400" dirty="0" err="1">
                <a:latin typeface="Times New Roman" panose="02020603050405020304" pitchFamily="18" charset="0"/>
                <a:cs typeface="Times New Roman" panose="02020603050405020304" pitchFamily="18" charset="0"/>
              </a:rPr>
              <a:t>Hypoplastic</a:t>
            </a:r>
            <a:r>
              <a:rPr lang="en-US" sz="2400" dirty="0">
                <a:latin typeface="Times New Roman" panose="02020603050405020304" pitchFamily="18" charset="0"/>
                <a:cs typeface="Times New Roman" panose="02020603050405020304" pitchFamily="18" charset="0"/>
              </a:rPr>
              <a:t> anemia</a:t>
            </a:r>
          </a:p>
          <a:p>
            <a:pPr algn="just"/>
            <a:r>
              <a:rPr lang="en-US" sz="2400" dirty="0">
                <a:latin typeface="Times New Roman" panose="02020603050405020304" pitchFamily="18" charset="0"/>
                <a:cs typeface="Times New Roman" panose="02020603050405020304" pitchFamily="18" charset="0"/>
              </a:rPr>
              <a:t>E Chronic lymphocytic leukemia</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2682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76435" y="1113576"/>
            <a:ext cx="11239130" cy="4630847"/>
          </a:xfrm>
          <a:prstGeom prst="rect">
            <a:avLst/>
          </a:prstGeom>
        </p:spPr>
        <p:txBody>
          <a:bodyPr wrap="square">
            <a:spAutoFit/>
          </a:bodyPr>
          <a:lstStyle/>
          <a:p>
            <a:pPr algn="just"/>
            <a:r>
              <a:rPr lang="en-US" sz="2800" dirty="0">
                <a:latin typeface="Times New Roman" panose="02020603050405020304" pitchFamily="18" charset="0"/>
                <a:cs typeface="Times New Roman" panose="02020603050405020304" pitchFamily="18" charset="0"/>
              </a:rPr>
              <a:t>A 28-year-old male patient complains of </a:t>
            </a:r>
            <a:r>
              <a:rPr lang="en-US" sz="2800" u="sng" dirty="0">
                <a:latin typeface="Times New Roman" panose="02020603050405020304" pitchFamily="18" charset="0"/>
                <a:cs typeface="Times New Roman" panose="02020603050405020304" pitchFamily="18" charset="0"/>
              </a:rPr>
              <a:t>sour regurgitation, cough and heartburn that occurs every day after having meals, when bending forward or lying down</a:t>
            </a:r>
            <a:r>
              <a:rPr lang="en-US" sz="2800" dirty="0">
                <a:latin typeface="Times New Roman" panose="02020603050405020304" pitchFamily="18" charset="0"/>
                <a:cs typeface="Times New Roman" panose="02020603050405020304" pitchFamily="18" charset="0"/>
              </a:rPr>
              <a:t>. These problems have been observed </a:t>
            </a:r>
            <a:r>
              <a:rPr lang="en-US" sz="2800" u="sng" dirty="0">
                <a:latin typeface="Times New Roman" panose="02020603050405020304" pitchFamily="18" charset="0"/>
                <a:cs typeface="Times New Roman" panose="02020603050405020304" pitchFamily="18" charset="0"/>
              </a:rPr>
              <a:t>for 4 years</a:t>
            </a:r>
            <a:r>
              <a:rPr lang="en-US" sz="2800" dirty="0">
                <a:latin typeface="Times New Roman" panose="02020603050405020304" pitchFamily="18" charset="0"/>
                <a:cs typeface="Times New Roman" panose="02020603050405020304" pitchFamily="18" charset="0"/>
              </a:rPr>
              <a:t>. Objective status and laboratory values are normal. </a:t>
            </a:r>
            <a:r>
              <a:rPr lang="en-US" sz="2800" u="sng" dirty="0">
                <a:latin typeface="Times New Roman" panose="02020603050405020304" pitchFamily="18" charset="0"/>
                <a:cs typeface="Times New Roman" panose="02020603050405020304" pitchFamily="18" charset="0"/>
              </a:rPr>
              <a:t>FEGDS revealed </a:t>
            </a:r>
            <a:r>
              <a:rPr lang="en-US" sz="2800" u="sng" dirty="0" err="1">
                <a:latin typeface="Times New Roman" panose="02020603050405020304" pitchFamily="18" charset="0"/>
                <a:cs typeface="Times New Roman" panose="02020603050405020304" pitchFamily="18" charset="0"/>
              </a:rPr>
              <a:t>endoesophagitis</a:t>
            </a:r>
            <a:r>
              <a:rPr lang="en-US" sz="2800" dirty="0">
                <a:latin typeface="Times New Roman" panose="02020603050405020304" pitchFamily="18" charset="0"/>
                <a:cs typeface="Times New Roman" panose="02020603050405020304" pitchFamily="18" charset="0"/>
              </a:rPr>
              <a:t>. What is the leading factor in the development of this disease?</a:t>
            </a:r>
          </a:p>
          <a:p>
            <a:pPr algn="just"/>
            <a:r>
              <a:rPr lang="en-US" sz="2800" dirty="0">
                <a:latin typeface="Times New Roman" panose="02020603050405020304" pitchFamily="18" charset="0"/>
                <a:cs typeface="Times New Roman" panose="02020603050405020304" pitchFamily="18" charset="0"/>
              </a:rPr>
              <a:t>A </a:t>
            </a:r>
            <a:r>
              <a:rPr lang="en-US" sz="3600" u="sng" dirty="0">
                <a:latin typeface="Times New Roman" panose="02020603050405020304" pitchFamily="18" charset="0"/>
                <a:cs typeface="Times New Roman" panose="02020603050405020304" pitchFamily="18" charset="0"/>
              </a:rPr>
              <a:t>Failure of the lower esophageal sphincter</a:t>
            </a:r>
          </a:p>
          <a:p>
            <a:pPr algn="just"/>
            <a:r>
              <a:rPr lang="en-US" sz="2800" dirty="0">
                <a:latin typeface="Times New Roman" panose="02020603050405020304" pitchFamily="18" charset="0"/>
                <a:cs typeface="Times New Roman" panose="02020603050405020304" pitchFamily="18" charset="0"/>
              </a:rPr>
              <a:t>B Hypersecretion of hydrochloric acid</a:t>
            </a:r>
          </a:p>
          <a:p>
            <a:pPr algn="just"/>
            <a:r>
              <a:rPr lang="en-US" sz="2800" dirty="0">
                <a:latin typeface="Times New Roman" panose="02020603050405020304" pitchFamily="18" charset="0"/>
                <a:cs typeface="Times New Roman" panose="02020603050405020304" pitchFamily="18" charset="0"/>
              </a:rPr>
              <a:t>C </a:t>
            </a:r>
            <a:r>
              <a:rPr lang="en-US" sz="2800" dirty="0" err="1">
                <a:latin typeface="Times New Roman" panose="02020603050405020304" pitchFamily="18" charset="0"/>
                <a:cs typeface="Times New Roman" panose="02020603050405020304" pitchFamily="18" charset="0"/>
              </a:rPr>
              <a:t>Duodeno</a:t>
            </a:r>
            <a:r>
              <a:rPr lang="en-US" sz="2800" dirty="0">
                <a:latin typeface="Times New Roman" panose="02020603050405020304" pitchFamily="18" charset="0"/>
                <a:cs typeface="Times New Roman" panose="02020603050405020304" pitchFamily="18" charset="0"/>
              </a:rPr>
              <a:t>-gastric reflux</a:t>
            </a:r>
          </a:p>
          <a:p>
            <a:pPr algn="just"/>
            <a:r>
              <a:rPr lang="en-US" sz="2800" dirty="0">
                <a:latin typeface="Times New Roman" panose="02020603050405020304" pitchFamily="18" charset="0"/>
                <a:cs typeface="Times New Roman" panose="02020603050405020304" pitchFamily="18" charset="0"/>
              </a:rPr>
              <a:t>D </a:t>
            </a:r>
            <a:r>
              <a:rPr lang="en-US" sz="2800" dirty="0" err="1">
                <a:latin typeface="Times New Roman" panose="02020603050405020304" pitchFamily="18" charset="0"/>
                <a:cs typeface="Times New Roman" panose="02020603050405020304" pitchFamily="18" charset="0"/>
              </a:rPr>
              <a:t>Hypergastrinemia</a:t>
            </a:r>
            <a:endParaRPr lang="en-US" sz="2800"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E Helicobacter pylori infection</a:t>
            </a:r>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41008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16384" y="951398"/>
            <a:ext cx="11159231" cy="4955203"/>
          </a:xfrm>
          <a:prstGeom prst="rect">
            <a:avLst/>
          </a:prstGeom>
        </p:spPr>
        <p:txBody>
          <a:bodyPr wrap="square">
            <a:spAutoFit/>
          </a:bodyPr>
          <a:lstStyle/>
          <a:p>
            <a:pPr algn="just"/>
            <a:r>
              <a:rPr lang="en-US" sz="2800" dirty="0">
                <a:latin typeface="Times New Roman" panose="02020603050405020304" pitchFamily="18" charset="0"/>
                <a:cs typeface="Times New Roman" panose="02020603050405020304" pitchFamily="18" charset="0"/>
              </a:rPr>
              <a:t>A 23 year old man complains about </a:t>
            </a:r>
            <a:r>
              <a:rPr lang="en-US" sz="2800" u="sng" dirty="0">
                <a:latin typeface="Times New Roman" panose="02020603050405020304" pitchFamily="18" charset="0"/>
                <a:cs typeface="Times New Roman" panose="02020603050405020304" pitchFamily="18" charset="0"/>
              </a:rPr>
              <a:t>face </a:t>
            </a:r>
            <a:r>
              <a:rPr lang="en-US" sz="2800" u="sng" dirty="0" err="1">
                <a:latin typeface="Times New Roman" panose="02020603050405020304" pitchFamily="18" charset="0"/>
                <a:cs typeface="Times New Roman" panose="02020603050405020304" pitchFamily="18" charset="0"/>
              </a:rPr>
              <a:t>edemata</a:t>
            </a:r>
            <a:r>
              <a:rPr lang="en-US" sz="2800" u="sng" dirty="0">
                <a:latin typeface="Times New Roman" panose="02020603050405020304" pitchFamily="18" charset="0"/>
                <a:cs typeface="Times New Roman" panose="02020603050405020304" pitchFamily="18" charset="0"/>
              </a:rPr>
              <a:t>, headache, dizziness</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reduced urination</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change of urine </a:t>
            </a:r>
            <a:r>
              <a:rPr lang="en-US" sz="2800" u="sng" dirty="0" err="1">
                <a:latin typeface="Times New Roman" panose="02020603050405020304" pitchFamily="18" charset="0"/>
                <a:cs typeface="Times New Roman" panose="02020603050405020304" pitchFamily="18" charset="0"/>
              </a:rPr>
              <a:t>colour</a:t>
            </a:r>
            <a:r>
              <a:rPr lang="en-US" sz="2800" u="sng" dirty="0">
                <a:latin typeface="Times New Roman" panose="02020603050405020304" pitchFamily="18" charset="0"/>
                <a:cs typeface="Times New Roman" panose="02020603050405020304" pitchFamily="18" charset="0"/>
              </a:rPr>
              <a:t> (dark-red</a:t>
            </a:r>
            <a:r>
              <a:rPr lang="en-US" sz="2800" dirty="0">
                <a:latin typeface="Times New Roman" panose="02020603050405020304" pitchFamily="18" charset="0"/>
                <a:cs typeface="Times New Roman" panose="02020603050405020304" pitchFamily="18" charset="0"/>
              </a:rPr>
              <a:t>). These presentations appeared </a:t>
            </a:r>
            <a:r>
              <a:rPr lang="en-US" sz="2800" u="sng" dirty="0">
                <a:latin typeface="Times New Roman" panose="02020603050405020304" pitchFamily="18" charset="0"/>
                <a:cs typeface="Times New Roman" panose="02020603050405020304" pitchFamily="18" charset="0"/>
              </a:rPr>
              <a:t>after pharyngitis</a:t>
            </a:r>
            <a:r>
              <a:rPr lang="en-US" sz="2800" dirty="0">
                <a:latin typeface="Times New Roman" panose="02020603050405020304" pitchFamily="18" charset="0"/>
                <a:cs typeface="Times New Roman" panose="02020603050405020304" pitchFamily="18" charset="0"/>
              </a:rPr>
              <a:t>. Objectively: face </a:t>
            </a:r>
            <a:r>
              <a:rPr lang="en-US" sz="2800" dirty="0" err="1">
                <a:latin typeface="Times New Roman" panose="02020603050405020304" pitchFamily="18" charset="0"/>
                <a:cs typeface="Times New Roman" panose="02020603050405020304" pitchFamily="18" charset="0"/>
              </a:rPr>
              <a:t>edemata</a:t>
            </a:r>
            <a:r>
              <a:rPr lang="en-US" sz="2800" dirty="0">
                <a:latin typeface="Times New Roman" panose="02020603050405020304" pitchFamily="18" charset="0"/>
                <a:cs typeface="Times New Roman" panose="02020603050405020304" pitchFamily="18" charset="0"/>
              </a:rPr>
              <a:t>, pale skin, </a:t>
            </a:r>
            <a:r>
              <a:rPr lang="en-US" sz="2800" u="sng" dirty="0">
                <a:latin typeface="Times New Roman" panose="02020603050405020304" pitchFamily="18" charset="0"/>
                <a:cs typeface="Times New Roman" panose="02020603050405020304" pitchFamily="18" charset="0"/>
              </a:rPr>
              <a:t>temperature – 37,4, 4oC</a:t>
            </a:r>
            <a:r>
              <a:rPr lang="en-US" sz="2800" dirty="0">
                <a:latin typeface="Times New Roman" panose="02020603050405020304" pitchFamily="18" charset="0"/>
                <a:cs typeface="Times New Roman" panose="02020603050405020304" pitchFamily="18" charset="0"/>
              </a:rPr>
              <a:t>; heart rate - 86/min, AP - 170/110 mm Hg. Heart sounds are muffled, the II sound is accentuated above aorta. What etiological factor is probable in this case?</a:t>
            </a:r>
          </a:p>
          <a:p>
            <a:pPr algn="just"/>
            <a:r>
              <a:rPr lang="en-US" sz="2800" dirty="0">
                <a:latin typeface="Times New Roman" panose="02020603050405020304" pitchFamily="18" charset="0"/>
                <a:cs typeface="Times New Roman" panose="02020603050405020304" pitchFamily="18" charset="0"/>
              </a:rPr>
              <a:t>A </a:t>
            </a:r>
            <a:r>
              <a:rPr lang="el-GR" sz="3600" u="sng" dirty="0">
                <a:latin typeface="Times New Roman" panose="02020603050405020304" pitchFamily="18" charset="0"/>
                <a:cs typeface="Times New Roman" panose="02020603050405020304" pitchFamily="18" charset="0"/>
              </a:rPr>
              <a:t>β-</a:t>
            </a:r>
            <a:r>
              <a:rPr lang="en-US" sz="3600" u="sng" dirty="0">
                <a:latin typeface="Times New Roman" panose="02020603050405020304" pitchFamily="18" charset="0"/>
                <a:cs typeface="Times New Roman" panose="02020603050405020304" pitchFamily="18" charset="0"/>
              </a:rPr>
              <a:t>hemolytic streptococcus</a:t>
            </a:r>
          </a:p>
          <a:p>
            <a:pPr algn="just"/>
            <a:r>
              <a:rPr lang="en-US" sz="2800" dirty="0">
                <a:latin typeface="Times New Roman" panose="02020603050405020304" pitchFamily="18" charset="0"/>
                <a:cs typeface="Times New Roman" panose="02020603050405020304" pitchFamily="18" charset="0"/>
              </a:rPr>
              <a:t>B Staphylococcus aureus</a:t>
            </a:r>
          </a:p>
          <a:p>
            <a:pPr algn="just"/>
            <a:r>
              <a:rPr lang="en-US" sz="2800" dirty="0">
                <a:latin typeface="Times New Roman" panose="02020603050405020304" pitchFamily="18" charset="0"/>
                <a:cs typeface="Times New Roman" panose="02020603050405020304" pitchFamily="18" charset="0"/>
              </a:rPr>
              <a:t>C Alpha-hemolytic streptococcus</a:t>
            </a:r>
          </a:p>
          <a:p>
            <a:pPr algn="just"/>
            <a:r>
              <a:rPr lang="en-US" sz="2800" dirty="0">
                <a:latin typeface="Times New Roman" panose="02020603050405020304" pitchFamily="18" charset="0"/>
                <a:cs typeface="Times New Roman" panose="02020603050405020304" pitchFamily="18" charset="0"/>
              </a:rPr>
              <a:t>D Pyogenic streptococcus</a:t>
            </a:r>
          </a:p>
          <a:p>
            <a:pPr algn="just"/>
            <a:r>
              <a:rPr lang="en-US" sz="2800" dirty="0">
                <a:latin typeface="Times New Roman" panose="02020603050405020304" pitchFamily="18" charset="0"/>
                <a:cs typeface="Times New Roman" panose="02020603050405020304" pitchFamily="18" charset="0"/>
              </a:rPr>
              <a:t>E Saprophytic staphylococcus</a:t>
            </a:r>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2797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0671" y="520511"/>
            <a:ext cx="10910657" cy="5816977"/>
          </a:xfrm>
          <a:prstGeom prst="rect">
            <a:avLst/>
          </a:prstGeom>
        </p:spPr>
        <p:txBody>
          <a:bodyPr wrap="square">
            <a:spAutoFit/>
          </a:bodyPr>
          <a:lstStyle/>
          <a:p>
            <a:pPr algn="just"/>
            <a:r>
              <a:rPr lang="en-US" sz="2800" dirty="0">
                <a:latin typeface="Times New Roman" panose="02020603050405020304" pitchFamily="18" charset="0"/>
                <a:cs typeface="Times New Roman" panose="02020603050405020304" pitchFamily="18" charset="0"/>
              </a:rPr>
              <a:t>A 32 year old patient complains about </a:t>
            </a:r>
            <a:r>
              <a:rPr lang="en-US" sz="2800" u="sng" dirty="0">
                <a:latin typeface="Times New Roman" panose="02020603050405020304" pitchFamily="18" charset="0"/>
                <a:cs typeface="Times New Roman" panose="02020603050405020304" pitchFamily="18" charset="0"/>
              </a:rPr>
              <a:t>pain in small joints of her hands</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paresthesia at the tips of fingers</a:t>
            </a:r>
            <a:r>
              <a:rPr lang="en-US" sz="2800" dirty="0">
                <a:latin typeface="Times New Roman" panose="02020603050405020304" pitchFamily="18" charset="0"/>
                <a:cs typeface="Times New Roman" panose="02020603050405020304" pitchFamily="18" charset="0"/>
              </a:rPr>
              <a:t>, weakness, </a:t>
            </a:r>
            <a:r>
              <a:rPr lang="en-US" sz="2800" u="sng" dirty="0">
                <a:latin typeface="Times New Roman" panose="02020603050405020304" pitchFamily="18" charset="0"/>
                <a:cs typeface="Times New Roman" panose="02020603050405020304" pitchFamily="18" charset="0"/>
              </a:rPr>
              <a:t>difficult </a:t>
            </a:r>
            <a:r>
              <a:rPr lang="en-US" sz="2800" u="sng" dirty="0" err="1">
                <a:latin typeface="Times New Roman" panose="02020603050405020304" pitchFamily="18" charset="0"/>
                <a:cs typeface="Times New Roman" panose="02020603050405020304" pitchFamily="18" charset="0"/>
              </a:rPr>
              <a:t>diglutition</a:t>
            </a:r>
            <a:r>
              <a:rPr lang="en-US" sz="2800" dirty="0">
                <a:latin typeface="Times New Roman" panose="02020603050405020304" pitchFamily="18" charset="0"/>
                <a:cs typeface="Times New Roman" panose="02020603050405020304" pitchFamily="18" charset="0"/>
              </a:rPr>
              <a:t>. She </a:t>
            </a:r>
            <a:r>
              <a:rPr lang="en-US" sz="2800" u="sng" dirty="0">
                <a:latin typeface="Times New Roman" panose="02020603050405020304" pitchFamily="18" charset="0"/>
                <a:cs typeface="Times New Roman" panose="02020603050405020304" pitchFamily="18" charset="0"/>
              </a:rPr>
              <a:t>has been suffering from this for years</a:t>
            </a:r>
            <a:r>
              <a:rPr lang="en-US" sz="2800" dirty="0">
                <a:latin typeface="Times New Roman" panose="02020603050405020304" pitchFamily="18" charset="0"/>
                <a:cs typeface="Times New Roman" panose="02020603050405020304" pitchFamily="18" charset="0"/>
              </a:rPr>
              <a:t>. Objectively: </a:t>
            </a:r>
            <a:r>
              <a:rPr lang="en-US" sz="2800" u="sng" dirty="0">
                <a:latin typeface="Times New Roman" panose="02020603050405020304" pitchFamily="18" charset="0"/>
                <a:cs typeface="Times New Roman" panose="02020603050405020304" pitchFamily="18" charset="0"/>
              </a:rPr>
              <a:t>face amimia</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shortening of nail bones</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skin indurations in the area of shoulder girdle are present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Roentgenological</a:t>
            </a:r>
            <a:r>
              <a:rPr lang="en-US" sz="2800" dirty="0">
                <a:latin typeface="Times New Roman" panose="02020603050405020304" pitchFamily="18" charset="0"/>
                <a:cs typeface="Times New Roman" panose="02020603050405020304" pitchFamily="18" charset="0"/>
              </a:rPr>
              <a:t> examination of lungs revealed </a:t>
            </a:r>
            <a:r>
              <a:rPr lang="en-US" sz="2800" u="sng" dirty="0">
                <a:latin typeface="Times New Roman" panose="02020603050405020304" pitchFamily="18" charset="0"/>
                <a:cs typeface="Times New Roman" panose="02020603050405020304" pitchFamily="18" charset="0"/>
              </a:rPr>
              <a:t>basal </a:t>
            </a:r>
            <a:r>
              <a:rPr lang="en-US" sz="2800" u="sng" dirty="0" err="1">
                <a:latin typeface="Times New Roman" panose="02020603050405020304" pitchFamily="18" charset="0"/>
                <a:cs typeface="Times New Roman" panose="02020603050405020304" pitchFamily="18" charset="0"/>
              </a:rPr>
              <a:t>pneumosclerosis</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Fibrogastroscopy</a:t>
            </a:r>
            <a:r>
              <a:rPr lang="en-US" sz="2800" dirty="0">
                <a:latin typeface="Times New Roman" panose="02020603050405020304" pitchFamily="18" charset="0"/>
                <a:cs typeface="Times New Roman" panose="02020603050405020304" pitchFamily="18" charset="0"/>
              </a:rPr>
              <a:t> revealed </a:t>
            </a:r>
            <a:r>
              <a:rPr lang="en-US" sz="2800" u="sng" dirty="0">
                <a:latin typeface="Times New Roman" panose="02020603050405020304" pitchFamily="18" charset="0"/>
                <a:cs typeface="Times New Roman" panose="02020603050405020304" pitchFamily="18" charset="0"/>
              </a:rPr>
              <a:t>esophagus constriction in its </a:t>
            </a:r>
            <a:r>
              <a:rPr lang="en-US" sz="2800" u="sng" dirty="0" err="1">
                <a:latin typeface="Times New Roman" panose="02020603050405020304" pitchFamily="18" charset="0"/>
                <a:cs typeface="Times New Roman" panose="02020603050405020304" pitchFamily="18" charset="0"/>
              </a:rPr>
              <a:t>cardial</a:t>
            </a:r>
            <a:r>
              <a:rPr lang="en-US" sz="2800" u="sng" dirty="0">
                <a:latin typeface="Times New Roman" panose="02020603050405020304" pitchFamily="18" charset="0"/>
                <a:cs typeface="Times New Roman" panose="02020603050405020304" pitchFamily="18" charset="0"/>
              </a:rPr>
              <a:t> part</a:t>
            </a:r>
            <a:r>
              <a:rPr lang="en-US" sz="2800" dirty="0">
                <a:latin typeface="Times New Roman" panose="02020603050405020304" pitchFamily="18" charset="0"/>
                <a:cs typeface="Times New Roman" panose="02020603050405020304" pitchFamily="18" charset="0"/>
              </a:rPr>
              <a:t>. Blood count: leukocytes - 9, 8 · 109/l, </a:t>
            </a:r>
            <a:r>
              <a:rPr lang="en-US" sz="2800" u="sng" dirty="0">
                <a:latin typeface="Times New Roman" panose="02020603050405020304" pitchFamily="18" charset="0"/>
                <a:cs typeface="Times New Roman" panose="02020603050405020304" pitchFamily="18" charset="0"/>
              </a:rPr>
              <a:t>ESR - 22 mm/h</a:t>
            </a:r>
            <a:r>
              <a:rPr lang="en-US" sz="2800" dirty="0">
                <a:latin typeface="Times New Roman" panose="02020603050405020304" pitchFamily="18" charset="0"/>
                <a:cs typeface="Times New Roman" panose="02020603050405020304" pitchFamily="18" charset="0"/>
              </a:rPr>
              <a:t>, </a:t>
            </a:r>
            <a:r>
              <a:rPr lang="el-GR" sz="2800" u="sng" dirty="0">
                <a:latin typeface="Times New Roman" panose="02020603050405020304" pitchFamily="18" charset="0"/>
                <a:cs typeface="Times New Roman" panose="02020603050405020304" pitchFamily="18" charset="0"/>
              </a:rPr>
              <a:t>γ-</a:t>
            </a:r>
            <a:r>
              <a:rPr lang="en-US" sz="2800" u="sng" dirty="0">
                <a:latin typeface="Times New Roman" panose="02020603050405020304" pitchFamily="18" charset="0"/>
                <a:cs typeface="Times New Roman" panose="02020603050405020304" pitchFamily="18" charset="0"/>
              </a:rPr>
              <a:t>globulin - 22%</a:t>
            </a:r>
            <a:r>
              <a:rPr lang="en-US" sz="2800" dirty="0">
                <a:latin typeface="Times New Roman" panose="02020603050405020304" pitchFamily="18" charset="0"/>
                <a:cs typeface="Times New Roman" panose="02020603050405020304" pitchFamily="18" charset="0"/>
              </a:rPr>
              <a:t>. What is the most probable diagnosis?</a:t>
            </a:r>
          </a:p>
          <a:p>
            <a:pPr algn="just"/>
            <a:r>
              <a:rPr lang="en-US" sz="2800" dirty="0">
                <a:latin typeface="Times New Roman" panose="02020603050405020304" pitchFamily="18" charset="0"/>
                <a:cs typeface="Times New Roman" panose="02020603050405020304" pitchFamily="18" charset="0"/>
              </a:rPr>
              <a:t>A </a:t>
            </a:r>
            <a:r>
              <a:rPr lang="en-US" sz="3600" u="sng" dirty="0">
                <a:latin typeface="Times New Roman" panose="02020603050405020304" pitchFamily="18" charset="0"/>
                <a:cs typeface="Times New Roman" panose="02020603050405020304" pitchFamily="18" charset="0"/>
              </a:rPr>
              <a:t>Systemic scleroderma</a:t>
            </a:r>
          </a:p>
          <a:p>
            <a:pPr algn="just"/>
            <a:r>
              <a:rPr lang="en-US" sz="2800" dirty="0">
                <a:latin typeface="Times New Roman" panose="02020603050405020304" pitchFamily="18" charset="0"/>
                <a:cs typeface="Times New Roman" panose="02020603050405020304" pitchFamily="18" charset="0"/>
              </a:rPr>
              <a:t>B Systemic lupus erythematosus</a:t>
            </a:r>
          </a:p>
          <a:p>
            <a:pPr algn="just"/>
            <a:r>
              <a:rPr lang="en-US" sz="2800" dirty="0">
                <a:latin typeface="Times New Roman" panose="02020603050405020304" pitchFamily="18" charset="0"/>
                <a:cs typeface="Times New Roman" panose="02020603050405020304" pitchFamily="18" charset="0"/>
              </a:rPr>
              <a:t>C Rheumatoid arthritis</a:t>
            </a:r>
          </a:p>
          <a:p>
            <a:pPr algn="just"/>
            <a:r>
              <a:rPr lang="en-US" sz="2800" dirty="0">
                <a:latin typeface="Times New Roman" panose="02020603050405020304" pitchFamily="18" charset="0"/>
                <a:cs typeface="Times New Roman" panose="02020603050405020304" pitchFamily="18" charset="0"/>
              </a:rPr>
              <a:t>D Dermatomyositis</a:t>
            </a:r>
          </a:p>
          <a:p>
            <a:pPr algn="just"/>
            <a:r>
              <a:rPr lang="en-US" sz="2800" dirty="0">
                <a:latin typeface="Times New Roman" panose="02020603050405020304" pitchFamily="18" charset="0"/>
                <a:cs typeface="Times New Roman" panose="02020603050405020304" pitchFamily="18" charset="0"/>
              </a:rPr>
              <a:t>E Myxedema</a:t>
            </a:r>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890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27969" y="710213"/>
            <a:ext cx="10777491" cy="4524315"/>
          </a:xfrm>
          <a:prstGeom prst="rect">
            <a:avLst/>
          </a:prstGeom>
        </p:spPr>
        <p:txBody>
          <a:bodyPr wrap="square">
            <a:spAutoFit/>
          </a:bodyPr>
          <a:lstStyle/>
          <a:p>
            <a:pPr algn="just"/>
            <a:r>
              <a:rPr lang="en-US" sz="2800" dirty="0">
                <a:latin typeface="Times New Roman" panose="02020603050405020304" pitchFamily="18" charset="0"/>
                <a:cs typeface="Times New Roman" panose="02020603050405020304" pitchFamily="18" charset="0"/>
              </a:rPr>
              <a:t>A 30 year old woman </a:t>
            </a:r>
            <a:r>
              <a:rPr lang="en-US" sz="2800" u="sng" dirty="0">
                <a:latin typeface="Times New Roman" panose="02020603050405020304" pitchFamily="18" charset="0"/>
                <a:cs typeface="Times New Roman" panose="02020603050405020304" pitchFamily="18" charset="0"/>
              </a:rPr>
              <a:t>ill with influenza felt palpitation and dull cardiac pain during moderate physical exercise</a:t>
            </a:r>
            <a:r>
              <a:rPr lang="en-US" sz="2800" dirty="0">
                <a:latin typeface="Times New Roman" panose="02020603050405020304" pitchFamily="18" charset="0"/>
                <a:cs typeface="Times New Roman" panose="02020603050405020304" pitchFamily="18" charset="0"/>
              </a:rPr>
              <a:t>. Objectively: Ps – 96 bpm, AP - 100/60 mm Hg. </a:t>
            </a:r>
            <a:r>
              <a:rPr lang="en-US" sz="2800" u="sng" dirty="0">
                <a:latin typeface="Times New Roman" panose="02020603050405020304" pitchFamily="18" charset="0"/>
                <a:cs typeface="Times New Roman" panose="02020603050405020304" pitchFamily="18" charset="0"/>
              </a:rPr>
              <a:t>The first sound is quiet above the apex</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soft systolic murmur is present</a:t>
            </a:r>
            <a:r>
              <a:rPr lang="en-US" sz="2800" dirty="0">
                <a:latin typeface="Times New Roman" panose="02020603050405020304" pitchFamily="18" charset="0"/>
                <a:cs typeface="Times New Roman" panose="02020603050405020304" pitchFamily="18" charset="0"/>
              </a:rPr>
              <a:t>. What complication is indicated by these clinical presentations?</a:t>
            </a:r>
          </a:p>
          <a:p>
            <a:pPr algn="just"/>
            <a:r>
              <a:rPr lang="en-US" sz="2800" dirty="0">
                <a:latin typeface="Times New Roman" panose="02020603050405020304" pitchFamily="18" charset="0"/>
                <a:cs typeface="Times New Roman" panose="02020603050405020304" pitchFamily="18" charset="0"/>
              </a:rPr>
              <a:t>A  </a:t>
            </a:r>
            <a:r>
              <a:rPr lang="en-US" sz="3600" u="sng" dirty="0">
                <a:latin typeface="Times New Roman" panose="02020603050405020304" pitchFamily="18" charset="0"/>
                <a:cs typeface="Times New Roman" panose="02020603050405020304" pitchFamily="18" charset="0"/>
              </a:rPr>
              <a:t>Acute viral myocarditis</a:t>
            </a:r>
          </a:p>
          <a:p>
            <a:pPr algn="just"/>
            <a:r>
              <a:rPr lang="en-US" sz="2800" dirty="0">
                <a:latin typeface="Times New Roman" panose="02020603050405020304" pitchFamily="18" charset="0"/>
                <a:cs typeface="Times New Roman" panose="02020603050405020304" pitchFamily="18" charset="0"/>
              </a:rPr>
              <a:t>B Acute allergic infectious myocarditis</a:t>
            </a:r>
          </a:p>
          <a:p>
            <a:pPr algn="just"/>
            <a:r>
              <a:rPr lang="en-US" sz="2800" dirty="0">
                <a:latin typeface="Times New Roman" panose="02020603050405020304" pitchFamily="18" charset="0"/>
                <a:cs typeface="Times New Roman" panose="02020603050405020304" pitchFamily="18" charset="0"/>
              </a:rPr>
              <a:t>C Idiopathic myocarditis</a:t>
            </a:r>
          </a:p>
          <a:p>
            <a:pPr algn="just"/>
            <a:r>
              <a:rPr lang="en-US" sz="2800" dirty="0">
                <a:latin typeface="Times New Roman" panose="02020603050405020304" pitchFamily="18" charset="0"/>
                <a:cs typeface="Times New Roman" panose="02020603050405020304" pitchFamily="18" charset="0"/>
              </a:rPr>
              <a:t>D </a:t>
            </a:r>
            <a:r>
              <a:rPr lang="en-US" sz="2800" dirty="0" err="1">
                <a:latin typeface="Times New Roman" panose="02020603050405020304" pitchFamily="18" charset="0"/>
                <a:cs typeface="Times New Roman" panose="02020603050405020304" pitchFamily="18" charset="0"/>
              </a:rPr>
              <a:t>Myocardiopathy</a:t>
            </a:r>
            <a:endParaRPr lang="en-US" sz="2800"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E </a:t>
            </a:r>
            <a:r>
              <a:rPr lang="en-US" sz="2800" dirty="0" err="1">
                <a:latin typeface="Times New Roman" panose="02020603050405020304" pitchFamily="18" charset="0"/>
                <a:cs typeface="Times New Roman" panose="02020603050405020304" pitchFamily="18" charset="0"/>
              </a:rPr>
              <a:t>Neurocirculatory</a:t>
            </a:r>
            <a:r>
              <a:rPr lang="en-US" sz="2800" dirty="0">
                <a:latin typeface="Times New Roman" panose="02020603050405020304" pitchFamily="18" charset="0"/>
                <a:cs typeface="Times New Roman" panose="02020603050405020304" pitchFamily="18" charset="0"/>
              </a:rPr>
              <a:t> dystonia</a:t>
            </a:r>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510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0315" y="594805"/>
            <a:ext cx="11008310" cy="4524315"/>
          </a:xfrm>
          <a:prstGeom prst="rect">
            <a:avLst/>
          </a:prstGeom>
        </p:spPr>
        <p:txBody>
          <a:bodyPr wrap="square">
            <a:spAutoFit/>
          </a:bodyPr>
          <a:lstStyle/>
          <a:p>
            <a:pPr algn="just"/>
            <a:r>
              <a:rPr lang="en-US" sz="2800" dirty="0">
                <a:latin typeface="Times New Roman" panose="02020603050405020304" pitchFamily="18" charset="0"/>
                <a:cs typeface="Times New Roman" panose="02020603050405020304" pitchFamily="18" charset="0"/>
              </a:rPr>
              <a:t>A 35 year old patient </a:t>
            </a:r>
            <a:r>
              <a:rPr lang="en-US" sz="2800" u="sng" dirty="0">
                <a:latin typeface="Times New Roman" panose="02020603050405020304" pitchFamily="18" charset="0"/>
                <a:cs typeface="Times New Roman" panose="02020603050405020304" pitchFamily="18" charset="0"/>
              </a:rPr>
              <a:t>who suffers from chronic glomerulonephritis </a:t>
            </a:r>
            <a:r>
              <a:rPr lang="en-US" sz="2800" dirty="0">
                <a:latin typeface="Times New Roman" panose="02020603050405020304" pitchFamily="18" charset="0"/>
                <a:cs typeface="Times New Roman" panose="02020603050405020304" pitchFamily="18" charset="0"/>
              </a:rPr>
              <a:t>and </a:t>
            </a:r>
            <a:r>
              <a:rPr lang="en-US" sz="2800" u="sng" dirty="0">
                <a:latin typeface="Times New Roman" panose="02020603050405020304" pitchFamily="18" charset="0"/>
                <a:cs typeface="Times New Roman" panose="02020603050405020304" pitchFamily="18" charset="0"/>
              </a:rPr>
              <a:t>has been hemodialysis-dependent for the last three years developed intermissions of heart activity</a:t>
            </a:r>
            <a:r>
              <a:rPr lang="en-US" sz="2800" dirty="0">
                <a:latin typeface="Times New Roman" panose="02020603050405020304" pitchFamily="18" charset="0"/>
                <a:cs typeface="Times New Roman" panose="02020603050405020304" pitchFamily="18" charset="0"/>
              </a:rPr>
              <a:t>, hypotension, </a:t>
            </a:r>
            <a:r>
              <a:rPr lang="en-US" sz="2800" u="sng" dirty="0">
                <a:latin typeface="Times New Roman" panose="02020603050405020304" pitchFamily="18" charset="0"/>
                <a:cs typeface="Times New Roman" panose="02020603050405020304" pitchFamily="18" charset="0"/>
              </a:rPr>
              <a:t>progressing weakness</a:t>
            </a:r>
            <a:r>
              <a:rPr lang="en-US" sz="2800" dirty="0">
                <a:latin typeface="Times New Roman" panose="02020603050405020304" pitchFamily="18" charset="0"/>
                <a:cs typeface="Times New Roman" panose="02020603050405020304" pitchFamily="18" charset="0"/>
              </a:rPr>
              <a:t>, dyspnea. ECG showed bradycardia, atrioventricular block type I, </a:t>
            </a:r>
            <a:r>
              <a:rPr lang="en-US" sz="2800" u="sng" dirty="0">
                <a:latin typeface="Times New Roman" panose="02020603050405020304" pitchFamily="18" charset="0"/>
                <a:cs typeface="Times New Roman" panose="02020603050405020304" pitchFamily="18" charset="0"/>
              </a:rPr>
              <a:t>high pointed waves T</a:t>
            </a:r>
            <a:r>
              <a:rPr lang="en-US" sz="2800" dirty="0">
                <a:latin typeface="Times New Roman" panose="02020603050405020304" pitchFamily="18" charset="0"/>
                <a:cs typeface="Times New Roman" panose="02020603050405020304" pitchFamily="18" charset="0"/>
              </a:rPr>
              <a:t> . The day before the flagrant violation of diet took place. What is the most probable cause of these changes?</a:t>
            </a:r>
          </a:p>
          <a:p>
            <a:pPr algn="just"/>
            <a:r>
              <a:rPr lang="en-US" sz="2800" dirty="0">
                <a:latin typeface="Times New Roman" panose="02020603050405020304" pitchFamily="18" charset="0"/>
                <a:cs typeface="Times New Roman" panose="02020603050405020304" pitchFamily="18" charset="0"/>
              </a:rPr>
              <a:t>A </a:t>
            </a:r>
            <a:r>
              <a:rPr lang="en-US" sz="3600" u="sng" dirty="0">
                <a:latin typeface="Times New Roman" panose="02020603050405020304" pitchFamily="18" charset="0"/>
                <a:cs typeface="Times New Roman" panose="02020603050405020304" pitchFamily="18" charset="0"/>
              </a:rPr>
              <a:t>Hyperkaliemia</a:t>
            </a:r>
          </a:p>
          <a:p>
            <a:pPr algn="just"/>
            <a:r>
              <a:rPr lang="en-US" sz="2800" dirty="0">
                <a:latin typeface="Times New Roman" panose="02020603050405020304" pitchFamily="18" charset="0"/>
                <a:cs typeface="Times New Roman" panose="02020603050405020304" pitchFamily="18" charset="0"/>
              </a:rPr>
              <a:t>B </a:t>
            </a:r>
            <a:r>
              <a:rPr lang="en-US" sz="2800" dirty="0" err="1">
                <a:latin typeface="Times New Roman" panose="02020603050405020304" pitchFamily="18" charset="0"/>
                <a:cs typeface="Times New Roman" panose="02020603050405020304" pitchFamily="18" charset="0"/>
              </a:rPr>
              <a:t>Hyperhydratation</a:t>
            </a:r>
            <a:endParaRPr lang="en-US" sz="2800"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C </a:t>
            </a:r>
            <a:r>
              <a:rPr lang="en-US" sz="2800" dirty="0" err="1">
                <a:latin typeface="Times New Roman" panose="02020603050405020304" pitchFamily="18" charset="0"/>
                <a:cs typeface="Times New Roman" panose="02020603050405020304" pitchFamily="18" charset="0"/>
              </a:rPr>
              <a:t>Hypokaliemia</a:t>
            </a:r>
            <a:endParaRPr lang="en-US" sz="2800"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D </a:t>
            </a:r>
            <a:r>
              <a:rPr lang="en-US" sz="2800" dirty="0" err="1">
                <a:latin typeface="Times New Roman" panose="02020603050405020304" pitchFamily="18" charset="0"/>
                <a:cs typeface="Times New Roman" panose="02020603050405020304" pitchFamily="18" charset="0"/>
              </a:rPr>
              <a:t>Hypernatriemia</a:t>
            </a:r>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864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01337" y="710213"/>
            <a:ext cx="10724224" cy="5016758"/>
          </a:xfrm>
          <a:prstGeom prst="rect">
            <a:avLst/>
          </a:prstGeom>
        </p:spPr>
        <p:txBody>
          <a:bodyPr wrap="square">
            <a:spAutoFit/>
          </a:bodyPr>
          <a:lstStyle/>
          <a:p>
            <a:pPr algn="just"/>
            <a:r>
              <a:rPr lang="en-US" sz="2400" dirty="0">
                <a:latin typeface="Times New Roman" panose="02020603050405020304" pitchFamily="18" charset="0"/>
                <a:cs typeface="Times New Roman" panose="02020603050405020304" pitchFamily="18" charset="0"/>
              </a:rPr>
              <a:t> A 72-year-old man complains of </a:t>
            </a:r>
            <a:r>
              <a:rPr lang="en-US" sz="2400" u="sng" dirty="0">
                <a:latin typeface="Times New Roman" panose="02020603050405020304" pitchFamily="18" charset="0"/>
                <a:cs typeface="Times New Roman" panose="02020603050405020304" pitchFamily="18" charset="0"/>
              </a:rPr>
              <a:t>lower extremity edema</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sensation of heaviness in the right subcostal area</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dyspnea of rest</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For over 25 years he has been suffering from COP</a:t>
            </a:r>
            <a:r>
              <a:rPr lang="en-US" sz="2400" dirty="0">
                <a:latin typeface="Times New Roman" panose="02020603050405020304" pitchFamily="18" charset="0"/>
                <a:cs typeface="Times New Roman" panose="02020603050405020304" pitchFamily="18" charset="0"/>
              </a:rPr>
              <a:t>. Objectively: </a:t>
            </a:r>
            <a:r>
              <a:rPr lang="en-US" sz="2400" u="sng" dirty="0">
                <a:latin typeface="Times New Roman" panose="02020603050405020304" pitchFamily="18" charset="0"/>
                <a:cs typeface="Times New Roman" panose="02020603050405020304" pitchFamily="18" charset="0"/>
              </a:rPr>
              <a:t>orthopnea</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jugular venous distention</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diffuse cyanosis</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acrocyanosis</a:t>
            </a:r>
            <a:r>
              <a:rPr lang="en-US" sz="2400" dirty="0">
                <a:latin typeface="Times New Roman" panose="02020603050405020304" pitchFamily="18" charset="0"/>
                <a:cs typeface="Times New Roman" panose="02020603050405020304" pitchFamily="18" charset="0"/>
              </a:rPr>
              <a:t>. Barrel chest is observed, </a:t>
            </a:r>
            <a:r>
              <a:rPr lang="en-US" sz="2400" u="sng" dirty="0">
                <a:latin typeface="Times New Roman" panose="02020603050405020304" pitchFamily="18" charset="0"/>
                <a:cs typeface="Times New Roman" panose="02020603050405020304" pitchFamily="18" charset="0"/>
              </a:rPr>
              <a:t>on percussion there is </a:t>
            </a:r>
            <a:r>
              <a:rPr lang="en-US" sz="2400" u="sng" dirty="0" err="1">
                <a:latin typeface="Times New Roman" panose="02020603050405020304" pitchFamily="18" charset="0"/>
                <a:cs typeface="Times New Roman" panose="02020603050405020304" pitchFamily="18" charset="0"/>
              </a:rPr>
              <a:t>vesiculotympanitic</a:t>
            </a:r>
            <a:r>
              <a:rPr lang="en-US" sz="2400" u="sng" dirty="0">
                <a:latin typeface="Times New Roman" panose="02020603050405020304" pitchFamily="18" charset="0"/>
                <a:cs typeface="Times New Roman" panose="02020603050405020304" pitchFamily="18" charset="0"/>
              </a:rPr>
              <a:t> (bandbox) resonance</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sharply weakened vesicular respiration on both sides</a:t>
            </a:r>
            <a:r>
              <a:rPr lang="en-US" sz="2400" dirty="0">
                <a:latin typeface="Times New Roman" panose="02020603050405020304" pitchFamily="18" charset="0"/>
                <a:cs typeface="Times New Roman" panose="02020603050405020304" pitchFamily="18" charset="0"/>
              </a:rPr>
              <a:t>,</a:t>
            </a:r>
          </a:p>
          <a:p>
            <a:pPr algn="just"/>
            <a:r>
              <a:rPr lang="en-US" sz="2400" u="sng" dirty="0">
                <a:latin typeface="Times New Roman" panose="02020603050405020304" pitchFamily="18" charset="0"/>
                <a:cs typeface="Times New Roman" panose="02020603050405020304" pitchFamily="18" charset="0"/>
              </a:rPr>
              <a:t>moist </a:t>
            </a:r>
            <a:r>
              <a:rPr lang="en-US" sz="2400" u="sng" dirty="0" err="1">
                <a:latin typeface="Times New Roman" panose="02020603050405020304" pitchFamily="18" charset="0"/>
                <a:cs typeface="Times New Roman" panose="02020603050405020304" pitchFamily="18" charset="0"/>
              </a:rPr>
              <a:t>crepitant</a:t>
            </a:r>
            <a:r>
              <a:rPr lang="en-US" sz="2400" u="sng" dirty="0">
                <a:latin typeface="Times New Roman" panose="02020603050405020304" pitchFamily="18" charset="0"/>
                <a:cs typeface="Times New Roman" panose="02020603050405020304" pitchFamily="18" charset="0"/>
              </a:rPr>
              <a:t> crackles in the lower segments of the lungs</a:t>
            </a:r>
            <a:r>
              <a:rPr lang="en-US" sz="2400" dirty="0">
                <a:latin typeface="Times New Roman" panose="02020603050405020304" pitchFamily="18" charset="0"/>
                <a:cs typeface="Times New Roman" panose="02020603050405020304" pitchFamily="18" charset="0"/>
              </a:rPr>
              <a:t>. Heart sounds are weakened, </a:t>
            </a:r>
            <a:r>
              <a:rPr lang="en-US" sz="2400" u="sng" dirty="0">
                <a:latin typeface="Times New Roman" panose="02020603050405020304" pitchFamily="18" charset="0"/>
                <a:cs typeface="Times New Roman" panose="02020603050405020304" pitchFamily="18" charset="0"/>
              </a:rPr>
              <a:t>the II heart sound is accentuated over the pulmonary artery</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The liver is +3 cm</a:t>
            </a:r>
            <a:r>
              <a:rPr lang="en-US" sz="2400" dirty="0">
                <a:latin typeface="Times New Roman" panose="02020603050405020304" pitchFamily="18" charset="0"/>
                <a:cs typeface="Times New Roman" panose="02020603050405020304" pitchFamily="18" charset="0"/>
              </a:rPr>
              <a:t>. What complicated the clinical course of COPD in this patient?</a:t>
            </a:r>
          </a:p>
          <a:p>
            <a:pPr algn="just"/>
            <a:r>
              <a:rPr lang="en-US" sz="2400" dirty="0">
                <a:latin typeface="Times New Roman" panose="02020603050405020304" pitchFamily="18" charset="0"/>
                <a:cs typeface="Times New Roman" panose="02020603050405020304" pitchFamily="18" charset="0"/>
              </a:rPr>
              <a:t>A </a:t>
            </a:r>
            <a:r>
              <a:rPr lang="en-US" sz="3200" u="sng" dirty="0">
                <a:latin typeface="Times New Roman" panose="02020603050405020304" pitchFamily="18" charset="0"/>
                <a:cs typeface="Times New Roman" panose="02020603050405020304" pitchFamily="18" charset="0"/>
              </a:rPr>
              <a:t>Chronic pulmonary heart</a:t>
            </a:r>
          </a:p>
          <a:p>
            <a:pPr algn="just"/>
            <a:r>
              <a:rPr lang="en-US" sz="2400" dirty="0">
                <a:latin typeface="Times New Roman" panose="02020603050405020304" pitchFamily="18" charset="0"/>
                <a:cs typeface="Times New Roman" panose="02020603050405020304" pitchFamily="18" charset="0"/>
              </a:rPr>
              <a:t>B Pulmonary embolism</a:t>
            </a:r>
          </a:p>
          <a:p>
            <a:pPr algn="just"/>
            <a:r>
              <a:rPr lang="en-US" sz="2400" dirty="0">
                <a:latin typeface="Times New Roman" panose="02020603050405020304" pitchFamily="18" charset="0"/>
                <a:cs typeface="Times New Roman" panose="02020603050405020304" pitchFamily="18" charset="0"/>
              </a:rPr>
              <a:t>C Acute left ventricular failure</a:t>
            </a:r>
          </a:p>
          <a:p>
            <a:pPr algn="just"/>
            <a:r>
              <a:rPr lang="en-US" sz="2400" dirty="0">
                <a:latin typeface="Times New Roman" panose="02020603050405020304" pitchFamily="18" charset="0"/>
                <a:cs typeface="Times New Roman" panose="02020603050405020304" pitchFamily="18" charset="0"/>
              </a:rPr>
              <a:t>D Diffuse </a:t>
            </a:r>
            <a:r>
              <a:rPr lang="en-US" sz="2400" dirty="0" err="1">
                <a:latin typeface="Times New Roman" panose="02020603050405020304" pitchFamily="18" charset="0"/>
                <a:cs typeface="Times New Roman" panose="02020603050405020304" pitchFamily="18" charset="0"/>
              </a:rPr>
              <a:t>pneumosclerosis</a:t>
            </a:r>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E Community-acquired pneumonia</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38921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42765" y="520511"/>
            <a:ext cx="10706470" cy="5816977"/>
          </a:xfrm>
          <a:prstGeom prst="rect">
            <a:avLst/>
          </a:prstGeom>
        </p:spPr>
        <p:txBody>
          <a:bodyPr wrap="square">
            <a:spAutoFit/>
          </a:bodyPr>
          <a:lstStyle/>
          <a:p>
            <a:pPr algn="just"/>
            <a:r>
              <a:rPr lang="en-US" sz="24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A 20-year-old man suffers from headache, </a:t>
            </a:r>
            <a:r>
              <a:rPr lang="en-US" sz="2800" u="sng" dirty="0">
                <a:latin typeface="Times New Roman" panose="02020603050405020304" pitchFamily="18" charset="0"/>
                <a:cs typeface="Times New Roman" panose="02020603050405020304" pitchFamily="18" charset="0"/>
              </a:rPr>
              <a:t>general weakness</a:t>
            </a:r>
            <a:r>
              <a:rPr lang="en-US" sz="2800" dirty="0">
                <a:latin typeface="Times New Roman" panose="02020603050405020304" pitchFamily="18" charset="0"/>
                <a:cs typeface="Times New Roman" panose="02020603050405020304" pitchFamily="18" charset="0"/>
              </a:rPr>
              <a:t>, and </a:t>
            </a:r>
            <a:r>
              <a:rPr lang="en-US" sz="2800" u="sng" dirty="0">
                <a:latin typeface="Times New Roman" panose="02020603050405020304" pitchFamily="18" charset="0"/>
                <a:cs typeface="Times New Roman" panose="02020603050405020304" pitchFamily="18" charset="0"/>
              </a:rPr>
              <a:t>face edema that appears in the morning</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18 days earlier he had a case of tonsillitis</a:t>
            </a:r>
            <a:r>
              <a:rPr lang="en-US" sz="2800" dirty="0">
                <a:latin typeface="Times New Roman" panose="02020603050405020304" pitchFamily="18" charset="0"/>
                <a:cs typeface="Times New Roman" panose="02020603050405020304" pitchFamily="18" charset="0"/>
              </a:rPr>
              <a:t>. Objectively, his skin is pale, there are edema under his eyes. Heart rate is 60/min., blood pressure is 185/100 mm Hg. The sign of costovertebral angle tenderness (punch sign in the lumbar region) is negative. </a:t>
            </a:r>
            <a:r>
              <a:rPr lang="en-US" sz="2800" u="sng" dirty="0">
                <a:latin typeface="Times New Roman" panose="02020603050405020304" pitchFamily="18" charset="0"/>
                <a:cs typeface="Times New Roman" panose="02020603050405020304" pitchFamily="18" charset="0"/>
              </a:rPr>
              <a:t>Urinalysis: color of «meat slops», protein - 4.5 g/L, altered erythrocytes - 40-45 in the vision field, leukocytes - 5-6 in the vision field</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24-hour diuresis is 400 </a:t>
            </a:r>
            <a:r>
              <a:rPr lang="en-US" sz="2800" u="sng" dirty="0" err="1">
                <a:latin typeface="Times New Roman" panose="02020603050405020304" pitchFamily="18" charset="0"/>
                <a:cs typeface="Times New Roman" panose="02020603050405020304" pitchFamily="18" charset="0"/>
              </a:rPr>
              <a:t>mL</a:t>
            </a:r>
            <a:r>
              <a:rPr lang="en-US" sz="2800" dirty="0" err="1">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 What is the most likely diagnosis?</a:t>
            </a:r>
          </a:p>
          <a:p>
            <a:pPr algn="just"/>
            <a:r>
              <a:rPr lang="en-US" sz="2800" dirty="0">
                <a:latin typeface="Times New Roman" panose="02020603050405020304" pitchFamily="18" charset="0"/>
                <a:cs typeface="Times New Roman" panose="02020603050405020304" pitchFamily="18" charset="0"/>
              </a:rPr>
              <a:t>A </a:t>
            </a:r>
            <a:r>
              <a:rPr lang="en-US" sz="3600" u="sng" dirty="0">
                <a:latin typeface="Times New Roman" panose="02020603050405020304" pitchFamily="18" charset="0"/>
                <a:cs typeface="Times New Roman" panose="02020603050405020304" pitchFamily="18" charset="0"/>
              </a:rPr>
              <a:t>Acute glomerulonephritis</a:t>
            </a:r>
          </a:p>
          <a:p>
            <a:pPr algn="just"/>
            <a:r>
              <a:rPr lang="en-US" sz="2800" dirty="0">
                <a:latin typeface="Times New Roman" panose="02020603050405020304" pitchFamily="18" charset="0"/>
                <a:cs typeface="Times New Roman" panose="02020603050405020304" pitchFamily="18" charset="0"/>
              </a:rPr>
              <a:t>B Renal amyloidosis</a:t>
            </a:r>
          </a:p>
          <a:p>
            <a:pPr algn="just"/>
            <a:r>
              <a:rPr lang="en-US" sz="2800" dirty="0">
                <a:latin typeface="Times New Roman" panose="02020603050405020304" pitchFamily="18" charset="0"/>
                <a:cs typeface="Times New Roman" panose="02020603050405020304" pitchFamily="18" charset="0"/>
              </a:rPr>
              <a:t>C </a:t>
            </a:r>
            <a:r>
              <a:rPr lang="en-US" sz="2800" dirty="0" err="1">
                <a:latin typeface="Times New Roman" panose="02020603050405020304" pitchFamily="18" charset="0"/>
                <a:cs typeface="Times New Roman" panose="02020603050405020304" pitchFamily="18" charset="0"/>
              </a:rPr>
              <a:t>Urolithiasis</a:t>
            </a:r>
            <a:endParaRPr lang="en-US" sz="2800"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D Acute pyelonephritis</a:t>
            </a:r>
          </a:p>
          <a:p>
            <a:pPr algn="just"/>
            <a:r>
              <a:rPr lang="en-US" sz="2800" dirty="0">
                <a:latin typeface="Times New Roman" panose="02020603050405020304" pitchFamily="18" charset="0"/>
                <a:cs typeface="Times New Roman" panose="02020603050405020304" pitchFamily="18" charset="0"/>
              </a:rPr>
              <a:t>E Systemic lupus erythematosus</a:t>
            </a:r>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1226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16384" y="305068"/>
            <a:ext cx="11159231" cy="6247864"/>
          </a:xfrm>
          <a:prstGeom prst="rect">
            <a:avLst/>
          </a:prstGeom>
        </p:spPr>
        <p:txBody>
          <a:bodyPr wrap="square">
            <a:spAutoFit/>
          </a:bodyPr>
          <a:lstStyle/>
          <a:p>
            <a:pPr algn="just"/>
            <a:r>
              <a:rPr lang="en-US" sz="2800" dirty="0">
                <a:latin typeface="Times New Roman" panose="02020603050405020304" pitchFamily="18" charset="0"/>
                <a:cs typeface="Times New Roman" panose="02020603050405020304" pitchFamily="18" charset="0"/>
              </a:rPr>
              <a:t> At night a 63-year-old woman </a:t>
            </a:r>
            <a:r>
              <a:rPr lang="en-US" sz="2800" u="sng" dirty="0">
                <a:latin typeface="Times New Roman" panose="02020603050405020304" pitchFamily="18" charset="0"/>
                <a:cs typeface="Times New Roman" panose="02020603050405020304" pitchFamily="18" charset="0"/>
              </a:rPr>
              <a:t>suddenly developed an asphyxia attack</a:t>
            </a:r>
            <a:r>
              <a:rPr lang="en-US" sz="2800" dirty="0">
                <a:latin typeface="Times New Roman" panose="02020603050405020304" pitchFamily="18" charset="0"/>
                <a:cs typeface="Times New Roman" panose="02020603050405020304" pitchFamily="18" charset="0"/>
              </a:rPr>
              <a:t>. She </a:t>
            </a:r>
            <a:r>
              <a:rPr lang="en-US" sz="2800" u="sng" dirty="0">
                <a:latin typeface="Times New Roman" panose="02020603050405020304" pitchFamily="18" charset="0"/>
                <a:cs typeface="Times New Roman" panose="02020603050405020304" pitchFamily="18" charset="0"/>
              </a:rPr>
              <a:t>has a 15- year-long history of essential hypertension</a:t>
            </a:r>
            <a:r>
              <a:rPr lang="en-US" sz="2800" dirty="0">
                <a:latin typeface="Times New Roman" panose="02020603050405020304" pitchFamily="18" charset="0"/>
                <a:cs typeface="Times New Roman" panose="02020603050405020304" pitchFamily="18" charset="0"/>
              </a:rPr>
              <a:t> and </a:t>
            </a:r>
            <a:r>
              <a:rPr lang="en-US" sz="2800" u="sng" dirty="0">
                <a:latin typeface="Times New Roman" panose="02020603050405020304" pitchFamily="18" charset="0"/>
                <a:cs typeface="Times New Roman" panose="02020603050405020304" pitchFamily="18" charset="0"/>
              </a:rPr>
              <a:t>had a myocardial infarction 2 years ago</a:t>
            </a:r>
            <a:r>
              <a:rPr lang="en-US" sz="2800" dirty="0">
                <a:latin typeface="Times New Roman" panose="02020603050405020304" pitchFamily="18" charset="0"/>
                <a:cs typeface="Times New Roman" panose="02020603050405020304" pitchFamily="18" charset="0"/>
              </a:rPr>
              <a:t>. Objectively </a:t>
            </a:r>
            <a:r>
              <a:rPr lang="en-US" sz="2800" u="sng" dirty="0">
                <a:latin typeface="Times New Roman" panose="02020603050405020304" pitchFamily="18" charset="0"/>
                <a:cs typeface="Times New Roman" panose="02020603050405020304" pitchFamily="18" charset="0"/>
              </a:rPr>
              <a:t>her position in bed is orthopneic</a:t>
            </a:r>
            <a:r>
              <a:rPr lang="en-US" sz="2800" dirty="0">
                <a:latin typeface="Times New Roman" panose="02020603050405020304" pitchFamily="18" charset="0"/>
                <a:cs typeface="Times New Roman" panose="02020603050405020304" pitchFamily="18" charset="0"/>
              </a:rPr>
              <a:t>, the skin is pale, </a:t>
            </a:r>
            <a:r>
              <a:rPr lang="en-US" sz="2800" u="sng" dirty="0">
                <a:latin typeface="Times New Roman" panose="02020603050405020304" pitchFamily="18" charset="0"/>
                <a:cs typeface="Times New Roman" panose="02020603050405020304" pitchFamily="18" charset="0"/>
              </a:rPr>
              <a:t>the patient is covered with cold sweat</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acrocyanosis is observed</a:t>
            </a:r>
            <a:r>
              <a:rPr lang="en-US" sz="2800" dirty="0">
                <a:latin typeface="Times New Roman" panose="02020603050405020304" pitchFamily="18" charset="0"/>
                <a:cs typeface="Times New Roman" panose="02020603050405020304" pitchFamily="18" charset="0"/>
              </a:rPr>
              <a:t>. Pulse = 104/min. </a:t>
            </a:r>
            <a:r>
              <a:rPr lang="en-US" sz="2800" u="sng" dirty="0">
                <a:latin typeface="Times New Roman" panose="02020603050405020304" pitchFamily="18" charset="0"/>
                <a:cs typeface="Times New Roman" panose="02020603050405020304" pitchFamily="18" charset="0"/>
              </a:rPr>
              <a:t>Blood pressure - 210/130 mm Hg</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respiration rate - 38/min</a:t>
            </a:r>
            <a:r>
              <a:rPr lang="en-US" sz="2800" dirty="0">
                <a:latin typeface="Times New Roman" panose="02020603050405020304" pitchFamily="18" charset="0"/>
                <a:cs typeface="Times New Roman" panose="02020603050405020304" pitchFamily="18" charset="0"/>
              </a:rPr>
              <a:t>. Pulmonary percussion sound is clear. with slight dullness .in the lower segments; throughout the lungs </a:t>
            </a:r>
            <a:r>
              <a:rPr lang="en-US" sz="2800" u="sng" dirty="0">
                <a:latin typeface="Times New Roman" panose="02020603050405020304" pitchFamily="18" charset="0"/>
                <a:cs typeface="Times New Roman" panose="02020603050405020304" pitchFamily="18" charset="0"/>
              </a:rPr>
              <a:t>single dry crackles can be heard that become bubbling and non-resonant in the lower segments</a:t>
            </a:r>
            <a:r>
              <a:rPr lang="en-US" sz="2800" dirty="0">
                <a:latin typeface="Times New Roman" panose="02020603050405020304" pitchFamily="18" charset="0"/>
                <a:cs typeface="Times New Roman" panose="02020603050405020304" pitchFamily="18" charset="0"/>
              </a:rPr>
              <a:t>. What is the most likely complication in this patient?</a:t>
            </a:r>
          </a:p>
          <a:p>
            <a:pPr algn="just"/>
            <a:r>
              <a:rPr lang="en-US" sz="2800" dirty="0">
                <a:latin typeface="Times New Roman" panose="02020603050405020304" pitchFamily="18" charset="0"/>
                <a:cs typeface="Times New Roman" panose="02020603050405020304" pitchFamily="18" charset="0"/>
              </a:rPr>
              <a:t>A </a:t>
            </a:r>
            <a:r>
              <a:rPr lang="en-US" sz="3600" u="sng" dirty="0">
                <a:latin typeface="Times New Roman" panose="02020603050405020304" pitchFamily="18" charset="0"/>
                <a:cs typeface="Times New Roman" panose="02020603050405020304" pitchFamily="18" charset="0"/>
              </a:rPr>
              <a:t>Acute left ventricular failure</a:t>
            </a:r>
          </a:p>
          <a:p>
            <a:pPr algn="just"/>
            <a:r>
              <a:rPr lang="en-US" sz="2800" dirty="0">
                <a:latin typeface="Times New Roman" panose="02020603050405020304" pitchFamily="18" charset="0"/>
                <a:cs typeface="Times New Roman" panose="02020603050405020304" pitchFamily="18" charset="0"/>
              </a:rPr>
              <a:t>B Paroxysmal tachycardia</a:t>
            </a:r>
          </a:p>
          <a:p>
            <a:pPr algn="just"/>
            <a:r>
              <a:rPr lang="en-US" sz="2800" dirty="0">
                <a:latin typeface="Times New Roman" panose="02020603050405020304" pitchFamily="18" charset="0"/>
                <a:cs typeface="Times New Roman" panose="02020603050405020304" pitchFamily="18" charset="0"/>
              </a:rPr>
              <a:t>C Pulmonary embolism</a:t>
            </a:r>
          </a:p>
          <a:p>
            <a:pPr algn="just"/>
            <a:r>
              <a:rPr lang="en-US" sz="2800" dirty="0">
                <a:latin typeface="Times New Roman" panose="02020603050405020304" pitchFamily="18" charset="0"/>
                <a:cs typeface="Times New Roman" panose="02020603050405020304" pitchFamily="18" charset="0"/>
              </a:rPr>
              <a:t>D Acute right ventricular failure</a:t>
            </a:r>
          </a:p>
          <a:p>
            <a:pPr algn="just"/>
            <a:r>
              <a:rPr lang="en-US" sz="2800" dirty="0">
                <a:latin typeface="Times New Roman" panose="02020603050405020304" pitchFamily="18" charset="0"/>
                <a:cs typeface="Times New Roman" panose="02020603050405020304" pitchFamily="18" charset="0"/>
              </a:rPr>
              <a:t>E Bronchial asthma attack</a:t>
            </a:r>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0176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59293" y="523782"/>
            <a:ext cx="10990556" cy="5755422"/>
          </a:xfrm>
          <a:prstGeom prst="rect">
            <a:avLst/>
          </a:prstGeom>
        </p:spPr>
        <p:txBody>
          <a:bodyPr wrap="square">
            <a:spAutoFit/>
          </a:bodyPr>
          <a:lstStyle/>
          <a:p>
            <a:pPr algn="just"/>
            <a:r>
              <a:rPr lang="en-US" sz="2400" dirty="0">
                <a:latin typeface="Times New Roman" panose="02020603050405020304" pitchFamily="18" charset="0"/>
                <a:cs typeface="Times New Roman" panose="02020603050405020304" pitchFamily="18" charset="0"/>
              </a:rPr>
              <a:t> A 63-year-old man </a:t>
            </a:r>
            <a:r>
              <a:rPr lang="en-US" sz="2400" u="sng" dirty="0">
                <a:latin typeface="Times New Roman" panose="02020603050405020304" pitchFamily="18" charset="0"/>
                <a:cs typeface="Times New Roman" panose="02020603050405020304" pitchFamily="18" charset="0"/>
              </a:rPr>
              <a:t>complains of unmotivated weakness and pressing and bursting sensation in the left subcostal area</a:t>
            </a:r>
            <a:r>
              <a:rPr lang="en-US" sz="2400" dirty="0">
                <a:latin typeface="Times New Roman" panose="02020603050405020304" pitchFamily="18" charset="0"/>
                <a:cs typeface="Times New Roman" panose="02020603050405020304" pitchFamily="18" charset="0"/>
              </a:rPr>
              <a:t>. According </a:t>
            </a:r>
            <a:r>
              <a:rPr lang="en-US" sz="2400" dirty="0" err="1">
                <a:latin typeface="Times New Roman" panose="02020603050405020304" pitchFamily="18" charset="0"/>
                <a:cs typeface="Times New Roman" panose="02020603050405020304" pitchFamily="18" charset="0"/>
              </a:rPr>
              <a:t>tohim</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these signs have been present for a year already</a:t>
            </a:r>
            <a:r>
              <a:rPr lang="en-US" sz="2400" dirty="0">
                <a:latin typeface="Times New Roman" panose="02020603050405020304" pitchFamily="18" charset="0"/>
                <a:cs typeface="Times New Roman" panose="02020603050405020304" pitchFamily="18" charset="0"/>
              </a:rPr>
              <a:t>. Previously he was healthy. He took part in containment measures during </a:t>
            </a:r>
            <a:r>
              <a:rPr lang="en-US" sz="2400" dirty="0" err="1">
                <a:latin typeface="Times New Roman" panose="02020603050405020304" pitchFamily="18" charset="0"/>
                <a:cs typeface="Times New Roman" panose="02020603050405020304" pitchFamily="18" charset="0"/>
              </a:rPr>
              <a:t>theaccident</a:t>
            </a:r>
            <a:r>
              <a:rPr lang="en-US" sz="2400" dirty="0">
                <a:latin typeface="Times New Roman" panose="02020603050405020304" pitchFamily="18" charset="0"/>
                <a:cs typeface="Times New Roman" panose="02020603050405020304" pitchFamily="18" charset="0"/>
              </a:rPr>
              <a:t> at the Chornobyl Nuclear Power Plant. Objectively: </a:t>
            </a:r>
            <a:r>
              <a:rPr lang="en-US" sz="2400" u="sng" dirty="0">
                <a:latin typeface="Times New Roman" panose="02020603050405020304" pitchFamily="18" charset="0"/>
                <a:cs typeface="Times New Roman" panose="02020603050405020304" pitchFamily="18" charset="0"/>
              </a:rPr>
              <a:t>the skin is pale</a:t>
            </a:r>
            <a:r>
              <a:rPr lang="en-US" sz="2400" dirty="0">
                <a:latin typeface="Times New Roman" panose="02020603050405020304" pitchFamily="18" charset="0"/>
                <a:cs typeface="Times New Roman" panose="02020603050405020304" pitchFamily="18" charset="0"/>
              </a:rPr>
              <a:t>, peripheral lymph nodes are not enlarged, </a:t>
            </a:r>
            <a:r>
              <a:rPr lang="en-US" sz="2400" u="sng" dirty="0">
                <a:latin typeface="Times New Roman" panose="02020603050405020304" pitchFamily="18" charset="0"/>
                <a:cs typeface="Times New Roman" panose="02020603050405020304" pitchFamily="18" charset="0"/>
              </a:rPr>
              <a:t>the liver is +3 cm</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the spleen is +10 cm</a:t>
            </a:r>
            <a:r>
              <a:rPr lang="en-US" sz="2400" dirty="0">
                <a:latin typeface="Times New Roman" panose="02020603050405020304" pitchFamily="18" charset="0"/>
                <a:cs typeface="Times New Roman" panose="02020603050405020304" pitchFamily="18" charset="0"/>
              </a:rPr>
              <a:t>. Complete blood count: erythrocytes - 3.1 x 10^12/L, </a:t>
            </a:r>
            <a:r>
              <a:rPr lang="en-US" sz="2400" u="sng" dirty="0" err="1">
                <a:latin typeface="Times New Roman" panose="02020603050405020304" pitchFamily="18" charset="0"/>
                <a:cs typeface="Times New Roman" panose="02020603050405020304" pitchFamily="18" charset="0"/>
              </a:rPr>
              <a:t>Hb</a:t>
            </a:r>
            <a:r>
              <a:rPr lang="en-US" sz="2400" u="sng" dirty="0">
                <a:latin typeface="Times New Roman" panose="02020603050405020304" pitchFamily="18" charset="0"/>
                <a:cs typeface="Times New Roman" panose="02020603050405020304" pitchFamily="18" charset="0"/>
              </a:rPr>
              <a:t>- 100 g/L</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leukocytes - 46 x 10^9/L</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blasts - 2%, promyelocytes - 10%</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myelocytes - 18%, band neutrophils - 27%, segmented neutrophils - 10%, </a:t>
            </a:r>
            <a:r>
              <a:rPr lang="en-US" sz="2400" dirty="0">
                <a:latin typeface="Times New Roman" panose="02020603050405020304" pitchFamily="18" charset="0"/>
                <a:cs typeface="Times New Roman" panose="02020603050405020304" pitchFamily="18" charset="0"/>
              </a:rPr>
              <a:t>lymphocytes - 12%, eosinophils ~ 6%, </a:t>
            </a:r>
            <a:r>
              <a:rPr lang="en-US" sz="2400" dirty="0" err="1">
                <a:latin typeface="Times New Roman" panose="02020603050405020304" pitchFamily="18" charset="0"/>
                <a:cs typeface="Times New Roman" panose="02020603050405020304" pitchFamily="18" charset="0"/>
              </a:rPr>
              <a:t>basocytes</a:t>
            </a:r>
            <a:r>
              <a:rPr lang="en-US" sz="2400" dirty="0">
                <a:latin typeface="Times New Roman" panose="02020603050405020304" pitchFamily="18" charset="0"/>
                <a:cs typeface="Times New Roman" panose="02020603050405020304" pitchFamily="18" charset="0"/>
              </a:rPr>
              <a:t> - 3%, monocytes - 2%, </a:t>
            </a:r>
            <a:r>
              <a:rPr lang="en-US" sz="2400" u="sng" dirty="0">
                <a:latin typeface="Times New Roman" panose="02020603050405020304" pitchFamily="18" charset="0"/>
                <a:cs typeface="Times New Roman" panose="02020603050405020304" pitchFamily="18" charset="0"/>
              </a:rPr>
              <a:t>erythrocyte sedimentation rate - 20 mm/hour</a:t>
            </a:r>
            <a:r>
              <a:rPr lang="en-US" sz="2400" dirty="0">
                <a:latin typeface="Times New Roman" panose="02020603050405020304" pitchFamily="18" charset="0"/>
                <a:cs typeface="Times New Roman" panose="02020603050405020304" pitchFamily="18" charset="0"/>
              </a:rPr>
              <a:t>. What is the most likely diagnosis?</a:t>
            </a:r>
          </a:p>
          <a:p>
            <a:pPr algn="just"/>
            <a:r>
              <a:rPr lang="en-US" sz="2400" dirty="0">
                <a:latin typeface="Times New Roman" panose="02020603050405020304" pitchFamily="18" charset="0"/>
                <a:cs typeface="Times New Roman" panose="02020603050405020304" pitchFamily="18" charset="0"/>
              </a:rPr>
              <a:t>A </a:t>
            </a:r>
            <a:r>
              <a:rPr lang="en-US" sz="3200" u="sng" dirty="0">
                <a:latin typeface="Times New Roman" panose="02020603050405020304" pitchFamily="18" charset="0"/>
                <a:cs typeface="Times New Roman" panose="02020603050405020304" pitchFamily="18" charset="0"/>
              </a:rPr>
              <a:t>Chronic myeloid leukemia</a:t>
            </a:r>
          </a:p>
          <a:p>
            <a:pPr algn="just"/>
            <a:r>
              <a:rPr lang="en-US" sz="2400" dirty="0">
                <a:latin typeface="Times New Roman" panose="02020603050405020304" pitchFamily="18" charset="0"/>
                <a:cs typeface="Times New Roman" panose="02020603050405020304" pitchFamily="18" charset="0"/>
              </a:rPr>
              <a:t>B Hepatic cirrhosis</a:t>
            </a:r>
          </a:p>
          <a:p>
            <a:pPr algn="just"/>
            <a:r>
              <a:rPr lang="en-US" sz="2400" dirty="0">
                <a:latin typeface="Times New Roman" panose="02020603050405020304" pitchFamily="18" charset="0"/>
                <a:cs typeface="Times New Roman" panose="02020603050405020304" pitchFamily="18" charset="0"/>
              </a:rPr>
              <a:t>C Chronic lymphatic leukemia</a:t>
            </a:r>
          </a:p>
          <a:p>
            <a:pPr algn="just"/>
            <a:r>
              <a:rPr lang="en-US" sz="2400" dirty="0">
                <a:latin typeface="Times New Roman" panose="02020603050405020304" pitchFamily="18" charset="0"/>
                <a:cs typeface="Times New Roman" panose="02020603050405020304" pitchFamily="18" charset="0"/>
              </a:rPr>
              <a:t>D Acute leukemia</a:t>
            </a:r>
          </a:p>
          <a:p>
            <a:pPr algn="just"/>
            <a:r>
              <a:rPr lang="en-US" sz="2400" dirty="0">
                <a:latin typeface="Times New Roman" panose="02020603050405020304" pitchFamily="18" charset="0"/>
                <a:cs typeface="Times New Roman" panose="02020603050405020304" pitchFamily="18" charset="0"/>
              </a:rPr>
              <a:t>E Hemolytic anemia</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44684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41538" y="506027"/>
            <a:ext cx="11017188" cy="5816977"/>
          </a:xfrm>
          <a:prstGeom prst="rect">
            <a:avLst/>
          </a:prstGeom>
        </p:spPr>
        <p:txBody>
          <a:bodyPr wrap="square">
            <a:spAutoFit/>
          </a:bodyPr>
          <a:lstStyle/>
          <a:p>
            <a:pPr algn="just"/>
            <a:r>
              <a:rPr lang="en-US" sz="24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A 44-year-old woman </a:t>
            </a:r>
            <a:r>
              <a:rPr lang="en-US" sz="2800" u="sng" dirty="0">
                <a:latin typeface="Times New Roman" panose="02020603050405020304" pitchFamily="18" charset="0"/>
                <a:cs typeface="Times New Roman" panose="02020603050405020304" pitchFamily="18" charset="0"/>
              </a:rPr>
              <a:t>has undergone subtotal thyroid resection due to diffuse toxic goiter</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On the second day after the surgery the patient’s condition deteriorated</a:t>
            </a:r>
            <a:r>
              <a:rPr lang="en-US" sz="2800" dirty="0">
                <a:latin typeface="Times New Roman" panose="02020603050405020304" pitchFamily="18" charset="0"/>
                <a:cs typeface="Times New Roman" panose="02020603050405020304" pitchFamily="18" charset="0"/>
              </a:rPr>
              <a:t>; she developed </a:t>
            </a:r>
            <a:r>
              <a:rPr lang="en-US" sz="2800" u="sng" dirty="0">
                <a:latin typeface="Times New Roman" panose="02020603050405020304" pitchFamily="18" charset="0"/>
                <a:cs typeface="Times New Roman" panose="02020603050405020304" pitchFamily="18" charset="0"/>
              </a:rPr>
              <a:t>palpitations</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dyspnea</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sweating</a:t>
            </a:r>
            <a:r>
              <a:rPr lang="en-US" sz="2800" dirty="0">
                <a:latin typeface="Times New Roman" panose="02020603050405020304" pitchFamily="18" charset="0"/>
                <a:cs typeface="Times New Roman" panose="02020603050405020304" pitchFamily="18" charset="0"/>
              </a:rPr>
              <a:t>, and diarrhea, and became fearful. The patient </a:t>
            </a:r>
            <a:r>
              <a:rPr lang="en-US" sz="2800" u="sng" dirty="0">
                <a:latin typeface="Times New Roman" panose="02020603050405020304" pitchFamily="18" charset="0"/>
                <a:cs typeface="Times New Roman" panose="02020603050405020304" pitchFamily="18" charset="0"/>
              </a:rPr>
              <a:t>is anxious</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her skin is moist and hot to the touch</a:t>
            </a:r>
            <a:r>
              <a:rPr lang="en-US" sz="2800" dirty="0">
                <a:latin typeface="Times New Roman" panose="02020603050405020304" pitchFamily="18" charset="0"/>
                <a:cs typeface="Times New Roman" panose="02020603050405020304" pitchFamily="18" charset="0"/>
              </a:rPr>
              <a:t>. Her </a:t>
            </a:r>
            <a:r>
              <a:rPr lang="en-US" sz="2800" u="sng" dirty="0">
                <a:latin typeface="Times New Roman" panose="02020603050405020304" pitchFamily="18" charset="0"/>
                <a:cs typeface="Times New Roman" panose="02020603050405020304" pitchFamily="18" charset="0"/>
              </a:rPr>
              <a:t>temperature is 39.2oC </a:t>
            </a:r>
            <a:r>
              <a:rPr lang="en-US" sz="2800" dirty="0">
                <a:latin typeface="Times New Roman" panose="02020603050405020304" pitchFamily="18" charset="0"/>
                <a:cs typeface="Times New Roman" panose="02020603050405020304" pitchFamily="18" charset="0"/>
              </a:rPr>
              <a:t>. Heart sounds are muffled, </a:t>
            </a:r>
            <a:r>
              <a:rPr lang="en-US" sz="2800" u="sng" dirty="0">
                <a:latin typeface="Times New Roman" panose="02020603050405020304" pitchFamily="18" charset="0"/>
                <a:cs typeface="Times New Roman" panose="02020603050405020304" pitchFamily="18" charset="0"/>
              </a:rPr>
              <a:t>tachycardia is observed</a:t>
            </a:r>
            <a:r>
              <a:rPr lang="en-US" sz="2800" dirty="0">
                <a:latin typeface="Times New Roman" panose="02020603050405020304" pitchFamily="18" charset="0"/>
                <a:cs typeface="Times New Roman" panose="02020603050405020304" pitchFamily="18" charset="0"/>
              </a:rPr>
              <a:t>, pulse is 160/min., blood pressure is 85/40 mm Hg. The stomach is soft and painless. What should be measured to clarify the patient’s condition?</a:t>
            </a:r>
          </a:p>
          <a:p>
            <a:pPr algn="just"/>
            <a:r>
              <a:rPr lang="en-US" sz="2800" dirty="0">
                <a:latin typeface="Times New Roman" panose="02020603050405020304" pitchFamily="18" charset="0"/>
                <a:cs typeface="Times New Roman" panose="02020603050405020304" pitchFamily="18" charset="0"/>
              </a:rPr>
              <a:t>A </a:t>
            </a:r>
            <a:r>
              <a:rPr lang="en-US" sz="3600" u="sng" dirty="0">
                <a:latin typeface="Times New Roman" panose="02020603050405020304" pitchFamily="18" charset="0"/>
                <a:cs typeface="Times New Roman" panose="02020603050405020304" pitchFamily="18" charset="0"/>
              </a:rPr>
              <a:t>Thyroid hormones</a:t>
            </a:r>
          </a:p>
          <a:p>
            <a:pPr algn="just"/>
            <a:r>
              <a:rPr lang="en-US" sz="2800" dirty="0">
                <a:latin typeface="Times New Roman" panose="02020603050405020304" pitchFamily="18" charset="0"/>
                <a:cs typeface="Times New Roman" panose="02020603050405020304" pitchFamily="18" charset="0"/>
              </a:rPr>
              <a:t>B Blood sugar</a:t>
            </a:r>
          </a:p>
          <a:p>
            <a:pPr algn="just"/>
            <a:r>
              <a:rPr lang="en-US" sz="2800" dirty="0">
                <a:latin typeface="Times New Roman" panose="02020603050405020304" pitchFamily="18" charset="0"/>
                <a:cs typeface="Times New Roman" panose="02020603050405020304" pitchFamily="18" charset="0"/>
              </a:rPr>
              <a:t>C 17-KS and 17-OCS in urine</a:t>
            </a:r>
          </a:p>
          <a:p>
            <a:pPr algn="just"/>
            <a:r>
              <a:rPr lang="en-US" sz="2800" dirty="0">
                <a:latin typeface="Times New Roman" panose="02020603050405020304" pitchFamily="18" charset="0"/>
                <a:cs typeface="Times New Roman" panose="02020603050405020304" pitchFamily="18" charset="0"/>
              </a:rPr>
              <a:t>D Blood epinephrine and </a:t>
            </a:r>
            <a:r>
              <a:rPr lang="en-US" sz="2800" dirty="0" err="1">
                <a:latin typeface="Times New Roman" panose="02020603050405020304" pitchFamily="18" charset="0"/>
                <a:cs typeface="Times New Roman" panose="02020603050405020304" pitchFamily="18" charset="0"/>
              </a:rPr>
              <a:t>norepineprine</a:t>
            </a:r>
            <a:endParaRPr lang="en-US" sz="2800"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E Serum transaminases</a:t>
            </a:r>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0420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5388" y="529362"/>
            <a:ext cx="10923338" cy="5755422"/>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Task A 19-year-old young man complains of cough with expectoration of purulent sputum in amount of 100 ml per day, hemoptysis, dyspnea, increased body temperature up to 37.8oC , general weakness, weight loss. The patient’s condition has been persisting for 4 years. Exacerbations occur 2-3 times per year. The patient presents with malnutrition, pale skin, cyanosis of the lips, drumstick (clubbed) fingers. Tympanic percussion sound in the lungs, weakened respiration, various numerous moist crackles in the lower pulmonary segments on the left can be observed. In blood: erythrocytes - 3.2 · 1012/L, leukocytes - 8.4 · 109/L, ESR- 56 mm/hour. On X-ray: lung fields are emphysematous, the left pulmonary root is deformed and dilated. What is the most likely diagnosis?</a:t>
            </a:r>
          </a:p>
          <a:p>
            <a:r>
              <a:rPr lang="en-US" sz="2400" dirty="0">
                <a:latin typeface="Times New Roman" panose="02020603050405020304" pitchFamily="18" charset="0"/>
                <a:cs typeface="Times New Roman" panose="02020603050405020304" pitchFamily="18" charset="0"/>
              </a:rPr>
              <a:t>A </a:t>
            </a:r>
            <a:r>
              <a:rPr lang="en-US" sz="3200" u="sng" dirty="0">
                <a:latin typeface="Times New Roman" panose="02020603050405020304" pitchFamily="18" charset="0"/>
                <a:cs typeface="Times New Roman" panose="02020603050405020304" pitchFamily="18" charset="0"/>
              </a:rPr>
              <a:t>Multiple bronchiectasis of the left lung</a:t>
            </a:r>
          </a:p>
          <a:p>
            <a:r>
              <a:rPr lang="en-US" sz="2400" dirty="0">
                <a:latin typeface="Times New Roman" panose="02020603050405020304" pitchFamily="18" charset="0"/>
                <a:cs typeface="Times New Roman" panose="02020603050405020304" pitchFamily="18" charset="0"/>
              </a:rPr>
              <a:t>B Chronic left-sided pneumonia</a:t>
            </a:r>
          </a:p>
          <a:p>
            <a:r>
              <a:rPr lang="en-US" sz="2400" dirty="0">
                <a:latin typeface="Times New Roman" panose="02020603050405020304" pitchFamily="18" charset="0"/>
                <a:cs typeface="Times New Roman" panose="02020603050405020304" pitchFamily="18" charset="0"/>
              </a:rPr>
              <a:t>C Chronic abscess of the left lung</a:t>
            </a:r>
          </a:p>
          <a:p>
            <a:r>
              <a:rPr lang="en-US" sz="2400" dirty="0">
                <a:latin typeface="Times New Roman" panose="02020603050405020304" pitchFamily="18" charset="0"/>
                <a:cs typeface="Times New Roman" panose="02020603050405020304" pitchFamily="18" charset="0"/>
              </a:rPr>
              <a:t>D Left-sided pulmonary cystic dysplasia</a:t>
            </a:r>
          </a:p>
          <a:p>
            <a:r>
              <a:rPr lang="en-US" sz="2400" dirty="0">
                <a:latin typeface="Times New Roman" panose="02020603050405020304" pitchFamily="18" charset="0"/>
                <a:cs typeface="Times New Roman" panose="02020603050405020304" pitchFamily="18" charset="0"/>
              </a:rPr>
              <a:t>E Suppuration of the cyst in the left lung</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5525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36847" y="621438"/>
            <a:ext cx="10804124" cy="5816977"/>
          </a:xfrm>
          <a:prstGeom prst="rect">
            <a:avLst/>
          </a:prstGeom>
        </p:spPr>
        <p:txBody>
          <a:bodyPr wrap="square">
            <a:spAutoFit/>
          </a:bodyPr>
          <a:lstStyle/>
          <a:p>
            <a:pPr algn="just"/>
            <a:r>
              <a:rPr lang="en-US" sz="24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A 64-year-old man </a:t>
            </a:r>
            <a:r>
              <a:rPr lang="en-US" sz="2800" u="sng" dirty="0">
                <a:latin typeface="Times New Roman" panose="02020603050405020304" pitchFamily="18" charset="0"/>
                <a:cs typeface="Times New Roman" panose="02020603050405020304" pitchFamily="18" charset="0"/>
              </a:rPr>
              <a:t>suddenly sensed pain in his occipital area</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dizziness</a:t>
            </a:r>
            <a:r>
              <a:rPr lang="en-US" sz="2800" dirty="0">
                <a:latin typeface="Times New Roman" panose="02020603050405020304" pitchFamily="18" charset="0"/>
                <a:cs typeface="Times New Roman" panose="02020603050405020304" pitchFamily="18" charset="0"/>
              </a:rPr>
              <a:t>, general weakness. </a:t>
            </a:r>
            <a:r>
              <a:rPr lang="en-US" sz="2800" u="sng" dirty="0">
                <a:latin typeface="Times New Roman" panose="02020603050405020304" pitchFamily="18" charset="0"/>
                <a:cs typeface="Times New Roman" panose="02020603050405020304" pitchFamily="18" charset="0"/>
              </a:rPr>
              <a:t>He has a 15-year-long history of</a:t>
            </a:r>
            <a:r>
              <a:rPr lang="uk-UA" sz="2800" u="sng"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hypertension</a:t>
            </a:r>
            <a:r>
              <a:rPr lang="en-US" sz="2800" dirty="0">
                <a:latin typeface="Times New Roman" panose="02020603050405020304" pitchFamily="18" charset="0"/>
                <a:cs typeface="Times New Roman" panose="02020603050405020304" pitchFamily="18" charset="0"/>
              </a:rPr>
              <a:t>. Objectively the skin and mucosa are of normal color. Auscultation reveals vesicular respiration across the lung surface. At the cardiac apex the I heart sound is weakened, </a:t>
            </a:r>
            <a:r>
              <a:rPr lang="en-US" sz="2800" u="sng" dirty="0">
                <a:latin typeface="Times New Roman" panose="02020603050405020304" pitchFamily="18" charset="0"/>
                <a:cs typeface="Times New Roman" panose="02020603050405020304" pitchFamily="18" charset="0"/>
              </a:rPr>
              <a:t>the II heart sound is accentuated over the aorta</a:t>
            </a:r>
            <a:r>
              <a:rPr lang="en-US" sz="2800" dirty="0">
                <a:latin typeface="Times New Roman" panose="02020603050405020304" pitchFamily="18" charset="0"/>
                <a:cs typeface="Times New Roman" panose="02020603050405020304" pitchFamily="18" charset="0"/>
              </a:rPr>
              <a:t>. Pulse is 84/min., </a:t>
            </a:r>
            <a:r>
              <a:rPr lang="en-US" sz="2800" u="sng" dirty="0">
                <a:latin typeface="Times New Roman" panose="02020603050405020304" pitchFamily="18" charset="0"/>
                <a:cs typeface="Times New Roman" panose="02020603050405020304" pitchFamily="18" charset="0"/>
              </a:rPr>
              <a:t>blood pressure is 180/100 mm Hg</a:t>
            </a:r>
            <a:r>
              <a:rPr lang="en-US" sz="2800" dirty="0">
                <a:latin typeface="Times New Roman" panose="02020603050405020304" pitchFamily="18" charset="0"/>
                <a:cs typeface="Times New Roman" panose="02020603050405020304" pitchFamily="18" charset="0"/>
              </a:rPr>
              <a:t>. Other body organs and systems are unaffected. What drug should be prescribed in the first place?</a:t>
            </a:r>
          </a:p>
          <a:p>
            <a:pPr algn="just"/>
            <a:r>
              <a:rPr lang="en-US" sz="2800" dirty="0">
                <a:latin typeface="Times New Roman" panose="02020603050405020304" pitchFamily="18" charset="0"/>
                <a:cs typeface="Times New Roman" panose="02020603050405020304" pitchFamily="18" charset="0"/>
              </a:rPr>
              <a:t>A </a:t>
            </a:r>
            <a:r>
              <a:rPr lang="en-US" sz="3600" u="sng" dirty="0">
                <a:latin typeface="Times New Roman" panose="02020603050405020304" pitchFamily="18" charset="0"/>
                <a:cs typeface="Times New Roman" panose="02020603050405020304" pitchFamily="18" charset="0"/>
              </a:rPr>
              <a:t>Captopril</a:t>
            </a:r>
          </a:p>
          <a:p>
            <a:pPr algn="just"/>
            <a:r>
              <a:rPr lang="en-US" sz="2800" dirty="0">
                <a:latin typeface="Times New Roman" panose="02020603050405020304" pitchFamily="18" charset="0"/>
                <a:cs typeface="Times New Roman" panose="02020603050405020304" pitchFamily="18" charset="0"/>
              </a:rPr>
              <a:t>B Ramipril</a:t>
            </a:r>
          </a:p>
          <a:p>
            <a:pPr algn="just"/>
            <a:r>
              <a:rPr lang="en-US" sz="2800" dirty="0">
                <a:latin typeface="Times New Roman" panose="02020603050405020304" pitchFamily="18" charset="0"/>
                <a:cs typeface="Times New Roman" panose="02020603050405020304" pitchFamily="18" charset="0"/>
              </a:rPr>
              <a:t>C </a:t>
            </a:r>
            <a:r>
              <a:rPr lang="en-US" sz="2800" dirty="0" err="1">
                <a:latin typeface="Times New Roman" panose="02020603050405020304" pitchFamily="18" charset="0"/>
                <a:cs typeface="Times New Roman" panose="02020603050405020304" pitchFamily="18" charset="0"/>
              </a:rPr>
              <a:t>Urapidil</a:t>
            </a:r>
            <a:endParaRPr lang="en-US" sz="2800"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D Perindopril</a:t>
            </a:r>
          </a:p>
          <a:p>
            <a:pPr algn="just"/>
            <a:r>
              <a:rPr lang="en-US" sz="2800" dirty="0">
                <a:latin typeface="Times New Roman" panose="02020603050405020304" pitchFamily="18" charset="0"/>
                <a:cs typeface="Times New Roman" panose="02020603050405020304" pitchFamily="18" charset="0"/>
              </a:rPr>
              <a:t>E Amlodipine</a:t>
            </a:r>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01242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49297" y="951398"/>
            <a:ext cx="10493406" cy="4955203"/>
          </a:xfrm>
          <a:prstGeom prst="rect">
            <a:avLst/>
          </a:prstGeom>
        </p:spPr>
        <p:txBody>
          <a:bodyPr wrap="square">
            <a:spAutoFit/>
          </a:bodyPr>
          <a:lstStyle/>
          <a:p>
            <a:pPr algn="just"/>
            <a:r>
              <a:rPr lang="en-US" sz="24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A 32-year-old woman complains of </a:t>
            </a:r>
            <a:r>
              <a:rPr lang="en-US" sz="2800" u="sng" dirty="0">
                <a:latin typeface="Times New Roman" panose="02020603050405020304" pitchFamily="18" charset="0"/>
                <a:cs typeface="Times New Roman" panose="02020603050405020304" pitchFamily="18" charset="0"/>
              </a:rPr>
              <a:t>body weight loss despite her increased appetite</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nervousness</a:t>
            </a:r>
            <a:r>
              <a:rPr lang="en-US" sz="2800" dirty="0">
                <a:latin typeface="Times New Roman" panose="02020603050405020304" pitchFamily="18" charset="0"/>
                <a:cs typeface="Times New Roman" panose="02020603050405020304" pitchFamily="18" charset="0"/>
              </a:rPr>
              <a:t>, and </a:t>
            </a:r>
            <a:r>
              <a:rPr lang="en-US" sz="2800" u="sng" dirty="0">
                <a:latin typeface="Times New Roman" panose="02020603050405020304" pitchFamily="18" charset="0"/>
                <a:cs typeface="Times New Roman" panose="02020603050405020304" pitchFamily="18" charset="0"/>
              </a:rPr>
              <a:t>tremor of the extremities</a:t>
            </a:r>
            <a:r>
              <a:rPr lang="en-US" sz="2800" dirty="0">
                <a:latin typeface="Times New Roman" panose="02020603050405020304" pitchFamily="18" charset="0"/>
                <a:cs typeface="Times New Roman" panose="02020603050405020304" pitchFamily="18" charset="0"/>
              </a:rPr>
              <a:t>. Objectively: the </a:t>
            </a:r>
            <a:r>
              <a:rPr lang="en-US" sz="2800" u="sng" dirty="0">
                <a:latin typeface="Times New Roman" panose="02020603050405020304" pitchFamily="18" charset="0"/>
                <a:cs typeface="Times New Roman" panose="02020603050405020304" pitchFamily="18" charset="0"/>
              </a:rPr>
              <a:t>skin is moist</a:t>
            </a:r>
            <a:r>
              <a:rPr lang="en-US" sz="2800" dirty="0">
                <a:latin typeface="Times New Roman" panose="02020603050405020304" pitchFamily="18" charset="0"/>
                <a:cs typeface="Times New Roman" panose="02020603050405020304" pitchFamily="18" charset="0"/>
              </a:rPr>
              <a:t>; the </a:t>
            </a:r>
            <a:r>
              <a:rPr lang="en-US" sz="2800" u="sng" dirty="0">
                <a:latin typeface="Times New Roman" panose="02020603050405020304" pitchFamily="18" charset="0"/>
                <a:cs typeface="Times New Roman" panose="02020603050405020304" pitchFamily="18" charset="0"/>
              </a:rPr>
              <a:t>thyroid gland is diffusely enlarged</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painless, soft, and mobile</a:t>
            </a:r>
            <a:r>
              <a:rPr lang="en-US" sz="2800" dirty="0">
                <a:latin typeface="Times New Roman" panose="02020603050405020304" pitchFamily="18" charset="0"/>
                <a:cs typeface="Times New Roman" panose="02020603050405020304" pitchFamily="18" charset="0"/>
              </a:rPr>
              <a:t>. Blood test: </a:t>
            </a:r>
            <a:r>
              <a:rPr lang="en-US" sz="2800" u="sng" dirty="0">
                <a:latin typeface="Times New Roman" panose="02020603050405020304" pitchFamily="18" charset="0"/>
                <a:cs typeface="Times New Roman" panose="02020603050405020304" pitchFamily="18" charset="0"/>
              </a:rPr>
              <a:t>increased level of T3, T4</a:t>
            </a:r>
            <a:r>
              <a:rPr lang="en-US" sz="2800" dirty="0">
                <a:latin typeface="Times New Roman" panose="02020603050405020304" pitchFamily="18" charset="0"/>
                <a:cs typeface="Times New Roman" panose="02020603050405020304" pitchFamily="18" charset="0"/>
              </a:rPr>
              <a:t>, and </a:t>
            </a:r>
            <a:r>
              <a:rPr lang="en-US" sz="2800" u="sng" dirty="0">
                <a:latin typeface="Times New Roman" panose="02020603050405020304" pitchFamily="18" charset="0"/>
                <a:cs typeface="Times New Roman" panose="02020603050405020304" pitchFamily="18" charset="0"/>
              </a:rPr>
              <a:t>decreased thyroid-stimulating hormone (TSH)</a:t>
            </a:r>
            <a:r>
              <a:rPr lang="en-US" sz="2800" dirty="0">
                <a:latin typeface="Times New Roman" panose="02020603050405020304" pitchFamily="18" charset="0"/>
                <a:cs typeface="Times New Roman" panose="02020603050405020304" pitchFamily="18" charset="0"/>
              </a:rPr>
              <a:t>. What is the most likely diagnosis?</a:t>
            </a:r>
          </a:p>
          <a:p>
            <a:pPr algn="just"/>
            <a:r>
              <a:rPr lang="en-US" sz="2800" dirty="0">
                <a:latin typeface="Times New Roman" panose="02020603050405020304" pitchFamily="18" charset="0"/>
                <a:cs typeface="Times New Roman" panose="02020603050405020304" pitchFamily="18" charset="0"/>
              </a:rPr>
              <a:t>A </a:t>
            </a:r>
            <a:r>
              <a:rPr lang="en-US" sz="3600" u="sng" dirty="0">
                <a:latin typeface="Times New Roman" panose="02020603050405020304" pitchFamily="18" charset="0"/>
                <a:cs typeface="Times New Roman" panose="02020603050405020304" pitchFamily="18" charset="0"/>
              </a:rPr>
              <a:t>Diffuse toxic goiter</a:t>
            </a:r>
          </a:p>
          <a:p>
            <a:pPr algn="just"/>
            <a:r>
              <a:rPr lang="en-US" sz="2800" dirty="0">
                <a:latin typeface="Times New Roman" panose="02020603050405020304" pitchFamily="18" charset="0"/>
                <a:cs typeface="Times New Roman" panose="02020603050405020304" pitchFamily="18" charset="0"/>
              </a:rPr>
              <a:t>B Thyroid carcinoma</a:t>
            </a:r>
          </a:p>
          <a:p>
            <a:pPr algn="just"/>
            <a:r>
              <a:rPr lang="en-US" sz="2800" dirty="0">
                <a:latin typeface="Times New Roman" panose="02020603050405020304" pitchFamily="18" charset="0"/>
                <a:cs typeface="Times New Roman" panose="02020603050405020304" pitchFamily="18" charset="0"/>
              </a:rPr>
              <a:t>C Autoimmune (Hashimoto’s) thyroiditis</a:t>
            </a:r>
          </a:p>
          <a:p>
            <a:pPr algn="just"/>
            <a:r>
              <a:rPr lang="en-US" sz="2800" dirty="0">
                <a:latin typeface="Times New Roman" panose="02020603050405020304" pitchFamily="18" charset="0"/>
                <a:cs typeface="Times New Roman" panose="02020603050405020304" pitchFamily="18" charset="0"/>
              </a:rPr>
              <a:t>D Thyroid adenoma</a:t>
            </a:r>
          </a:p>
          <a:p>
            <a:pPr algn="just"/>
            <a:r>
              <a:rPr lang="en-US" sz="2800" dirty="0">
                <a:latin typeface="Times New Roman" panose="02020603050405020304" pitchFamily="18" charset="0"/>
                <a:cs typeface="Times New Roman" panose="02020603050405020304" pitchFamily="18" charset="0"/>
              </a:rPr>
              <a:t>E Diffuse nontoxic goiter</a:t>
            </a:r>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10736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53988" y="951398"/>
            <a:ext cx="10884023" cy="4955203"/>
          </a:xfrm>
          <a:prstGeom prst="rect">
            <a:avLst/>
          </a:prstGeom>
        </p:spPr>
        <p:txBody>
          <a:bodyPr wrap="square">
            <a:spAutoFit/>
          </a:bodyPr>
          <a:lstStyle/>
          <a:p>
            <a:pPr algn="just"/>
            <a:r>
              <a:rPr lang="en-US" sz="2800" dirty="0">
                <a:latin typeface="Times New Roman" panose="02020603050405020304" pitchFamily="18" charset="0"/>
                <a:cs typeface="Times New Roman" panose="02020603050405020304" pitchFamily="18" charset="0"/>
              </a:rPr>
              <a:t>A 60-year-old man complains of </a:t>
            </a:r>
            <a:r>
              <a:rPr lang="en-US" sz="2800" u="sng" dirty="0">
                <a:latin typeface="Times New Roman" panose="02020603050405020304" pitchFamily="18" charset="0"/>
                <a:cs typeface="Times New Roman" panose="02020603050405020304" pitchFamily="18" charset="0"/>
              </a:rPr>
              <a:t>discomfort when swallowing solid food</a:t>
            </a:r>
            <a:r>
              <a:rPr lang="en-US" sz="2800" dirty="0">
                <a:latin typeface="Times New Roman" panose="02020603050405020304" pitchFamily="18" charset="0"/>
                <a:cs typeface="Times New Roman" panose="02020603050405020304" pitchFamily="18" charset="0"/>
              </a:rPr>
              <a:t>, which he has been observing </a:t>
            </a:r>
            <a:r>
              <a:rPr lang="en-US" sz="2800" u="sng" dirty="0">
                <a:latin typeface="Times New Roman" panose="02020603050405020304" pitchFamily="18" charset="0"/>
                <a:cs typeface="Times New Roman" panose="02020603050405020304" pitchFamily="18" charset="0"/>
              </a:rPr>
              <a:t>for a month</a:t>
            </a:r>
            <a:r>
              <a:rPr lang="en-US" sz="2800" dirty="0">
                <a:latin typeface="Times New Roman" panose="02020603050405020304" pitchFamily="18" charset="0"/>
                <a:cs typeface="Times New Roman" panose="02020603050405020304" pitchFamily="18" charset="0"/>
              </a:rPr>
              <a:t>. He </a:t>
            </a:r>
            <a:r>
              <a:rPr lang="en-US" sz="2800" u="sng" dirty="0">
                <a:latin typeface="Times New Roman" panose="02020603050405020304" pitchFamily="18" charset="0"/>
                <a:cs typeface="Times New Roman" panose="02020603050405020304" pitchFamily="18" charset="0"/>
              </a:rPr>
              <a:t>changed his diet to semiliquid food products</a:t>
            </a:r>
            <a:r>
              <a:rPr lang="en-US" sz="2800" dirty="0">
                <a:latin typeface="Times New Roman" panose="02020603050405020304" pitchFamily="18" charset="0"/>
                <a:cs typeface="Times New Roman" panose="02020603050405020304" pitchFamily="18" charset="0"/>
              </a:rPr>
              <a:t>. At first the discomfort had abated </a:t>
            </a:r>
            <a:r>
              <a:rPr lang="en-US" sz="2800" u="sng" dirty="0">
                <a:latin typeface="Times New Roman" panose="02020603050405020304" pitchFamily="18" charset="0"/>
                <a:cs typeface="Times New Roman" panose="02020603050405020304" pitchFamily="18" charset="0"/>
              </a:rPr>
              <a:t>but later it renewed despite the change in the diet</a:t>
            </a:r>
            <a:r>
              <a:rPr lang="en-US" sz="2800" dirty="0">
                <a:latin typeface="Times New Roman" panose="02020603050405020304" pitchFamily="18" charset="0"/>
                <a:cs typeface="Times New Roman" panose="02020603050405020304" pitchFamily="18" charset="0"/>
              </a:rPr>
              <a:t>. The patient </a:t>
            </a:r>
            <a:r>
              <a:rPr lang="en-US" sz="2800" u="sng" dirty="0">
                <a:latin typeface="Times New Roman" panose="02020603050405020304" pitchFamily="18" charset="0"/>
                <a:cs typeface="Times New Roman" panose="02020603050405020304" pitchFamily="18" charset="0"/>
              </a:rPr>
              <a:t>developed gaseous eructation and hoarse voice</a:t>
            </a:r>
            <a:r>
              <a:rPr lang="en-US" sz="2800" dirty="0">
                <a:latin typeface="Times New Roman" panose="02020603050405020304" pitchFamily="18" charset="0"/>
                <a:cs typeface="Times New Roman" panose="02020603050405020304" pitchFamily="18" charset="0"/>
              </a:rPr>
              <a:t>. What examination should be performed to clarify the diagnosis?</a:t>
            </a:r>
          </a:p>
          <a:p>
            <a:pPr algn="just"/>
            <a:r>
              <a:rPr lang="en-US" sz="2800" dirty="0">
                <a:latin typeface="Times New Roman" panose="02020603050405020304" pitchFamily="18" charset="0"/>
                <a:cs typeface="Times New Roman" panose="02020603050405020304" pitchFamily="18" charset="0"/>
              </a:rPr>
              <a:t>A </a:t>
            </a:r>
            <a:r>
              <a:rPr lang="en-US" sz="3600" u="sng" dirty="0">
                <a:latin typeface="Times New Roman" panose="02020603050405020304" pitchFamily="18" charset="0"/>
                <a:cs typeface="Times New Roman" panose="02020603050405020304" pitchFamily="18" charset="0"/>
              </a:rPr>
              <a:t>Esophagoscopy with biopsy</a:t>
            </a:r>
          </a:p>
          <a:p>
            <a:pPr algn="just"/>
            <a:r>
              <a:rPr lang="en-US" sz="2800" dirty="0">
                <a:latin typeface="Times New Roman" panose="02020603050405020304" pitchFamily="18" charset="0"/>
                <a:cs typeface="Times New Roman" panose="02020603050405020304" pitchFamily="18" charset="0"/>
              </a:rPr>
              <a:t>B Urea breath test for H. pylori</a:t>
            </a:r>
          </a:p>
          <a:p>
            <a:pPr algn="just"/>
            <a:r>
              <a:rPr lang="en-US" sz="2800" dirty="0">
                <a:latin typeface="Times New Roman" panose="02020603050405020304" pitchFamily="18" charset="0"/>
                <a:cs typeface="Times New Roman" panose="02020603050405020304" pitchFamily="18" charset="0"/>
              </a:rPr>
              <a:t>C Diurnal variations of ECG parameters</a:t>
            </a:r>
          </a:p>
          <a:p>
            <a:pPr algn="just"/>
            <a:r>
              <a:rPr lang="en-US" sz="2800" dirty="0">
                <a:latin typeface="Times New Roman" panose="02020603050405020304" pitchFamily="18" charset="0"/>
                <a:cs typeface="Times New Roman" panose="02020603050405020304" pitchFamily="18" charset="0"/>
              </a:rPr>
              <a:t>D Esophageal pH monitoring</a:t>
            </a:r>
          </a:p>
          <a:p>
            <a:pPr algn="just"/>
            <a:r>
              <a:rPr lang="en-US" sz="2800" dirty="0">
                <a:latin typeface="Times New Roman" panose="02020603050405020304" pitchFamily="18" charset="0"/>
                <a:cs typeface="Times New Roman" panose="02020603050405020304" pitchFamily="18" charset="0"/>
              </a:rPr>
              <a:t>E Abdominal US</a:t>
            </a:r>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20207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4039" y="305068"/>
            <a:ext cx="10963922" cy="6247864"/>
          </a:xfrm>
          <a:prstGeom prst="rect">
            <a:avLst/>
          </a:prstGeom>
        </p:spPr>
        <p:txBody>
          <a:bodyPr wrap="square">
            <a:spAutoFit/>
          </a:bodyPr>
          <a:lstStyle/>
          <a:p>
            <a:pPr algn="just"/>
            <a:r>
              <a:rPr lang="en-US" sz="2800" dirty="0">
                <a:latin typeface="Times New Roman" panose="02020603050405020304" pitchFamily="18" charset="0"/>
                <a:cs typeface="Times New Roman" panose="02020603050405020304" pitchFamily="18" charset="0"/>
              </a:rPr>
              <a:t> A woman complains of </a:t>
            </a:r>
            <a:r>
              <a:rPr lang="en-US" sz="2800" u="sng" dirty="0">
                <a:latin typeface="Times New Roman" panose="02020603050405020304" pitchFamily="18" charset="0"/>
                <a:cs typeface="Times New Roman" panose="02020603050405020304" pitchFamily="18" charset="0"/>
              </a:rPr>
              <a:t>weight gain</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chills</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edema</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xeroderma</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somnolence</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difficulties with focusing</a:t>
            </a:r>
            <a:r>
              <a:rPr lang="en-US" sz="2800" dirty="0">
                <a:latin typeface="Times New Roman" panose="02020603050405020304" pitchFamily="18" charset="0"/>
                <a:cs typeface="Times New Roman" panose="02020603050405020304" pitchFamily="18" charset="0"/>
              </a:rPr>
              <a:t>. Objectively: </a:t>
            </a:r>
            <a:r>
              <a:rPr lang="en-US" sz="2800" u="sng" dirty="0">
                <a:latin typeface="Times New Roman" panose="02020603050405020304" pitchFamily="18" charset="0"/>
                <a:cs typeface="Times New Roman" panose="02020603050405020304" pitchFamily="18" charset="0"/>
              </a:rPr>
              <a:t>height is 165 cm; weight is 90 kg; body proportions are of female type</a:t>
            </a:r>
            <a:r>
              <a:rPr lang="en-US" sz="2800" dirty="0">
                <a:latin typeface="Times New Roman" panose="02020603050405020304" pitchFamily="18" charset="0"/>
                <a:cs typeface="Times New Roman" panose="02020603050405020304" pitchFamily="18" charset="0"/>
              </a:rPr>
              <a:t>, to- 35,8oC , heart rate - 58/min., BP-105/60 mm Hg. Heart sounds are weakened, </a:t>
            </a:r>
            <a:r>
              <a:rPr lang="en-US" sz="2800" u="sng" dirty="0">
                <a:latin typeface="Times New Roman" panose="02020603050405020304" pitchFamily="18" charset="0"/>
                <a:cs typeface="Times New Roman" panose="02020603050405020304" pitchFamily="18" charset="0"/>
              </a:rPr>
              <a:t>bradycardia is observed</a:t>
            </a:r>
            <a:r>
              <a:rPr lang="en-US" sz="2800" dirty="0">
                <a:latin typeface="Times New Roman" panose="02020603050405020304" pitchFamily="18" charset="0"/>
                <a:cs typeface="Times New Roman" panose="02020603050405020304" pitchFamily="18" charset="0"/>
              </a:rPr>
              <a:t>. Other internal organs have no alterations. </a:t>
            </a:r>
            <a:r>
              <a:rPr lang="en-US" sz="2800" u="sng" dirty="0">
                <a:latin typeface="Times New Roman" panose="02020603050405020304" pitchFamily="18" charset="0"/>
                <a:cs typeface="Times New Roman" panose="02020603050405020304" pitchFamily="18" charset="0"/>
              </a:rPr>
              <a:t>Thyroid gland cannot be palpated</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Milk secretion from mammary glands is observed</a:t>
            </a:r>
            <a:r>
              <a:rPr lang="en-US" sz="2800" dirty="0">
                <a:latin typeface="Times New Roman" panose="02020603050405020304" pitchFamily="18" charset="0"/>
                <a:cs typeface="Times New Roman" panose="02020603050405020304" pitchFamily="18" charset="0"/>
              </a:rPr>
              <a:t>. Hormone test revealed </a:t>
            </a:r>
            <a:r>
              <a:rPr lang="en-US" sz="2800" u="sng" dirty="0">
                <a:latin typeface="Times New Roman" panose="02020603050405020304" pitchFamily="18" charset="0"/>
                <a:cs typeface="Times New Roman" panose="02020603050405020304" pitchFamily="18" charset="0"/>
              </a:rPr>
              <a:t>increased levels of thyroid-stimulating hormone (TSH) and prolactin</a:t>
            </a:r>
            <a:r>
              <a:rPr lang="en-US" sz="2800" dirty="0">
                <a:latin typeface="Times New Roman" panose="02020603050405020304" pitchFamily="18" charset="0"/>
                <a:cs typeface="Times New Roman" panose="02020603050405020304" pitchFamily="18" charset="0"/>
              </a:rPr>
              <a:t>, and </a:t>
            </a:r>
            <a:r>
              <a:rPr lang="en-US" sz="2800" u="sng" dirty="0">
                <a:latin typeface="Times New Roman" panose="02020603050405020304" pitchFamily="18" charset="0"/>
                <a:cs typeface="Times New Roman" panose="02020603050405020304" pitchFamily="18" charset="0"/>
              </a:rPr>
              <a:t>decreased level of thyroxine </a:t>
            </a:r>
            <a:r>
              <a:rPr lang="en-US" sz="2800" dirty="0">
                <a:latin typeface="Times New Roman" panose="02020603050405020304" pitchFamily="18" charset="0"/>
                <a:cs typeface="Times New Roman" panose="02020603050405020304" pitchFamily="18" charset="0"/>
              </a:rPr>
              <a:t>(4). What is the cause of obesity?</a:t>
            </a:r>
          </a:p>
          <a:p>
            <a:pPr algn="just"/>
            <a:r>
              <a:rPr lang="en-US" sz="2800" dirty="0">
                <a:latin typeface="Times New Roman" panose="02020603050405020304" pitchFamily="18" charset="0"/>
                <a:cs typeface="Times New Roman" panose="02020603050405020304" pitchFamily="18" charset="0"/>
              </a:rPr>
              <a:t>A </a:t>
            </a:r>
            <a:r>
              <a:rPr lang="en-US" sz="3600" u="sng" dirty="0">
                <a:latin typeface="Times New Roman" panose="02020603050405020304" pitchFamily="18" charset="0"/>
                <a:cs typeface="Times New Roman" panose="02020603050405020304" pitchFamily="18" charset="0"/>
              </a:rPr>
              <a:t>Primary hypothyroidism</a:t>
            </a:r>
          </a:p>
          <a:p>
            <a:pPr algn="just"/>
            <a:r>
              <a:rPr lang="en-US" sz="2800" dirty="0">
                <a:latin typeface="Times New Roman" panose="02020603050405020304" pitchFamily="18" charset="0"/>
                <a:cs typeface="Times New Roman" panose="02020603050405020304" pitchFamily="18" charset="0"/>
              </a:rPr>
              <a:t>B Secondary hypothyroidism</a:t>
            </a:r>
          </a:p>
          <a:p>
            <a:pPr algn="just"/>
            <a:r>
              <a:rPr lang="en-US" sz="2800" dirty="0">
                <a:latin typeface="Times New Roman" panose="02020603050405020304" pitchFamily="18" charset="0"/>
                <a:cs typeface="Times New Roman" panose="02020603050405020304" pitchFamily="18" charset="0"/>
              </a:rPr>
              <a:t>C </a:t>
            </a:r>
            <a:r>
              <a:rPr lang="en-US" sz="2800" dirty="0" err="1">
                <a:latin typeface="Times New Roman" panose="02020603050405020304" pitchFamily="18" charset="0"/>
                <a:cs typeface="Times New Roman" panose="02020603050405020304" pitchFamily="18" charset="0"/>
              </a:rPr>
              <a:t>Prolactinoma</a:t>
            </a:r>
            <a:endParaRPr lang="en-US" sz="2800"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D Hypopituitarism</a:t>
            </a:r>
          </a:p>
          <a:p>
            <a:pPr algn="just"/>
            <a:r>
              <a:rPr lang="en-US" sz="2800" dirty="0">
                <a:latin typeface="Times New Roman" panose="02020603050405020304" pitchFamily="18" charset="0"/>
                <a:cs typeface="Times New Roman" panose="02020603050405020304" pitchFamily="18" charset="0"/>
              </a:rPr>
              <a:t>E </a:t>
            </a:r>
            <a:r>
              <a:rPr lang="en-US" sz="2800" dirty="0" err="1">
                <a:latin typeface="Times New Roman" panose="02020603050405020304" pitchFamily="18" charset="0"/>
                <a:cs typeface="Times New Roman" panose="02020603050405020304" pitchFamily="18" charset="0"/>
              </a:rPr>
              <a:t>Adiposogenital</a:t>
            </a:r>
            <a:r>
              <a:rPr lang="en-US" sz="2800" dirty="0">
                <a:latin typeface="Times New Roman" panose="02020603050405020304" pitchFamily="18" charset="0"/>
                <a:cs typeface="Times New Roman" panose="02020603050405020304" pitchFamily="18" charset="0"/>
              </a:rPr>
              <a:t> dystrophy</a:t>
            </a:r>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10368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21437" y="488272"/>
            <a:ext cx="11026066" cy="5816977"/>
          </a:xfrm>
          <a:prstGeom prst="rect">
            <a:avLst/>
          </a:prstGeom>
        </p:spPr>
        <p:txBody>
          <a:bodyPr wrap="square">
            <a:spAutoFit/>
          </a:bodyPr>
          <a:lstStyle/>
          <a:p>
            <a:pPr algn="just"/>
            <a:r>
              <a:rPr lang="en-US" sz="2800" dirty="0">
                <a:latin typeface="Times New Roman" panose="02020603050405020304" pitchFamily="18" charset="0"/>
                <a:cs typeface="Times New Roman" panose="02020603050405020304" pitchFamily="18" charset="0"/>
              </a:rPr>
              <a:t> A 36-year-old man complains of </a:t>
            </a:r>
            <a:r>
              <a:rPr lang="en-US" sz="2800" u="sng" dirty="0">
                <a:latin typeface="Times New Roman" panose="02020603050405020304" pitchFamily="18" charset="0"/>
                <a:cs typeface="Times New Roman" panose="02020603050405020304" pitchFamily="18" charset="0"/>
              </a:rPr>
              <a:t>marked dyspnea and cardiac pain</a:t>
            </a:r>
            <a:r>
              <a:rPr lang="en-US" sz="2800" dirty="0">
                <a:latin typeface="Times New Roman" panose="02020603050405020304" pitchFamily="18" charset="0"/>
                <a:cs typeface="Times New Roman" panose="02020603050405020304" pitchFamily="18" charset="0"/>
              </a:rPr>
              <a:t>. He ascribes his </a:t>
            </a:r>
            <a:r>
              <a:rPr lang="en-US" sz="2800" u="sng" dirty="0">
                <a:latin typeface="Times New Roman" panose="02020603050405020304" pitchFamily="18" charset="0"/>
                <a:cs typeface="Times New Roman" panose="02020603050405020304" pitchFamily="18" charset="0"/>
              </a:rPr>
              <a:t>disease to the case of influenza that he had 2 weeks ago</a:t>
            </a:r>
            <a:r>
              <a:rPr lang="en-US" sz="2800" dirty="0">
                <a:latin typeface="Times New Roman" panose="02020603050405020304" pitchFamily="18" charset="0"/>
                <a:cs typeface="Times New Roman" panose="02020603050405020304" pitchFamily="18" charset="0"/>
              </a:rPr>
              <a:t>. Objectively he leans forward when sitting. The </a:t>
            </a:r>
            <a:r>
              <a:rPr lang="en-US" sz="2800" u="sng" dirty="0">
                <a:latin typeface="Times New Roman" panose="02020603050405020304" pitchFamily="18" charset="0"/>
                <a:cs typeface="Times New Roman" panose="02020603050405020304" pitchFamily="18" charset="0"/>
              </a:rPr>
              <a:t>face is swollen, cyanotic</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cervical veins are swollen</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Heart borders are extended on the both sides</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heart sounds are muffled</a:t>
            </a:r>
            <a:r>
              <a:rPr lang="en-US" sz="2800" dirty="0">
                <a:latin typeface="Times New Roman" panose="02020603050405020304" pitchFamily="18" charset="0"/>
                <a:cs typeface="Times New Roman" panose="02020603050405020304" pitchFamily="18" charset="0"/>
              </a:rPr>
              <a:t>, heart rate = Ps = 118/min., BP is 90/60 mm Hg. Blood test: </a:t>
            </a:r>
            <a:r>
              <a:rPr lang="en-US" sz="2800" u="sng" dirty="0">
                <a:latin typeface="Times New Roman" panose="02020603050405020304" pitchFamily="18" charset="0"/>
                <a:cs typeface="Times New Roman" panose="02020603050405020304" pitchFamily="18" charset="0"/>
              </a:rPr>
              <a:t>ESR is 16 mm/hour</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ECG shows low voltage</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X-ray shows trapezoidal cardiac silhouette and signs of pulmonary congestion</a:t>
            </a:r>
            <a:r>
              <a:rPr lang="en-US" sz="2800" dirty="0">
                <a:latin typeface="Times New Roman" panose="02020603050405020304" pitchFamily="18" charset="0"/>
                <a:cs typeface="Times New Roman" panose="02020603050405020304" pitchFamily="18" charset="0"/>
              </a:rPr>
              <a:t>. Choose the treatment tactics:</a:t>
            </a:r>
          </a:p>
          <a:p>
            <a:pPr algn="just"/>
            <a:r>
              <a:rPr lang="en-US" sz="2800" dirty="0">
                <a:latin typeface="Times New Roman" panose="02020603050405020304" pitchFamily="18" charset="0"/>
                <a:cs typeface="Times New Roman" panose="02020603050405020304" pitchFamily="18" charset="0"/>
              </a:rPr>
              <a:t>A </a:t>
            </a:r>
            <a:r>
              <a:rPr lang="en-US" sz="3600" u="sng" dirty="0">
                <a:latin typeface="Times New Roman" panose="02020603050405020304" pitchFamily="18" charset="0"/>
                <a:cs typeface="Times New Roman" panose="02020603050405020304" pitchFamily="18" charset="0"/>
              </a:rPr>
              <a:t>Pericardial puncture (</a:t>
            </a:r>
            <a:r>
              <a:rPr lang="en-US" sz="3600" u="sng" dirty="0" err="1">
                <a:latin typeface="Times New Roman" panose="02020603050405020304" pitchFamily="18" charset="0"/>
                <a:cs typeface="Times New Roman" panose="02020603050405020304" pitchFamily="18" charset="0"/>
              </a:rPr>
              <a:t>pericardiocenthesis</a:t>
            </a:r>
            <a:r>
              <a:rPr lang="en-US" sz="3600" u="sng" dirty="0">
                <a:latin typeface="Times New Roman" panose="02020603050405020304" pitchFamily="18" charset="0"/>
                <a:cs typeface="Times New Roman" panose="02020603050405020304" pitchFamily="18" charset="0"/>
              </a:rPr>
              <a:t>)</a:t>
            </a:r>
            <a:endParaRPr lang="en-US" sz="2800" u="sng"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B Diuretics</a:t>
            </a:r>
          </a:p>
          <a:p>
            <a:pPr algn="just"/>
            <a:r>
              <a:rPr lang="en-US" sz="2800" dirty="0">
                <a:latin typeface="Times New Roman" panose="02020603050405020304" pitchFamily="18" charset="0"/>
                <a:cs typeface="Times New Roman" panose="02020603050405020304" pitchFamily="18" charset="0"/>
              </a:rPr>
              <a:t>C Antibiotics</a:t>
            </a:r>
          </a:p>
          <a:p>
            <a:pPr algn="just"/>
            <a:r>
              <a:rPr lang="en-US" sz="2800" dirty="0">
                <a:latin typeface="Times New Roman" panose="02020603050405020304" pitchFamily="18" charset="0"/>
                <a:cs typeface="Times New Roman" panose="02020603050405020304" pitchFamily="18" charset="0"/>
              </a:rPr>
              <a:t>D </a:t>
            </a:r>
            <a:r>
              <a:rPr lang="en-US" sz="2800" dirty="0" err="1">
                <a:latin typeface="Times New Roman" panose="02020603050405020304" pitchFamily="18" charset="0"/>
                <a:cs typeface="Times New Roman" panose="02020603050405020304" pitchFamily="18" charset="0"/>
              </a:rPr>
              <a:t>Pericardectomy</a:t>
            </a:r>
            <a:endParaRPr lang="en-US" sz="2800"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E </a:t>
            </a:r>
            <a:r>
              <a:rPr lang="en-US" sz="2800" dirty="0" err="1">
                <a:latin typeface="Times New Roman" panose="02020603050405020304" pitchFamily="18" charset="0"/>
                <a:cs typeface="Times New Roman" panose="02020603050405020304" pitchFamily="18" charset="0"/>
              </a:rPr>
              <a:t>Glucocorticosteroids</a:t>
            </a:r>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99030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21437" y="577049"/>
            <a:ext cx="11008311" cy="5816977"/>
          </a:xfrm>
          <a:prstGeom prst="rect">
            <a:avLst/>
          </a:prstGeom>
        </p:spPr>
        <p:txBody>
          <a:bodyPr wrap="square">
            <a:spAutoFit/>
          </a:bodyPr>
          <a:lstStyle/>
          <a:p>
            <a:pPr algn="just"/>
            <a:r>
              <a:rPr lang="en-US" sz="24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A 72-year-old man </a:t>
            </a:r>
            <a:r>
              <a:rPr lang="en-US" sz="2800" u="sng" dirty="0">
                <a:latin typeface="Times New Roman" panose="02020603050405020304" pitchFamily="18" charset="0"/>
                <a:cs typeface="Times New Roman" panose="02020603050405020304" pitchFamily="18" charset="0"/>
              </a:rPr>
              <a:t>with pneumonia complains of marked dyspnea, chest pain, severe cough with expectoration</a:t>
            </a:r>
            <a:r>
              <a:rPr lang="en-US" sz="2800" dirty="0">
                <a:latin typeface="Times New Roman" panose="02020603050405020304" pitchFamily="18" charset="0"/>
                <a:cs typeface="Times New Roman" panose="02020603050405020304" pitchFamily="18" charset="0"/>
              </a:rPr>
              <a:t>, to is </a:t>
            </a:r>
            <a:r>
              <a:rPr lang="en-US" sz="2800" u="sng" dirty="0">
                <a:latin typeface="Times New Roman" panose="02020603050405020304" pitchFamily="18" charset="0"/>
                <a:cs typeface="Times New Roman" panose="02020603050405020304" pitchFamily="18" charset="0"/>
              </a:rPr>
              <a:t>39.5-40oC</a:t>
            </a:r>
            <a:r>
              <a:rPr lang="en-US" sz="2800" dirty="0">
                <a:latin typeface="Times New Roman" panose="02020603050405020304" pitchFamily="18" charset="0"/>
                <a:cs typeface="Times New Roman" panose="02020603050405020304" pitchFamily="18" charset="0"/>
              </a:rPr>
              <a:t> , </a:t>
            </a:r>
            <a:r>
              <a:rPr lang="en-US" sz="2800" u="sng" dirty="0">
                <a:latin typeface="Times New Roman" panose="02020603050405020304" pitchFamily="18" charset="0"/>
                <a:cs typeface="Times New Roman" panose="02020603050405020304" pitchFamily="18" charset="0"/>
              </a:rPr>
              <a:t>no urination for a whole day</a:t>
            </a:r>
            <a:r>
              <a:rPr lang="en-US" sz="2800" dirty="0">
                <a:latin typeface="Times New Roman" panose="02020603050405020304" pitchFamily="18" charset="0"/>
                <a:cs typeface="Times New Roman" panose="02020603050405020304" pitchFamily="18" charset="0"/>
              </a:rPr>
              <a:t>. Objectively the patient is conscious. </a:t>
            </a:r>
            <a:r>
              <a:rPr lang="en-US" sz="2800" u="sng" dirty="0">
                <a:latin typeface="Times New Roman" panose="02020603050405020304" pitchFamily="18" charset="0"/>
                <a:cs typeface="Times New Roman" panose="02020603050405020304" pitchFamily="18" charset="0"/>
              </a:rPr>
              <a:t>Respiratory rate is 36/min</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Over the right lower pulmonary lobe percussion sound is dull</a:t>
            </a:r>
            <a:r>
              <a:rPr lang="en-US" sz="2800" dirty="0">
                <a:latin typeface="Times New Roman" panose="02020603050405020304" pitchFamily="18" charset="0"/>
                <a:cs typeface="Times New Roman" panose="02020603050405020304" pitchFamily="18" charset="0"/>
              </a:rPr>
              <a:t>; on </a:t>
            </a:r>
            <a:r>
              <a:rPr lang="en-US" sz="2800" u="sng" dirty="0">
                <a:latin typeface="Times New Roman" panose="02020603050405020304" pitchFamily="18" charset="0"/>
                <a:cs typeface="Times New Roman" panose="02020603050405020304" pitchFamily="18" charset="0"/>
              </a:rPr>
              <a:t>auscultation there is bronchial respiration and numerous moist crackles</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Blood pressure is 80/60 mm Hg</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Heart rate is 120/min</a:t>
            </a:r>
            <a:r>
              <a:rPr lang="en-US" sz="2800" dirty="0">
                <a:latin typeface="Times New Roman" panose="02020603050405020304" pitchFamily="18" charset="0"/>
                <a:cs typeface="Times New Roman" panose="02020603050405020304" pitchFamily="18" charset="0"/>
              </a:rPr>
              <a:t>. Heart sounds are muffled, there is tachycardia. What tactics should the family doctor choose in the management of this patient?</a:t>
            </a:r>
          </a:p>
          <a:p>
            <a:pPr algn="just"/>
            <a:r>
              <a:rPr lang="en-US" sz="2800" dirty="0">
                <a:latin typeface="Times New Roman" panose="02020603050405020304" pitchFamily="18" charset="0"/>
                <a:cs typeface="Times New Roman" panose="02020603050405020304" pitchFamily="18" charset="0"/>
              </a:rPr>
              <a:t>A </a:t>
            </a:r>
            <a:r>
              <a:rPr lang="en-US" sz="3600" u="sng" dirty="0">
                <a:latin typeface="Times New Roman" panose="02020603050405020304" pitchFamily="18" charset="0"/>
                <a:cs typeface="Times New Roman" panose="02020603050405020304" pitchFamily="18" charset="0"/>
              </a:rPr>
              <a:t>Hospitalization into intensive care unit</a:t>
            </a:r>
          </a:p>
          <a:p>
            <a:pPr algn="just"/>
            <a:r>
              <a:rPr lang="en-US" sz="2800" dirty="0">
                <a:latin typeface="Times New Roman" panose="02020603050405020304" pitchFamily="18" charset="0"/>
                <a:cs typeface="Times New Roman" panose="02020603050405020304" pitchFamily="18" charset="0"/>
              </a:rPr>
              <a:t>B Outpatient treatment</a:t>
            </a:r>
          </a:p>
          <a:p>
            <a:pPr algn="just"/>
            <a:r>
              <a:rPr lang="en-US" sz="2800" dirty="0">
                <a:latin typeface="Times New Roman" panose="02020603050405020304" pitchFamily="18" charset="0"/>
                <a:cs typeface="Times New Roman" panose="02020603050405020304" pitchFamily="18" charset="0"/>
              </a:rPr>
              <a:t>C Treatment in the day patient facility</a:t>
            </a:r>
          </a:p>
          <a:p>
            <a:pPr algn="just"/>
            <a:r>
              <a:rPr lang="en-US" sz="2800" dirty="0">
                <a:latin typeface="Times New Roman" panose="02020603050405020304" pitchFamily="18" charset="0"/>
                <a:cs typeface="Times New Roman" panose="02020603050405020304" pitchFamily="18" charset="0"/>
              </a:rPr>
              <a:t>D Hospitalization into pulmonology unit</a:t>
            </a:r>
          </a:p>
          <a:p>
            <a:pPr algn="just"/>
            <a:r>
              <a:rPr lang="en-US" sz="2800" dirty="0">
                <a:latin typeface="Times New Roman" panose="02020603050405020304" pitchFamily="18" charset="0"/>
                <a:cs typeface="Times New Roman" panose="02020603050405020304" pitchFamily="18" charset="0"/>
              </a:rPr>
              <a:t>E Hospitalization into neurology unit</a:t>
            </a:r>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56587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65825" y="630314"/>
            <a:ext cx="10813002" cy="5386090"/>
          </a:xfrm>
          <a:prstGeom prst="rect">
            <a:avLst/>
          </a:prstGeom>
        </p:spPr>
        <p:txBody>
          <a:bodyPr wrap="square">
            <a:spAutoFit/>
          </a:bodyPr>
          <a:lstStyle/>
          <a:p>
            <a:pPr algn="just"/>
            <a:r>
              <a:rPr lang="en-US" sz="2800" dirty="0">
                <a:latin typeface="Times New Roman" panose="02020603050405020304" pitchFamily="18" charset="0"/>
                <a:cs typeface="Times New Roman" panose="02020603050405020304" pitchFamily="18" charset="0"/>
              </a:rPr>
              <a:t>A 38-year-old patient has been delivered by an ambulance to a surgical department with </a:t>
            </a:r>
            <a:r>
              <a:rPr lang="en-US" sz="2800" u="sng" dirty="0">
                <a:latin typeface="Times New Roman" panose="02020603050405020304" pitchFamily="18" charset="0"/>
                <a:cs typeface="Times New Roman" panose="02020603050405020304" pitchFamily="18" charset="0"/>
              </a:rPr>
              <a:t>complaints of general weakness</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indisposition</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black stool</a:t>
            </a:r>
            <a:r>
              <a:rPr lang="en-US" sz="2800" dirty="0">
                <a:latin typeface="Times New Roman" panose="02020603050405020304" pitchFamily="18" charset="0"/>
                <a:cs typeface="Times New Roman" panose="02020603050405020304" pitchFamily="18" charset="0"/>
              </a:rPr>
              <a:t>. On examination the </a:t>
            </a:r>
            <a:r>
              <a:rPr lang="en-US" sz="2800" u="sng" dirty="0">
                <a:latin typeface="Times New Roman" panose="02020603050405020304" pitchFamily="18" charset="0"/>
                <a:cs typeface="Times New Roman" panose="02020603050405020304" pitchFamily="18" charset="0"/>
              </a:rPr>
              <a:t>patient is pale</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there are dotted hemorrhages on the skin of his torso and extremities</a:t>
            </a:r>
            <a:r>
              <a:rPr lang="en-US" sz="2800" dirty="0">
                <a:latin typeface="Times New Roman" panose="02020603050405020304" pitchFamily="18" charset="0"/>
                <a:cs typeface="Times New Roman" panose="02020603050405020304" pitchFamily="18" charset="0"/>
              </a:rPr>
              <a:t>. On digital investigation </a:t>
            </a:r>
            <a:r>
              <a:rPr lang="en-US" sz="2800" u="sng" dirty="0">
                <a:latin typeface="Times New Roman" panose="02020603050405020304" pitchFamily="18" charset="0"/>
                <a:cs typeface="Times New Roman" panose="02020603050405020304" pitchFamily="18" charset="0"/>
              </a:rPr>
              <a:t>there are black feces on the glove</a:t>
            </a:r>
            <a:r>
              <a:rPr lang="en-US" sz="2800" dirty="0">
                <a:latin typeface="Times New Roman" panose="02020603050405020304" pitchFamily="18" charset="0"/>
                <a:cs typeface="Times New Roman" panose="02020603050405020304" pitchFamily="18" charset="0"/>
              </a:rPr>
              <a:t>. Blood test: </a:t>
            </a:r>
            <a:r>
              <a:rPr lang="en-US" sz="2800" u="sng" dirty="0" err="1">
                <a:latin typeface="Times New Roman" panose="02020603050405020304" pitchFamily="18" charset="0"/>
                <a:cs typeface="Times New Roman" panose="02020603050405020304" pitchFamily="18" charset="0"/>
              </a:rPr>
              <a:t>Hb</a:t>
            </a:r>
            <a:r>
              <a:rPr lang="en-US" sz="2800" u="sng" dirty="0">
                <a:latin typeface="Times New Roman" panose="02020603050405020304" pitchFamily="18" charset="0"/>
                <a:cs typeface="Times New Roman" panose="02020603050405020304" pitchFamily="18" charset="0"/>
              </a:rPr>
              <a:t>- 108 g/L</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thrombocytopenia</a:t>
            </a:r>
            <a:r>
              <a:rPr lang="en-US" sz="2800" dirty="0">
                <a:latin typeface="Times New Roman" panose="02020603050405020304" pitchFamily="18" charset="0"/>
                <a:cs typeface="Times New Roman" panose="02020603050405020304" pitchFamily="18" charset="0"/>
              </a:rPr>
              <a:t>. Anamnesis states that similar condition was observed 1 year ago. Make the diagnosis:</a:t>
            </a:r>
          </a:p>
          <a:p>
            <a:pPr algn="just"/>
            <a:r>
              <a:rPr lang="en-US" sz="2800" dirty="0">
                <a:latin typeface="Times New Roman" panose="02020603050405020304" pitchFamily="18" charset="0"/>
                <a:cs typeface="Times New Roman" panose="02020603050405020304" pitchFamily="18" charset="0"/>
              </a:rPr>
              <a:t>A </a:t>
            </a:r>
            <a:r>
              <a:rPr lang="en-US" sz="3600" u="sng" dirty="0">
                <a:latin typeface="Times New Roman" panose="02020603050405020304" pitchFamily="18" charset="0"/>
                <a:cs typeface="Times New Roman" panose="02020603050405020304" pitchFamily="18" charset="0"/>
              </a:rPr>
              <a:t>Thrombocytopenic purpura</a:t>
            </a:r>
          </a:p>
          <a:p>
            <a:pPr algn="just"/>
            <a:r>
              <a:rPr lang="en-US" sz="2800" dirty="0">
                <a:latin typeface="Times New Roman" panose="02020603050405020304" pitchFamily="18" charset="0"/>
                <a:cs typeface="Times New Roman" panose="02020603050405020304" pitchFamily="18" charset="0"/>
              </a:rPr>
              <a:t>B Hemophilia</a:t>
            </a:r>
          </a:p>
          <a:p>
            <a:pPr algn="just"/>
            <a:r>
              <a:rPr lang="en-US" sz="2800" dirty="0">
                <a:latin typeface="Times New Roman" panose="02020603050405020304" pitchFamily="18" charset="0"/>
                <a:cs typeface="Times New Roman" panose="02020603050405020304" pitchFamily="18" charset="0"/>
              </a:rPr>
              <a:t>C Bleeding from an ulcer</a:t>
            </a:r>
          </a:p>
          <a:p>
            <a:pPr algn="just"/>
            <a:r>
              <a:rPr lang="en-US" sz="2800" dirty="0">
                <a:latin typeface="Times New Roman" panose="02020603050405020304" pitchFamily="18" charset="0"/>
                <a:cs typeface="Times New Roman" panose="02020603050405020304" pitchFamily="18" charset="0"/>
              </a:rPr>
              <a:t>D Rectal tumor</a:t>
            </a:r>
          </a:p>
          <a:p>
            <a:pPr algn="just"/>
            <a:r>
              <a:rPr lang="en-US" sz="2800" dirty="0">
                <a:latin typeface="Times New Roman" panose="02020603050405020304" pitchFamily="18" charset="0"/>
                <a:cs typeface="Times New Roman" panose="02020603050405020304" pitchFamily="18" charset="0"/>
              </a:rPr>
              <a:t>E Nonspecific ulcerative colitis</a:t>
            </a:r>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82809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6182" y="366623"/>
            <a:ext cx="10839635" cy="6124754"/>
          </a:xfrm>
          <a:prstGeom prst="rect">
            <a:avLst/>
          </a:prstGeom>
        </p:spPr>
        <p:txBody>
          <a:bodyPr wrap="square">
            <a:spAutoFit/>
          </a:bodyPr>
          <a:lstStyle/>
          <a:p>
            <a:pPr algn="just"/>
            <a:r>
              <a:rPr lang="en-US" sz="3200" dirty="0">
                <a:latin typeface="Times New Roman" panose="02020603050405020304" pitchFamily="18" charset="0"/>
                <a:cs typeface="Times New Roman" panose="02020603050405020304" pitchFamily="18" charset="0"/>
              </a:rPr>
              <a:t> A 36-year-old man has been complaining of </a:t>
            </a:r>
            <a:r>
              <a:rPr lang="en-US" sz="3200" u="sng" dirty="0">
                <a:latin typeface="Times New Roman" panose="02020603050405020304" pitchFamily="18" charset="0"/>
                <a:cs typeface="Times New Roman" panose="02020603050405020304" pitchFamily="18" charset="0"/>
              </a:rPr>
              <a:t>marked weakness</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low appetite</a:t>
            </a:r>
            <a:r>
              <a:rPr lang="en-US" sz="3200" dirty="0">
                <a:latin typeface="Times New Roman" panose="02020603050405020304" pitchFamily="18" charset="0"/>
                <a:cs typeface="Times New Roman" panose="02020603050405020304" pitchFamily="18" charset="0"/>
              </a:rPr>
              <a:t>, and </a:t>
            </a:r>
            <a:r>
              <a:rPr lang="en-US" sz="3200" u="sng" dirty="0">
                <a:latin typeface="Times New Roman" panose="02020603050405020304" pitchFamily="18" charset="0"/>
                <a:cs typeface="Times New Roman" panose="02020603050405020304" pitchFamily="18" charset="0"/>
              </a:rPr>
              <a:t>nausea for the last year</a:t>
            </a:r>
            <a:r>
              <a:rPr lang="en-US" sz="3200" dirty="0">
                <a:latin typeface="Times New Roman" panose="02020603050405020304" pitchFamily="18" charset="0"/>
                <a:cs typeface="Times New Roman" panose="02020603050405020304" pitchFamily="18" charset="0"/>
              </a:rPr>
              <a:t>, year and a half. </a:t>
            </a:r>
            <a:r>
              <a:rPr lang="en-US" sz="3200" u="sng" dirty="0">
                <a:latin typeface="Times New Roman" panose="02020603050405020304" pitchFamily="18" charset="0"/>
                <a:cs typeface="Times New Roman" panose="02020603050405020304" pitchFamily="18" charset="0"/>
              </a:rPr>
              <a:t>Within the last year he has lost 10 kg of body mass</a:t>
            </a:r>
            <a:r>
              <a:rPr lang="en-US" sz="3200" dirty="0">
                <a:latin typeface="Times New Roman" panose="02020603050405020304" pitchFamily="18" charset="0"/>
                <a:cs typeface="Times New Roman" panose="02020603050405020304" pitchFamily="18" charset="0"/>
              </a:rPr>
              <a:t>. The </a:t>
            </a:r>
            <a:r>
              <a:rPr lang="en-US" sz="3200" u="sng" dirty="0">
                <a:latin typeface="Times New Roman" panose="02020603050405020304" pitchFamily="18" charset="0"/>
                <a:cs typeface="Times New Roman" panose="02020603050405020304" pitchFamily="18" charset="0"/>
              </a:rPr>
              <a:t>skin is darkened</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especially on his face, neck, and arms</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Skin folds and nipples are hyperpigmented, there are pigment spots on the patient’s inner thighs</a:t>
            </a:r>
            <a:r>
              <a:rPr lang="en-US" sz="3200" dirty="0">
                <a:latin typeface="Times New Roman" panose="02020603050405020304" pitchFamily="18" charset="0"/>
                <a:cs typeface="Times New Roman" panose="02020603050405020304" pitchFamily="18" charset="0"/>
              </a:rPr>
              <a:t>. Pulse is 60/min., blood pressure is 80/50 mm Hg. What is the provisional diagnosis?</a:t>
            </a:r>
          </a:p>
          <a:p>
            <a:pPr algn="just"/>
            <a:r>
              <a:rPr lang="en-US" sz="3200" dirty="0">
                <a:latin typeface="Times New Roman" panose="02020603050405020304" pitchFamily="18" charset="0"/>
                <a:cs typeface="Times New Roman" panose="02020603050405020304" pitchFamily="18" charset="0"/>
              </a:rPr>
              <a:t>A </a:t>
            </a:r>
            <a:r>
              <a:rPr lang="en-US" sz="4000" u="sng" dirty="0">
                <a:latin typeface="Times New Roman" panose="02020603050405020304" pitchFamily="18" charset="0"/>
                <a:cs typeface="Times New Roman" panose="02020603050405020304" pitchFamily="18" charset="0"/>
              </a:rPr>
              <a:t>Adrenal insufficiency</a:t>
            </a:r>
          </a:p>
          <a:p>
            <a:pPr algn="just"/>
            <a:r>
              <a:rPr lang="en-US" sz="3200" dirty="0">
                <a:latin typeface="Times New Roman" panose="02020603050405020304" pitchFamily="18" charset="0"/>
                <a:cs typeface="Times New Roman" panose="02020603050405020304" pitchFamily="18" charset="0"/>
              </a:rPr>
              <a:t>B Diabetes mellitus</a:t>
            </a:r>
          </a:p>
          <a:p>
            <a:pPr algn="just"/>
            <a:r>
              <a:rPr lang="en-US" sz="3200" dirty="0">
                <a:latin typeface="Times New Roman" panose="02020603050405020304" pitchFamily="18" charset="0"/>
                <a:cs typeface="Times New Roman" panose="02020603050405020304" pitchFamily="18" charset="0"/>
              </a:rPr>
              <a:t>C Chronic gastritis</a:t>
            </a:r>
          </a:p>
          <a:p>
            <a:pPr algn="just"/>
            <a:r>
              <a:rPr lang="en-US" sz="3200" dirty="0">
                <a:latin typeface="Times New Roman" panose="02020603050405020304" pitchFamily="18" charset="0"/>
                <a:cs typeface="Times New Roman" panose="02020603050405020304" pitchFamily="18" charset="0"/>
              </a:rPr>
              <a:t>D Hemochromatosis</a:t>
            </a:r>
          </a:p>
          <a:p>
            <a:pPr algn="just"/>
            <a:r>
              <a:rPr lang="en-US" sz="3200" dirty="0">
                <a:latin typeface="Times New Roman" panose="02020603050405020304" pitchFamily="18" charset="0"/>
                <a:cs typeface="Times New Roman" panose="02020603050405020304" pitchFamily="18" charset="0"/>
              </a:rPr>
              <a:t>E </a:t>
            </a:r>
            <a:r>
              <a:rPr lang="en-US" sz="3200" dirty="0" err="1">
                <a:latin typeface="Times New Roman" panose="02020603050405020304" pitchFamily="18" charset="0"/>
                <a:cs typeface="Times New Roman" panose="02020603050405020304" pitchFamily="18" charset="0"/>
              </a:rPr>
              <a:t>Cholestatic</a:t>
            </a:r>
            <a:r>
              <a:rPr lang="en-US" sz="3200" dirty="0">
                <a:latin typeface="Times New Roman" panose="02020603050405020304" pitchFamily="18" charset="0"/>
                <a:cs typeface="Times New Roman" panose="02020603050405020304" pitchFamily="18" charset="0"/>
              </a:rPr>
              <a:t> hepatitis</a:t>
            </a:r>
            <a:endParaRPr lang="uk-UA"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75129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4703" y="532660"/>
            <a:ext cx="10928412" cy="5386090"/>
          </a:xfrm>
          <a:prstGeom prst="rect">
            <a:avLst/>
          </a:prstGeom>
        </p:spPr>
        <p:txBody>
          <a:bodyPr wrap="square">
            <a:spAutoFit/>
          </a:bodyPr>
          <a:lstStyle/>
          <a:p>
            <a:pPr algn="just"/>
            <a:r>
              <a:rPr lang="en-US" sz="2800" dirty="0">
                <a:latin typeface="Times New Roman" panose="02020603050405020304" pitchFamily="18" charset="0"/>
                <a:cs typeface="Times New Roman" panose="02020603050405020304" pitchFamily="18" charset="0"/>
              </a:rPr>
              <a:t>A 42-year-old female lives in the basement, is unemployed, undernourished. She </a:t>
            </a:r>
            <a:r>
              <a:rPr lang="en-US" sz="2800" u="sng" dirty="0">
                <a:latin typeface="Times New Roman" panose="02020603050405020304" pitchFamily="18" charset="0"/>
                <a:cs typeface="Times New Roman" panose="02020603050405020304" pitchFamily="18" charset="0"/>
              </a:rPr>
              <a:t>complains of having general weakness</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hair loss</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brittle nails for six months</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likes to eat chalk</a:t>
            </a:r>
            <a:r>
              <a:rPr lang="en-US" sz="2800" dirty="0">
                <a:latin typeface="Times New Roman" panose="02020603050405020304" pitchFamily="18" charset="0"/>
                <a:cs typeface="Times New Roman" panose="02020603050405020304" pitchFamily="18" charset="0"/>
              </a:rPr>
              <a:t>. Objectively: </a:t>
            </a:r>
            <a:r>
              <a:rPr lang="en-US" sz="2800" u="sng" dirty="0">
                <a:latin typeface="Times New Roman" panose="02020603050405020304" pitchFamily="18" charset="0"/>
                <a:cs typeface="Times New Roman" panose="02020603050405020304" pitchFamily="18" charset="0"/>
              </a:rPr>
              <a:t>the patient is emaciated, pale, has dry skin</a:t>
            </a:r>
            <a:r>
              <a:rPr lang="en-US" sz="2800" dirty="0">
                <a:latin typeface="Times New Roman" panose="02020603050405020304" pitchFamily="18" charset="0"/>
                <a:cs typeface="Times New Roman" panose="02020603050405020304" pitchFamily="18" charset="0"/>
              </a:rPr>
              <a:t>. Peripheral lymph nodes are not enlarged. Liver is +1,5 cm. In blood: </a:t>
            </a:r>
            <a:r>
              <a:rPr lang="en-US" sz="2800" u="sng" dirty="0">
                <a:latin typeface="Times New Roman" panose="02020603050405020304" pitchFamily="18" charset="0"/>
                <a:cs typeface="Times New Roman" panose="02020603050405020304" pitchFamily="18" charset="0"/>
              </a:rPr>
              <a:t>RBCs - 1,8·1012/l</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Hb- 62 g/l</a:t>
            </a:r>
            <a:r>
              <a:rPr lang="en-US" sz="2800" dirty="0">
                <a:latin typeface="Times New Roman" panose="02020603050405020304" pitchFamily="18" charset="0"/>
                <a:cs typeface="Times New Roman" panose="02020603050405020304" pitchFamily="18" charset="0"/>
              </a:rPr>
              <a:t>, </a:t>
            </a:r>
            <a:r>
              <a:rPr lang="en-US" sz="2800" u="sng" dirty="0" err="1">
                <a:latin typeface="Times New Roman" panose="02020603050405020304" pitchFamily="18" charset="0"/>
                <a:cs typeface="Times New Roman" panose="02020603050405020304" pitchFamily="18" charset="0"/>
              </a:rPr>
              <a:t>colour</a:t>
            </a:r>
            <a:r>
              <a:rPr lang="en-US" sz="2800" u="sng" dirty="0">
                <a:latin typeface="Times New Roman" panose="02020603050405020304" pitchFamily="18" charset="0"/>
                <a:cs typeface="Times New Roman" panose="02020603050405020304" pitchFamily="18" charset="0"/>
              </a:rPr>
              <a:t> index - 0,78</a:t>
            </a:r>
            <a:r>
              <a:rPr lang="en-US" sz="2800" dirty="0">
                <a:latin typeface="Times New Roman" panose="02020603050405020304" pitchFamily="18" charset="0"/>
                <a:cs typeface="Times New Roman" panose="02020603050405020304" pitchFamily="18" charset="0"/>
              </a:rPr>
              <a:t>, reticulocytes - 0,5o/</a:t>
            </a:r>
            <a:r>
              <a:rPr lang="en-US" sz="2800" dirty="0" err="1">
                <a:latin typeface="Times New Roman" panose="02020603050405020304" pitchFamily="18" charset="0"/>
                <a:cs typeface="Times New Roman" panose="02020603050405020304" pitchFamily="18" charset="0"/>
              </a:rPr>
              <a:t>oo</a:t>
            </a:r>
            <a:r>
              <a:rPr lang="en-US" sz="2800" dirty="0">
                <a:latin typeface="Times New Roman" panose="02020603050405020304" pitchFamily="18" charset="0"/>
                <a:cs typeface="Times New Roman" panose="02020603050405020304" pitchFamily="18" charset="0"/>
              </a:rPr>
              <a:t>, ESR- 18 mm/h. Leukogram exhibits no pathology. What is a provisional diagnosis?</a:t>
            </a:r>
          </a:p>
          <a:p>
            <a:pPr algn="just"/>
            <a:r>
              <a:rPr lang="en-US" sz="2800" dirty="0">
                <a:latin typeface="Times New Roman" panose="02020603050405020304" pitchFamily="18" charset="0"/>
                <a:cs typeface="Times New Roman" panose="02020603050405020304" pitchFamily="18" charset="0"/>
              </a:rPr>
              <a:t>A </a:t>
            </a:r>
            <a:r>
              <a:rPr lang="en-US" sz="3600" u="sng" dirty="0">
                <a:latin typeface="Times New Roman" panose="02020603050405020304" pitchFamily="18" charset="0"/>
                <a:cs typeface="Times New Roman" panose="02020603050405020304" pitchFamily="18" charset="0"/>
              </a:rPr>
              <a:t>Nutritional iron deficiency </a:t>
            </a:r>
            <a:r>
              <a:rPr lang="en-US" sz="3600" u="sng" dirty="0" err="1">
                <a:latin typeface="Times New Roman" panose="02020603050405020304" pitchFamily="18" charset="0"/>
                <a:cs typeface="Times New Roman" panose="02020603050405020304" pitchFamily="18" charset="0"/>
              </a:rPr>
              <a:t>anaemia</a:t>
            </a:r>
            <a:endParaRPr lang="en-US" sz="3600" u="sng"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B Chronic hepatitis</a:t>
            </a:r>
          </a:p>
          <a:p>
            <a:pPr algn="just"/>
            <a:r>
              <a:rPr lang="en-US" sz="2800" dirty="0">
                <a:latin typeface="Times New Roman" panose="02020603050405020304" pitchFamily="18" charset="0"/>
                <a:cs typeface="Times New Roman" panose="02020603050405020304" pitchFamily="18" charset="0"/>
              </a:rPr>
              <a:t>C B12-deficiency </a:t>
            </a:r>
            <a:r>
              <a:rPr lang="en-US" sz="2800" dirty="0" err="1">
                <a:latin typeface="Times New Roman" panose="02020603050405020304" pitchFamily="18" charset="0"/>
                <a:cs typeface="Times New Roman" panose="02020603050405020304" pitchFamily="18" charset="0"/>
              </a:rPr>
              <a:t>anaemia</a:t>
            </a:r>
            <a:endParaRPr lang="en-US" sz="2800"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D Acquired </a:t>
            </a:r>
            <a:r>
              <a:rPr lang="en-US" sz="2800" dirty="0" err="1">
                <a:latin typeface="Times New Roman" panose="02020603050405020304" pitchFamily="18" charset="0"/>
                <a:cs typeface="Times New Roman" panose="02020603050405020304" pitchFamily="18" charset="0"/>
              </a:rPr>
              <a:t>haemolytic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anaemia</a:t>
            </a:r>
            <a:endParaRPr lang="en-US" sz="2800"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E Congenital </a:t>
            </a:r>
            <a:r>
              <a:rPr lang="en-US" sz="2800" dirty="0" err="1">
                <a:latin typeface="Times New Roman" panose="02020603050405020304" pitchFamily="18" charset="0"/>
                <a:cs typeface="Times New Roman" panose="02020603050405020304" pitchFamily="18" charset="0"/>
              </a:rPr>
              <a:t>haemolytic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anaemia</a:t>
            </a:r>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9454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22916" y="366623"/>
            <a:ext cx="10946167" cy="6124754"/>
          </a:xfrm>
          <a:prstGeom prst="rect">
            <a:avLst/>
          </a:prstGeom>
        </p:spPr>
        <p:txBody>
          <a:bodyPr wrap="square">
            <a:spAutoFit/>
          </a:bodyPr>
          <a:lstStyle/>
          <a:p>
            <a:pPr algn="just"/>
            <a:r>
              <a:rPr lang="en-US" sz="3200" dirty="0">
                <a:latin typeface="Times New Roman" panose="02020603050405020304" pitchFamily="18" charset="0"/>
                <a:cs typeface="Times New Roman" panose="02020603050405020304" pitchFamily="18" charset="0"/>
              </a:rPr>
              <a:t> On the second day after preventive vaccination a 2-year-old boy presented with abdominal pain without clear localization, body temperature rose up to 38oC. On the third day the </a:t>
            </a:r>
            <a:r>
              <a:rPr lang="en-US" sz="3200" u="sng" dirty="0">
                <a:latin typeface="Times New Roman" panose="02020603050405020304" pitchFamily="18" charset="0"/>
                <a:cs typeface="Times New Roman" panose="02020603050405020304" pitchFamily="18" charset="0"/>
              </a:rPr>
              <a:t>child got red </a:t>
            </a:r>
            <a:r>
              <a:rPr lang="en-US" sz="3200" u="sng" dirty="0" err="1">
                <a:latin typeface="Times New Roman" panose="02020603050405020304" pitchFamily="18" charset="0"/>
                <a:cs typeface="Times New Roman" panose="02020603050405020304" pitchFamily="18" charset="0"/>
              </a:rPr>
              <a:t>papular</a:t>
            </a:r>
            <a:r>
              <a:rPr lang="en-US" sz="3200" u="sng" dirty="0">
                <a:latin typeface="Times New Roman" panose="02020603050405020304" pitchFamily="18" charset="0"/>
                <a:cs typeface="Times New Roman" panose="02020603050405020304" pitchFamily="18" charset="0"/>
              </a:rPr>
              <a:t> </a:t>
            </a:r>
            <a:r>
              <a:rPr lang="en-US" sz="3200" u="sng" dirty="0" err="1">
                <a:latin typeface="Times New Roman" panose="02020603050405020304" pitchFamily="18" charset="0"/>
                <a:cs typeface="Times New Roman" panose="02020603050405020304" pitchFamily="18" charset="0"/>
              </a:rPr>
              <a:t>haemorrhagic</a:t>
            </a:r>
            <a:r>
              <a:rPr lang="en-US" sz="3200" u="sng" dirty="0">
                <a:latin typeface="Times New Roman" panose="02020603050405020304" pitchFamily="18" charset="0"/>
                <a:cs typeface="Times New Roman" panose="02020603050405020304" pitchFamily="18" charset="0"/>
              </a:rPr>
              <a:t> eruption on the extensor surfaces of limbs and around the joints</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Knee joints were </a:t>
            </a:r>
            <a:r>
              <a:rPr lang="en-US" sz="3200" u="sng" dirty="0" err="1">
                <a:latin typeface="Times New Roman" panose="02020603050405020304" pitchFamily="18" charset="0"/>
                <a:cs typeface="Times New Roman" panose="02020603050405020304" pitchFamily="18" charset="0"/>
              </a:rPr>
              <a:t>edematic</a:t>
            </a:r>
            <a:r>
              <a:rPr lang="en-US" sz="3200" u="sng" dirty="0">
                <a:latin typeface="Times New Roman" panose="02020603050405020304" pitchFamily="18" charset="0"/>
                <a:cs typeface="Times New Roman" panose="02020603050405020304" pitchFamily="18" charset="0"/>
              </a:rPr>
              <a:t> and slightly painful</a:t>
            </a:r>
            <a:r>
              <a:rPr lang="en-US" sz="3200" dirty="0">
                <a:latin typeface="Times New Roman" panose="02020603050405020304" pitchFamily="18" charset="0"/>
                <a:cs typeface="Times New Roman" panose="02020603050405020304" pitchFamily="18" charset="0"/>
              </a:rPr>
              <a:t>. Examination of other organs and systems revealed no pathological changes. What is the most likely diagnosis?</a:t>
            </a:r>
          </a:p>
          <a:p>
            <a:pPr algn="just"/>
            <a:r>
              <a:rPr lang="en-US" sz="3200" dirty="0">
                <a:latin typeface="Times New Roman" panose="02020603050405020304" pitchFamily="18" charset="0"/>
                <a:cs typeface="Times New Roman" panose="02020603050405020304" pitchFamily="18" charset="0"/>
              </a:rPr>
              <a:t>A </a:t>
            </a:r>
            <a:r>
              <a:rPr lang="en-US" sz="4000" u="sng" dirty="0" err="1">
                <a:latin typeface="Times New Roman" panose="02020603050405020304" pitchFamily="18" charset="0"/>
                <a:cs typeface="Times New Roman" panose="02020603050405020304" pitchFamily="18" charset="0"/>
              </a:rPr>
              <a:t>Haemorrhagic</a:t>
            </a:r>
            <a:r>
              <a:rPr lang="en-US" sz="4000" u="sng" dirty="0">
                <a:latin typeface="Times New Roman" panose="02020603050405020304" pitchFamily="18" charset="0"/>
                <a:cs typeface="Times New Roman" panose="02020603050405020304" pitchFamily="18" charset="0"/>
              </a:rPr>
              <a:t> vasculitis</a:t>
            </a:r>
          </a:p>
          <a:p>
            <a:pPr algn="just"/>
            <a:r>
              <a:rPr lang="en-US" sz="3200" dirty="0">
                <a:latin typeface="Times New Roman" panose="02020603050405020304" pitchFamily="18" charset="0"/>
                <a:cs typeface="Times New Roman" panose="02020603050405020304" pitchFamily="18" charset="0"/>
              </a:rPr>
              <a:t>B Thrombocytopenic purpura</a:t>
            </a:r>
          </a:p>
          <a:p>
            <a:pPr algn="just"/>
            <a:r>
              <a:rPr lang="en-US" sz="3200" dirty="0">
                <a:latin typeface="Times New Roman" panose="02020603050405020304" pitchFamily="18" charset="0"/>
                <a:cs typeface="Times New Roman" panose="02020603050405020304" pitchFamily="18" charset="0"/>
              </a:rPr>
              <a:t>C Meningococcemia</a:t>
            </a:r>
          </a:p>
          <a:p>
            <a:pPr algn="just"/>
            <a:r>
              <a:rPr lang="en-US" sz="3200" dirty="0">
                <a:latin typeface="Times New Roman" panose="02020603050405020304" pitchFamily="18" charset="0"/>
                <a:cs typeface="Times New Roman" panose="02020603050405020304" pitchFamily="18" charset="0"/>
              </a:rPr>
              <a:t>D </a:t>
            </a:r>
            <a:r>
              <a:rPr lang="en-US" sz="3200" dirty="0" err="1">
                <a:latin typeface="Times New Roman" panose="02020603050405020304" pitchFamily="18" charset="0"/>
                <a:cs typeface="Times New Roman" panose="02020603050405020304" pitchFamily="18" charset="0"/>
              </a:rPr>
              <a:t>Urticaria</a:t>
            </a:r>
            <a:endParaRPr lang="en-US" sz="3200" dirty="0">
              <a:latin typeface="Times New Roman" panose="02020603050405020304" pitchFamily="18" charset="0"/>
              <a:cs typeface="Times New Roman" panose="02020603050405020304" pitchFamily="18" charset="0"/>
            </a:endParaRPr>
          </a:p>
          <a:p>
            <a:pPr algn="just"/>
            <a:r>
              <a:rPr lang="en-US" sz="3200" dirty="0">
                <a:latin typeface="Times New Roman" panose="02020603050405020304" pitchFamily="18" charset="0"/>
                <a:cs typeface="Times New Roman" panose="02020603050405020304" pitchFamily="18" charset="0"/>
              </a:rPr>
              <a:t>E DIC syndrome</a:t>
            </a:r>
            <a:endParaRPr lang="uk-UA"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12009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56948" y="559293"/>
            <a:ext cx="10910656" cy="5386090"/>
          </a:xfrm>
          <a:prstGeom prst="rect">
            <a:avLst/>
          </a:prstGeom>
        </p:spPr>
        <p:txBody>
          <a:bodyPr wrap="square">
            <a:spAutoFit/>
          </a:bodyPr>
          <a:lstStyle/>
          <a:p>
            <a:pPr algn="just"/>
            <a:r>
              <a:rPr lang="en-US" sz="2800" dirty="0">
                <a:latin typeface="Times New Roman" panose="02020603050405020304" pitchFamily="18" charset="0"/>
                <a:cs typeface="Times New Roman" panose="02020603050405020304" pitchFamily="18" charset="0"/>
              </a:rPr>
              <a:t> A 26-year-old male patient </a:t>
            </a:r>
            <a:r>
              <a:rPr lang="en-US" sz="2800" u="sng" dirty="0">
                <a:latin typeface="Times New Roman" panose="02020603050405020304" pitchFamily="18" charset="0"/>
                <a:cs typeface="Times New Roman" panose="02020603050405020304" pitchFamily="18" charset="0"/>
              </a:rPr>
              <a:t>complains of piercing pain during breathing</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cough</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dyspnea</a:t>
            </a:r>
            <a:r>
              <a:rPr lang="en-US" sz="2800" dirty="0">
                <a:latin typeface="Times New Roman" panose="02020603050405020304" pitchFamily="18" charset="0"/>
                <a:cs typeface="Times New Roman" panose="02020603050405020304" pitchFamily="18" charset="0"/>
              </a:rPr>
              <a:t>. Objectively: </a:t>
            </a:r>
            <a:r>
              <a:rPr lang="en-US" sz="2800" u="sng" dirty="0">
                <a:latin typeface="Times New Roman" panose="02020603050405020304" pitchFamily="18" charset="0"/>
                <a:cs typeface="Times New Roman" panose="02020603050405020304" pitchFamily="18" charset="0"/>
              </a:rPr>
              <a:t>to- 37,3oC</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respiration rate - 19/min</a:t>
            </a:r>
            <a:r>
              <a:rPr lang="en-US" sz="2800" dirty="0">
                <a:latin typeface="Times New Roman" panose="02020603050405020304" pitchFamily="18" charset="0"/>
                <a:cs typeface="Times New Roman" panose="02020603050405020304" pitchFamily="18" charset="0"/>
              </a:rPr>
              <a:t>, heart rate = Ps92/min; AP- 120/80 mm Hg. Vesicular respiration. </a:t>
            </a:r>
            <a:r>
              <a:rPr lang="en-US" sz="2800" u="sng" dirty="0">
                <a:latin typeface="Times New Roman" panose="02020603050405020304" pitchFamily="18" charset="0"/>
                <a:cs typeface="Times New Roman" panose="02020603050405020304" pitchFamily="18" charset="0"/>
              </a:rPr>
              <a:t>In the inferolateral parts of chest auscultation in both inspiration and expiration phase revealed noise that was getting stronger at </a:t>
            </a:r>
            <a:r>
              <a:rPr lang="en-US" sz="2800" u="sng" dirty="0" err="1">
                <a:latin typeface="Times New Roman" panose="02020603050405020304" pitchFamily="18" charset="0"/>
                <a:cs typeface="Times New Roman" panose="02020603050405020304" pitchFamily="18" charset="0"/>
              </a:rPr>
              <a:t>phonendoscope</a:t>
            </a:r>
            <a:r>
              <a:rPr lang="en-US" sz="2800" u="sng" dirty="0">
                <a:latin typeface="Times New Roman" panose="02020603050405020304" pitchFamily="18" charset="0"/>
                <a:cs typeface="Times New Roman" panose="02020603050405020304" pitchFamily="18" charset="0"/>
              </a:rPr>
              <a:t> pressing and can be still heard after cough</a:t>
            </a:r>
            <a:r>
              <a:rPr lang="en-US" sz="2800" dirty="0">
                <a:latin typeface="Times New Roman" panose="02020603050405020304" pitchFamily="18" charset="0"/>
                <a:cs typeface="Times New Roman" panose="02020603050405020304" pitchFamily="18" charset="0"/>
              </a:rPr>
              <a:t>. ECG showed no pathological changes. What is the most likely </a:t>
            </a:r>
            <a:r>
              <a:rPr lang="en-US" sz="2800" dirty="0" err="1">
                <a:latin typeface="Times New Roman" panose="02020603050405020304" pitchFamily="18" charset="0"/>
                <a:cs typeface="Times New Roman" panose="02020603050405020304" pitchFamily="18" charset="0"/>
              </a:rPr>
              <a:t>giagnosis</a:t>
            </a:r>
            <a:r>
              <a:rPr lang="en-US" sz="2800" dirty="0">
                <a:latin typeface="Times New Roman" panose="02020603050405020304" pitchFamily="18" charset="0"/>
                <a:cs typeface="Times New Roman" panose="02020603050405020304" pitchFamily="18" charset="0"/>
              </a:rPr>
              <a:t>?</a:t>
            </a:r>
          </a:p>
          <a:p>
            <a:pPr algn="just"/>
            <a:r>
              <a:rPr lang="en-US" sz="2800" dirty="0">
                <a:latin typeface="Times New Roman" panose="02020603050405020304" pitchFamily="18" charset="0"/>
                <a:cs typeface="Times New Roman" panose="02020603050405020304" pitchFamily="18" charset="0"/>
              </a:rPr>
              <a:t>A </a:t>
            </a:r>
            <a:r>
              <a:rPr lang="en-US" sz="3600" u="sng" dirty="0">
                <a:latin typeface="Times New Roman" panose="02020603050405020304" pitchFamily="18" charset="0"/>
                <a:cs typeface="Times New Roman" panose="02020603050405020304" pitchFamily="18" charset="0"/>
              </a:rPr>
              <a:t>Acute pleuritis</a:t>
            </a:r>
          </a:p>
          <a:p>
            <a:pPr algn="just"/>
            <a:r>
              <a:rPr lang="en-US" sz="2800" dirty="0">
                <a:latin typeface="Times New Roman" panose="02020603050405020304" pitchFamily="18" charset="0"/>
                <a:cs typeface="Times New Roman" panose="02020603050405020304" pitchFamily="18" charset="0"/>
              </a:rPr>
              <a:t>B Intercostal neuralgia</a:t>
            </a:r>
          </a:p>
          <a:p>
            <a:pPr algn="just"/>
            <a:r>
              <a:rPr lang="en-US" sz="2800" dirty="0">
                <a:latin typeface="Times New Roman" panose="02020603050405020304" pitchFamily="18" charset="0"/>
                <a:cs typeface="Times New Roman" panose="02020603050405020304" pitchFamily="18" charset="0"/>
              </a:rPr>
              <a:t>C Subcutaneous emphysema</a:t>
            </a:r>
          </a:p>
          <a:p>
            <a:pPr algn="just"/>
            <a:r>
              <a:rPr lang="en-US" sz="2800" dirty="0">
                <a:latin typeface="Times New Roman" panose="02020603050405020304" pitchFamily="18" charset="0"/>
                <a:cs typeface="Times New Roman" panose="02020603050405020304" pitchFamily="18" charset="0"/>
              </a:rPr>
              <a:t>D Spontaneous pneumothorax</a:t>
            </a:r>
          </a:p>
          <a:p>
            <a:pPr algn="just"/>
            <a:r>
              <a:rPr lang="en-US" sz="2800" dirty="0">
                <a:latin typeface="Times New Roman" panose="02020603050405020304" pitchFamily="18" charset="0"/>
                <a:cs typeface="Times New Roman" panose="02020603050405020304" pitchFamily="18" charset="0"/>
              </a:rPr>
              <a:t>E Pericarditis sicca</a:t>
            </a:r>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9608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9191" y="594803"/>
            <a:ext cx="10901779" cy="5386090"/>
          </a:xfrm>
          <a:prstGeom prst="rect">
            <a:avLst/>
          </a:prstGeom>
        </p:spPr>
        <p:txBody>
          <a:bodyPr wrap="square">
            <a:spAutoFit/>
          </a:bodyPr>
          <a:lstStyle/>
          <a:p>
            <a:pPr algn="just"/>
            <a:r>
              <a:rPr lang="en-US" sz="2800" dirty="0">
                <a:latin typeface="Times New Roman" panose="02020603050405020304" pitchFamily="18" charset="0"/>
                <a:cs typeface="Times New Roman" panose="02020603050405020304" pitchFamily="18" charset="0"/>
              </a:rPr>
              <a:t> A 54-year-old female </a:t>
            </a:r>
            <a:r>
              <a:rPr lang="en-US" sz="2800" u="sng" dirty="0">
                <a:latin typeface="Times New Roman" panose="02020603050405020304" pitchFamily="18" charset="0"/>
                <a:cs typeface="Times New Roman" panose="02020603050405020304" pitchFamily="18" charset="0"/>
              </a:rPr>
              <a:t>patient has been admitted to a hospital 12 days after the beginning of acute pancreatitis</a:t>
            </a:r>
            <a:r>
              <a:rPr lang="en-US" sz="2800" dirty="0">
                <a:latin typeface="Times New Roman" panose="02020603050405020304" pitchFamily="18" charset="0"/>
                <a:cs typeface="Times New Roman" panose="02020603050405020304" pitchFamily="18" charset="0"/>
              </a:rPr>
              <a:t>. Objectively: </a:t>
            </a:r>
            <a:r>
              <a:rPr lang="en-US" sz="2800" u="sng" dirty="0">
                <a:latin typeface="Times New Roman" panose="02020603050405020304" pitchFamily="18" charset="0"/>
                <a:cs typeface="Times New Roman" panose="02020603050405020304" pitchFamily="18" charset="0"/>
              </a:rPr>
              <a:t>the patient is in grave condition</a:t>
            </a:r>
            <a:r>
              <a:rPr lang="en-US" sz="2800" dirty="0">
                <a:latin typeface="Times New Roman" panose="02020603050405020304" pitchFamily="18" charset="0"/>
                <a:cs typeface="Times New Roman" panose="02020603050405020304" pitchFamily="18" charset="0"/>
              </a:rPr>
              <a:t>. The body </a:t>
            </a:r>
            <a:r>
              <a:rPr lang="en-US" sz="2800" u="sng" dirty="0">
                <a:latin typeface="Times New Roman" panose="02020603050405020304" pitchFamily="18" charset="0"/>
                <a:cs typeface="Times New Roman" panose="02020603050405020304" pitchFamily="18" charset="0"/>
              </a:rPr>
              <a:t>temperature is hectic</a:t>
            </a:r>
            <a:r>
              <a:rPr lang="en-US" sz="2800" dirty="0">
                <a:latin typeface="Times New Roman" panose="02020603050405020304" pitchFamily="18" charset="0"/>
                <a:cs typeface="Times New Roman" panose="02020603050405020304" pitchFamily="18" charset="0"/>
              </a:rPr>
              <a:t>. Ps - 112 bpm. </a:t>
            </a:r>
            <a:r>
              <a:rPr lang="en-US" sz="2800" u="sng" dirty="0">
                <a:latin typeface="Times New Roman" panose="02020603050405020304" pitchFamily="18" charset="0"/>
                <a:cs typeface="Times New Roman" panose="02020603050405020304" pitchFamily="18" charset="0"/>
              </a:rPr>
              <a:t>The abdomen is swollen</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Epigastrium palpation reveals a very painful infiltration falling in the localization of pancreas</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Abdominal cavity contains fluid</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There is an edema of the left lumbar region</a:t>
            </a:r>
            <a:r>
              <a:rPr lang="en-US" sz="2800" dirty="0">
                <a:latin typeface="Times New Roman" panose="02020603050405020304" pitchFamily="18" charset="0"/>
                <a:cs typeface="Times New Roman" panose="02020603050405020304" pitchFamily="18" charset="0"/>
              </a:rPr>
              <a:t>. In blood: WBCs - 18·109/l. What is the required tactics of the patient’s treatment?</a:t>
            </a:r>
          </a:p>
          <a:p>
            <a:pPr algn="just"/>
            <a:r>
              <a:rPr lang="en-US" sz="2800" dirty="0">
                <a:latin typeface="Times New Roman" panose="02020603050405020304" pitchFamily="18" charset="0"/>
                <a:cs typeface="Times New Roman" panose="02020603050405020304" pitchFamily="18" charset="0"/>
              </a:rPr>
              <a:t>A </a:t>
            </a:r>
            <a:r>
              <a:rPr lang="en-US" sz="3600" u="sng" dirty="0">
                <a:latin typeface="Times New Roman" panose="02020603050405020304" pitchFamily="18" charset="0"/>
                <a:cs typeface="Times New Roman" panose="02020603050405020304" pitchFamily="18" charset="0"/>
              </a:rPr>
              <a:t>Surgical treatment</a:t>
            </a:r>
          </a:p>
          <a:p>
            <a:pPr algn="just"/>
            <a:r>
              <a:rPr lang="en-US" sz="2800" dirty="0">
                <a:latin typeface="Times New Roman" panose="02020603050405020304" pitchFamily="18" charset="0"/>
                <a:cs typeface="Times New Roman" panose="02020603050405020304" pitchFamily="18" charset="0"/>
              </a:rPr>
              <a:t>B Further conservative treatment</a:t>
            </a:r>
          </a:p>
          <a:p>
            <a:pPr algn="just"/>
            <a:r>
              <a:rPr lang="en-US" sz="2800" dirty="0">
                <a:latin typeface="Times New Roman" panose="02020603050405020304" pitchFamily="18" charset="0"/>
                <a:cs typeface="Times New Roman" panose="02020603050405020304" pitchFamily="18" charset="0"/>
              </a:rPr>
              <a:t>C Peritoneal dialysis</a:t>
            </a:r>
          </a:p>
          <a:p>
            <a:pPr algn="just"/>
            <a:r>
              <a:rPr lang="en-US" sz="2800" dirty="0">
                <a:latin typeface="Times New Roman" panose="02020603050405020304" pitchFamily="18" charset="0"/>
                <a:cs typeface="Times New Roman" panose="02020603050405020304" pitchFamily="18" charset="0"/>
              </a:rPr>
              <a:t>D Increase in antienzymes</a:t>
            </a:r>
          </a:p>
          <a:p>
            <a:pPr algn="just"/>
            <a:r>
              <a:rPr lang="en-US" sz="2800" dirty="0">
                <a:latin typeface="Times New Roman" panose="02020603050405020304" pitchFamily="18" charset="0"/>
                <a:cs typeface="Times New Roman" panose="02020603050405020304" pitchFamily="18" charset="0"/>
              </a:rPr>
              <a:t>E Massive antibacterial therapy</a:t>
            </a:r>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31389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53988" y="520511"/>
            <a:ext cx="10884023" cy="5816977"/>
          </a:xfrm>
          <a:prstGeom prst="rect">
            <a:avLst/>
          </a:prstGeom>
        </p:spPr>
        <p:txBody>
          <a:bodyPr wrap="square">
            <a:spAutoFit/>
          </a:bodyPr>
          <a:lstStyle/>
          <a:p>
            <a:pPr algn="just"/>
            <a:r>
              <a:rPr lang="en-US" sz="24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In autumn a 25-year-old patient developed </a:t>
            </a:r>
            <a:r>
              <a:rPr lang="en-US" sz="2800" u="sng" dirty="0">
                <a:latin typeface="Times New Roman" panose="02020603050405020304" pitchFamily="18" charset="0"/>
                <a:cs typeface="Times New Roman" panose="02020603050405020304" pitchFamily="18" charset="0"/>
              </a:rPr>
              <a:t>stomach ache arising 1,5-2 hours after having meals and at night</a:t>
            </a:r>
            <a:r>
              <a:rPr lang="en-US" sz="2800" dirty="0">
                <a:latin typeface="Times New Roman" panose="02020603050405020304" pitchFamily="18" charset="0"/>
                <a:cs typeface="Times New Roman" panose="02020603050405020304" pitchFamily="18" charset="0"/>
              </a:rPr>
              <a:t>. He </a:t>
            </a:r>
            <a:r>
              <a:rPr lang="en-US" sz="2800" u="sng" dirty="0">
                <a:latin typeface="Times New Roman" panose="02020603050405020304" pitchFamily="18" charset="0"/>
                <a:cs typeface="Times New Roman" panose="02020603050405020304" pitchFamily="18" charset="0"/>
              </a:rPr>
              <a:t>complains of pyrosis and constipation</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The pain is getting worse after consuming spicy, salty and sour food, it can be relieved by means of soda and </a:t>
            </a:r>
            <a:r>
              <a:rPr lang="en-US" sz="2800" u="sng" dirty="0" err="1">
                <a:latin typeface="Times New Roman" panose="02020603050405020304" pitchFamily="18" charset="0"/>
                <a:cs typeface="Times New Roman" panose="02020603050405020304" pitchFamily="18" charset="0"/>
              </a:rPr>
              <a:t>hotwater</a:t>
            </a:r>
            <a:r>
              <a:rPr lang="en-US" sz="2800" u="sng" dirty="0">
                <a:latin typeface="Times New Roman" panose="02020603050405020304" pitchFamily="18" charset="0"/>
                <a:cs typeface="Times New Roman" panose="02020603050405020304" pitchFamily="18" charset="0"/>
              </a:rPr>
              <a:t> bag</a:t>
            </a:r>
            <a:r>
              <a:rPr lang="en-US" sz="2800" dirty="0">
                <a:latin typeface="Times New Roman" panose="02020603050405020304" pitchFamily="18" charset="0"/>
                <a:cs typeface="Times New Roman" panose="02020603050405020304" pitchFamily="18" charset="0"/>
              </a:rPr>
              <a:t>. The patient </a:t>
            </a:r>
            <a:r>
              <a:rPr lang="en-US" sz="2800" u="sng" dirty="0">
                <a:latin typeface="Times New Roman" panose="02020603050405020304" pitchFamily="18" charset="0"/>
                <a:cs typeface="Times New Roman" panose="02020603050405020304" pitchFamily="18" charset="0"/>
              </a:rPr>
              <a:t>has been suffering from this disease for a year</a:t>
            </a:r>
            <a:r>
              <a:rPr lang="en-US" sz="2800" dirty="0">
                <a:latin typeface="Times New Roman" panose="02020603050405020304" pitchFamily="18" charset="0"/>
                <a:cs typeface="Times New Roman" panose="02020603050405020304" pitchFamily="18" charset="0"/>
              </a:rPr>
              <a:t>. Objectively: furred moist tongue. </a:t>
            </a:r>
            <a:r>
              <a:rPr lang="en-US" sz="2800" u="sng" dirty="0">
                <a:latin typeface="Times New Roman" panose="02020603050405020304" pitchFamily="18" charset="0"/>
                <a:cs typeface="Times New Roman" panose="02020603050405020304" pitchFamily="18" charset="0"/>
              </a:rPr>
              <a:t>Abdomen palpation reveals </a:t>
            </a:r>
            <a:r>
              <a:rPr lang="en-US" sz="2800" u="sng" dirty="0" err="1">
                <a:latin typeface="Times New Roman" panose="02020603050405020304" pitchFamily="18" charset="0"/>
                <a:cs typeface="Times New Roman" panose="02020603050405020304" pitchFamily="18" charset="0"/>
              </a:rPr>
              <a:t>epigastrial</a:t>
            </a:r>
            <a:r>
              <a:rPr lang="en-US" sz="2800" u="sng" dirty="0">
                <a:latin typeface="Times New Roman" panose="02020603050405020304" pitchFamily="18" charset="0"/>
                <a:cs typeface="Times New Roman" panose="02020603050405020304" pitchFamily="18" charset="0"/>
              </a:rPr>
              <a:t> pain on the right, resistance of abdominal muscles in the same region</a:t>
            </a:r>
            <a:r>
              <a:rPr lang="en-US" sz="2800" dirty="0">
                <a:latin typeface="Times New Roman" panose="02020603050405020304" pitchFamily="18" charset="0"/>
                <a:cs typeface="Times New Roman" panose="02020603050405020304" pitchFamily="18" charset="0"/>
              </a:rPr>
              <a:t>. What is the most likely diagnosis?</a:t>
            </a:r>
          </a:p>
          <a:p>
            <a:pPr algn="just"/>
            <a:r>
              <a:rPr lang="en-US" sz="2800" dirty="0">
                <a:latin typeface="Times New Roman" panose="02020603050405020304" pitchFamily="18" charset="0"/>
                <a:cs typeface="Times New Roman" panose="02020603050405020304" pitchFamily="18" charset="0"/>
              </a:rPr>
              <a:t>A </a:t>
            </a:r>
            <a:r>
              <a:rPr lang="en-US" sz="3600" u="sng" dirty="0">
                <a:latin typeface="Times New Roman" panose="02020603050405020304" pitchFamily="18" charset="0"/>
                <a:cs typeface="Times New Roman" panose="02020603050405020304" pitchFamily="18" charset="0"/>
              </a:rPr>
              <a:t>Duodenal ulcer</a:t>
            </a:r>
          </a:p>
          <a:p>
            <a:pPr algn="just"/>
            <a:r>
              <a:rPr lang="en-US" sz="2800" dirty="0">
                <a:latin typeface="Times New Roman" panose="02020603050405020304" pitchFamily="18" charset="0"/>
                <a:cs typeface="Times New Roman" panose="02020603050405020304" pitchFamily="18" charset="0"/>
              </a:rPr>
              <a:t>B Chronic </a:t>
            </a:r>
            <a:r>
              <a:rPr lang="en-US" sz="2800" dirty="0" err="1">
                <a:latin typeface="Times New Roman" panose="02020603050405020304" pitchFamily="18" charset="0"/>
                <a:cs typeface="Times New Roman" panose="02020603050405020304" pitchFamily="18" charset="0"/>
              </a:rPr>
              <a:t>cholecystitis</a:t>
            </a:r>
            <a:endParaRPr lang="en-US" sz="2800"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C Diaphragmatic hernia</a:t>
            </a:r>
          </a:p>
          <a:p>
            <a:pPr algn="just"/>
            <a:r>
              <a:rPr lang="en-US" sz="2800" dirty="0">
                <a:latin typeface="Times New Roman" panose="02020603050405020304" pitchFamily="18" charset="0"/>
                <a:cs typeface="Times New Roman" panose="02020603050405020304" pitchFamily="18" charset="0"/>
              </a:rPr>
              <a:t>D Stomach ulcer</a:t>
            </a:r>
          </a:p>
          <a:p>
            <a:pPr algn="just"/>
            <a:r>
              <a:rPr lang="en-US" sz="2800" dirty="0">
                <a:latin typeface="Times New Roman" panose="02020603050405020304" pitchFamily="18" charset="0"/>
                <a:cs typeface="Times New Roman" panose="02020603050405020304" pitchFamily="18" charset="0"/>
              </a:rPr>
              <a:t>E Chronic pancreatitis</a:t>
            </a:r>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37863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8478" y="366623"/>
            <a:ext cx="10955044" cy="6124754"/>
          </a:xfrm>
          <a:prstGeom prst="rect">
            <a:avLst/>
          </a:prstGeom>
        </p:spPr>
        <p:txBody>
          <a:bodyPr wrap="square">
            <a:spAutoFit/>
          </a:bodyPr>
          <a:lstStyle/>
          <a:p>
            <a:pPr algn="just"/>
            <a:r>
              <a:rPr lang="en-US" sz="3200" dirty="0">
                <a:latin typeface="Times New Roman" panose="02020603050405020304" pitchFamily="18" charset="0"/>
                <a:cs typeface="Times New Roman" panose="02020603050405020304" pitchFamily="18" charset="0"/>
              </a:rPr>
              <a:t> 4 days ago a 32-year-old </a:t>
            </a:r>
            <a:r>
              <a:rPr lang="en-US" sz="3200" u="sng" dirty="0">
                <a:latin typeface="Times New Roman" panose="02020603050405020304" pitchFamily="18" charset="0"/>
                <a:cs typeface="Times New Roman" panose="02020603050405020304" pitchFamily="18" charset="0"/>
              </a:rPr>
              <a:t>patient caught a cold: he presented with sore throat, fatigue</a:t>
            </a:r>
            <a:r>
              <a:rPr lang="en-US" sz="3200" dirty="0">
                <a:latin typeface="Times New Roman" panose="02020603050405020304" pitchFamily="18" charset="0"/>
                <a:cs typeface="Times New Roman" panose="02020603050405020304" pitchFamily="18" charset="0"/>
              </a:rPr>
              <a:t>. The next morning he </a:t>
            </a:r>
            <a:r>
              <a:rPr lang="en-US" sz="3200" u="sng" dirty="0">
                <a:latin typeface="Times New Roman" panose="02020603050405020304" pitchFamily="18" charset="0"/>
                <a:cs typeface="Times New Roman" panose="02020603050405020304" pitchFamily="18" charset="0"/>
              </a:rPr>
              <a:t>felt worse, developed dry cough, body temperature rose up to 38,2oC</a:t>
            </a:r>
            <a:r>
              <a:rPr lang="en-US" sz="3200" dirty="0">
                <a:latin typeface="Times New Roman" panose="02020603050405020304" pitchFamily="18" charset="0"/>
                <a:cs typeface="Times New Roman" panose="02020603050405020304" pitchFamily="18" charset="0"/>
              </a:rPr>
              <a:t>, there appeared muco-purulent expectoration. </a:t>
            </a:r>
            <a:r>
              <a:rPr lang="en-US" sz="3200" u="sng" dirty="0">
                <a:latin typeface="Times New Roman" panose="02020603050405020304" pitchFamily="18" charset="0"/>
                <a:cs typeface="Times New Roman" panose="02020603050405020304" pitchFamily="18" charset="0"/>
              </a:rPr>
              <a:t>Percussion revealed vesicular resonance over lungs, vesicular breathing weakened below the angle of the right scapula, fine sonorous and sibilant wheezes</a:t>
            </a:r>
            <a:r>
              <a:rPr lang="en-US" sz="3200" dirty="0">
                <a:latin typeface="Times New Roman" panose="02020603050405020304" pitchFamily="18" charset="0"/>
                <a:cs typeface="Times New Roman" panose="02020603050405020304" pitchFamily="18" charset="0"/>
              </a:rPr>
              <a:t>. What is the most likely diagnosis?</a:t>
            </a:r>
          </a:p>
          <a:p>
            <a:pPr algn="just"/>
            <a:r>
              <a:rPr lang="en-US" sz="3200" dirty="0">
                <a:latin typeface="Times New Roman" panose="02020603050405020304" pitchFamily="18" charset="0"/>
                <a:cs typeface="Times New Roman" panose="02020603050405020304" pitchFamily="18" charset="0"/>
              </a:rPr>
              <a:t>A </a:t>
            </a:r>
            <a:r>
              <a:rPr lang="en-US" sz="4000" u="sng" dirty="0">
                <a:latin typeface="Times New Roman" panose="02020603050405020304" pitchFamily="18" charset="0"/>
                <a:cs typeface="Times New Roman" panose="02020603050405020304" pitchFamily="18" charset="0"/>
              </a:rPr>
              <a:t>Focal right-sided pneumonia</a:t>
            </a:r>
          </a:p>
          <a:p>
            <a:pPr algn="just"/>
            <a:r>
              <a:rPr lang="en-US" sz="3200" dirty="0">
                <a:latin typeface="Times New Roman" panose="02020603050405020304" pitchFamily="18" charset="0"/>
                <a:cs typeface="Times New Roman" panose="02020603050405020304" pitchFamily="18" charset="0"/>
              </a:rPr>
              <a:t>B Bronchial asthma</a:t>
            </a:r>
          </a:p>
          <a:p>
            <a:pPr algn="just"/>
            <a:r>
              <a:rPr lang="en-US" sz="3200" dirty="0">
                <a:latin typeface="Times New Roman" panose="02020603050405020304" pitchFamily="18" charset="0"/>
                <a:cs typeface="Times New Roman" panose="02020603050405020304" pitchFamily="18" charset="0"/>
              </a:rPr>
              <a:t>C Acute bronchitis</a:t>
            </a:r>
          </a:p>
          <a:p>
            <a:pPr algn="just"/>
            <a:r>
              <a:rPr lang="en-US" sz="3200" dirty="0">
                <a:latin typeface="Times New Roman" panose="02020603050405020304" pitchFamily="18" charset="0"/>
                <a:cs typeface="Times New Roman" panose="02020603050405020304" pitchFamily="18" charset="0"/>
              </a:rPr>
              <a:t>D Pulmonary carcinoma</a:t>
            </a:r>
          </a:p>
          <a:p>
            <a:pPr algn="just"/>
            <a:r>
              <a:rPr lang="en-US" sz="3200" dirty="0">
                <a:latin typeface="Times New Roman" panose="02020603050405020304" pitchFamily="18" charset="0"/>
                <a:cs typeface="Times New Roman" panose="02020603050405020304" pitchFamily="18" charset="0"/>
              </a:rPr>
              <a:t>E Pulmonary gangrene</a:t>
            </a:r>
            <a:endParaRPr lang="uk-UA"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11166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9549" y="612844"/>
            <a:ext cx="10892901" cy="5632311"/>
          </a:xfrm>
          <a:prstGeom prst="rect">
            <a:avLst/>
          </a:prstGeom>
        </p:spPr>
        <p:txBody>
          <a:bodyPr wrap="square">
            <a:spAutoFit/>
          </a:bodyPr>
          <a:lstStyle/>
          <a:p>
            <a:pPr algn="just"/>
            <a:r>
              <a:rPr lang="en-US" sz="3200" dirty="0">
                <a:latin typeface="Times New Roman" panose="02020603050405020304" pitchFamily="18" charset="0"/>
                <a:cs typeface="Times New Roman" panose="02020603050405020304" pitchFamily="18" charset="0"/>
              </a:rPr>
              <a:t> A 70-year-old patient consulted a doctor about </a:t>
            </a:r>
            <a:r>
              <a:rPr lang="en-US" sz="3200" u="sng" dirty="0">
                <a:latin typeface="Times New Roman" panose="02020603050405020304" pitchFamily="18" charset="0"/>
                <a:cs typeface="Times New Roman" panose="02020603050405020304" pitchFamily="18" charset="0"/>
              </a:rPr>
              <a:t>arrhythmic cardiac activity, dyspnea</a:t>
            </a:r>
            <a:r>
              <a:rPr lang="en-US" sz="3200" dirty="0">
                <a:latin typeface="Times New Roman" panose="02020603050405020304" pitchFamily="18" charset="0"/>
                <a:cs typeface="Times New Roman" panose="02020603050405020304" pitchFamily="18" charset="0"/>
              </a:rPr>
              <a:t>. Objectively: AP- 150/90 mm Hg, </a:t>
            </a:r>
            <a:r>
              <a:rPr lang="en-US" sz="3200" u="sng" dirty="0">
                <a:latin typeface="Times New Roman" panose="02020603050405020304" pitchFamily="18" charset="0"/>
                <a:cs typeface="Times New Roman" panose="02020603050405020304" pitchFamily="18" charset="0"/>
              </a:rPr>
              <a:t>extrasystole arrhythmia (10-12 beats per minute)</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left ventricular systolic dysfunction (ejection fraction at the rate of 42%)</a:t>
            </a:r>
            <a:r>
              <a:rPr lang="en-US" sz="3200" dirty="0">
                <a:latin typeface="Times New Roman" panose="02020603050405020304" pitchFamily="18" charset="0"/>
                <a:cs typeface="Times New Roman" panose="02020603050405020304" pitchFamily="18" charset="0"/>
              </a:rPr>
              <a:t>. Which of antiarrhythmic drugs should be administered as initial therapy in this case?</a:t>
            </a:r>
          </a:p>
          <a:p>
            <a:pPr algn="just"/>
            <a:r>
              <a:rPr lang="en-US" sz="3200" dirty="0">
                <a:latin typeface="Times New Roman" panose="02020603050405020304" pitchFamily="18" charset="0"/>
                <a:cs typeface="Times New Roman" panose="02020603050405020304" pitchFamily="18" charset="0"/>
              </a:rPr>
              <a:t>A </a:t>
            </a:r>
            <a:r>
              <a:rPr lang="en-US" sz="4000" u="sng" dirty="0">
                <a:latin typeface="Times New Roman" panose="02020603050405020304" pitchFamily="18" charset="0"/>
                <a:cs typeface="Times New Roman" panose="02020603050405020304" pitchFamily="18" charset="0"/>
              </a:rPr>
              <a:t>Amiodarone</a:t>
            </a:r>
          </a:p>
          <a:p>
            <a:pPr algn="just"/>
            <a:r>
              <a:rPr lang="en-US" sz="3200" dirty="0">
                <a:latin typeface="Times New Roman" panose="02020603050405020304" pitchFamily="18" charset="0"/>
                <a:cs typeface="Times New Roman" panose="02020603050405020304" pitchFamily="18" charset="0"/>
              </a:rPr>
              <a:t>B </a:t>
            </a:r>
            <a:r>
              <a:rPr lang="en-US" sz="3200" dirty="0" err="1">
                <a:latin typeface="Times New Roman" panose="02020603050405020304" pitchFamily="18" charset="0"/>
                <a:cs typeface="Times New Roman" panose="02020603050405020304" pitchFamily="18" charset="0"/>
              </a:rPr>
              <a:t>Flecainide</a:t>
            </a:r>
            <a:endParaRPr lang="en-US" sz="3200" dirty="0">
              <a:latin typeface="Times New Roman" panose="02020603050405020304" pitchFamily="18" charset="0"/>
              <a:cs typeface="Times New Roman" panose="02020603050405020304" pitchFamily="18" charset="0"/>
            </a:endParaRPr>
          </a:p>
          <a:p>
            <a:pPr algn="just"/>
            <a:r>
              <a:rPr lang="en-US" sz="3200" dirty="0">
                <a:latin typeface="Times New Roman" panose="02020603050405020304" pitchFamily="18" charset="0"/>
                <a:cs typeface="Times New Roman" panose="02020603050405020304" pitchFamily="18" charset="0"/>
              </a:rPr>
              <a:t>C </a:t>
            </a:r>
            <a:r>
              <a:rPr lang="en-US" sz="3200" dirty="0" err="1">
                <a:latin typeface="Times New Roman" panose="02020603050405020304" pitchFamily="18" charset="0"/>
                <a:cs typeface="Times New Roman" panose="02020603050405020304" pitchFamily="18" charset="0"/>
              </a:rPr>
              <a:t>Encainide</a:t>
            </a:r>
            <a:endParaRPr lang="en-US" sz="3200" dirty="0">
              <a:latin typeface="Times New Roman" panose="02020603050405020304" pitchFamily="18" charset="0"/>
              <a:cs typeface="Times New Roman" panose="02020603050405020304" pitchFamily="18" charset="0"/>
            </a:endParaRPr>
          </a:p>
          <a:p>
            <a:pPr algn="just"/>
            <a:r>
              <a:rPr lang="en-US" sz="3200" dirty="0">
                <a:latin typeface="Times New Roman" panose="02020603050405020304" pitchFamily="18" charset="0"/>
                <a:cs typeface="Times New Roman" panose="02020603050405020304" pitchFamily="18" charset="0"/>
              </a:rPr>
              <a:t>D </a:t>
            </a:r>
            <a:r>
              <a:rPr lang="en-US" sz="3200" dirty="0" err="1">
                <a:latin typeface="Times New Roman" panose="02020603050405020304" pitchFamily="18" charset="0"/>
                <a:cs typeface="Times New Roman" panose="02020603050405020304" pitchFamily="18" charset="0"/>
              </a:rPr>
              <a:t>Moracizine</a:t>
            </a:r>
            <a:endParaRPr lang="en-US" sz="3200" dirty="0">
              <a:latin typeface="Times New Roman" panose="02020603050405020304" pitchFamily="18" charset="0"/>
              <a:cs typeface="Times New Roman" panose="02020603050405020304" pitchFamily="18" charset="0"/>
            </a:endParaRPr>
          </a:p>
          <a:p>
            <a:pPr algn="just"/>
            <a:r>
              <a:rPr lang="en-US" sz="3200" dirty="0">
                <a:latin typeface="Times New Roman" panose="02020603050405020304" pitchFamily="18" charset="0"/>
                <a:cs typeface="Times New Roman" panose="02020603050405020304" pitchFamily="18" charset="0"/>
              </a:rPr>
              <a:t>E Digoxin</a:t>
            </a:r>
            <a:endParaRPr lang="uk-UA"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95537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7406" y="366623"/>
            <a:ext cx="11017188" cy="6124754"/>
          </a:xfrm>
          <a:prstGeom prst="rect">
            <a:avLst/>
          </a:prstGeom>
        </p:spPr>
        <p:txBody>
          <a:bodyPr wrap="square">
            <a:spAutoFit/>
          </a:bodyPr>
          <a:lstStyle/>
          <a:p>
            <a:pPr algn="just"/>
            <a:r>
              <a:rPr lang="en-US" sz="3200" dirty="0">
                <a:latin typeface="Times New Roman" panose="02020603050405020304" pitchFamily="18" charset="0"/>
                <a:cs typeface="Times New Roman" panose="02020603050405020304" pitchFamily="18" charset="0"/>
              </a:rPr>
              <a:t> A 26-year-old patient with </a:t>
            </a:r>
            <a:r>
              <a:rPr lang="en-US" sz="3200" u="sng" dirty="0">
                <a:latin typeface="Times New Roman" panose="02020603050405020304" pitchFamily="18" charset="0"/>
                <a:cs typeface="Times New Roman" panose="02020603050405020304" pitchFamily="18" charset="0"/>
              </a:rPr>
              <a:t>left lower lobe pneumonia experiences an acute chest pain on the left during coughing</a:t>
            </a:r>
            <a:r>
              <a:rPr lang="en-US" sz="3200" dirty="0">
                <a:latin typeface="Times New Roman" panose="02020603050405020304" pitchFamily="18" charset="0"/>
                <a:cs typeface="Times New Roman" panose="02020603050405020304" pitchFamily="18" charset="0"/>
              </a:rPr>
              <a:t>. Objectively: </a:t>
            </a:r>
            <a:r>
              <a:rPr lang="en-US" sz="3200" u="sng" dirty="0">
                <a:latin typeface="Times New Roman" panose="02020603050405020304" pitchFamily="18" charset="0"/>
                <a:cs typeface="Times New Roman" panose="02020603050405020304" pitchFamily="18" charset="0"/>
              </a:rPr>
              <a:t>diffuse cyanosis, extension of the left side of chest</a:t>
            </a:r>
            <a:r>
              <a:rPr lang="en-US" sz="3200" dirty="0">
                <a:latin typeface="Times New Roman" panose="02020603050405020304" pitchFamily="18" charset="0"/>
                <a:cs typeface="Times New Roman" panose="02020603050405020304" pitchFamily="18" charset="0"/>
              </a:rPr>
              <a:t>. Percussion reveals high </a:t>
            </a:r>
            <a:r>
              <a:rPr lang="en-US" sz="3200" dirty="0" err="1">
                <a:latin typeface="Times New Roman" panose="02020603050405020304" pitchFamily="18" charset="0"/>
                <a:cs typeface="Times New Roman" panose="02020603050405020304" pitchFamily="18" charset="0"/>
              </a:rPr>
              <a:t>tympanitis</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Auscultation reveals no respiratory murmurs above the left side of chest</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There is a deviation of the right cardiac border towards the midclavicular line</a:t>
            </a:r>
            <a:r>
              <a:rPr lang="en-US" sz="3200" dirty="0">
                <a:latin typeface="Times New Roman" panose="02020603050405020304" pitchFamily="18" charset="0"/>
                <a:cs typeface="Times New Roman" panose="02020603050405020304" pitchFamily="18" charset="0"/>
              </a:rPr>
              <a:t>. What examination will be the most informative?</a:t>
            </a:r>
          </a:p>
          <a:p>
            <a:pPr algn="just"/>
            <a:r>
              <a:rPr lang="en-US" sz="3200" dirty="0">
                <a:latin typeface="Times New Roman" panose="02020603050405020304" pitchFamily="18" charset="0"/>
                <a:cs typeface="Times New Roman" panose="02020603050405020304" pitchFamily="18" charset="0"/>
              </a:rPr>
              <a:t>A </a:t>
            </a:r>
            <a:r>
              <a:rPr lang="en-US" sz="4000" u="sng" dirty="0">
                <a:latin typeface="Times New Roman" panose="02020603050405020304" pitchFamily="18" charset="0"/>
                <a:cs typeface="Times New Roman" panose="02020603050405020304" pitchFamily="18" charset="0"/>
              </a:rPr>
              <a:t>X-Ray</a:t>
            </a:r>
          </a:p>
          <a:p>
            <a:pPr algn="just"/>
            <a:r>
              <a:rPr lang="en-US" sz="3200" dirty="0">
                <a:latin typeface="Times New Roman" panose="02020603050405020304" pitchFamily="18" charset="0"/>
                <a:cs typeface="Times New Roman" panose="02020603050405020304" pitchFamily="18" charset="0"/>
              </a:rPr>
              <a:t>B Bronchoscopy</a:t>
            </a:r>
          </a:p>
          <a:p>
            <a:pPr algn="just"/>
            <a:r>
              <a:rPr lang="en-US" sz="3200" dirty="0">
                <a:latin typeface="Times New Roman" panose="02020603050405020304" pitchFamily="18" charset="0"/>
                <a:cs typeface="Times New Roman" panose="02020603050405020304" pitchFamily="18" charset="0"/>
              </a:rPr>
              <a:t>C </a:t>
            </a:r>
            <a:r>
              <a:rPr lang="en-US" sz="3200" dirty="0" err="1">
                <a:latin typeface="Times New Roman" panose="02020603050405020304" pitchFamily="18" charset="0"/>
                <a:cs typeface="Times New Roman" panose="02020603050405020304" pitchFamily="18" charset="0"/>
              </a:rPr>
              <a:t>Bronchography</a:t>
            </a:r>
            <a:endParaRPr lang="en-US" sz="3200" dirty="0">
              <a:latin typeface="Times New Roman" panose="02020603050405020304" pitchFamily="18" charset="0"/>
              <a:cs typeface="Times New Roman" panose="02020603050405020304" pitchFamily="18" charset="0"/>
            </a:endParaRPr>
          </a:p>
          <a:p>
            <a:pPr algn="just"/>
            <a:r>
              <a:rPr lang="en-US" sz="3200" dirty="0">
                <a:latin typeface="Times New Roman" panose="02020603050405020304" pitchFamily="18" charset="0"/>
                <a:cs typeface="Times New Roman" panose="02020603050405020304" pitchFamily="18" charset="0"/>
              </a:rPr>
              <a:t>D </a:t>
            </a:r>
            <a:r>
              <a:rPr lang="en-US" sz="3200" dirty="0" err="1">
                <a:latin typeface="Times New Roman" panose="02020603050405020304" pitchFamily="18" charset="0"/>
                <a:cs typeface="Times New Roman" panose="02020603050405020304" pitchFamily="18" charset="0"/>
              </a:rPr>
              <a:t>Pneumotachometry</a:t>
            </a:r>
            <a:endParaRPr lang="en-US" sz="3200" dirty="0">
              <a:latin typeface="Times New Roman" panose="02020603050405020304" pitchFamily="18" charset="0"/>
              <a:cs typeface="Times New Roman" panose="02020603050405020304" pitchFamily="18" charset="0"/>
            </a:endParaRPr>
          </a:p>
          <a:p>
            <a:pPr algn="just"/>
            <a:r>
              <a:rPr lang="en-US" sz="3200" dirty="0">
                <a:latin typeface="Times New Roman" panose="02020603050405020304" pitchFamily="18" charset="0"/>
                <a:cs typeface="Times New Roman" panose="02020603050405020304" pitchFamily="18" charset="0"/>
              </a:rPr>
              <a:t>E </a:t>
            </a:r>
            <a:r>
              <a:rPr lang="en-US" sz="3200" dirty="0" err="1">
                <a:latin typeface="Times New Roman" panose="02020603050405020304" pitchFamily="18" charset="0"/>
                <a:cs typeface="Times New Roman" panose="02020603050405020304" pitchFamily="18" charset="0"/>
              </a:rPr>
              <a:t>Spirography</a:t>
            </a:r>
            <a:endParaRPr lang="uk-UA"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28244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65825" y="577049"/>
            <a:ext cx="10955045" cy="5386090"/>
          </a:xfrm>
          <a:prstGeom prst="rect">
            <a:avLst/>
          </a:prstGeom>
        </p:spPr>
        <p:txBody>
          <a:bodyPr wrap="square">
            <a:spAutoFit/>
          </a:bodyPr>
          <a:lstStyle/>
          <a:p>
            <a:pPr algn="just"/>
            <a:r>
              <a:rPr lang="en-US" sz="2800" dirty="0">
                <a:latin typeface="Times New Roman" panose="02020603050405020304" pitchFamily="18" charset="0"/>
                <a:cs typeface="Times New Roman" panose="02020603050405020304" pitchFamily="18" charset="0"/>
              </a:rPr>
              <a:t> A 57-year-old male patient complains of </a:t>
            </a:r>
            <a:r>
              <a:rPr lang="en-US" sz="2800" u="sng" dirty="0">
                <a:latin typeface="Times New Roman" panose="02020603050405020304" pitchFamily="18" charset="0"/>
                <a:cs typeface="Times New Roman" panose="02020603050405020304" pitchFamily="18" charset="0"/>
              </a:rPr>
              <a:t>dyspnea on exertion</a:t>
            </a:r>
            <a:r>
              <a:rPr lang="en-US" sz="2800" dirty="0">
                <a:latin typeface="Times New Roman" panose="02020603050405020304" pitchFamily="18" charset="0"/>
                <a:cs typeface="Times New Roman" panose="02020603050405020304" pitchFamily="18" charset="0"/>
              </a:rPr>
              <a:t>, heaviness in the right hypochondrium and shin </a:t>
            </a:r>
            <a:r>
              <a:rPr lang="en-US" sz="2800" dirty="0" err="1">
                <a:latin typeface="Times New Roman" panose="02020603050405020304" pitchFamily="18" charset="0"/>
                <a:cs typeface="Times New Roman" panose="02020603050405020304" pitchFamily="18" charset="0"/>
              </a:rPr>
              <a:t>edemata</a:t>
            </a:r>
            <a:r>
              <a:rPr lang="en-US" sz="2800" dirty="0">
                <a:latin typeface="Times New Roman" panose="02020603050405020304" pitchFamily="18" charset="0"/>
                <a:cs typeface="Times New Roman" panose="02020603050405020304" pitchFamily="18" charset="0"/>
              </a:rPr>
              <a:t> towards evening. Objectively: temperature - 38,1oC, HR- 20/min, HR=Ps=92/min, AP- 140/90 mm Hg. </a:t>
            </a:r>
            <a:r>
              <a:rPr lang="en-US" sz="2800" u="sng" dirty="0">
                <a:latin typeface="Times New Roman" panose="02020603050405020304" pitchFamily="18" charset="0"/>
                <a:cs typeface="Times New Roman" panose="02020603050405020304" pitchFamily="18" charset="0"/>
              </a:rPr>
              <a:t>There is apparent </a:t>
            </a:r>
            <a:r>
              <a:rPr lang="en-US" sz="2800" u="sng" dirty="0" err="1">
                <a:latin typeface="Times New Roman" panose="02020603050405020304" pitchFamily="18" charset="0"/>
                <a:cs typeface="Times New Roman" panose="02020603050405020304" pitchFamily="18" charset="0"/>
              </a:rPr>
              <a:t>kyphoscoliosis</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In the lungs single dry rales can be auscultated</a:t>
            </a:r>
            <a:r>
              <a:rPr lang="en-US" sz="2800" dirty="0">
                <a:latin typeface="Times New Roman" panose="02020603050405020304" pitchFamily="18" charset="0"/>
                <a:cs typeface="Times New Roman" panose="02020603050405020304" pitchFamily="18" charset="0"/>
              </a:rPr>
              <a:t>. Heart sounds are muffled, rhythmic. ECG: Rv1+Sv5=15 mm. </a:t>
            </a:r>
            <a:r>
              <a:rPr lang="en-US" sz="2800" u="sng" dirty="0">
                <a:latin typeface="Times New Roman" panose="02020603050405020304" pitchFamily="18" charset="0"/>
                <a:cs typeface="Times New Roman" panose="02020603050405020304" pitchFamily="18" charset="0"/>
              </a:rPr>
              <a:t>X-ray picture shows the bulging of pulmonary artery cone, right ventricle enlargement</a:t>
            </a:r>
            <a:r>
              <a:rPr lang="en-US" sz="2800" dirty="0">
                <a:latin typeface="Times New Roman" panose="02020603050405020304" pitchFamily="18" charset="0"/>
                <a:cs typeface="Times New Roman" panose="02020603050405020304" pitchFamily="18" charset="0"/>
              </a:rPr>
              <a:t>. What is the most likely cause of this condition?</a:t>
            </a:r>
          </a:p>
          <a:p>
            <a:pPr algn="just"/>
            <a:r>
              <a:rPr lang="en-US" sz="2800" dirty="0">
                <a:latin typeface="Times New Roman" panose="02020603050405020304" pitchFamily="18" charset="0"/>
                <a:cs typeface="Times New Roman" panose="02020603050405020304" pitchFamily="18" charset="0"/>
              </a:rPr>
              <a:t>A </a:t>
            </a:r>
            <a:r>
              <a:rPr lang="en-US" sz="3600" u="sng" dirty="0">
                <a:latin typeface="Times New Roman" panose="02020603050405020304" pitchFamily="18" charset="0"/>
                <a:cs typeface="Times New Roman" panose="02020603050405020304" pitchFamily="18" charset="0"/>
              </a:rPr>
              <a:t>Pulmonary heart</a:t>
            </a:r>
          </a:p>
          <a:p>
            <a:pPr algn="just"/>
            <a:r>
              <a:rPr lang="en-US" sz="2800" dirty="0">
                <a:latin typeface="Times New Roman" panose="02020603050405020304" pitchFamily="18" charset="0"/>
                <a:cs typeface="Times New Roman" panose="02020603050405020304" pitchFamily="18" charset="0"/>
              </a:rPr>
              <a:t>B Atherosclerotic cardiosclerosis</a:t>
            </a:r>
          </a:p>
          <a:p>
            <a:pPr algn="just"/>
            <a:r>
              <a:rPr lang="en-US" sz="2800" dirty="0">
                <a:latin typeface="Times New Roman" panose="02020603050405020304" pitchFamily="18" charset="0"/>
                <a:cs typeface="Times New Roman" panose="02020603050405020304" pitchFamily="18" charset="0"/>
              </a:rPr>
              <a:t>C Dilatation cardiomyopathy</a:t>
            </a:r>
          </a:p>
          <a:p>
            <a:pPr algn="just"/>
            <a:r>
              <a:rPr lang="en-US" sz="2800" dirty="0">
                <a:latin typeface="Times New Roman" panose="02020603050405020304" pitchFamily="18" charset="0"/>
                <a:cs typeface="Times New Roman" panose="02020603050405020304" pitchFamily="18" charset="0"/>
              </a:rPr>
              <a:t>D Mitral stenosis</a:t>
            </a:r>
          </a:p>
          <a:p>
            <a:pPr algn="just"/>
            <a:r>
              <a:rPr lang="en-US" sz="2800" dirty="0">
                <a:latin typeface="Times New Roman" panose="02020603050405020304" pitchFamily="18" charset="0"/>
                <a:cs typeface="Times New Roman" panose="02020603050405020304" pitchFamily="18" charset="0"/>
              </a:rPr>
              <a:t>E Primary pulmonary hypertension</a:t>
            </a:r>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07014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62866" y="735955"/>
            <a:ext cx="10866268" cy="5386090"/>
          </a:xfrm>
          <a:prstGeom prst="rect">
            <a:avLst/>
          </a:prstGeom>
        </p:spPr>
        <p:txBody>
          <a:bodyPr wrap="square">
            <a:spAutoFit/>
          </a:bodyPr>
          <a:lstStyle/>
          <a:p>
            <a:pPr algn="just"/>
            <a:r>
              <a:rPr lang="en-US" sz="2800" dirty="0">
                <a:latin typeface="Times New Roman" panose="02020603050405020304" pitchFamily="18" charset="0"/>
                <a:cs typeface="Times New Roman" panose="02020603050405020304" pitchFamily="18" charset="0"/>
              </a:rPr>
              <a:t> A 47-year-old male patient </a:t>
            </a:r>
            <a:r>
              <a:rPr lang="en-US" sz="2800" u="sng" dirty="0">
                <a:latin typeface="Times New Roman" panose="02020603050405020304" pitchFamily="18" charset="0"/>
                <a:cs typeface="Times New Roman" panose="02020603050405020304" pitchFamily="18" charset="0"/>
              </a:rPr>
              <a:t>complains of compressive chest pain that occurs both at rest and during light physical activity</a:t>
            </a:r>
            <a:r>
              <a:rPr lang="en-US" sz="2800" dirty="0">
                <a:latin typeface="Times New Roman" panose="02020603050405020304" pitchFamily="18" charset="0"/>
                <a:cs typeface="Times New Roman" panose="02020603050405020304" pitchFamily="18" charset="0"/>
              </a:rPr>
              <a:t>; irregular heartbeat. These problems arose </a:t>
            </a:r>
            <a:r>
              <a:rPr lang="en-US" sz="2800" u="sng" dirty="0">
                <a:latin typeface="Times New Roman" panose="02020603050405020304" pitchFamily="18" charset="0"/>
                <a:cs typeface="Times New Roman" panose="02020603050405020304" pitchFamily="18" charset="0"/>
              </a:rPr>
              <a:t>3 months ago</a:t>
            </a:r>
            <a:r>
              <a:rPr lang="en-US" sz="2800" dirty="0">
                <a:latin typeface="Times New Roman" panose="02020603050405020304" pitchFamily="18" charset="0"/>
                <a:cs typeface="Times New Roman" panose="02020603050405020304" pitchFamily="18" charset="0"/>
              </a:rPr>
              <a:t>. The patient’s brother died suddenly at the age of 30. Objectively: Ps- 84/min, arrhythmic, AP- 130/80 mm Hg. </a:t>
            </a:r>
            <a:r>
              <a:rPr lang="en-US" sz="2800" u="sng" dirty="0">
                <a:latin typeface="Times New Roman" panose="02020603050405020304" pitchFamily="18" charset="0"/>
                <a:cs typeface="Times New Roman" panose="02020603050405020304" pitchFamily="18" charset="0"/>
              </a:rPr>
              <a:t>ECG confirms signs of left ventricular hypertrophy, abnormal </a:t>
            </a:r>
            <a:r>
              <a:rPr lang="en-US" sz="2800" u="sng" dirty="0" err="1">
                <a:latin typeface="Times New Roman" panose="02020603050405020304" pitchFamily="18" charset="0"/>
                <a:cs typeface="Times New Roman" panose="02020603050405020304" pitchFamily="18" charset="0"/>
              </a:rPr>
              <a:t>Qwaves</a:t>
            </a:r>
            <a:r>
              <a:rPr lang="en-US" sz="2800" u="sng" dirty="0">
                <a:latin typeface="Times New Roman" panose="02020603050405020304" pitchFamily="18" charset="0"/>
                <a:cs typeface="Times New Roman" panose="02020603050405020304" pitchFamily="18" charset="0"/>
              </a:rPr>
              <a:t> in V 4 − V 6 leads</a:t>
            </a:r>
            <a:r>
              <a:rPr lang="en-US" sz="2800" dirty="0">
                <a:latin typeface="Times New Roman" panose="02020603050405020304" pitchFamily="18" charset="0"/>
                <a:cs typeface="Times New Roman" panose="02020603050405020304" pitchFamily="18" charset="0"/>
              </a:rPr>
              <a:t>. </a:t>
            </a:r>
            <a:r>
              <a:rPr lang="en-US" sz="2800" u="sng" dirty="0" err="1">
                <a:latin typeface="Times New Roman" panose="02020603050405020304" pitchFamily="18" charset="0"/>
                <a:cs typeface="Times New Roman" panose="02020603050405020304" pitchFamily="18" charset="0"/>
              </a:rPr>
              <a:t>EchoCG</a:t>
            </a:r>
            <a:r>
              <a:rPr lang="en-US" sz="2800" u="sng" dirty="0">
                <a:latin typeface="Times New Roman" panose="02020603050405020304" pitchFamily="18" charset="0"/>
                <a:cs typeface="Times New Roman" panose="02020603050405020304" pitchFamily="18" charset="0"/>
              </a:rPr>
              <a:t> reveals that interventricular septum is 1,7 cm, left ventricular wall thickness is 1,2 cm</a:t>
            </a:r>
            <a:r>
              <a:rPr lang="en-US" sz="2800" dirty="0">
                <a:latin typeface="Times New Roman" panose="02020603050405020304" pitchFamily="18" charset="0"/>
                <a:cs typeface="Times New Roman" panose="02020603050405020304" pitchFamily="18" charset="0"/>
              </a:rPr>
              <a:t>. What is the most likely diagnosis?</a:t>
            </a:r>
          </a:p>
          <a:p>
            <a:pPr algn="just"/>
            <a:r>
              <a:rPr lang="en-US" sz="2800" dirty="0">
                <a:latin typeface="Times New Roman" panose="02020603050405020304" pitchFamily="18" charset="0"/>
                <a:cs typeface="Times New Roman" panose="02020603050405020304" pitchFamily="18" charset="0"/>
              </a:rPr>
              <a:t>A </a:t>
            </a:r>
            <a:r>
              <a:rPr lang="en-US" sz="3600" u="sng" dirty="0">
                <a:latin typeface="Times New Roman" panose="02020603050405020304" pitchFamily="18" charset="0"/>
                <a:cs typeface="Times New Roman" panose="02020603050405020304" pitchFamily="18" charset="0"/>
              </a:rPr>
              <a:t>Hypertrophic cardiomyopathy</a:t>
            </a:r>
          </a:p>
          <a:p>
            <a:pPr algn="just"/>
            <a:r>
              <a:rPr lang="en-US" sz="2800" dirty="0">
                <a:latin typeface="Times New Roman" panose="02020603050405020304" pitchFamily="18" charset="0"/>
                <a:cs typeface="Times New Roman" panose="02020603050405020304" pitchFamily="18" charset="0"/>
              </a:rPr>
              <a:t>B </a:t>
            </a:r>
            <a:r>
              <a:rPr lang="en-US" sz="2800" dirty="0" err="1">
                <a:latin typeface="Times New Roman" panose="02020603050405020304" pitchFamily="18" charset="0"/>
                <a:cs typeface="Times New Roman" panose="02020603050405020304" pitchFamily="18" charset="0"/>
              </a:rPr>
              <a:t>Neurocirculatory</a:t>
            </a:r>
            <a:r>
              <a:rPr lang="en-US" sz="2800" dirty="0">
                <a:latin typeface="Times New Roman" panose="02020603050405020304" pitchFamily="18" charset="0"/>
                <a:cs typeface="Times New Roman" panose="02020603050405020304" pitchFamily="18" charset="0"/>
              </a:rPr>
              <a:t> asthenia</a:t>
            </a:r>
          </a:p>
          <a:p>
            <a:pPr algn="just"/>
            <a:r>
              <a:rPr lang="en-US" sz="2800" dirty="0">
                <a:latin typeface="Times New Roman" panose="02020603050405020304" pitchFamily="18" charset="0"/>
                <a:cs typeface="Times New Roman" panose="02020603050405020304" pitchFamily="18" charset="0"/>
              </a:rPr>
              <a:t>C Exertional angina</a:t>
            </a:r>
          </a:p>
          <a:p>
            <a:pPr algn="just"/>
            <a:r>
              <a:rPr lang="en-US" sz="2800" dirty="0">
                <a:latin typeface="Times New Roman" panose="02020603050405020304" pitchFamily="18" charset="0"/>
                <a:cs typeface="Times New Roman" panose="02020603050405020304" pitchFamily="18" charset="0"/>
              </a:rPr>
              <a:t>D Myocarditis</a:t>
            </a:r>
          </a:p>
          <a:p>
            <a:pPr algn="just"/>
            <a:r>
              <a:rPr lang="en-US" sz="2800" dirty="0">
                <a:latin typeface="Times New Roman" panose="02020603050405020304" pitchFamily="18" charset="0"/>
                <a:cs typeface="Times New Roman" panose="02020603050405020304" pitchFamily="18" charset="0"/>
              </a:rPr>
              <a:t>E Pericarditis</a:t>
            </a:r>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90617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65825" y="568172"/>
            <a:ext cx="10919534" cy="5386090"/>
          </a:xfrm>
          <a:prstGeom prst="rect">
            <a:avLst/>
          </a:prstGeom>
        </p:spPr>
        <p:txBody>
          <a:bodyPr wrap="square">
            <a:spAutoFit/>
          </a:bodyPr>
          <a:lstStyle/>
          <a:p>
            <a:pPr algn="just"/>
            <a:r>
              <a:rPr lang="en-US" sz="24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After a holiday in the Crimea, a 49year-old male patient with a history of lung tuberculosis felt increased </a:t>
            </a:r>
            <a:r>
              <a:rPr lang="en-US" sz="2800" u="sng" dirty="0">
                <a:latin typeface="Times New Roman" panose="02020603050405020304" pitchFamily="18" charset="0"/>
                <a:cs typeface="Times New Roman" panose="02020603050405020304" pitchFamily="18" charset="0"/>
              </a:rPr>
              <a:t>weakness</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periodic dizziness</a:t>
            </a:r>
            <a:r>
              <a:rPr lang="en-US" sz="2800" dirty="0">
                <a:latin typeface="Times New Roman" panose="02020603050405020304" pitchFamily="18" charset="0"/>
                <a:cs typeface="Times New Roman" panose="02020603050405020304" pitchFamily="18" charset="0"/>
              </a:rPr>
              <a:t>, easing bowel movements with abdominal pain, the need for additional salting his meals. The patient has noted that his condition improves after some sweet tea and </a:t>
            </a:r>
            <a:r>
              <a:rPr lang="en-US" sz="2800" dirty="0" err="1">
                <a:latin typeface="Times New Roman" panose="02020603050405020304" pitchFamily="18" charset="0"/>
                <a:cs typeface="Times New Roman" panose="02020603050405020304" pitchFamily="18" charset="0"/>
              </a:rPr>
              <a:t>validol</a:t>
            </a:r>
            <a:r>
              <a:rPr lang="en-US" sz="2800" dirty="0">
                <a:latin typeface="Times New Roman" panose="02020603050405020304" pitchFamily="18" charset="0"/>
                <a:cs typeface="Times New Roman" panose="02020603050405020304" pitchFamily="18" charset="0"/>
              </a:rPr>
              <a:t> taken sublingually. Objectively: </a:t>
            </a:r>
            <a:r>
              <a:rPr lang="en-US" sz="2800" u="sng" dirty="0">
                <a:latin typeface="Times New Roman" panose="02020603050405020304" pitchFamily="18" charset="0"/>
                <a:cs typeface="Times New Roman" panose="02020603050405020304" pitchFamily="18" charset="0"/>
              </a:rPr>
              <a:t>there is an intense darkening of skin</a:t>
            </a:r>
            <a:r>
              <a:rPr lang="en-US" sz="2800" dirty="0">
                <a:latin typeface="Times New Roman" panose="02020603050405020304" pitchFamily="18" charset="0"/>
                <a:cs typeface="Times New Roman" panose="02020603050405020304" pitchFamily="18" charset="0"/>
              </a:rPr>
              <a:t>, AP- 70/50 mm Hg, glycemia is 3,0 mmol/l. What is the possible cause of health deterioration:</a:t>
            </a:r>
          </a:p>
          <a:p>
            <a:pPr algn="just"/>
            <a:r>
              <a:rPr lang="en-US" sz="2800" dirty="0">
                <a:latin typeface="Times New Roman" panose="02020603050405020304" pitchFamily="18" charset="0"/>
                <a:cs typeface="Times New Roman" panose="02020603050405020304" pitchFamily="18" charset="0"/>
              </a:rPr>
              <a:t>A </a:t>
            </a:r>
            <a:r>
              <a:rPr lang="en-US" sz="3600" u="sng" dirty="0">
                <a:latin typeface="Times New Roman" panose="02020603050405020304" pitchFamily="18" charset="0"/>
                <a:cs typeface="Times New Roman" panose="02020603050405020304" pitchFamily="18" charset="0"/>
              </a:rPr>
              <a:t>Chronic adrenal insufficiency</a:t>
            </a:r>
          </a:p>
          <a:p>
            <a:pPr algn="just"/>
            <a:r>
              <a:rPr lang="en-US" sz="2800" dirty="0">
                <a:latin typeface="Times New Roman" panose="02020603050405020304" pitchFamily="18" charset="0"/>
                <a:cs typeface="Times New Roman" panose="02020603050405020304" pitchFamily="18" charset="0"/>
              </a:rPr>
              <a:t>B Diabetes mellitus</a:t>
            </a:r>
          </a:p>
          <a:p>
            <a:pPr algn="just"/>
            <a:r>
              <a:rPr lang="en-US" sz="2800" dirty="0">
                <a:latin typeface="Times New Roman" panose="02020603050405020304" pitchFamily="18" charset="0"/>
                <a:cs typeface="Times New Roman" panose="02020603050405020304" pitchFamily="18" charset="0"/>
              </a:rPr>
              <a:t>C Coronary artery disease</a:t>
            </a:r>
          </a:p>
          <a:p>
            <a:pPr algn="just"/>
            <a:r>
              <a:rPr lang="en-US" sz="2800" dirty="0">
                <a:latin typeface="Times New Roman" panose="02020603050405020304" pitchFamily="18" charset="0"/>
                <a:cs typeface="Times New Roman" panose="02020603050405020304" pitchFamily="18" charset="0"/>
              </a:rPr>
              <a:t>D Chronic pancreatitis</a:t>
            </a:r>
          </a:p>
          <a:p>
            <a:pPr algn="just"/>
            <a:r>
              <a:rPr lang="en-US" sz="2800" dirty="0">
                <a:latin typeface="Times New Roman" panose="02020603050405020304" pitchFamily="18" charset="0"/>
                <a:cs typeface="Times New Roman" panose="02020603050405020304" pitchFamily="18" charset="0"/>
              </a:rPr>
              <a:t>E Pulmonary tuberculosis</a:t>
            </a:r>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07170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64C3AE-DBEB-4370-8707-2AEE59434A8A}"/>
              </a:ext>
            </a:extLst>
          </p:cNvPr>
          <p:cNvSpPr txBox="1"/>
          <p:nvPr/>
        </p:nvSpPr>
        <p:spPr>
          <a:xfrm>
            <a:off x="692458" y="305068"/>
            <a:ext cx="10928411" cy="6247864"/>
          </a:xfrm>
          <a:prstGeom prst="rect">
            <a:avLst/>
          </a:prstGeom>
          <a:noFill/>
        </p:spPr>
        <p:txBody>
          <a:bodyPr wrap="square">
            <a:spAutoFit/>
          </a:bodyPr>
          <a:lstStyle/>
          <a:p>
            <a:pPr algn="just"/>
            <a:r>
              <a:rPr lang="en-US" sz="2800" dirty="0">
                <a:latin typeface="Times New Roman" panose="02020603050405020304" pitchFamily="18" charset="0"/>
                <a:cs typeface="Times New Roman" panose="02020603050405020304" pitchFamily="18" charset="0"/>
              </a:rPr>
              <a:t>A 35-year-old female patient </a:t>
            </a:r>
            <a:r>
              <a:rPr lang="en-US" sz="2800" u="sng" dirty="0">
                <a:latin typeface="Times New Roman" panose="02020603050405020304" pitchFamily="18" charset="0"/>
                <a:cs typeface="Times New Roman" panose="02020603050405020304" pitchFamily="18" charset="0"/>
              </a:rPr>
              <a:t>has gained 20 kg weight within a year with the normal diet</a:t>
            </a:r>
            <a:r>
              <a:rPr lang="en-US" sz="2800" dirty="0">
                <a:latin typeface="Times New Roman" panose="02020603050405020304" pitchFamily="18" charset="0"/>
                <a:cs typeface="Times New Roman" panose="02020603050405020304" pitchFamily="18" charset="0"/>
              </a:rPr>
              <a:t>. She </a:t>
            </a:r>
            <a:r>
              <a:rPr lang="en-US" sz="2800" u="sng" dirty="0">
                <a:latin typeface="Times New Roman" panose="02020603050405020304" pitchFamily="18" charset="0"/>
                <a:cs typeface="Times New Roman" panose="02020603050405020304" pitchFamily="18" charset="0"/>
              </a:rPr>
              <a:t>complains of chill, sleepiness, dyspnea</a:t>
            </a:r>
            <a:r>
              <a:rPr lang="en-US" sz="2800" dirty="0">
                <a:latin typeface="Times New Roman" panose="02020603050405020304" pitchFamily="18" charset="0"/>
                <a:cs typeface="Times New Roman" panose="02020603050405020304" pitchFamily="18" charset="0"/>
              </a:rPr>
              <a:t>. The patient’s mother and sister are corpulent. Objectively: height - 160 cm, weight - 92 kg, </a:t>
            </a:r>
            <a:r>
              <a:rPr lang="en-US" sz="2800" u="sng" dirty="0">
                <a:latin typeface="Times New Roman" panose="02020603050405020304" pitchFamily="18" charset="0"/>
                <a:cs typeface="Times New Roman" panose="02020603050405020304" pitchFamily="18" charset="0"/>
              </a:rPr>
              <a:t>BMI- 35,9</a:t>
            </a:r>
            <a:r>
              <a:rPr lang="en-US" sz="2800" dirty="0">
                <a:latin typeface="Times New Roman" panose="02020603050405020304" pitchFamily="18" charset="0"/>
                <a:cs typeface="Times New Roman" panose="02020603050405020304" pitchFamily="18" charset="0"/>
              </a:rPr>
              <a:t>. Obesity is uniform, there are no striae. The face is </a:t>
            </a:r>
            <a:r>
              <a:rPr lang="en-US" sz="2800" dirty="0" err="1">
                <a:latin typeface="Times New Roman" panose="02020603050405020304" pitchFamily="18" charset="0"/>
                <a:cs typeface="Times New Roman" panose="02020603050405020304" pitchFamily="18" charset="0"/>
              </a:rPr>
              <a:t>amimic</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The skin is dry</a:t>
            </a:r>
            <a:r>
              <a:rPr lang="en-US" sz="2800" dirty="0">
                <a:latin typeface="Times New Roman" panose="02020603050405020304" pitchFamily="18" charset="0"/>
                <a:cs typeface="Times New Roman" panose="02020603050405020304" pitchFamily="18" charset="0"/>
              </a:rPr>
              <a:t>. The tongue is thickened. Heart sounds are muffled. </a:t>
            </a:r>
            <a:r>
              <a:rPr lang="en-US" sz="2800" u="sng" dirty="0">
                <a:latin typeface="Times New Roman" panose="02020603050405020304" pitchFamily="18" charset="0"/>
                <a:cs typeface="Times New Roman" panose="02020603050405020304" pitchFamily="18" charset="0"/>
              </a:rPr>
              <a:t>Heart rate - 56/min.</a:t>
            </a:r>
            <a:r>
              <a:rPr lang="en-US" sz="2800" dirty="0">
                <a:latin typeface="Times New Roman" panose="02020603050405020304" pitchFamily="18" charset="0"/>
                <a:cs typeface="Times New Roman" panose="02020603050405020304" pitchFamily="18" charset="0"/>
              </a:rPr>
              <a:t>, BP- 140/100 mm Hg. The patient has constipations, amenorrhea for 5 months. </a:t>
            </a:r>
            <a:r>
              <a:rPr lang="en-US" sz="2800" u="sng" dirty="0">
                <a:latin typeface="Times New Roman" panose="02020603050405020304" pitchFamily="18" charset="0"/>
                <a:cs typeface="Times New Roman" panose="02020603050405020304" pitchFamily="18" charset="0"/>
              </a:rPr>
              <a:t>TSH- 28 </a:t>
            </a:r>
            <a:r>
              <a:rPr lang="en-US" sz="2800" u="sng" dirty="0" err="1">
                <a:latin typeface="Times New Roman" panose="02020603050405020304" pitchFamily="18" charset="0"/>
                <a:cs typeface="Times New Roman" panose="02020603050405020304" pitchFamily="18" charset="0"/>
              </a:rPr>
              <a:t>mkME</a:t>
            </a:r>
            <a:r>
              <a:rPr lang="en-US" sz="2800" u="sng" dirty="0">
                <a:latin typeface="Times New Roman" panose="02020603050405020304" pitchFamily="18" charset="0"/>
                <a:cs typeface="Times New Roman" panose="02020603050405020304" pitchFamily="18" charset="0"/>
              </a:rPr>
              <a:t>/l</a:t>
            </a:r>
            <a:r>
              <a:rPr lang="en-US" sz="2800" dirty="0">
                <a:latin typeface="Times New Roman" panose="02020603050405020304" pitchFamily="18" charset="0"/>
                <a:cs typeface="Times New Roman" panose="02020603050405020304" pitchFamily="18" charset="0"/>
              </a:rPr>
              <a:t> (normal rate - 0,32-5). </a:t>
            </a:r>
            <a:r>
              <a:rPr lang="en-US" sz="2800" u="sng" dirty="0" err="1">
                <a:latin typeface="Times New Roman" panose="02020603050405020304" pitchFamily="18" charset="0"/>
                <a:cs typeface="Times New Roman" panose="02020603050405020304" pitchFamily="18" charset="0"/>
              </a:rPr>
              <a:t>Craniogram</a:t>
            </a:r>
            <a:r>
              <a:rPr lang="en-US" sz="2800" u="sng" dirty="0">
                <a:latin typeface="Times New Roman" panose="02020603050405020304" pitchFamily="18" charset="0"/>
                <a:cs typeface="Times New Roman" panose="02020603050405020304" pitchFamily="18" charset="0"/>
              </a:rPr>
              <a:t> shows no pathology</a:t>
            </a:r>
            <a:r>
              <a:rPr lang="en-US" sz="2800" dirty="0">
                <a:latin typeface="Times New Roman" panose="02020603050405020304" pitchFamily="18" charset="0"/>
                <a:cs typeface="Times New Roman" panose="02020603050405020304" pitchFamily="18" charset="0"/>
              </a:rPr>
              <a:t>. What is the etiology of obesity in this case?</a:t>
            </a:r>
          </a:p>
          <a:p>
            <a:pPr algn="just"/>
            <a:r>
              <a:rPr lang="en-US" sz="2800" dirty="0">
                <a:latin typeface="Times New Roman" panose="02020603050405020304" pitchFamily="18" charset="0"/>
                <a:cs typeface="Times New Roman" panose="02020603050405020304" pitchFamily="18" charset="0"/>
              </a:rPr>
              <a:t>A </a:t>
            </a:r>
            <a:r>
              <a:rPr lang="en-US" sz="3600" u="sng" dirty="0">
                <a:latin typeface="Times New Roman" panose="02020603050405020304" pitchFamily="18" charset="0"/>
                <a:cs typeface="Times New Roman" panose="02020603050405020304" pitchFamily="18" charset="0"/>
              </a:rPr>
              <a:t>Hypothyroid</a:t>
            </a:r>
          </a:p>
          <a:p>
            <a:pPr algn="just"/>
            <a:r>
              <a:rPr lang="en-US" sz="2800" dirty="0">
                <a:latin typeface="Times New Roman" panose="02020603050405020304" pitchFamily="18" charset="0"/>
                <a:cs typeface="Times New Roman" panose="02020603050405020304" pitchFamily="18" charset="0"/>
              </a:rPr>
              <a:t>B Hypo-ovarian</a:t>
            </a:r>
          </a:p>
          <a:p>
            <a:pPr algn="just"/>
            <a:r>
              <a:rPr lang="en-US" sz="2800" dirty="0">
                <a:latin typeface="Times New Roman" panose="02020603050405020304" pitchFamily="18" charset="0"/>
                <a:cs typeface="Times New Roman" panose="02020603050405020304" pitchFamily="18" charset="0"/>
              </a:rPr>
              <a:t>C Hypothalamic-pituitary</a:t>
            </a:r>
          </a:p>
          <a:p>
            <a:pPr algn="just"/>
            <a:r>
              <a:rPr lang="en-US" sz="2800" dirty="0">
                <a:latin typeface="Times New Roman" panose="02020603050405020304" pitchFamily="18" charset="0"/>
                <a:cs typeface="Times New Roman" panose="02020603050405020304" pitchFamily="18" charset="0"/>
              </a:rPr>
              <a:t>D Alimentary and constitutive</a:t>
            </a:r>
          </a:p>
          <a:p>
            <a:pPr algn="just"/>
            <a:r>
              <a:rPr lang="en-US" sz="2800" dirty="0">
                <a:latin typeface="Times New Roman" panose="02020603050405020304" pitchFamily="18" charset="0"/>
                <a:cs typeface="Times New Roman" panose="02020603050405020304" pitchFamily="18" charset="0"/>
              </a:rPr>
              <a:t>E </a:t>
            </a:r>
            <a:r>
              <a:rPr lang="en-US" sz="2800" dirty="0" err="1">
                <a:latin typeface="Times New Roman" panose="02020603050405020304" pitchFamily="18" charset="0"/>
                <a:cs typeface="Times New Roman" panose="02020603050405020304" pitchFamily="18" charset="0"/>
              </a:rPr>
              <a:t>Hypercorticoid</a:t>
            </a:r>
            <a:endParaRPr lang="ru-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73608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9CBD0D4-6194-4791-A70C-7F4742634176}"/>
              </a:ext>
            </a:extLst>
          </p:cNvPr>
          <p:cNvSpPr txBox="1"/>
          <p:nvPr/>
        </p:nvSpPr>
        <p:spPr>
          <a:xfrm>
            <a:off x="733887" y="305068"/>
            <a:ext cx="10724225" cy="6247864"/>
          </a:xfrm>
          <a:prstGeom prst="rect">
            <a:avLst/>
          </a:prstGeom>
          <a:noFill/>
        </p:spPr>
        <p:txBody>
          <a:bodyPr wrap="square">
            <a:spAutoFit/>
          </a:bodyPr>
          <a:lstStyle/>
          <a:p>
            <a:pPr algn="just"/>
            <a:r>
              <a:rPr lang="en-US" sz="2800" dirty="0">
                <a:latin typeface="Times New Roman" panose="02020603050405020304" pitchFamily="18" charset="0"/>
                <a:cs typeface="Times New Roman" panose="02020603050405020304" pitchFamily="18" charset="0"/>
              </a:rPr>
              <a:t>A 49-year-old patient </a:t>
            </a:r>
            <a:r>
              <a:rPr lang="en-US" sz="2800" u="sng" dirty="0">
                <a:latin typeface="Times New Roman" panose="02020603050405020304" pitchFamily="18" charset="0"/>
                <a:cs typeface="Times New Roman" panose="02020603050405020304" pitchFamily="18" charset="0"/>
              </a:rPr>
              <a:t>complains of dyspnea, cough</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There are no sputum discharges.</a:t>
            </a:r>
            <a:r>
              <a:rPr lang="en-US" sz="2800" dirty="0">
                <a:latin typeface="Times New Roman" panose="02020603050405020304" pitchFamily="18" charset="0"/>
                <a:cs typeface="Times New Roman" panose="02020603050405020304" pitchFamily="18" charset="0"/>
              </a:rPr>
              <a:t> He </a:t>
            </a:r>
            <a:r>
              <a:rPr lang="en-US" sz="2800" u="sng" dirty="0">
                <a:latin typeface="Times New Roman" panose="02020603050405020304" pitchFamily="18" charset="0"/>
                <a:cs typeface="Times New Roman" panose="02020603050405020304" pitchFamily="18" charset="0"/>
              </a:rPr>
              <a:t>has repeatedly used salbutamol and </a:t>
            </a:r>
            <a:r>
              <a:rPr lang="en-US" sz="2800" u="sng" dirty="0" err="1">
                <a:latin typeface="Times New Roman" panose="02020603050405020304" pitchFamily="18" charset="0"/>
                <a:cs typeface="Times New Roman" panose="02020603050405020304" pitchFamily="18" charset="0"/>
              </a:rPr>
              <a:t>intal</a:t>
            </a:r>
            <a:r>
              <a:rPr lang="en-US" sz="2800" u="sng" dirty="0">
                <a:latin typeface="Times New Roman" panose="02020603050405020304" pitchFamily="18" charset="0"/>
                <a:cs typeface="Times New Roman" panose="02020603050405020304" pitchFamily="18" charset="0"/>
              </a:rPr>
              <a:t> but with no effect</a:t>
            </a:r>
            <a:r>
              <a:rPr lang="en-US" sz="2800" dirty="0">
                <a:latin typeface="Times New Roman" panose="02020603050405020304" pitchFamily="18" charset="0"/>
                <a:cs typeface="Times New Roman" panose="02020603050405020304" pitchFamily="18" charset="0"/>
              </a:rPr>
              <a:t>. Objectively: he </a:t>
            </a:r>
            <a:r>
              <a:rPr lang="en-US" sz="2800" u="sng" dirty="0">
                <a:latin typeface="Times New Roman" panose="02020603050405020304" pitchFamily="18" charset="0"/>
                <a:cs typeface="Times New Roman" panose="02020603050405020304" pitchFamily="18" charset="0"/>
              </a:rPr>
              <a:t>is only able to sit while leaning on the table</a:t>
            </a:r>
            <a:r>
              <a:rPr lang="en-US" sz="2800" dirty="0">
                <a:latin typeface="Times New Roman" panose="02020603050405020304" pitchFamily="18" charset="0"/>
                <a:cs typeface="Times New Roman" panose="02020603050405020304" pitchFamily="18" charset="0"/>
              </a:rPr>
              <a:t>. Cyanosis of face, acrocyanosis are present. </a:t>
            </a:r>
            <a:r>
              <a:rPr lang="en-US" sz="2800" u="sng" dirty="0">
                <a:latin typeface="Times New Roman" panose="02020603050405020304" pitchFamily="18" charset="0"/>
                <a:cs typeface="Times New Roman" panose="02020603050405020304" pitchFamily="18" charset="0"/>
              </a:rPr>
              <a:t>Breathing is shallow</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laboured</a:t>
            </a:r>
            <a:r>
              <a:rPr lang="en-US" sz="2800" dirty="0">
                <a:latin typeface="Times New Roman" panose="02020603050405020304" pitchFamily="18" charset="0"/>
                <a:cs typeface="Times New Roman" panose="02020603050405020304" pitchFamily="18" charset="0"/>
              </a:rPr>
              <a:t>, in some parts it cannot be auscultated; there are diffuse rales, </a:t>
            </a:r>
            <a:r>
              <a:rPr lang="en-US" sz="2800" u="sng" dirty="0">
                <a:latin typeface="Times New Roman" panose="02020603050405020304" pitchFamily="18" charset="0"/>
                <a:cs typeface="Times New Roman" panose="02020603050405020304" pitchFamily="18" charset="0"/>
              </a:rPr>
              <a:t>expiration is significantly prolonged</a:t>
            </a:r>
            <a:r>
              <a:rPr lang="en-US" sz="2800" dirty="0">
                <a:latin typeface="Times New Roman" panose="02020603050405020304" pitchFamily="18" charset="0"/>
                <a:cs typeface="Times New Roman" panose="02020603050405020304" pitchFamily="18" charset="0"/>
              </a:rPr>
              <a:t>. Heart sounds are muffled, tachycardia is present. Ps - 112/min, AP- 110/70 mm Hg. Liver is located near the costal arch. </a:t>
            </a:r>
            <a:r>
              <a:rPr lang="en-US" sz="2800" u="sng" dirty="0">
                <a:latin typeface="Times New Roman" panose="02020603050405020304" pitchFamily="18" charset="0"/>
                <a:cs typeface="Times New Roman" panose="02020603050405020304" pitchFamily="18" charset="0"/>
              </a:rPr>
              <a:t>There are no peripheral </a:t>
            </a:r>
            <a:r>
              <a:rPr lang="en-US" sz="2800" u="sng" dirty="0" err="1">
                <a:latin typeface="Times New Roman" panose="02020603050405020304" pitchFamily="18" charset="0"/>
                <a:cs typeface="Times New Roman" panose="02020603050405020304" pitchFamily="18" charset="0"/>
              </a:rPr>
              <a:t>edemata</a:t>
            </a:r>
            <a:r>
              <a:rPr lang="en-US" sz="2800" dirty="0">
                <a:latin typeface="Times New Roman" panose="02020603050405020304" pitchFamily="18" charset="0"/>
                <a:cs typeface="Times New Roman" panose="02020603050405020304" pitchFamily="18" charset="0"/>
              </a:rPr>
              <a:t>. What is your provisional diagnosis?</a:t>
            </a:r>
          </a:p>
          <a:p>
            <a:pPr algn="just"/>
            <a:r>
              <a:rPr lang="en-US" sz="2800" dirty="0">
                <a:latin typeface="Times New Roman" panose="02020603050405020304" pitchFamily="18" charset="0"/>
                <a:cs typeface="Times New Roman" panose="02020603050405020304" pitchFamily="18" charset="0"/>
              </a:rPr>
              <a:t>A </a:t>
            </a:r>
            <a:r>
              <a:rPr lang="en-US" sz="3600" u="sng" dirty="0">
                <a:latin typeface="Times New Roman" panose="02020603050405020304" pitchFamily="18" charset="0"/>
                <a:cs typeface="Times New Roman" panose="02020603050405020304" pitchFamily="18" charset="0"/>
              </a:rPr>
              <a:t>Status asthmaticus</a:t>
            </a:r>
          </a:p>
          <a:p>
            <a:pPr algn="just"/>
            <a:r>
              <a:rPr lang="en-US" sz="2800" dirty="0">
                <a:latin typeface="Times New Roman" panose="02020603050405020304" pitchFamily="18" charset="0"/>
                <a:cs typeface="Times New Roman" panose="02020603050405020304" pitchFamily="18" charset="0"/>
              </a:rPr>
              <a:t>B Chronic obstructive bronchitis</a:t>
            </a:r>
          </a:p>
          <a:p>
            <a:pPr algn="just"/>
            <a:r>
              <a:rPr lang="en-US" sz="2800" dirty="0">
                <a:latin typeface="Times New Roman" panose="02020603050405020304" pitchFamily="18" charset="0"/>
                <a:cs typeface="Times New Roman" panose="02020603050405020304" pitchFamily="18" charset="0"/>
              </a:rPr>
              <a:t>C </a:t>
            </a:r>
            <a:r>
              <a:rPr lang="en-US" sz="2800" dirty="0" err="1">
                <a:latin typeface="Times New Roman" panose="02020603050405020304" pitchFamily="18" charset="0"/>
                <a:cs typeface="Times New Roman" panose="02020603050405020304" pitchFamily="18" charset="0"/>
              </a:rPr>
              <a:t>Bronchiale</a:t>
            </a:r>
            <a:r>
              <a:rPr lang="en-US" sz="2800" dirty="0">
                <a:latin typeface="Times New Roman" panose="02020603050405020304" pitchFamily="18" charset="0"/>
                <a:cs typeface="Times New Roman" panose="02020603050405020304" pitchFamily="18" charset="0"/>
              </a:rPr>
              <a:t> asthma, moderate gravity</a:t>
            </a:r>
          </a:p>
          <a:p>
            <a:pPr algn="just"/>
            <a:r>
              <a:rPr lang="en-US" sz="2800" dirty="0">
                <a:latin typeface="Times New Roman" panose="02020603050405020304" pitchFamily="18" charset="0"/>
                <a:cs typeface="Times New Roman" panose="02020603050405020304" pitchFamily="18" charset="0"/>
              </a:rPr>
              <a:t>D Foreign object aspiration</a:t>
            </a:r>
          </a:p>
          <a:p>
            <a:pPr algn="just"/>
            <a:r>
              <a:rPr lang="en-US" sz="2800" dirty="0">
                <a:latin typeface="Times New Roman" panose="02020603050405020304" pitchFamily="18" charset="0"/>
                <a:cs typeface="Times New Roman" panose="02020603050405020304" pitchFamily="18" charset="0"/>
              </a:rPr>
              <a:t>E Cardiac asthma</a:t>
            </a:r>
            <a:endParaRPr lang="ru-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76598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E01D3C5-911A-47DC-9E41-22900EAC57DB}"/>
              </a:ext>
            </a:extLst>
          </p:cNvPr>
          <p:cNvSpPr txBox="1"/>
          <p:nvPr/>
        </p:nvSpPr>
        <p:spPr>
          <a:xfrm>
            <a:off x="674703" y="615064"/>
            <a:ext cx="10875146" cy="5139869"/>
          </a:xfrm>
          <a:prstGeom prst="rect">
            <a:avLst/>
          </a:prstGeom>
          <a:noFill/>
        </p:spPr>
        <p:txBody>
          <a:bodyPr wrap="square">
            <a:spAutoFit/>
          </a:bodyPr>
          <a:lstStyle/>
          <a:p>
            <a:pPr algn="just"/>
            <a:r>
              <a:rPr lang="en-US" sz="3200" dirty="0">
                <a:latin typeface="Times New Roman" panose="02020603050405020304" pitchFamily="18" charset="0"/>
                <a:cs typeface="Times New Roman" panose="02020603050405020304" pitchFamily="18" charset="0"/>
              </a:rPr>
              <a:t>An 18-year-old patient presents no problems. </a:t>
            </a:r>
            <a:r>
              <a:rPr lang="en-US" sz="3200" u="sng" dirty="0">
                <a:latin typeface="Times New Roman" panose="02020603050405020304" pitchFamily="18" charset="0"/>
                <a:cs typeface="Times New Roman" panose="02020603050405020304" pitchFamily="18" charset="0"/>
              </a:rPr>
              <a:t>Percussion reveals that heart borders are displaced to the right and left by 1 cm</a:t>
            </a:r>
            <a:r>
              <a:rPr lang="en-US" sz="3200" dirty="0">
                <a:latin typeface="Times New Roman" panose="02020603050405020304" pitchFamily="18" charset="0"/>
                <a:cs typeface="Times New Roman" panose="02020603050405020304" pitchFamily="18" charset="0"/>
              </a:rPr>
              <a:t>, there is a </a:t>
            </a:r>
            <a:r>
              <a:rPr lang="en-US" sz="3200" u="sng" dirty="0">
                <a:latin typeface="Times New Roman" panose="02020603050405020304" pitchFamily="18" charset="0"/>
                <a:cs typeface="Times New Roman" panose="02020603050405020304" pitchFamily="18" charset="0"/>
              </a:rPr>
              <a:t>coarse systolic murmur with its epicenter within the 4th intercostal space on the left</a:t>
            </a:r>
            <a:r>
              <a:rPr lang="en-US" sz="3200" dirty="0">
                <a:latin typeface="Times New Roman" panose="02020603050405020304" pitchFamily="18" charset="0"/>
                <a:cs typeface="Times New Roman" panose="02020603050405020304" pitchFamily="18" charset="0"/>
              </a:rPr>
              <a:t>. What is the most informative examination to confirm the clinical diagnosis?</a:t>
            </a:r>
          </a:p>
          <a:p>
            <a:pPr algn="just"/>
            <a:r>
              <a:rPr lang="en-US" sz="3200" dirty="0">
                <a:latin typeface="Times New Roman" panose="02020603050405020304" pitchFamily="18" charset="0"/>
                <a:cs typeface="Times New Roman" panose="02020603050405020304" pitchFamily="18" charset="0"/>
              </a:rPr>
              <a:t>A </a:t>
            </a:r>
            <a:r>
              <a:rPr lang="en-US" sz="4000" u="sng" dirty="0">
                <a:latin typeface="Times New Roman" panose="02020603050405020304" pitchFamily="18" charset="0"/>
                <a:cs typeface="Times New Roman" panose="02020603050405020304" pitchFamily="18" charset="0"/>
              </a:rPr>
              <a:t>Ventriculography</a:t>
            </a:r>
          </a:p>
          <a:p>
            <a:pPr algn="just"/>
            <a:r>
              <a:rPr lang="en-US" sz="3200" dirty="0">
                <a:latin typeface="Times New Roman" panose="02020603050405020304" pitchFamily="18" charset="0"/>
                <a:cs typeface="Times New Roman" panose="02020603050405020304" pitchFamily="18" charset="0"/>
              </a:rPr>
              <a:t>B ECG</a:t>
            </a:r>
          </a:p>
          <a:p>
            <a:pPr algn="just"/>
            <a:r>
              <a:rPr lang="en-US" sz="3200" dirty="0">
                <a:latin typeface="Times New Roman" panose="02020603050405020304" pitchFamily="18" charset="0"/>
                <a:cs typeface="Times New Roman" panose="02020603050405020304" pitchFamily="18" charset="0"/>
              </a:rPr>
              <a:t>C PCG</a:t>
            </a:r>
          </a:p>
          <a:p>
            <a:pPr algn="just"/>
            <a:r>
              <a:rPr lang="en-US" sz="3200" dirty="0">
                <a:latin typeface="Times New Roman" panose="02020603050405020304" pitchFamily="18" charset="0"/>
                <a:cs typeface="Times New Roman" panose="02020603050405020304" pitchFamily="18" charset="0"/>
              </a:rPr>
              <a:t>D Echocardiography</a:t>
            </a:r>
          </a:p>
          <a:p>
            <a:pPr algn="just"/>
            <a:r>
              <a:rPr lang="en-US" sz="3200" dirty="0">
                <a:latin typeface="Times New Roman" panose="02020603050405020304" pitchFamily="18" charset="0"/>
                <a:cs typeface="Times New Roman" panose="02020603050405020304" pitchFamily="18" charset="0"/>
              </a:rPr>
              <a:t>E </a:t>
            </a:r>
            <a:r>
              <a:rPr lang="en-US" sz="3200" dirty="0" err="1">
                <a:latin typeface="Times New Roman" panose="02020603050405020304" pitchFamily="18" charset="0"/>
                <a:cs typeface="Times New Roman" panose="02020603050405020304" pitchFamily="18" charset="0"/>
              </a:rPr>
              <a:t>Polycardiography</a:t>
            </a:r>
            <a:endParaRPr lang="ru-UA"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05232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D9C6B7-58CB-442C-BEB7-8654B65514DD}"/>
              </a:ext>
            </a:extLst>
          </p:cNvPr>
          <p:cNvSpPr txBox="1"/>
          <p:nvPr/>
        </p:nvSpPr>
        <p:spPr>
          <a:xfrm>
            <a:off x="630315" y="523783"/>
            <a:ext cx="10910656" cy="5386090"/>
          </a:xfrm>
          <a:prstGeom prst="rect">
            <a:avLst/>
          </a:prstGeom>
          <a:noFill/>
        </p:spPr>
        <p:txBody>
          <a:bodyPr wrap="square">
            <a:spAutoFit/>
          </a:bodyPr>
          <a:lstStyle/>
          <a:p>
            <a:pPr algn="just"/>
            <a:r>
              <a:rPr lang="en-US" sz="2800" dirty="0">
                <a:latin typeface="Times New Roman" panose="02020603050405020304" pitchFamily="18" charset="0"/>
                <a:cs typeface="Times New Roman" panose="02020603050405020304" pitchFamily="18" charset="0"/>
              </a:rPr>
              <a:t>An 18-month-old child </a:t>
            </a:r>
            <a:r>
              <a:rPr lang="en-US" sz="2800" u="sng" dirty="0">
                <a:latin typeface="Times New Roman" panose="02020603050405020304" pitchFamily="18" charset="0"/>
                <a:cs typeface="Times New Roman" panose="02020603050405020304" pitchFamily="18" charset="0"/>
              </a:rPr>
              <a:t>was taken to a hospital on the 4-th day of the disease</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The disease began acutely with temperature 39, weakness, cough, breathlessness</a:t>
            </a:r>
            <a:r>
              <a:rPr lang="en-US" sz="2800" dirty="0">
                <a:latin typeface="Times New Roman" panose="02020603050405020304" pitchFamily="18" charset="0"/>
                <a:cs typeface="Times New Roman" panose="02020603050405020304" pitchFamily="18" charset="0"/>
              </a:rPr>
              <a:t>. He </a:t>
            </a:r>
            <a:r>
              <a:rPr lang="en-US" sz="2800" u="sng" dirty="0">
                <a:latin typeface="Times New Roman" panose="02020603050405020304" pitchFamily="18" charset="0"/>
                <a:cs typeface="Times New Roman" panose="02020603050405020304" pitchFamily="18" charset="0"/>
              </a:rPr>
              <a:t>is pale, cyanotic, has had febrile temperature for over 3 days</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There are </a:t>
            </a:r>
            <a:r>
              <a:rPr lang="en-US" sz="2800" u="sng" dirty="0" err="1">
                <a:latin typeface="Times New Roman" panose="02020603050405020304" pitchFamily="18" charset="0"/>
                <a:cs typeface="Times New Roman" panose="02020603050405020304" pitchFamily="18" charset="0"/>
              </a:rPr>
              <a:t>crepitative</a:t>
            </a:r>
            <a:r>
              <a:rPr lang="en-US" sz="2800" u="sng" dirty="0">
                <a:latin typeface="Times New Roman" panose="02020603050405020304" pitchFamily="18" charset="0"/>
                <a:cs typeface="Times New Roman" panose="02020603050405020304" pitchFamily="18" charset="0"/>
              </a:rPr>
              <a:t> fine bubbling rales on auscultation</a:t>
            </a:r>
            <a:r>
              <a:rPr lang="en-US" sz="2800" dirty="0">
                <a:latin typeface="Times New Roman" panose="02020603050405020304" pitchFamily="18" charset="0"/>
                <a:cs typeface="Times New Roman" panose="02020603050405020304" pitchFamily="18" charset="0"/>
              </a:rPr>
              <a:t>. Percussion sound is shortened in the right </a:t>
            </a:r>
            <a:r>
              <a:rPr lang="en-US" sz="2800" dirty="0" err="1">
                <a:latin typeface="Times New Roman" panose="02020603050405020304" pitchFamily="18" charset="0"/>
                <a:cs typeface="Times New Roman" panose="02020603050405020304" pitchFamily="18" charset="0"/>
              </a:rPr>
              <a:t>infrascapular</a:t>
            </a:r>
            <a:r>
              <a:rPr lang="en-US" sz="2800" dirty="0">
                <a:latin typeface="Times New Roman" panose="02020603050405020304" pitchFamily="18" charset="0"/>
                <a:cs typeface="Times New Roman" panose="02020603050405020304" pitchFamily="18" charset="0"/>
              </a:rPr>
              <a:t> region. </a:t>
            </a:r>
            <a:r>
              <a:rPr lang="en-US" sz="2800" u="sng" dirty="0">
                <a:latin typeface="Times New Roman" panose="02020603050405020304" pitchFamily="18" charset="0"/>
                <a:cs typeface="Times New Roman" panose="02020603050405020304" pitchFamily="18" charset="0"/>
              </a:rPr>
              <a:t>X-ray picture shows non-homogeneous segment infiltration 810 mm on the right, the intensification of lung pattern</a:t>
            </a:r>
            <a:r>
              <a:rPr lang="en-US" sz="2800" dirty="0">
                <a:latin typeface="Times New Roman" panose="02020603050405020304" pitchFamily="18" charset="0"/>
                <a:cs typeface="Times New Roman" panose="02020603050405020304" pitchFamily="18" charset="0"/>
              </a:rPr>
              <a:t>. Your diagnosis:</a:t>
            </a:r>
          </a:p>
          <a:p>
            <a:pPr algn="just"/>
            <a:r>
              <a:rPr lang="en-US" sz="2800" dirty="0">
                <a:latin typeface="Times New Roman" panose="02020603050405020304" pitchFamily="18" charset="0"/>
                <a:cs typeface="Times New Roman" panose="02020603050405020304" pitchFamily="18" charset="0"/>
              </a:rPr>
              <a:t>A </a:t>
            </a:r>
            <a:r>
              <a:rPr lang="en-US" sz="3600" u="sng" dirty="0" err="1">
                <a:latin typeface="Times New Roman" panose="02020603050405020304" pitchFamily="18" charset="0"/>
                <a:cs typeface="Times New Roman" panose="02020603050405020304" pitchFamily="18" charset="0"/>
              </a:rPr>
              <a:t>Segmentary</a:t>
            </a:r>
            <a:r>
              <a:rPr lang="en-US" sz="3600" u="sng" dirty="0">
                <a:latin typeface="Times New Roman" panose="02020603050405020304" pitchFamily="18" charset="0"/>
                <a:cs typeface="Times New Roman" panose="02020603050405020304" pitchFamily="18" charset="0"/>
              </a:rPr>
              <a:t> pneumonia</a:t>
            </a:r>
          </a:p>
          <a:p>
            <a:pPr algn="just"/>
            <a:r>
              <a:rPr lang="en-US" sz="2800" dirty="0">
                <a:latin typeface="Times New Roman" panose="02020603050405020304" pitchFamily="18" charset="0"/>
                <a:cs typeface="Times New Roman" panose="02020603050405020304" pitchFamily="18" charset="0"/>
              </a:rPr>
              <a:t>B Grippe</a:t>
            </a:r>
          </a:p>
          <a:p>
            <a:pPr algn="just"/>
            <a:r>
              <a:rPr lang="en-US" sz="2800" dirty="0">
                <a:latin typeface="Times New Roman" panose="02020603050405020304" pitchFamily="18" charset="0"/>
                <a:cs typeface="Times New Roman" panose="02020603050405020304" pitchFamily="18" charset="0"/>
              </a:rPr>
              <a:t>C Bronchitis</a:t>
            </a:r>
          </a:p>
          <a:p>
            <a:pPr algn="just"/>
            <a:r>
              <a:rPr lang="en-US" sz="2800" dirty="0">
                <a:latin typeface="Times New Roman" panose="02020603050405020304" pitchFamily="18" charset="0"/>
                <a:cs typeface="Times New Roman" panose="02020603050405020304" pitchFamily="18" charset="0"/>
              </a:rPr>
              <a:t>D Bronchiolitis</a:t>
            </a:r>
          </a:p>
          <a:p>
            <a:pPr algn="just"/>
            <a:r>
              <a:rPr lang="en-US" sz="2800" dirty="0">
                <a:latin typeface="Times New Roman" panose="02020603050405020304" pitchFamily="18" charset="0"/>
                <a:cs typeface="Times New Roman" panose="02020603050405020304" pitchFamily="18" charset="0"/>
              </a:rPr>
              <a:t>E Interstitial pneumonia</a:t>
            </a:r>
            <a:endParaRPr lang="ru-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12751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6E9426-7867-402E-832A-454F1EDCC772}"/>
              </a:ext>
            </a:extLst>
          </p:cNvPr>
          <p:cNvSpPr txBox="1"/>
          <p:nvPr/>
        </p:nvSpPr>
        <p:spPr>
          <a:xfrm>
            <a:off x="701336" y="541537"/>
            <a:ext cx="10928412" cy="5632311"/>
          </a:xfrm>
          <a:prstGeom prst="rect">
            <a:avLst/>
          </a:prstGeom>
          <a:noFill/>
        </p:spPr>
        <p:txBody>
          <a:bodyPr wrap="square">
            <a:spAutoFit/>
          </a:bodyPr>
          <a:lstStyle/>
          <a:p>
            <a:pPr algn="just"/>
            <a:r>
              <a:rPr lang="en-US" sz="3200" dirty="0">
                <a:latin typeface="Times New Roman" panose="02020603050405020304" pitchFamily="18" charset="0"/>
                <a:cs typeface="Times New Roman" panose="02020603050405020304" pitchFamily="18" charset="0"/>
              </a:rPr>
              <a:t>After supercooling a 38-yearold woman developed muscle pain, </a:t>
            </a:r>
            <a:r>
              <a:rPr lang="en-US" sz="3200" u="sng" dirty="0">
                <a:latin typeface="Times New Roman" panose="02020603050405020304" pitchFamily="18" charset="0"/>
                <a:cs typeface="Times New Roman" panose="02020603050405020304" pitchFamily="18" charset="0"/>
              </a:rPr>
              <a:t>body temperature rise up to 39oC</a:t>
            </a:r>
            <a:r>
              <a:rPr lang="en-US" sz="3200" dirty="0">
                <a:latin typeface="Times New Roman" panose="02020603050405020304" pitchFamily="18" charset="0"/>
                <a:cs typeface="Times New Roman" panose="02020603050405020304" pitchFamily="18" charset="0"/>
              </a:rPr>
              <a:t>, headache, </a:t>
            </a:r>
            <a:r>
              <a:rPr lang="en-US" sz="3200" u="sng" dirty="0">
                <a:latin typeface="Times New Roman" panose="02020603050405020304" pitchFamily="18" charset="0"/>
                <a:cs typeface="Times New Roman" panose="02020603050405020304" pitchFamily="18" charset="0"/>
              </a:rPr>
              <a:t>dysuria,</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positive </a:t>
            </a:r>
            <a:r>
              <a:rPr lang="en-US" sz="3200" u="sng" dirty="0" err="1">
                <a:latin typeface="Times New Roman" panose="02020603050405020304" pitchFamily="18" charset="0"/>
                <a:cs typeface="Times New Roman" panose="02020603050405020304" pitchFamily="18" charset="0"/>
              </a:rPr>
              <a:t>Pasternatsky’s</a:t>
            </a:r>
            <a:r>
              <a:rPr lang="en-US" sz="3200" u="sng" dirty="0">
                <a:latin typeface="Times New Roman" panose="02020603050405020304" pitchFamily="18" charset="0"/>
                <a:cs typeface="Times New Roman" panose="02020603050405020304" pitchFamily="18" charset="0"/>
              </a:rPr>
              <a:t> </a:t>
            </a:r>
            <a:r>
              <a:rPr lang="en-US" sz="3200" u="sng" dirty="0" err="1">
                <a:latin typeface="Times New Roman" panose="02020603050405020304" pitchFamily="18" charset="0"/>
                <a:cs typeface="Times New Roman" panose="02020603050405020304" pitchFamily="18" charset="0"/>
              </a:rPr>
              <a:t>symptome</a:t>
            </a:r>
            <a:r>
              <a:rPr lang="en-US" sz="3200" dirty="0">
                <a:latin typeface="Times New Roman" panose="02020603050405020304" pitchFamily="18" charset="0"/>
                <a:cs typeface="Times New Roman" panose="02020603050405020304" pitchFamily="18" charset="0"/>
              </a:rPr>
              <a:t>. I</a:t>
            </a:r>
            <a:r>
              <a:rPr lang="en-US" sz="3200" u="sng" dirty="0">
                <a:latin typeface="Times New Roman" panose="02020603050405020304" pitchFamily="18" charset="0"/>
                <a:cs typeface="Times New Roman" panose="02020603050405020304" pitchFamily="18" charset="0"/>
              </a:rPr>
              <a:t>n the urine: leukocyturia, bacteriuria</a:t>
            </a:r>
            <a:r>
              <a:rPr lang="en-US" sz="3200" dirty="0">
                <a:latin typeface="Times New Roman" panose="02020603050405020304" pitchFamily="18" charset="0"/>
                <a:cs typeface="Times New Roman" panose="02020603050405020304" pitchFamily="18" charset="0"/>
              </a:rPr>
              <a:t>. In blood: Decrease in Hb rate down to 103 g/l, </a:t>
            </a:r>
            <a:r>
              <a:rPr lang="en-US" sz="3200" u="sng" dirty="0">
                <a:latin typeface="Times New Roman" panose="02020603050405020304" pitchFamily="18" charset="0"/>
                <a:cs typeface="Times New Roman" panose="02020603050405020304" pitchFamily="18" charset="0"/>
              </a:rPr>
              <a:t>left shift leukocytosis</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ESR acceleration up to 32 mm/h</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Blood urea - 6,0 millimole/l</a:t>
            </a:r>
            <a:r>
              <a:rPr lang="en-US" sz="3200" dirty="0">
                <a:latin typeface="Times New Roman" panose="02020603050405020304" pitchFamily="18" charset="0"/>
                <a:cs typeface="Times New Roman" panose="02020603050405020304" pitchFamily="18" charset="0"/>
              </a:rPr>
              <a:t>. What is the most likely diagnosis?</a:t>
            </a:r>
          </a:p>
          <a:p>
            <a:pPr algn="just"/>
            <a:r>
              <a:rPr lang="en-US" sz="3200" dirty="0">
                <a:latin typeface="Times New Roman" panose="02020603050405020304" pitchFamily="18" charset="0"/>
                <a:cs typeface="Times New Roman" panose="02020603050405020304" pitchFamily="18" charset="0"/>
              </a:rPr>
              <a:t>A </a:t>
            </a:r>
            <a:r>
              <a:rPr lang="en-US" sz="4000" u="sng" dirty="0">
                <a:latin typeface="Times New Roman" panose="02020603050405020304" pitchFamily="18" charset="0"/>
                <a:cs typeface="Times New Roman" panose="02020603050405020304" pitchFamily="18" charset="0"/>
              </a:rPr>
              <a:t>Acute pyelonephritis</a:t>
            </a:r>
          </a:p>
          <a:p>
            <a:pPr algn="just"/>
            <a:r>
              <a:rPr lang="en-US" sz="3200" dirty="0">
                <a:latin typeface="Times New Roman" panose="02020603050405020304" pitchFamily="18" charset="0"/>
                <a:cs typeface="Times New Roman" panose="02020603050405020304" pitchFamily="18" charset="0"/>
              </a:rPr>
              <a:t>B Renal </a:t>
            </a:r>
            <a:r>
              <a:rPr lang="en-US" sz="3200" dirty="0" err="1">
                <a:latin typeface="Times New Roman" panose="02020603050405020304" pitchFamily="18" charset="0"/>
                <a:cs typeface="Times New Roman" panose="02020603050405020304" pitchFamily="18" charset="0"/>
              </a:rPr>
              <a:t>tuberclosis</a:t>
            </a:r>
            <a:endParaRPr lang="en-US" sz="3200" dirty="0">
              <a:latin typeface="Times New Roman" panose="02020603050405020304" pitchFamily="18" charset="0"/>
              <a:cs typeface="Times New Roman" panose="02020603050405020304" pitchFamily="18" charset="0"/>
            </a:endParaRPr>
          </a:p>
          <a:p>
            <a:pPr algn="just"/>
            <a:r>
              <a:rPr lang="en-US" sz="3200" dirty="0">
                <a:latin typeface="Times New Roman" panose="02020603050405020304" pitchFamily="18" charset="0"/>
                <a:cs typeface="Times New Roman" panose="02020603050405020304" pitchFamily="18" charset="0"/>
              </a:rPr>
              <a:t>C Acute glomerulonephritis</a:t>
            </a:r>
          </a:p>
          <a:p>
            <a:pPr algn="just"/>
            <a:r>
              <a:rPr lang="en-US" sz="3200" dirty="0">
                <a:latin typeface="Times New Roman" panose="02020603050405020304" pitchFamily="18" charset="0"/>
                <a:cs typeface="Times New Roman" panose="02020603050405020304" pitchFamily="18" charset="0"/>
              </a:rPr>
              <a:t>D Urolithiasis</a:t>
            </a:r>
          </a:p>
          <a:p>
            <a:pPr algn="just"/>
            <a:r>
              <a:rPr lang="en-US" sz="3200" dirty="0">
                <a:latin typeface="Times New Roman" panose="02020603050405020304" pitchFamily="18" charset="0"/>
                <a:cs typeface="Times New Roman" panose="02020603050405020304" pitchFamily="18" charset="0"/>
              </a:rPr>
              <a:t>E Acute cystitis</a:t>
            </a:r>
            <a:endParaRPr lang="ru-UA"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22522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3475F3-E2D9-49EA-BD6C-937788C1C8D5}"/>
              </a:ext>
            </a:extLst>
          </p:cNvPr>
          <p:cNvSpPr txBox="1"/>
          <p:nvPr/>
        </p:nvSpPr>
        <p:spPr>
          <a:xfrm>
            <a:off x="665825" y="550416"/>
            <a:ext cx="11017189" cy="5632311"/>
          </a:xfrm>
          <a:prstGeom prst="rect">
            <a:avLst/>
          </a:prstGeom>
          <a:noFill/>
        </p:spPr>
        <p:txBody>
          <a:bodyPr wrap="square">
            <a:spAutoFit/>
          </a:bodyPr>
          <a:lstStyle/>
          <a:p>
            <a:pPr algn="just"/>
            <a:r>
              <a:rPr lang="en-US" sz="3200" dirty="0">
                <a:latin typeface="Times New Roman" panose="02020603050405020304" pitchFamily="18" charset="0"/>
                <a:cs typeface="Times New Roman" panose="02020603050405020304" pitchFamily="18" charset="0"/>
              </a:rPr>
              <a:t>A 25-year-old woman </a:t>
            </a:r>
            <a:r>
              <a:rPr lang="en-US" sz="3200" u="sng" dirty="0">
                <a:latin typeface="Times New Roman" panose="02020603050405020304" pitchFamily="18" charset="0"/>
                <a:cs typeface="Times New Roman" panose="02020603050405020304" pitchFamily="18" charset="0"/>
              </a:rPr>
              <a:t>complains of fatigue, dizziness, hemorrhagic rashes on the skin</a:t>
            </a:r>
            <a:r>
              <a:rPr lang="en-US" sz="3200" dirty="0">
                <a:latin typeface="Times New Roman" panose="02020603050405020304" pitchFamily="18" charset="0"/>
                <a:cs typeface="Times New Roman" panose="02020603050405020304" pitchFamily="18" charset="0"/>
              </a:rPr>
              <a:t>. She has been presenting with these signs for a month. Blood test: </a:t>
            </a:r>
            <a:r>
              <a:rPr lang="en-US" sz="3200" u="sng" dirty="0">
                <a:latin typeface="Times New Roman" panose="02020603050405020304" pitchFamily="18" charset="0"/>
                <a:cs typeface="Times New Roman" panose="02020603050405020304" pitchFamily="18" charset="0"/>
              </a:rPr>
              <a:t>erythrocytes - 1.0 · 10^12 /L</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Hb- 37 g/L</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colour</a:t>
            </a:r>
            <a:r>
              <a:rPr lang="en-US" sz="3200" dirty="0">
                <a:latin typeface="Times New Roman" panose="02020603050405020304" pitchFamily="18" charset="0"/>
                <a:cs typeface="Times New Roman" panose="02020603050405020304" pitchFamily="18" charset="0"/>
              </a:rPr>
              <a:t> index - 1.1, </a:t>
            </a:r>
            <a:r>
              <a:rPr lang="en-US" sz="3200" u="sng" dirty="0">
                <a:latin typeface="Times New Roman" panose="02020603050405020304" pitchFamily="18" charset="0"/>
                <a:cs typeface="Times New Roman" panose="02020603050405020304" pitchFamily="18" charset="0"/>
              </a:rPr>
              <a:t>leukocytes - 1.2 · 10^9 /L</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platelets - 42 · 10^9/L</a:t>
            </a:r>
            <a:r>
              <a:rPr lang="en-US" sz="3200" dirty="0">
                <a:latin typeface="Times New Roman" panose="02020603050405020304" pitchFamily="18" charset="0"/>
                <a:cs typeface="Times New Roman" panose="02020603050405020304" pitchFamily="18" charset="0"/>
              </a:rPr>
              <a:t>. What analysis would be the most advisable for diagnosis-making in this case?</a:t>
            </a:r>
          </a:p>
          <a:p>
            <a:pPr algn="just"/>
            <a:r>
              <a:rPr lang="en-US" sz="3200" dirty="0">
                <a:latin typeface="Times New Roman" panose="02020603050405020304" pitchFamily="18" charset="0"/>
                <a:cs typeface="Times New Roman" panose="02020603050405020304" pitchFamily="18" charset="0"/>
              </a:rPr>
              <a:t>A </a:t>
            </a:r>
            <a:r>
              <a:rPr lang="en-US" sz="4000" u="sng" dirty="0">
                <a:latin typeface="Times New Roman" panose="02020603050405020304" pitchFamily="18" charset="0"/>
                <a:cs typeface="Times New Roman" panose="02020603050405020304" pitchFamily="18" charset="0"/>
              </a:rPr>
              <a:t>Sternal puncture (bone marrow biopsy)</a:t>
            </a:r>
          </a:p>
          <a:p>
            <a:pPr algn="just"/>
            <a:r>
              <a:rPr lang="en-US" sz="3200" dirty="0">
                <a:latin typeface="Times New Roman" panose="02020603050405020304" pitchFamily="18" charset="0"/>
                <a:cs typeface="Times New Roman" panose="02020603050405020304" pitchFamily="18" charset="0"/>
              </a:rPr>
              <a:t>B Splenic biopsy</a:t>
            </a:r>
          </a:p>
          <a:p>
            <a:pPr algn="just"/>
            <a:r>
              <a:rPr lang="en-US" sz="3200" dirty="0">
                <a:latin typeface="Times New Roman" panose="02020603050405020304" pitchFamily="18" charset="0"/>
                <a:cs typeface="Times New Roman" panose="02020603050405020304" pitchFamily="18" charset="0"/>
              </a:rPr>
              <a:t>C Liver biopsy</a:t>
            </a:r>
          </a:p>
          <a:p>
            <a:pPr algn="just"/>
            <a:r>
              <a:rPr lang="en-US" sz="3200" dirty="0">
                <a:latin typeface="Times New Roman" panose="02020603050405020304" pitchFamily="18" charset="0"/>
                <a:cs typeface="Times New Roman" panose="02020603050405020304" pitchFamily="18" charset="0"/>
              </a:rPr>
              <a:t>D Coagulation studies</a:t>
            </a:r>
          </a:p>
          <a:p>
            <a:pPr algn="just"/>
            <a:r>
              <a:rPr lang="en-US" sz="3200" dirty="0">
                <a:latin typeface="Times New Roman" panose="02020603050405020304" pitchFamily="18" charset="0"/>
                <a:cs typeface="Times New Roman" panose="02020603050405020304" pitchFamily="18" charset="0"/>
              </a:rPr>
              <a:t>E US of the gastrointestinal tract</a:t>
            </a:r>
            <a:endParaRPr lang="ru-UA"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81907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57BEB9-24CF-4BF9-8412-A8D869ACE92C}"/>
              </a:ext>
            </a:extLst>
          </p:cNvPr>
          <p:cNvSpPr txBox="1"/>
          <p:nvPr/>
        </p:nvSpPr>
        <p:spPr>
          <a:xfrm>
            <a:off x="665825" y="523783"/>
            <a:ext cx="10901779" cy="6063198"/>
          </a:xfrm>
          <a:prstGeom prst="rect">
            <a:avLst/>
          </a:prstGeom>
          <a:noFill/>
        </p:spPr>
        <p:txBody>
          <a:bodyPr wrap="square">
            <a:spAutoFit/>
          </a:bodyPr>
          <a:lstStyle/>
          <a:p>
            <a:pPr algn="just"/>
            <a:r>
              <a:rPr lang="en-US" sz="3200" u="sng" dirty="0">
                <a:latin typeface="Times New Roman" panose="02020603050405020304" pitchFamily="18" charset="0"/>
                <a:cs typeface="Times New Roman" panose="02020603050405020304" pitchFamily="18" charset="0"/>
              </a:rPr>
              <a:t>5 weeks after hypothermia </a:t>
            </a:r>
            <a:r>
              <a:rPr lang="en-US" sz="3200" dirty="0">
                <a:latin typeface="Times New Roman" panose="02020603050405020304" pitchFamily="18" charset="0"/>
                <a:cs typeface="Times New Roman" panose="02020603050405020304" pitchFamily="18" charset="0"/>
              </a:rPr>
              <a:t>a 22-year-old patient </a:t>
            </a:r>
            <a:r>
              <a:rPr lang="en-US" sz="3200" u="sng" dirty="0">
                <a:latin typeface="Times New Roman" panose="02020603050405020304" pitchFamily="18" charset="0"/>
                <a:cs typeface="Times New Roman" panose="02020603050405020304" pitchFamily="18" charset="0"/>
              </a:rPr>
              <a:t>developed fever, weakness</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muscle pain</a:t>
            </a:r>
            <a:r>
              <a:rPr lang="en-US" sz="3200" dirty="0">
                <a:latin typeface="Times New Roman" panose="02020603050405020304" pitchFamily="18" charset="0"/>
                <a:cs typeface="Times New Roman" panose="02020603050405020304" pitchFamily="18" charset="0"/>
              </a:rPr>
              <a:t>, inability to move independently. Objectively: tenderness, </a:t>
            </a:r>
            <a:r>
              <a:rPr lang="en-US" sz="3200" u="sng" dirty="0">
                <a:latin typeface="Times New Roman" panose="02020603050405020304" pitchFamily="18" charset="0"/>
                <a:cs typeface="Times New Roman" panose="02020603050405020304" pitchFamily="18" charset="0"/>
              </a:rPr>
              <a:t>induration of shoulder and shin muscles</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restricted active movements</a:t>
            </a:r>
            <a:r>
              <a:rPr lang="en-US" sz="3200" dirty="0">
                <a:latin typeface="Times New Roman" panose="02020603050405020304" pitchFamily="18" charset="0"/>
                <a:cs typeface="Times New Roman" panose="02020603050405020304" pitchFamily="18" charset="0"/>
              </a:rPr>
              <a:t>, erythema on the anterior surface of the chest. There is a periorbital edema with heliotropic erythema. </a:t>
            </a:r>
            <a:r>
              <a:rPr lang="en-US" sz="3200" u="sng" dirty="0" err="1">
                <a:latin typeface="Times New Roman" panose="02020603050405020304" pitchFamily="18" charset="0"/>
                <a:cs typeface="Times New Roman" panose="02020603050405020304" pitchFamily="18" charset="0"/>
              </a:rPr>
              <a:t>Gottron’s</a:t>
            </a:r>
            <a:r>
              <a:rPr lang="en-US" sz="3200" u="sng" dirty="0">
                <a:latin typeface="Times New Roman" panose="02020603050405020304" pitchFamily="18" charset="0"/>
                <a:cs typeface="Times New Roman" panose="02020603050405020304" pitchFamily="18" charset="0"/>
              </a:rPr>
              <a:t> sign is present</a:t>
            </a:r>
            <a:r>
              <a:rPr lang="en-US" sz="3200" dirty="0">
                <a:latin typeface="Times New Roman" panose="02020603050405020304" pitchFamily="18" charset="0"/>
                <a:cs typeface="Times New Roman" panose="02020603050405020304" pitchFamily="18" charset="0"/>
              </a:rPr>
              <a:t>. What investigation is required for the diagnosis verification?</a:t>
            </a:r>
          </a:p>
          <a:p>
            <a:pPr algn="just"/>
            <a:r>
              <a:rPr lang="en-US" sz="3200" dirty="0">
                <a:latin typeface="Times New Roman" panose="02020603050405020304" pitchFamily="18" charset="0"/>
                <a:cs typeface="Times New Roman" panose="02020603050405020304" pitchFamily="18" charset="0"/>
              </a:rPr>
              <a:t>A </a:t>
            </a:r>
            <a:r>
              <a:rPr lang="en-US" sz="3600" u="sng" dirty="0">
                <a:latin typeface="Times New Roman" panose="02020603050405020304" pitchFamily="18" charset="0"/>
                <a:cs typeface="Times New Roman" panose="02020603050405020304" pitchFamily="18" charset="0"/>
              </a:rPr>
              <a:t>Muscle biopsy</a:t>
            </a:r>
          </a:p>
          <a:p>
            <a:pPr algn="just"/>
            <a:r>
              <a:rPr lang="en-US" sz="3200" dirty="0">
                <a:latin typeface="Times New Roman" panose="02020603050405020304" pitchFamily="18" charset="0"/>
                <a:cs typeface="Times New Roman" panose="02020603050405020304" pitchFamily="18" charset="0"/>
              </a:rPr>
              <a:t>B Aminotransferase activity</a:t>
            </a:r>
          </a:p>
          <a:p>
            <a:pPr algn="just"/>
            <a:r>
              <a:rPr lang="en-US" sz="3200" dirty="0">
                <a:latin typeface="Times New Roman" panose="02020603050405020304" pitchFamily="18" charset="0"/>
                <a:cs typeface="Times New Roman" panose="02020603050405020304" pitchFamily="18" charset="0"/>
              </a:rPr>
              <a:t>C </a:t>
            </a:r>
            <a:r>
              <a:rPr lang="en-US" sz="3200" dirty="0" err="1">
                <a:latin typeface="Times New Roman" panose="02020603050405020304" pitchFamily="18" charset="0"/>
                <a:cs typeface="Times New Roman" panose="02020603050405020304" pitchFamily="18" charset="0"/>
              </a:rPr>
              <a:t>Pneumoarthrography</a:t>
            </a:r>
            <a:endParaRPr lang="en-US" sz="3200" dirty="0">
              <a:latin typeface="Times New Roman" panose="02020603050405020304" pitchFamily="18" charset="0"/>
              <a:cs typeface="Times New Roman" panose="02020603050405020304" pitchFamily="18" charset="0"/>
            </a:endParaRPr>
          </a:p>
          <a:p>
            <a:pPr algn="just"/>
            <a:r>
              <a:rPr lang="en-US" sz="3200" dirty="0">
                <a:latin typeface="Times New Roman" panose="02020603050405020304" pitchFamily="18" charset="0"/>
                <a:cs typeface="Times New Roman" panose="02020603050405020304" pitchFamily="18" charset="0"/>
              </a:rPr>
              <a:t>D ASO titer</a:t>
            </a:r>
          </a:p>
          <a:p>
            <a:pPr algn="just"/>
            <a:r>
              <a:rPr lang="en-US" sz="3200" dirty="0">
                <a:latin typeface="Times New Roman" panose="02020603050405020304" pitchFamily="18" charset="0"/>
                <a:cs typeface="Times New Roman" panose="02020603050405020304" pitchFamily="18" charset="0"/>
              </a:rPr>
              <a:t>E Rheumatoid factor</a:t>
            </a:r>
            <a:endParaRPr lang="ru-UA"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12877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0642B40-461D-46CF-8122-D154BA131B10}"/>
              </a:ext>
            </a:extLst>
          </p:cNvPr>
          <p:cNvSpPr txBox="1"/>
          <p:nvPr/>
        </p:nvSpPr>
        <p:spPr>
          <a:xfrm>
            <a:off x="603682" y="630314"/>
            <a:ext cx="11026066" cy="4955203"/>
          </a:xfrm>
          <a:prstGeom prst="rect">
            <a:avLst/>
          </a:prstGeom>
          <a:noFill/>
        </p:spPr>
        <p:txBody>
          <a:bodyPr wrap="square">
            <a:spAutoFit/>
          </a:bodyPr>
          <a:lstStyle/>
          <a:p>
            <a:pPr algn="just"/>
            <a:r>
              <a:rPr lang="en-US" sz="2800" dirty="0">
                <a:latin typeface="Times New Roman" panose="02020603050405020304" pitchFamily="18" charset="0"/>
                <a:cs typeface="Times New Roman" panose="02020603050405020304" pitchFamily="18" charset="0"/>
              </a:rPr>
              <a:t>A 52-year-old patient, </a:t>
            </a:r>
            <a:r>
              <a:rPr lang="en-US" sz="2800" u="sng" dirty="0">
                <a:latin typeface="Times New Roman" panose="02020603050405020304" pitchFamily="18" charset="0"/>
                <a:cs typeface="Times New Roman" panose="02020603050405020304" pitchFamily="18" charset="0"/>
              </a:rPr>
              <a:t>who has been suffering from angina pectoris, for 2 weeks has increasingly frequent pain attacks in the area behind his sternum and his need for nitroglycerine has increased</a:t>
            </a:r>
            <a:r>
              <a:rPr lang="en-US" sz="2800" dirty="0">
                <a:latin typeface="Times New Roman" panose="02020603050405020304" pitchFamily="18" charset="0"/>
                <a:cs typeface="Times New Roman" panose="02020603050405020304" pitchFamily="18" charset="0"/>
              </a:rPr>
              <a:t>. Objectively: the condition is of moderate severity. The skin is pale. Heart sounds are weakened, rhythmic. Heart rate is 84/min. </a:t>
            </a:r>
            <a:r>
              <a:rPr lang="en-US" sz="2800" u="sng" dirty="0">
                <a:latin typeface="Times New Roman" panose="02020603050405020304" pitchFamily="18" charset="0"/>
                <a:cs typeface="Times New Roman" panose="02020603050405020304" pitchFamily="18" charset="0"/>
              </a:rPr>
              <a:t>ECG shows no signs of focal myocardial injury</a:t>
            </a:r>
            <a:r>
              <a:rPr lang="en-US" sz="2800" dirty="0">
                <a:latin typeface="Times New Roman" panose="02020603050405020304" pitchFamily="18" charset="0"/>
                <a:cs typeface="Times New Roman" panose="02020603050405020304" pitchFamily="18" charset="0"/>
              </a:rPr>
              <a:t>. What is the most likely diagnosis?</a:t>
            </a:r>
          </a:p>
          <a:p>
            <a:pPr algn="just"/>
            <a:r>
              <a:rPr lang="en-US" sz="2800" dirty="0">
                <a:latin typeface="Times New Roman" panose="02020603050405020304" pitchFamily="18" charset="0"/>
                <a:cs typeface="Times New Roman" panose="02020603050405020304" pitchFamily="18" charset="0"/>
              </a:rPr>
              <a:t>A </a:t>
            </a:r>
            <a:r>
              <a:rPr lang="en-US" sz="3600" u="sng" dirty="0">
                <a:latin typeface="Times New Roman" panose="02020603050405020304" pitchFamily="18" charset="0"/>
                <a:cs typeface="Times New Roman" panose="02020603050405020304" pitchFamily="18" charset="0"/>
              </a:rPr>
              <a:t>Progressive angina pectoris</a:t>
            </a:r>
          </a:p>
          <a:p>
            <a:pPr algn="just"/>
            <a:r>
              <a:rPr lang="en-US" sz="2800" dirty="0">
                <a:latin typeface="Times New Roman" panose="02020603050405020304" pitchFamily="18" charset="0"/>
                <a:cs typeface="Times New Roman" panose="02020603050405020304" pitchFamily="18" charset="0"/>
              </a:rPr>
              <a:t>B First-time angina pectoris</a:t>
            </a:r>
            <a:endParaRPr lang="uk-UA" sz="2800"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C Stable NYHA functional class II angina pectoris</a:t>
            </a:r>
          </a:p>
          <a:p>
            <a:pPr algn="just"/>
            <a:r>
              <a:rPr lang="en-US" sz="2800" dirty="0">
                <a:latin typeface="Times New Roman" panose="02020603050405020304" pitchFamily="18" charset="0"/>
                <a:cs typeface="Times New Roman" panose="02020603050405020304" pitchFamily="18" charset="0"/>
              </a:rPr>
              <a:t>D Variant angina pectoris</a:t>
            </a:r>
          </a:p>
          <a:p>
            <a:pPr algn="just"/>
            <a:r>
              <a:rPr lang="en-US" sz="2800" dirty="0">
                <a:latin typeface="Times New Roman" panose="02020603050405020304" pitchFamily="18" charset="0"/>
                <a:cs typeface="Times New Roman" panose="02020603050405020304" pitchFamily="18" charset="0"/>
              </a:rPr>
              <a:t>E Acute cardiac infarction</a:t>
            </a:r>
            <a:endParaRPr lang="ru-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24503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0EBD45-FDAF-41F7-A6C3-397CDEC67751}"/>
              </a:ext>
            </a:extLst>
          </p:cNvPr>
          <p:cNvSpPr txBox="1"/>
          <p:nvPr/>
        </p:nvSpPr>
        <p:spPr>
          <a:xfrm>
            <a:off x="701336" y="559293"/>
            <a:ext cx="10919534" cy="5386090"/>
          </a:xfrm>
          <a:prstGeom prst="rect">
            <a:avLst/>
          </a:prstGeom>
          <a:noFill/>
        </p:spPr>
        <p:txBody>
          <a:bodyPr wrap="square">
            <a:spAutoFit/>
          </a:bodyPr>
          <a:lstStyle/>
          <a:p>
            <a:pPr algn="just"/>
            <a:r>
              <a:rPr lang="en-US" sz="2800" dirty="0">
                <a:latin typeface="Times New Roman" panose="02020603050405020304" pitchFamily="18" charset="0"/>
                <a:cs typeface="Times New Roman" panose="02020603050405020304" pitchFamily="18" charset="0"/>
              </a:rPr>
              <a:t>A 45-year-old patient </a:t>
            </a:r>
            <a:r>
              <a:rPr lang="en-US" sz="2800" u="sng" dirty="0">
                <a:latin typeface="Times New Roman" panose="02020603050405020304" pitchFamily="18" charset="0"/>
                <a:cs typeface="Times New Roman" panose="02020603050405020304" pitchFamily="18" charset="0"/>
              </a:rPr>
              <a:t>complains of pain in the epigastric region</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left subcostal area, abdominal distension, diarrhea, loss of weight</a:t>
            </a:r>
            <a:r>
              <a:rPr lang="en-US" sz="2800" dirty="0">
                <a:latin typeface="Times New Roman" panose="02020603050405020304" pitchFamily="18" charset="0"/>
                <a:cs typeface="Times New Roman" panose="02020603050405020304" pitchFamily="18" charset="0"/>
              </a:rPr>
              <a:t>. He has been suffering from this condition for 5 years. Objectively: </a:t>
            </a:r>
            <a:r>
              <a:rPr lang="en-US" sz="2800" u="sng" dirty="0">
                <a:latin typeface="Times New Roman" panose="02020603050405020304" pitchFamily="18" charset="0"/>
                <a:cs typeface="Times New Roman" panose="02020603050405020304" pitchFamily="18" charset="0"/>
              </a:rPr>
              <a:t>the tongue is moist with white coating near the root; deep palpation of abdomen reveals slight pain in the epigastric region and </a:t>
            </a:r>
            <a:r>
              <a:rPr lang="en-US" sz="2800" u="sng" dirty="0" err="1">
                <a:latin typeface="Times New Roman" panose="02020603050405020304" pitchFamily="18" charset="0"/>
                <a:cs typeface="Times New Roman" panose="02020603050405020304" pitchFamily="18" charset="0"/>
              </a:rPr>
              <a:t>Мауо</a:t>
            </a:r>
            <a:r>
              <a:rPr lang="en-US" sz="2800" u="sng" dirty="0">
                <a:latin typeface="Times New Roman" panose="02020603050405020304" pitchFamily="18" charset="0"/>
                <a:cs typeface="Times New Roman" panose="02020603050405020304" pitchFamily="18" charset="0"/>
              </a:rPr>
              <a:t>-Robson’s point</a:t>
            </a:r>
            <a:r>
              <a:rPr lang="en-US" sz="2800" dirty="0">
                <a:latin typeface="Times New Roman" panose="02020603050405020304" pitchFamily="18" charset="0"/>
                <a:cs typeface="Times New Roman" panose="02020603050405020304" pitchFamily="18" charset="0"/>
              </a:rPr>
              <a:t>. Liver is painless and protrudes by 1 cm from the costal arch. Spleen cannot be palpated. What disease can be primarily suspected?</a:t>
            </a:r>
          </a:p>
          <a:p>
            <a:pPr algn="just"/>
            <a:r>
              <a:rPr lang="en-US" sz="3600" u="sng" dirty="0">
                <a:latin typeface="Times New Roman" panose="02020603050405020304" pitchFamily="18" charset="0"/>
                <a:cs typeface="Times New Roman" panose="02020603050405020304" pitchFamily="18" charset="0"/>
              </a:rPr>
              <a:t>A Chronic pancreatitis</a:t>
            </a:r>
          </a:p>
          <a:p>
            <a:pPr algn="just"/>
            <a:r>
              <a:rPr lang="en-US" sz="2800" dirty="0">
                <a:latin typeface="Times New Roman" panose="02020603050405020304" pitchFamily="18" charset="0"/>
                <a:cs typeface="Times New Roman" panose="02020603050405020304" pitchFamily="18" charset="0"/>
              </a:rPr>
              <a:t>B Atrophic gastritis</a:t>
            </a:r>
          </a:p>
          <a:p>
            <a:pPr algn="just"/>
            <a:r>
              <a:rPr lang="en-US" sz="2800" dirty="0">
                <a:latin typeface="Times New Roman" panose="02020603050405020304" pitchFamily="18" charset="0"/>
                <a:cs typeface="Times New Roman" panose="02020603050405020304" pitchFamily="18" charset="0"/>
              </a:rPr>
              <a:t>C Peptic stomach ulcer</a:t>
            </a:r>
          </a:p>
          <a:p>
            <a:pPr algn="just"/>
            <a:r>
              <a:rPr lang="en-US" sz="2800" dirty="0">
                <a:latin typeface="Times New Roman" panose="02020603050405020304" pitchFamily="18" charset="0"/>
                <a:cs typeface="Times New Roman" panose="02020603050405020304" pitchFamily="18" charset="0"/>
              </a:rPr>
              <a:t>D Chronic cholecystitis</a:t>
            </a:r>
          </a:p>
          <a:p>
            <a:pPr algn="just"/>
            <a:r>
              <a:rPr lang="en-US" sz="2800" dirty="0">
                <a:latin typeface="Times New Roman" panose="02020603050405020304" pitchFamily="18" charset="0"/>
                <a:cs typeface="Times New Roman" panose="02020603050405020304" pitchFamily="18" charset="0"/>
              </a:rPr>
              <a:t>E Chronic enteritis</a:t>
            </a:r>
            <a:endParaRPr lang="ru-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72421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ECF0EE-DF4A-4C24-9D6B-55604DB56C11}"/>
              </a:ext>
            </a:extLst>
          </p:cNvPr>
          <p:cNvSpPr txBox="1"/>
          <p:nvPr/>
        </p:nvSpPr>
        <p:spPr>
          <a:xfrm>
            <a:off x="648069" y="506027"/>
            <a:ext cx="10955045" cy="5632311"/>
          </a:xfrm>
          <a:prstGeom prst="rect">
            <a:avLst/>
          </a:prstGeom>
          <a:noFill/>
        </p:spPr>
        <p:txBody>
          <a:bodyPr wrap="square">
            <a:spAutoFit/>
          </a:bodyPr>
          <a:lstStyle/>
          <a:p>
            <a:pPr algn="just"/>
            <a:r>
              <a:rPr lang="en-US" sz="3200" dirty="0">
                <a:latin typeface="Times New Roman" panose="02020603050405020304" pitchFamily="18" charset="0"/>
                <a:cs typeface="Times New Roman" panose="02020603050405020304" pitchFamily="18" charset="0"/>
              </a:rPr>
              <a:t>A 52-year-old woman </a:t>
            </a:r>
            <a:r>
              <a:rPr lang="en-US" sz="3200" u="sng" dirty="0">
                <a:latin typeface="Times New Roman" panose="02020603050405020304" pitchFamily="18" charset="0"/>
                <a:cs typeface="Times New Roman" panose="02020603050405020304" pitchFamily="18" charset="0"/>
              </a:rPr>
              <a:t>presents with affected mucosa in the mouth angles where fissures, erosions, and ulcers develop</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vertical fissures appear on the lips during their closing (cheilosis)</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there are tongue alterations (glossitis)</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angular stomatitis</a:t>
            </a:r>
            <a:r>
              <a:rPr lang="en-US" sz="3200" dirty="0">
                <a:latin typeface="Times New Roman" panose="02020603050405020304" pitchFamily="18" charset="0"/>
                <a:cs typeface="Times New Roman" panose="02020603050405020304" pitchFamily="18" charset="0"/>
              </a:rPr>
              <a:t>, seborrheic dermatitis around the mouth and wings of the nose, and </a:t>
            </a:r>
            <a:r>
              <a:rPr lang="en-US" sz="3200" dirty="0" err="1">
                <a:latin typeface="Times New Roman" panose="02020603050405020304" pitchFamily="18" charset="0"/>
                <a:cs typeface="Times New Roman" panose="02020603050405020304" pitchFamily="18" charset="0"/>
              </a:rPr>
              <a:t>pericorneal</a:t>
            </a:r>
            <a:r>
              <a:rPr lang="en-US" sz="3200" dirty="0">
                <a:latin typeface="Times New Roman" panose="02020603050405020304" pitchFamily="18" charset="0"/>
                <a:cs typeface="Times New Roman" panose="02020603050405020304" pitchFamily="18" charset="0"/>
              </a:rPr>
              <a:t> injection. The listed symptoms are characteristic of:</a:t>
            </a:r>
          </a:p>
          <a:p>
            <a:pPr algn="just"/>
            <a:r>
              <a:rPr lang="en-US" sz="3200" dirty="0">
                <a:latin typeface="Times New Roman" panose="02020603050405020304" pitchFamily="18" charset="0"/>
                <a:cs typeface="Times New Roman" panose="02020603050405020304" pitchFamily="18" charset="0"/>
              </a:rPr>
              <a:t>A </a:t>
            </a:r>
            <a:r>
              <a:rPr lang="en-US" sz="4000" u="sng" dirty="0">
                <a:latin typeface="Times New Roman" panose="02020603050405020304" pitchFamily="18" charset="0"/>
                <a:cs typeface="Times New Roman" panose="02020603050405020304" pitchFamily="18" charset="0"/>
              </a:rPr>
              <a:t>B2-hypovitaminosis</a:t>
            </a:r>
          </a:p>
          <a:p>
            <a:pPr algn="just"/>
            <a:r>
              <a:rPr lang="en-US" sz="3200" dirty="0">
                <a:latin typeface="Times New Roman" panose="02020603050405020304" pitchFamily="18" charset="0"/>
                <a:cs typeface="Times New Roman" panose="02020603050405020304" pitchFamily="18" charset="0"/>
              </a:rPr>
              <a:t>B B1-hypovitaminosis</a:t>
            </a:r>
          </a:p>
          <a:p>
            <a:pPr algn="just"/>
            <a:r>
              <a:rPr lang="en-US" sz="3200" dirty="0">
                <a:latin typeface="Times New Roman" panose="02020603050405020304" pitchFamily="18" charset="0"/>
                <a:cs typeface="Times New Roman" panose="02020603050405020304" pitchFamily="18" charset="0"/>
              </a:rPr>
              <a:t>C </a:t>
            </a:r>
            <a:r>
              <a:rPr lang="en-US" sz="3200" dirty="0" err="1">
                <a:latin typeface="Times New Roman" panose="02020603050405020304" pitchFamily="18" charset="0"/>
                <a:cs typeface="Times New Roman" panose="02020603050405020304" pitchFamily="18" charset="0"/>
              </a:rPr>
              <a:t>C</a:t>
            </a:r>
            <a:r>
              <a:rPr lang="en-US" sz="3200" dirty="0">
                <a:latin typeface="Times New Roman" panose="02020603050405020304" pitchFamily="18" charset="0"/>
                <a:cs typeface="Times New Roman" panose="02020603050405020304" pitchFamily="18" charset="0"/>
              </a:rPr>
              <a:t> -hypovitaminosis</a:t>
            </a:r>
          </a:p>
          <a:p>
            <a:pPr algn="just"/>
            <a:r>
              <a:rPr lang="en-US" sz="3200" dirty="0">
                <a:latin typeface="Times New Roman" panose="02020603050405020304" pitchFamily="18" charset="0"/>
                <a:cs typeface="Times New Roman" panose="02020603050405020304" pitchFamily="18" charset="0"/>
              </a:rPr>
              <a:t>D P </a:t>
            </a:r>
            <a:r>
              <a:rPr lang="en-US" sz="3200" dirty="0" err="1">
                <a:latin typeface="Times New Roman" panose="02020603050405020304" pitchFamily="18" charset="0"/>
                <a:cs typeface="Times New Roman" panose="02020603050405020304" pitchFamily="18" charset="0"/>
              </a:rPr>
              <a:t>P</a:t>
            </a:r>
            <a:r>
              <a:rPr lang="en-US" sz="3200" dirty="0">
                <a:latin typeface="Times New Roman" panose="02020603050405020304" pitchFamily="18" charset="0"/>
                <a:cs typeface="Times New Roman" panose="02020603050405020304" pitchFamily="18" charset="0"/>
              </a:rPr>
              <a:t> -hypovitaminosis</a:t>
            </a:r>
          </a:p>
          <a:p>
            <a:pPr algn="just"/>
            <a:r>
              <a:rPr lang="en-US" sz="3200" dirty="0">
                <a:latin typeface="Times New Roman" panose="02020603050405020304" pitchFamily="18" charset="0"/>
                <a:cs typeface="Times New Roman" panose="02020603050405020304" pitchFamily="18" charset="0"/>
              </a:rPr>
              <a:t>E A-hypovitaminosis</a:t>
            </a:r>
            <a:endParaRPr lang="ru-UA"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60936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B836CE-51BC-4A53-B21D-55F5D05067DF}"/>
              </a:ext>
            </a:extLst>
          </p:cNvPr>
          <p:cNvSpPr txBox="1"/>
          <p:nvPr/>
        </p:nvSpPr>
        <p:spPr>
          <a:xfrm>
            <a:off x="665825" y="497151"/>
            <a:ext cx="10963923" cy="5816977"/>
          </a:xfrm>
          <a:prstGeom prst="rect">
            <a:avLst/>
          </a:prstGeom>
          <a:noFill/>
        </p:spPr>
        <p:txBody>
          <a:bodyPr wrap="square">
            <a:spAutoFit/>
          </a:bodyPr>
          <a:lstStyle/>
          <a:p>
            <a:pPr algn="just"/>
            <a:r>
              <a:rPr lang="en-US" sz="2800" dirty="0">
                <a:latin typeface="Times New Roman" panose="02020603050405020304" pitchFamily="18" charset="0"/>
                <a:cs typeface="Times New Roman" panose="02020603050405020304" pitchFamily="18" charset="0"/>
              </a:rPr>
              <a:t>A 24-year-old patient visited a doctor </a:t>
            </a:r>
            <a:r>
              <a:rPr lang="en-US" sz="2800" u="sng" dirty="0">
                <a:latin typeface="Times New Roman" panose="02020603050405020304" pitchFamily="18" charset="0"/>
                <a:cs typeface="Times New Roman" panose="02020603050405020304" pitchFamily="18" charset="0"/>
              </a:rPr>
              <a:t>complaining of enlargement of his submaxillary lymph nodes</a:t>
            </a:r>
            <a:r>
              <a:rPr lang="en-US" sz="2800" dirty="0">
                <a:latin typeface="Times New Roman" panose="02020603050405020304" pitchFamily="18" charset="0"/>
                <a:cs typeface="Times New Roman" panose="02020603050405020304" pitchFamily="18" charset="0"/>
              </a:rPr>
              <a:t>. Objectively: </a:t>
            </a:r>
            <a:r>
              <a:rPr lang="en-US" sz="2800" u="sng" dirty="0">
                <a:latin typeface="Times New Roman" panose="02020603050405020304" pitchFamily="18" charset="0"/>
                <a:cs typeface="Times New Roman" panose="02020603050405020304" pitchFamily="18" charset="0"/>
              </a:rPr>
              <a:t>submaxillary, axillary and inguinal lymph nodes are enlarged</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Chest X-ray shows: enlarged lymph nodes of mediastinum</a:t>
            </a:r>
            <a:r>
              <a:rPr lang="en-US" sz="2800" dirty="0">
                <a:latin typeface="Times New Roman" panose="02020603050405020304" pitchFamily="18" charset="0"/>
                <a:cs typeface="Times New Roman" panose="02020603050405020304" pitchFamily="18" charset="0"/>
              </a:rPr>
              <a:t>. Blood test: erythrocytes 3,4 · 1012/l, Hb- 100 g/l, blood </a:t>
            </a:r>
            <a:r>
              <a:rPr lang="en-US" sz="2800" dirty="0" err="1">
                <a:latin typeface="Times New Roman" panose="02020603050405020304" pitchFamily="18" charset="0"/>
                <a:cs typeface="Times New Roman" panose="02020603050405020304" pitchFamily="18" charset="0"/>
              </a:rPr>
              <a:t>colour</a:t>
            </a:r>
            <a:r>
              <a:rPr lang="en-US" sz="2800" dirty="0">
                <a:latin typeface="Times New Roman" panose="02020603050405020304" pitchFamily="18" charset="0"/>
                <a:cs typeface="Times New Roman" panose="02020603050405020304" pitchFamily="18" charset="0"/>
              </a:rPr>
              <a:t> index - 0,88, platelets - 190 · 109/l, leucocytes - 7,5 · 109/l, </a:t>
            </a:r>
            <a:r>
              <a:rPr lang="en-US" sz="2800" u="sng" dirty="0" err="1">
                <a:latin typeface="Times New Roman" panose="02020603050405020304" pitchFamily="18" charset="0"/>
                <a:cs typeface="Times New Roman" panose="02020603050405020304" pitchFamily="18" charset="0"/>
              </a:rPr>
              <a:t>eosinophiles</a:t>
            </a:r>
            <a:r>
              <a:rPr lang="en-US" sz="2800" u="sng" dirty="0">
                <a:latin typeface="Times New Roman" panose="02020603050405020304" pitchFamily="18" charset="0"/>
                <a:cs typeface="Times New Roman" panose="02020603050405020304" pitchFamily="18" charset="0"/>
              </a:rPr>
              <a:t> - 8%, band </a:t>
            </a:r>
            <a:r>
              <a:rPr lang="en-US" sz="2800" u="sng" dirty="0" err="1">
                <a:latin typeface="Times New Roman" panose="02020603050405020304" pitchFamily="18" charset="0"/>
                <a:cs typeface="Times New Roman" panose="02020603050405020304" pitchFamily="18" charset="0"/>
              </a:rPr>
              <a:t>neutrophiles</a:t>
            </a:r>
            <a:r>
              <a:rPr lang="en-US" sz="2800" u="sng" dirty="0">
                <a:latin typeface="Times New Roman" panose="02020603050405020304" pitchFamily="18" charset="0"/>
                <a:cs typeface="Times New Roman" panose="02020603050405020304" pitchFamily="18" charset="0"/>
              </a:rPr>
              <a:t> - 2%, segmented </a:t>
            </a:r>
            <a:r>
              <a:rPr lang="en-US" sz="2800" u="sng" dirty="0" err="1">
                <a:latin typeface="Times New Roman" panose="02020603050405020304" pitchFamily="18" charset="0"/>
                <a:cs typeface="Times New Roman" panose="02020603050405020304" pitchFamily="18" charset="0"/>
              </a:rPr>
              <a:t>neutrophiles</a:t>
            </a:r>
            <a:r>
              <a:rPr lang="en-US" sz="2800" u="sng" dirty="0">
                <a:latin typeface="Times New Roman" panose="02020603050405020304" pitchFamily="18" charset="0"/>
                <a:cs typeface="Times New Roman" panose="02020603050405020304" pitchFamily="18" charset="0"/>
              </a:rPr>
              <a:t> - 67%, lymphocytes - 23%, ESR - 22 mm/h</a:t>
            </a:r>
            <a:r>
              <a:rPr lang="en-US" sz="2800" dirty="0">
                <a:latin typeface="Times New Roman" panose="02020603050405020304" pitchFamily="18" charset="0"/>
                <a:cs typeface="Times New Roman" panose="02020603050405020304" pitchFamily="18" charset="0"/>
              </a:rPr>
              <a:t>. What test must be prescribed to verify the cause of lymphadenopathy?</a:t>
            </a:r>
          </a:p>
          <a:p>
            <a:pPr algn="just"/>
            <a:r>
              <a:rPr lang="en-US" sz="2800" dirty="0">
                <a:latin typeface="Times New Roman" panose="02020603050405020304" pitchFamily="18" charset="0"/>
                <a:cs typeface="Times New Roman" panose="02020603050405020304" pitchFamily="18" charset="0"/>
              </a:rPr>
              <a:t>A </a:t>
            </a:r>
            <a:r>
              <a:rPr lang="en-US" sz="3600" u="sng" dirty="0">
                <a:latin typeface="Times New Roman" panose="02020603050405020304" pitchFamily="18" charset="0"/>
                <a:cs typeface="Times New Roman" panose="02020603050405020304" pitchFamily="18" charset="0"/>
              </a:rPr>
              <a:t>Open biopsy of lymph nodes</a:t>
            </a:r>
          </a:p>
          <a:p>
            <a:pPr algn="just"/>
            <a:r>
              <a:rPr lang="en-US" sz="2800" dirty="0">
                <a:latin typeface="Times New Roman" panose="02020603050405020304" pitchFamily="18" charset="0"/>
                <a:cs typeface="Times New Roman" panose="02020603050405020304" pitchFamily="18" charset="0"/>
              </a:rPr>
              <a:t>B Ultrasonography of abdominal cavity</a:t>
            </a:r>
          </a:p>
          <a:p>
            <a:pPr algn="just"/>
            <a:r>
              <a:rPr lang="en-US" sz="2800" dirty="0">
                <a:latin typeface="Times New Roman" panose="02020603050405020304" pitchFamily="18" charset="0"/>
                <a:cs typeface="Times New Roman" panose="02020603050405020304" pitchFamily="18" charset="0"/>
              </a:rPr>
              <a:t>C Mediastinum tomography</a:t>
            </a:r>
          </a:p>
          <a:p>
            <a:pPr algn="just"/>
            <a:r>
              <a:rPr lang="en-US" sz="2800" dirty="0">
                <a:latin typeface="Times New Roman" panose="02020603050405020304" pitchFamily="18" charset="0"/>
                <a:cs typeface="Times New Roman" panose="02020603050405020304" pitchFamily="18" charset="0"/>
              </a:rPr>
              <a:t>D Puncture biopsy of lymph nodes</a:t>
            </a:r>
          </a:p>
          <a:p>
            <a:pPr algn="just"/>
            <a:r>
              <a:rPr lang="en-US" sz="2800" dirty="0">
                <a:latin typeface="Times New Roman" panose="02020603050405020304" pitchFamily="18" charset="0"/>
                <a:cs typeface="Times New Roman" panose="02020603050405020304" pitchFamily="18" charset="0"/>
              </a:rPr>
              <a:t>E Sternal puncture</a:t>
            </a:r>
            <a:endParaRPr lang="ru-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24955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5E1C5A-34B8-4102-B1A0-15520DE1F314}"/>
              </a:ext>
            </a:extLst>
          </p:cNvPr>
          <p:cNvSpPr txBox="1"/>
          <p:nvPr/>
        </p:nvSpPr>
        <p:spPr>
          <a:xfrm>
            <a:off x="585925" y="443883"/>
            <a:ext cx="11061577" cy="6124754"/>
          </a:xfrm>
          <a:prstGeom prst="rect">
            <a:avLst/>
          </a:prstGeom>
          <a:noFill/>
        </p:spPr>
        <p:txBody>
          <a:bodyPr wrap="square">
            <a:spAutoFit/>
          </a:bodyPr>
          <a:lstStyle/>
          <a:p>
            <a:pPr algn="just"/>
            <a:r>
              <a:rPr lang="en-US" sz="3200" dirty="0">
                <a:latin typeface="Times New Roman" panose="02020603050405020304" pitchFamily="18" charset="0"/>
                <a:cs typeface="Times New Roman" panose="02020603050405020304" pitchFamily="18" charset="0"/>
              </a:rPr>
              <a:t>A 25-year-old female patient </a:t>
            </a:r>
            <a:r>
              <a:rPr lang="en-US" sz="3200" u="sng" dirty="0">
                <a:latin typeface="Times New Roman" panose="02020603050405020304" pitchFamily="18" charset="0"/>
                <a:cs typeface="Times New Roman" panose="02020603050405020304" pitchFamily="18" charset="0"/>
              </a:rPr>
              <a:t>complains of marked weakness, sleepiness, blackouts, dizziness, taste disorder</a:t>
            </a:r>
            <a:r>
              <a:rPr lang="en-US" sz="3200" dirty="0">
                <a:latin typeface="Times New Roman" panose="02020603050405020304" pitchFamily="18" charset="0"/>
                <a:cs typeface="Times New Roman" panose="02020603050405020304" pitchFamily="18" charset="0"/>
              </a:rPr>
              <a:t>. The patient </a:t>
            </a:r>
            <a:r>
              <a:rPr lang="en-US" sz="3200" u="sng" dirty="0">
                <a:latin typeface="Times New Roman" panose="02020603050405020304" pitchFamily="18" charset="0"/>
                <a:cs typeface="Times New Roman" panose="02020603050405020304" pitchFamily="18" charset="0"/>
              </a:rPr>
              <a:t>has a history of menorrhagia</a:t>
            </a:r>
            <a:r>
              <a:rPr lang="en-US" sz="3200" dirty="0">
                <a:latin typeface="Times New Roman" panose="02020603050405020304" pitchFamily="18" charset="0"/>
                <a:cs typeface="Times New Roman" panose="02020603050405020304" pitchFamily="18" charset="0"/>
              </a:rPr>
              <a:t>. Objectively: the patient </a:t>
            </a:r>
            <a:r>
              <a:rPr lang="en-US" sz="3200" u="sng" dirty="0">
                <a:latin typeface="Times New Roman" panose="02020603050405020304" pitchFamily="18" charset="0"/>
                <a:cs typeface="Times New Roman" panose="02020603050405020304" pitchFamily="18" charset="0"/>
              </a:rPr>
              <a:t>has marked weakness, pale skin, cracks in the corners of her mouth, peeling nails</a:t>
            </a:r>
            <a:r>
              <a:rPr lang="en-US" sz="3200" dirty="0">
                <a:latin typeface="Times New Roman" panose="02020603050405020304" pitchFamily="18" charset="0"/>
                <a:cs typeface="Times New Roman" panose="02020603050405020304" pitchFamily="18" charset="0"/>
              </a:rPr>
              <a:t>, systolic apical murmur. Blood test results: RBC - 3,4 · 1012/l, </a:t>
            </a:r>
            <a:r>
              <a:rPr lang="en-US" sz="3200" u="sng" dirty="0">
                <a:latin typeface="Times New Roman" panose="02020603050405020304" pitchFamily="18" charset="0"/>
                <a:cs typeface="Times New Roman" panose="02020603050405020304" pitchFamily="18" charset="0"/>
              </a:rPr>
              <a:t>Hb- 70 g/l</a:t>
            </a:r>
            <a:r>
              <a:rPr lang="en-US" sz="3200" dirty="0">
                <a:latin typeface="Times New Roman" panose="02020603050405020304" pitchFamily="18" charset="0"/>
                <a:cs typeface="Times New Roman" panose="02020603050405020304" pitchFamily="18" charset="0"/>
              </a:rPr>
              <a:t>, </a:t>
            </a:r>
            <a:r>
              <a:rPr lang="en-US" sz="3200" u="sng" dirty="0" err="1">
                <a:latin typeface="Times New Roman" panose="02020603050405020304" pitchFamily="18" charset="0"/>
                <a:cs typeface="Times New Roman" panose="02020603050405020304" pitchFamily="18" charset="0"/>
              </a:rPr>
              <a:t>colour</a:t>
            </a:r>
            <a:r>
              <a:rPr lang="en-US" sz="3200" u="sng" dirty="0">
                <a:latin typeface="Times New Roman" panose="02020603050405020304" pitchFamily="18" charset="0"/>
                <a:cs typeface="Times New Roman" panose="02020603050405020304" pitchFamily="18" charset="0"/>
              </a:rPr>
              <a:t> index - 0,75</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platelets - 140 · 109/l</a:t>
            </a:r>
            <a:r>
              <a:rPr lang="en-US" sz="3200" dirty="0">
                <a:latin typeface="Times New Roman" panose="02020603050405020304" pitchFamily="18" charset="0"/>
                <a:cs typeface="Times New Roman" panose="02020603050405020304" pitchFamily="18" charset="0"/>
              </a:rPr>
              <a:t>, WBC- 6,2 · 109/l. What is the most likely diagnosis?</a:t>
            </a:r>
          </a:p>
          <a:p>
            <a:pPr algn="just"/>
            <a:r>
              <a:rPr lang="en-US" sz="3200" dirty="0">
                <a:latin typeface="Times New Roman" panose="02020603050405020304" pitchFamily="18" charset="0"/>
                <a:cs typeface="Times New Roman" panose="02020603050405020304" pitchFamily="18" charset="0"/>
              </a:rPr>
              <a:t>A </a:t>
            </a:r>
            <a:r>
              <a:rPr lang="en-US" sz="4000" u="sng" dirty="0">
                <a:latin typeface="Times New Roman" panose="02020603050405020304" pitchFamily="18" charset="0"/>
                <a:cs typeface="Times New Roman" panose="02020603050405020304" pitchFamily="18" charset="0"/>
              </a:rPr>
              <a:t>Chronic </a:t>
            </a:r>
            <a:r>
              <a:rPr lang="en-US" sz="4000" u="sng" dirty="0" err="1">
                <a:latin typeface="Times New Roman" panose="02020603050405020304" pitchFamily="18" charset="0"/>
                <a:cs typeface="Times New Roman" panose="02020603050405020304" pitchFamily="18" charset="0"/>
              </a:rPr>
              <a:t>posthemorrhagic</a:t>
            </a:r>
            <a:r>
              <a:rPr lang="en-US" sz="4000" u="sng" dirty="0">
                <a:latin typeface="Times New Roman" panose="02020603050405020304" pitchFamily="18" charset="0"/>
                <a:cs typeface="Times New Roman" panose="02020603050405020304" pitchFamily="18" charset="0"/>
              </a:rPr>
              <a:t> anemia</a:t>
            </a:r>
          </a:p>
          <a:p>
            <a:pPr algn="just"/>
            <a:r>
              <a:rPr lang="en-US" sz="3200" dirty="0">
                <a:latin typeface="Times New Roman" panose="02020603050405020304" pitchFamily="18" charset="0"/>
                <a:cs typeface="Times New Roman" panose="02020603050405020304" pitchFamily="18" charset="0"/>
              </a:rPr>
              <a:t>B Acute leukemia</a:t>
            </a:r>
          </a:p>
          <a:p>
            <a:pPr algn="just"/>
            <a:r>
              <a:rPr lang="en-US" sz="3200" dirty="0">
                <a:latin typeface="Times New Roman" panose="02020603050405020304" pitchFamily="18" charset="0"/>
                <a:cs typeface="Times New Roman" panose="02020603050405020304" pitchFamily="18" charset="0"/>
              </a:rPr>
              <a:t>C Acute </a:t>
            </a:r>
            <a:r>
              <a:rPr lang="en-US" sz="3200" dirty="0" err="1">
                <a:latin typeface="Times New Roman" panose="02020603050405020304" pitchFamily="18" charset="0"/>
                <a:cs typeface="Times New Roman" panose="02020603050405020304" pitchFamily="18" charset="0"/>
              </a:rPr>
              <a:t>posthemorrhagic</a:t>
            </a:r>
            <a:r>
              <a:rPr lang="en-US" sz="3200" dirty="0">
                <a:latin typeface="Times New Roman" panose="02020603050405020304" pitchFamily="18" charset="0"/>
                <a:cs typeface="Times New Roman" panose="02020603050405020304" pitchFamily="18" charset="0"/>
              </a:rPr>
              <a:t> anemia</a:t>
            </a:r>
          </a:p>
          <a:p>
            <a:pPr algn="just"/>
            <a:r>
              <a:rPr lang="en-US" sz="3200" dirty="0">
                <a:latin typeface="Times New Roman" panose="02020603050405020304" pitchFamily="18" charset="0"/>
                <a:cs typeface="Times New Roman" panose="02020603050405020304" pitchFamily="18" charset="0"/>
              </a:rPr>
              <a:t>D B12-deficiency anemia</a:t>
            </a:r>
          </a:p>
          <a:p>
            <a:pPr algn="just"/>
            <a:r>
              <a:rPr lang="en-US" sz="3200" dirty="0">
                <a:latin typeface="Times New Roman" panose="02020603050405020304" pitchFamily="18" charset="0"/>
                <a:cs typeface="Times New Roman" panose="02020603050405020304" pitchFamily="18" charset="0"/>
              </a:rPr>
              <a:t>E </a:t>
            </a:r>
            <a:r>
              <a:rPr lang="en-US" sz="3200" dirty="0" err="1">
                <a:latin typeface="Times New Roman" panose="02020603050405020304" pitchFamily="18" charset="0"/>
                <a:cs typeface="Times New Roman" panose="02020603050405020304" pitchFamily="18" charset="0"/>
              </a:rPr>
              <a:t>Werlhof’s</a:t>
            </a:r>
            <a:r>
              <a:rPr lang="en-US" sz="3200" dirty="0">
                <a:latin typeface="Times New Roman" panose="02020603050405020304" pitchFamily="18" charset="0"/>
                <a:cs typeface="Times New Roman" panose="02020603050405020304" pitchFamily="18" charset="0"/>
              </a:rPr>
              <a:t> disease</a:t>
            </a:r>
            <a:endParaRPr lang="ru-UA"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210837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0CEF6E-1971-4095-B316-00FB20EB5A74}"/>
              </a:ext>
            </a:extLst>
          </p:cNvPr>
          <p:cNvSpPr txBox="1"/>
          <p:nvPr/>
        </p:nvSpPr>
        <p:spPr>
          <a:xfrm>
            <a:off x="648070" y="541537"/>
            <a:ext cx="10946167" cy="5632311"/>
          </a:xfrm>
          <a:prstGeom prst="rect">
            <a:avLst/>
          </a:prstGeom>
          <a:noFill/>
        </p:spPr>
        <p:txBody>
          <a:bodyPr wrap="square">
            <a:spAutoFit/>
          </a:bodyPr>
          <a:lstStyle/>
          <a:p>
            <a:pPr algn="just"/>
            <a:r>
              <a:rPr lang="en-US" sz="3200" dirty="0">
                <a:latin typeface="Times New Roman" panose="02020603050405020304" pitchFamily="18" charset="0"/>
                <a:cs typeface="Times New Roman" panose="02020603050405020304" pitchFamily="18" charset="0"/>
              </a:rPr>
              <a:t>A 41-year-old patient </a:t>
            </a:r>
            <a:r>
              <a:rPr lang="en-US" sz="3200" u="sng" dirty="0">
                <a:latin typeface="Times New Roman" panose="02020603050405020304" pitchFamily="18" charset="0"/>
                <a:cs typeface="Times New Roman" panose="02020603050405020304" pitchFamily="18" charset="0"/>
              </a:rPr>
              <a:t>with Addison’s disease had influenza</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After that he developed </a:t>
            </a:r>
            <a:r>
              <a:rPr lang="en-US" sz="3200" u="sng" dirty="0" err="1">
                <a:latin typeface="Times New Roman" panose="02020603050405020304" pitchFamily="18" charset="0"/>
                <a:cs typeface="Times New Roman" panose="02020603050405020304" pitchFamily="18" charset="0"/>
              </a:rPr>
              <a:t>adynamia</a:t>
            </a:r>
            <a:r>
              <a:rPr lang="en-US" sz="3200" u="sng" dirty="0">
                <a:latin typeface="Times New Roman" panose="02020603050405020304" pitchFamily="18" charset="0"/>
                <a:cs typeface="Times New Roman" panose="02020603050405020304" pitchFamily="18" charset="0"/>
              </a:rPr>
              <a:t>, depression, nausea, vomiting, diarrhea and hypoglycemia. BP is 75/50 mm Hg</a:t>
            </a:r>
            <a:r>
              <a:rPr lang="en-US" sz="3200" dirty="0">
                <a:latin typeface="Times New Roman" panose="02020603050405020304" pitchFamily="18" charset="0"/>
                <a:cs typeface="Times New Roman" panose="02020603050405020304" pitchFamily="18" charset="0"/>
              </a:rPr>
              <a:t>. Blood test: </a:t>
            </a:r>
            <a:r>
              <a:rPr lang="en-US" sz="3200" u="sng" dirty="0">
                <a:latin typeface="Times New Roman" panose="02020603050405020304" pitchFamily="18" charset="0"/>
                <a:cs typeface="Times New Roman" panose="02020603050405020304" pitchFamily="18" charset="0"/>
              </a:rPr>
              <a:t>decreased content of corticosterone, hydrocortisone, 13-oxycorticosteroids, 17-oxycorticosteroids</a:t>
            </a:r>
            <a:r>
              <a:rPr lang="en-US" sz="3200" dirty="0">
                <a:latin typeface="Times New Roman" panose="02020603050405020304" pitchFamily="18" charset="0"/>
                <a:cs typeface="Times New Roman" panose="02020603050405020304" pitchFamily="18" charset="0"/>
              </a:rPr>
              <a:t>. What condition has developed in the patient?</a:t>
            </a:r>
          </a:p>
          <a:p>
            <a:pPr algn="just"/>
            <a:r>
              <a:rPr lang="en-US" sz="3200" dirty="0">
                <a:latin typeface="Times New Roman" panose="02020603050405020304" pitchFamily="18" charset="0"/>
                <a:cs typeface="Times New Roman" panose="02020603050405020304" pitchFamily="18" charset="0"/>
              </a:rPr>
              <a:t>A </a:t>
            </a:r>
            <a:r>
              <a:rPr lang="en-US" sz="4000" u="sng" dirty="0">
                <a:latin typeface="Times New Roman" panose="02020603050405020304" pitchFamily="18" charset="0"/>
                <a:cs typeface="Times New Roman" panose="02020603050405020304" pitchFamily="18" charset="0"/>
              </a:rPr>
              <a:t>Acute adrenal gland insufficiency</a:t>
            </a:r>
          </a:p>
          <a:p>
            <a:pPr algn="just"/>
            <a:r>
              <a:rPr lang="en-US" sz="3200" dirty="0">
                <a:latin typeface="Times New Roman" panose="02020603050405020304" pitchFamily="18" charset="0"/>
                <a:cs typeface="Times New Roman" panose="02020603050405020304" pitchFamily="18" charset="0"/>
              </a:rPr>
              <a:t>B Acute gastritis</a:t>
            </a:r>
            <a:endParaRPr lang="uk-UA" sz="3200" dirty="0">
              <a:latin typeface="Times New Roman" panose="02020603050405020304" pitchFamily="18" charset="0"/>
              <a:cs typeface="Times New Roman" panose="02020603050405020304" pitchFamily="18" charset="0"/>
            </a:endParaRPr>
          </a:p>
          <a:p>
            <a:pPr algn="just"/>
            <a:r>
              <a:rPr lang="pt-BR" sz="3200" dirty="0">
                <a:latin typeface="Times New Roman" panose="02020603050405020304" pitchFamily="18" charset="0"/>
                <a:cs typeface="Times New Roman" panose="02020603050405020304" pitchFamily="18" charset="0"/>
              </a:rPr>
              <a:t>C Acute enterocolitis</a:t>
            </a:r>
          </a:p>
          <a:p>
            <a:pPr algn="just"/>
            <a:r>
              <a:rPr lang="pt-BR" sz="3200" dirty="0">
                <a:latin typeface="Times New Roman" panose="02020603050405020304" pitchFamily="18" charset="0"/>
                <a:cs typeface="Times New Roman" panose="02020603050405020304" pitchFamily="18" charset="0"/>
              </a:rPr>
              <a:t>D Collapse</a:t>
            </a:r>
          </a:p>
          <a:p>
            <a:pPr algn="just"/>
            <a:r>
              <a:rPr lang="pt-BR" sz="3200" dirty="0">
                <a:latin typeface="Times New Roman" panose="02020603050405020304" pitchFamily="18" charset="0"/>
                <a:cs typeface="Times New Roman" panose="02020603050405020304" pitchFamily="18" charset="0"/>
              </a:rPr>
              <a:t>E Diabetes mellitus</a:t>
            </a:r>
            <a:endParaRPr lang="ru-UA"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40440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FCC207-64A9-43F5-9C8E-8BD0746E5DD5}"/>
              </a:ext>
            </a:extLst>
          </p:cNvPr>
          <p:cNvSpPr txBox="1"/>
          <p:nvPr/>
        </p:nvSpPr>
        <p:spPr>
          <a:xfrm>
            <a:off x="618477" y="305068"/>
            <a:ext cx="10955045" cy="6247864"/>
          </a:xfrm>
          <a:prstGeom prst="rect">
            <a:avLst/>
          </a:prstGeom>
          <a:noFill/>
        </p:spPr>
        <p:txBody>
          <a:bodyPr wrap="square">
            <a:spAutoFit/>
          </a:bodyPr>
          <a:lstStyle/>
          <a:p>
            <a:pPr algn="just"/>
            <a:r>
              <a:rPr lang="en-US" sz="2800" dirty="0">
                <a:latin typeface="Times New Roman" panose="02020603050405020304" pitchFamily="18" charset="0"/>
                <a:cs typeface="Times New Roman" panose="02020603050405020304" pitchFamily="18" charset="0"/>
              </a:rPr>
              <a:t>A 57-year-old man </a:t>
            </a:r>
            <a:r>
              <a:rPr lang="en-US" sz="2800" u="sng" dirty="0">
                <a:latin typeface="Times New Roman" panose="02020603050405020304" pitchFamily="18" charset="0"/>
                <a:cs typeface="Times New Roman" panose="02020603050405020304" pitchFamily="18" charset="0"/>
              </a:rPr>
              <a:t>complains of shortness of breath, swelling on shanks, irregularity in cardiac work, pain in the left chest half with irradiation to the left scapula</a:t>
            </a:r>
            <a:r>
              <a:rPr lang="en-US" sz="2800" dirty="0">
                <a:latin typeface="Times New Roman" panose="02020603050405020304" pitchFamily="18" charset="0"/>
                <a:cs typeface="Times New Roman" panose="02020603050405020304" pitchFamily="18" charset="0"/>
              </a:rPr>
              <a:t>.</a:t>
            </a:r>
            <a:r>
              <a:rPr lang="ru-RU"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Treatment is ineffective. On physical exam: heart’s sounds are diminished, soft systolic murmur on the apex. Ps - 100/min, arrhythmical, BP - 115/75 mm Hg. </a:t>
            </a:r>
            <a:r>
              <a:rPr lang="en-US" sz="2800" u="sng" dirty="0">
                <a:latin typeface="Times New Roman" panose="02020603050405020304" pitchFamily="18" charset="0"/>
                <a:cs typeface="Times New Roman" panose="02020603050405020304" pitchFamily="18" charset="0"/>
              </a:rPr>
              <a:t>The liver is +2 cm, painful</a:t>
            </a:r>
            <a:r>
              <a:rPr lang="en-US" sz="2800" dirty="0">
                <a:latin typeface="Times New Roman" panose="02020603050405020304" pitchFamily="18" charset="0"/>
                <a:cs typeface="Times New Roman" panose="02020603050405020304" pitchFamily="18" charset="0"/>
              </a:rPr>
              <a:t>. </a:t>
            </a:r>
            <a:r>
              <a:rPr lang="en-US" sz="2800" u="sng" dirty="0" err="1">
                <a:latin typeface="Times New Roman" panose="02020603050405020304" pitchFamily="18" charset="0"/>
                <a:cs typeface="Times New Roman" panose="02020603050405020304" pitchFamily="18" charset="0"/>
              </a:rPr>
              <a:t>Roentgenoscopy</a:t>
            </a:r>
            <a:r>
              <a:rPr lang="en-US" sz="2800" u="sng" dirty="0">
                <a:latin typeface="Times New Roman" panose="02020603050405020304" pitchFamily="18" charset="0"/>
                <a:cs typeface="Times New Roman" panose="02020603050405020304" pitchFamily="18" charset="0"/>
              </a:rPr>
              <a:t>: enlargement of heart shadow to all sides, pulsation is weak</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Electrocardiogram (ECG): </a:t>
            </a:r>
            <a:r>
              <a:rPr lang="en-US" sz="2800" u="sng" dirty="0" err="1">
                <a:latin typeface="Times New Roman" panose="02020603050405020304" pitchFamily="18" charset="0"/>
                <a:cs typeface="Times New Roman" panose="02020603050405020304" pitchFamily="18" charset="0"/>
              </a:rPr>
              <a:t>leftventricled</a:t>
            </a:r>
            <a:r>
              <a:rPr lang="en-US" sz="2800" u="sng" dirty="0">
                <a:latin typeface="Times New Roman" panose="02020603050405020304" pitchFamily="18" charset="0"/>
                <a:cs typeface="Times New Roman" panose="02020603050405020304" pitchFamily="18" charset="0"/>
              </a:rPr>
              <a:t> </a:t>
            </a:r>
            <a:r>
              <a:rPr lang="en-US" sz="2800" u="sng" dirty="0" err="1">
                <a:latin typeface="Times New Roman" panose="02020603050405020304" pitchFamily="18" charset="0"/>
                <a:cs typeface="Times New Roman" panose="02020603050405020304" pitchFamily="18" charset="0"/>
              </a:rPr>
              <a:t>extrasystolia</a:t>
            </a:r>
            <a:r>
              <a:rPr lang="en-US" sz="2800" u="sng" dirty="0">
                <a:latin typeface="Times New Roman" panose="02020603050405020304" pitchFamily="18" charset="0"/>
                <a:cs typeface="Times New Roman" panose="02020603050405020304" pitchFamily="18" charset="0"/>
              </a:rPr>
              <a:t>, decreased voltage</a:t>
            </a:r>
            <a:r>
              <a:rPr lang="en-US" sz="2800" dirty="0">
                <a:latin typeface="Times New Roman" panose="02020603050405020304" pitchFamily="18" charset="0"/>
                <a:cs typeface="Times New Roman" panose="02020603050405020304" pitchFamily="18" charset="0"/>
              </a:rPr>
              <a:t>. What method of investigation is necessary to do to determine the diagnosis?</a:t>
            </a:r>
          </a:p>
          <a:p>
            <a:pPr algn="just"/>
            <a:r>
              <a:rPr lang="en-US" sz="2800" dirty="0">
                <a:latin typeface="Times New Roman" panose="02020603050405020304" pitchFamily="18" charset="0"/>
                <a:cs typeface="Times New Roman" panose="02020603050405020304" pitchFamily="18" charset="0"/>
              </a:rPr>
              <a:t>A </a:t>
            </a:r>
            <a:r>
              <a:rPr lang="en-US" sz="3600" u="sng" dirty="0">
                <a:latin typeface="Times New Roman" panose="02020603050405020304" pitchFamily="18" charset="0"/>
                <a:cs typeface="Times New Roman" panose="02020603050405020304" pitchFamily="18" charset="0"/>
              </a:rPr>
              <a:t>Echocardiography</a:t>
            </a:r>
          </a:p>
          <a:p>
            <a:pPr algn="just"/>
            <a:r>
              <a:rPr lang="en-US" sz="2800" dirty="0">
                <a:latin typeface="Times New Roman" panose="02020603050405020304" pitchFamily="18" charset="0"/>
                <a:cs typeface="Times New Roman" panose="02020603050405020304" pitchFamily="18" charset="0"/>
              </a:rPr>
              <a:t>B </a:t>
            </a:r>
            <a:r>
              <a:rPr lang="en-US" sz="2800" dirty="0" err="1">
                <a:latin typeface="Times New Roman" panose="02020603050405020304" pitchFamily="18" charset="0"/>
                <a:cs typeface="Times New Roman" panose="02020603050405020304" pitchFamily="18" charset="0"/>
              </a:rPr>
              <a:t>Veloergometria</a:t>
            </a:r>
            <a:endParaRPr lang="en-US" sz="2800"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C X-ray kymography</a:t>
            </a:r>
          </a:p>
          <a:p>
            <a:pPr algn="just"/>
            <a:r>
              <a:rPr lang="en-US" sz="2800" dirty="0">
                <a:latin typeface="Times New Roman" panose="02020603050405020304" pitchFamily="18" charset="0"/>
                <a:cs typeface="Times New Roman" panose="02020603050405020304" pitchFamily="18" charset="0"/>
              </a:rPr>
              <a:t>D ECG in the dynamics</a:t>
            </a:r>
          </a:p>
          <a:p>
            <a:pPr algn="just"/>
            <a:r>
              <a:rPr lang="en-US" sz="2800" dirty="0">
                <a:latin typeface="Times New Roman" panose="02020603050405020304" pitchFamily="18" charset="0"/>
                <a:cs typeface="Times New Roman" panose="02020603050405020304" pitchFamily="18" charset="0"/>
              </a:rPr>
              <a:t>E Coronarography</a:t>
            </a:r>
            <a:endParaRPr lang="ru-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96890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4142AF-93EC-449D-A2E4-34C2290C3F07}"/>
              </a:ext>
            </a:extLst>
          </p:cNvPr>
          <p:cNvSpPr txBox="1"/>
          <p:nvPr/>
        </p:nvSpPr>
        <p:spPr>
          <a:xfrm>
            <a:off x="716131" y="305068"/>
            <a:ext cx="10878105" cy="6247864"/>
          </a:xfrm>
          <a:prstGeom prst="rect">
            <a:avLst/>
          </a:prstGeom>
          <a:noFill/>
        </p:spPr>
        <p:txBody>
          <a:bodyPr wrap="square">
            <a:spAutoFit/>
          </a:bodyPr>
          <a:lstStyle/>
          <a:p>
            <a:pPr algn="just"/>
            <a:r>
              <a:rPr lang="en-US" sz="2800" dirty="0">
                <a:latin typeface="Times New Roman" panose="02020603050405020304" pitchFamily="18" charset="0"/>
                <a:cs typeface="Times New Roman" panose="02020603050405020304" pitchFamily="18" charset="0"/>
              </a:rPr>
              <a:t>A 58-year-old patient </a:t>
            </a:r>
            <a:r>
              <a:rPr lang="en-US" sz="2800" u="sng" dirty="0">
                <a:latin typeface="Times New Roman" panose="02020603050405020304" pitchFamily="18" charset="0"/>
                <a:cs typeface="Times New Roman" panose="02020603050405020304" pitchFamily="18" charset="0"/>
              </a:rPr>
              <a:t>has a 3-year history diabetes mellitus type II</a:t>
            </a:r>
            <a:r>
              <a:rPr lang="en-US" sz="2800" dirty="0">
                <a:latin typeface="Times New Roman" panose="02020603050405020304" pitchFamily="18" charset="0"/>
                <a:cs typeface="Times New Roman" panose="02020603050405020304" pitchFamily="18" charset="0"/>
              </a:rPr>
              <a:t>. He has been keeping to a diet and </a:t>
            </a:r>
            <a:r>
              <a:rPr lang="en-US" sz="2800" u="sng" dirty="0">
                <a:latin typeface="Times New Roman" panose="02020603050405020304" pitchFamily="18" charset="0"/>
                <a:cs typeface="Times New Roman" panose="02020603050405020304" pitchFamily="18" charset="0"/>
              </a:rPr>
              <a:t>regularly taking glyburide</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He has been delivered to a hospital on an emergency basis for acute abdomen</a:t>
            </a:r>
            <a:r>
              <a:rPr lang="en-US" sz="2800" dirty="0">
                <a:latin typeface="Times New Roman" panose="02020603050405020304" pitchFamily="18" charset="0"/>
                <a:cs typeface="Times New Roman" panose="02020603050405020304" pitchFamily="18" charset="0"/>
              </a:rPr>
              <a:t>. Objectively: the patient is of </a:t>
            </a:r>
            <a:r>
              <a:rPr lang="en-US" sz="2800" dirty="0" err="1">
                <a:latin typeface="Times New Roman" panose="02020603050405020304" pitchFamily="18" charset="0"/>
                <a:cs typeface="Times New Roman" panose="02020603050405020304" pitchFamily="18" charset="0"/>
              </a:rPr>
              <a:t>supernutrition</a:t>
            </a:r>
            <a:r>
              <a:rPr lang="en-US" sz="2800" dirty="0">
                <a:latin typeface="Times New Roman" panose="02020603050405020304" pitchFamily="18" charset="0"/>
                <a:cs typeface="Times New Roman" panose="02020603050405020304" pitchFamily="18" charset="0"/>
              </a:rPr>
              <a:t> type. The skin is dry. In the lungs vesicular breathing can be auscultated. Heart sounds are regular, 90/min. AP- 130/70 mm Hg. </a:t>
            </a:r>
            <a:r>
              <a:rPr lang="en-US" sz="2800" u="sng" dirty="0">
                <a:latin typeface="Times New Roman" panose="02020603050405020304" pitchFamily="18" charset="0"/>
                <a:cs typeface="Times New Roman" panose="02020603050405020304" pitchFamily="18" charset="0"/>
              </a:rPr>
              <a:t>The symptom of "wooden </a:t>
            </a:r>
            <a:r>
              <a:rPr lang="en-US" sz="2800" u="sng" dirty="0" err="1">
                <a:latin typeface="Times New Roman" panose="02020603050405020304" pitchFamily="18" charset="0"/>
                <a:cs typeface="Times New Roman" panose="02020603050405020304" pitchFamily="18" charset="0"/>
              </a:rPr>
              <a:t>belly"is</a:t>
            </a:r>
            <a:r>
              <a:rPr lang="en-US" sz="2800" u="sng" dirty="0">
                <a:latin typeface="Times New Roman" panose="02020603050405020304" pitchFamily="18" charset="0"/>
                <a:cs typeface="Times New Roman" panose="02020603050405020304" pitchFamily="18" charset="0"/>
              </a:rPr>
              <a:t> visible. Blood sugar - 9,8 millimole/l. The patients has indication for laparotomy</a:t>
            </a:r>
            <a:r>
              <a:rPr lang="en-US" sz="2800" dirty="0">
                <a:latin typeface="Times New Roman" panose="02020603050405020304" pitchFamily="18" charset="0"/>
                <a:cs typeface="Times New Roman" panose="02020603050405020304" pitchFamily="18" charset="0"/>
              </a:rPr>
              <a:t>. What is the most appropriate way of further treatment of diabetes?</a:t>
            </a:r>
          </a:p>
          <a:p>
            <a:pPr algn="just"/>
            <a:r>
              <a:rPr lang="en-US" sz="2800" dirty="0">
                <a:latin typeface="Times New Roman" panose="02020603050405020304" pitchFamily="18" charset="0"/>
                <a:cs typeface="Times New Roman" panose="02020603050405020304" pitchFamily="18" charset="0"/>
              </a:rPr>
              <a:t>A </a:t>
            </a:r>
            <a:r>
              <a:rPr lang="en-US" sz="3600" u="sng" dirty="0">
                <a:latin typeface="Times New Roman" panose="02020603050405020304" pitchFamily="18" charset="0"/>
                <a:cs typeface="Times New Roman" panose="02020603050405020304" pitchFamily="18" charset="0"/>
              </a:rPr>
              <a:t>To administer short insulin</a:t>
            </a:r>
          </a:p>
          <a:p>
            <a:pPr algn="just"/>
            <a:r>
              <a:rPr lang="en-US" sz="2800" dirty="0">
                <a:latin typeface="Times New Roman" panose="02020603050405020304" pitchFamily="18" charset="0"/>
                <a:cs typeface="Times New Roman" panose="02020603050405020304" pitchFamily="18" charset="0"/>
              </a:rPr>
              <a:t>B To continue taking glyburide</a:t>
            </a:r>
          </a:p>
          <a:p>
            <a:pPr algn="just"/>
            <a:r>
              <a:rPr lang="en-US" sz="2800" dirty="0">
                <a:latin typeface="Times New Roman" panose="02020603050405020304" pitchFamily="18" charset="0"/>
                <a:cs typeface="Times New Roman" panose="02020603050405020304" pitchFamily="18" charset="0"/>
              </a:rPr>
              <a:t>C To administer </a:t>
            </a:r>
            <a:r>
              <a:rPr lang="en-US" sz="2800" dirty="0" err="1">
                <a:latin typeface="Times New Roman" panose="02020603050405020304" pitchFamily="18" charset="0"/>
                <a:cs typeface="Times New Roman" panose="02020603050405020304" pitchFamily="18" charset="0"/>
              </a:rPr>
              <a:t>Semilong</a:t>
            </a:r>
            <a:r>
              <a:rPr lang="en-US" sz="2800" dirty="0">
                <a:latin typeface="Times New Roman" panose="02020603050405020304" pitchFamily="18" charset="0"/>
                <a:cs typeface="Times New Roman" panose="02020603050405020304" pitchFamily="18" charset="0"/>
              </a:rPr>
              <a:t> to be taken in the morning and insulin - in the evening</a:t>
            </a:r>
          </a:p>
          <a:p>
            <a:pPr algn="just"/>
            <a:r>
              <a:rPr lang="en-US" sz="2800" dirty="0">
                <a:latin typeface="Times New Roman" panose="02020603050405020304" pitchFamily="18" charset="0"/>
                <a:cs typeface="Times New Roman" panose="02020603050405020304" pitchFamily="18" charset="0"/>
              </a:rPr>
              <a:t>D To administer 1 tablet of </a:t>
            </a:r>
            <a:r>
              <a:rPr lang="en-US" sz="2800" dirty="0" err="1">
                <a:latin typeface="Times New Roman" panose="02020603050405020304" pitchFamily="18" charset="0"/>
                <a:cs typeface="Times New Roman" panose="02020603050405020304" pitchFamily="18" charset="0"/>
              </a:rPr>
              <a:t>Glurenorm</a:t>
            </a:r>
            <a:r>
              <a:rPr lang="en-US" sz="2800" dirty="0">
                <a:latin typeface="Times New Roman" panose="02020603050405020304" pitchFamily="18" charset="0"/>
                <a:cs typeface="Times New Roman" panose="02020603050405020304" pitchFamily="18" charset="0"/>
              </a:rPr>
              <a:t> three times a day</a:t>
            </a:r>
          </a:p>
          <a:p>
            <a:pPr algn="just"/>
            <a:r>
              <a:rPr lang="en-US" sz="2800" dirty="0">
                <a:latin typeface="Times New Roman" panose="02020603050405020304" pitchFamily="18" charset="0"/>
                <a:cs typeface="Times New Roman" panose="02020603050405020304" pitchFamily="18" charset="0"/>
              </a:rPr>
              <a:t>E To administer 1 tablet of </a:t>
            </a:r>
            <a:r>
              <a:rPr lang="en-US" sz="2800" dirty="0" err="1">
                <a:latin typeface="Times New Roman" panose="02020603050405020304" pitchFamily="18" charset="0"/>
                <a:cs typeface="Times New Roman" panose="02020603050405020304" pitchFamily="18" charset="0"/>
              </a:rPr>
              <a:t>Maninil</a:t>
            </a:r>
            <a:r>
              <a:rPr lang="en-US" sz="2800" dirty="0">
                <a:latin typeface="Times New Roman" panose="02020603050405020304" pitchFamily="18" charset="0"/>
                <a:cs typeface="Times New Roman" panose="02020603050405020304" pitchFamily="18" charset="0"/>
              </a:rPr>
              <a:t> three times a day</a:t>
            </a:r>
            <a:endParaRPr lang="ru-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66107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977847-7C2A-4A2C-ABC4-10D13A3407D3}"/>
              </a:ext>
            </a:extLst>
          </p:cNvPr>
          <p:cNvSpPr txBox="1"/>
          <p:nvPr/>
        </p:nvSpPr>
        <p:spPr>
          <a:xfrm>
            <a:off x="719091" y="532661"/>
            <a:ext cx="10866268" cy="5816977"/>
          </a:xfrm>
          <a:prstGeom prst="rect">
            <a:avLst/>
          </a:prstGeom>
          <a:noFill/>
        </p:spPr>
        <p:txBody>
          <a:bodyPr wrap="square">
            <a:spAutoFit/>
          </a:bodyPr>
          <a:lstStyle/>
          <a:p>
            <a:pPr algn="just"/>
            <a:r>
              <a:rPr lang="en-US" sz="2800" dirty="0">
                <a:latin typeface="Times New Roman" panose="02020603050405020304" pitchFamily="18" charset="0"/>
                <a:cs typeface="Times New Roman" panose="02020603050405020304" pitchFamily="18" charset="0"/>
              </a:rPr>
              <a:t>A 45-year-old man </a:t>
            </a:r>
            <a:r>
              <a:rPr lang="en-US" sz="2800" u="sng" dirty="0">
                <a:latin typeface="Times New Roman" panose="02020603050405020304" pitchFamily="18" charset="0"/>
                <a:cs typeface="Times New Roman" panose="02020603050405020304" pitchFamily="18" charset="0"/>
              </a:rPr>
              <a:t>with thrombophlebitis of the deep veins in his legs suddenly after physical exertion developed sharp pain in his thorax on the right, dyspnea, and hemoptysis</a:t>
            </a:r>
            <a:r>
              <a:rPr lang="en-US" sz="2800" dirty="0">
                <a:latin typeface="Times New Roman" panose="02020603050405020304" pitchFamily="18" charset="0"/>
                <a:cs typeface="Times New Roman" panose="02020603050405020304" pitchFamily="18" charset="0"/>
              </a:rPr>
              <a:t>. Objectively his condition is severe; he presents </a:t>
            </a:r>
            <a:r>
              <a:rPr lang="en-US" sz="2800" u="sng" dirty="0">
                <a:latin typeface="Times New Roman" panose="02020603050405020304" pitchFamily="18" charset="0"/>
                <a:cs typeface="Times New Roman" panose="02020603050405020304" pitchFamily="18" charset="0"/>
              </a:rPr>
              <a:t>with acrocyanosis, shortening of pulmonary percussion sound on the right, and weakened respiration</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Respiration is 30/min</a:t>
            </a:r>
            <a:r>
              <a:rPr lang="en-US" sz="2800" dirty="0">
                <a:latin typeface="Times New Roman" panose="02020603050405020304" pitchFamily="18" charset="0"/>
                <a:cs typeface="Times New Roman" panose="02020603050405020304" pitchFamily="18" charset="0"/>
              </a:rPr>
              <a:t>.. blood pressure is 110/80 mm Hg. ECG shows sinus tachycardia. heart rate is 120/min., </a:t>
            </a:r>
            <a:r>
              <a:rPr lang="en-US" sz="2800" u="sng" dirty="0">
                <a:latin typeface="Times New Roman" panose="02020603050405020304" pitchFamily="18" charset="0"/>
                <a:cs typeface="Times New Roman" panose="02020603050405020304" pitchFamily="18" charset="0"/>
              </a:rPr>
              <a:t>electrical axis of the heart deviates to the right. SI-QIII</a:t>
            </a:r>
            <a:r>
              <a:rPr lang="en-US" sz="2800" dirty="0">
                <a:latin typeface="Times New Roman" panose="02020603050405020304" pitchFamily="18" charset="0"/>
                <a:cs typeface="Times New Roman" panose="02020603050405020304" pitchFamily="18" charset="0"/>
              </a:rPr>
              <a:t>. What is the most likely diagnosis?</a:t>
            </a:r>
          </a:p>
          <a:p>
            <a:pPr algn="just"/>
            <a:r>
              <a:rPr lang="en-US" sz="2800" dirty="0">
                <a:latin typeface="Times New Roman" panose="02020603050405020304" pitchFamily="18" charset="0"/>
                <a:cs typeface="Times New Roman" panose="02020603050405020304" pitchFamily="18" charset="0"/>
              </a:rPr>
              <a:t>A </a:t>
            </a:r>
            <a:r>
              <a:rPr lang="en-US" sz="3600" u="sng" dirty="0">
                <a:latin typeface="Times New Roman" panose="02020603050405020304" pitchFamily="18" charset="0"/>
                <a:cs typeface="Times New Roman" panose="02020603050405020304" pitchFamily="18" charset="0"/>
              </a:rPr>
              <a:t>Pulmonary embolism</a:t>
            </a:r>
          </a:p>
          <a:p>
            <a:pPr algn="just"/>
            <a:r>
              <a:rPr lang="en-US" sz="2800" dirty="0">
                <a:latin typeface="Times New Roman" panose="02020603050405020304" pitchFamily="18" charset="0"/>
                <a:cs typeface="Times New Roman" panose="02020603050405020304" pitchFamily="18" charset="0"/>
              </a:rPr>
              <a:t>B Spontaneous pneumothorax</a:t>
            </a:r>
          </a:p>
          <a:p>
            <a:pPr algn="just"/>
            <a:r>
              <a:rPr lang="en-US" sz="2800" dirty="0">
                <a:latin typeface="Times New Roman" panose="02020603050405020304" pitchFamily="18" charset="0"/>
                <a:cs typeface="Times New Roman" panose="02020603050405020304" pitchFamily="18" charset="0"/>
              </a:rPr>
              <a:t>C Right-sided exudative pleurisy</a:t>
            </a:r>
          </a:p>
          <a:p>
            <a:pPr algn="just"/>
            <a:r>
              <a:rPr lang="en-US" sz="2800" dirty="0">
                <a:latin typeface="Times New Roman" panose="02020603050405020304" pitchFamily="18" charset="0"/>
                <a:cs typeface="Times New Roman" panose="02020603050405020304" pitchFamily="18" charset="0"/>
              </a:rPr>
              <a:t>D Cancer of the right lung</a:t>
            </a:r>
          </a:p>
          <a:p>
            <a:pPr algn="just"/>
            <a:r>
              <a:rPr lang="en-US" sz="2800" dirty="0">
                <a:latin typeface="Times New Roman" panose="02020603050405020304" pitchFamily="18" charset="0"/>
                <a:cs typeface="Times New Roman" panose="02020603050405020304" pitchFamily="18" charset="0"/>
              </a:rPr>
              <a:t>E Community-acquired right-sided pneumonia</a:t>
            </a:r>
            <a:endParaRPr lang="ru-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103855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F4DE03A-3345-4AAF-AD17-07630DF9D869}"/>
              </a:ext>
            </a:extLst>
          </p:cNvPr>
          <p:cNvSpPr txBox="1"/>
          <p:nvPr/>
        </p:nvSpPr>
        <p:spPr>
          <a:xfrm>
            <a:off x="418730" y="612844"/>
            <a:ext cx="11354539" cy="5632311"/>
          </a:xfrm>
          <a:prstGeom prst="rect">
            <a:avLst/>
          </a:prstGeom>
          <a:noFill/>
        </p:spPr>
        <p:txBody>
          <a:bodyPr wrap="square">
            <a:spAutoFit/>
          </a:bodyPr>
          <a:lstStyle/>
          <a:p>
            <a:pPr algn="just"/>
            <a:r>
              <a:rPr lang="en-US" sz="3200" dirty="0">
                <a:latin typeface="Times New Roman" panose="02020603050405020304" pitchFamily="18" charset="0"/>
                <a:cs typeface="Times New Roman" panose="02020603050405020304" pitchFamily="18" charset="0"/>
              </a:rPr>
              <a:t>A 60 </a:t>
            </a:r>
            <a:r>
              <a:rPr lang="en-US" sz="3200" dirty="0" err="1">
                <a:latin typeface="Times New Roman" panose="02020603050405020304" pitchFamily="18" charset="0"/>
                <a:cs typeface="Times New Roman" panose="02020603050405020304" pitchFamily="18" charset="0"/>
              </a:rPr>
              <a:t>y.o</a:t>
            </a:r>
            <a:r>
              <a:rPr lang="en-US" sz="3200" dirty="0">
                <a:latin typeface="Times New Roman" panose="02020603050405020304" pitchFamily="18" charset="0"/>
                <a:cs typeface="Times New Roman" panose="02020603050405020304" pitchFamily="18" charset="0"/>
              </a:rPr>
              <a:t>. patient </a:t>
            </a:r>
            <a:r>
              <a:rPr lang="en-US" sz="3200" u="sng" dirty="0">
                <a:latin typeface="Times New Roman" panose="02020603050405020304" pitchFamily="18" charset="0"/>
                <a:cs typeface="Times New Roman" panose="02020603050405020304" pitchFamily="18" charset="0"/>
              </a:rPr>
              <a:t>complains of weakness, dizziness, heaviness in the upper part of abdomen, paresthesia of toes and fingers</a:t>
            </a:r>
            <a:r>
              <a:rPr lang="en-US" sz="3200" dirty="0">
                <a:latin typeface="Times New Roman" panose="02020603050405020304" pitchFamily="18" charset="0"/>
                <a:cs typeface="Times New Roman" panose="02020603050405020304" pitchFamily="18" charset="0"/>
              </a:rPr>
              <a:t>. Objectively: skin </a:t>
            </a:r>
            <a:r>
              <a:rPr lang="en-US" sz="3200" dirty="0" err="1">
                <a:latin typeface="Times New Roman" panose="02020603050405020304" pitchFamily="18" charset="0"/>
                <a:cs typeface="Times New Roman" panose="02020603050405020304" pitchFamily="18" charset="0"/>
              </a:rPr>
              <a:t>icteritiousness</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tongue is crimson, smooth</a:t>
            </a:r>
            <a:r>
              <a:rPr lang="en-US" sz="3200" dirty="0">
                <a:latin typeface="Times New Roman" panose="02020603050405020304" pitchFamily="18" charset="0"/>
                <a:cs typeface="Times New Roman" panose="02020603050405020304" pitchFamily="18" charset="0"/>
              </a:rPr>
              <a:t>. Hepatomegaly. In blood: </a:t>
            </a:r>
            <a:r>
              <a:rPr lang="en-US" sz="3200" u="sng" dirty="0">
                <a:latin typeface="Times New Roman" panose="02020603050405020304" pitchFamily="18" charset="0"/>
                <a:cs typeface="Times New Roman" panose="02020603050405020304" pitchFamily="18" charset="0"/>
              </a:rPr>
              <a:t>Hb- 90 g/l</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erythrocytes - 2, 3 · 1012/l</a:t>
            </a:r>
            <a:r>
              <a:rPr lang="en-US" sz="3200" dirty="0">
                <a:latin typeface="Times New Roman" panose="02020603050405020304" pitchFamily="18" charset="0"/>
                <a:cs typeface="Times New Roman" panose="02020603050405020304" pitchFamily="18" charset="0"/>
              </a:rPr>
              <a:t>, reticulocytes 0,2%; </a:t>
            </a:r>
            <a:r>
              <a:rPr lang="en-US" sz="3200" u="sng" dirty="0">
                <a:latin typeface="Times New Roman" panose="02020603050405020304" pitchFamily="18" charset="0"/>
                <a:cs typeface="Times New Roman" panose="02020603050405020304" pitchFamily="18" charset="0"/>
              </a:rPr>
              <a:t>color index - 1,2</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macrocytosis; Jolly’s bodies, Cabot’s ring bodies</a:t>
            </a:r>
            <a:r>
              <a:rPr lang="en-US" sz="3200" dirty="0">
                <a:latin typeface="Times New Roman" panose="02020603050405020304" pitchFamily="18" charset="0"/>
                <a:cs typeface="Times New Roman" panose="02020603050405020304" pitchFamily="18" charset="0"/>
              </a:rPr>
              <a:t>. What medication is the most appropriate for treatment?</a:t>
            </a:r>
          </a:p>
          <a:p>
            <a:pPr algn="just"/>
            <a:r>
              <a:rPr lang="en-US" sz="3200" dirty="0">
                <a:latin typeface="Times New Roman" panose="02020603050405020304" pitchFamily="18" charset="0"/>
                <a:cs typeface="Times New Roman" panose="02020603050405020304" pitchFamily="18" charset="0"/>
              </a:rPr>
              <a:t>A </a:t>
            </a:r>
            <a:r>
              <a:rPr lang="en-US" sz="4000" u="sng" dirty="0">
                <a:latin typeface="Times New Roman" panose="02020603050405020304" pitchFamily="18" charset="0"/>
                <a:cs typeface="Times New Roman" panose="02020603050405020304" pitchFamily="18" charset="0"/>
              </a:rPr>
              <a:t>Vitamin B12</a:t>
            </a:r>
          </a:p>
          <a:p>
            <a:pPr algn="just"/>
            <a:r>
              <a:rPr lang="en-US" sz="3200" dirty="0">
                <a:latin typeface="Times New Roman" panose="02020603050405020304" pitchFamily="18" charset="0"/>
                <a:cs typeface="Times New Roman" panose="02020603050405020304" pitchFamily="18" charset="0"/>
              </a:rPr>
              <a:t>B </a:t>
            </a:r>
            <a:r>
              <a:rPr lang="en-US" sz="3200" dirty="0" err="1">
                <a:latin typeface="Times New Roman" panose="02020603050405020304" pitchFamily="18" charset="0"/>
                <a:cs typeface="Times New Roman" panose="02020603050405020304" pitchFamily="18" charset="0"/>
              </a:rPr>
              <a:t>Feroplex</a:t>
            </a:r>
            <a:endParaRPr lang="en-US" sz="3200" dirty="0">
              <a:latin typeface="Times New Roman" panose="02020603050405020304" pitchFamily="18" charset="0"/>
              <a:cs typeface="Times New Roman" panose="02020603050405020304" pitchFamily="18" charset="0"/>
            </a:endParaRPr>
          </a:p>
          <a:p>
            <a:pPr algn="just"/>
            <a:r>
              <a:rPr lang="en-US" sz="3200" dirty="0">
                <a:latin typeface="Times New Roman" panose="02020603050405020304" pitchFamily="18" charset="0"/>
                <a:cs typeface="Times New Roman" panose="02020603050405020304" pitchFamily="18" charset="0"/>
              </a:rPr>
              <a:t>C Packed red blood cells</a:t>
            </a:r>
          </a:p>
          <a:p>
            <a:pPr algn="just"/>
            <a:r>
              <a:rPr lang="en-US" sz="3200" dirty="0">
                <a:latin typeface="Times New Roman" panose="02020603050405020304" pitchFamily="18" charset="0"/>
                <a:cs typeface="Times New Roman" panose="02020603050405020304" pitchFamily="18" charset="0"/>
              </a:rPr>
              <a:t>D Prednisolone</a:t>
            </a:r>
          </a:p>
          <a:p>
            <a:pPr algn="just"/>
            <a:r>
              <a:rPr lang="en-US" sz="3200" dirty="0">
                <a:latin typeface="Times New Roman" panose="02020603050405020304" pitchFamily="18" charset="0"/>
                <a:cs typeface="Times New Roman" panose="02020603050405020304" pitchFamily="18" charset="0"/>
              </a:rPr>
              <a:t>E </a:t>
            </a:r>
            <a:r>
              <a:rPr lang="en-US" sz="3200" dirty="0" err="1">
                <a:latin typeface="Times New Roman" panose="02020603050405020304" pitchFamily="18" charset="0"/>
                <a:cs typeface="Times New Roman" panose="02020603050405020304" pitchFamily="18" charset="0"/>
              </a:rPr>
              <a:t>Dyspherol</a:t>
            </a:r>
            <a:endParaRPr lang="ru-UA"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48478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629E49-03D5-4BC9-A774-62EAA0C2992B}"/>
              </a:ext>
            </a:extLst>
          </p:cNvPr>
          <p:cNvSpPr txBox="1"/>
          <p:nvPr/>
        </p:nvSpPr>
        <p:spPr>
          <a:xfrm>
            <a:off x="568171" y="577048"/>
            <a:ext cx="11159231" cy="5139869"/>
          </a:xfrm>
          <a:prstGeom prst="rect">
            <a:avLst/>
          </a:prstGeom>
          <a:noFill/>
        </p:spPr>
        <p:txBody>
          <a:bodyPr wrap="square">
            <a:spAutoFit/>
          </a:bodyPr>
          <a:lstStyle/>
          <a:p>
            <a:pPr algn="just"/>
            <a:r>
              <a:rPr lang="en-US" sz="3200" dirty="0">
                <a:latin typeface="Times New Roman" panose="02020603050405020304" pitchFamily="18" charset="0"/>
                <a:cs typeface="Times New Roman" panose="02020603050405020304" pitchFamily="18" charset="0"/>
              </a:rPr>
              <a:t>A 50 year old patient </a:t>
            </a:r>
            <a:r>
              <a:rPr lang="en-US" sz="3200" u="sng" dirty="0">
                <a:latin typeface="Times New Roman" panose="02020603050405020304" pitchFamily="18" charset="0"/>
                <a:cs typeface="Times New Roman" panose="02020603050405020304" pitchFamily="18" charset="0"/>
              </a:rPr>
              <a:t>has been admitted to the clinics with atrophic gastritis</a:t>
            </a:r>
            <a:r>
              <a:rPr lang="en-US" sz="3200" dirty="0">
                <a:latin typeface="Times New Roman" panose="02020603050405020304" pitchFamily="18" charset="0"/>
                <a:cs typeface="Times New Roman" panose="02020603050405020304" pitchFamily="18" charset="0"/>
              </a:rPr>
              <a:t>. Blood count: </a:t>
            </a:r>
            <a:r>
              <a:rPr lang="en-US" sz="3200" u="sng" dirty="0">
                <a:latin typeface="Times New Roman" panose="02020603050405020304" pitchFamily="18" charset="0"/>
                <a:cs typeface="Times New Roman" panose="02020603050405020304" pitchFamily="18" charset="0"/>
              </a:rPr>
              <a:t>erythrocytes - 3, 8 · 1012/l</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Hb - 68 g/l, </a:t>
            </a:r>
            <a:r>
              <a:rPr lang="en-US" sz="3200" u="sng" dirty="0" err="1">
                <a:latin typeface="Times New Roman" panose="02020603050405020304" pitchFamily="18" charset="0"/>
                <a:cs typeface="Times New Roman" panose="02020603050405020304" pitchFamily="18" charset="0"/>
              </a:rPr>
              <a:t>c.i.</a:t>
            </a:r>
            <a:r>
              <a:rPr lang="en-US" sz="3200" u="sng" dirty="0">
                <a:latin typeface="Times New Roman" panose="02020603050405020304" pitchFamily="18" charset="0"/>
                <a:cs typeface="Times New Roman" panose="02020603050405020304" pitchFamily="18" charset="0"/>
              </a:rPr>
              <a:t> - 1, </a:t>
            </a:r>
            <a:r>
              <a:rPr lang="en-US" sz="3200" u="sng" dirty="0" err="1">
                <a:latin typeface="Times New Roman" panose="02020603050405020304" pitchFamily="18" charset="0"/>
                <a:cs typeface="Times New Roman" panose="02020603050405020304" pitchFamily="18" charset="0"/>
              </a:rPr>
              <a:t>macroanisocytosis</a:t>
            </a:r>
            <a:r>
              <a:rPr lang="en-US" sz="3200" u="sng" dirty="0">
                <a:latin typeface="Times New Roman" panose="02020603050405020304" pitchFamily="18" charset="0"/>
                <a:cs typeface="Times New Roman" panose="02020603050405020304" pitchFamily="18" charset="0"/>
              </a:rPr>
              <a:t>, poikilocytosis</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There is megaloblastic type of </a:t>
            </a:r>
            <a:r>
              <a:rPr lang="en-US" sz="3200" u="sng" dirty="0" err="1">
                <a:latin typeface="Times New Roman" panose="02020603050405020304" pitchFamily="18" charset="0"/>
                <a:cs typeface="Times New Roman" panose="02020603050405020304" pitchFamily="18" charset="0"/>
              </a:rPr>
              <a:t>haemopoesis</a:t>
            </a:r>
            <a:r>
              <a:rPr lang="en-US" sz="3200" dirty="0">
                <a:latin typeface="Times New Roman" panose="02020603050405020304" pitchFamily="18" charset="0"/>
                <a:cs typeface="Times New Roman" panose="02020603050405020304" pitchFamily="18" charset="0"/>
              </a:rPr>
              <a:t>. A number of leukocytes, reticulocytes and thrombocytes is reduced. Which pathology is suspected?</a:t>
            </a:r>
          </a:p>
          <a:p>
            <a:pPr algn="just"/>
            <a:r>
              <a:rPr lang="en-US" sz="3200" dirty="0">
                <a:latin typeface="Times New Roman" panose="02020603050405020304" pitchFamily="18" charset="0"/>
                <a:cs typeface="Times New Roman" panose="02020603050405020304" pitchFamily="18" charset="0"/>
              </a:rPr>
              <a:t>A </a:t>
            </a:r>
            <a:r>
              <a:rPr lang="en-US" sz="4000" u="sng" dirty="0">
                <a:latin typeface="Times New Roman" panose="02020603050405020304" pitchFamily="18" charset="0"/>
                <a:cs typeface="Times New Roman" panose="02020603050405020304" pitchFamily="18" charset="0"/>
              </a:rPr>
              <a:t>B12-deficiency anemia</a:t>
            </a:r>
          </a:p>
          <a:p>
            <a:pPr algn="just"/>
            <a:r>
              <a:rPr lang="en-US" sz="3200" dirty="0">
                <a:latin typeface="Times New Roman" panose="02020603050405020304" pitchFamily="18" charset="0"/>
                <a:cs typeface="Times New Roman" panose="02020603050405020304" pitchFamily="18" charset="0"/>
              </a:rPr>
              <a:t>B </a:t>
            </a:r>
            <a:r>
              <a:rPr lang="en-US" sz="3200" dirty="0" err="1">
                <a:latin typeface="Times New Roman" panose="02020603050405020304" pitchFamily="18" charset="0"/>
                <a:cs typeface="Times New Roman" panose="02020603050405020304" pitchFamily="18" charset="0"/>
              </a:rPr>
              <a:t>Irondeficiency</a:t>
            </a:r>
            <a:r>
              <a:rPr lang="en-US" sz="3200" dirty="0">
                <a:latin typeface="Times New Roman" panose="02020603050405020304" pitchFamily="18" charset="0"/>
                <a:cs typeface="Times New Roman" panose="02020603050405020304" pitchFamily="18" charset="0"/>
              </a:rPr>
              <a:t> anemia</a:t>
            </a:r>
          </a:p>
          <a:p>
            <a:pPr algn="just"/>
            <a:r>
              <a:rPr lang="en-US" sz="3200" dirty="0">
                <a:latin typeface="Times New Roman" panose="02020603050405020304" pitchFamily="18" charset="0"/>
                <a:cs typeface="Times New Roman" panose="02020603050405020304" pitchFamily="18" charset="0"/>
              </a:rPr>
              <a:t>C Hemolytic anemia</a:t>
            </a:r>
          </a:p>
          <a:p>
            <a:pPr algn="just"/>
            <a:r>
              <a:rPr lang="en-US" sz="3200" dirty="0">
                <a:latin typeface="Times New Roman" panose="02020603050405020304" pitchFamily="18" charset="0"/>
                <a:cs typeface="Times New Roman" panose="02020603050405020304" pitchFamily="18" charset="0"/>
              </a:rPr>
              <a:t>D Post-hemorrhagic anemia</a:t>
            </a:r>
          </a:p>
          <a:p>
            <a:pPr algn="just"/>
            <a:r>
              <a:rPr lang="en-US" sz="3200" dirty="0">
                <a:latin typeface="Times New Roman" panose="02020603050405020304" pitchFamily="18" charset="0"/>
                <a:cs typeface="Times New Roman" panose="02020603050405020304" pitchFamily="18" charset="0"/>
              </a:rPr>
              <a:t>E </a:t>
            </a:r>
            <a:r>
              <a:rPr lang="en-US" sz="3200" dirty="0" err="1">
                <a:latin typeface="Times New Roman" panose="02020603050405020304" pitchFamily="18" charset="0"/>
                <a:cs typeface="Times New Roman" panose="02020603050405020304" pitchFamily="18" charset="0"/>
              </a:rPr>
              <a:t>Thalassaemia</a:t>
            </a:r>
            <a:endParaRPr lang="ru-UA"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2790707"/>
      </p:ext>
    </p:extLst>
  </p:cSld>
  <p:clrMapOvr>
    <a:masterClrMapping/>
  </p:clrMapOvr>
</p:sld>
</file>

<file path=ppt/theme/theme1.xml><?xml version="1.0" encoding="utf-8"?>
<a:theme xmlns:a="http://schemas.openxmlformats.org/drawingml/2006/main" name="Базис">
  <a:themeElements>
    <a:clrScheme name="Базис">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Базис">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Базис">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TM03457444[[fn=Базис]]</Template>
  <TotalTime>264</TotalTime>
  <Words>5365</Words>
  <Application>Microsoft Office PowerPoint</Application>
  <PresentationFormat>Широкоэкранный</PresentationFormat>
  <Paragraphs>295</Paragraphs>
  <Slides>50</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50</vt:i4>
      </vt:variant>
    </vt:vector>
  </HeadingPairs>
  <TitlesOfParts>
    <vt:vector size="53" baseType="lpstr">
      <vt:lpstr>Corbel</vt:lpstr>
      <vt:lpstr>Times New Roman</vt:lpstr>
      <vt:lpstr>Базис</vt:lpstr>
      <vt:lpstr>KROK – 2 for foreign students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Майстренко Марія Сергіївна</dc:creator>
  <cp:lastModifiedBy>Майстренко Марія Сергіївна</cp:lastModifiedBy>
  <cp:revision>68</cp:revision>
  <dcterms:created xsi:type="dcterms:W3CDTF">2023-09-20T09:13:33Z</dcterms:created>
  <dcterms:modified xsi:type="dcterms:W3CDTF">2023-09-25T06:09:44Z</dcterms:modified>
</cp:coreProperties>
</file>