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5"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Помір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7292A2E-F333-43FB-9621-5CBBE7FDCDCB}" styleName="Світлий стиль 2 – акцент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7DF18680-E054-41AD-8BC1-D1AEF772440D}" styleName="Помірний стиль 2 – акцент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uk-UA"/>
              <a:t>Клацніть, щоб редагувати стиль зразка заголовка</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uk-UA"/>
              <a:t>Клацніть, щоб редагувати стиль зразка підзаголовка</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964513E2-5719-48CB-9FB1-D378E0F31B7C}" type="datetimeFigureOut">
              <a:rPr lang="uk-UA" smtClean="0"/>
              <a:t>23.02.2024</a:t>
            </a:fld>
            <a:endParaRPr lang="uk-UA"/>
          </a:p>
        </p:txBody>
      </p:sp>
      <p:sp>
        <p:nvSpPr>
          <p:cNvPr id="5" name="Footer Placeholder 4"/>
          <p:cNvSpPr>
            <a:spLocks noGrp="1"/>
          </p:cNvSpPr>
          <p:nvPr>
            <p:ph type="ftr" sz="quarter" idx="11"/>
          </p:nvPr>
        </p:nvSpPr>
        <p:spPr>
          <a:xfrm>
            <a:off x="1371600" y="4323845"/>
            <a:ext cx="6400800" cy="365125"/>
          </a:xfrm>
        </p:spPr>
        <p:txBody>
          <a:bodyPr/>
          <a:lstStyle/>
          <a:p>
            <a:endParaRPr lang="uk-UA"/>
          </a:p>
        </p:txBody>
      </p:sp>
      <p:sp>
        <p:nvSpPr>
          <p:cNvPr id="6" name="Slide Number Placeholder 5"/>
          <p:cNvSpPr>
            <a:spLocks noGrp="1"/>
          </p:cNvSpPr>
          <p:nvPr>
            <p:ph type="sldNum" sz="quarter" idx="12"/>
          </p:nvPr>
        </p:nvSpPr>
        <p:spPr>
          <a:xfrm>
            <a:off x="8077200" y="1430866"/>
            <a:ext cx="2743200" cy="365125"/>
          </a:xfrm>
        </p:spPr>
        <p:txBody>
          <a:bodyPr/>
          <a:lstStyle/>
          <a:p>
            <a:fld id="{076AE0E0-AB28-498A-852E-E1944C53E13F}" type="slidenum">
              <a:rPr lang="uk-UA" smtClean="0"/>
              <a:t>‹№›</a:t>
            </a:fld>
            <a:endParaRPr lang="uk-UA"/>
          </a:p>
        </p:txBody>
      </p:sp>
    </p:spTree>
    <p:extLst>
      <p:ext uri="{BB962C8B-B14F-4D97-AF65-F5344CB8AC3E}">
        <p14:creationId xmlns:p14="http://schemas.microsoft.com/office/powerpoint/2010/main" val="23255082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964513E2-5719-48CB-9FB1-D378E0F31B7C}" type="datetimeFigureOut">
              <a:rPr lang="uk-UA" smtClean="0"/>
              <a:t>23.02.2024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076AE0E0-AB28-498A-852E-E1944C53E13F}" type="slidenum">
              <a:rPr lang="uk-UA" smtClean="0"/>
              <a:t>‹№›</a:t>
            </a:fld>
            <a:endParaRPr lang="uk-UA"/>
          </a:p>
        </p:txBody>
      </p:sp>
    </p:spTree>
    <p:extLst>
      <p:ext uri="{BB962C8B-B14F-4D97-AF65-F5344CB8AC3E}">
        <p14:creationId xmlns:p14="http://schemas.microsoft.com/office/powerpoint/2010/main" val="20301258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Назва розділу">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964513E2-5719-48CB-9FB1-D378E0F31B7C}" type="datetimeFigureOut">
              <a:rPr lang="uk-UA" smtClean="0"/>
              <a:t>23.02.2024</a:t>
            </a:fld>
            <a:endParaRPr lang="uk-UA"/>
          </a:p>
        </p:txBody>
      </p:sp>
      <p:sp>
        <p:nvSpPr>
          <p:cNvPr id="5" name="Footer Placeholder 4"/>
          <p:cNvSpPr>
            <a:spLocks noGrp="1"/>
          </p:cNvSpPr>
          <p:nvPr>
            <p:ph type="ftr" sz="quarter" idx="11"/>
          </p:nvPr>
        </p:nvSpPr>
        <p:spPr>
          <a:xfrm>
            <a:off x="685800" y="381001"/>
            <a:ext cx="6991492" cy="364065"/>
          </a:xfrm>
        </p:spPr>
        <p:txBody>
          <a:bodyPr/>
          <a:lstStyle/>
          <a:p>
            <a:endParaRPr lang="uk-UA"/>
          </a:p>
        </p:txBody>
      </p:sp>
      <p:sp>
        <p:nvSpPr>
          <p:cNvPr id="6" name="Slide Number Placeholder 5"/>
          <p:cNvSpPr>
            <a:spLocks noGrp="1"/>
          </p:cNvSpPr>
          <p:nvPr>
            <p:ph type="sldNum" sz="quarter" idx="12"/>
          </p:nvPr>
        </p:nvSpPr>
        <p:spPr>
          <a:xfrm>
            <a:off x="10862452" y="381000"/>
            <a:ext cx="643748" cy="365125"/>
          </a:xfrm>
        </p:spPr>
        <p:txBody>
          <a:bodyPr/>
          <a:lstStyle/>
          <a:p>
            <a:fld id="{076AE0E0-AB28-498A-852E-E1944C53E13F}" type="slidenum">
              <a:rPr lang="uk-UA" smtClean="0"/>
              <a:t>‹№›</a:t>
            </a:fld>
            <a:endParaRPr lang="uk-UA"/>
          </a:p>
        </p:txBody>
      </p:sp>
    </p:spTree>
    <p:extLst>
      <p:ext uri="{BB962C8B-B14F-4D97-AF65-F5344CB8AC3E}">
        <p14:creationId xmlns:p14="http://schemas.microsoft.com/office/powerpoint/2010/main" val="30674370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Date Placeholder 4"/>
          <p:cNvSpPr>
            <a:spLocks noGrp="1"/>
          </p:cNvSpPr>
          <p:nvPr>
            <p:ph type="dt" sz="half" idx="10"/>
          </p:nvPr>
        </p:nvSpPr>
        <p:spPr/>
        <p:txBody>
          <a:bodyPr/>
          <a:lstStyle/>
          <a:p>
            <a:fld id="{964513E2-5719-48CB-9FB1-D378E0F31B7C}" type="datetimeFigureOut">
              <a:rPr lang="uk-UA" smtClean="0"/>
              <a:t>23.02.2024</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076AE0E0-AB28-498A-852E-E1944C53E13F}" type="slidenum">
              <a:rPr lang="uk-UA" smtClean="0"/>
              <a:t>‹№›</a:t>
            </a:fld>
            <a:endParaRPr lang="uk-UA"/>
          </a:p>
        </p:txBody>
      </p:sp>
    </p:spTree>
    <p:extLst>
      <p:ext uri="{BB962C8B-B14F-4D97-AF65-F5344CB8AC3E}">
        <p14:creationId xmlns:p14="http://schemas.microsoft.com/office/powerpoint/2010/main" val="27383595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4" name="Content Placeholder 3"/>
          <p:cNvSpPr>
            <a:spLocks noGrp="1"/>
          </p:cNvSpPr>
          <p:nvPr>
            <p:ph sz="half" idx="2"/>
          </p:nvPr>
        </p:nvSpPr>
        <p:spPr>
          <a:xfrm>
            <a:off x="685800" y="3132666"/>
            <a:ext cx="5311775" cy="3086019"/>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6" name="Content Placeholder 5"/>
          <p:cNvSpPr>
            <a:spLocks noGrp="1"/>
          </p:cNvSpPr>
          <p:nvPr>
            <p:ph sz="quarter" idx="4"/>
          </p:nvPr>
        </p:nvSpPr>
        <p:spPr>
          <a:xfrm>
            <a:off x="6172200" y="3132666"/>
            <a:ext cx="5334000" cy="3086019"/>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7" name="Date Placeholder 6"/>
          <p:cNvSpPr>
            <a:spLocks noGrp="1"/>
          </p:cNvSpPr>
          <p:nvPr>
            <p:ph type="dt" sz="half" idx="10"/>
          </p:nvPr>
        </p:nvSpPr>
        <p:spPr/>
        <p:txBody>
          <a:bodyPr/>
          <a:lstStyle/>
          <a:p>
            <a:fld id="{964513E2-5719-48CB-9FB1-D378E0F31B7C}" type="datetimeFigureOut">
              <a:rPr lang="uk-UA" smtClean="0"/>
              <a:t>23.02.2024</a:t>
            </a:fld>
            <a:endParaRPr lang="uk-UA"/>
          </a:p>
        </p:txBody>
      </p:sp>
      <p:sp>
        <p:nvSpPr>
          <p:cNvPr id="8" name="Footer Placeholder 7"/>
          <p:cNvSpPr>
            <a:spLocks noGrp="1"/>
          </p:cNvSpPr>
          <p:nvPr>
            <p:ph type="ftr" sz="quarter" idx="11"/>
          </p:nvPr>
        </p:nvSpPr>
        <p:spPr/>
        <p:txBody>
          <a:bodyPr/>
          <a:lstStyle/>
          <a:p>
            <a:endParaRPr lang="uk-UA"/>
          </a:p>
        </p:txBody>
      </p:sp>
      <p:sp>
        <p:nvSpPr>
          <p:cNvPr id="9" name="Slide Number Placeholder 8"/>
          <p:cNvSpPr>
            <a:spLocks noGrp="1"/>
          </p:cNvSpPr>
          <p:nvPr>
            <p:ph type="sldNum" sz="quarter" idx="12"/>
          </p:nvPr>
        </p:nvSpPr>
        <p:spPr/>
        <p:txBody>
          <a:bodyPr/>
          <a:lstStyle/>
          <a:p>
            <a:fld id="{076AE0E0-AB28-498A-852E-E1944C53E13F}" type="slidenum">
              <a:rPr lang="uk-UA" smtClean="0"/>
              <a:t>‹№›</a:t>
            </a:fld>
            <a:endParaRPr lang="uk-UA"/>
          </a:p>
        </p:txBody>
      </p:sp>
    </p:spTree>
    <p:extLst>
      <p:ext uri="{BB962C8B-B14F-4D97-AF65-F5344CB8AC3E}">
        <p14:creationId xmlns:p14="http://schemas.microsoft.com/office/powerpoint/2010/main" val="3043663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Date Placeholder 2"/>
          <p:cNvSpPr>
            <a:spLocks noGrp="1"/>
          </p:cNvSpPr>
          <p:nvPr>
            <p:ph type="dt" sz="half" idx="10"/>
          </p:nvPr>
        </p:nvSpPr>
        <p:spPr/>
        <p:txBody>
          <a:bodyPr/>
          <a:lstStyle/>
          <a:p>
            <a:fld id="{964513E2-5719-48CB-9FB1-D378E0F31B7C}" type="datetimeFigureOut">
              <a:rPr lang="uk-UA" smtClean="0"/>
              <a:t>23.02.2024</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076AE0E0-AB28-498A-852E-E1944C53E13F}" type="slidenum">
              <a:rPr lang="uk-UA" smtClean="0"/>
              <a:t>‹№›</a:t>
            </a:fld>
            <a:endParaRPr lang="uk-UA"/>
          </a:p>
        </p:txBody>
      </p:sp>
    </p:spTree>
    <p:extLst>
      <p:ext uri="{BB962C8B-B14F-4D97-AF65-F5344CB8AC3E}">
        <p14:creationId xmlns:p14="http://schemas.microsoft.com/office/powerpoint/2010/main" val="41028692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4513E2-5719-48CB-9FB1-D378E0F31B7C}" type="datetimeFigureOut">
              <a:rPr lang="uk-UA" smtClean="0"/>
              <a:t>23.02.2024</a:t>
            </a:fld>
            <a:endParaRPr lang="uk-UA"/>
          </a:p>
        </p:txBody>
      </p:sp>
      <p:sp>
        <p:nvSpPr>
          <p:cNvPr id="3" name="Footer Placeholder 2"/>
          <p:cNvSpPr>
            <a:spLocks noGrp="1"/>
          </p:cNvSpPr>
          <p:nvPr>
            <p:ph type="ftr" sz="quarter" idx="11"/>
          </p:nvPr>
        </p:nvSpPr>
        <p:spPr/>
        <p:txBody>
          <a:bodyPr/>
          <a:lstStyle/>
          <a:p>
            <a:endParaRPr lang="uk-UA"/>
          </a:p>
        </p:txBody>
      </p:sp>
      <p:sp>
        <p:nvSpPr>
          <p:cNvPr id="4" name="Slide Number Placeholder 3"/>
          <p:cNvSpPr>
            <a:spLocks noGrp="1"/>
          </p:cNvSpPr>
          <p:nvPr>
            <p:ph type="sldNum" sz="quarter" idx="12"/>
          </p:nvPr>
        </p:nvSpPr>
        <p:spPr/>
        <p:txBody>
          <a:bodyPr/>
          <a:lstStyle/>
          <a:p>
            <a:fld id="{076AE0E0-AB28-498A-852E-E1944C53E13F}" type="slidenum">
              <a:rPr lang="uk-UA" smtClean="0"/>
              <a:t>‹№›</a:t>
            </a:fld>
            <a:endParaRPr lang="uk-UA"/>
          </a:p>
        </p:txBody>
      </p:sp>
    </p:spTree>
    <p:extLst>
      <p:ext uri="{BB962C8B-B14F-4D97-AF65-F5344CB8AC3E}">
        <p14:creationId xmlns:p14="http://schemas.microsoft.com/office/powerpoint/2010/main" val="12036574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964513E2-5719-48CB-9FB1-D378E0F31B7C}" type="datetimeFigureOut">
              <a:rPr lang="uk-UA" smtClean="0"/>
              <a:t>23.02.2024</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076AE0E0-AB28-498A-852E-E1944C53E13F}" type="slidenum">
              <a:rPr lang="uk-UA" smtClean="0"/>
              <a:t>‹№›</a:t>
            </a:fld>
            <a:endParaRPr lang="uk-UA"/>
          </a:p>
        </p:txBody>
      </p:sp>
    </p:spTree>
    <p:extLst>
      <p:ext uri="{BB962C8B-B14F-4D97-AF65-F5344CB8AC3E}">
        <p14:creationId xmlns:p14="http://schemas.microsoft.com/office/powerpoint/2010/main" val="12295666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і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uk-UA"/>
              <a:t>Клацніть, щоб редагувати стиль зразка заголовка</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uk-UA"/>
              <a:t>Клацніть піктограму, щоб додати зображення</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964513E2-5719-48CB-9FB1-D378E0F31B7C}" type="datetimeFigureOut">
              <a:rPr lang="uk-UA" smtClean="0"/>
              <a:t>23.02.2024</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076AE0E0-AB28-498A-852E-E1944C53E13F}" type="slidenum">
              <a:rPr lang="uk-UA" smtClean="0"/>
              <a:t>‹№›</a:t>
            </a:fld>
            <a:endParaRPr lang="uk-UA"/>
          </a:p>
        </p:txBody>
      </p:sp>
    </p:spTree>
    <p:extLst>
      <p:ext uri="{BB962C8B-B14F-4D97-AF65-F5344CB8AC3E}">
        <p14:creationId xmlns:p14="http://schemas.microsoft.com/office/powerpoint/2010/main" val="28164969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 фотографія з підписом">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uk-UA"/>
              <a:t>Клацніть, щоб редагувати стиль зразка заголовка</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uk-UA"/>
              <a:t>Клацніть піктограму, щоб додати зображення</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964513E2-5719-48CB-9FB1-D378E0F31B7C}" type="datetimeFigureOut">
              <a:rPr lang="uk-UA" smtClean="0"/>
              <a:t>23.02.2024</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076AE0E0-AB28-498A-852E-E1944C53E13F}" type="slidenum">
              <a:rPr lang="uk-UA" smtClean="0"/>
              <a:t>‹№›</a:t>
            </a:fld>
            <a:endParaRPr lang="uk-UA"/>
          </a:p>
        </p:txBody>
      </p:sp>
    </p:spTree>
    <p:extLst>
      <p:ext uri="{BB962C8B-B14F-4D97-AF65-F5344CB8AC3E}">
        <p14:creationId xmlns:p14="http://schemas.microsoft.com/office/powerpoint/2010/main" val="35123691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Назва та підпис">
    <p:spTree>
      <p:nvGrpSpPr>
        <p:cNvPr id="1" name=""/>
        <p:cNvGrpSpPr/>
        <p:nvPr/>
      </p:nvGrpSpPr>
      <p:grpSpPr>
        <a:xfrm>
          <a:off x="0" y="0"/>
          <a:ext cx="0" cy="0"/>
          <a:chOff x="0" y="0"/>
          <a:chExt cx="0" cy="0"/>
        </a:xfrm>
      </p:grpSpPr>
      <p:pic>
        <p:nvPicPr>
          <p:cNvPr id="9" name="Picture 8"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uk-UA"/>
              <a:t>Клацніть, щоб редагувати стиль зразка заголовка</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964513E2-5719-48CB-9FB1-D378E0F31B7C}" type="datetimeFigureOut">
              <a:rPr lang="uk-UA" smtClean="0"/>
              <a:t>23.02.2024</a:t>
            </a:fld>
            <a:endParaRPr lang="uk-UA"/>
          </a:p>
        </p:txBody>
      </p:sp>
      <p:sp>
        <p:nvSpPr>
          <p:cNvPr id="6" name="Footer Placeholder 5"/>
          <p:cNvSpPr>
            <a:spLocks noGrp="1"/>
          </p:cNvSpPr>
          <p:nvPr>
            <p:ph type="ftr" sz="quarter" idx="11"/>
          </p:nvPr>
        </p:nvSpPr>
        <p:spPr>
          <a:xfrm>
            <a:off x="685800" y="379941"/>
            <a:ext cx="6991492" cy="365125"/>
          </a:xfrm>
        </p:spPr>
        <p:txBody>
          <a:bodyPr/>
          <a:lstStyle/>
          <a:p>
            <a:endParaRPr lang="uk-UA"/>
          </a:p>
        </p:txBody>
      </p:sp>
      <p:sp>
        <p:nvSpPr>
          <p:cNvPr id="7" name="Slide Number Placeholder 6"/>
          <p:cNvSpPr>
            <a:spLocks noGrp="1"/>
          </p:cNvSpPr>
          <p:nvPr>
            <p:ph type="sldNum" sz="quarter" idx="12"/>
          </p:nvPr>
        </p:nvSpPr>
        <p:spPr>
          <a:xfrm>
            <a:off x="10862452" y="381000"/>
            <a:ext cx="643748" cy="365125"/>
          </a:xfrm>
        </p:spPr>
        <p:txBody>
          <a:bodyPr/>
          <a:lstStyle/>
          <a:p>
            <a:fld id="{076AE0E0-AB28-498A-852E-E1944C53E13F}" type="slidenum">
              <a:rPr lang="uk-UA" smtClean="0"/>
              <a:t>‹№›</a:t>
            </a:fld>
            <a:endParaRPr lang="uk-UA"/>
          </a:p>
        </p:txBody>
      </p:sp>
    </p:spTree>
    <p:extLst>
      <p:ext uri="{BB962C8B-B14F-4D97-AF65-F5344CB8AC3E}">
        <p14:creationId xmlns:p14="http://schemas.microsoft.com/office/powerpoint/2010/main" val="10921946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Цитата з підписом">
    <p:spTree>
      <p:nvGrpSpPr>
        <p:cNvPr id="1" name=""/>
        <p:cNvGrpSpPr/>
        <p:nvPr/>
      </p:nvGrpSpPr>
      <p:grpSpPr>
        <a:xfrm>
          <a:off x="0" y="0"/>
          <a:ext cx="0" cy="0"/>
          <a:chOff x="0" y="0"/>
          <a:chExt cx="0" cy="0"/>
        </a:xfrm>
      </p:grpSpPr>
      <p:pic>
        <p:nvPicPr>
          <p:cNvPr id="11" name="Picture 10"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uk-UA"/>
              <a:t>Клацніть, щоб редагувати стиль зразка заголовка</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964513E2-5719-48CB-9FB1-D378E0F31B7C}" type="datetimeFigureOut">
              <a:rPr lang="uk-UA" smtClean="0"/>
              <a:t>23.02.2024</a:t>
            </a:fld>
            <a:endParaRPr lang="uk-UA"/>
          </a:p>
        </p:txBody>
      </p:sp>
      <p:sp>
        <p:nvSpPr>
          <p:cNvPr id="6" name="Footer Placeholder 5"/>
          <p:cNvSpPr>
            <a:spLocks noGrp="1"/>
          </p:cNvSpPr>
          <p:nvPr>
            <p:ph type="ftr" sz="quarter" idx="11"/>
          </p:nvPr>
        </p:nvSpPr>
        <p:spPr>
          <a:xfrm>
            <a:off x="685800" y="379941"/>
            <a:ext cx="6991492" cy="365125"/>
          </a:xfrm>
        </p:spPr>
        <p:txBody>
          <a:bodyPr/>
          <a:lstStyle/>
          <a:p>
            <a:endParaRPr lang="uk-UA"/>
          </a:p>
        </p:txBody>
      </p:sp>
      <p:sp>
        <p:nvSpPr>
          <p:cNvPr id="7" name="Slide Number Placeholder 6"/>
          <p:cNvSpPr>
            <a:spLocks noGrp="1"/>
          </p:cNvSpPr>
          <p:nvPr>
            <p:ph type="sldNum" sz="quarter" idx="12"/>
          </p:nvPr>
        </p:nvSpPr>
        <p:spPr>
          <a:xfrm>
            <a:off x="10862452" y="381000"/>
            <a:ext cx="643748" cy="365125"/>
          </a:xfrm>
        </p:spPr>
        <p:txBody>
          <a:bodyPr/>
          <a:lstStyle/>
          <a:p>
            <a:fld id="{076AE0E0-AB28-498A-852E-E1944C53E13F}" type="slidenum">
              <a:rPr lang="uk-UA" smtClean="0"/>
              <a:t>‹№›</a:t>
            </a:fld>
            <a:endParaRPr lang="uk-UA"/>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7707097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Картка назви">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uk-UA"/>
              <a:t>Клацніть, щоб редагувати стиль зразка заголовка</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964513E2-5719-48CB-9FB1-D378E0F31B7C}" type="datetimeFigureOut">
              <a:rPr lang="uk-UA" smtClean="0"/>
              <a:t>23.02.2024</a:t>
            </a:fld>
            <a:endParaRPr lang="uk-UA"/>
          </a:p>
        </p:txBody>
      </p:sp>
      <p:sp>
        <p:nvSpPr>
          <p:cNvPr id="6" name="Footer Placeholder 5"/>
          <p:cNvSpPr>
            <a:spLocks noGrp="1"/>
          </p:cNvSpPr>
          <p:nvPr>
            <p:ph type="ftr" sz="quarter" idx="11"/>
          </p:nvPr>
        </p:nvSpPr>
        <p:spPr>
          <a:xfrm>
            <a:off x="685800" y="378883"/>
            <a:ext cx="6991492" cy="365125"/>
          </a:xfrm>
        </p:spPr>
        <p:txBody>
          <a:bodyPr/>
          <a:lstStyle/>
          <a:p>
            <a:endParaRPr lang="uk-UA"/>
          </a:p>
        </p:txBody>
      </p:sp>
      <p:sp>
        <p:nvSpPr>
          <p:cNvPr id="7" name="Slide Number Placeholder 6"/>
          <p:cNvSpPr>
            <a:spLocks noGrp="1"/>
          </p:cNvSpPr>
          <p:nvPr>
            <p:ph type="sldNum" sz="quarter" idx="12"/>
          </p:nvPr>
        </p:nvSpPr>
        <p:spPr>
          <a:xfrm>
            <a:off x="10862452" y="381000"/>
            <a:ext cx="643748" cy="365125"/>
          </a:xfrm>
        </p:spPr>
        <p:txBody>
          <a:bodyPr/>
          <a:lstStyle/>
          <a:p>
            <a:fld id="{076AE0E0-AB28-498A-852E-E1944C53E13F}" type="slidenum">
              <a:rPr lang="uk-UA" smtClean="0"/>
              <a:t>‹№›</a:t>
            </a:fld>
            <a:endParaRPr lang="uk-UA"/>
          </a:p>
        </p:txBody>
      </p:sp>
    </p:spTree>
    <p:extLst>
      <p:ext uri="{BB962C8B-B14F-4D97-AF65-F5344CB8AC3E}">
        <p14:creationId xmlns:p14="http://schemas.microsoft.com/office/powerpoint/2010/main" val="35019448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колонки">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uk-UA"/>
              <a:t>Клацніть, щоб редагувати стиль зразка заголовка</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3" name="Date Placeholder 2"/>
          <p:cNvSpPr>
            <a:spLocks noGrp="1"/>
          </p:cNvSpPr>
          <p:nvPr>
            <p:ph type="dt" sz="half" idx="10"/>
          </p:nvPr>
        </p:nvSpPr>
        <p:spPr/>
        <p:txBody>
          <a:bodyPr/>
          <a:lstStyle/>
          <a:p>
            <a:fld id="{964513E2-5719-48CB-9FB1-D378E0F31B7C}" type="datetimeFigureOut">
              <a:rPr lang="uk-UA" smtClean="0"/>
              <a:t>23.02.2024</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076AE0E0-AB28-498A-852E-E1944C53E13F}" type="slidenum">
              <a:rPr lang="uk-UA" smtClean="0"/>
              <a:t>‹№›</a:t>
            </a:fld>
            <a:endParaRPr lang="uk-UA"/>
          </a:p>
        </p:txBody>
      </p:sp>
    </p:spTree>
    <p:extLst>
      <p:ext uri="{BB962C8B-B14F-4D97-AF65-F5344CB8AC3E}">
        <p14:creationId xmlns:p14="http://schemas.microsoft.com/office/powerpoint/2010/main" val="41388340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колонки з малюнками">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uk-UA"/>
              <a:t>Клацніть, щоб редагувати стиль зразка заголовка</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uk-UA"/>
              <a:t>Клацніть піктограму, щоб додати зображення</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uk-UA"/>
              <a:t>Клацніть піктограму, щоб додати зображення</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uk-UA"/>
              <a:t>Клацніть піктограму, щоб додати зображення</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3" name="Date Placeholder 2"/>
          <p:cNvSpPr>
            <a:spLocks noGrp="1"/>
          </p:cNvSpPr>
          <p:nvPr>
            <p:ph type="dt" sz="half" idx="10"/>
          </p:nvPr>
        </p:nvSpPr>
        <p:spPr/>
        <p:txBody>
          <a:bodyPr/>
          <a:lstStyle/>
          <a:p>
            <a:fld id="{964513E2-5719-48CB-9FB1-D378E0F31B7C}" type="datetimeFigureOut">
              <a:rPr lang="uk-UA" smtClean="0"/>
              <a:t>23.02.2024</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076AE0E0-AB28-498A-852E-E1944C53E13F}" type="slidenum">
              <a:rPr lang="uk-UA" smtClean="0"/>
              <a:t>‹№›</a:t>
            </a:fld>
            <a:endParaRPr lang="uk-UA"/>
          </a:p>
        </p:txBody>
      </p:sp>
    </p:spTree>
    <p:extLst>
      <p:ext uri="{BB962C8B-B14F-4D97-AF65-F5344CB8AC3E}">
        <p14:creationId xmlns:p14="http://schemas.microsoft.com/office/powerpoint/2010/main" val="18518984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964513E2-5719-48CB-9FB1-D378E0F31B7C}" type="datetimeFigureOut">
              <a:rPr lang="uk-UA" smtClean="0"/>
              <a:t>23.02.2024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076AE0E0-AB28-498A-852E-E1944C53E13F}" type="slidenum">
              <a:rPr lang="uk-UA" smtClean="0"/>
              <a:t>‹№›</a:t>
            </a:fld>
            <a:endParaRPr lang="uk-UA"/>
          </a:p>
        </p:txBody>
      </p:sp>
    </p:spTree>
    <p:extLst>
      <p:ext uri="{BB962C8B-B14F-4D97-AF65-F5344CB8AC3E}">
        <p14:creationId xmlns:p14="http://schemas.microsoft.com/office/powerpoint/2010/main" val="35278667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ий заголовок і текст">
    <p:spTree>
      <p:nvGrpSpPr>
        <p:cNvPr id="1" name=""/>
        <p:cNvGrpSpPr/>
        <p:nvPr/>
      </p:nvGrpSpPr>
      <p:grpSpPr>
        <a:xfrm>
          <a:off x="0" y="0"/>
          <a:ext cx="0" cy="0"/>
          <a:chOff x="0" y="0"/>
          <a:chExt cx="0" cy="0"/>
        </a:xfrm>
      </p:grpSpPr>
      <p:pic>
        <p:nvPicPr>
          <p:cNvPr id="9" name="Picture 8"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964513E2-5719-48CB-9FB1-D378E0F31B7C}" type="datetimeFigureOut">
              <a:rPr lang="uk-UA" smtClean="0"/>
              <a:t>23.02.2024</a:t>
            </a:fld>
            <a:endParaRPr lang="uk-UA"/>
          </a:p>
        </p:txBody>
      </p:sp>
      <p:sp>
        <p:nvSpPr>
          <p:cNvPr id="5" name="Footer Placeholder 4"/>
          <p:cNvSpPr>
            <a:spLocks noGrp="1"/>
          </p:cNvSpPr>
          <p:nvPr>
            <p:ph type="ftr" sz="quarter" idx="11"/>
          </p:nvPr>
        </p:nvSpPr>
        <p:spPr>
          <a:xfrm>
            <a:off x="685800" y="381000"/>
            <a:ext cx="6991492" cy="365125"/>
          </a:xfrm>
        </p:spPr>
        <p:txBody>
          <a:bodyPr/>
          <a:lstStyle/>
          <a:p>
            <a:endParaRPr lang="uk-UA"/>
          </a:p>
        </p:txBody>
      </p:sp>
      <p:sp>
        <p:nvSpPr>
          <p:cNvPr id="6" name="Slide Number Placeholder 5"/>
          <p:cNvSpPr>
            <a:spLocks noGrp="1"/>
          </p:cNvSpPr>
          <p:nvPr>
            <p:ph type="sldNum" sz="quarter" idx="12"/>
          </p:nvPr>
        </p:nvSpPr>
        <p:spPr>
          <a:xfrm>
            <a:off x="10862452" y="381000"/>
            <a:ext cx="643748" cy="365125"/>
          </a:xfrm>
        </p:spPr>
        <p:txBody>
          <a:bodyPr/>
          <a:lstStyle/>
          <a:p>
            <a:fld id="{076AE0E0-AB28-498A-852E-E1944C53E13F}" type="slidenum">
              <a:rPr lang="uk-UA" smtClean="0"/>
              <a:t>‹№›</a:t>
            </a:fld>
            <a:endParaRPr lang="uk-UA"/>
          </a:p>
        </p:txBody>
      </p:sp>
    </p:spTree>
    <p:extLst>
      <p:ext uri="{BB962C8B-B14F-4D97-AF65-F5344CB8AC3E}">
        <p14:creationId xmlns:p14="http://schemas.microsoft.com/office/powerpoint/2010/main" val="15831329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C2-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64513E2-5719-48CB-9FB1-D378E0F31B7C}" type="datetimeFigureOut">
              <a:rPr lang="uk-UA" smtClean="0"/>
              <a:t>23.02.2024</a:t>
            </a:fld>
            <a:endParaRPr lang="uk-UA"/>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uk-UA"/>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076AE0E0-AB28-498A-852E-E1944C53E13F}" type="slidenum">
              <a:rPr lang="uk-UA" smtClean="0"/>
              <a:t>‹№›</a:t>
            </a:fld>
            <a:endParaRPr lang="uk-UA"/>
          </a:p>
        </p:txBody>
      </p:sp>
    </p:spTree>
    <p:extLst>
      <p:ext uri="{BB962C8B-B14F-4D97-AF65-F5344CB8AC3E}">
        <p14:creationId xmlns:p14="http://schemas.microsoft.com/office/powerpoint/2010/main" val="2221597175"/>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 id="2147483760" r:id="rId16"/>
    <p:sldLayoutId id="2147483761"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B611073-99DC-540B-2A4F-5653E0A71CB0}"/>
              </a:ext>
            </a:extLst>
          </p:cNvPr>
          <p:cNvSpPr>
            <a:spLocks noGrp="1"/>
          </p:cNvSpPr>
          <p:nvPr>
            <p:ph type="ctrTitle"/>
          </p:nvPr>
        </p:nvSpPr>
        <p:spPr>
          <a:xfrm>
            <a:off x="1493520" y="2516452"/>
            <a:ext cx="9448800" cy="1825096"/>
          </a:xfrm>
        </p:spPr>
        <p:txBody>
          <a:bodyPr>
            <a:noAutofit/>
          </a:bodyPr>
          <a:lstStyle/>
          <a:p>
            <a:pPr algn="ctr"/>
            <a:r>
              <a:rPr lang="en-ID" sz="2800" b="1" i="0" u="none" strike="noStrike" baseline="0" dirty="0">
                <a:solidFill>
                  <a:srgbClr val="000000"/>
                </a:solidFill>
                <a:latin typeface="Times New Roman" panose="02020603050405020304" pitchFamily="18" charset="0"/>
              </a:rPr>
              <a:t>Practical lesson No. 1 </a:t>
            </a:r>
            <a:br>
              <a:rPr lang="uk-UA" sz="2800" b="1" i="0" u="none" strike="noStrike" baseline="0" dirty="0">
                <a:solidFill>
                  <a:srgbClr val="000000"/>
                </a:solidFill>
                <a:latin typeface="Times New Roman" panose="02020603050405020304" pitchFamily="18" charset="0"/>
              </a:rPr>
            </a:br>
            <a:br>
              <a:rPr lang="uk-UA" sz="2800" b="1" i="0" u="none" strike="noStrike" baseline="0" dirty="0">
                <a:solidFill>
                  <a:srgbClr val="000000"/>
                </a:solidFill>
                <a:latin typeface="Times New Roman" panose="02020603050405020304" pitchFamily="18" charset="0"/>
              </a:rPr>
            </a:br>
            <a:br>
              <a:rPr lang="en-ID" sz="2800" b="0" i="0" u="none" strike="noStrike" baseline="0" dirty="0">
                <a:solidFill>
                  <a:srgbClr val="000000"/>
                </a:solidFill>
                <a:latin typeface="Times New Roman" panose="02020603050405020304" pitchFamily="18" charset="0"/>
              </a:rPr>
            </a:br>
            <a:r>
              <a:rPr lang="en-US" sz="2800" b="1" i="0" u="none" strike="noStrike" baseline="0" dirty="0">
                <a:solidFill>
                  <a:srgbClr val="000000"/>
                </a:solidFill>
                <a:latin typeface="Times New Roman" panose="02020603050405020304" pitchFamily="18" charset="0"/>
              </a:rPr>
              <a:t>Theme №. 1 "Historical aspects of the formation and development trends of pharmaceutical technology in the countries of the world and in Ukraine". </a:t>
            </a:r>
            <a:endParaRPr lang="uk-UA" sz="2800" dirty="0"/>
          </a:p>
        </p:txBody>
      </p:sp>
    </p:spTree>
    <p:extLst>
      <p:ext uri="{BB962C8B-B14F-4D97-AF65-F5344CB8AC3E}">
        <p14:creationId xmlns:p14="http://schemas.microsoft.com/office/powerpoint/2010/main" val="39820012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F64E2D7-A0BD-DC17-7E01-16E09AA789B8}"/>
              </a:ext>
            </a:extLst>
          </p:cNvPr>
          <p:cNvSpPr txBox="1"/>
          <p:nvPr/>
        </p:nvSpPr>
        <p:spPr>
          <a:xfrm>
            <a:off x="662940" y="1301393"/>
            <a:ext cx="10866120" cy="4985980"/>
          </a:xfrm>
          <a:prstGeom prst="rect">
            <a:avLst/>
          </a:prstGeom>
          <a:noFill/>
        </p:spPr>
        <p:txBody>
          <a:bodyPr wrap="square">
            <a:spAutoFit/>
          </a:bodyPr>
          <a:lstStyle/>
          <a:p>
            <a:pPr algn="just"/>
            <a:r>
              <a:rPr lang="en-US" sz="2000" b="1" i="0" u="none" strike="noStrike" baseline="0" dirty="0">
                <a:solidFill>
                  <a:srgbClr val="000000"/>
                </a:solidFill>
                <a:latin typeface="Times New Roman" panose="02020603050405020304" pitchFamily="18" charset="0"/>
              </a:rPr>
              <a:t>Goal. </a:t>
            </a:r>
            <a:r>
              <a:rPr lang="en-US" sz="2000" b="0" i="0" u="none" strike="noStrike" baseline="0" dirty="0">
                <a:solidFill>
                  <a:srgbClr val="000000"/>
                </a:solidFill>
                <a:latin typeface="Times New Roman" panose="02020603050405020304" pitchFamily="18" charset="0"/>
              </a:rPr>
              <a:t>Formation of theoretical foundations and important professional skills in students regarding the organization of provision of medicines to the population, knowledge of the basics of proper pharmacy practice; formation of students' primary professional knowledge regarding the requirements for the production activity of pharmacies, safety rules and the sanitary and anti-epidemic regime of the production department of the pharmacy. </a:t>
            </a:r>
          </a:p>
          <a:p>
            <a:pPr algn="just"/>
            <a:endParaRPr lang="uk-UA" sz="1800" b="1" i="0" u="none" strike="noStrike" baseline="0" dirty="0">
              <a:solidFill>
                <a:srgbClr val="000000"/>
              </a:solidFill>
              <a:latin typeface="Times New Roman" panose="02020603050405020304" pitchFamily="18" charset="0"/>
            </a:endParaRPr>
          </a:p>
          <a:p>
            <a:pPr algn="just"/>
            <a:r>
              <a:rPr lang="en-US" sz="2000" b="1" i="0" u="none" strike="noStrike" baseline="0" dirty="0">
                <a:solidFill>
                  <a:srgbClr val="000000"/>
                </a:solidFill>
                <a:latin typeface="Times New Roman" panose="02020603050405020304" pitchFamily="18" charset="0"/>
              </a:rPr>
              <a:t>Basic concepts. </a:t>
            </a:r>
            <a:endParaRPr lang="uk-UA" sz="2000" b="1" i="0" u="none" strike="noStrike" baseline="0" dirty="0">
              <a:solidFill>
                <a:srgbClr val="000000"/>
              </a:solidFill>
              <a:latin typeface="Times New Roman" panose="02020603050405020304" pitchFamily="18" charset="0"/>
            </a:endParaRPr>
          </a:p>
          <a:p>
            <a:pPr algn="just"/>
            <a:r>
              <a:rPr lang="en-US" sz="2000" b="0" i="1" u="none" strike="noStrike" baseline="0" dirty="0">
                <a:solidFill>
                  <a:srgbClr val="000000"/>
                </a:solidFill>
                <a:latin typeface="Times New Roman" panose="02020603050405020304" pitchFamily="18" charset="0"/>
              </a:rPr>
              <a:t>Healers </a:t>
            </a:r>
            <a:r>
              <a:rPr lang="en-US" sz="2000" b="0" i="0" u="none" strike="noStrike" baseline="0" dirty="0">
                <a:solidFill>
                  <a:srgbClr val="000000"/>
                </a:solidFill>
                <a:latin typeface="Times New Roman" panose="02020603050405020304" pitchFamily="18" charset="0"/>
              </a:rPr>
              <a:t>- were written for the people and home treatment, not by doctors for doctors. The amount of medicine was indicated in spoons, handfuls, and glasses. In scientific treatises, where there is a reference to foreign doctors, there are Latin names, the weight is indicated in the scrolls. </a:t>
            </a:r>
          </a:p>
          <a:p>
            <a:pPr algn="just"/>
            <a:r>
              <a:rPr lang="en-US" sz="2000" b="0" i="1" u="none" strike="noStrike" baseline="0" dirty="0">
                <a:solidFill>
                  <a:srgbClr val="000000"/>
                </a:solidFill>
                <a:latin typeface="Times New Roman" panose="02020603050405020304" pitchFamily="18" charset="0"/>
              </a:rPr>
              <a:t>Herbalists </a:t>
            </a:r>
            <a:r>
              <a:rPr lang="en-US" sz="2000" b="0" i="0" u="none" strike="noStrike" baseline="0" dirty="0">
                <a:solidFill>
                  <a:srgbClr val="000000"/>
                </a:solidFill>
                <a:latin typeface="Times New Roman" panose="02020603050405020304" pitchFamily="18" charset="0"/>
              </a:rPr>
              <a:t>- they include the Russian folk names of medicinal plants and a description of the area where they grow. </a:t>
            </a:r>
          </a:p>
          <a:p>
            <a:pPr algn="just"/>
            <a:r>
              <a:rPr lang="en-US" sz="2000" b="0" i="1" u="none" strike="noStrike" baseline="0" dirty="0">
                <a:solidFill>
                  <a:srgbClr val="000000"/>
                </a:solidFill>
                <a:latin typeface="Times New Roman" panose="02020603050405020304" pitchFamily="18" charset="0"/>
              </a:rPr>
              <a:t>Windmills </a:t>
            </a:r>
            <a:r>
              <a:rPr lang="en-US" sz="2000" b="0" i="0" u="none" strike="noStrike" baseline="0" dirty="0">
                <a:solidFill>
                  <a:srgbClr val="000000"/>
                </a:solidFill>
                <a:latin typeface="Times New Roman" panose="02020603050405020304" pitchFamily="18" charset="0"/>
              </a:rPr>
              <a:t>- are translated works that contained many foreign terms, many Latin names, doses given in apothecary measure. </a:t>
            </a:r>
          </a:p>
          <a:p>
            <a:pPr algn="just"/>
            <a:endParaRPr lang="uk-UA" sz="2000" b="1" i="0" u="none" strike="noStrike" baseline="0" dirty="0">
              <a:solidFill>
                <a:srgbClr val="000000"/>
              </a:solidFill>
              <a:latin typeface="Times New Roman" panose="02020603050405020304" pitchFamily="18" charset="0"/>
            </a:endParaRPr>
          </a:p>
          <a:p>
            <a:pPr algn="just"/>
            <a:r>
              <a:rPr lang="en-ID" sz="2000" b="1" i="0" u="none" strike="noStrike" baseline="0" dirty="0">
                <a:solidFill>
                  <a:srgbClr val="000000"/>
                </a:solidFill>
                <a:latin typeface="Times New Roman" panose="02020603050405020304" pitchFamily="18" charset="0"/>
              </a:rPr>
              <a:t>Equipment: </a:t>
            </a:r>
            <a:r>
              <a:rPr lang="en-ID" sz="2000" b="0" i="0" u="none" strike="noStrike" baseline="0" dirty="0">
                <a:solidFill>
                  <a:srgbClr val="000000"/>
                </a:solidFill>
                <a:latin typeface="Times New Roman" panose="02020603050405020304" pitchFamily="18" charset="0"/>
              </a:rPr>
              <a:t>computer, multimedia equipment. </a:t>
            </a:r>
            <a:endParaRPr lang="uk-UA" sz="2000" dirty="0"/>
          </a:p>
        </p:txBody>
      </p:sp>
    </p:spTree>
    <p:extLst>
      <p:ext uri="{BB962C8B-B14F-4D97-AF65-F5344CB8AC3E}">
        <p14:creationId xmlns:p14="http://schemas.microsoft.com/office/powerpoint/2010/main" val="6818527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5B642FE-358B-5CF0-5BD8-A67D136A843C}"/>
              </a:ext>
            </a:extLst>
          </p:cNvPr>
          <p:cNvSpPr txBox="1"/>
          <p:nvPr/>
        </p:nvSpPr>
        <p:spPr>
          <a:xfrm>
            <a:off x="442451" y="1355266"/>
            <a:ext cx="7728155" cy="5016758"/>
          </a:xfrm>
          <a:prstGeom prst="rect">
            <a:avLst/>
          </a:prstGeom>
          <a:noFill/>
        </p:spPr>
        <p:txBody>
          <a:bodyPr wrap="square">
            <a:spAutoFit/>
          </a:bodyPr>
          <a:lstStyle/>
          <a:p>
            <a:pPr algn="just"/>
            <a:r>
              <a:rPr lang="en-US" sz="2000" b="0" i="0" u="none" strike="noStrike" baseline="0" dirty="0">
                <a:solidFill>
                  <a:srgbClr val="000000"/>
                </a:solidFill>
                <a:latin typeface="Times New Roman" panose="02020603050405020304" pitchFamily="18" charset="0"/>
              </a:rPr>
              <a:t>In the conditions of the formation of market relations in Ukraine, great attention is paid to the professional training of specialists in the pharmaceutical industry. The discipline is the basis for the study of ethics and deontology in pharmacy, pharmacy technology of drugs, pharmacognosy, industrial technology of drugs, which involves the integration of teaching with the above-mentioned disciplines for the formation of skills to apply knowledge in the process of further education and professional activity</a:t>
            </a:r>
            <a:r>
              <a:rPr lang="en-US" sz="2000" b="1" i="0" u="none" strike="noStrike" baseline="0" dirty="0">
                <a:solidFill>
                  <a:srgbClr val="000000"/>
                </a:solidFill>
                <a:latin typeface="Times New Roman" panose="02020603050405020304" pitchFamily="18" charset="0"/>
              </a:rPr>
              <a:t>. </a:t>
            </a:r>
            <a:endParaRPr lang="uk-UA" sz="2000" b="1" i="0" u="none" strike="noStrike" baseline="0" dirty="0">
              <a:solidFill>
                <a:srgbClr val="000000"/>
              </a:solidFill>
              <a:latin typeface="Times New Roman" panose="02020603050405020304" pitchFamily="18" charset="0"/>
            </a:endParaRPr>
          </a:p>
          <a:p>
            <a:pPr algn="just"/>
            <a:endParaRPr lang="en-US" sz="2000" b="0" i="0" u="none" strike="noStrike" baseline="0" dirty="0">
              <a:solidFill>
                <a:srgbClr val="000000"/>
              </a:solidFill>
              <a:latin typeface="Times New Roman" panose="02020603050405020304" pitchFamily="18" charset="0"/>
            </a:endParaRPr>
          </a:p>
          <a:p>
            <a:pPr algn="just"/>
            <a:r>
              <a:rPr lang="en-US" sz="2000" b="0" i="0" u="none" strike="noStrike" baseline="0" dirty="0">
                <a:solidFill>
                  <a:srgbClr val="000000"/>
                </a:solidFill>
                <a:latin typeface="Times New Roman" panose="02020603050405020304" pitchFamily="18" charset="0"/>
              </a:rPr>
              <a:t>In the second half of the 9th century the Old Kievan Rus state was formed with the capital in the city of Kyiv</a:t>
            </a:r>
            <a:r>
              <a:rPr lang="en-US" sz="2000" b="1" i="0" u="none" strike="noStrike" baseline="0" dirty="0">
                <a:solidFill>
                  <a:srgbClr val="000000"/>
                </a:solidFill>
                <a:latin typeface="Times New Roman" panose="02020603050405020304" pitchFamily="18" charset="0"/>
              </a:rPr>
              <a:t>. </a:t>
            </a:r>
            <a:endParaRPr lang="en-US" sz="2000" b="0" i="0" u="none" strike="noStrike" baseline="0" dirty="0">
              <a:solidFill>
                <a:srgbClr val="000000"/>
              </a:solidFill>
              <a:latin typeface="Times New Roman" panose="02020603050405020304" pitchFamily="18" charset="0"/>
            </a:endParaRPr>
          </a:p>
          <a:p>
            <a:pPr algn="just"/>
            <a:r>
              <a:rPr lang="en-US" sz="2000" b="0" i="0" u="none" strike="noStrike" baseline="0" dirty="0">
                <a:solidFill>
                  <a:srgbClr val="000000"/>
                </a:solidFill>
                <a:latin typeface="Times New Roman" panose="02020603050405020304" pitchFamily="18" charset="0"/>
              </a:rPr>
              <a:t>It was in Kyiv that the first healers appeared who used antlers (young deer horns), onions, radishes, horseradish, garlic, and plantain. Plantain was widely used for purulent wounds externally, and garlic was used internally for intestinal diseases and in the form of garlic water for washing the whole body during epidemics (plague, dysentery). </a:t>
            </a:r>
            <a:endParaRPr lang="uk-UA" sz="2000" dirty="0"/>
          </a:p>
        </p:txBody>
      </p:sp>
      <p:pic>
        <p:nvPicPr>
          <p:cNvPr id="1026" name="Picture 2" descr="Центральна районна аптека 63 м.Куп'янськ - Сьогодні розглянемо історію  зародження фармакології на Русі – утворення Аптечного наказу та появу  перших аптек – та вплив цих подій на подальший розвиток медицини взагалі. В">
            <a:extLst>
              <a:ext uri="{FF2B5EF4-FFF2-40B4-BE49-F238E27FC236}">
                <a16:creationId xmlns:a16="http://schemas.microsoft.com/office/drawing/2014/main" id="{26FAC25E-E381-0FDC-0607-00BDAAE987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22347" y="1355266"/>
            <a:ext cx="3486623" cy="219299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Українська медицина: як лікувались наші предки">
            <a:extLst>
              <a:ext uri="{FF2B5EF4-FFF2-40B4-BE49-F238E27FC236}">
                <a16:creationId xmlns:a16="http://schemas.microsoft.com/office/drawing/2014/main" id="{9CBDC5DF-99DE-35D1-5D20-D35B56536E3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22347" y="4237575"/>
            <a:ext cx="3504872" cy="15955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65500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337469-CAED-E7C4-2946-5C29B331BDC0}"/>
              </a:ext>
            </a:extLst>
          </p:cNvPr>
          <p:cNvSpPr txBox="1"/>
          <p:nvPr/>
        </p:nvSpPr>
        <p:spPr>
          <a:xfrm>
            <a:off x="506186" y="1257335"/>
            <a:ext cx="7151915" cy="5324535"/>
          </a:xfrm>
          <a:prstGeom prst="rect">
            <a:avLst/>
          </a:prstGeom>
          <a:solidFill>
            <a:schemeClr val="bg1"/>
          </a:solidFill>
        </p:spPr>
        <p:txBody>
          <a:bodyPr wrap="square">
            <a:spAutoFit/>
          </a:bodyPr>
          <a:lstStyle/>
          <a:p>
            <a:pPr indent="457200" algn="just"/>
            <a:r>
              <a:rPr lang="en-US" sz="2000" b="0" i="0" u="none" strike="noStrike" baseline="0" dirty="0">
                <a:solidFill>
                  <a:srgbClr val="000000"/>
                </a:solidFill>
                <a:latin typeface="Times New Roman" panose="02020603050405020304" pitchFamily="18" charset="0"/>
              </a:rPr>
              <a:t>The medical profession had a craft character and was considered an honorable occupation. Practical experience was passed down from generation to generation. City doctors had benches to sell medicines, mainly of herbal origin. In Kievan Rus', the legal status of "lychee" was in effect, that's how folk healers were called. The law established payment for the work of a layman: a person who was wounded had the right to demand from the offender 3 hryvnias for the treatment of his wound. Later, this reward was called "healing".</a:t>
            </a:r>
            <a:endParaRPr lang="uk-UA" sz="2000" b="0" i="0" u="none" strike="noStrike" baseline="0" dirty="0">
              <a:solidFill>
                <a:srgbClr val="000000"/>
              </a:solidFill>
              <a:latin typeface="Times New Roman" panose="02020603050405020304" pitchFamily="18" charset="0"/>
            </a:endParaRPr>
          </a:p>
          <a:p>
            <a:pPr indent="457200" algn="just"/>
            <a:r>
              <a:rPr lang="en-US" sz="2000" b="0" i="0" u="none" strike="noStrike" baseline="0" dirty="0">
                <a:solidFill>
                  <a:srgbClr val="000000"/>
                </a:solidFill>
                <a:latin typeface="Times New Roman" panose="02020603050405020304" pitchFamily="18" charset="0"/>
              </a:rPr>
              <a:t> </a:t>
            </a:r>
          </a:p>
          <a:p>
            <a:pPr indent="457200" algn="just"/>
            <a:r>
              <a:rPr lang="en-US" sz="2000" b="0" i="0" u="none" strike="noStrike" baseline="0" dirty="0">
                <a:solidFill>
                  <a:srgbClr val="000000"/>
                </a:solidFill>
                <a:latin typeface="Times New Roman" panose="02020603050405020304" pitchFamily="18" charset="0"/>
              </a:rPr>
              <a:t>In Kievan Rus, surgery was developed as an important branch of practical treatment. The need for surgery was caused by frequent wars and domestic injuries. Wine, birch water, solutions of common salt were used to treat wounds. </a:t>
            </a:r>
          </a:p>
          <a:p>
            <a:pPr indent="457200" algn="just"/>
            <a:r>
              <a:rPr lang="en-US" sz="2000" b="0" i="0" u="none" strike="noStrike" baseline="0" dirty="0">
                <a:solidFill>
                  <a:srgbClr val="000000"/>
                </a:solidFill>
                <a:latin typeface="Times New Roman" panose="02020603050405020304" pitchFamily="18" charset="0"/>
              </a:rPr>
              <a:t>Medicine in Kievan Rus is characterized by the beginning of the formation of state medicine, which begins to form alongside folk and monastic medicine. </a:t>
            </a:r>
            <a:endParaRPr lang="uk-UA" sz="2000" dirty="0"/>
          </a:p>
        </p:txBody>
      </p:sp>
      <p:pic>
        <p:nvPicPr>
          <p:cNvPr id="2050" name="Picture 2" descr="Як лікувалися у давнину - Нова Доба">
            <a:extLst>
              <a:ext uri="{FF2B5EF4-FFF2-40B4-BE49-F238E27FC236}">
                <a16:creationId xmlns:a16="http://schemas.microsoft.com/office/drawing/2014/main" id="{BB8C9191-4452-FCB4-9846-5E940C29845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58134"/>
          <a:stretch/>
        </p:blipFill>
        <p:spPr bwMode="auto">
          <a:xfrm>
            <a:off x="8398855" y="124389"/>
            <a:ext cx="2922288" cy="330461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Як лікувалися у давнину - Нова Доба">
            <a:extLst>
              <a:ext uri="{FF2B5EF4-FFF2-40B4-BE49-F238E27FC236}">
                <a16:creationId xmlns:a16="http://schemas.microsoft.com/office/drawing/2014/main" id="{F92EA3C4-4EE3-B2B3-AC3C-307FB5CB0D0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2581"/>
          <a:stretch/>
        </p:blipFill>
        <p:spPr bwMode="auto">
          <a:xfrm>
            <a:off x="8109857" y="3536497"/>
            <a:ext cx="3500284" cy="2886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8841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2B92C83-780C-88CD-7E43-29E701E1B98B}"/>
              </a:ext>
            </a:extLst>
          </p:cNvPr>
          <p:cNvSpPr txBox="1"/>
          <p:nvPr/>
        </p:nvSpPr>
        <p:spPr>
          <a:xfrm>
            <a:off x="3746089" y="843677"/>
            <a:ext cx="7964129" cy="5509200"/>
          </a:xfrm>
          <a:prstGeom prst="rect">
            <a:avLst/>
          </a:prstGeom>
          <a:noFill/>
        </p:spPr>
        <p:txBody>
          <a:bodyPr wrap="square">
            <a:spAutoFit/>
          </a:bodyPr>
          <a:lstStyle/>
          <a:p>
            <a:pPr indent="457200" algn="just"/>
            <a:r>
              <a:rPr lang="en-US" sz="2200" b="0" i="0" u="none" strike="noStrike" baseline="0" dirty="0">
                <a:solidFill>
                  <a:srgbClr val="000000"/>
                </a:solidFill>
                <a:latin typeface="Times New Roman" panose="02020603050405020304" pitchFamily="18" charset="0"/>
              </a:rPr>
              <a:t>Healers, herbalists and herbalists gained the widest distribution in Russia. These collections described the healing properties of plants and gave advice on how to treat certain diseases. The healers and herbalists lacked any elements of religion and mysticism. </a:t>
            </a:r>
            <a:endParaRPr lang="uk-UA" sz="2200" b="0" i="0" u="none" strike="noStrike" baseline="0" dirty="0">
              <a:solidFill>
                <a:srgbClr val="000000"/>
              </a:solidFill>
              <a:latin typeface="Times New Roman" panose="02020603050405020304" pitchFamily="18" charset="0"/>
            </a:endParaRPr>
          </a:p>
          <a:p>
            <a:pPr indent="457200" algn="just"/>
            <a:endParaRPr lang="en-US" sz="2200" b="0" i="0" u="none" strike="noStrike" baseline="0" dirty="0">
              <a:solidFill>
                <a:srgbClr val="000000"/>
              </a:solidFill>
              <a:latin typeface="Times New Roman" panose="02020603050405020304" pitchFamily="18" charset="0"/>
            </a:endParaRPr>
          </a:p>
          <a:p>
            <a:pPr indent="457200" algn="just"/>
            <a:r>
              <a:rPr lang="en-US" sz="2200" b="0" i="0" u="none" strike="noStrike" baseline="0" dirty="0">
                <a:solidFill>
                  <a:srgbClr val="000000"/>
                </a:solidFill>
                <a:latin typeface="Times New Roman" panose="02020603050405020304" pitchFamily="18" charset="0"/>
              </a:rPr>
              <a:t>Pharmacy network of Ukraine since the beginning of the 19th century. is developing intensively, pharmacies are opening in all large settlements, and their number is increasing in cities. In 1873, the government was forced to issue "Rules for opening pharmacies". The permission to open a pharmacy was issued by the governor, while it was necessary to take into account the population and the number of operating pharmacies. Thus, in large cities, one pharmacy was supposed to serve 12,000 people and 30,000 prescriptions, in provincial cities – 10,000 people and 15,000 prescriptions. In other settlements, it was allowed to open pharmacies at a distance of at least 15 versts. </a:t>
            </a:r>
            <a:endParaRPr lang="uk-UA" sz="2200" dirty="0"/>
          </a:p>
        </p:txBody>
      </p:sp>
      <p:pic>
        <p:nvPicPr>
          <p:cNvPr id="3074" name="Picture 2" descr="Історична Довідка - Офіційний сайт Подільської районної в місті Києві  державної адміністрації">
            <a:extLst>
              <a:ext uri="{FF2B5EF4-FFF2-40B4-BE49-F238E27FC236}">
                <a16:creationId xmlns:a16="http://schemas.microsoft.com/office/drawing/2014/main" id="{7A0AE36D-8758-7AED-92C9-C4F8E3483A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7714" y="3993933"/>
            <a:ext cx="3397746" cy="2189152"/>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Пилюля для империи">
            <a:extLst>
              <a:ext uri="{FF2B5EF4-FFF2-40B4-BE49-F238E27FC236}">
                <a16:creationId xmlns:a16="http://schemas.microsoft.com/office/drawing/2014/main" id="{D240966E-FF1F-599A-6561-E0271F1350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7714" y="1228961"/>
            <a:ext cx="3397746" cy="25416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65381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9F739A-0C5F-2F86-65A3-0AF7057FEA0B}"/>
              </a:ext>
            </a:extLst>
          </p:cNvPr>
          <p:cNvSpPr txBox="1"/>
          <p:nvPr/>
        </p:nvSpPr>
        <p:spPr>
          <a:xfrm>
            <a:off x="5442858" y="797510"/>
            <a:ext cx="6258232" cy="5262979"/>
          </a:xfrm>
          <a:prstGeom prst="rect">
            <a:avLst/>
          </a:prstGeom>
          <a:noFill/>
        </p:spPr>
        <p:txBody>
          <a:bodyPr wrap="square">
            <a:spAutoFit/>
          </a:bodyPr>
          <a:lstStyle/>
          <a:p>
            <a:pPr indent="457200" algn="just"/>
            <a:r>
              <a:rPr lang="en-US" sz="2400" b="0" i="0" u="none" strike="noStrike" baseline="0" dirty="0">
                <a:solidFill>
                  <a:srgbClr val="000000"/>
                </a:solidFill>
                <a:latin typeface="Times New Roman" panose="02020603050405020304" pitchFamily="18" charset="0"/>
              </a:rPr>
              <a:t>In 1865, 14 pharmacies operated in Kyiv. Almost all pharmacies were private. State pharmacies were preserved only in provincial and administrative centers, and even they, as a rule, were leased to private pharmacists. </a:t>
            </a:r>
            <a:endParaRPr lang="uk-UA" sz="2400" b="0" i="0" u="none" strike="noStrike" baseline="0" dirty="0">
              <a:solidFill>
                <a:srgbClr val="000000"/>
              </a:solidFill>
              <a:latin typeface="Times New Roman" panose="02020603050405020304" pitchFamily="18" charset="0"/>
            </a:endParaRPr>
          </a:p>
          <a:p>
            <a:pPr indent="457200" algn="just"/>
            <a:endParaRPr lang="en-US" sz="2400" b="0" i="0" u="none" strike="noStrike" baseline="0" dirty="0">
              <a:solidFill>
                <a:srgbClr val="000000"/>
              </a:solidFill>
              <a:latin typeface="Times New Roman" panose="02020603050405020304" pitchFamily="18" charset="0"/>
            </a:endParaRPr>
          </a:p>
          <a:p>
            <a:pPr indent="457200" algn="just"/>
            <a:r>
              <a:rPr lang="en-US" sz="2400" b="0" i="0" u="none" strike="noStrike" baseline="0" dirty="0">
                <a:solidFill>
                  <a:srgbClr val="000000"/>
                </a:solidFill>
                <a:latin typeface="Times New Roman" panose="02020603050405020304" pitchFamily="18" charset="0"/>
              </a:rPr>
              <a:t>In the 80s of the XIX century. advanced zemstvo intelligentsia, with the aim of improving medical care for low-income groups of the population, obtained permission to open free pharmacies, which were created at the expense of zemstvos. Medicines from independent pharmacies were dispensed free of charge or at prices lower than in private pharmacies. </a:t>
            </a:r>
            <a:endParaRPr lang="uk-UA" sz="2400" dirty="0"/>
          </a:p>
        </p:txBody>
      </p:sp>
      <p:pic>
        <p:nvPicPr>
          <p:cNvPr id="4098" name="Picture 2" descr="История аптекарского дела: где и как появились первые аптеки в Киеве?">
            <a:extLst>
              <a:ext uri="{FF2B5EF4-FFF2-40B4-BE49-F238E27FC236}">
                <a16:creationId xmlns:a16="http://schemas.microsoft.com/office/drawing/2014/main" id="{7B315A1E-F0A4-FAD3-DCEE-91774AF2AE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0049" y="1880506"/>
            <a:ext cx="4742764" cy="38562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19399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B543470-09F2-F985-E322-4673BBCE1631}"/>
              </a:ext>
            </a:extLst>
          </p:cNvPr>
          <p:cNvSpPr txBox="1"/>
          <p:nvPr/>
        </p:nvSpPr>
        <p:spPr>
          <a:xfrm>
            <a:off x="4488425" y="504840"/>
            <a:ext cx="7344697" cy="5509200"/>
          </a:xfrm>
          <a:prstGeom prst="rect">
            <a:avLst/>
          </a:prstGeom>
          <a:noFill/>
        </p:spPr>
        <p:txBody>
          <a:bodyPr wrap="square">
            <a:spAutoFit/>
          </a:bodyPr>
          <a:lstStyle/>
          <a:p>
            <a:pPr indent="457200" algn="just"/>
            <a:r>
              <a:rPr lang="en-US" sz="2200" b="0" i="0" u="none" strike="noStrike" baseline="0" dirty="0">
                <a:solidFill>
                  <a:srgbClr val="000000"/>
                </a:solidFill>
                <a:latin typeface="Times New Roman" panose="02020603050405020304" pitchFamily="18" charset="0"/>
              </a:rPr>
              <a:t>During the times of the Soviet Union, pharmaceutical education was not given due attention. There were only six pharmaceutical higher education institutions. Basically, pharmacists were trained at pharmaceutical faculties of medical institutes. The financial support of pharmaceutical faculties was very poor, as the main focus was on the training of doctors. The needs of the entire industry were met by specialists of only one specialty. Specialists with the same training worked in the pharmacy, pharmaceutical company, and hospital. </a:t>
            </a:r>
            <a:endParaRPr lang="uk-UA" sz="2200" b="0" i="0" u="none" strike="noStrike" baseline="0" dirty="0">
              <a:solidFill>
                <a:srgbClr val="000000"/>
              </a:solidFill>
              <a:latin typeface="Times New Roman" panose="02020603050405020304" pitchFamily="18" charset="0"/>
            </a:endParaRPr>
          </a:p>
          <a:p>
            <a:pPr indent="457200" algn="just"/>
            <a:endParaRPr lang="uk-UA" sz="2200" b="0" i="0" u="none" strike="noStrike" baseline="0" dirty="0">
              <a:solidFill>
                <a:srgbClr val="000000"/>
              </a:solidFill>
              <a:latin typeface="Times New Roman" panose="02020603050405020304" pitchFamily="18" charset="0"/>
            </a:endParaRPr>
          </a:p>
          <a:p>
            <a:pPr indent="457200" algn="just"/>
            <a:endParaRPr lang="en-US" sz="2200" b="0" i="0" u="none" strike="noStrike" baseline="0" dirty="0">
              <a:solidFill>
                <a:srgbClr val="000000"/>
              </a:solidFill>
              <a:latin typeface="Times New Roman" panose="02020603050405020304" pitchFamily="18" charset="0"/>
            </a:endParaRPr>
          </a:p>
          <a:p>
            <a:pPr indent="457200" algn="just"/>
            <a:r>
              <a:rPr lang="en-US" sz="2200" b="0" i="0" u="none" strike="noStrike" baseline="0" dirty="0">
                <a:solidFill>
                  <a:srgbClr val="000000"/>
                </a:solidFill>
                <a:latin typeface="Times New Roman" panose="02020603050405020304" pitchFamily="18" charset="0"/>
              </a:rPr>
              <a:t>The first steps of independent Ukraine in this direction in the early 1990s were the birth of a national system of institutions designed to regulate the creation, analysis, research, introduction into medical practice and production of pharmaceuticals. </a:t>
            </a:r>
            <a:endParaRPr lang="uk-UA" sz="2200" dirty="0"/>
          </a:p>
        </p:txBody>
      </p:sp>
      <p:pic>
        <p:nvPicPr>
          <p:cNvPr id="5122" name="Picture 2" descr="Старинная аптека - отзыв о Аптека-музей, Львов, Украина - Tripadvisor">
            <a:extLst>
              <a:ext uri="{FF2B5EF4-FFF2-40B4-BE49-F238E27FC236}">
                <a16:creationId xmlns:a16="http://schemas.microsoft.com/office/drawing/2014/main" id="{AE220521-7E95-2551-2CAD-5A17AFCC33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8878" y="670399"/>
            <a:ext cx="3668836" cy="2434773"/>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Чим лікують українців: як, де та хто розробляє ліки українського виробництва  | Фармак">
            <a:extLst>
              <a:ext uri="{FF2B5EF4-FFF2-40B4-BE49-F238E27FC236}">
                <a16:creationId xmlns:a16="http://schemas.microsoft.com/office/drawing/2014/main" id="{BF696D9B-4622-C7D8-7867-D1D1A46566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8878" y="3567772"/>
            <a:ext cx="3668836" cy="24462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49437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6433FF7-1572-C0F2-34CB-87CCA4B81990}"/>
              </a:ext>
            </a:extLst>
          </p:cNvPr>
          <p:cNvSpPr txBox="1"/>
          <p:nvPr/>
        </p:nvSpPr>
        <p:spPr>
          <a:xfrm>
            <a:off x="6520543" y="506938"/>
            <a:ext cx="5209868" cy="4431983"/>
          </a:xfrm>
          <a:prstGeom prst="rect">
            <a:avLst/>
          </a:prstGeom>
          <a:noFill/>
        </p:spPr>
        <p:txBody>
          <a:bodyPr wrap="square">
            <a:spAutoFit/>
          </a:bodyPr>
          <a:lstStyle/>
          <a:p>
            <a:pPr indent="457200" algn="just"/>
            <a:r>
              <a:rPr lang="en-US" sz="2000" b="0" i="0" u="none" strike="noStrike" baseline="0" dirty="0">
                <a:solidFill>
                  <a:srgbClr val="000000"/>
                </a:solidFill>
                <a:latin typeface="Times New Roman" panose="02020603050405020304" pitchFamily="18" charset="0"/>
              </a:rPr>
              <a:t>National Pharmacological and </a:t>
            </a:r>
            <a:r>
              <a:rPr lang="en-US" sz="2000" b="0" i="0" u="none" strike="noStrike" baseline="0" dirty="0" err="1">
                <a:solidFill>
                  <a:srgbClr val="000000"/>
                </a:solidFill>
                <a:latin typeface="Times New Roman" panose="02020603050405020304" pitchFamily="18" charset="0"/>
              </a:rPr>
              <a:t>Pharmacopoeial</a:t>
            </a:r>
            <a:r>
              <a:rPr lang="en-US" sz="2000" b="0" i="0" u="none" strike="noStrike" baseline="0" dirty="0">
                <a:solidFill>
                  <a:srgbClr val="000000"/>
                </a:solidFill>
                <a:latin typeface="Times New Roman" panose="02020603050405020304" pitchFamily="18" charset="0"/>
              </a:rPr>
              <a:t> Committees were created as guarantors of the quality of domestic and imported medicinal products entering the pharmaceutical market of Ukraine, the Committee for Drug Control, the Committee for Immunobiological Medicines, the State Inspectorate for Quality Control of Medicines, the Medicines Registration Bureau, etc. </a:t>
            </a:r>
          </a:p>
          <a:p>
            <a:pPr indent="457200" algn="just"/>
            <a:r>
              <a:rPr lang="en-US" sz="2000" b="0" i="0" u="none" strike="noStrike" baseline="0" dirty="0">
                <a:solidFill>
                  <a:srgbClr val="000000"/>
                </a:solidFill>
                <a:latin typeface="Times New Roman" panose="02020603050405020304" pitchFamily="18" charset="0"/>
              </a:rPr>
              <a:t>With the declaration of independence of Ukraine in 1991, the form of ownership of pharmaceutical enterprises and pharmacy establishments underwent significant changes. </a:t>
            </a:r>
            <a:endParaRPr lang="uk-UA" sz="2000" b="0" i="0" u="none" strike="noStrike" baseline="0" dirty="0">
              <a:solidFill>
                <a:srgbClr val="000000"/>
              </a:solidFill>
              <a:latin typeface="Times New Roman" panose="02020603050405020304" pitchFamily="18" charset="0"/>
            </a:endParaRPr>
          </a:p>
          <a:p>
            <a:pPr indent="457200" algn="just"/>
            <a:endParaRPr lang="en-US" sz="2200" b="0" i="0" u="none" strike="noStrike" baseline="0" dirty="0">
              <a:solidFill>
                <a:srgbClr val="000000"/>
              </a:solidFill>
              <a:latin typeface="Times New Roman" panose="02020603050405020304" pitchFamily="18" charset="0"/>
            </a:endParaRPr>
          </a:p>
        </p:txBody>
      </p:sp>
      <p:sp>
        <p:nvSpPr>
          <p:cNvPr id="4" name="AutoShape 2" descr="Фармак - як розробляють українські ліки – 24 Канал">
            <a:extLst>
              <a:ext uri="{FF2B5EF4-FFF2-40B4-BE49-F238E27FC236}">
                <a16:creationId xmlns:a16="http://schemas.microsoft.com/office/drawing/2014/main" id="{31EBA9FB-DC34-B4CA-D399-69B1E1393DAA}"/>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uk-UA"/>
          </a:p>
        </p:txBody>
      </p:sp>
      <p:pic>
        <p:nvPicPr>
          <p:cNvPr id="6152" name="Picture 8" descr="Наука та виробництво —новий рівень партнерства в розробці та впровадженні  інноваційних лікарських засобів | Щотижневик АПТЕКА">
            <a:extLst>
              <a:ext uri="{FF2B5EF4-FFF2-40B4-BE49-F238E27FC236}">
                <a16:creationId xmlns:a16="http://schemas.microsoft.com/office/drawing/2014/main" id="{DAD6213F-2DCB-C1DC-EC42-644DA495C43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3436" y="402770"/>
            <a:ext cx="6055553" cy="4257811"/>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1413444A-0D26-FA1A-AD37-587D41F4995F}"/>
              </a:ext>
            </a:extLst>
          </p:cNvPr>
          <p:cNvSpPr txBox="1"/>
          <p:nvPr/>
        </p:nvSpPr>
        <p:spPr>
          <a:xfrm>
            <a:off x="156789" y="4987064"/>
            <a:ext cx="11573622" cy="1323439"/>
          </a:xfrm>
          <a:prstGeom prst="rect">
            <a:avLst/>
          </a:prstGeom>
          <a:noFill/>
        </p:spPr>
        <p:txBody>
          <a:bodyPr wrap="square">
            <a:spAutoFit/>
          </a:bodyPr>
          <a:lstStyle/>
          <a:p>
            <a:pPr indent="457200" algn="just"/>
            <a:r>
              <a:rPr lang="en-US" sz="2000" b="0" i="0" u="none" strike="noStrike" baseline="0" dirty="0">
                <a:solidFill>
                  <a:srgbClr val="000000"/>
                </a:solidFill>
                <a:latin typeface="Times New Roman" panose="02020603050405020304" pitchFamily="18" charset="0"/>
              </a:rPr>
              <a:t>The modern stage of development of health care in Ukraine, which is characterized by the growth of the production of medicines, enterprises of various forms of ownership, with the use of mostly imported substances, as well as the arrival of large volumes of imported medicines on the domestic pharmaceutical market, puts forward strict requirements for their quality and requires improvement of the service their control. </a:t>
            </a:r>
            <a:endParaRPr lang="uk-UA" sz="2000" dirty="0"/>
          </a:p>
        </p:txBody>
      </p:sp>
    </p:spTree>
    <p:extLst>
      <p:ext uri="{BB962C8B-B14F-4D97-AF65-F5344CB8AC3E}">
        <p14:creationId xmlns:p14="http://schemas.microsoft.com/office/powerpoint/2010/main" val="2667537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7D01A83-FF57-CD47-90C2-CA38E7FCF858}"/>
              </a:ext>
            </a:extLst>
          </p:cNvPr>
          <p:cNvSpPr txBox="1"/>
          <p:nvPr/>
        </p:nvSpPr>
        <p:spPr>
          <a:xfrm>
            <a:off x="6154993" y="405268"/>
            <a:ext cx="4925961" cy="523220"/>
          </a:xfrm>
          <a:prstGeom prst="rect">
            <a:avLst/>
          </a:prstGeom>
          <a:solidFill>
            <a:schemeClr val="accent5">
              <a:lumMod val="60000"/>
              <a:lumOff val="40000"/>
            </a:schemeClr>
          </a:solidFill>
        </p:spPr>
        <p:txBody>
          <a:bodyPr wrap="square">
            <a:spAutoFit/>
          </a:bodyPr>
          <a:lstStyle/>
          <a:p>
            <a:pPr algn="ctr"/>
            <a:r>
              <a:rPr lang="en-US" sz="2800" b="1" i="0" u="none" strike="noStrike" baseline="0" dirty="0">
                <a:solidFill>
                  <a:srgbClr val="000000"/>
                </a:solidFill>
                <a:latin typeface="Times New Roman" panose="02020603050405020304" pitchFamily="18" charset="0"/>
              </a:rPr>
              <a:t>Tasks for fixing the material </a:t>
            </a:r>
            <a:endParaRPr lang="uk-UA" sz="2800" dirty="0"/>
          </a:p>
        </p:txBody>
      </p:sp>
      <p:graphicFrame>
        <p:nvGraphicFramePr>
          <p:cNvPr id="4" name="Таблиця 3">
            <a:extLst>
              <a:ext uri="{FF2B5EF4-FFF2-40B4-BE49-F238E27FC236}">
                <a16:creationId xmlns:a16="http://schemas.microsoft.com/office/drawing/2014/main" id="{01657E09-1646-73A2-950D-F35AE17E8F3A}"/>
              </a:ext>
            </a:extLst>
          </p:cNvPr>
          <p:cNvGraphicFramePr>
            <a:graphicFrameLocks noGrp="1"/>
          </p:cNvGraphicFramePr>
          <p:nvPr>
            <p:extLst>
              <p:ext uri="{D42A27DB-BD31-4B8C-83A1-F6EECF244321}">
                <p14:modId xmlns:p14="http://schemas.microsoft.com/office/powerpoint/2010/main" val="1159341864"/>
              </p:ext>
            </p:extLst>
          </p:nvPr>
        </p:nvGraphicFramePr>
        <p:xfrm>
          <a:off x="932589" y="1491497"/>
          <a:ext cx="10708803" cy="4818405"/>
        </p:xfrm>
        <a:graphic>
          <a:graphicData uri="http://schemas.openxmlformats.org/drawingml/2006/table">
            <a:tbl>
              <a:tblPr firstRow="1" bandRow="1">
                <a:tableStyleId>{7DF18680-E054-41AD-8BC1-D1AEF772440D}</a:tableStyleId>
              </a:tblPr>
              <a:tblGrid>
                <a:gridCol w="615756">
                  <a:extLst>
                    <a:ext uri="{9D8B030D-6E8A-4147-A177-3AD203B41FA5}">
                      <a16:colId xmlns:a16="http://schemas.microsoft.com/office/drawing/2014/main" val="2790533244"/>
                    </a:ext>
                  </a:extLst>
                </a:gridCol>
                <a:gridCol w="6257009">
                  <a:extLst>
                    <a:ext uri="{9D8B030D-6E8A-4147-A177-3AD203B41FA5}">
                      <a16:colId xmlns:a16="http://schemas.microsoft.com/office/drawing/2014/main" val="3734148051"/>
                    </a:ext>
                  </a:extLst>
                </a:gridCol>
                <a:gridCol w="2008839">
                  <a:extLst>
                    <a:ext uri="{9D8B030D-6E8A-4147-A177-3AD203B41FA5}">
                      <a16:colId xmlns:a16="http://schemas.microsoft.com/office/drawing/2014/main" val="2685678741"/>
                    </a:ext>
                  </a:extLst>
                </a:gridCol>
                <a:gridCol w="1827199">
                  <a:extLst>
                    <a:ext uri="{9D8B030D-6E8A-4147-A177-3AD203B41FA5}">
                      <a16:colId xmlns:a16="http://schemas.microsoft.com/office/drawing/2014/main" val="3831176377"/>
                    </a:ext>
                  </a:extLst>
                </a:gridCol>
              </a:tblGrid>
              <a:tr h="374138">
                <a:tc>
                  <a:txBody>
                    <a:bodyPr/>
                    <a:lstStyle/>
                    <a:p>
                      <a:r>
                        <a:rPr lang="uk-UA" sz="1500" dirty="0">
                          <a:latin typeface="Times New Roman" panose="02020603050405020304" pitchFamily="18" charset="0"/>
                          <a:cs typeface="Times New Roman" panose="02020603050405020304" pitchFamily="18" charset="0"/>
                        </a:rPr>
                        <a:t>№</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D" sz="1500" b="0" i="0" u="none" strike="noStrike" kern="1200" baseline="0" dirty="0">
                          <a:solidFill>
                            <a:schemeClr val="lt1"/>
                          </a:solidFill>
                          <a:latin typeface="Times New Roman" panose="02020603050405020304" pitchFamily="18" charset="0"/>
                          <a:ea typeface="+mn-ea"/>
                          <a:cs typeface="Times New Roman" panose="02020603050405020304" pitchFamily="18" charset="0"/>
                        </a:rPr>
                        <a:t>Main tasks 		</a:t>
                      </a:r>
                    </a:p>
                  </a:txBody>
                  <a:tcPr/>
                </a:tc>
                <a:tc>
                  <a:txBody>
                    <a:bodyPr/>
                    <a:lstStyle/>
                    <a:p>
                      <a:pPr algn="ctr"/>
                      <a:r>
                        <a:rPr lang="en-ID" sz="1500" b="0" i="0" u="none" strike="noStrike" kern="1200" baseline="0" dirty="0">
                          <a:solidFill>
                            <a:schemeClr val="lt1"/>
                          </a:solidFill>
                          <a:latin typeface="Times New Roman" panose="02020603050405020304" pitchFamily="18" charset="0"/>
                          <a:ea typeface="+mn-ea"/>
                          <a:cs typeface="Times New Roman" panose="02020603050405020304" pitchFamily="18" charset="0"/>
                        </a:rPr>
                        <a:t>Instructions 	</a:t>
                      </a:r>
                      <a:endParaRPr lang="uk-UA" sz="1500" dirty="0">
                        <a:latin typeface="Times New Roman" panose="02020603050405020304" pitchFamily="18" charset="0"/>
                        <a:cs typeface="Times New Roman" panose="02020603050405020304" pitchFamily="18" charset="0"/>
                      </a:endParaRPr>
                    </a:p>
                  </a:txBody>
                  <a:tcPr/>
                </a:tc>
                <a:tc>
                  <a:txBody>
                    <a:bodyPr/>
                    <a:lstStyle/>
                    <a:p>
                      <a:pPr algn="ctr"/>
                      <a:r>
                        <a:rPr lang="en-ID" sz="1500" b="0" i="0" u="none" strike="noStrike" kern="1200" baseline="0" dirty="0">
                          <a:solidFill>
                            <a:schemeClr val="lt1"/>
                          </a:solidFill>
                          <a:latin typeface="Times New Roman" panose="02020603050405020304" pitchFamily="18" charset="0"/>
                          <a:ea typeface="+mn-ea"/>
                          <a:cs typeface="Times New Roman" panose="02020603050405020304" pitchFamily="18" charset="0"/>
                        </a:rPr>
                        <a:t>Answers </a:t>
                      </a:r>
                      <a:endParaRPr lang="uk-UA" sz="15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63649810"/>
                  </a:ext>
                </a:extLst>
              </a:tr>
              <a:tr h="38790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0" i="0" u="none" strike="noStrike" kern="1200" baseline="0" dirty="0">
                          <a:solidFill>
                            <a:schemeClr val="dk1"/>
                          </a:solidFill>
                          <a:latin typeface="Times New Roman" panose="02020603050405020304" pitchFamily="18" charset="0"/>
                          <a:ea typeface="+mn-ea"/>
                          <a:cs typeface="Times New Roman" panose="02020603050405020304" pitchFamily="18" charset="0"/>
                        </a:rPr>
                        <a:t>1. 	</a:t>
                      </a:r>
                      <a:endParaRPr lang="uk-UA" sz="1500" dirty="0">
                        <a:latin typeface="Times New Roman" panose="02020603050405020304" pitchFamily="18" charset="0"/>
                        <a:cs typeface="Times New Roman" panose="02020603050405020304"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0" i="0" u="none" strike="noStrike" kern="1200" baseline="0" dirty="0">
                          <a:solidFill>
                            <a:schemeClr val="dk1"/>
                          </a:solidFill>
                          <a:latin typeface="Times New Roman" panose="02020603050405020304" pitchFamily="18" charset="0"/>
                          <a:ea typeface="+mn-ea"/>
                          <a:cs typeface="Times New Roman" panose="02020603050405020304" pitchFamily="18" charset="0"/>
                        </a:rPr>
                        <a:t>Development of medicine and pharmacy in Ukraine? 	</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D" sz="1500" b="0" i="0" u="none" strike="noStrike" kern="1200" baseline="0" dirty="0">
                          <a:solidFill>
                            <a:schemeClr val="dk1"/>
                          </a:solidFill>
                          <a:latin typeface="Times New Roman" panose="02020603050405020304" pitchFamily="18" charset="0"/>
                          <a:ea typeface="+mn-ea"/>
                          <a:cs typeface="Times New Roman" panose="02020603050405020304" pitchFamily="18" charset="0"/>
                        </a:rPr>
                        <a:t>your answer</a:t>
                      </a:r>
                    </a:p>
                  </a:txBody>
                  <a:tcPr/>
                </a:tc>
                <a:tc>
                  <a:txBody>
                    <a:bodyPr/>
                    <a:lstStyle/>
                    <a:p>
                      <a:endParaRPr lang="uk-UA" sz="15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95511104"/>
                  </a:ext>
                </a:extLst>
              </a:tr>
              <a:tr h="374138">
                <a:tc>
                  <a:txBody>
                    <a:bodyPr/>
                    <a:lstStyle/>
                    <a:p>
                      <a:r>
                        <a:rPr lang="uk-UA" sz="1500" dirty="0">
                          <a:latin typeface="Times New Roman" panose="02020603050405020304" pitchFamily="18" charset="0"/>
                          <a:cs typeface="Times New Roman" panose="02020603050405020304" pitchFamily="18" charset="0"/>
                        </a:rPr>
                        <a:t>2</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0" i="0" u="none" strike="noStrike" kern="1200" baseline="0" dirty="0">
                          <a:solidFill>
                            <a:schemeClr val="dk1"/>
                          </a:solidFill>
                          <a:latin typeface="Times New Roman" panose="02020603050405020304" pitchFamily="18" charset="0"/>
                          <a:ea typeface="+mn-ea"/>
                          <a:cs typeface="Times New Roman" panose="02020603050405020304" pitchFamily="18" charset="0"/>
                        </a:rPr>
                        <a:t>Pharmacy in </a:t>
                      </a:r>
                      <a:r>
                        <a:rPr lang="en-US" sz="1500" b="0" i="0" u="none" strike="noStrike" kern="1200" baseline="0" dirty="0" err="1">
                          <a:solidFill>
                            <a:schemeClr val="dk1"/>
                          </a:solidFill>
                          <a:latin typeface="Times New Roman" panose="02020603050405020304" pitchFamily="18" charset="0"/>
                          <a:ea typeface="+mn-ea"/>
                          <a:cs typeface="Times New Roman" panose="02020603050405020304" pitchFamily="18" charset="0"/>
                        </a:rPr>
                        <a:t>Kyevan</a:t>
                      </a:r>
                      <a:r>
                        <a:rPr lang="en-US" sz="1500" b="0" i="0" u="none" strike="noStrike" kern="1200" baseline="0" dirty="0">
                          <a:solidFill>
                            <a:schemeClr val="dk1"/>
                          </a:solidFill>
                          <a:latin typeface="Times New Roman" panose="02020603050405020304" pitchFamily="18" charset="0"/>
                          <a:ea typeface="+mn-ea"/>
                          <a:cs typeface="Times New Roman" panose="02020603050405020304" pitchFamily="18" charset="0"/>
                        </a:rPr>
                        <a:t> Rus in the XVI-XVII centuries? 	</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D" sz="1500" b="0" i="0" u="none" strike="noStrike" kern="1200" baseline="0" dirty="0">
                          <a:solidFill>
                            <a:schemeClr val="dk1"/>
                          </a:solidFill>
                          <a:latin typeface="Times New Roman" panose="02020603050405020304" pitchFamily="18" charset="0"/>
                          <a:ea typeface="+mn-ea"/>
                          <a:cs typeface="Times New Roman" panose="02020603050405020304" pitchFamily="18" charset="0"/>
                        </a:rPr>
                        <a:t>your answer </a:t>
                      </a:r>
                    </a:p>
                  </a:txBody>
                  <a:tcPr/>
                </a:tc>
                <a:tc>
                  <a:txBody>
                    <a:bodyPr/>
                    <a:lstStyle/>
                    <a:p>
                      <a:endParaRPr lang="uk-UA" sz="15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268300926"/>
                  </a:ext>
                </a:extLst>
              </a:tr>
              <a:tr h="374138">
                <a:tc>
                  <a:txBody>
                    <a:bodyPr/>
                    <a:lstStyle/>
                    <a:p>
                      <a:r>
                        <a:rPr lang="uk-UA" sz="1500" dirty="0">
                          <a:latin typeface="Times New Roman" panose="02020603050405020304" pitchFamily="18" charset="0"/>
                          <a:cs typeface="Times New Roman" panose="02020603050405020304" pitchFamily="18" charset="0"/>
                        </a:rPr>
                        <a:t>3</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0" i="0" u="none" strike="noStrike" kern="1200" baseline="0" dirty="0">
                          <a:solidFill>
                            <a:schemeClr val="dk1"/>
                          </a:solidFill>
                          <a:latin typeface="Times New Roman" panose="02020603050405020304" pitchFamily="18" charset="0"/>
                          <a:ea typeface="+mn-ea"/>
                          <a:cs typeface="Times New Roman" panose="02020603050405020304" pitchFamily="18" charset="0"/>
                        </a:rPr>
                        <a:t>Name the main achievements in pharmacy in </a:t>
                      </a:r>
                      <a:r>
                        <a:rPr lang="en-US" sz="1500" b="0" i="0" u="none" strike="noStrike" kern="1200" baseline="0" dirty="0" err="1">
                          <a:solidFill>
                            <a:schemeClr val="dk1"/>
                          </a:solidFill>
                          <a:latin typeface="Times New Roman" panose="02020603050405020304" pitchFamily="18" charset="0"/>
                          <a:ea typeface="+mn-ea"/>
                          <a:cs typeface="Times New Roman" panose="02020603050405020304" pitchFamily="18" charset="0"/>
                        </a:rPr>
                        <a:t>Kyevan</a:t>
                      </a:r>
                      <a:r>
                        <a:rPr lang="en-US" sz="1500" b="0" i="0" u="none" strike="noStrike" kern="1200" baseline="0" dirty="0">
                          <a:solidFill>
                            <a:schemeClr val="dk1"/>
                          </a:solidFill>
                          <a:latin typeface="Times New Roman" panose="02020603050405020304" pitchFamily="18" charset="0"/>
                          <a:ea typeface="+mn-ea"/>
                          <a:cs typeface="Times New Roman" panose="02020603050405020304" pitchFamily="18" charset="0"/>
                        </a:rPr>
                        <a:t> Rus? 	</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D" sz="1500" b="0" i="0" u="none" strike="noStrike" kern="1200" baseline="0" dirty="0">
                          <a:solidFill>
                            <a:schemeClr val="dk1"/>
                          </a:solidFill>
                          <a:latin typeface="Times New Roman" panose="02020603050405020304" pitchFamily="18" charset="0"/>
                          <a:ea typeface="+mn-ea"/>
                          <a:cs typeface="Times New Roman" panose="02020603050405020304" pitchFamily="18" charset="0"/>
                        </a:rPr>
                        <a:t>your answer</a:t>
                      </a:r>
                    </a:p>
                  </a:txBody>
                  <a:tcPr/>
                </a:tc>
                <a:tc>
                  <a:txBody>
                    <a:bodyPr/>
                    <a:lstStyle/>
                    <a:p>
                      <a:endParaRPr lang="uk-UA" sz="15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114718676"/>
                  </a:ext>
                </a:extLst>
              </a:tr>
              <a:tr h="374138">
                <a:tc>
                  <a:txBody>
                    <a:bodyPr/>
                    <a:lstStyle/>
                    <a:p>
                      <a:r>
                        <a:rPr lang="uk-UA" sz="1500" dirty="0">
                          <a:latin typeface="Times New Roman" panose="02020603050405020304" pitchFamily="18" charset="0"/>
                          <a:cs typeface="Times New Roman" panose="02020603050405020304" pitchFamily="18" charset="0"/>
                        </a:rPr>
                        <a:t>4</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0" i="0" u="none" strike="noStrike" kern="1200" baseline="0" dirty="0">
                          <a:solidFill>
                            <a:schemeClr val="dk1"/>
                          </a:solidFill>
                          <a:latin typeface="Times New Roman" panose="02020603050405020304" pitchFamily="18" charset="0"/>
                          <a:ea typeface="+mn-ea"/>
                          <a:cs typeface="Times New Roman" panose="02020603050405020304" pitchFamily="18" charset="0"/>
                        </a:rPr>
                        <a:t>Prominent figures in the field of medicine in </a:t>
                      </a:r>
                      <a:r>
                        <a:rPr lang="en-US" sz="1500" b="0" i="0" u="none" strike="noStrike" kern="1200" baseline="0" dirty="0" err="1">
                          <a:solidFill>
                            <a:schemeClr val="dk1"/>
                          </a:solidFill>
                          <a:latin typeface="Times New Roman" panose="02020603050405020304" pitchFamily="18" charset="0"/>
                          <a:ea typeface="+mn-ea"/>
                          <a:cs typeface="Times New Roman" panose="02020603050405020304" pitchFamily="18" charset="0"/>
                        </a:rPr>
                        <a:t>Kyevan</a:t>
                      </a:r>
                      <a:r>
                        <a:rPr lang="en-US" sz="1500" b="0" i="0" u="none" strike="noStrike" kern="1200" baseline="0" dirty="0">
                          <a:solidFill>
                            <a:schemeClr val="dk1"/>
                          </a:solidFill>
                          <a:latin typeface="Times New Roman" panose="02020603050405020304" pitchFamily="18" charset="0"/>
                          <a:ea typeface="+mn-ea"/>
                          <a:cs typeface="Times New Roman" panose="02020603050405020304" pitchFamily="18" charset="0"/>
                        </a:rPr>
                        <a:t> Rus? 	</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D" sz="1500" b="0" i="0" u="none" strike="noStrike" kern="1200" baseline="0" dirty="0">
                          <a:solidFill>
                            <a:schemeClr val="dk1"/>
                          </a:solidFill>
                          <a:latin typeface="Times New Roman" panose="02020603050405020304" pitchFamily="18" charset="0"/>
                          <a:ea typeface="+mn-ea"/>
                          <a:cs typeface="Times New Roman" panose="02020603050405020304" pitchFamily="18" charset="0"/>
                        </a:rPr>
                        <a:t>your answer</a:t>
                      </a:r>
                    </a:p>
                  </a:txBody>
                  <a:tcPr/>
                </a:tc>
                <a:tc>
                  <a:txBody>
                    <a:bodyPr/>
                    <a:lstStyle/>
                    <a:p>
                      <a:endParaRPr lang="uk-UA" sz="15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516754942"/>
                  </a:ext>
                </a:extLst>
              </a:tr>
              <a:tr h="374138">
                <a:tc>
                  <a:txBody>
                    <a:bodyPr/>
                    <a:lstStyle/>
                    <a:p>
                      <a:r>
                        <a:rPr lang="uk-UA" sz="1500" dirty="0">
                          <a:latin typeface="Times New Roman" panose="02020603050405020304" pitchFamily="18" charset="0"/>
                          <a:cs typeface="Times New Roman" panose="02020603050405020304" pitchFamily="18" charset="0"/>
                        </a:rPr>
                        <a:t>5</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0" i="0" u="none" strike="noStrike" kern="1200" baseline="0" dirty="0">
                          <a:solidFill>
                            <a:schemeClr val="dk1"/>
                          </a:solidFill>
                          <a:latin typeface="Times New Roman" panose="02020603050405020304" pitchFamily="18" charset="0"/>
                          <a:ea typeface="+mn-ea"/>
                          <a:cs typeface="Times New Roman" panose="02020603050405020304" pitchFamily="18" charset="0"/>
                        </a:rPr>
                        <a:t>Creation of the first pharmacies in Ukraine? </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D" sz="1500" b="0" i="0" u="none" strike="noStrike" kern="1200" baseline="0" dirty="0">
                          <a:solidFill>
                            <a:schemeClr val="dk1"/>
                          </a:solidFill>
                          <a:latin typeface="Times New Roman" panose="02020603050405020304" pitchFamily="18" charset="0"/>
                          <a:ea typeface="+mn-ea"/>
                          <a:cs typeface="Times New Roman" panose="02020603050405020304" pitchFamily="18" charset="0"/>
                        </a:rPr>
                        <a:t>your answer</a:t>
                      </a:r>
                    </a:p>
                  </a:txBody>
                  <a:tcPr/>
                </a:tc>
                <a:tc>
                  <a:txBody>
                    <a:bodyPr/>
                    <a:lstStyle/>
                    <a:p>
                      <a:endParaRPr lang="uk-UA" sz="15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949003746"/>
                  </a:ext>
                </a:extLst>
              </a:tr>
              <a:tr h="261417">
                <a:tc>
                  <a:txBody>
                    <a:bodyPr/>
                    <a:lstStyle/>
                    <a:p>
                      <a:r>
                        <a:rPr lang="uk-UA" sz="1500" dirty="0">
                          <a:latin typeface="Times New Roman" panose="02020603050405020304" pitchFamily="18" charset="0"/>
                          <a:cs typeface="Times New Roman" panose="02020603050405020304" pitchFamily="18" charset="0"/>
                        </a:rPr>
                        <a:t>6</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0" i="0" u="none" strike="noStrike" kern="1200" baseline="0" dirty="0">
                          <a:solidFill>
                            <a:schemeClr val="dk1"/>
                          </a:solidFill>
                          <a:latin typeface="Times New Roman" panose="02020603050405020304" pitchFamily="18" charset="0"/>
                          <a:ea typeface="+mn-ea"/>
                          <a:cs typeface="Times New Roman" panose="02020603050405020304" pitchFamily="18" charset="0"/>
                        </a:rPr>
                        <a:t>The development of pharmacy in Europe during the XVI-XVII centuries? 	</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D" sz="1500" b="0" i="0" u="none" strike="noStrike" kern="1200" baseline="0" dirty="0">
                          <a:solidFill>
                            <a:schemeClr val="dk1"/>
                          </a:solidFill>
                          <a:latin typeface="Times New Roman" panose="02020603050405020304" pitchFamily="18" charset="0"/>
                          <a:ea typeface="+mn-ea"/>
                          <a:cs typeface="Times New Roman" panose="02020603050405020304" pitchFamily="18" charset="0"/>
                        </a:rPr>
                        <a:t>your answer</a:t>
                      </a:r>
                    </a:p>
                  </a:txBody>
                  <a:tcPr/>
                </a:tc>
                <a:tc>
                  <a:txBody>
                    <a:bodyPr/>
                    <a:lstStyle/>
                    <a:p>
                      <a:endParaRPr lang="uk-UA" sz="15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517335238"/>
                  </a:ext>
                </a:extLst>
              </a:tr>
              <a:tr h="374138">
                <a:tc>
                  <a:txBody>
                    <a:bodyPr/>
                    <a:lstStyle/>
                    <a:p>
                      <a:r>
                        <a:rPr lang="uk-UA" sz="1500" dirty="0">
                          <a:latin typeface="Times New Roman" panose="02020603050405020304" pitchFamily="18" charset="0"/>
                          <a:cs typeface="Times New Roman" panose="02020603050405020304" pitchFamily="18" charset="0"/>
                        </a:rPr>
                        <a:t>7</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0" i="0" u="none" strike="noStrike" kern="1200" baseline="0" dirty="0">
                          <a:solidFill>
                            <a:schemeClr val="dk1"/>
                          </a:solidFill>
                          <a:latin typeface="Times New Roman" panose="02020603050405020304" pitchFamily="18" charset="0"/>
                          <a:ea typeface="+mn-ea"/>
                          <a:cs typeface="Times New Roman" panose="02020603050405020304" pitchFamily="18" charset="0"/>
                        </a:rPr>
                        <a:t>Name the outstanding figures in the pharmacy of Europe? 	</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D" sz="1500" b="0" i="0" u="none" strike="noStrike" kern="1200" baseline="0" dirty="0">
                          <a:solidFill>
                            <a:schemeClr val="dk1"/>
                          </a:solidFill>
                          <a:latin typeface="Times New Roman" panose="02020603050405020304" pitchFamily="18" charset="0"/>
                          <a:ea typeface="+mn-ea"/>
                          <a:cs typeface="Times New Roman" panose="02020603050405020304" pitchFamily="18" charset="0"/>
                        </a:rPr>
                        <a:t>your answer</a:t>
                      </a:r>
                    </a:p>
                  </a:txBody>
                  <a:tcPr/>
                </a:tc>
                <a:tc>
                  <a:txBody>
                    <a:bodyPr/>
                    <a:lstStyle/>
                    <a:p>
                      <a:endParaRPr lang="uk-UA" sz="15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690462806"/>
                  </a:ext>
                </a:extLst>
              </a:tr>
              <a:tr h="553519">
                <a:tc>
                  <a:txBody>
                    <a:bodyPr/>
                    <a:lstStyle/>
                    <a:p>
                      <a:r>
                        <a:rPr lang="uk-UA" sz="1500" dirty="0">
                          <a:latin typeface="Times New Roman" panose="02020603050405020304" pitchFamily="18" charset="0"/>
                          <a:cs typeface="Times New Roman" panose="02020603050405020304" pitchFamily="18" charset="0"/>
                        </a:rPr>
                        <a:t>8</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0" i="0" u="none" strike="noStrike" kern="1200" baseline="0" dirty="0">
                          <a:solidFill>
                            <a:schemeClr val="dk1"/>
                          </a:solidFill>
                          <a:latin typeface="Times New Roman" panose="02020603050405020304" pitchFamily="18" charset="0"/>
                          <a:ea typeface="+mn-ea"/>
                          <a:cs typeface="Times New Roman" panose="02020603050405020304" pitchFamily="18" charset="0"/>
                        </a:rPr>
                        <a:t>What diseases were noted in the period of the XVI-XVII centuries? The main ways of treatment? 	</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D" sz="1500" b="0" i="0" u="none" strike="noStrike" kern="1200" baseline="0" dirty="0">
                          <a:solidFill>
                            <a:schemeClr val="dk1"/>
                          </a:solidFill>
                          <a:latin typeface="Times New Roman" panose="02020603050405020304" pitchFamily="18" charset="0"/>
                          <a:ea typeface="+mn-ea"/>
                          <a:cs typeface="Times New Roman" panose="02020603050405020304" pitchFamily="18" charset="0"/>
                        </a:rPr>
                        <a:t>your answer</a:t>
                      </a:r>
                    </a:p>
                  </a:txBody>
                  <a:tcPr/>
                </a:tc>
                <a:tc>
                  <a:txBody>
                    <a:bodyPr/>
                    <a:lstStyle/>
                    <a:p>
                      <a:endParaRPr lang="uk-UA" sz="15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5699864"/>
                  </a:ext>
                </a:extLst>
              </a:tr>
              <a:tr h="374138">
                <a:tc>
                  <a:txBody>
                    <a:bodyPr/>
                    <a:lstStyle/>
                    <a:p>
                      <a:r>
                        <a:rPr lang="uk-UA" sz="1500" dirty="0">
                          <a:latin typeface="Times New Roman" panose="02020603050405020304" pitchFamily="18" charset="0"/>
                          <a:cs typeface="Times New Roman" panose="02020603050405020304" pitchFamily="18" charset="0"/>
                        </a:rPr>
                        <a:t>9</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0" i="0" u="none" strike="noStrike" kern="1200" baseline="0" dirty="0">
                          <a:solidFill>
                            <a:schemeClr val="dk1"/>
                          </a:solidFill>
                          <a:latin typeface="Times New Roman" panose="02020603050405020304" pitchFamily="18" charset="0"/>
                          <a:ea typeface="+mn-ea"/>
                          <a:cs typeface="Times New Roman" panose="02020603050405020304" pitchFamily="18" charset="0"/>
                        </a:rPr>
                        <a:t>What was the basis of the apothecary order. 	</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D" sz="1500" b="0" i="0" u="none" strike="noStrike" kern="1200" baseline="0" dirty="0">
                          <a:solidFill>
                            <a:schemeClr val="dk1"/>
                          </a:solidFill>
                          <a:latin typeface="Times New Roman" panose="02020603050405020304" pitchFamily="18" charset="0"/>
                          <a:ea typeface="+mn-ea"/>
                          <a:cs typeface="Times New Roman" panose="02020603050405020304" pitchFamily="18" charset="0"/>
                        </a:rPr>
                        <a:t>your answer</a:t>
                      </a:r>
                    </a:p>
                  </a:txBody>
                  <a:tcPr/>
                </a:tc>
                <a:tc>
                  <a:txBody>
                    <a:bodyPr/>
                    <a:lstStyle/>
                    <a:p>
                      <a:endParaRPr lang="uk-UA" sz="15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883876163"/>
                  </a:ext>
                </a:extLst>
              </a:tr>
              <a:tr h="374138">
                <a:tc>
                  <a:txBody>
                    <a:bodyPr/>
                    <a:lstStyle/>
                    <a:p>
                      <a:r>
                        <a:rPr lang="uk-UA" sz="1500" dirty="0">
                          <a:latin typeface="Times New Roman" panose="02020603050405020304" pitchFamily="18" charset="0"/>
                          <a:cs typeface="Times New Roman" panose="02020603050405020304" pitchFamily="18" charset="0"/>
                        </a:rPr>
                        <a:t>10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0" i="0" u="none" strike="noStrike" kern="1200" baseline="0" dirty="0">
                          <a:solidFill>
                            <a:schemeClr val="dk1"/>
                          </a:solidFill>
                          <a:latin typeface="Times New Roman" panose="02020603050405020304" pitchFamily="18" charset="0"/>
                          <a:ea typeface="+mn-ea"/>
                          <a:cs typeface="Times New Roman" panose="02020603050405020304" pitchFamily="18" charset="0"/>
                        </a:rPr>
                        <a:t>Name the owners of the first pharmacies opened in Ukraine? 	</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D" sz="1500" b="0" i="0" u="none" strike="noStrike" kern="1200" baseline="0" dirty="0">
                          <a:solidFill>
                            <a:schemeClr val="dk1"/>
                          </a:solidFill>
                          <a:latin typeface="Times New Roman" panose="02020603050405020304" pitchFamily="18" charset="0"/>
                          <a:ea typeface="+mn-ea"/>
                          <a:cs typeface="Times New Roman" panose="02020603050405020304" pitchFamily="18" charset="0"/>
                        </a:rPr>
                        <a:t>your answer</a:t>
                      </a:r>
                    </a:p>
                  </a:txBody>
                  <a:tcPr/>
                </a:tc>
                <a:tc>
                  <a:txBody>
                    <a:bodyPr/>
                    <a:lstStyle/>
                    <a:p>
                      <a:endParaRPr lang="uk-UA" sz="15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795310158"/>
                  </a:ext>
                </a:extLst>
              </a:tr>
            </a:tbl>
          </a:graphicData>
        </a:graphic>
      </p:graphicFrame>
    </p:spTree>
    <p:extLst>
      <p:ext uri="{BB962C8B-B14F-4D97-AF65-F5344CB8AC3E}">
        <p14:creationId xmlns:p14="http://schemas.microsoft.com/office/powerpoint/2010/main" val="26517084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9067708-27D2-4E23-63FB-E3FD19AD8D5E}"/>
              </a:ext>
            </a:extLst>
          </p:cNvPr>
          <p:cNvSpPr txBox="1"/>
          <p:nvPr/>
        </p:nvSpPr>
        <p:spPr>
          <a:xfrm>
            <a:off x="580102" y="1121761"/>
            <a:ext cx="5515898" cy="5262979"/>
          </a:xfrm>
          <a:prstGeom prst="rect">
            <a:avLst/>
          </a:prstGeom>
          <a:solidFill>
            <a:schemeClr val="accent4">
              <a:lumMod val="20000"/>
              <a:lumOff val="80000"/>
            </a:schemeClr>
          </a:solidFill>
        </p:spPr>
        <p:txBody>
          <a:bodyPr wrap="square">
            <a:spAutoFit/>
          </a:bodyPr>
          <a:lstStyle/>
          <a:p>
            <a:r>
              <a:rPr lang="en-US" sz="1400" b="1" i="0" u="none" strike="noStrike" baseline="0" dirty="0">
                <a:solidFill>
                  <a:srgbClr val="000000"/>
                </a:solidFill>
                <a:latin typeface="Times New Roman" panose="02020603050405020304" pitchFamily="18" charset="0"/>
              </a:rPr>
              <a:t>1. In Kievan Rus, surgery was developed as an important branch of practical treatment, and the main antiseptic for treating wounds was: </a:t>
            </a:r>
            <a:endParaRPr lang="en-US" sz="1400" b="0" i="0" u="none" strike="noStrike" baseline="0" dirty="0">
              <a:solidFill>
                <a:srgbClr val="000000"/>
              </a:solidFill>
              <a:latin typeface="Times New Roman" panose="02020603050405020304" pitchFamily="18" charset="0"/>
            </a:endParaRPr>
          </a:p>
          <a:p>
            <a:r>
              <a:rPr lang="en-ID" sz="1400" b="1" i="0" u="none" strike="noStrike" baseline="0" dirty="0">
                <a:solidFill>
                  <a:srgbClr val="000000"/>
                </a:solidFill>
                <a:latin typeface="Times New Roman" panose="02020603050405020304" pitchFamily="18" charset="0"/>
              </a:rPr>
              <a:t>A wine </a:t>
            </a:r>
            <a:endParaRPr lang="en-ID" sz="1400" b="0" i="0" u="none" strike="noStrike" baseline="0" dirty="0">
              <a:solidFill>
                <a:srgbClr val="000000"/>
              </a:solidFill>
              <a:latin typeface="Times New Roman" panose="02020603050405020304" pitchFamily="18" charset="0"/>
            </a:endParaRPr>
          </a:p>
          <a:p>
            <a:r>
              <a:rPr lang="en-ID" sz="1400" b="1" i="0" u="none" strike="noStrike" baseline="0" dirty="0">
                <a:solidFill>
                  <a:srgbClr val="000000"/>
                </a:solidFill>
                <a:latin typeface="Times New Roman" panose="02020603050405020304" pitchFamily="18" charset="0"/>
              </a:rPr>
              <a:t>B </a:t>
            </a:r>
            <a:r>
              <a:rPr lang="en-ID" sz="1400" b="0" i="0" u="none" strike="noStrike" baseline="0" dirty="0">
                <a:solidFill>
                  <a:srgbClr val="000000"/>
                </a:solidFill>
                <a:latin typeface="Times New Roman" panose="02020603050405020304" pitchFamily="18" charset="0"/>
              </a:rPr>
              <a:t>snake venom, </a:t>
            </a:r>
          </a:p>
          <a:p>
            <a:r>
              <a:rPr lang="en-ID" sz="1400" b="1" i="0" u="none" strike="noStrike" baseline="0" dirty="0">
                <a:solidFill>
                  <a:srgbClr val="000000"/>
                </a:solidFill>
                <a:latin typeface="Times New Roman" panose="02020603050405020304" pitchFamily="18" charset="0"/>
              </a:rPr>
              <a:t>C water, </a:t>
            </a:r>
            <a:endParaRPr lang="en-ID" sz="1400" b="0" i="0" u="none" strike="noStrike" baseline="0" dirty="0">
              <a:solidFill>
                <a:srgbClr val="000000"/>
              </a:solidFill>
              <a:latin typeface="Times New Roman" panose="02020603050405020304" pitchFamily="18" charset="0"/>
            </a:endParaRPr>
          </a:p>
          <a:p>
            <a:r>
              <a:rPr lang="en-ID" sz="1400" b="1" i="0" u="none" strike="noStrike" baseline="0" dirty="0">
                <a:solidFill>
                  <a:srgbClr val="000000"/>
                </a:solidFill>
                <a:latin typeface="Times New Roman" panose="02020603050405020304" pitchFamily="18" charset="0"/>
              </a:rPr>
              <a:t>D mushrooms, </a:t>
            </a:r>
            <a:endParaRPr lang="en-ID" sz="1400" b="0" i="0" u="none" strike="noStrike" baseline="0" dirty="0">
              <a:solidFill>
                <a:srgbClr val="000000"/>
              </a:solidFill>
              <a:latin typeface="Times New Roman" panose="02020603050405020304" pitchFamily="18" charset="0"/>
            </a:endParaRPr>
          </a:p>
          <a:p>
            <a:r>
              <a:rPr lang="en-ID" sz="1400" b="1" i="0" u="none" strike="noStrike" baseline="0" dirty="0">
                <a:solidFill>
                  <a:srgbClr val="000000"/>
                </a:solidFill>
                <a:latin typeface="Times New Roman" panose="02020603050405020304" pitchFamily="18" charset="0"/>
              </a:rPr>
              <a:t>E saliva. </a:t>
            </a:r>
            <a:endParaRPr lang="uk-UA" sz="1400" b="1" i="0" u="none" strike="noStrike" baseline="0" dirty="0">
              <a:solidFill>
                <a:srgbClr val="000000"/>
              </a:solidFill>
              <a:latin typeface="Times New Roman" panose="02020603050405020304" pitchFamily="18" charset="0"/>
            </a:endParaRPr>
          </a:p>
          <a:p>
            <a:endParaRPr lang="en-ID" sz="1400" b="0" i="0" u="none" strike="noStrike" baseline="0" dirty="0">
              <a:solidFill>
                <a:srgbClr val="000000"/>
              </a:solidFill>
              <a:latin typeface="Times New Roman" panose="02020603050405020304" pitchFamily="18" charset="0"/>
            </a:endParaRPr>
          </a:p>
          <a:p>
            <a:r>
              <a:rPr lang="en-US" sz="1400" b="1" i="0" u="none" strike="noStrike" baseline="0" dirty="0">
                <a:solidFill>
                  <a:srgbClr val="000000"/>
                </a:solidFill>
                <a:latin typeface="Times New Roman" panose="02020603050405020304" pitchFamily="18" charset="0"/>
              </a:rPr>
              <a:t>2. Define the term herbalists... </a:t>
            </a:r>
            <a:endParaRPr lang="en-US" sz="1400" b="0" i="0" u="none" strike="noStrike" baseline="0" dirty="0">
              <a:solidFill>
                <a:srgbClr val="000000"/>
              </a:solidFill>
              <a:latin typeface="Times New Roman" panose="02020603050405020304" pitchFamily="18" charset="0"/>
            </a:endParaRPr>
          </a:p>
          <a:p>
            <a:r>
              <a:rPr lang="en-US" sz="1400" b="1" i="0" u="none" strike="noStrike" baseline="0" dirty="0">
                <a:solidFill>
                  <a:srgbClr val="000000"/>
                </a:solidFill>
                <a:latin typeface="Times New Roman" panose="02020603050405020304" pitchFamily="18" charset="0"/>
              </a:rPr>
              <a:t>A </a:t>
            </a:r>
            <a:r>
              <a:rPr lang="en-US" sz="1400" b="0" i="0" u="none" strike="noStrike" baseline="0" dirty="0">
                <a:solidFill>
                  <a:srgbClr val="000000"/>
                </a:solidFill>
                <a:latin typeface="Times New Roman" panose="02020603050405020304" pitchFamily="18" charset="0"/>
              </a:rPr>
              <a:t>were written for the people and home treatment, not by doctors for doctors, </a:t>
            </a:r>
          </a:p>
          <a:p>
            <a:r>
              <a:rPr lang="en-US" sz="1400" b="1" i="0" u="none" strike="noStrike" baseline="0" dirty="0">
                <a:solidFill>
                  <a:srgbClr val="000000"/>
                </a:solidFill>
                <a:latin typeface="Times New Roman" panose="02020603050405020304" pitchFamily="18" charset="0"/>
              </a:rPr>
              <a:t>B </a:t>
            </a:r>
            <a:r>
              <a:rPr lang="en-US" sz="1400" b="0" i="0" u="none" strike="noStrike" baseline="0" dirty="0">
                <a:solidFill>
                  <a:srgbClr val="000000"/>
                </a:solidFill>
                <a:latin typeface="Times New Roman" panose="02020603050405020304" pitchFamily="18" charset="0"/>
              </a:rPr>
              <a:t>they include the Russian folk names of medicinal plants and a description of the area where they grow, </a:t>
            </a:r>
          </a:p>
          <a:p>
            <a:r>
              <a:rPr lang="en-ID" sz="1400" b="1" i="0" u="none" strike="noStrike" baseline="0" dirty="0">
                <a:solidFill>
                  <a:srgbClr val="000000"/>
                </a:solidFill>
                <a:latin typeface="Times New Roman" panose="02020603050405020304" pitchFamily="18" charset="0"/>
              </a:rPr>
              <a:t>C -, </a:t>
            </a:r>
            <a:endParaRPr lang="en-ID" sz="1400" b="0" i="0" u="none" strike="noStrike" baseline="0" dirty="0">
              <a:solidFill>
                <a:srgbClr val="000000"/>
              </a:solidFill>
              <a:latin typeface="Times New Roman" panose="02020603050405020304" pitchFamily="18" charset="0"/>
            </a:endParaRPr>
          </a:p>
          <a:p>
            <a:r>
              <a:rPr lang="en-US" sz="1400" b="1" i="0" u="none" strike="noStrike" baseline="0" dirty="0">
                <a:solidFill>
                  <a:srgbClr val="000000"/>
                </a:solidFill>
                <a:latin typeface="Times New Roman" panose="02020603050405020304" pitchFamily="18" charset="0"/>
              </a:rPr>
              <a:t>D </a:t>
            </a:r>
            <a:r>
              <a:rPr lang="en-US" sz="1400" b="0" i="0" u="none" strike="noStrike" baseline="0" dirty="0">
                <a:solidFill>
                  <a:srgbClr val="000000"/>
                </a:solidFill>
                <a:latin typeface="Times New Roman" panose="02020603050405020304" pitchFamily="18" charset="0"/>
              </a:rPr>
              <a:t>translated works containing many foreign terms, many Latin names, doses given in apothecary measure, </a:t>
            </a:r>
            <a:endParaRPr lang="uk-UA" sz="1400" b="0" i="0" u="none" strike="noStrike" baseline="0" dirty="0">
              <a:solidFill>
                <a:srgbClr val="000000"/>
              </a:solidFill>
              <a:latin typeface="Times New Roman" panose="02020603050405020304" pitchFamily="18" charset="0"/>
            </a:endParaRPr>
          </a:p>
          <a:p>
            <a:endParaRPr lang="en-US" sz="1400" b="0" i="0" u="none" strike="noStrike" baseline="0" dirty="0">
              <a:solidFill>
                <a:srgbClr val="000000"/>
              </a:solidFill>
              <a:latin typeface="Times New Roman" panose="02020603050405020304" pitchFamily="18" charset="0"/>
            </a:endParaRPr>
          </a:p>
          <a:p>
            <a:r>
              <a:rPr lang="en-US" sz="1400" b="1" i="0" u="none" strike="noStrike" baseline="0" dirty="0">
                <a:solidFill>
                  <a:srgbClr val="000000"/>
                </a:solidFill>
                <a:latin typeface="Times New Roman" panose="02020603050405020304" pitchFamily="18" charset="0"/>
              </a:rPr>
              <a:t>3. In the handwritten "</a:t>
            </a:r>
            <a:r>
              <a:rPr lang="en-US" sz="1400" b="1" i="0" u="none" strike="noStrike" baseline="0" dirty="0" err="1">
                <a:solidFill>
                  <a:srgbClr val="000000"/>
                </a:solidFill>
                <a:latin typeface="Times New Roman" panose="02020603050405020304" pitchFamily="18" charset="0"/>
              </a:rPr>
              <a:t>Uvariv</a:t>
            </a:r>
            <a:r>
              <a:rPr lang="en-US" sz="1400" b="1" i="0" u="none" strike="noStrike" baseline="0" dirty="0">
                <a:solidFill>
                  <a:srgbClr val="000000"/>
                </a:solidFill>
                <a:latin typeface="Times New Roman" panose="02020603050405020304" pitchFamily="18" charset="0"/>
              </a:rPr>
              <a:t> herbalist" (1614), all known in Russia are described .... </a:t>
            </a:r>
            <a:endParaRPr lang="en-US" sz="1400" b="0" i="0" u="none" strike="noStrike" baseline="0" dirty="0">
              <a:solidFill>
                <a:srgbClr val="000000"/>
              </a:solidFill>
              <a:latin typeface="Times New Roman" panose="02020603050405020304" pitchFamily="18" charset="0"/>
            </a:endParaRPr>
          </a:p>
          <a:p>
            <a:r>
              <a:rPr lang="en-ID" sz="1400" b="1" i="0" u="none" strike="noStrike" baseline="0" dirty="0">
                <a:solidFill>
                  <a:srgbClr val="000000"/>
                </a:solidFill>
                <a:latin typeface="Times New Roman" panose="02020603050405020304" pitchFamily="18" charset="0"/>
              </a:rPr>
              <a:t>A medicinal plants, </a:t>
            </a:r>
            <a:endParaRPr lang="en-ID" sz="1400" b="0" i="0" u="none" strike="noStrike" baseline="0" dirty="0">
              <a:solidFill>
                <a:srgbClr val="000000"/>
              </a:solidFill>
              <a:latin typeface="Times New Roman" panose="02020603050405020304" pitchFamily="18" charset="0"/>
            </a:endParaRPr>
          </a:p>
          <a:p>
            <a:r>
              <a:rPr lang="en-ID" sz="1400" b="1" i="0" u="none" strike="noStrike" baseline="0" dirty="0">
                <a:solidFill>
                  <a:srgbClr val="000000"/>
                </a:solidFill>
                <a:latin typeface="Times New Roman" panose="02020603050405020304" pitchFamily="18" charset="0"/>
              </a:rPr>
              <a:t>B mushrooms, </a:t>
            </a:r>
            <a:endParaRPr lang="en-ID" sz="1400" b="0" i="0" u="none" strike="noStrike" baseline="0" dirty="0">
              <a:solidFill>
                <a:srgbClr val="000000"/>
              </a:solidFill>
              <a:latin typeface="Times New Roman" panose="02020603050405020304" pitchFamily="18" charset="0"/>
            </a:endParaRPr>
          </a:p>
          <a:p>
            <a:r>
              <a:rPr lang="en-ID" sz="1400" b="1" i="0" u="none" strike="noStrike" baseline="0" dirty="0">
                <a:solidFill>
                  <a:srgbClr val="000000"/>
                </a:solidFill>
                <a:latin typeface="Times New Roman" panose="02020603050405020304" pitchFamily="18" charset="0"/>
              </a:rPr>
              <a:t>C bacteria, </a:t>
            </a:r>
            <a:endParaRPr lang="en-ID" sz="1400" b="0" i="0" u="none" strike="noStrike" baseline="0" dirty="0">
              <a:solidFill>
                <a:srgbClr val="000000"/>
              </a:solidFill>
              <a:latin typeface="Times New Roman" panose="02020603050405020304" pitchFamily="18" charset="0"/>
            </a:endParaRPr>
          </a:p>
          <a:p>
            <a:r>
              <a:rPr lang="en-ID" sz="1400" b="1" i="0" u="none" strike="noStrike" baseline="0" dirty="0">
                <a:solidFill>
                  <a:srgbClr val="000000"/>
                </a:solidFill>
                <a:latin typeface="Times New Roman" panose="02020603050405020304" pitchFamily="18" charset="0"/>
              </a:rPr>
              <a:t>D diseases, </a:t>
            </a:r>
            <a:endParaRPr lang="en-ID" sz="1400" b="0" i="0" u="none" strike="noStrike" baseline="0" dirty="0">
              <a:solidFill>
                <a:srgbClr val="000000"/>
              </a:solidFill>
              <a:latin typeface="Times New Roman" panose="02020603050405020304" pitchFamily="18" charset="0"/>
            </a:endParaRPr>
          </a:p>
          <a:p>
            <a:r>
              <a:rPr lang="en-ID" sz="1400" b="1" i="0" u="none" strike="noStrike" baseline="0" dirty="0">
                <a:solidFill>
                  <a:srgbClr val="000000"/>
                </a:solidFill>
                <a:latin typeface="Times New Roman" panose="02020603050405020304" pitchFamily="18" charset="0"/>
              </a:rPr>
              <a:t>E -. </a:t>
            </a:r>
            <a:endParaRPr lang="en-ID" sz="1400" b="0" i="0" u="none" strike="noStrike" baseline="0" dirty="0">
              <a:solidFill>
                <a:srgbClr val="000000"/>
              </a:solidFill>
              <a:latin typeface="Times New Roman" panose="02020603050405020304" pitchFamily="18" charset="0"/>
            </a:endParaRPr>
          </a:p>
        </p:txBody>
      </p:sp>
      <p:sp>
        <p:nvSpPr>
          <p:cNvPr id="5" name="TextBox 4">
            <a:extLst>
              <a:ext uri="{FF2B5EF4-FFF2-40B4-BE49-F238E27FC236}">
                <a16:creationId xmlns:a16="http://schemas.microsoft.com/office/drawing/2014/main" id="{EF2FFEF0-048D-985F-F2ED-EBC10AC8DFB8}"/>
              </a:ext>
            </a:extLst>
          </p:cNvPr>
          <p:cNvSpPr txBox="1"/>
          <p:nvPr/>
        </p:nvSpPr>
        <p:spPr>
          <a:xfrm>
            <a:off x="7964832" y="93446"/>
            <a:ext cx="1533832" cy="584775"/>
          </a:xfrm>
          <a:prstGeom prst="rect">
            <a:avLst/>
          </a:prstGeom>
          <a:solidFill>
            <a:schemeClr val="accent3">
              <a:lumMod val="20000"/>
              <a:lumOff val="80000"/>
            </a:schemeClr>
          </a:solidFill>
        </p:spPr>
        <p:txBody>
          <a:bodyPr wrap="square">
            <a:spAutoFit/>
          </a:bodyPr>
          <a:lstStyle/>
          <a:p>
            <a:pPr algn="ctr"/>
            <a:r>
              <a:rPr lang="en-ID" sz="3200" b="1" i="0" u="none" strike="noStrike" baseline="0" dirty="0">
                <a:solidFill>
                  <a:srgbClr val="000000"/>
                </a:solidFill>
                <a:latin typeface="Times New Roman" panose="02020603050405020304" pitchFamily="18" charset="0"/>
              </a:rPr>
              <a:t>Tests </a:t>
            </a:r>
            <a:endParaRPr lang="en-ID" sz="3200" b="0" i="0" u="none" strike="noStrike" baseline="0" dirty="0">
              <a:solidFill>
                <a:srgbClr val="000000"/>
              </a:solidFill>
              <a:latin typeface="Times New Roman" panose="02020603050405020304" pitchFamily="18" charset="0"/>
            </a:endParaRPr>
          </a:p>
        </p:txBody>
      </p:sp>
      <p:sp>
        <p:nvSpPr>
          <p:cNvPr id="7" name="TextBox 6">
            <a:extLst>
              <a:ext uri="{FF2B5EF4-FFF2-40B4-BE49-F238E27FC236}">
                <a16:creationId xmlns:a16="http://schemas.microsoft.com/office/drawing/2014/main" id="{02A7EF8E-9AEB-4D88-9F14-493F3E791CC5}"/>
              </a:ext>
            </a:extLst>
          </p:cNvPr>
          <p:cNvSpPr txBox="1"/>
          <p:nvPr/>
        </p:nvSpPr>
        <p:spPr>
          <a:xfrm>
            <a:off x="6240673" y="1121761"/>
            <a:ext cx="5515898" cy="5262979"/>
          </a:xfrm>
          <a:prstGeom prst="rect">
            <a:avLst/>
          </a:prstGeom>
          <a:solidFill>
            <a:schemeClr val="accent4">
              <a:lumMod val="20000"/>
              <a:lumOff val="80000"/>
            </a:schemeClr>
          </a:solidFill>
        </p:spPr>
        <p:txBody>
          <a:bodyPr wrap="square">
            <a:spAutoFit/>
          </a:bodyPr>
          <a:lstStyle/>
          <a:p>
            <a:r>
              <a:rPr lang="en-US" sz="1400" b="1" i="0" u="none" strike="noStrike" baseline="0" dirty="0">
                <a:solidFill>
                  <a:srgbClr val="000000"/>
                </a:solidFill>
                <a:latin typeface="Times New Roman" panose="02020603050405020304" pitchFamily="18" charset="0"/>
              </a:rPr>
              <a:t>4. In 1865, pharmacies functioned in Kyiv. Specify their number at the moment: </a:t>
            </a:r>
            <a:endParaRPr lang="en-US" sz="1400" b="0" i="0" u="none" strike="noStrike" baseline="0" dirty="0">
              <a:solidFill>
                <a:srgbClr val="000000"/>
              </a:solidFill>
              <a:latin typeface="Times New Roman" panose="02020603050405020304" pitchFamily="18" charset="0"/>
            </a:endParaRPr>
          </a:p>
          <a:p>
            <a:r>
              <a:rPr lang="en-ID" sz="1400" i="0" u="none" strike="noStrike" baseline="0" dirty="0">
                <a:solidFill>
                  <a:srgbClr val="000000"/>
                </a:solidFill>
                <a:latin typeface="Times New Roman" panose="02020603050405020304" pitchFamily="18" charset="0"/>
              </a:rPr>
              <a:t>A 14, </a:t>
            </a:r>
          </a:p>
          <a:p>
            <a:r>
              <a:rPr lang="en-ID" sz="1400" i="0" u="none" strike="noStrike" baseline="0" dirty="0">
                <a:solidFill>
                  <a:srgbClr val="000000"/>
                </a:solidFill>
                <a:latin typeface="Times New Roman" panose="02020603050405020304" pitchFamily="18" charset="0"/>
              </a:rPr>
              <a:t>B 20, </a:t>
            </a:r>
          </a:p>
          <a:p>
            <a:r>
              <a:rPr lang="en-ID" sz="1400" i="0" u="none" strike="noStrike" baseline="0" dirty="0">
                <a:solidFill>
                  <a:srgbClr val="000000"/>
                </a:solidFill>
                <a:latin typeface="Times New Roman" panose="02020603050405020304" pitchFamily="18" charset="0"/>
              </a:rPr>
              <a:t>C 30, </a:t>
            </a:r>
          </a:p>
          <a:p>
            <a:r>
              <a:rPr lang="en-ID" sz="1400" i="0" u="none" strike="noStrike" baseline="0" dirty="0">
                <a:solidFill>
                  <a:srgbClr val="000000"/>
                </a:solidFill>
                <a:latin typeface="Times New Roman" panose="02020603050405020304" pitchFamily="18" charset="0"/>
              </a:rPr>
              <a:t>D 25, </a:t>
            </a:r>
          </a:p>
          <a:p>
            <a:r>
              <a:rPr lang="en-ID" sz="1400" i="0" u="none" strike="noStrike" baseline="0" dirty="0">
                <a:solidFill>
                  <a:srgbClr val="000000"/>
                </a:solidFill>
                <a:latin typeface="Times New Roman" panose="02020603050405020304" pitchFamily="18" charset="0"/>
              </a:rPr>
              <a:t>E 15. </a:t>
            </a:r>
            <a:endParaRPr lang="uk-UA" sz="1400" i="0" u="none" strike="noStrike" baseline="0" dirty="0">
              <a:solidFill>
                <a:srgbClr val="000000"/>
              </a:solidFill>
              <a:latin typeface="Times New Roman" panose="02020603050405020304" pitchFamily="18" charset="0"/>
            </a:endParaRPr>
          </a:p>
          <a:p>
            <a:endParaRPr lang="en-ID" sz="1400" b="0" i="0" u="none" strike="noStrike" baseline="0" dirty="0">
              <a:solidFill>
                <a:srgbClr val="000000"/>
              </a:solidFill>
              <a:latin typeface="Times New Roman" panose="02020603050405020304" pitchFamily="18" charset="0"/>
            </a:endParaRPr>
          </a:p>
          <a:p>
            <a:r>
              <a:rPr lang="en-US" sz="1400" b="1" i="0" u="none" strike="noStrike" baseline="0" dirty="0">
                <a:solidFill>
                  <a:srgbClr val="000000"/>
                </a:solidFill>
                <a:latin typeface="Times New Roman" panose="02020603050405020304" pitchFamily="18" charset="0"/>
              </a:rPr>
              <a:t>5. The special development of the pharmaceutical industry in the 20th century was observed in: </a:t>
            </a:r>
            <a:endParaRPr lang="en-US" sz="1400" b="0" i="0" u="none" strike="noStrike" baseline="0" dirty="0">
              <a:solidFill>
                <a:srgbClr val="000000"/>
              </a:solidFill>
              <a:latin typeface="Times New Roman" panose="02020603050405020304" pitchFamily="18" charset="0"/>
            </a:endParaRPr>
          </a:p>
          <a:p>
            <a:r>
              <a:rPr lang="uk-UA" sz="1400" i="0" u="none" strike="noStrike" baseline="0" dirty="0">
                <a:solidFill>
                  <a:srgbClr val="000000"/>
                </a:solidFill>
                <a:latin typeface="Times New Roman" panose="02020603050405020304" pitchFamily="18" charset="0"/>
              </a:rPr>
              <a:t>А </a:t>
            </a:r>
            <a:r>
              <a:rPr lang="en-ID" sz="1400" i="0" u="none" strike="noStrike" baseline="0" dirty="0">
                <a:solidFill>
                  <a:srgbClr val="000000"/>
                </a:solidFill>
                <a:latin typeface="Times New Roman" panose="02020603050405020304" pitchFamily="18" charset="0"/>
              </a:rPr>
              <a:t>Galicia, </a:t>
            </a:r>
          </a:p>
          <a:p>
            <a:r>
              <a:rPr lang="en-ID" sz="1400" i="0" u="none" strike="noStrike" baseline="0" dirty="0">
                <a:solidFill>
                  <a:srgbClr val="000000"/>
                </a:solidFill>
                <a:latin typeface="Times New Roman" panose="02020603050405020304" pitchFamily="18" charset="0"/>
              </a:rPr>
              <a:t>B </a:t>
            </a:r>
            <a:r>
              <a:rPr lang="en-ID" sz="1400" i="0" u="none" strike="noStrike" baseline="0" dirty="0" err="1">
                <a:solidFill>
                  <a:srgbClr val="000000"/>
                </a:solidFill>
                <a:latin typeface="Times New Roman" panose="02020603050405020304" pitchFamily="18" charset="0"/>
              </a:rPr>
              <a:t>Odeshchyna</a:t>
            </a:r>
            <a:r>
              <a:rPr lang="en-ID" sz="1400" i="0" u="none" strike="noStrike" baseline="0" dirty="0">
                <a:solidFill>
                  <a:srgbClr val="000000"/>
                </a:solidFill>
                <a:latin typeface="Times New Roman" panose="02020603050405020304" pitchFamily="18" charset="0"/>
              </a:rPr>
              <a:t>, </a:t>
            </a:r>
          </a:p>
          <a:p>
            <a:r>
              <a:rPr lang="en-ID" sz="1400" i="0" u="none" strike="noStrike" baseline="0" dirty="0">
                <a:solidFill>
                  <a:srgbClr val="000000"/>
                </a:solidFill>
                <a:latin typeface="Times New Roman" panose="02020603050405020304" pitchFamily="18" charset="0"/>
              </a:rPr>
              <a:t>C Donetsk, </a:t>
            </a:r>
          </a:p>
          <a:p>
            <a:r>
              <a:rPr lang="en-ID" sz="1400" i="0" u="none" strike="noStrike" baseline="0" dirty="0">
                <a:solidFill>
                  <a:srgbClr val="000000"/>
                </a:solidFill>
                <a:latin typeface="Times New Roman" panose="02020603050405020304" pitchFamily="18" charset="0"/>
              </a:rPr>
              <a:t>D Lviv region </a:t>
            </a:r>
          </a:p>
          <a:p>
            <a:r>
              <a:rPr lang="en-ID" sz="1400" i="0" u="none" strike="noStrike" baseline="0" dirty="0">
                <a:solidFill>
                  <a:srgbClr val="000000"/>
                </a:solidFill>
                <a:latin typeface="Times New Roman" panose="02020603050405020304" pitchFamily="18" charset="0"/>
              </a:rPr>
              <a:t>E-. </a:t>
            </a:r>
            <a:endParaRPr lang="uk-UA" sz="1400" i="0" u="none" strike="noStrike" baseline="0" dirty="0">
              <a:solidFill>
                <a:srgbClr val="000000"/>
              </a:solidFill>
              <a:latin typeface="Times New Roman" panose="02020603050405020304" pitchFamily="18" charset="0"/>
            </a:endParaRPr>
          </a:p>
          <a:p>
            <a:endParaRPr lang="en-ID" sz="1400" b="0" i="0" u="none" strike="noStrike" baseline="0" dirty="0">
              <a:solidFill>
                <a:srgbClr val="000000"/>
              </a:solidFill>
              <a:latin typeface="Times New Roman" panose="02020603050405020304" pitchFamily="18" charset="0"/>
            </a:endParaRPr>
          </a:p>
          <a:p>
            <a:r>
              <a:rPr lang="en-US" sz="1400" b="1" i="0" u="none" strike="noStrike" baseline="0" dirty="0">
                <a:solidFill>
                  <a:srgbClr val="000000"/>
                </a:solidFill>
                <a:latin typeface="Times New Roman" panose="02020603050405020304" pitchFamily="18" charset="0"/>
              </a:rPr>
              <a:t>6. The first information about pharmacies in Western Ukraine is dated to the end of: </a:t>
            </a:r>
            <a:endParaRPr lang="en-US" sz="1400" b="0" i="0" u="none" strike="noStrike" baseline="0" dirty="0">
              <a:solidFill>
                <a:srgbClr val="000000"/>
              </a:solidFill>
              <a:latin typeface="Times New Roman" panose="02020603050405020304" pitchFamily="18" charset="0"/>
            </a:endParaRPr>
          </a:p>
          <a:p>
            <a:r>
              <a:rPr lang="en-US" sz="1400" i="0" u="none" strike="noStrike" baseline="0" dirty="0">
                <a:solidFill>
                  <a:srgbClr val="000000"/>
                </a:solidFill>
                <a:latin typeface="Times New Roman" panose="02020603050405020304" pitchFamily="18" charset="0"/>
              </a:rPr>
              <a:t>A of the seventeenth century, </a:t>
            </a:r>
          </a:p>
          <a:p>
            <a:r>
              <a:rPr lang="en-US" sz="1400" i="0" u="none" strike="noStrike" baseline="0" dirty="0">
                <a:solidFill>
                  <a:srgbClr val="000000"/>
                </a:solidFill>
                <a:latin typeface="Times New Roman" panose="02020603050405020304" pitchFamily="18" charset="0"/>
              </a:rPr>
              <a:t>B of the 16th century </a:t>
            </a:r>
          </a:p>
          <a:p>
            <a:r>
              <a:rPr lang="en-US" sz="1400" i="0" u="none" strike="noStrike" baseline="0" dirty="0">
                <a:solidFill>
                  <a:srgbClr val="000000"/>
                </a:solidFill>
                <a:latin typeface="Times New Roman" panose="02020603050405020304" pitchFamily="18" charset="0"/>
              </a:rPr>
              <a:t>C of the 14th century, </a:t>
            </a:r>
          </a:p>
          <a:p>
            <a:r>
              <a:rPr lang="en-US" sz="1400" i="0" u="none" strike="noStrike" baseline="0" dirty="0">
                <a:solidFill>
                  <a:srgbClr val="000000"/>
                </a:solidFill>
                <a:latin typeface="Times New Roman" panose="02020603050405020304" pitchFamily="18" charset="0"/>
              </a:rPr>
              <a:t>D of the 18th century, </a:t>
            </a:r>
          </a:p>
          <a:p>
            <a:r>
              <a:rPr lang="en-US" sz="1400" i="0" u="none" strike="noStrike" baseline="0" dirty="0">
                <a:solidFill>
                  <a:srgbClr val="000000"/>
                </a:solidFill>
                <a:latin typeface="Times New Roman" panose="02020603050405020304" pitchFamily="18" charset="0"/>
              </a:rPr>
              <a:t>E of the 15th century. </a:t>
            </a:r>
            <a:endParaRPr lang="uk-UA" sz="1400" i="0" u="none" strike="noStrike" baseline="0" dirty="0">
              <a:solidFill>
                <a:srgbClr val="000000"/>
              </a:solidFill>
              <a:latin typeface="Times New Roman" panose="02020603050405020304" pitchFamily="18" charset="0"/>
            </a:endParaRPr>
          </a:p>
          <a:p>
            <a:endParaRPr lang="uk-UA" sz="1400" dirty="0"/>
          </a:p>
        </p:txBody>
      </p:sp>
    </p:spTree>
    <p:extLst>
      <p:ext uri="{BB962C8B-B14F-4D97-AF65-F5344CB8AC3E}">
        <p14:creationId xmlns:p14="http://schemas.microsoft.com/office/powerpoint/2010/main" val="42280030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92D002C-BB81-2CC6-C92D-669E579495BA}"/>
              </a:ext>
            </a:extLst>
          </p:cNvPr>
          <p:cNvSpPr txBox="1"/>
          <p:nvPr/>
        </p:nvSpPr>
        <p:spPr>
          <a:xfrm>
            <a:off x="3297011" y="975317"/>
            <a:ext cx="8403770" cy="5632311"/>
          </a:xfrm>
          <a:prstGeom prst="rect">
            <a:avLst/>
          </a:prstGeom>
          <a:solidFill>
            <a:schemeClr val="accent4">
              <a:lumMod val="20000"/>
              <a:lumOff val="80000"/>
            </a:schemeClr>
          </a:solidFill>
        </p:spPr>
        <p:txBody>
          <a:bodyPr wrap="square">
            <a:spAutoFit/>
          </a:bodyPr>
          <a:lstStyle/>
          <a:p>
            <a:r>
              <a:rPr lang="en-US" sz="1200" b="1" i="0" u="none" strike="noStrike" baseline="0" dirty="0">
                <a:solidFill>
                  <a:srgbClr val="000000"/>
                </a:solidFill>
                <a:latin typeface="Times New Roman" panose="02020603050405020304" pitchFamily="18" charset="0"/>
              </a:rPr>
              <a:t>7. At the end of the XX century. on the pharmaceutical market of Ukraine there are about ……. pharmaceutical companies </a:t>
            </a:r>
            <a:endParaRPr lang="en-US" sz="1200" b="0" i="0" u="none" strike="noStrike" baseline="0" dirty="0">
              <a:solidFill>
                <a:srgbClr val="000000"/>
              </a:solidFill>
              <a:latin typeface="Times New Roman" panose="02020603050405020304" pitchFamily="18" charset="0"/>
            </a:endParaRPr>
          </a:p>
          <a:p>
            <a:r>
              <a:rPr lang="en-ID" sz="1200" i="0" u="none" strike="noStrike" baseline="0" dirty="0">
                <a:solidFill>
                  <a:srgbClr val="000000"/>
                </a:solidFill>
                <a:latin typeface="Times New Roman" panose="02020603050405020304" pitchFamily="18" charset="0"/>
              </a:rPr>
              <a:t>A 200; </a:t>
            </a:r>
          </a:p>
          <a:p>
            <a:r>
              <a:rPr lang="en-ID" sz="1200" i="0" u="none" strike="noStrike" baseline="0" dirty="0">
                <a:solidFill>
                  <a:srgbClr val="000000"/>
                </a:solidFill>
                <a:latin typeface="Times New Roman" panose="02020603050405020304" pitchFamily="18" charset="0"/>
              </a:rPr>
              <a:t>B 150, </a:t>
            </a:r>
          </a:p>
          <a:p>
            <a:r>
              <a:rPr lang="en-ID" sz="1200" i="0" u="none" strike="noStrike" baseline="0" dirty="0">
                <a:solidFill>
                  <a:srgbClr val="000000"/>
                </a:solidFill>
                <a:latin typeface="Times New Roman" panose="02020603050405020304" pitchFamily="18" charset="0"/>
              </a:rPr>
              <a:t>C 300, </a:t>
            </a:r>
          </a:p>
          <a:p>
            <a:r>
              <a:rPr lang="en-ID" sz="1200" i="0" u="none" strike="noStrike" baseline="0" dirty="0">
                <a:solidFill>
                  <a:srgbClr val="000000"/>
                </a:solidFill>
                <a:latin typeface="Times New Roman" panose="02020603050405020304" pitchFamily="18" charset="0"/>
              </a:rPr>
              <a:t>D 50, </a:t>
            </a:r>
          </a:p>
          <a:p>
            <a:r>
              <a:rPr lang="en-ID" sz="1200" i="0" u="none" strike="noStrike" baseline="0" dirty="0">
                <a:solidFill>
                  <a:srgbClr val="000000"/>
                </a:solidFill>
                <a:latin typeface="Times New Roman" panose="02020603050405020304" pitchFamily="18" charset="0"/>
              </a:rPr>
              <a:t>E 100. </a:t>
            </a:r>
            <a:endParaRPr lang="uk-UA" sz="1200" i="0" u="none" strike="noStrike" baseline="0" dirty="0">
              <a:solidFill>
                <a:srgbClr val="000000"/>
              </a:solidFill>
              <a:latin typeface="Times New Roman" panose="02020603050405020304" pitchFamily="18" charset="0"/>
            </a:endParaRPr>
          </a:p>
          <a:p>
            <a:endParaRPr lang="en-ID" sz="1200" i="0" u="none" strike="noStrike" baseline="0" dirty="0">
              <a:solidFill>
                <a:srgbClr val="000000"/>
              </a:solidFill>
              <a:latin typeface="Times New Roman" panose="02020603050405020304" pitchFamily="18" charset="0"/>
            </a:endParaRPr>
          </a:p>
          <a:p>
            <a:r>
              <a:rPr lang="en-US" sz="1200" b="1" i="0" u="none" strike="noStrike" baseline="0" dirty="0">
                <a:solidFill>
                  <a:srgbClr val="000000"/>
                </a:solidFill>
                <a:latin typeface="Times New Roman" panose="02020603050405020304" pitchFamily="18" charset="0"/>
              </a:rPr>
              <a:t>8. The first steps of independent Ukraine in the early 1990s were the birth of a national system of institutions designed to regulate the creation, analysis, research, and pharmaceutical products, therefore the following were created: </a:t>
            </a:r>
            <a:endParaRPr lang="en-US" sz="1200" b="0" i="0" u="none" strike="noStrike" baseline="0" dirty="0">
              <a:solidFill>
                <a:srgbClr val="000000"/>
              </a:solidFill>
              <a:latin typeface="Times New Roman" panose="02020603050405020304" pitchFamily="18" charset="0"/>
            </a:endParaRPr>
          </a:p>
          <a:p>
            <a:r>
              <a:rPr lang="en-US" sz="1200" i="0" u="none" strike="noStrike" baseline="0" dirty="0">
                <a:solidFill>
                  <a:srgbClr val="000000"/>
                </a:solidFill>
                <a:latin typeface="Times New Roman" panose="02020603050405020304" pitchFamily="18" charset="0"/>
              </a:rPr>
              <a:t>A Pharmacological and </a:t>
            </a:r>
            <a:r>
              <a:rPr lang="en-US" sz="1200" i="0" u="none" strike="noStrike" baseline="0" dirty="0" err="1">
                <a:solidFill>
                  <a:srgbClr val="000000"/>
                </a:solidFill>
                <a:latin typeface="Times New Roman" panose="02020603050405020304" pitchFamily="18" charset="0"/>
              </a:rPr>
              <a:t>Pharmacopoeial</a:t>
            </a:r>
            <a:r>
              <a:rPr lang="en-US" sz="1200" i="0" u="none" strike="noStrike" baseline="0" dirty="0">
                <a:solidFill>
                  <a:srgbClr val="000000"/>
                </a:solidFill>
                <a:latin typeface="Times New Roman" panose="02020603050405020304" pitchFamily="18" charset="0"/>
              </a:rPr>
              <a:t> Committees, </a:t>
            </a:r>
          </a:p>
          <a:p>
            <a:r>
              <a:rPr lang="en-ID" sz="1200" i="0" u="none" strike="noStrike" baseline="0" dirty="0">
                <a:solidFill>
                  <a:srgbClr val="000000"/>
                </a:solidFill>
                <a:latin typeface="Times New Roman" panose="02020603050405020304" pitchFamily="18" charset="0"/>
              </a:rPr>
              <a:t>B Pharmacies, </a:t>
            </a:r>
          </a:p>
          <a:p>
            <a:r>
              <a:rPr lang="en-ID" sz="1200" i="0" u="none" strike="noStrike" baseline="0" dirty="0">
                <a:solidFill>
                  <a:srgbClr val="000000"/>
                </a:solidFill>
                <a:latin typeface="Times New Roman" panose="02020603050405020304" pitchFamily="18" charset="0"/>
              </a:rPr>
              <a:t>C Pharmaceutical enterprises, </a:t>
            </a:r>
          </a:p>
          <a:p>
            <a:r>
              <a:rPr lang="en-ID" sz="1200" i="0" u="none" strike="noStrike" baseline="0" dirty="0">
                <a:solidFill>
                  <a:srgbClr val="000000"/>
                </a:solidFill>
                <a:latin typeface="Times New Roman" panose="02020603050405020304" pitchFamily="18" charset="0"/>
              </a:rPr>
              <a:t>D State Inspection, </a:t>
            </a:r>
          </a:p>
          <a:p>
            <a:r>
              <a:rPr lang="en-ID" sz="1200" i="0" u="none" strike="noStrike" baseline="0" dirty="0">
                <a:solidFill>
                  <a:srgbClr val="000000"/>
                </a:solidFill>
                <a:latin typeface="Times New Roman" panose="02020603050405020304" pitchFamily="18" charset="0"/>
              </a:rPr>
              <a:t>E -. </a:t>
            </a:r>
            <a:endParaRPr lang="uk-UA" sz="1200" i="0" u="none" strike="noStrike" baseline="0" dirty="0">
              <a:solidFill>
                <a:srgbClr val="000000"/>
              </a:solidFill>
              <a:latin typeface="Times New Roman" panose="02020603050405020304" pitchFamily="18" charset="0"/>
            </a:endParaRPr>
          </a:p>
          <a:p>
            <a:endParaRPr lang="en-ID" sz="1200" i="0" u="none" strike="noStrike" baseline="0" dirty="0">
              <a:solidFill>
                <a:srgbClr val="000000"/>
              </a:solidFill>
              <a:latin typeface="Times New Roman" panose="02020603050405020304" pitchFamily="18" charset="0"/>
            </a:endParaRPr>
          </a:p>
          <a:p>
            <a:r>
              <a:rPr lang="en-US" sz="1200" b="1" i="0" u="none" strike="noStrike" baseline="0" dirty="0">
                <a:solidFill>
                  <a:srgbClr val="000000"/>
                </a:solidFill>
                <a:latin typeface="Times New Roman" panose="02020603050405020304" pitchFamily="18" charset="0"/>
              </a:rPr>
              <a:t>9. Home pharmacies were more often created in small towns or provinces to help doctors. The main condition for opening such pharmacies was…. </a:t>
            </a:r>
            <a:endParaRPr lang="en-US" sz="1200" b="0" i="0" u="none" strike="noStrike" baseline="0" dirty="0">
              <a:solidFill>
                <a:srgbClr val="000000"/>
              </a:solidFill>
              <a:latin typeface="Times New Roman" panose="02020603050405020304" pitchFamily="18" charset="0"/>
            </a:endParaRPr>
          </a:p>
          <a:p>
            <a:r>
              <a:rPr lang="en-US" sz="1200" b="1" i="0" u="none" strike="noStrike" baseline="0" dirty="0">
                <a:solidFill>
                  <a:srgbClr val="000000"/>
                </a:solidFill>
                <a:latin typeface="Times New Roman" panose="02020603050405020304" pitchFamily="18" charset="0"/>
              </a:rPr>
              <a:t>A </a:t>
            </a:r>
            <a:r>
              <a:rPr lang="en-US" sz="1200" b="0" i="0" u="none" strike="noStrike" baseline="0" dirty="0">
                <a:solidFill>
                  <a:srgbClr val="000000"/>
                </a:solidFill>
                <a:latin typeface="Times New Roman" panose="02020603050405020304" pitchFamily="18" charset="0"/>
              </a:rPr>
              <a:t>lack of a pharmacy within a 1-mile radius of the doctor's residence, </a:t>
            </a:r>
          </a:p>
          <a:p>
            <a:r>
              <a:rPr lang="en-US" sz="1200" b="1" i="0" u="none" strike="noStrike" baseline="0" dirty="0">
                <a:solidFill>
                  <a:srgbClr val="000000"/>
                </a:solidFill>
                <a:latin typeface="Times New Roman" panose="02020603050405020304" pitchFamily="18" charset="0"/>
              </a:rPr>
              <a:t>B the presence of a population that could purchase medicine, </a:t>
            </a:r>
            <a:endParaRPr lang="en-US" sz="1200" b="0" i="0" u="none" strike="noStrike" baseline="0" dirty="0">
              <a:solidFill>
                <a:srgbClr val="000000"/>
              </a:solidFill>
              <a:latin typeface="Times New Roman" panose="02020603050405020304" pitchFamily="18" charset="0"/>
            </a:endParaRPr>
          </a:p>
          <a:p>
            <a:r>
              <a:rPr lang="en-US" sz="1200" b="1" i="0" u="none" strike="noStrike" baseline="0" dirty="0">
                <a:solidFill>
                  <a:srgbClr val="000000"/>
                </a:solidFill>
                <a:latin typeface="Times New Roman" panose="02020603050405020304" pitchFamily="18" charset="0"/>
              </a:rPr>
              <a:t>C </a:t>
            </a:r>
            <a:r>
              <a:rPr lang="en-US" sz="1200" b="0" i="0" u="none" strike="noStrike" baseline="0" dirty="0">
                <a:solidFill>
                  <a:srgbClr val="000000"/>
                </a:solidFill>
                <a:latin typeface="Times New Roman" panose="02020603050405020304" pitchFamily="18" charset="0"/>
              </a:rPr>
              <a:t>if the pharmacist was a doctor part-time, </a:t>
            </a:r>
          </a:p>
          <a:p>
            <a:r>
              <a:rPr lang="en-US" sz="1200" b="1" i="0" u="none" strike="noStrike" baseline="0" dirty="0">
                <a:solidFill>
                  <a:srgbClr val="000000"/>
                </a:solidFill>
                <a:latin typeface="Times New Roman" panose="02020603050405020304" pitchFamily="18" charset="0"/>
              </a:rPr>
              <a:t>D the presence of a railway, </a:t>
            </a:r>
            <a:endParaRPr lang="en-US" sz="1200" b="0" i="0" u="none" strike="noStrike" baseline="0" dirty="0">
              <a:solidFill>
                <a:srgbClr val="000000"/>
              </a:solidFill>
              <a:latin typeface="Times New Roman" panose="02020603050405020304" pitchFamily="18" charset="0"/>
            </a:endParaRPr>
          </a:p>
          <a:p>
            <a:r>
              <a:rPr lang="en-ID" sz="1200" b="1" i="0" u="none" strike="noStrike" baseline="0" dirty="0">
                <a:solidFill>
                  <a:srgbClr val="000000"/>
                </a:solidFill>
                <a:latin typeface="Times New Roman" panose="02020603050405020304" pitchFamily="18" charset="0"/>
              </a:rPr>
              <a:t>E – </a:t>
            </a:r>
            <a:endParaRPr lang="uk-UA" sz="1200" b="1" i="0" u="none" strike="noStrike" baseline="0" dirty="0">
              <a:solidFill>
                <a:srgbClr val="000000"/>
              </a:solidFill>
              <a:latin typeface="Times New Roman" panose="02020603050405020304" pitchFamily="18" charset="0"/>
            </a:endParaRPr>
          </a:p>
          <a:p>
            <a:endParaRPr lang="en-ID" sz="1200" b="0" i="0" u="none" strike="noStrike" baseline="0" dirty="0">
              <a:solidFill>
                <a:srgbClr val="000000"/>
              </a:solidFill>
              <a:latin typeface="Times New Roman" panose="02020603050405020304" pitchFamily="18" charset="0"/>
            </a:endParaRPr>
          </a:p>
          <a:p>
            <a:r>
              <a:rPr lang="en-US" sz="1200" b="1" i="0" u="none" strike="noStrike" baseline="0" dirty="0">
                <a:solidFill>
                  <a:srgbClr val="000000"/>
                </a:solidFill>
                <a:latin typeface="Times New Roman" panose="02020603050405020304" pitchFamily="18" charset="0"/>
              </a:rPr>
              <a:t>10. An outstanding event in Ukraine in the 1970s was the opening of a pharmaceutical enterprise. Specify the name of the company? </a:t>
            </a:r>
            <a:endParaRPr lang="en-US" sz="1200" b="0" i="0" u="none" strike="noStrike" baseline="0" dirty="0">
              <a:solidFill>
                <a:srgbClr val="000000"/>
              </a:solidFill>
              <a:latin typeface="Times New Roman" panose="02020603050405020304" pitchFamily="18" charset="0"/>
            </a:endParaRPr>
          </a:p>
          <a:p>
            <a:r>
              <a:rPr lang="en-ID" sz="1200" i="0" u="none" strike="noStrike" baseline="0" dirty="0">
                <a:solidFill>
                  <a:srgbClr val="000000"/>
                </a:solidFill>
                <a:latin typeface="Times New Roman" panose="02020603050405020304" pitchFamily="18" charset="0"/>
              </a:rPr>
              <a:t>A </a:t>
            </a:r>
            <a:r>
              <a:rPr lang="en-ID" sz="1200" i="0" u="none" strike="noStrike" baseline="0" dirty="0" err="1">
                <a:solidFill>
                  <a:srgbClr val="000000"/>
                </a:solidFill>
                <a:latin typeface="Times New Roman" panose="02020603050405020304" pitchFamily="18" charset="0"/>
              </a:rPr>
              <a:t>Lvivfarm</a:t>
            </a:r>
            <a:r>
              <a:rPr lang="en-ID" sz="1200" i="0" u="none" strike="noStrike" baseline="0" dirty="0">
                <a:solidFill>
                  <a:srgbClr val="000000"/>
                </a:solidFill>
                <a:latin typeface="Times New Roman" panose="02020603050405020304" pitchFamily="18" charset="0"/>
              </a:rPr>
              <a:t>, </a:t>
            </a:r>
          </a:p>
          <a:p>
            <a:r>
              <a:rPr lang="en-ID" sz="1200" i="0" u="none" strike="noStrike" baseline="0" dirty="0">
                <a:solidFill>
                  <a:srgbClr val="000000"/>
                </a:solidFill>
                <a:latin typeface="Times New Roman" panose="02020603050405020304" pitchFamily="18" charset="0"/>
              </a:rPr>
              <a:t>B </a:t>
            </a:r>
            <a:r>
              <a:rPr lang="en-ID" sz="1200" i="0" u="none" strike="noStrike" baseline="0" dirty="0" err="1">
                <a:solidFill>
                  <a:srgbClr val="000000"/>
                </a:solidFill>
                <a:latin typeface="Times New Roman" panose="02020603050405020304" pitchFamily="18" charset="0"/>
              </a:rPr>
              <a:t>Odesafarm</a:t>
            </a:r>
            <a:r>
              <a:rPr lang="en-ID" sz="1200" i="0" u="none" strike="noStrike" baseline="0" dirty="0">
                <a:solidFill>
                  <a:srgbClr val="000000"/>
                </a:solidFill>
                <a:latin typeface="Times New Roman" panose="02020603050405020304" pitchFamily="18" charset="0"/>
              </a:rPr>
              <a:t>, </a:t>
            </a:r>
          </a:p>
          <a:p>
            <a:r>
              <a:rPr lang="en-ID" sz="1200" i="0" u="none" strike="noStrike" baseline="0" dirty="0">
                <a:solidFill>
                  <a:srgbClr val="000000"/>
                </a:solidFill>
                <a:latin typeface="Times New Roman" panose="02020603050405020304" pitchFamily="18" charset="0"/>
              </a:rPr>
              <a:t>C </a:t>
            </a:r>
            <a:r>
              <a:rPr lang="en-ID" sz="1200" i="0" u="none" strike="noStrike" baseline="0" dirty="0" err="1">
                <a:solidFill>
                  <a:srgbClr val="000000"/>
                </a:solidFill>
                <a:latin typeface="Times New Roman" panose="02020603050405020304" pitchFamily="18" charset="0"/>
              </a:rPr>
              <a:t>Kharkivfarm</a:t>
            </a:r>
            <a:r>
              <a:rPr lang="en-ID" sz="1200" i="0" u="none" strike="noStrike" baseline="0" dirty="0">
                <a:solidFill>
                  <a:srgbClr val="000000"/>
                </a:solidFill>
                <a:latin typeface="Times New Roman" panose="02020603050405020304" pitchFamily="18" charset="0"/>
              </a:rPr>
              <a:t>, </a:t>
            </a:r>
          </a:p>
          <a:p>
            <a:r>
              <a:rPr lang="en-ID" sz="1200" i="0" u="none" strike="noStrike" baseline="0" dirty="0">
                <a:solidFill>
                  <a:srgbClr val="000000"/>
                </a:solidFill>
                <a:latin typeface="Times New Roman" panose="02020603050405020304" pitchFamily="18" charset="0"/>
              </a:rPr>
              <a:t>D </a:t>
            </a:r>
            <a:r>
              <a:rPr lang="en-ID" sz="1200" i="0" u="none" strike="noStrike" baseline="0" dirty="0" err="1">
                <a:solidFill>
                  <a:srgbClr val="000000"/>
                </a:solidFill>
                <a:latin typeface="Times New Roman" panose="02020603050405020304" pitchFamily="18" charset="0"/>
              </a:rPr>
              <a:t>Kyivfarm</a:t>
            </a:r>
            <a:r>
              <a:rPr lang="en-ID" sz="1200" i="0" u="none" strike="noStrike" baseline="0" dirty="0">
                <a:solidFill>
                  <a:srgbClr val="000000"/>
                </a:solidFill>
                <a:latin typeface="Times New Roman" panose="02020603050405020304" pitchFamily="18" charset="0"/>
              </a:rPr>
              <a:t>, </a:t>
            </a:r>
          </a:p>
          <a:p>
            <a:r>
              <a:rPr lang="en-ID" sz="1200" i="0" u="none" strike="noStrike" baseline="0" dirty="0">
                <a:solidFill>
                  <a:srgbClr val="000000"/>
                </a:solidFill>
                <a:latin typeface="Times New Roman" panose="02020603050405020304" pitchFamily="18" charset="0"/>
              </a:rPr>
              <a:t>E - </a:t>
            </a:r>
            <a:endParaRPr lang="uk-UA" sz="1200" dirty="0"/>
          </a:p>
        </p:txBody>
      </p:sp>
      <p:sp>
        <p:nvSpPr>
          <p:cNvPr id="4" name="TextBox 3">
            <a:extLst>
              <a:ext uri="{FF2B5EF4-FFF2-40B4-BE49-F238E27FC236}">
                <a16:creationId xmlns:a16="http://schemas.microsoft.com/office/drawing/2014/main" id="{680731C0-AF15-9991-55B4-B801FC82B527}"/>
              </a:ext>
            </a:extLst>
          </p:cNvPr>
          <p:cNvSpPr txBox="1"/>
          <p:nvPr/>
        </p:nvSpPr>
        <p:spPr>
          <a:xfrm>
            <a:off x="7964832" y="93446"/>
            <a:ext cx="1533832" cy="584775"/>
          </a:xfrm>
          <a:prstGeom prst="rect">
            <a:avLst/>
          </a:prstGeom>
          <a:solidFill>
            <a:schemeClr val="accent3">
              <a:lumMod val="20000"/>
              <a:lumOff val="80000"/>
            </a:schemeClr>
          </a:solidFill>
        </p:spPr>
        <p:txBody>
          <a:bodyPr wrap="square">
            <a:spAutoFit/>
          </a:bodyPr>
          <a:lstStyle/>
          <a:p>
            <a:pPr algn="ctr"/>
            <a:r>
              <a:rPr lang="en-ID" sz="3200" b="1" i="0" u="none" strike="noStrike" baseline="0" dirty="0">
                <a:solidFill>
                  <a:srgbClr val="000000"/>
                </a:solidFill>
                <a:latin typeface="Times New Roman" panose="02020603050405020304" pitchFamily="18" charset="0"/>
              </a:rPr>
              <a:t>Tests </a:t>
            </a:r>
            <a:endParaRPr lang="en-ID" sz="3200" b="0" i="0" u="none" strike="noStrike" baseline="0" dirty="0">
              <a:solidFill>
                <a:srgbClr val="000000"/>
              </a:solidFill>
              <a:latin typeface="Times New Roman" panose="02020603050405020304" pitchFamily="18" charset="0"/>
            </a:endParaRPr>
          </a:p>
        </p:txBody>
      </p:sp>
      <p:pic>
        <p:nvPicPr>
          <p:cNvPr id="7172" name="Picture 4" descr="Історія книги - Сайт газети &quot;Обрії Ізюмщини&quot; - новини міста Ізюм">
            <a:extLst>
              <a:ext uri="{FF2B5EF4-FFF2-40B4-BE49-F238E27FC236}">
                <a16:creationId xmlns:a16="http://schemas.microsoft.com/office/drawing/2014/main" id="{FEF3F218-53FB-547A-7BBE-AD53A26FA1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7713" y="2383813"/>
            <a:ext cx="2942959" cy="2314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61728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87890C4-6B2C-94B2-3466-8F90BD29C322}"/>
              </a:ext>
            </a:extLst>
          </p:cNvPr>
          <p:cNvSpPr txBox="1"/>
          <p:nvPr/>
        </p:nvSpPr>
        <p:spPr>
          <a:xfrm>
            <a:off x="925285" y="1859339"/>
            <a:ext cx="10602686" cy="4154984"/>
          </a:xfrm>
          <a:prstGeom prst="rect">
            <a:avLst/>
          </a:prstGeom>
          <a:solidFill>
            <a:schemeClr val="accent4">
              <a:lumMod val="20000"/>
              <a:lumOff val="80000"/>
            </a:schemeClr>
          </a:solidFill>
        </p:spPr>
        <p:txBody>
          <a:bodyPr wrap="square">
            <a:spAutoFit/>
          </a:bodyPr>
          <a:lstStyle/>
          <a:p>
            <a:r>
              <a:rPr lang="en-US" sz="2400" i="0" u="none" strike="noStrike" baseline="0" dirty="0">
                <a:solidFill>
                  <a:srgbClr val="000000"/>
                </a:solidFill>
                <a:latin typeface="Times New Roman" panose="02020603050405020304" pitchFamily="18" charset="0"/>
              </a:rPr>
              <a:t>1. The development of medicine and pharmacy in Ukraine from Ancient Rus to the beginning of the 20th century. </a:t>
            </a:r>
          </a:p>
          <a:p>
            <a:r>
              <a:rPr lang="en-US" sz="2400" i="0" u="none" strike="noStrike" baseline="0" dirty="0">
                <a:solidFill>
                  <a:srgbClr val="000000"/>
                </a:solidFill>
                <a:latin typeface="Times New Roman" panose="02020603050405020304" pitchFamily="18" charset="0"/>
              </a:rPr>
              <a:t>2. Pharmacy in </a:t>
            </a:r>
            <a:r>
              <a:rPr lang="en-US" sz="2400" i="0" u="none" strike="noStrike" baseline="0" dirty="0" err="1">
                <a:solidFill>
                  <a:srgbClr val="000000"/>
                </a:solidFill>
                <a:latin typeface="Times New Roman" panose="02020603050405020304" pitchFamily="18" charset="0"/>
              </a:rPr>
              <a:t>Kyevan</a:t>
            </a:r>
            <a:r>
              <a:rPr lang="en-US" sz="2400" i="0" u="none" strike="noStrike" baseline="0" dirty="0">
                <a:solidFill>
                  <a:srgbClr val="000000"/>
                </a:solidFill>
                <a:latin typeface="Times New Roman" panose="02020603050405020304" pitchFamily="18" charset="0"/>
              </a:rPr>
              <a:t> Rus during the XVI–XVII centuries. </a:t>
            </a:r>
          </a:p>
          <a:p>
            <a:r>
              <a:rPr lang="en-US" sz="2400" i="0" u="none" strike="noStrike" baseline="0" dirty="0">
                <a:solidFill>
                  <a:srgbClr val="000000"/>
                </a:solidFill>
                <a:latin typeface="Times New Roman" panose="02020603050405020304" pitchFamily="18" charset="0"/>
              </a:rPr>
              <a:t>3. Medical professions of the 16th century. Pharmacy order. </a:t>
            </a:r>
          </a:p>
          <a:p>
            <a:r>
              <a:rPr lang="en-US" sz="2400" i="0" u="none" strike="noStrike" baseline="0" dirty="0">
                <a:solidFill>
                  <a:srgbClr val="000000"/>
                </a:solidFill>
                <a:latin typeface="Times New Roman" panose="02020603050405020304" pitchFamily="18" charset="0"/>
              </a:rPr>
              <a:t>4. Pharmacy at the beginning of the 18th century. </a:t>
            </a:r>
          </a:p>
          <a:p>
            <a:r>
              <a:rPr lang="en-US" sz="2400" i="0" u="none" strike="noStrike" baseline="0" dirty="0">
                <a:solidFill>
                  <a:srgbClr val="000000"/>
                </a:solidFill>
                <a:latin typeface="Times New Roman" panose="02020603050405020304" pitchFamily="18" charset="0"/>
              </a:rPr>
              <a:t>5. Development of Ukrainian medicine and pharmacy in the XIII–XIX centuries. </a:t>
            </a:r>
          </a:p>
          <a:p>
            <a:r>
              <a:rPr lang="en-US" sz="2400" i="0" u="none" strike="noStrike" baseline="0" dirty="0">
                <a:solidFill>
                  <a:srgbClr val="000000"/>
                </a:solidFill>
                <a:latin typeface="Times New Roman" panose="02020603050405020304" pitchFamily="18" charset="0"/>
              </a:rPr>
              <a:t>6. Development of the pharmacy business in Ukraine in the 18th century. </a:t>
            </a:r>
          </a:p>
          <a:p>
            <a:r>
              <a:rPr lang="en-US" sz="2400" i="0" u="none" strike="noStrike" baseline="0" dirty="0">
                <a:solidFill>
                  <a:srgbClr val="000000"/>
                </a:solidFill>
                <a:latin typeface="Times New Roman" panose="02020603050405020304" pitchFamily="18" charset="0"/>
              </a:rPr>
              <a:t>7. Historical aspects of pharmaceutical education in Ukraine and abroad. </a:t>
            </a:r>
          </a:p>
          <a:p>
            <a:r>
              <a:rPr lang="en-US" sz="2400" i="0" u="none" strike="noStrike" baseline="0" dirty="0">
                <a:solidFill>
                  <a:srgbClr val="000000"/>
                </a:solidFill>
                <a:latin typeface="Times New Roman" panose="02020603050405020304" pitchFamily="18" charset="0"/>
              </a:rPr>
              <a:t>8. Outstanding scientists and their contribution to the development of medicine and pharmacy. </a:t>
            </a:r>
          </a:p>
          <a:p>
            <a:r>
              <a:rPr lang="en-US" sz="2400" i="0" u="none" strike="noStrike" baseline="0" dirty="0">
                <a:solidFill>
                  <a:srgbClr val="000000"/>
                </a:solidFill>
                <a:latin typeface="Times New Roman" panose="02020603050405020304" pitchFamily="18" charset="0"/>
              </a:rPr>
              <a:t>9. Development of pharmaceutical production in European countries. </a:t>
            </a:r>
            <a:endParaRPr lang="uk-UA" sz="2400" dirty="0"/>
          </a:p>
        </p:txBody>
      </p:sp>
      <p:sp>
        <p:nvSpPr>
          <p:cNvPr id="5" name="TextBox 4">
            <a:extLst>
              <a:ext uri="{FF2B5EF4-FFF2-40B4-BE49-F238E27FC236}">
                <a16:creationId xmlns:a16="http://schemas.microsoft.com/office/drawing/2014/main" id="{C451B32E-E16D-6FF5-32DD-538ED23D775B}"/>
              </a:ext>
            </a:extLst>
          </p:cNvPr>
          <p:cNvSpPr txBox="1"/>
          <p:nvPr/>
        </p:nvSpPr>
        <p:spPr>
          <a:xfrm>
            <a:off x="5889171" y="551289"/>
            <a:ext cx="5366657" cy="584775"/>
          </a:xfrm>
          <a:prstGeom prst="rect">
            <a:avLst/>
          </a:prstGeom>
          <a:solidFill>
            <a:schemeClr val="accent3">
              <a:lumMod val="20000"/>
              <a:lumOff val="80000"/>
            </a:schemeClr>
          </a:solidFill>
        </p:spPr>
        <p:txBody>
          <a:bodyPr wrap="square">
            <a:spAutoFit/>
          </a:bodyPr>
          <a:lstStyle/>
          <a:p>
            <a:pPr algn="ctr"/>
            <a:r>
              <a:rPr lang="en-ID" sz="3200" b="1" i="0" u="none" strike="noStrike" baseline="0" dirty="0">
                <a:solidFill>
                  <a:srgbClr val="000000"/>
                </a:solidFill>
                <a:latin typeface="Times New Roman" panose="02020603050405020304" pitchFamily="18" charset="0"/>
              </a:rPr>
              <a:t>Questions for self-control: </a:t>
            </a:r>
            <a:endParaRPr lang="uk-UA" sz="3200" b="1" i="0" u="none" strike="noStrike" baseline="0"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26507593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3C74CDC-BF42-7E23-C1A4-4D1B2F0A79BA}"/>
              </a:ext>
            </a:extLst>
          </p:cNvPr>
          <p:cNvSpPr txBox="1"/>
          <p:nvPr/>
        </p:nvSpPr>
        <p:spPr>
          <a:xfrm>
            <a:off x="957942" y="2411842"/>
            <a:ext cx="10515601" cy="3477875"/>
          </a:xfrm>
          <a:prstGeom prst="rect">
            <a:avLst/>
          </a:prstGeom>
          <a:solidFill>
            <a:schemeClr val="accent4">
              <a:lumMod val="20000"/>
              <a:lumOff val="80000"/>
            </a:schemeClr>
          </a:solidFill>
        </p:spPr>
        <p:txBody>
          <a:bodyPr wrap="square">
            <a:spAutoFit/>
          </a:bodyPr>
          <a:lstStyle/>
          <a:p>
            <a:pPr algn="just"/>
            <a:r>
              <a:rPr lang="en-ID" sz="2000" b="1" i="0" u="none" strike="noStrike" baseline="0" dirty="0">
                <a:solidFill>
                  <a:srgbClr val="000000"/>
                </a:solidFill>
                <a:latin typeface="Times New Roman" panose="02020603050405020304" pitchFamily="18" charset="0"/>
              </a:rPr>
              <a:t>Basic literature: </a:t>
            </a:r>
            <a:endParaRPr lang="uk-UA" sz="2000" b="1" i="0" u="none" strike="noStrike" baseline="0" dirty="0">
              <a:solidFill>
                <a:srgbClr val="000000"/>
              </a:solidFill>
              <a:latin typeface="Times New Roman" panose="02020603050405020304" pitchFamily="18" charset="0"/>
            </a:endParaRPr>
          </a:p>
          <a:p>
            <a:pPr algn="just"/>
            <a:endParaRPr lang="en-ID" sz="2000" b="0" i="0" u="none" strike="noStrike" baseline="0" dirty="0">
              <a:solidFill>
                <a:srgbClr val="000000"/>
              </a:solidFill>
              <a:latin typeface="Times New Roman" panose="02020603050405020304" pitchFamily="18" charset="0"/>
            </a:endParaRPr>
          </a:p>
          <a:p>
            <a:pPr algn="just"/>
            <a:r>
              <a:rPr lang="en-ID" sz="2000" b="0" i="0" u="none" strike="noStrike" baseline="0" dirty="0">
                <a:solidFill>
                  <a:srgbClr val="000000"/>
                </a:solidFill>
                <a:latin typeface="Times New Roman" panose="02020603050405020304" pitchFamily="18" charset="0"/>
              </a:rPr>
              <a:t>1. </a:t>
            </a:r>
            <a:r>
              <a:rPr lang="en-ID" sz="2000" b="0" i="0" u="none" strike="noStrike" baseline="0" dirty="0" err="1">
                <a:solidFill>
                  <a:srgbClr val="000000"/>
                </a:solidFill>
                <a:latin typeface="Times New Roman" panose="02020603050405020304" pitchFamily="18" charset="0"/>
              </a:rPr>
              <a:t>Gladukh</a:t>
            </a:r>
            <a:r>
              <a:rPr lang="en-ID" sz="2000" b="0" i="0" u="none" strike="noStrike" baseline="0" dirty="0">
                <a:solidFill>
                  <a:srgbClr val="000000"/>
                </a:solidFill>
                <a:latin typeface="Times New Roman" panose="02020603050405020304" pitchFamily="18" charset="0"/>
              </a:rPr>
              <a:t> E.V. Theoretical foundations of pharmaceutical technology. Study guide for extracurricular independent work / E.V. </a:t>
            </a:r>
            <a:r>
              <a:rPr lang="en-ID" sz="2000" b="0" i="0" u="none" strike="noStrike" baseline="0" dirty="0" err="1">
                <a:solidFill>
                  <a:srgbClr val="000000"/>
                </a:solidFill>
                <a:latin typeface="Times New Roman" panose="02020603050405020304" pitchFamily="18" charset="0"/>
              </a:rPr>
              <a:t>Gladukh</a:t>
            </a:r>
            <a:r>
              <a:rPr lang="en-ID" sz="2000" b="0" i="0" u="none" strike="noStrike" baseline="0" dirty="0">
                <a:solidFill>
                  <a:srgbClr val="000000"/>
                </a:solidFill>
                <a:latin typeface="Times New Roman" panose="02020603050405020304" pitchFamily="18" charset="0"/>
              </a:rPr>
              <a:t>, I.V. </a:t>
            </a:r>
            <a:r>
              <a:rPr lang="en-ID" sz="2000" b="0" i="0" u="none" strike="noStrike" baseline="0" dirty="0" err="1">
                <a:solidFill>
                  <a:srgbClr val="000000"/>
                </a:solidFill>
                <a:latin typeface="Times New Roman" panose="02020603050405020304" pitchFamily="18" charset="0"/>
              </a:rPr>
              <a:t>Saiko</a:t>
            </a:r>
            <a:r>
              <a:rPr lang="en-ID" sz="2000" b="0" i="0" u="none" strike="noStrike" baseline="0" dirty="0">
                <a:solidFill>
                  <a:srgbClr val="000000"/>
                </a:solidFill>
                <a:latin typeface="Times New Roman" panose="02020603050405020304" pitchFamily="18" charset="0"/>
              </a:rPr>
              <a:t>, A.A. </a:t>
            </a:r>
            <a:r>
              <a:rPr lang="en-ID" sz="2000" b="0" i="0" u="none" strike="noStrike" baseline="0" dirty="0" err="1">
                <a:solidFill>
                  <a:srgbClr val="000000"/>
                </a:solidFill>
                <a:latin typeface="Times New Roman" panose="02020603050405020304" pitchFamily="18" charset="0"/>
              </a:rPr>
              <a:t>Sichkar</a:t>
            </a:r>
            <a:r>
              <a:rPr lang="en-ID" sz="2000" b="0" i="0" u="none" strike="noStrike" baseline="0" dirty="0">
                <a:solidFill>
                  <a:srgbClr val="000000"/>
                </a:solidFill>
                <a:latin typeface="Times New Roman" panose="02020603050405020304" pitchFamily="18" charset="0"/>
              </a:rPr>
              <a:t>, D.P. Soldatov. Kh.: </a:t>
            </a:r>
            <a:r>
              <a:rPr lang="en-ID" sz="2000" b="0" i="0" u="none" strike="noStrike" baseline="0" dirty="0" err="1">
                <a:solidFill>
                  <a:srgbClr val="000000"/>
                </a:solidFill>
                <a:latin typeface="Times New Roman" panose="02020603050405020304" pitchFamily="18" charset="0"/>
              </a:rPr>
              <a:t>NFaU</a:t>
            </a:r>
            <a:r>
              <a:rPr lang="en-ID" sz="2000" b="0" i="0" u="none" strike="noStrike" baseline="0" dirty="0">
                <a:solidFill>
                  <a:srgbClr val="000000"/>
                </a:solidFill>
                <a:latin typeface="Times New Roman" panose="02020603050405020304" pitchFamily="18" charset="0"/>
              </a:rPr>
              <a:t>, 2016. - 202 p. </a:t>
            </a:r>
          </a:p>
          <a:p>
            <a:pPr algn="just"/>
            <a:r>
              <a:rPr lang="en-ID" sz="2000" b="0" i="0" u="none" strike="noStrike" baseline="0" dirty="0">
                <a:solidFill>
                  <a:srgbClr val="000000"/>
                </a:solidFill>
                <a:latin typeface="Times New Roman" panose="02020603050405020304" pitchFamily="18" charset="0"/>
              </a:rPr>
              <a:t>2. Technology of drugs of industrial production (vol. 2 of 2). </a:t>
            </a:r>
            <a:r>
              <a:rPr lang="en-ID" sz="2000" b="0" i="0" u="none" strike="noStrike" baseline="0" dirty="0" err="1">
                <a:solidFill>
                  <a:srgbClr val="000000"/>
                </a:solidFill>
                <a:latin typeface="Times New Roman" panose="02020603050405020304" pitchFamily="18" charset="0"/>
              </a:rPr>
              <a:t>Chuyeshov</a:t>
            </a:r>
            <a:r>
              <a:rPr lang="en-ID" sz="2000" b="0" i="0" u="none" strike="noStrike" baseline="0" dirty="0">
                <a:solidFill>
                  <a:srgbClr val="000000"/>
                </a:solidFill>
                <a:latin typeface="Times New Roman" panose="02020603050405020304" pitchFamily="18" charset="0"/>
              </a:rPr>
              <a:t> V. I., </a:t>
            </a:r>
            <a:r>
              <a:rPr lang="en-ID" sz="2000" b="0" i="0" u="none" strike="noStrike" baseline="0" dirty="0" err="1">
                <a:solidFill>
                  <a:srgbClr val="000000"/>
                </a:solidFill>
                <a:latin typeface="Times New Roman" panose="02020603050405020304" pitchFamily="18" charset="0"/>
              </a:rPr>
              <a:t>Gladukh</a:t>
            </a:r>
            <a:r>
              <a:rPr lang="en-ID" sz="2000" b="0" i="0" u="none" strike="noStrike" baseline="0" dirty="0">
                <a:solidFill>
                  <a:srgbClr val="000000"/>
                </a:solidFill>
                <a:latin typeface="Times New Roman" panose="02020603050405020304" pitchFamily="18" charset="0"/>
              </a:rPr>
              <a:t> E. V., </a:t>
            </a:r>
            <a:r>
              <a:rPr lang="en-ID" sz="2000" b="0" i="0" u="none" strike="noStrike" baseline="0" dirty="0" err="1">
                <a:solidFill>
                  <a:srgbClr val="000000"/>
                </a:solidFill>
                <a:latin typeface="Times New Roman" panose="02020603050405020304" pitchFamily="18" charset="0"/>
              </a:rPr>
              <a:t>Saiko</a:t>
            </a:r>
            <a:r>
              <a:rPr lang="en-ID" sz="2000" b="0" i="0" u="none" strike="noStrike" baseline="0" dirty="0">
                <a:solidFill>
                  <a:srgbClr val="000000"/>
                </a:solidFill>
                <a:latin typeface="Times New Roman" panose="02020603050405020304" pitchFamily="18" charset="0"/>
              </a:rPr>
              <a:t> I. V., </a:t>
            </a:r>
            <a:r>
              <a:rPr lang="en-ID" sz="2000" b="0" i="0" u="none" strike="noStrike" baseline="0" dirty="0" err="1">
                <a:solidFill>
                  <a:srgbClr val="000000"/>
                </a:solidFill>
                <a:latin typeface="Times New Roman" panose="02020603050405020304" pitchFamily="18" charset="0"/>
              </a:rPr>
              <a:t>Lyapunova</a:t>
            </a:r>
            <a:r>
              <a:rPr lang="en-ID" sz="2000" b="0" i="0" u="none" strike="noStrike" baseline="0" dirty="0">
                <a:solidFill>
                  <a:srgbClr val="000000"/>
                </a:solidFill>
                <a:latin typeface="Times New Roman" panose="02020603050405020304" pitchFamily="18" charset="0"/>
              </a:rPr>
              <a:t> O. O., </a:t>
            </a:r>
            <a:r>
              <a:rPr lang="en-ID" sz="2000" b="0" i="0" u="none" strike="noStrike" baseline="0" dirty="0" err="1">
                <a:solidFill>
                  <a:srgbClr val="000000"/>
                </a:solidFill>
                <a:latin typeface="Times New Roman" panose="02020603050405020304" pitchFamily="18" charset="0"/>
              </a:rPr>
              <a:t>Sichkar</a:t>
            </a:r>
            <a:r>
              <a:rPr lang="en-ID" sz="2000" b="0" i="0" u="none" strike="noStrike" baseline="0" dirty="0">
                <a:solidFill>
                  <a:srgbClr val="000000"/>
                </a:solidFill>
                <a:latin typeface="Times New Roman" panose="02020603050405020304" pitchFamily="18" charset="0"/>
              </a:rPr>
              <a:t> A. A., </a:t>
            </a:r>
            <a:r>
              <a:rPr lang="en-ID" sz="2000" b="0" i="0" u="none" strike="noStrike" baseline="0" dirty="0" err="1">
                <a:solidFill>
                  <a:srgbClr val="000000"/>
                </a:solidFill>
                <a:latin typeface="Times New Roman" panose="02020603050405020304" pitchFamily="18" charset="0"/>
              </a:rPr>
              <a:t>Krutskikh</a:t>
            </a:r>
            <a:r>
              <a:rPr lang="en-ID" sz="2000" b="0" i="0" u="none" strike="noStrike" baseline="0" dirty="0">
                <a:solidFill>
                  <a:srgbClr val="000000"/>
                </a:solidFill>
                <a:latin typeface="Times New Roman" panose="02020603050405020304" pitchFamily="18" charset="0"/>
              </a:rPr>
              <a:t> T. V., </a:t>
            </a:r>
            <a:r>
              <a:rPr lang="en-ID" sz="2000" b="0" i="0" u="none" strike="noStrike" baseline="0" dirty="0" err="1">
                <a:solidFill>
                  <a:srgbClr val="000000"/>
                </a:solidFill>
                <a:latin typeface="Times New Roman" panose="02020603050405020304" pitchFamily="18" charset="0"/>
              </a:rPr>
              <a:t>Ruban</a:t>
            </a:r>
            <a:r>
              <a:rPr lang="en-ID" sz="2000" b="0" i="0" u="none" strike="noStrike" baseline="0" dirty="0">
                <a:solidFill>
                  <a:srgbClr val="000000"/>
                </a:solidFill>
                <a:latin typeface="Times New Roman" panose="02020603050405020304" pitchFamily="18" charset="0"/>
              </a:rPr>
              <a:t> O. A. Kh.: National University of Applied Sciences; Golden Pages, 2013. - 638 p. </a:t>
            </a:r>
          </a:p>
          <a:p>
            <a:pPr algn="just"/>
            <a:r>
              <a:rPr lang="en-ID" sz="2000" b="0" i="0" u="none" strike="noStrike" baseline="0" dirty="0">
                <a:solidFill>
                  <a:srgbClr val="000000"/>
                </a:solidFill>
                <a:latin typeface="Times New Roman" panose="02020603050405020304" pitchFamily="18" charset="0"/>
              </a:rPr>
              <a:t>3. Technology of drugs of industrial production (vol. 1 of 2). </a:t>
            </a:r>
            <a:r>
              <a:rPr lang="en-ID" sz="2000" b="0" i="0" u="none" strike="noStrike" baseline="0" dirty="0" err="1">
                <a:solidFill>
                  <a:srgbClr val="000000"/>
                </a:solidFill>
                <a:latin typeface="Times New Roman" panose="02020603050405020304" pitchFamily="18" charset="0"/>
              </a:rPr>
              <a:t>Chuyeshov</a:t>
            </a:r>
            <a:r>
              <a:rPr lang="en-ID" sz="2000" b="0" i="0" u="none" strike="noStrike" baseline="0" dirty="0">
                <a:solidFill>
                  <a:srgbClr val="000000"/>
                </a:solidFill>
                <a:latin typeface="Times New Roman" panose="02020603050405020304" pitchFamily="18" charset="0"/>
              </a:rPr>
              <a:t> V. I., </a:t>
            </a:r>
            <a:r>
              <a:rPr lang="en-ID" sz="2000" b="0" i="0" u="none" strike="noStrike" baseline="0" dirty="0" err="1">
                <a:solidFill>
                  <a:srgbClr val="000000"/>
                </a:solidFill>
                <a:latin typeface="Times New Roman" panose="02020603050405020304" pitchFamily="18" charset="0"/>
              </a:rPr>
              <a:t>Gladukh</a:t>
            </a:r>
            <a:r>
              <a:rPr lang="en-ID" sz="2000" b="0" i="0" u="none" strike="noStrike" baseline="0" dirty="0">
                <a:solidFill>
                  <a:srgbClr val="000000"/>
                </a:solidFill>
                <a:latin typeface="Times New Roman" panose="02020603050405020304" pitchFamily="18" charset="0"/>
              </a:rPr>
              <a:t> E. V., </a:t>
            </a:r>
            <a:r>
              <a:rPr lang="en-ID" sz="2000" b="0" i="0" u="none" strike="noStrike" baseline="0" dirty="0" err="1">
                <a:solidFill>
                  <a:srgbClr val="000000"/>
                </a:solidFill>
                <a:latin typeface="Times New Roman" panose="02020603050405020304" pitchFamily="18" charset="0"/>
              </a:rPr>
              <a:t>Saiko</a:t>
            </a:r>
            <a:r>
              <a:rPr lang="en-ID" sz="2000" b="0" i="0" u="none" strike="noStrike" baseline="0" dirty="0">
                <a:solidFill>
                  <a:srgbClr val="000000"/>
                </a:solidFill>
                <a:latin typeface="Times New Roman" panose="02020603050405020304" pitchFamily="18" charset="0"/>
              </a:rPr>
              <a:t> I. V., </a:t>
            </a:r>
            <a:r>
              <a:rPr lang="en-ID" sz="2000" b="0" i="0" u="none" strike="noStrike" baseline="0" dirty="0" err="1">
                <a:solidFill>
                  <a:srgbClr val="000000"/>
                </a:solidFill>
                <a:latin typeface="Times New Roman" panose="02020603050405020304" pitchFamily="18" charset="0"/>
              </a:rPr>
              <a:t>Lyapunova</a:t>
            </a:r>
            <a:r>
              <a:rPr lang="en-ID" sz="2000" b="0" i="0" u="none" strike="noStrike" baseline="0" dirty="0">
                <a:solidFill>
                  <a:srgbClr val="000000"/>
                </a:solidFill>
                <a:latin typeface="Times New Roman" panose="02020603050405020304" pitchFamily="18" charset="0"/>
              </a:rPr>
              <a:t> O. O., </a:t>
            </a:r>
            <a:r>
              <a:rPr lang="en-ID" sz="2000" b="0" i="0" u="none" strike="noStrike" baseline="0" dirty="0" err="1">
                <a:solidFill>
                  <a:srgbClr val="000000"/>
                </a:solidFill>
                <a:latin typeface="Times New Roman" panose="02020603050405020304" pitchFamily="18" charset="0"/>
              </a:rPr>
              <a:t>Sichkar</a:t>
            </a:r>
            <a:r>
              <a:rPr lang="en-ID" sz="2000" b="0" i="0" u="none" strike="noStrike" baseline="0" dirty="0">
                <a:solidFill>
                  <a:srgbClr val="000000"/>
                </a:solidFill>
                <a:latin typeface="Times New Roman" panose="02020603050405020304" pitchFamily="18" charset="0"/>
              </a:rPr>
              <a:t> A. A., </a:t>
            </a:r>
            <a:r>
              <a:rPr lang="en-ID" sz="2000" b="0" i="0" u="none" strike="noStrike" baseline="0" dirty="0" err="1">
                <a:solidFill>
                  <a:srgbClr val="000000"/>
                </a:solidFill>
                <a:latin typeface="Times New Roman" panose="02020603050405020304" pitchFamily="18" charset="0"/>
              </a:rPr>
              <a:t>Krutskikh</a:t>
            </a:r>
            <a:r>
              <a:rPr lang="en-ID" sz="2000" b="0" i="0" u="none" strike="noStrike" baseline="0" dirty="0">
                <a:solidFill>
                  <a:srgbClr val="000000"/>
                </a:solidFill>
                <a:latin typeface="Times New Roman" panose="02020603050405020304" pitchFamily="18" charset="0"/>
              </a:rPr>
              <a:t> T. V., </a:t>
            </a:r>
            <a:r>
              <a:rPr lang="en-ID" sz="2000" b="0" i="0" u="none" strike="noStrike" baseline="0" dirty="0" err="1">
                <a:solidFill>
                  <a:srgbClr val="000000"/>
                </a:solidFill>
                <a:latin typeface="Times New Roman" panose="02020603050405020304" pitchFamily="18" charset="0"/>
              </a:rPr>
              <a:t>Ruban</a:t>
            </a:r>
            <a:r>
              <a:rPr lang="en-ID" sz="2000" b="0" i="0" u="none" strike="noStrike" baseline="0" dirty="0">
                <a:solidFill>
                  <a:srgbClr val="000000"/>
                </a:solidFill>
                <a:latin typeface="Times New Roman" panose="02020603050405020304" pitchFamily="18" charset="0"/>
              </a:rPr>
              <a:t> O. A. Kh.: National University of Applied Sciences; Golden Pages, 2012. - 694 p. </a:t>
            </a:r>
          </a:p>
        </p:txBody>
      </p:sp>
      <p:sp>
        <p:nvSpPr>
          <p:cNvPr id="5" name="TextBox 4">
            <a:extLst>
              <a:ext uri="{FF2B5EF4-FFF2-40B4-BE49-F238E27FC236}">
                <a16:creationId xmlns:a16="http://schemas.microsoft.com/office/drawing/2014/main" id="{F5D4FB7B-E076-F9A3-5B07-F7DB0BF334D3}"/>
              </a:ext>
            </a:extLst>
          </p:cNvPr>
          <p:cNvSpPr txBox="1"/>
          <p:nvPr/>
        </p:nvSpPr>
        <p:spPr>
          <a:xfrm>
            <a:off x="2917372" y="885149"/>
            <a:ext cx="8871858" cy="830997"/>
          </a:xfrm>
          <a:prstGeom prst="rect">
            <a:avLst/>
          </a:prstGeom>
          <a:solidFill>
            <a:schemeClr val="accent3">
              <a:lumMod val="40000"/>
              <a:lumOff val="60000"/>
            </a:schemeClr>
          </a:solidFill>
        </p:spPr>
        <p:txBody>
          <a:bodyPr wrap="square">
            <a:spAutoFit/>
          </a:bodyPr>
          <a:lstStyle/>
          <a:p>
            <a:pPr algn="ctr"/>
            <a:r>
              <a:rPr lang="en-US" sz="2400" b="1" i="0" u="none" strike="noStrike" baseline="0" dirty="0">
                <a:solidFill>
                  <a:srgbClr val="000000"/>
                </a:solidFill>
                <a:latin typeface="Times New Roman" panose="02020603050405020304" pitchFamily="18" charset="0"/>
              </a:rPr>
              <a:t>List of recommended literature (main, additional, electronic information resources): </a:t>
            </a:r>
            <a:endParaRPr lang="en-US" sz="2400" b="0" i="0" u="none" strike="noStrike" baseline="0"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30903071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73BF8A1-975C-0F12-17E1-B659A19BC31B}"/>
              </a:ext>
            </a:extLst>
          </p:cNvPr>
          <p:cNvSpPr txBox="1"/>
          <p:nvPr/>
        </p:nvSpPr>
        <p:spPr>
          <a:xfrm>
            <a:off x="767442" y="1443841"/>
            <a:ext cx="11010901" cy="5016758"/>
          </a:xfrm>
          <a:prstGeom prst="rect">
            <a:avLst/>
          </a:prstGeom>
          <a:solidFill>
            <a:schemeClr val="accent4">
              <a:lumMod val="20000"/>
              <a:lumOff val="80000"/>
            </a:schemeClr>
          </a:solidFill>
        </p:spPr>
        <p:txBody>
          <a:bodyPr wrap="square">
            <a:spAutoFit/>
          </a:bodyPr>
          <a:lstStyle/>
          <a:p>
            <a:pPr algn="just"/>
            <a:r>
              <a:rPr lang="en-ID" sz="2000" b="1" i="0" u="none" strike="noStrike" baseline="0" dirty="0">
                <a:solidFill>
                  <a:srgbClr val="000000"/>
                </a:solidFill>
                <a:latin typeface="Times New Roman" panose="02020603050405020304" pitchFamily="18" charset="0"/>
              </a:rPr>
              <a:t>Additional literature:</a:t>
            </a:r>
            <a:endParaRPr lang="uk-UA" sz="2000" b="1" i="0" u="none" strike="noStrike" baseline="0" dirty="0">
              <a:solidFill>
                <a:srgbClr val="000000"/>
              </a:solidFill>
              <a:latin typeface="Times New Roman" panose="02020603050405020304" pitchFamily="18" charset="0"/>
            </a:endParaRPr>
          </a:p>
          <a:p>
            <a:pPr algn="just"/>
            <a:endParaRPr lang="en-ID" sz="2000" b="0" i="0" u="none" strike="noStrike" baseline="0" dirty="0">
              <a:solidFill>
                <a:srgbClr val="000000"/>
              </a:solidFill>
              <a:latin typeface="Times New Roman" panose="02020603050405020304" pitchFamily="18" charset="0"/>
            </a:endParaRPr>
          </a:p>
          <a:p>
            <a:pPr algn="just"/>
            <a:r>
              <a:rPr lang="en-US" sz="2000" b="0" i="0" u="none" strike="noStrike" baseline="0" dirty="0">
                <a:solidFill>
                  <a:srgbClr val="000000"/>
                </a:solidFill>
                <a:latin typeface="Times New Roman" panose="02020603050405020304" pitchFamily="18" charset="0"/>
              </a:rPr>
              <a:t>1. Technological equipment of the pharmaceutical and biotechnological industry: tutorial. for university students education closing III-IV accreditation level / M.V. </a:t>
            </a:r>
            <a:r>
              <a:rPr lang="en-US" sz="2000" b="0" i="0" u="none" strike="noStrike" baseline="0" dirty="0" err="1">
                <a:solidFill>
                  <a:srgbClr val="000000"/>
                </a:solidFill>
                <a:latin typeface="Times New Roman" panose="02020603050405020304" pitchFamily="18" charset="0"/>
              </a:rPr>
              <a:t>Stasevych</a:t>
            </a:r>
            <a:r>
              <a:rPr lang="en-US" sz="2000" b="0" i="0" u="none" strike="noStrike" baseline="0" dirty="0">
                <a:solidFill>
                  <a:srgbClr val="000000"/>
                </a:solidFill>
                <a:latin typeface="Times New Roman" panose="02020603050405020304" pitchFamily="18" charset="0"/>
              </a:rPr>
              <a:t> and others; 2nd ed., revision. and added – Lviv: </a:t>
            </a:r>
            <a:r>
              <a:rPr lang="en-US" sz="2000" b="0" i="0" u="none" strike="noStrike" baseline="0" dirty="0" err="1">
                <a:solidFill>
                  <a:srgbClr val="000000"/>
                </a:solidFill>
                <a:latin typeface="Times New Roman" panose="02020603050405020304" pitchFamily="18" charset="0"/>
              </a:rPr>
              <a:t>Novy</a:t>
            </a:r>
            <a:r>
              <a:rPr lang="en-US" sz="2000" b="0" i="0" u="none" strike="noStrike" baseline="0" dirty="0">
                <a:solidFill>
                  <a:srgbClr val="000000"/>
                </a:solidFill>
                <a:latin typeface="Times New Roman" panose="02020603050405020304" pitchFamily="18" charset="0"/>
              </a:rPr>
              <a:t> svit-2000, 2018. – 410 p. </a:t>
            </a:r>
          </a:p>
          <a:p>
            <a:pPr algn="just"/>
            <a:r>
              <a:rPr lang="en-ID" sz="2000" b="0" i="0" u="none" strike="noStrike" baseline="0" dirty="0">
                <a:solidFill>
                  <a:srgbClr val="000000"/>
                </a:solidFill>
                <a:latin typeface="Times New Roman" panose="02020603050405020304" pitchFamily="18" charset="0"/>
              </a:rPr>
              <a:t>2. </a:t>
            </a:r>
            <a:r>
              <a:rPr lang="en-ID" sz="2000" b="0" i="0" u="none" strike="noStrike" baseline="0" dirty="0" err="1">
                <a:solidFill>
                  <a:srgbClr val="000000"/>
                </a:solidFill>
                <a:latin typeface="Times New Roman" panose="02020603050405020304" pitchFamily="18" charset="0"/>
              </a:rPr>
              <a:t>Yarnykh</a:t>
            </a:r>
            <a:r>
              <a:rPr lang="en-ID" sz="2000" b="0" i="0" u="none" strike="noStrike" baseline="0" dirty="0">
                <a:solidFill>
                  <a:srgbClr val="000000"/>
                </a:solidFill>
                <a:latin typeface="Times New Roman" panose="02020603050405020304" pitchFamily="18" charset="0"/>
              </a:rPr>
              <a:t>, T. G. Extemporaneous formulation (technology, analysis, application): method. rec. / T. G. </a:t>
            </a:r>
            <a:r>
              <a:rPr lang="en-ID" sz="2000" b="0" i="0" u="none" strike="noStrike" baseline="0" dirty="0" err="1">
                <a:solidFill>
                  <a:srgbClr val="000000"/>
                </a:solidFill>
                <a:latin typeface="Times New Roman" panose="02020603050405020304" pitchFamily="18" charset="0"/>
              </a:rPr>
              <a:t>Yarnykh</a:t>
            </a:r>
            <a:r>
              <a:rPr lang="en-ID" sz="2000" b="0" i="0" u="none" strike="noStrike" baseline="0" dirty="0">
                <a:solidFill>
                  <a:srgbClr val="000000"/>
                </a:solidFill>
                <a:latin typeface="Times New Roman" panose="02020603050405020304" pitchFamily="18" charset="0"/>
              </a:rPr>
              <a:t>, Fr. I. Tikhonov, I. S. </a:t>
            </a:r>
            <a:r>
              <a:rPr lang="en-ID" sz="2000" b="0" i="0" u="none" strike="noStrike" baseline="0" dirty="0" err="1">
                <a:solidFill>
                  <a:srgbClr val="000000"/>
                </a:solidFill>
                <a:latin typeface="Times New Roman" panose="02020603050405020304" pitchFamily="18" charset="0"/>
              </a:rPr>
              <a:t>Hryshchenko</a:t>
            </a:r>
            <a:r>
              <a:rPr lang="en-ID" sz="2000" b="0" i="0" u="none" strike="noStrike" baseline="0" dirty="0">
                <a:solidFill>
                  <a:srgbClr val="000000"/>
                </a:solidFill>
                <a:latin typeface="Times New Roman" panose="02020603050405020304" pitchFamily="18" charset="0"/>
              </a:rPr>
              <a:t> and others. - Kh., 2015. -379 p. </a:t>
            </a:r>
          </a:p>
          <a:p>
            <a:pPr algn="just"/>
            <a:r>
              <a:rPr lang="en-ID" sz="2000" b="0" i="0" u="none" strike="noStrike" baseline="0" dirty="0">
                <a:solidFill>
                  <a:srgbClr val="000000"/>
                </a:solidFill>
                <a:latin typeface="Times New Roman" panose="02020603050405020304" pitchFamily="18" charset="0"/>
              </a:rPr>
              <a:t>3. State Pharmacopoeia of Ukraine / State enterprise "Ukrainian Scientific Pharmacopoeia </a:t>
            </a:r>
            <a:r>
              <a:rPr lang="en-ID" sz="2000" b="0" i="0" u="none" strike="noStrike" baseline="0" dirty="0" err="1">
                <a:solidFill>
                  <a:srgbClr val="000000"/>
                </a:solidFill>
                <a:latin typeface="Times New Roman" panose="02020603050405020304" pitchFamily="18" charset="0"/>
              </a:rPr>
              <a:t>Center</a:t>
            </a:r>
            <a:r>
              <a:rPr lang="en-ID" sz="2000" b="0" i="0" u="none" strike="noStrike" baseline="0" dirty="0">
                <a:solidFill>
                  <a:srgbClr val="000000"/>
                </a:solidFill>
                <a:latin typeface="Times New Roman" panose="02020603050405020304" pitchFamily="18" charset="0"/>
              </a:rPr>
              <a:t> for the Quality of Medicinal Products" - 2nd edition. - Kharkiv: State Enterprise "Ukrainian Scientific Pharmacopoeia </a:t>
            </a:r>
            <a:r>
              <a:rPr lang="en-ID" sz="2000" b="0" i="0" u="none" strike="noStrike" baseline="0" dirty="0" err="1">
                <a:solidFill>
                  <a:srgbClr val="000000"/>
                </a:solidFill>
                <a:latin typeface="Times New Roman" panose="02020603050405020304" pitchFamily="18" charset="0"/>
              </a:rPr>
              <a:t>Center</a:t>
            </a:r>
            <a:r>
              <a:rPr lang="en-ID" sz="2000" b="0" i="0" u="none" strike="noStrike" baseline="0" dirty="0">
                <a:solidFill>
                  <a:srgbClr val="000000"/>
                </a:solidFill>
                <a:latin typeface="Times New Roman" panose="02020603050405020304" pitchFamily="18" charset="0"/>
              </a:rPr>
              <a:t> for the Quality of Medicinal Products", 2015. - Vol. 1. -1128 p. </a:t>
            </a:r>
          </a:p>
          <a:p>
            <a:pPr algn="just"/>
            <a:r>
              <a:rPr lang="en-US" sz="2000" b="0" i="0" u="none" strike="noStrike" baseline="0" dirty="0">
                <a:solidFill>
                  <a:srgbClr val="000000"/>
                </a:solidFill>
                <a:latin typeface="Times New Roman" panose="02020603050405020304" pitchFamily="18" charset="0"/>
              </a:rPr>
              <a:t>4. Extraction of plant raw materials: training. Guide / Yu. I. Sidorov, I. I. </a:t>
            </a:r>
            <a:r>
              <a:rPr lang="en-US" sz="2000" b="0" i="0" u="none" strike="noStrike" baseline="0" dirty="0" err="1">
                <a:solidFill>
                  <a:srgbClr val="000000"/>
                </a:solidFill>
                <a:latin typeface="Times New Roman" panose="02020603050405020304" pitchFamily="18" charset="0"/>
              </a:rPr>
              <a:t>Gubytska</a:t>
            </a:r>
            <a:r>
              <a:rPr lang="en-US" sz="2000" b="0" i="0" u="none" strike="noStrike" baseline="0" dirty="0">
                <a:solidFill>
                  <a:srgbClr val="000000"/>
                </a:solidFill>
                <a:latin typeface="Times New Roman" panose="02020603050405020304" pitchFamily="18" charset="0"/>
              </a:rPr>
              <a:t>, R. T. </a:t>
            </a:r>
            <a:r>
              <a:rPr lang="en-US" sz="2000" b="0" i="0" u="none" strike="noStrike" baseline="0" dirty="0" err="1">
                <a:solidFill>
                  <a:srgbClr val="000000"/>
                </a:solidFill>
                <a:latin typeface="Times New Roman" panose="02020603050405020304" pitchFamily="18" charset="0"/>
              </a:rPr>
              <a:t>Konechna</a:t>
            </a:r>
            <a:r>
              <a:rPr lang="en-US" sz="2000" b="0" i="0" u="none" strike="noStrike" baseline="0" dirty="0">
                <a:solidFill>
                  <a:srgbClr val="000000"/>
                </a:solidFill>
                <a:latin typeface="Times New Roman" panose="02020603050405020304" pitchFamily="18" charset="0"/>
              </a:rPr>
              <a:t>, V. P. Novikov. – Lviv: View of the National Lviv Polytechnic University, 2018. - 336 p. </a:t>
            </a:r>
          </a:p>
          <a:p>
            <a:pPr algn="just"/>
            <a:r>
              <a:rPr lang="en-US" sz="2000" b="0" i="0" u="none" strike="noStrike" baseline="0" dirty="0">
                <a:solidFill>
                  <a:srgbClr val="000000"/>
                </a:solidFill>
                <a:latin typeface="Times New Roman" panose="02020603050405020304" pitchFamily="18" charset="0"/>
              </a:rPr>
              <a:t>5. History of medicine and pharmacy: teaching. manual for pharmacy students. education closing and pharmacy Faculty of Higher Education of the Ministry of Health of Ukraine / A. A. </a:t>
            </a:r>
            <a:r>
              <a:rPr lang="en-US" sz="2000" b="0" i="0" u="none" strike="noStrike" baseline="0" dirty="0" err="1">
                <a:solidFill>
                  <a:srgbClr val="000000"/>
                </a:solidFill>
                <a:latin typeface="Times New Roman" panose="02020603050405020304" pitchFamily="18" charset="0"/>
              </a:rPr>
              <a:t>Kotvitska</a:t>
            </a:r>
            <a:r>
              <a:rPr lang="en-US" sz="2000" b="0" i="0" u="none" strike="noStrike" baseline="0" dirty="0">
                <a:solidFill>
                  <a:srgbClr val="000000"/>
                </a:solidFill>
                <a:latin typeface="Times New Roman" panose="02020603050405020304" pitchFamily="18" charset="0"/>
              </a:rPr>
              <a:t>, V. V. </a:t>
            </a:r>
            <a:r>
              <a:rPr lang="en-US" sz="2000" b="0" i="0" u="none" strike="noStrike" baseline="0" dirty="0" err="1">
                <a:solidFill>
                  <a:srgbClr val="000000"/>
                </a:solidFill>
                <a:latin typeface="Times New Roman" panose="02020603050405020304" pitchFamily="18" charset="0"/>
              </a:rPr>
              <a:t>Gorbanev</a:t>
            </a:r>
            <a:r>
              <a:rPr lang="en-US" sz="2000" b="0" i="0" u="none" strike="noStrike" baseline="0" dirty="0">
                <a:solidFill>
                  <a:srgbClr val="000000"/>
                </a:solidFill>
                <a:latin typeface="Times New Roman" panose="02020603050405020304" pitchFamily="18" charset="0"/>
              </a:rPr>
              <a:t>, O. O. </a:t>
            </a:r>
            <a:r>
              <a:rPr lang="en-US" sz="2000" b="0" i="0" u="none" strike="noStrike" baseline="0" dirty="0" err="1">
                <a:solidFill>
                  <a:srgbClr val="000000"/>
                </a:solidFill>
                <a:latin typeface="Times New Roman" panose="02020603050405020304" pitchFamily="18" charset="0"/>
              </a:rPr>
              <a:t>Surikov</a:t>
            </a:r>
            <a:r>
              <a:rPr lang="en-US" sz="2000" b="0" i="0" u="none" strike="noStrike" baseline="0" dirty="0">
                <a:solidFill>
                  <a:srgbClr val="000000"/>
                </a:solidFill>
                <a:latin typeface="Times New Roman" panose="02020603050405020304" pitchFamily="18" charset="0"/>
              </a:rPr>
              <a:t> and others. – Kharkiv: National Institute of Economics and Technology: Golden Pages, 2016. – 168 p. </a:t>
            </a:r>
            <a:endParaRPr lang="uk-UA" sz="2000" dirty="0"/>
          </a:p>
        </p:txBody>
      </p:sp>
    </p:spTree>
    <p:extLst>
      <p:ext uri="{BB962C8B-B14F-4D97-AF65-F5344CB8AC3E}">
        <p14:creationId xmlns:p14="http://schemas.microsoft.com/office/powerpoint/2010/main" val="35928068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68CF588-DFF5-2F46-9F46-DC080C749627}"/>
              </a:ext>
            </a:extLst>
          </p:cNvPr>
          <p:cNvSpPr txBox="1"/>
          <p:nvPr/>
        </p:nvSpPr>
        <p:spPr>
          <a:xfrm>
            <a:off x="2054941" y="2045108"/>
            <a:ext cx="8898194" cy="2308324"/>
          </a:xfrm>
          <a:prstGeom prst="rect">
            <a:avLst/>
          </a:prstGeom>
          <a:noFill/>
        </p:spPr>
        <p:txBody>
          <a:bodyPr wrap="square">
            <a:spAutoFit/>
          </a:bodyPr>
          <a:lstStyle/>
          <a:p>
            <a:pPr algn="ctr"/>
            <a:r>
              <a:rPr lang="uk-UA" sz="7200" dirty="0" err="1">
                <a:latin typeface="Times New Roman" panose="02020603050405020304" pitchFamily="18" charset="0"/>
                <a:cs typeface="Times New Roman" panose="02020603050405020304" pitchFamily="18" charset="0"/>
              </a:rPr>
              <a:t>Thank</a:t>
            </a:r>
            <a:r>
              <a:rPr lang="uk-UA" sz="7200" dirty="0">
                <a:latin typeface="Times New Roman" panose="02020603050405020304" pitchFamily="18" charset="0"/>
                <a:cs typeface="Times New Roman" panose="02020603050405020304" pitchFamily="18" charset="0"/>
              </a:rPr>
              <a:t> </a:t>
            </a:r>
            <a:r>
              <a:rPr lang="uk-UA" sz="7200" dirty="0" err="1">
                <a:latin typeface="Times New Roman" panose="02020603050405020304" pitchFamily="18" charset="0"/>
                <a:cs typeface="Times New Roman" panose="02020603050405020304" pitchFamily="18" charset="0"/>
              </a:rPr>
              <a:t>you</a:t>
            </a:r>
            <a:r>
              <a:rPr lang="uk-UA" sz="7200" dirty="0">
                <a:latin typeface="Times New Roman" panose="02020603050405020304" pitchFamily="18" charset="0"/>
                <a:cs typeface="Times New Roman" panose="02020603050405020304" pitchFamily="18" charset="0"/>
              </a:rPr>
              <a:t> </a:t>
            </a:r>
            <a:r>
              <a:rPr lang="uk-UA" sz="7200" dirty="0" err="1">
                <a:latin typeface="Times New Roman" panose="02020603050405020304" pitchFamily="18" charset="0"/>
                <a:cs typeface="Times New Roman" panose="02020603050405020304" pitchFamily="18" charset="0"/>
              </a:rPr>
              <a:t>for</a:t>
            </a:r>
            <a:r>
              <a:rPr lang="uk-UA" sz="7200" dirty="0">
                <a:latin typeface="Times New Roman" panose="02020603050405020304" pitchFamily="18" charset="0"/>
                <a:cs typeface="Times New Roman" panose="02020603050405020304" pitchFamily="18" charset="0"/>
              </a:rPr>
              <a:t> </a:t>
            </a:r>
            <a:r>
              <a:rPr lang="uk-UA" sz="7200" dirty="0" err="1">
                <a:latin typeface="Times New Roman" panose="02020603050405020304" pitchFamily="18" charset="0"/>
                <a:cs typeface="Times New Roman" panose="02020603050405020304" pitchFamily="18" charset="0"/>
              </a:rPr>
              <a:t>attention</a:t>
            </a:r>
            <a:r>
              <a:rPr lang="uk-UA" sz="72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040789600"/>
      </p:ext>
    </p:extLst>
  </p:cSld>
  <p:clrMapOvr>
    <a:masterClrMapping/>
  </p:clrMapOvr>
</p:sld>
</file>

<file path=ppt/theme/theme1.xml><?xml version="1.0" encoding="utf-8"?>
<a:theme xmlns:a="http://schemas.openxmlformats.org/drawingml/2006/main" name="Туман">
  <a:themeElements>
    <a:clrScheme name="Туман">
      <a:dk1>
        <a:sysClr val="windowText" lastClr="000000"/>
      </a:dk1>
      <a:lt1>
        <a:sysClr val="window" lastClr="FFFFFF"/>
      </a:lt1>
      <a:dk2>
        <a:srgbClr val="454545"/>
      </a:dk2>
      <a:lt2>
        <a:srgbClr val="DADADA"/>
      </a:lt2>
      <a:accent1>
        <a:srgbClr val="E5224E"/>
      </a:accent1>
      <a:accent2>
        <a:srgbClr val="9D074E"/>
      </a:accent2>
      <a:accent3>
        <a:srgbClr val="7F2294"/>
      </a:accent3>
      <a:accent4>
        <a:srgbClr val="8D65EA"/>
      </a:accent4>
      <a:accent5>
        <a:srgbClr val="588FE2"/>
      </a:accent5>
      <a:accent6>
        <a:srgbClr val="127CA4"/>
      </a:accent6>
      <a:hlink>
        <a:srgbClr val="FB4AB6"/>
      </a:hlink>
      <a:folHlink>
        <a:srgbClr val="F98FE9"/>
      </a:folHlink>
    </a:clrScheme>
    <a:fontScheme name="Туман">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уман">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6DB8EB18-3657-4051-A897-2ED38832359E}"/>
    </a:ext>
  </a:extLst>
</a:theme>
</file>

<file path=docProps/app.xml><?xml version="1.0" encoding="utf-8"?>
<Properties xmlns="http://schemas.openxmlformats.org/officeDocument/2006/extended-properties" xmlns:vt="http://schemas.openxmlformats.org/officeDocument/2006/docPropsVTypes">
  <Template>Туман</Template>
  <TotalTime>60</TotalTime>
  <Words>2320</Words>
  <Application>Microsoft Office PowerPoint</Application>
  <PresentationFormat>Широкий екран</PresentationFormat>
  <Paragraphs>157</Paragraphs>
  <Slides>15</Slides>
  <Notes>0</Notes>
  <HiddenSlides>0</HiddenSlides>
  <MMClips>0</MMClips>
  <ScaleCrop>false</ScaleCrop>
  <HeadingPairs>
    <vt:vector size="6" baseType="variant">
      <vt:variant>
        <vt:lpstr>Використані шрифти</vt:lpstr>
      </vt:variant>
      <vt:variant>
        <vt:i4>3</vt:i4>
      </vt:variant>
      <vt:variant>
        <vt:lpstr>Тема</vt:lpstr>
      </vt:variant>
      <vt:variant>
        <vt:i4>1</vt:i4>
      </vt:variant>
      <vt:variant>
        <vt:lpstr>Заголовки слайдів</vt:lpstr>
      </vt:variant>
      <vt:variant>
        <vt:i4>15</vt:i4>
      </vt:variant>
    </vt:vector>
  </HeadingPairs>
  <TitlesOfParts>
    <vt:vector size="19" baseType="lpstr">
      <vt:lpstr>Arial</vt:lpstr>
      <vt:lpstr>Century Gothic</vt:lpstr>
      <vt:lpstr>Times New Roman</vt:lpstr>
      <vt:lpstr>Туман</vt:lpstr>
      <vt:lpstr>Practical lesson No. 1    Theme №. 1 "Historical aspects of the formation and development trends of pharmaceutical technology in the countries of the world and in Ukraine". </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Practical lesson No. 1    Theme №. 1 "Historical aspects of the formation and development trends of pharmaceutical technology in the countries of the world and in Ukraine". </dc:title>
  <dc:creator>Еберле Лідія Вікторівна</dc:creator>
  <cp:lastModifiedBy>Еберле Лідія Вікторівна</cp:lastModifiedBy>
  <cp:revision>3</cp:revision>
  <dcterms:created xsi:type="dcterms:W3CDTF">2024-02-23T06:35:13Z</dcterms:created>
  <dcterms:modified xsi:type="dcterms:W3CDTF">2024-02-23T08:09:18Z</dcterms:modified>
</cp:coreProperties>
</file>