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38" y="5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5500614-38BD-41F6-880E-7440D0249107}" type="datetimeFigureOut">
              <a:rPr lang="uk-UA" smtClean="0"/>
              <a:t>23.02.2024</a:t>
            </a:fld>
            <a:endParaRPr lang="uk-UA"/>
          </a:p>
        </p:txBody>
      </p:sp>
      <p:sp>
        <p:nvSpPr>
          <p:cNvPr id="5" name="Footer Placeholder 4"/>
          <p:cNvSpPr>
            <a:spLocks noGrp="1"/>
          </p:cNvSpPr>
          <p:nvPr>
            <p:ph type="ftr" sz="quarter" idx="11"/>
          </p:nvPr>
        </p:nvSpPr>
        <p:spPr>
          <a:xfrm>
            <a:off x="1371600" y="4323845"/>
            <a:ext cx="6400800" cy="365125"/>
          </a:xfrm>
        </p:spPr>
        <p:txBody>
          <a:bodyPr/>
          <a:lstStyle/>
          <a:p>
            <a:endParaRPr lang="uk-UA"/>
          </a:p>
        </p:txBody>
      </p:sp>
      <p:sp>
        <p:nvSpPr>
          <p:cNvPr id="6" name="Slide Number Placeholder 5"/>
          <p:cNvSpPr>
            <a:spLocks noGrp="1"/>
          </p:cNvSpPr>
          <p:nvPr>
            <p:ph type="sldNum" sz="quarter" idx="12"/>
          </p:nvPr>
        </p:nvSpPr>
        <p:spPr>
          <a:xfrm>
            <a:off x="8077200" y="1430866"/>
            <a:ext cx="2743200" cy="365125"/>
          </a:xfrm>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4215194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23.02.2024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2904448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Назва розділу">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C5500614-38BD-41F6-880E-7440D0249107}" type="datetimeFigureOut">
              <a:rPr lang="uk-UA" smtClean="0"/>
              <a:t>23.02.2024</a:t>
            </a:fld>
            <a:endParaRPr lang="uk-UA"/>
          </a:p>
        </p:txBody>
      </p:sp>
      <p:sp>
        <p:nvSpPr>
          <p:cNvPr id="5" name="Footer Placeholder 4"/>
          <p:cNvSpPr>
            <a:spLocks noGrp="1"/>
          </p:cNvSpPr>
          <p:nvPr>
            <p:ph type="ftr" sz="quarter" idx="11"/>
          </p:nvPr>
        </p:nvSpPr>
        <p:spPr>
          <a:xfrm>
            <a:off x="685800" y="381001"/>
            <a:ext cx="6991492" cy="36406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864194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C5500614-38BD-41F6-880E-7440D0249107}" type="datetimeFigureOut">
              <a:rPr lang="uk-UA" smtClean="0"/>
              <a:t>23.02.2024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456525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685800" y="3132666"/>
            <a:ext cx="5311775"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172200" y="3132666"/>
            <a:ext cx="5334000"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C5500614-38BD-41F6-880E-7440D0249107}" type="datetimeFigureOut">
              <a:rPr lang="uk-UA" smtClean="0"/>
              <a:t>23.02.2024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154367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5500614-38BD-41F6-880E-7440D0249107}" type="datetimeFigureOut">
              <a:rPr lang="uk-UA" smtClean="0"/>
              <a:t>23.02.2024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2286931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00614-38BD-41F6-880E-7440D0249107}" type="datetimeFigureOut">
              <a:rPr lang="uk-UA" smtClean="0"/>
              <a:t>23.02.2024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993654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23.02.2024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7991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23.02.2024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191601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23.02.2024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661465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Назва та підпис">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C5500614-38BD-41F6-880E-7440D0249107}" type="datetimeFigureOut">
              <a:rPr lang="uk-UA" smtClean="0"/>
              <a:t>23.02.2024</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036131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з підписом">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uk-UA"/>
              <a:t>Клацніть, щоб редагувати стиль зразка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C5500614-38BD-41F6-880E-7440D0249107}" type="datetimeFigureOut">
              <a:rPr lang="uk-UA" smtClean="0"/>
              <a:t>23.02.2024</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B1870A37-81DB-47FC-875A-2BE35B05768E}" type="slidenum">
              <a:rPr lang="uk-UA" smtClean="0"/>
              <a:t>‹№›</a:t>
            </a:fld>
            <a:endParaRPr lang="uk-UA"/>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35731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ка назви">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C5500614-38BD-41F6-880E-7440D0249107}" type="datetimeFigureOut">
              <a:rPr lang="uk-UA" smtClean="0"/>
              <a:t>23.02.2024</a:t>
            </a:fld>
            <a:endParaRPr lang="uk-UA"/>
          </a:p>
        </p:txBody>
      </p:sp>
      <p:sp>
        <p:nvSpPr>
          <p:cNvPr id="6" name="Footer Placeholder 5"/>
          <p:cNvSpPr>
            <a:spLocks noGrp="1"/>
          </p:cNvSpPr>
          <p:nvPr>
            <p:ph type="ftr" sz="quarter" idx="11"/>
          </p:nvPr>
        </p:nvSpPr>
        <p:spPr>
          <a:xfrm>
            <a:off x="685800" y="378883"/>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28812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uk-UA"/>
              <a:t>Клацніть, щоб редагувати стиль зразка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C5500614-38BD-41F6-880E-7440D0249107}" type="datetimeFigureOut">
              <a:rPr lang="uk-UA" smtClean="0"/>
              <a:t>23.02.2024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4098364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uk-UA"/>
              <a:t>Клацніть, щоб редагувати стиль зразка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C5500614-38BD-41F6-880E-7440D0249107}" type="datetimeFigureOut">
              <a:rPr lang="uk-UA" smtClean="0"/>
              <a:t>23.02.2024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777093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23.02.2024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952955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C5500614-38BD-41F6-880E-7440D0249107}" type="datetimeFigureOut">
              <a:rPr lang="uk-UA" smtClean="0"/>
              <a:t>23.02.2024</a:t>
            </a:fld>
            <a:endParaRPr lang="uk-UA"/>
          </a:p>
        </p:txBody>
      </p:sp>
      <p:sp>
        <p:nvSpPr>
          <p:cNvPr id="5" name="Footer Placeholder 4"/>
          <p:cNvSpPr>
            <a:spLocks noGrp="1"/>
          </p:cNvSpPr>
          <p:nvPr>
            <p:ph type="ftr" sz="quarter" idx="11"/>
          </p:nvPr>
        </p:nvSpPr>
        <p:spPr>
          <a:xfrm>
            <a:off x="685800" y="381000"/>
            <a:ext cx="6991492" cy="36512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269895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5500614-38BD-41F6-880E-7440D0249107}" type="datetimeFigureOut">
              <a:rPr lang="uk-UA" smtClean="0"/>
              <a:t>23.02.2024</a:t>
            </a:fld>
            <a:endParaRPr lang="uk-UA"/>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1870A37-81DB-47FC-875A-2BE35B05768E}" type="slidenum">
              <a:rPr lang="uk-UA" smtClean="0"/>
              <a:t>‹№›</a:t>
            </a:fld>
            <a:endParaRPr lang="uk-UA"/>
          </a:p>
        </p:txBody>
      </p:sp>
    </p:spTree>
    <p:extLst>
      <p:ext uri="{BB962C8B-B14F-4D97-AF65-F5344CB8AC3E}">
        <p14:creationId xmlns:p14="http://schemas.microsoft.com/office/powerpoint/2010/main" val="99238214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ідзаголовок 2">
            <a:extLst>
              <a:ext uri="{FF2B5EF4-FFF2-40B4-BE49-F238E27FC236}">
                <a16:creationId xmlns:a16="http://schemas.microsoft.com/office/drawing/2014/main" id="{3AF1C38F-FED4-41E7-AC9D-41F62961A6C3}"/>
              </a:ext>
            </a:extLst>
          </p:cNvPr>
          <p:cNvSpPr>
            <a:spLocks noGrp="1"/>
          </p:cNvSpPr>
          <p:nvPr>
            <p:ph type="ctrTitle"/>
          </p:nvPr>
        </p:nvSpPr>
        <p:spPr>
          <a:xfrm>
            <a:off x="1371600" y="2609645"/>
            <a:ext cx="9448800" cy="1825625"/>
          </a:xfrm>
        </p:spPr>
        <p:txBody>
          <a:bodyPr>
            <a:noAutofit/>
          </a:bodyPr>
          <a:lstStyle/>
          <a:p>
            <a:pPr algn="ctr"/>
            <a:r>
              <a:rPr lang="en-ID" sz="2800" b="1" i="0" u="none" strike="noStrike" baseline="0" dirty="0">
                <a:latin typeface="Times New Roman" panose="02020603050405020304" pitchFamily="18" charset="0"/>
              </a:rPr>
              <a:t>Practical lesson No. 2 </a:t>
            </a:r>
            <a:br>
              <a:rPr lang="uk-UA" sz="2800" b="1" i="0" u="none" strike="noStrike" baseline="0" dirty="0">
                <a:latin typeface="Times New Roman" panose="02020603050405020304" pitchFamily="18" charset="0"/>
              </a:rPr>
            </a:br>
            <a:br>
              <a:rPr lang="uk-UA" sz="2800" b="1" i="0" u="none" strike="noStrike" baseline="0" dirty="0">
                <a:latin typeface="Times New Roman" panose="02020603050405020304" pitchFamily="18" charset="0"/>
              </a:rPr>
            </a:br>
            <a:br>
              <a:rPr lang="en-ID" sz="2800" b="0" i="0" u="none" strike="noStrike" baseline="0" dirty="0">
                <a:latin typeface="Times New Roman" panose="02020603050405020304" pitchFamily="18" charset="0"/>
              </a:rPr>
            </a:br>
            <a:r>
              <a:rPr lang="en-US" sz="2800" b="1" i="0" u="none" strike="noStrike" baseline="0" dirty="0">
                <a:latin typeface="Times New Roman" panose="02020603050405020304" pitchFamily="18" charset="0"/>
              </a:rPr>
              <a:t>Theme № 2 "Pharmaceutical technology. Modern tasks and prospects of pharmaceutical technology. Basic terms and concepts of pharmaceutical technology". </a:t>
            </a:r>
            <a:endParaRPr lang="uk-UA" sz="2800" dirty="0"/>
          </a:p>
        </p:txBody>
      </p:sp>
    </p:spTree>
    <p:extLst>
      <p:ext uri="{BB962C8B-B14F-4D97-AF65-F5344CB8AC3E}">
        <p14:creationId xmlns:p14="http://schemas.microsoft.com/office/powerpoint/2010/main" val="2550380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EE047A2-7CB0-FB43-6AB5-9CCCE7B0F591}"/>
              </a:ext>
            </a:extLst>
          </p:cNvPr>
          <p:cNvSpPr txBox="1"/>
          <p:nvPr/>
        </p:nvSpPr>
        <p:spPr>
          <a:xfrm>
            <a:off x="567813" y="1289068"/>
            <a:ext cx="11056373" cy="5170646"/>
          </a:xfrm>
          <a:prstGeom prst="rect">
            <a:avLst/>
          </a:prstGeom>
          <a:noFill/>
        </p:spPr>
        <p:txBody>
          <a:bodyPr wrap="square">
            <a:spAutoFit/>
          </a:bodyPr>
          <a:lstStyle/>
          <a:p>
            <a:pPr algn="just"/>
            <a:r>
              <a:rPr lang="en-US" sz="2200" b="1" i="0" u="none" strike="noStrike" baseline="0" dirty="0">
                <a:solidFill>
                  <a:srgbClr val="000000"/>
                </a:solidFill>
                <a:latin typeface="Times New Roman" panose="02020603050405020304" pitchFamily="18" charset="0"/>
              </a:rPr>
              <a:t>Goal. </a:t>
            </a:r>
            <a:r>
              <a:rPr lang="en-US" sz="2200" b="1" i="1" u="none" strike="noStrike" baseline="0" dirty="0">
                <a:solidFill>
                  <a:srgbClr val="000000"/>
                </a:solidFill>
                <a:latin typeface="Times New Roman" panose="02020603050405020304" pitchFamily="18" charset="0"/>
              </a:rPr>
              <a:t>Formation of students' knowledge of regulatory and technical documentation in the industrial production of medicinal products. To study the general principles of the organization of pharmaceutical production. To master the principles of classification of medicinal forms. </a:t>
            </a:r>
            <a:endParaRPr lang="uk-UA" sz="2200" b="1" i="1" u="none" strike="noStrike" baseline="0" dirty="0">
              <a:solidFill>
                <a:srgbClr val="000000"/>
              </a:solidFill>
              <a:latin typeface="Times New Roman" panose="02020603050405020304" pitchFamily="18" charset="0"/>
            </a:endParaRPr>
          </a:p>
          <a:p>
            <a:pPr algn="just"/>
            <a:endParaRPr lang="en-US" sz="2200" b="0" i="0" u="none" strike="noStrike" baseline="0" dirty="0">
              <a:solidFill>
                <a:srgbClr val="000000"/>
              </a:solidFill>
              <a:latin typeface="Times New Roman" panose="02020603050405020304" pitchFamily="18" charset="0"/>
            </a:endParaRPr>
          </a:p>
          <a:p>
            <a:pPr algn="just"/>
            <a:r>
              <a:rPr lang="en-US" sz="2200" b="1" i="0" u="none" strike="noStrike" baseline="0" dirty="0">
                <a:solidFill>
                  <a:srgbClr val="000000"/>
                </a:solidFill>
                <a:latin typeface="Times New Roman" panose="02020603050405020304" pitchFamily="18" charset="0"/>
              </a:rPr>
              <a:t>Basic concepts. </a:t>
            </a:r>
            <a:endParaRPr lang="uk-UA" sz="2200" b="1" i="0" u="none" strike="noStrike" baseline="0" dirty="0">
              <a:solidFill>
                <a:srgbClr val="000000"/>
              </a:solidFill>
              <a:latin typeface="Times New Roman" panose="02020603050405020304" pitchFamily="18" charset="0"/>
            </a:endParaRPr>
          </a:p>
          <a:p>
            <a:pPr algn="just"/>
            <a:r>
              <a:rPr lang="en-US" sz="2200" b="0" i="1" u="none" strike="noStrike" baseline="0" dirty="0">
                <a:solidFill>
                  <a:srgbClr val="000000"/>
                </a:solidFill>
                <a:latin typeface="Times New Roman" panose="02020603050405020304" pitchFamily="18" charset="0"/>
              </a:rPr>
              <a:t>Pharmaceutical technology </a:t>
            </a:r>
            <a:r>
              <a:rPr lang="en-US" sz="2200" b="0" i="0" u="none" strike="noStrike" baseline="0" dirty="0">
                <a:solidFill>
                  <a:srgbClr val="000000"/>
                </a:solidFill>
                <a:latin typeface="Times New Roman" panose="02020603050405020304" pitchFamily="18" charset="0"/>
              </a:rPr>
              <a:t>– (pharmaceutical technology; medicinal technology) is a branch of science that studies the theoretical foundations of the technological processes of obtaining and processing medicinal products into prophylactic, therapeutic, rehabilitative, diagnostic and other medicinal products in the form of various medicinal forms</a:t>
            </a:r>
            <a:r>
              <a:rPr lang="en-US" sz="2200" b="1" i="0" u="none" strike="noStrike" baseline="0" dirty="0">
                <a:solidFill>
                  <a:srgbClr val="000000"/>
                </a:solidFill>
                <a:latin typeface="Times New Roman" panose="02020603050405020304" pitchFamily="18" charset="0"/>
              </a:rPr>
              <a:t>. </a:t>
            </a:r>
            <a:endParaRPr lang="uk-UA" sz="2200" b="1" i="0" u="none" strike="noStrike" baseline="0" dirty="0">
              <a:solidFill>
                <a:srgbClr val="000000"/>
              </a:solidFill>
              <a:latin typeface="Times New Roman" panose="02020603050405020304" pitchFamily="18" charset="0"/>
            </a:endParaRPr>
          </a:p>
          <a:p>
            <a:pPr algn="just"/>
            <a:endParaRPr lang="en-US" sz="2200" b="1" i="0" u="none" strike="noStrike" baseline="0" dirty="0">
              <a:solidFill>
                <a:srgbClr val="000000"/>
              </a:solidFill>
              <a:latin typeface="Times New Roman" panose="02020603050405020304" pitchFamily="18" charset="0"/>
            </a:endParaRPr>
          </a:p>
          <a:p>
            <a:pPr algn="just"/>
            <a:r>
              <a:rPr lang="en-US" sz="2200" b="0" i="1" u="none" strike="noStrike" baseline="0" dirty="0">
                <a:solidFill>
                  <a:srgbClr val="000000"/>
                </a:solidFill>
                <a:latin typeface="Times New Roman" panose="02020603050405020304" pitchFamily="18" charset="0"/>
              </a:rPr>
              <a:t>Pharmacy drug technology - </a:t>
            </a:r>
            <a:r>
              <a:rPr lang="en-US" sz="2200" b="0" i="0" u="none" strike="noStrike" baseline="0" dirty="0">
                <a:solidFill>
                  <a:srgbClr val="000000"/>
                </a:solidFill>
                <a:latin typeface="Times New Roman" panose="02020603050405020304" pitchFamily="18" charset="0"/>
              </a:rPr>
              <a:t>is carried out by preparing drugs according to individual prescriptions, preparing intra-pharmacy blanks, packaging, and is carried out in a pharmacy. It is distinguished by a large range of small-batch products. Manufactured medicinal products are unstable during storage, have a complex composition and individual dosages</a:t>
            </a:r>
            <a:r>
              <a:rPr lang="en-US" sz="2200" b="1" i="0" u="none" strike="noStrike" baseline="0" dirty="0">
                <a:solidFill>
                  <a:srgbClr val="000000"/>
                </a:solidFill>
                <a:latin typeface="Times New Roman" panose="02020603050405020304" pitchFamily="18" charset="0"/>
              </a:rPr>
              <a:t>; </a:t>
            </a:r>
            <a:endParaRPr lang="uk-UA" sz="2200" dirty="0"/>
          </a:p>
        </p:txBody>
      </p:sp>
    </p:spTree>
    <p:extLst>
      <p:ext uri="{BB962C8B-B14F-4D97-AF65-F5344CB8AC3E}">
        <p14:creationId xmlns:p14="http://schemas.microsoft.com/office/powerpoint/2010/main" val="1974833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F6D9F7-7A89-7D05-FA68-43C17FBD64D1}"/>
              </a:ext>
            </a:extLst>
          </p:cNvPr>
          <p:cNvSpPr txBox="1"/>
          <p:nvPr/>
        </p:nvSpPr>
        <p:spPr>
          <a:xfrm>
            <a:off x="1032387" y="1429178"/>
            <a:ext cx="10333703" cy="4154984"/>
          </a:xfrm>
          <a:prstGeom prst="rect">
            <a:avLst/>
          </a:prstGeom>
          <a:noFill/>
        </p:spPr>
        <p:txBody>
          <a:bodyPr wrap="square">
            <a:spAutoFit/>
          </a:bodyPr>
          <a:lstStyle/>
          <a:p>
            <a:pPr algn="just"/>
            <a:r>
              <a:rPr lang="en-US" sz="2400" b="0" i="1" u="none" strike="noStrike" baseline="0" dirty="0" err="1">
                <a:solidFill>
                  <a:srgbClr val="000000"/>
                </a:solidFill>
                <a:latin typeface="Times New Roman" panose="02020603050405020304" pitchFamily="18" charset="0"/>
              </a:rPr>
              <a:t>Тechnology</a:t>
            </a:r>
            <a:r>
              <a:rPr lang="en-US" sz="2400" b="0" i="1" u="none" strike="noStrike" baseline="0" dirty="0">
                <a:solidFill>
                  <a:srgbClr val="000000"/>
                </a:solidFill>
                <a:latin typeface="Times New Roman" panose="02020603050405020304" pitchFamily="18" charset="0"/>
              </a:rPr>
              <a:t> of pharmaceutical production </a:t>
            </a:r>
            <a:r>
              <a:rPr lang="en-US" sz="2400" b="0" i="0" u="none" strike="noStrike" baseline="0" dirty="0">
                <a:solidFill>
                  <a:srgbClr val="000000"/>
                </a:solidFill>
                <a:latin typeface="Times New Roman" panose="02020603050405020304" pitchFamily="18" charset="0"/>
              </a:rPr>
              <a:t>(factory (industrial) drug technology) - is characterized by large-scale production and is produced by mechanized pharmaceutical enterprises, plants and factories. </a:t>
            </a:r>
            <a:endParaRPr lang="uk-UA" sz="2400" b="0" i="0" u="none" strike="noStrike" baseline="0" dirty="0">
              <a:solidFill>
                <a:srgbClr val="000000"/>
              </a:solidFill>
              <a:latin typeface="Times New Roman" panose="02020603050405020304" pitchFamily="18" charset="0"/>
            </a:endParaRPr>
          </a:p>
          <a:p>
            <a:pPr algn="just"/>
            <a:endParaRPr lang="en-US" sz="2400" b="0" i="0" u="none" strike="noStrike" baseline="0" dirty="0">
              <a:solidFill>
                <a:srgbClr val="000000"/>
              </a:solidFill>
              <a:latin typeface="Times New Roman" panose="02020603050405020304" pitchFamily="18" charset="0"/>
            </a:endParaRPr>
          </a:p>
          <a:p>
            <a:pPr algn="just"/>
            <a:r>
              <a:rPr lang="en-US" sz="2400" b="0" i="1" u="none" strike="noStrike" baseline="0" dirty="0">
                <a:solidFill>
                  <a:srgbClr val="000000"/>
                </a:solidFill>
                <a:latin typeface="Times New Roman" panose="02020603050405020304" pitchFamily="18" charset="0"/>
              </a:rPr>
              <a:t>Technological parameter </a:t>
            </a:r>
            <a:r>
              <a:rPr lang="en-US" sz="2400" b="1" i="1" u="none" strike="noStrike" baseline="0" dirty="0">
                <a:solidFill>
                  <a:srgbClr val="000000"/>
                </a:solidFill>
                <a:latin typeface="Times New Roman" panose="02020603050405020304" pitchFamily="18" charset="0"/>
              </a:rPr>
              <a:t>- </a:t>
            </a:r>
            <a:r>
              <a:rPr lang="en-US" sz="2400" b="0" i="0" u="none" strike="noStrike" baseline="0" dirty="0">
                <a:solidFill>
                  <a:srgbClr val="000000"/>
                </a:solidFill>
                <a:latin typeface="Times New Roman" panose="02020603050405020304" pitchFamily="18" charset="0"/>
              </a:rPr>
              <a:t>a physical or chemical parameter that has a quantitative or qualitative scale of measurements, which determines the limits of the technological norm and / or safety, the departure of which exceeds the limit values, leads to a decrease in the quantity or quality of the product obtained and / or the occurrence of extraordinary situations. </a:t>
            </a:r>
            <a:endParaRPr lang="uk-UA" sz="2400" b="0" i="0" u="none" strike="noStrike" baseline="0" dirty="0">
              <a:solidFill>
                <a:srgbClr val="000000"/>
              </a:solidFill>
              <a:latin typeface="Times New Roman" panose="02020603050405020304" pitchFamily="18" charset="0"/>
            </a:endParaRPr>
          </a:p>
          <a:p>
            <a:pPr algn="just"/>
            <a:endParaRPr lang="en-US" sz="2400" b="0" i="0" u="none" strike="noStrike" baseline="0" dirty="0">
              <a:solidFill>
                <a:srgbClr val="000000"/>
              </a:solidFill>
              <a:latin typeface="Times New Roman" panose="02020603050405020304" pitchFamily="18" charset="0"/>
            </a:endParaRPr>
          </a:p>
          <a:p>
            <a:pPr algn="just"/>
            <a:r>
              <a:rPr lang="en-ID" sz="2400" b="1" i="0" u="none" strike="noStrike" baseline="0" dirty="0">
                <a:solidFill>
                  <a:srgbClr val="000000"/>
                </a:solidFill>
                <a:latin typeface="Times New Roman" panose="02020603050405020304" pitchFamily="18" charset="0"/>
              </a:rPr>
              <a:t>Equipment: </a:t>
            </a:r>
            <a:r>
              <a:rPr lang="en-ID" sz="2400" b="0" i="0" u="none" strike="noStrike" baseline="0" dirty="0">
                <a:solidFill>
                  <a:srgbClr val="000000"/>
                </a:solidFill>
                <a:latin typeface="Times New Roman" panose="02020603050405020304" pitchFamily="18" charset="0"/>
              </a:rPr>
              <a:t>computer, multimedia equipment. </a:t>
            </a:r>
            <a:endParaRPr lang="uk-UA" sz="2400" dirty="0"/>
          </a:p>
        </p:txBody>
      </p:sp>
    </p:spTree>
    <p:extLst>
      <p:ext uri="{BB962C8B-B14F-4D97-AF65-F5344CB8AC3E}">
        <p14:creationId xmlns:p14="http://schemas.microsoft.com/office/powerpoint/2010/main" val="219464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60206A-8944-2A23-0502-E43ADA31D92B}"/>
              </a:ext>
            </a:extLst>
          </p:cNvPr>
          <p:cNvSpPr txBox="1"/>
          <p:nvPr/>
        </p:nvSpPr>
        <p:spPr>
          <a:xfrm>
            <a:off x="5402211" y="982176"/>
            <a:ext cx="6361472" cy="4893647"/>
          </a:xfrm>
          <a:prstGeom prst="rect">
            <a:avLst/>
          </a:prstGeom>
          <a:noFill/>
        </p:spPr>
        <p:txBody>
          <a:bodyPr wrap="square">
            <a:spAutoFit/>
          </a:bodyPr>
          <a:lstStyle/>
          <a:p>
            <a:pPr indent="457200" algn="just"/>
            <a:r>
              <a:rPr lang="en-US" sz="2400" b="0" i="0" u="none" strike="noStrike" baseline="0" dirty="0">
                <a:solidFill>
                  <a:srgbClr val="000000"/>
                </a:solidFill>
                <a:latin typeface="Times New Roman" panose="02020603050405020304" pitchFamily="18" charset="0"/>
              </a:rPr>
              <a:t>Pharmaceutical drugs are products of interdisciplinary importance and wide application, on which the life, health and well-being of a person primarily depend. Saturation of the Ukrainian market with domestically produced pharmaceuticals is associated with the formation of new approaches to the organization of production, assessment of the quality of raw materials used and finished products, and the use of new technologies. Solving these problems is within the power of specialists who have appropriate training in solving issues arising in the pharmaceutical industry. </a:t>
            </a:r>
            <a:endParaRPr lang="uk-UA" sz="2400" dirty="0"/>
          </a:p>
        </p:txBody>
      </p:sp>
      <p:pic>
        <p:nvPicPr>
          <p:cNvPr id="1026" name="Picture 2" descr="Фармацевтична галузь послуги бухгалтерського обслуговування PETTERSON &amp;  BENNETT Київ">
            <a:extLst>
              <a:ext uri="{FF2B5EF4-FFF2-40B4-BE49-F238E27FC236}">
                <a16:creationId xmlns:a16="http://schemas.microsoft.com/office/drawing/2014/main" id="{68D60E79-BF93-F7C5-2A79-7F775108DC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17" y="1909610"/>
            <a:ext cx="4581600" cy="3665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754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2ED5D6-987F-B074-C4FA-E9E2CA1BAE36}"/>
              </a:ext>
            </a:extLst>
          </p:cNvPr>
          <p:cNvSpPr txBox="1"/>
          <p:nvPr/>
        </p:nvSpPr>
        <p:spPr>
          <a:xfrm>
            <a:off x="3431457" y="826867"/>
            <a:ext cx="8131277" cy="5632311"/>
          </a:xfrm>
          <a:prstGeom prst="rect">
            <a:avLst/>
          </a:prstGeom>
          <a:noFill/>
        </p:spPr>
        <p:txBody>
          <a:bodyPr wrap="square">
            <a:spAutoFit/>
          </a:bodyPr>
          <a:lstStyle/>
          <a:p>
            <a:pPr indent="457200" algn="just"/>
            <a:r>
              <a:rPr lang="en-US" sz="2400" b="0" i="1" u="none" strike="noStrike" baseline="0" dirty="0">
                <a:solidFill>
                  <a:srgbClr val="000000"/>
                </a:solidFill>
                <a:latin typeface="Times New Roman" panose="02020603050405020304" pitchFamily="18" charset="0"/>
              </a:rPr>
              <a:t>The main tasks of pharmaceutical technology as a science: </a:t>
            </a:r>
            <a:endParaRPr lang="uk-UA" sz="2400" b="0" i="1" u="none" strike="noStrike" baseline="0" dirty="0">
              <a:solidFill>
                <a:srgbClr val="000000"/>
              </a:solidFill>
              <a:latin typeface="Times New Roman" panose="02020603050405020304" pitchFamily="18" charset="0"/>
            </a:endParaRPr>
          </a:p>
          <a:p>
            <a:pPr indent="457200" algn="just"/>
            <a:endParaRPr lang="en-US" sz="2400" b="0" i="0" u="none" strike="noStrike" baseline="0" dirty="0">
              <a:solidFill>
                <a:srgbClr val="000000"/>
              </a:solidFill>
              <a:latin typeface="Times New Roman" panose="02020603050405020304" pitchFamily="18" charset="0"/>
            </a:endParaRPr>
          </a:p>
          <a:p>
            <a:pPr indent="457200" algn="just"/>
            <a:r>
              <a:rPr lang="en-US" sz="2400" b="0" i="0" u="none" strike="noStrike" baseline="0" dirty="0">
                <a:solidFill>
                  <a:srgbClr val="000000"/>
                </a:solidFill>
                <a:latin typeface="Times New Roman" panose="02020603050405020304" pitchFamily="18" charset="0"/>
              </a:rPr>
              <a:t>- development of technological foundations and methods of production of new medicinal substances and preparations; </a:t>
            </a:r>
          </a:p>
          <a:p>
            <a:pPr indent="457200" algn="just"/>
            <a:r>
              <a:rPr lang="en-ID" sz="2400" b="0" i="0" u="none" strike="noStrike" baseline="0" dirty="0">
                <a:solidFill>
                  <a:srgbClr val="000000"/>
                </a:solidFill>
                <a:latin typeface="Times New Roman" panose="02020603050405020304" pitchFamily="18" charset="0"/>
              </a:rPr>
              <a:t>− improvement of existing medicines; </a:t>
            </a:r>
          </a:p>
          <a:p>
            <a:pPr indent="457200" algn="just"/>
            <a:r>
              <a:rPr lang="en-US" sz="2400" b="0" i="0" u="none" strike="noStrike" baseline="0" dirty="0">
                <a:solidFill>
                  <a:srgbClr val="000000"/>
                </a:solidFill>
                <a:latin typeface="Times New Roman" panose="02020603050405020304" pitchFamily="18" charset="0"/>
              </a:rPr>
              <a:t>- search, study and use of new auxiliary substances in the production of medicinal products; </a:t>
            </a:r>
          </a:p>
          <a:p>
            <a:pPr indent="457200" algn="just"/>
            <a:r>
              <a:rPr lang="en-US" sz="2400" b="0" i="0" u="none" strike="noStrike" baseline="0" dirty="0">
                <a:solidFill>
                  <a:srgbClr val="000000"/>
                </a:solidFill>
                <a:latin typeface="Times New Roman" panose="02020603050405020304" pitchFamily="18" charset="0"/>
              </a:rPr>
              <a:t>- studying the stability and establishing the expiration date of medicinal substances, preparations, semi-finished products and other products; </a:t>
            </a:r>
          </a:p>
          <a:p>
            <a:pPr indent="457200" algn="just"/>
            <a:r>
              <a:rPr lang="en-US" sz="2400" b="0" i="0" u="none" strike="noStrike" baseline="0" dirty="0">
                <a:solidFill>
                  <a:srgbClr val="000000"/>
                </a:solidFill>
                <a:latin typeface="Times New Roman" panose="02020603050405020304" pitchFamily="18" charset="0"/>
              </a:rPr>
              <a:t>- study of the effectiveness of the technological process, the main indicators of which are: specific consumption of raw materials, energy and labor costs per unit of production; output and quality of finished products; intensity of technological process; production cost. </a:t>
            </a:r>
            <a:endParaRPr lang="uk-UA" sz="2400" dirty="0"/>
          </a:p>
        </p:txBody>
      </p:sp>
      <p:pic>
        <p:nvPicPr>
          <p:cNvPr id="2050" name="Picture 2" descr="Нові тренди у фармі: галузь вистояла і відновлюється, а українці обирають  вітчизняні ліки | Mind.ua">
            <a:extLst>
              <a:ext uri="{FF2B5EF4-FFF2-40B4-BE49-F238E27FC236}">
                <a16:creationId xmlns:a16="http://schemas.microsoft.com/office/drawing/2014/main" id="{101AD3D8-C408-CE57-044E-C7005B15D8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295" y="1427408"/>
            <a:ext cx="3020512" cy="200159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Чи є у національної фармацевтичної галузі майбутнє? — ThePharma.Media">
            <a:extLst>
              <a:ext uri="{FF2B5EF4-FFF2-40B4-BE49-F238E27FC236}">
                <a16:creationId xmlns:a16="http://schemas.microsoft.com/office/drawing/2014/main" id="{8D3928F2-1DD4-D8FB-29F3-65739840181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2056" name="Picture 8" descr="Фармацевтична промисловість - пріоритетна галузь економіки - LexInform:  Правові та юридичні новини, юридична практика, коментарі">
            <a:extLst>
              <a:ext uri="{FF2B5EF4-FFF2-40B4-BE49-F238E27FC236}">
                <a16:creationId xmlns:a16="http://schemas.microsoft.com/office/drawing/2014/main" id="{9D9D9D85-FCFC-433C-07BF-E5053EE648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295" y="3967930"/>
            <a:ext cx="3006008" cy="1803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360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F6C2D8-08BE-0ABF-4492-B04FC389394B}"/>
              </a:ext>
            </a:extLst>
          </p:cNvPr>
          <p:cNvSpPr txBox="1"/>
          <p:nvPr/>
        </p:nvSpPr>
        <p:spPr>
          <a:xfrm>
            <a:off x="4129547" y="854669"/>
            <a:ext cx="7737987" cy="5324535"/>
          </a:xfrm>
          <a:prstGeom prst="rect">
            <a:avLst/>
          </a:prstGeom>
          <a:noFill/>
        </p:spPr>
        <p:txBody>
          <a:bodyPr wrap="square">
            <a:spAutoFit/>
          </a:bodyPr>
          <a:lstStyle/>
          <a:p>
            <a:pPr algn="just"/>
            <a:r>
              <a:rPr lang="en-ID" sz="2000" b="0" i="1" u="none" strike="noStrike" baseline="0" dirty="0">
                <a:solidFill>
                  <a:srgbClr val="000000"/>
                </a:solidFill>
                <a:latin typeface="Times New Roman" panose="02020603050405020304" pitchFamily="18" charset="0"/>
              </a:rPr>
              <a:t>Pharmaceutical technology: </a:t>
            </a:r>
            <a:endParaRPr lang="uk-UA" sz="2000" b="0" i="1"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If auxiliary work (dissolution and drying of raw materials, preparation of solutions of a given concentration, etc.) is carried out in separate equipment for one stage of the main technological process, then such auxiliary work is included in this stage of the main technological process. </a:t>
            </a:r>
            <a:endParaRPr lang="uk-UA" sz="2000" b="0" i="0" u="none" strike="noStrike" baseline="0" dirty="0">
              <a:solidFill>
                <a:srgbClr val="000000"/>
              </a:solidFill>
              <a:latin typeface="Times New Roman" panose="02020603050405020304" pitchFamily="18" charset="0"/>
            </a:endParaRPr>
          </a:p>
          <a:p>
            <a:pPr algn="just"/>
            <a:endParaRPr lang="en-US" sz="2000" b="0" i="0" u="none" strike="noStrike" baseline="0" dirty="0">
              <a:solidFill>
                <a:srgbClr val="000000"/>
              </a:solidFill>
              <a:latin typeface="Times New Roman" panose="02020603050405020304" pitchFamily="18" charset="0"/>
            </a:endParaRPr>
          </a:p>
          <a:p>
            <a:pPr algn="just"/>
            <a:r>
              <a:rPr lang="en-US" sz="2000" b="0" i="1" u="none" strike="noStrike" baseline="0" dirty="0">
                <a:solidFill>
                  <a:srgbClr val="000000"/>
                </a:solidFill>
                <a:latin typeface="Times New Roman" panose="02020603050405020304" pitchFamily="18" charset="0"/>
              </a:rPr>
              <a:t>Auxiliary work </a:t>
            </a:r>
            <a:r>
              <a:rPr lang="en-US" sz="2000" b="0" i="0" u="none" strike="noStrike" baseline="0" dirty="0">
                <a:solidFill>
                  <a:srgbClr val="000000"/>
                </a:solidFill>
                <a:latin typeface="Times New Roman" panose="02020603050405020304" pitchFamily="18" charset="0"/>
              </a:rPr>
              <a:t>carried out in separate equipment for several stages of the same production or several productions are allocated to independent stages of auxiliary work (for example, preparation of demineralized water, solutions of acids or alkalis with a given concentration for the entire workshop, etc.). </a:t>
            </a:r>
            <a:endParaRPr lang="uk-UA" sz="2000" b="0" i="0" u="none" strike="noStrike" baseline="0" dirty="0">
              <a:solidFill>
                <a:srgbClr val="000000"/>
              </a:solidFill>
              <a:latin typeface="Times New Roman" panose="02020603050405020304" pitchFamily="18" charset="0"/>
            </a:endParaRPr>
          </a:p>
          <a:p>
            <a:pPr algn="just"/>
            <a:endParaRPr lang="en-US" sz="2000" b="0" i="0" u="none" strike="noStrike" baseline="0" dirty="0">
              <a:solidFill>
                <a:srgbClr val="000000"/>
              </a:solidFill>
              <a:latin typeface="Times New Roman" panose="02020603050405020304" pitchFamily="18" charset="0"/>
            </a:endParaRPr>
          </a:p>
          <a:p>
            <a:pPr algn="just"/>
            <a:r>
              <a:rPr lang="en-US" sz="2000" b="0" i="1" u="none" strike="noStrike" baseline="0" dirty="0">
                <a:solidFill>
                  <a:srgbClr val="000000"/>
                </a:solidFill>
                <a:latin typeface="Times New Roman" panose="02020603050405020304" pitchFamily="18" charset="0"/>
              </a:rPr>
              <a:t>If waste processing </a:t>
            </a:r>
            <a:r>
              <a:rPr lang="en-US" sz="2000" b="0" i="0" u="none" strike="noStrike" baseline="0" dirty="0">
                <a:solidFill>
                  <a:srgbClr val="000000"/>
                </a:solidFill>
                <a:latin typeface="Times New Roman" panose="02020603050405020304" pitchFamily="18" charset="0"/>
              </a:rPr>
              <a:t>or their disposal is carried out as independent work, they may not be included in the technological scheme of production. At the same time, the technological scheme with an arrow indicates where the waste goes for processing (disposal) </a:t>
            </a:r>
            <a:endParaRPr lang="uk-UA" sz="2000" dirty="0"/>
          </a:p>
        </p:txBody>
      </p:sp>
      <p:pic>
        <p:nvPicPr>
          <p:cNvPr id="3074" name="Picture 2" descr="Для фармацевтичної промисловості, лікарень, лабораторій - Системы очистки  воды: купить готовые решения - Concern Trading">
            <a:extLst>
              <a:ext uri="{FF2B5EF4-FFF2-40B4-BE49-F238E27FC236}">
                <a16:creationId xmlns:a16="http://schemas.microsoft.com/office/drawing/2014/main" id="{F08E9656-C9AF-22EF-2E3C-F5E7169683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466" y="1939810"/>
            <a:ext cx="3599892" cy="3438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327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8E41B8-2ADF-175C-3D6D-B082FEC32DE6}"/>
              </a:ext>
            </a:extLst>
          </p:cNvPr>
          <p:cNvSpPr txBox="1"/>
          <p:nvPr/>
        </p:nvSpPr>
        <p:spPr>
          <a:xfrm>
            <a:off x="4218039" y="868739"/>
            <a:ext cx="7561006" cy="4893647"/>
          </a:xfrm>
          <a:prstGeom prst="rect">
            <a:avLst/>
          </a:prstGeom>
          <a:noFill/>
        </p:spPr>
        <p:txBody>
          <a:bodyPr wrap="square">
            <a:spAutoFit/>
          </a:bodyPr>
          <a:lstStyle/>
          <a:p>
            <a:pPr indent="457200" algn="just"/>
            <a:r>
              <a:rPr lang="en-US" sz="2400" b="0" i="1" u="none" strike="noStrike" baseline="0" dirty="0">
                <a:solidFill>
                  <a:srgbClr val="000000"/>
                </a:solidFill>
                <a:latin typeface="Times New Roman" panose="02020603050405020304" pitchFamily="18" charset="0"/>
              </a:rPr>
              <a:t>Technical means </a:t>
            </a:r>
            <a:r>
              <a:rPr lang="en-US" sz="2400" b="0" i="0" u="none" strike="noStrike" baseline="0" dirty="0">
                <a:solidFill>
                  <a:srgbClr val="000000"/>
                </a:solidFill>
                <a:latin typeface="Times New Roman" panose="02020603050405020304" pitchFamily="18" charset="0"/>
              </a:rPr>
              <a:t>- a set of production tools necessary for the implementation of the technological process. </a:t>
            </a:r>
            <a:endParaRPr lang="uk-UA" sz="2400" b="0" i="0" u="none" strike="noStrike" baseline="0" dirty="0">
              <a:solidFill>
                <a:srgbClr val="000000"/>
              </a:solidFill>
              <a:latin typeface="Times New Roman" panose="02020603050405020304" pitchFamily="18" charset="0"/>
            </a:endParaRPr>
          </a:p>
          <a:p>
            <a:pPr indent="457200" algn="just"/>
            <a:endParaRPr lang="en-US" sz="2400" b="0" i="0" u="none" strike="noStrike" baseline="0" dirty="0">
              <a:solidFill>
                <a:srgbClr val="000000"/>
              </a:solidFill>
              <a:latin typeface="Times New Roman" panose="02020603050405020304" pitchFamily="18" charset="0"/>
            </a:endParaRPr>
          </a:p>
          <a:p>
            <a:pPr indent="457200" algn="just"/>
            <a:r>
              <a:rPr lang="en-US" sz="2400" b="0" i="1" u="none" strike="noStrike" baseline="0" dirty="0">
                <a:solidFill>
                  <a:srgbClr val="000000"/>
                </a:solidFill>
                <a:latin typeface="Times New Roman" panose="02020603050405020304" pitchFamily="18" charset="0"/>
              </a:rPr>
              <a:t>Intermediate products </a:t>
            </a:r>
            <a:r>
              <a:rPr lang="en-US" sz="2400" b="0" i="0" u="none" strike="noStrike" baseline="0" dirty="0">
                <a:solidFill>
                  <a:srgbClr val="000000"/>
                </a:solidFill>
                <a:latin typeface="Times New Roman" panose="02020603050405020304" pitchFamily="18" charset="0"/>
              </a:rPr>
              <a:t>are partially processed products obtained at any stage of the technological process, excluding the final stage, and intended for further processing before they become finished products. </a:t>
            </a:r>
            <a:endParaRPr lang="uk-UA" sz="2400" b="0" i="0" u="none" strike="noStrike" baseline="0" dirty="0">
              <a:solidFill>
                <a:srgbClr val="000000"/>
              </a:solidFill>
              <a:latin typeface="Times New Roman" panose="02020603050405020304" pitchFamily="18" charset="0"/>
            </a:endParaRPr>
          </a:p>
          <a:p>
            <a:pPr indent="457200" algn="just"/>
            <a:endParaRPr lang="en-US" sz="2400" b="0" i="0" u="none" strike="noStrike" baseline="0" dirty="0">
              <a:solidFill>
                <a:srgbClr val="000000"/>
              </a:solidFill>
              <a:latin typeface="Times New Roman" panose="02020603050405020304" pitchFamily="18" charset="0"/>
            </a:endParaRPr>
          </a:p>
          <a:p>
            <a:pPr indent="457200" algn="just"/>
            <a:r>
              <a:rPr lang="en-US" sz="2400" b="0" i="1" u="none" strike="noStrike" baseline="0" dirty="0">
                <a:solidFill>
                  <a:srgbClr val="000000"/>
                </a:solidFill>
                <a:latin typeface="Times New Roman" panose="02020603050405020304" pitchFamily="18" charset="0"/>
              </a:rPr>
              <a:t>An intermediate product </a:t>
            </a:r>
            <a:r>
              <a:rPr lang="en-US" sz="2400" b="0" i="0" u="none" strike="noStrike" baseline="0" dirty="0">
                <a:solidFill>
                  <a:srgbClr val="000000"/>
                </a:solidFill>
                <a:latin typeface="Times New Roman" panose="02020603050405020304" pitchFamily="18" charset="0"/>
              </a:rPr>
              <a:t>is a product received by a manufacturing company from a supplier that has undergone one or more stages of processing (at the supplier) necessary for the production of finished products (from the consumer). An intermediate product for a supplier is a finished product. </a:t>
            </a:r>
            <a:endParaRPr lang="uk-UA" sz="2400" dirty="0"/>
          </a:p>
        </p:txBody>
      </p:sp>
      <p:pic>
        <p:nvPicPr>
          <p:cNvPr id="4098" name="Picture 2" descr="Фармацевтична галузь — товари для харчової та хімічної промисловості.">
            <a:extLst>
              <a:ext uri="{FF2B5EF4-FFF2-40B4-BE49-F238E27FC236}">
                <a16:creationId xmlns:a16="http://schemas.microsoft.com/office/drawing/2014/main" id="{823D4AAF-1A00-B140-9469-B26EBF19B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258" y="991615"/>
            <a:ext cx="3696930" cy="168239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Чи є у національної фармацевтичної галузі майбутнє? — ThePharma.Media">
            <a:extLst>
              <a:ext uri="{FF2B5EF4-FFF2-40B4-BE49-F238E27FC236}">
                <a16:creationId xmlns:a16="http://schemas.microsoft.com/office/drawing/2014/main" id="{2CB1C07A-4B4C-C365-1AF8-3B3562CFC5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4102" name="Picture 6" descr="Біотехнології: фармацевтична, промислова, харчова, природоохоронна | НУХТ">
            <a:extLst>
              <a:ext uri="{FF2B5EF4-FFF2-40B4-BE49-F238E27FC236}">
                <a16:creationId xmlns:a16="http://schemas.microsoft.com/office/drawing/2014/main" id="{4EE85381-FAC4-9634-8EB2-53DC49605C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519" y="3120581"/>
            <a:ext cx="3538383" cy="2653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786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514881-8792-387B-3FDE-8F1B8F621CF5}"/>
              </a:ext>
            </a:extLst>
          </p:cNvPr>
          <p:cNvSpPr txBox="1"/>
          <p:nvPr/>
        </p:nvSpPr>
        <p:spPr>
          <a:xfrm>
            <a:off x="3038168" y="956382"/>
            <a:ext cx="8986683" cy="5632311"/>
          </a:xfrm>
          <a:prstGeom prst="rect">
            <a:avLst/>
          </a:prstGeom>
          <a:noFill/>
        </p:spPr>
        <p:txBody>
          <a:bodyPr wrap="square">
            <a:spAutoFit/>
          </a:bodyPr>
          <a:lstStyle/>
          <a:p>
            <a:pPr algn="just"/>
            <a:r>
              <a:rPr lang="en-US" sz="2000" b="0" i="0" u="none" strike="noStrike" baseline="0" dirty="0">
                <a:solidFill>
                  <a:srgbClr val="000000"/>
                </a:solidFill>
                <a:latin typeface="Times New Roman" panose="02020603050405020304" pitchFamily="18" charset="0"/>
              </a:rPr>
              <a:t>Waste is a modified or low-quality residue of raw materials, materials or semi-finished products, which cannot be used for the preparation of a finished product without appropriate processing. </a:t>
            </a:r>
          </a:p>
          <a:p>
            <a:pPr algn="just"/>
            <a:r>
              <a:rPr lang="en-US" sz="2000" b="0" i="0" u="none" strike="noStrike" baseline="0" dirty="0">
                <a:solidFill>
                  <a:srgbClr val="000000"/>
                </a:solidFill>
                <a:latin typeface="Times New Roman" panose="02020603050405020304" pitchFamily="18" charset="0"/>
              </a:rPr>
              <a:t>If production waste has consumer value and can be further processed, they are called by-products</a:t>
            </a:r>
            <a:r>
              <a:rPr lang="en-US" sz="2000" b="1" i="1" u="none" strike="noStrike" baseline="0" dirty="0">
                <a:solidFill>
                  <a:srgbClr val="000000"/>
                </a:solidFill>
                <a:latin typeface="Times New Roman" panose="02020603050405020304" pitchFamily="18" charset="0"/>
              </a:rPr>
              <a:t>. </a:t>
            </a:r>
            <a:r>
              <a:rPr lang="en-US" sz="2000" b="0" i="0" u="none" strike="noStrike" baseline="0" dirty="0">
                <a:solidFill>
                  <a:srgbClr val="000000"/>
                </a:solidFill>
                <a:latin typeface="Times New Roman" panose="02020603050405020304" pitchFamily="18" charset="0"/>
              </a:rPr>
              <a:t>Production waste, which is not subject to further processing and does not represent consumer value, is called emissions. </a:t>
            </a:r>
            <a:endParaRPr lang="uk-UA" sz="2000" b="0" i="0" u="none" strike="noStrike" baseline="0" dirty="0">
              <a:solidFill>
                <a:srgbClr val="000000"/>
              </a:solidFill>
              <a:latin typeface="Times New Roman" panose="02020603050405020304" pitchFamily="18" charset="0"/>
            </a:endParaRPr>
          </a:p>
          <a:p>
            <a:pPr algn="just"/>
            <a:endParaRPr lang="en-US"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A series of finished medicinal products is a set of units of a medicinal product, which is manufactured from one series of raw materials, materials and intermediate products in one technological process, including the same sterilization stage. </a:t>
            </a:r>
            <a:endParaRPr lang="uk-UA" sz="2000" b="0" i="0" u="none" strike="noStrike" baseline="0" dirty="0">
              <a:solidFill>
                <a:srgbClr val="000000"/>
              </a:solidFill>
              <a:latin typeface="Times New Roman" panose="02020603050405020304" pitchFamily="18" charset="0"/>
            </a:endParaRPr>
          </a:p>
          <a:p>
            <a:pPr algn="just"/>
            <a:endParaRPr lang="uk-UA"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The State Register of Medicinal Products of Ukraine (Law of Ukraine "On Medicinal Products and Medicinal Products") is a regulatory document containing information on medicinal products that are permitted for production and use in medical practice. </a:t>
            </a:r>
            <a:endParaRPr lang="uk-UA" sz="2000" b="0" i="0" u="none" strike="noStrike" baseline="0" dirty="0">
              <a:solidFill>
                <a:srgbClr val="000000"/>
              </a:solidFill>
              <a:latin typeface="Times New Roman" panose="02020603050405020304" pitchFamily="18" charset="0"/>
            </a:endParaRPr>
          </a:p>
          <a:p>
            <a:pPr algn="just"/>
            <a:endParaRPr lang="en-US"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The quality of a medicinal product is a set of properties that give the medicinal product the ability to satisfy consumers in accordance with its purpose and meet the requirements established by law. </a:t>
            </a:r>
            <a:endParaRPr lang="uk-UA" sz="2000" dirty="0"/>
          </a:p>
        </p:txBody>
      </p:sp>
      <p:pic>
        <p:nvPicPr>
          <p:cNvPr id="5126" name="Picture 6" descr="Державний експертний центр інформує лікарів | Ваше Здоров'я">
            <a:extLst>
              <a:ext uri="{FF2B5EF4-FFF2-40B4-BE49-F238E27FC236}">
                <a16:creationId xmlns:a16="http://schemas.microsoft.com/office/drawing/2014/main" id="{7B402F69-D037-F76C-6BD3-CB1CAEE909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445" y="2290828"/>
            <a:ext cx="2202426" cy="3048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332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0FB222-2099-EB9F-8C9A-7DC7A0775F30}"/>
              </a:ext>
            </a:extLst>
          </p:cNvPr>
          <p:cNvSpPr txBox="1"/>
          <p:nvPr/>
        </p:nvSpPr>
        <p:spPr>
          <a:xfrm>
            <a:off x="4503174" y="966214"/>
            <a:ext cx="7305368" cy="5170646"/>
          </a:xfrm>
          <a:prstGeom prst="rect">
            <a:avLst/>
          </a:prstGeom>
          <a:noFill/>
        </p:spPr>
        <p:txBody>
          <a:bodyPr wrap="square">
            <a:spAutoFit/>
          </a:bodyPr>
          <a:lstStyle/>
          <a:p>
            <a:pPr algn="just"/>
            <a:r>
              <a:rPr lang="en-US" sz="2200" b="0" i="0" u="none" strike="noStrike" baseline="0" dirty="0">
                <a:solidFill>
                  <a:srgbClr val="000000"/>
                </a:solidFill>
                <a:latin typeface="Times New Roman" panose="02020603050405020304" pitchFamily="18" charset="0"/>
              </a:rPr>
              <a:t>The quality of the medicinal product is standardized by the Pharmacopoeia article - a regulatory document that defines the composition, packaging, expiration date and requirements for the quality of the medicinal product (medicinal substance or excipient) and has the status of a state standard. </a:t>
            </a:r>
            <a:endParaRPr lang="uk-UA" sz="2200" b="0" i="0" u="none" strike="noStrike" baseline="0" dirty="0">
              <a:solidFill>
                <a:srgbClr val="000000"/>
              </a:solidFill>
              <a:latin typeface="Times New Roman" panose="02020603050405020304" pitchFamily="18" charset="0"/>
            </a:endParaRPr>
          </a:p>
          <a:p>
            <a:pPr algn="just"/>
            <a:endParaRPr lang="en-US" sz="2200" b="0" i="0" u="none" strike="noStrike" baseline="0" dirty="0">
              <a:solidFill>
                <a:srgbClr val="000000"/>
              </a:solidFill>
              <a:latin typeface="Times New Roman" panose="02020603050405020304" pitchFamily="18" charset="0"/>
            </a:endParaRPr>
          </a:p>
          <a:p>
            <a:pPr algn="just"/>
            <a:r>
              <a:rPr lang="en-US" sz="2200" b="1" i="1" u="none" strike="noStrike" baseline="0" dirty="0">
                <a:solidFill>
                  <a:srgbClr val="000000"/>
                </a:solidFill>
                <a:latin typeface="Times New Roman" panose="02020603050405020304" pitchFamily="18" charset="0"/>
              </a:rPr>
              <a:t>The certificate </a:t>
            </a:r>
            <a:r>
              <a:rPr lang="en-US" sz="2200" b="0" i="0" u="none" strike="noStrike" baseline="0" dirty="0">
                <a:solidFill>
                  <a:srgbClr val="000000"/>
                </a:solidFill>
                <a:latin typeface="Times New Roman" panose="02020603050405020304" pitchFamily="18" charset="0"/>
              </a:rPr>
              <a:t>is a written certificate (guarantee) that the quality of the medicinal product (efficacy, safety) meets the established requirements of the specification, and the production process meets the rules of good manufacturing practice (GMP). </a:t>
            </a:r>
            <a:endParaRPr lang="uk-UA" sz="2200" b="0" i="0" u="none" strike="noStrike" baseline="0" dirty="0">
              <a:solidFill>
                <a:srgbClr val="000000"/>
              </a:solidFill>
              <a:latin typeface="Times New Roman" panose="02020603050405020304" pitchFamily="18" charset="0"/>
            </a:endParaRPr>
          </a:p>
          <a:p>
            <a:pPr algn="just"/>
            <a:endParaRPr lang="en-US" sz="2200" b="0" i="0" u="none" strike="noStrike" baseline="0" dirty="0">
              <a:solidFill>
                <a:srgbClr val="000000"/>
              </a:solidFill>
              <a:latin typeface="Times New Roman" panose="02020603050405020304" pitchFamily="18" charset="0"/>
            </a:endParaRPr>
          </a:p>
          <a:p>
            <a:pPr algn="just"/>
            <a:r>
              <a:rPr lang="en-US" sz="2200" b="0" i="0" u="none" strike="noStrike" baseline="0" dirty="0">
                <a:solidFill>
                  <a:srgbClr val="000000"/>
                </a:solidFill>
                <a:latin typeface="Times New Roman" panose="02020603050405020304" pitchFamily="18" charset="0"/>
              </a:rPr>
              <a:t>Stability is the ability of a medicinal product (preparation) to retain its physicochemical and microbiological properties for a certain period of time from the moment of its release. </a:t>
            </a:r>
            <a:endParaRPr lang="uk-UA" sz="2200" dirty="0"/>
          </a:p>
        </p:txBody>
      </p:sp>
      <p:pic>
        <p:nvPicPr>
          <p:cNvPr id="6146" name="Picture 2" descr="Фармакопея : Алфавітний покажчик : Словник іншомовних слів">
            <a:extLst>
              <a:ext uri="{FF2B5EF4-FFF2-40B4-BE49-F238E27FC236}">
                <a16:creationId xmlns:a16="http://schemas.microsoft.com/office/drawing/2014/main" id="{9634B536-9A48-D74E-2A9F-C79C2A512A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780" y="2225476"/>
            <a:ext cx="3610480" cy="2707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423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ECC849-A54F-D734-D5A4-7AD7A71181CD}"/>
              </a:ext>
            </a:extLst>
          </p:cNvPr>
          <p:cNvSpPr txBox="1"/>
          <p:nvPr/>
        </p:nvSpPr>
        <p:spPr>
          <a:xfrm>
            <a:off x="4001729" y="964518"/>
            <a:ext cx="7747820" cy="5170646"/>
          </a:xfrm>
          <a:prstGeom prst="rect">
            <a:avLst/>
          </a:prstGeom>
          <a:noFill/>
        </p:spPr>
        <p:txBody>
          <a:bodyPr wrap="square">
            <a:spAutoFit/>
          </a:bodyPr>
          <a:lstStyle/>
          <a:p>
            <a:pPr algn="just"/>
            <a:r>
              <a:rPr lang="en-US" sz="2200" b="0" i="0" u="none" strike="noStrike" baseline="0" dirty="0">
                <a:solidFill>
                  <a:srgbClr val="000000"/>
                </a:solidFill>
                <a:latin typeface="Times New Roman" panose="02020603050405020304" pitchFamily="18" charset="0"/>
              </a:rPr>
              <a:t>Expiry date - approved by the legislative body on the basis of the results of special studies, the storage time of the medicinal product (preparation), during which it retains its </a:t>
            </a:r>
            <a:r>
              <a:rPr lang="en-US" sz="2200" b="0" i="0" u="none" strike="noStrike" baseline="0" dirty="0" err="1">
                <a:solidFill>
                  <a:srgbClr val="000000"/>
                </a:solidFill>
                <a:latin typeface="Times New Roman" panose="02020603050405020304" pitchFamily="18" charset="0"/>
              </a:rPr>
              <a:t>physico</a:t>
            </a:r>
            <a:r>
              <a:rPr lang="en-US" sz="2200" b="0" i="0" u="none" strike="noStrike" baseline="0" dirty="0">
                <a:solidFill>
                  <a:srgbClr val="000000"/>
                </a:solidFill>
                <a:latin typeface="Times New Roman" panose="02020603050405020304" pitchFamily="18" charset="0"/>
              </a:rPr>
              <a:t>-chemical, microbiological and therapeutic properties in an unchanged form or within the limits established for them, subject to compliance with the storage conditions. </a:t>
            </a:r>
            <a:endParaRPr lang="uk-UA" sz="2200" b="0" i="0" u="none" strike="noStrike" baseline="0" dirty="0">
              <a:solidFill>
                <a:srgbClr val="000000"/>
              </a:solidFill>
              <a:latin typeface="Times New Roman" panose="02020603050405020304" pitchFamily="18" charset="0"/>
            </a:endParaRPr>
          </a:p>
          <a:p>
            <a:pPr algn="just"/>
            <a:endParaRPr lang="en-US" sz="2200" b="0" i="0" u="none" strike="noStrike" baseline="0" dirty="0">
              <a:solidFill>
                <a:srgbClr val="000000"/>
              </a:solidFill>
              <a:latin typeface="Times New Roman" panose="02020603050405020304" pitchFamily="18" charset="0"/>
            </a:endParaRPr>
          </a:p>
          <a:p>
            <a:pPr algn="just"/>
            <a:r>
              <a:rPr lang="en-US" sz="2200" b="0" i="0" u="none" strike="noStrike" baseline="0" dirty="0">
                <a:solidFill>
                  <a:srgbClr val="000000"/>
                </a:solidFill>
                <a:latin typeface="Times New Roman" panose="02020603050405020304" pitchFamily="18" charset="0"/>
              </a:rPr>
              <a:t>Medicinal (pharmaceutical) raw materials - medicinal products, medicinal plant raw materials, auxiliary substances allowed for medical use for the purpose of the production of medicinal products or other pharmaceutical products or semi-finished products. In fact, the composition of raw materials includes all raw materials that enter production for processing in order to obtain a finished product or semi-finished product, with the exception of packaging materials. </a:t>
            </a:r>
            <a:endParaRPr lang="uk-UA" sz="2200" dirty="0"/>
          </a:p>
        </p:txBody>
      </p:sp>
      <p:pic>
        <p:nvPicPr>
          <p:cNvPr id="7170" name="Picture 2" descr="Виробники та постачальники фармацевтичної сировини - PCC Group">
            <a:extLst>
              <a:ext uri="{FF2B5EF4-FFF2-40B4-BE49-F238E27FC236}">
                <a16:creationId xmlns:a16="http://schemas.microsoft.com/office/drawing/2014/main" id="{CCBE402F-D22C-D791-BCF7-5BF79607B8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942" y="1207121"/>
            <a:ext cx="3074173" cy="205008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Контроль якості ліків під час роздрібної торгівлі: Держлікслужба просить не  допускати порушення вимог | Щотижневик АПТЕКА">
            <a:extLst>
              <a:ext uri="{FF2B5EF4-FFF2-40B4-BE49-F238E27FC236}">
                <a16:creationId xmlns:a16="http://schemas.microsoft.com/office/drawing/2014/main" id="{96E9A874-29E5-7536-A4C8-F10BDDFDD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942" y="3635580"/>
            <a:ext cx="3124480" cy="2499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222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492995-0C1B-1988-6191-1A58636D1C97}"/>
              </a:ext>
            </a:extLst>
          </p:cNvPr>
          <p:cNvSpPr txBox="1"/>
          <p:nvPr/>
        </p:nvSpPr>
        <p:spPr>
          <a:xfrm>
            <a:off x="698089" y="1489019"/>
            <a:ext cx="6803923" cy="4893647"/>
          </a:xfrm>
          <a:prstGeom prst="rect">
            <a:avLst/>
          </a:prstGeom>
          <a:noFill/>
        </p:spPr>
        <p:txBody>
          <a:bodyPr wrap="square">
            <a:spAutoFit/>
          </a:bodyPr>
          <a:lstStyle/>
          <a:p>
            <a:pPr algn="just"/>
            <a:r>
              <a:rPr lang="en-US" sz="2400" b="0" i="0" u="none" strike="noStrike" baseline="0" dirty="0">
                <a:solidFill>
                  <a:srgbClr val="000000"/>
                </a:solidFill>
                <a:latin typeface="Times New Roman" panose="02020603050405020304" pitchFamily="18" charset="0"/>
              </a:rPr>
              <a:t>Active substances (Law of Ukraine "On Medicinal Products") are biologically active substances that can change the state and functions of the body or have a prophylactic, diagnostic or therapeutic effect and are used for the production of finished medicinal products. </a:t>
            </a:r>
            <a:endParaRPr lang="uk-UA" sz="2400" b="0" i="0" u="none" strike="noStrike" baseline="0" dirty="0">
              <a:solidFill>
                <a:srgbClr val="000000"/>
              </a:solidFill>
              <a:latin typeface="Times New Roman" panose="02020603050405020304" pitchFamily="18" charset="0"/>
            </a:endParaRPr>
          </a:p>
          <a:p>
            <a:pPr algn="just"/>
            <a:endParaRPr lang="en-US" sz="2400" b="0" i="0" u="none" strike="noStrike" baseline="0" dirty="0">
              <a:solidFill>
                <a:srgbClr val="000000"/>
              </a:solidFill>
              <a:latin typeface="Times New Roman" panose="02020603050405020304" pitchFamily="18" charset="0"/>
            </a:endParaRPr>
          </a:p>
          <a:p>
            <a:pPr algn="just"/>
            <a:r>
              <a:rPr lang="en-US" sz="2400" b="0" i="0" u="none" strike="noStrike" baseline="0" dirty="0">
                <a:solidFill>
                  <a:srgbClr val="000000"/>
                </a:solidFill>
                <a:latin typeface="Times New Roman" panose="02020603050405020304" pitchFamily="18" charset="0"/>
              </a:rPr>
              <a:t>Medicinal product (medicinal substance) - a substance (mixture of substances) of synthetic or natural origin, which has a certain biological activity and is allowed for medical use, production and import for the purpose of diagnosis, prevention or treatment of humans or animals. </a:t>
            </a:r>
            <a:endParaRPr lang="uk-UA" sz="2400" dirty="0"/>
          </a:p>
        </p:txBody>
      </p:sp>
      <p:pic>
        <p:nvPicPr>
          <p:cNvPr id="8194" name="Picture 2" descr="Що таке БАДи і чи корисні вони для здоров'я | В чому відмінність БАДів від  ліків? – Новоград.City">
            <a:extLst>
              <a:ext uri="{FF2B5EF4-FFF2-40B4-BE49-F238E27FC236}">
                <a16:creationId xmlns:a16="http://schemas.microsoft.com/office/drawing/2014/main" id="{99F83F6F-2615-9EF0-0EBB-46BD25E514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6284" y="3703153"/>
            <a:ext cx="4070413" cy="228960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Сучасне розуміння генерика — ThePharma.Media">
            <a:extLst>
              <a:ext uri="{FF2B5EF4-FFF2-40B4-BE49-F238E27FC236}">
                <a16:creationId xmlns:a16="http://schemas.microsoft.com/office/drawing/2014/main" id="{E0270BC7-3805-A197-24C7-865A1C56A5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5973" y="1110722"/>
            <a:ext cx="3893574" cy="204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828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671EBA-5758-1146-1457-F712BF552458}"/>
              </a:ext>
            </a:extLst>
          </p:cNvPr>
          <p:cNvSpPr txBox="1"/>
          <p:nvPr/>
        </p:nvSpPr>
        <p:spPr>
          <a:xfrm>
            <a:off x="3687097" y="867891"/>
            <a:ext cx="7924800" cy="5262979"/>
          </a:xfrm>
          <a:prstGeom prst="rect">
            <a:avLst/>
          </a:prstGeom>
          <a:noFill/>
        </p:spPr>
        <p:txBody>
          <a:bodyPr wrap="square">
            <a:spAutoFit/>
          </a:bodyPr>
          <a:lstStyle/>
          <a:p>
            <a:pPr algn="just"/>
            <a:r>
              <a:rPr lang="en-US" sz="2400" b="0" i="0" u="none" strike="noStrike" baseline="0" dirty="0">
                <a:solidFill>
                  <a:srgbClr val="000000"/>
                </a:solidFill>
                <a:latin typeface="Times New Roman" panose="02020603050405020304" pitchFamily="18" charset="0"/>
              </a:rPr>
              <a:t>Auxiliary substance - a chemically and biologically indifferent substance, allowed for medical use for the purpose of obtaining a dosage form, providing or preserving certain properties of the medicinal product. </a:t>
            </a:r>
            <a:endParaRPr lang="uk-UA" sz="2400" b="0" i="0" u="none" strike="noStrike" baseline="0" dirty="0">
              <a:solidFill>
                <a:srgbClr val="000000"/>
              </a:solidFill>
              <a:latin typeface="Times New Roman" panose="02020603050405020304" pitchFamily="18" charset="0"/>
            </a:endParaRPr>
          </a:p>
          <a:p>
            <a:pPr algn="just"/>
            <a:endParaRPr lang="en-US" sz="2400" b="0" i="0" u="none" strike="noStrike" baseline="0" dirty="0">
              <a:solidFill>
                <a:srgbClr val="000000"/>
              </a:solidFill>
              <a:latin typeface="Times New Roman" panose="02020603050405020304" pitchFamily="18" charset="0"/>
            </a:endParaRPr>
          </a:p>
          <a:p>
            <a:pPr algn="just"/>
            <a:r>
              <a:rPr lang="en-US" sz="2400" b="0" i="0" u="none" strike="noStrike" baseline="0" dirty="0">
                <a:solidFill>
                  <a:srgbClr val="000000"/>
                </a:solidFill>
                <a:latin typeface="Times New Roman" panose="02020603050405020304" pitchFamily="18" charset="0"/>
              </a:rPr>
              <a:t>Medicinal form - the form given to a medicinal product or medicinal plant material, convenient for use and providing the necessary therapeutic effect. </a:t>
            </a:r>
            <a:endParaRPr lang="uk-UA" sz="2400" b="0" i="0" u="none" strike="noStrike" baseline="0" dirty="0">
              <a:solidFill>
                <a:srgbClr val="000000"/>
              </a:solidFill>
              <a:latin typeface="Times New Roman" panose="02020603050405020304" pitchFamily="18" charset="0"/>
            </a:endParaRPr>
          </a:p>
          <a:p>
            <a:pPr algn="just"/>
            <a:endParaRPr lang="en-US" sz="2400" b="0" i="0" u="none" strike="noStrike" baseline="0" dirty="0">
              <a:solidFill>
                <a:srgbClr val="000000"/>
              </a:solidFill>
              <a:latin typeface="Times New Roman" panose="02020603050405020304" pitchFamily="18" charset="0"/>
            </a:endParaRPr>
          </a:p>
          <a:p>
            <a:pPr algn="just"/>
            <a:r>
              <a:rPr lang="en-US" sz="2400" b="0" i="0" u="none" strike="noStrike" baseline="0" dirty="0">
                <a:solidFill>
                  <a:srgbClr val="000000"/>
                </a:solidFill>
                <a:latin typeface="Times New Roman" panose="02020603050405020304" pitchFamily="18" charset="0"/>
              </a:rPr>
              <a:t>Medicinal product (medicinal product, medicinal product) is a medicinal form in a packaged, packaged and labeled form in accordance with the requirements of regulatory and technical documentation, which has a certain expiration date and is convenient for medical use, transportation and storage. </a:t>
            </a:r>
            <a:endParaRPr lang="uk-UA" sz="2400" dirty="0"/>
          </a:p>
        </p:txBody>
      </p:sp>
      <p:pic>
        <p:nvPicPr>
          <p:cNvPr id="9218" name="Picture 2" descr="Презентация на тему: Тверді лікарські форми">
            <a:extLst>
              <a:ext uri="{FF2B5EF4-FFF2-40B4-BE49-F238E27FC236}">
                <a16:creationId xmlns:a16="http://schemas.microsoft.com/office/drawing/2014/main" id="{3733C878-6052-3010-D76B-ED605698F6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973" y="1671484"/>
            <a:ext cx="2794903" cy="333620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ФЛАМІДЕЗ ФІТОПЛЮС мазь туба 20г інструкція | відгуки | ціна | купити в  аптеці">
            <a:extLst>
              <a:ext uri="{FF2B5EF4-FFF2-40B4-BE49-F238E27FC236}">
                <a16:creationId xmlns:a16="http://schemas.microsoft.com/office/drawing/2014/main" id="{EFFE7E7D-4494-F820-990D-C5153A62DD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064" b="24667"/>
          <a:stretch/>
        </p:blipFill>
        <p:spPr bwMode="auto">
          <a:xfrm>
            <a:off x="994551" y="5372605"/>
            <a:ext cx="2139745" cy="1097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171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0C6A04-A8EC-51EF-1CBB-8DCC27DE7FBF}"/>
              </a:ext>
            </a:extLst>
          </p:cNvPr>
          <p:cNvSpPr txBox="1"/>
          <p:nvPr/>
        </p:nvSpPr>
        <p:spPr>
          <a:xfrm>
            <a:off x="7246375" y="206166"/>
            <a:ext cx="1474839" cy="646331"/>
          </a:xfrm>
          <a:prstGeom prst="rect">
            <a:avLst/>
          </a:prstGeom>
          <a:noFill/>
        </p:spPr>
        <p:txBody>
          <a:bodyPr wrap="square">
            <a:spAutoFit/>
          </a:bodyPr>
          <a:lstStyle/>
          <a:p>
            <a:pPr algn="ctr"/>
            <a:r>
              <a:rPr lang="en-ID" sz="3600" b="1" i="0" u="none" strike="noStrike" baseline="0" dirty="0">
                <a:solidFill>
                  <a:srgbClr val="000000"/>
                </a:solidFill>
                <a:latin typeface="Times New Roman" panose="02020603050405020304" pitchFamily="18" charset="0"/>
              </a:rPr>
              <a:t>Tests</a:t>
            </a:r>
            <a:r>
              <a:rPr lang="en-ID" sz="1800" b="1" i="0" u="none" strike="noStrike" baseline="0" dirty="0">
                <a:solidFill>
                  <a:srgbClr val="000000"/>
                </a:solidFill>
                <a:latin typeface="Times New Roman" panose="02020603050405020304" pitchFamily="18" charset="0"/>
              </a:rPr>
              <a:t> </a:t>
            </a:r>
            <a:endParaRPr lang="uk-UA" dirty="0"/>
          </a:p>
        </p:txBody>
      </p:sp>
      <p:sp>
        <p:nvSpPr>
          <p:cNvPr id="5" name="TextBox 4">
            <a:extLst>
              <a:ext uri="{FF2B5EF4-FFF2-40B4-BE49-F238E27FC236}">
                <a16:creationId xmlns:a16="http://schemas.microsoft.com/office/drawing/2014/main" id="{25F194BE-CFFE-A165-6924-1526FA6EFCE4}"/>
              </a:ext>
            </a:extLst>
          </p:cNvPr>
          <p:cNvSpPr txBox="1"/>
          <p:nvPr/>
        </p:nvSpPr>
        <p:spPr>
          <a:xfrm>
            <a:off x="796413" y="1297627"/>
            <a:ext cx="10746658" cy="5355312"/>
          </a:xfrm>
          <a:prstGeom prst="rect">
            <a:avLst/>
          </a:prstGeom>
          <a:solidFill>
            <a:schemeClr val="accent2">
              <a:lumMod val="20000"/>
              <a:lumOff val="80000"/>
            </a:schemeClr>
          </a:solidFill>
        </p:spPr>
        <p:txBody>
          <a:bodyPr wrap="square">
            <a:spAutoFit/>
          </a:bodyPr>
          <a:lstStyle/>
          <a:p>
            <a:r>
              <a:rPr lang="en-US" sz="1800" b="1" i="0" u="none" strike="noStrike" baseline="0" dirty="0">
                <a:solidFill>
                  <a:srgbClr val="000000"/>
                </a:solidFill>
                <a:latin typeface="Times New Roman" panose="02020603050405020304" pitchFamily="18" charset="0"/>
              </a:rPr>
              <a:t>1. Define the term validation: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A is a documentary confirmation of compliance of the equipment, production conditions, technological process, quality of the intermediate product and the finished product with the current regulations and / or requirements of regulatory documentation.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B is a documentary confirmation of the conformity of production equipment.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C is the conformity of production conditions, technological process.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D is a documentary confirmation of the quality of the intermediate product and the finished product in accordance with current regulations and / or requirements of regulatory documentation. </a:t>
            </a:r>
            <a:endParaRPr lang="en-US" sz="1800" b="0" i="0" u="none" strike="noStrike" baseline="0" dirty="0">
              <a:solidFill>
                <a:srgbClr val="000000"/>
              </a:solidFill>
              <a:latin typeface="Times New Roman" panose="02020603050405020304" pitchFamily="18" charset="0"/>
            </a:endParaRPr>
          </a:p>
          <a:p>
            <a:r>
              <a:rPr lang="en-ID" sz="1800" b="0" i="0" u="none" strike="noStrike" baseline="0" dirty="0">
                <a:solidFill>
                  <a:srgbClr val="000000"/>
                </a:solidFill>
                <a:latin typeface="Times New Roman" panose="02020603050405020304" pitchFamily="18" charset="0"/>
              </a:rPr>
              <a:t>E -. </a:t>
            </a:r>
            <a:endParaRPr lang="uk-UA" sz="1800" b="0" i="0" u="none" strike="noStrike" baseline="0" dirty="0">
              <a:solidFill>
                <a:srgbClr val="000000"/>
              </a:solidFill>
              <a:latin typeface="Times New Roman" panose="02020603050405020304" pitchFamily="18" charset="0"/>
            </a:endParaRPr>
          </a:p>
          <a:p>
            <a:endParaRPr lang="en-ID" sz="1800" b="0" i="0" u="none" strike="noStrike" baseline="0" dirty="0">
              <a:solidFill>
                <a:srgbClr val="000000"/>
              </a:solidFill>
              <a:latin typeface="Times New Roman" panose="02020603050405020304" pitchFamily="18" charset="0"/>
            </a:endParaRPr>
          </a:p>
          <a:p>
            <a:r>
              <a:rPr lang="en-US" sz="1800" b="1" i="0" u="none" strike="noStrike" baseline="0" dirty="0">
                <a:solidFill>
                  <a:srgbClr val="000000"/>
                </a:solidFill>
                <a:latin typeface="Times New Roman" panose="02020603050405020304" pitchFamily="18" charset="0"/>
              </a:rPr>
              <a:t>2. The State Register of Medicinal Products of Ukraine is...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A regulatory document containing information on medicinal products approved for production and use in medical practice.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B a set of properties that give the medicine the ability to satisfy consumers in accordance with its purpose and to meet the requirements established by law.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C the ability of a medicinal product (preparation) to retain its </a:t>
            </a:r>
            <a:r>
              <a:rPr lang="en-US" sz="1800" b="0" i="1" u="none" strike="noStrike" baseline="0" dirty="0" err="1">
                <a:solidFill>
                  <a:srgbClr val="000000"/>
                </a:solidFill>
                <a:latin typeface="Times New Roman" panose="02020603050405020304" pitchFamily="18" charset="0"/>
              </a:rPr>
              <a:t>physico</a:t>
            </a:r>
            <a:r>
              <a:rPr lang="en-US" sz="1800" b="0" i="1" u="none" strike="noStrike" baseline="0" dirty="0">
                <a:solidFill>
                  <a:srgbClr val="000000"/>
                </a:solidFill>
                <a:latin typeface="Times New Roman" panose="02020603050405020304" pitchFamily="18" charset="0"/>
              </a:rPr>
              <a:t>-chemical and microbiological properties for a certain period of time from the moment of its release.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D form given to the medicinal product or medicinal plant material is convenient for use and provides the necessary therapeutic effect. </a:t>
            </a:r>
            <a:endParaRPr lang="uk-UA" dirty="0"/>
          </a:p>
        </p:txBody>
      </p:sp>
    </p:spTree>
    <p:extLst>
      <p:ext uri="{BB962C8B-B14F-4D97-AF65-F5344CB8AC3E}">
        <p14:creationId xmlns:p14="http://schemas.microsoft.com/office/powerpoint/2010/main" val="4204322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F29776-4F47-905D-7878-E551FAF84B22}"/>
              </a:ext>
            </a:extLst>
          </p:cNvPr>
          <p:cNvSpPr txBox="1"/>
          <p:nvPr/>
        </p:nvSpPr>
        <p:spPr>
          <a:xfrm>
            <a:off x="1150374" y="1492070"/>
            <a:ext cx="10245213" cy="4524315"/>
          </a:xfrm>
          <a:prstGeom prst="rect">
            <a:avLst/>
          </a:prstGeom>
          <a:solidFill>
            <a:schemeClr val="accent2">
              <a:lumMod val="20000"/>
              <a:lumOff val="80000"/>
            </a:schemeClr>
          </a:solidFill>
        </p:spPr>
        <p:txBody>
          <a:bodyPr wrap="square">
            <a:spAutoFit/>
          </a:bodyPr>
          <a:lstStyle/>
          <a:p>
            <a:r>
              <a:rPr lang="en-US" sz="1800" b="1" i="0" u="none" strike="noStrike" baseline="0" dirty="0">
                <a:solidFill>
                  <a:srgbClr val="000000"/>
                </a:solidFill>
                <a:latin typeface="Times New Roman" panose="02020603050405020304" pitchFamily="18" charset="0"/>
              </a:rPr>
              <a:t>3. Biologically active substances that can change the state and functions of the body, diagnostic or therapeutic effect and are used for the production of ready-made medicinal products are called... </a:t>
            </a:r>
            <a:endParaRPr lang="en-US" sz="1800" b="0" i="0" u="none" strike="noStrike" baseline="0" dirty="0">
              <a:solidFill>
                <a:srgbClr val="000000"/>
              </a:solidFill>
              <a:latin typeface="Times New Roman" panose="02020603050405020304" pitchFamily="18" charset="0"/>
            </a:endParaRPr>
          </a:p>
          <a:p>
            <a:r>
              <a:rPr lang="en-ID" sz="1800" b="0" i="1" u="none" strike="noStrike" baseline="0" dirty="0">
                <a:solidFill>
                  <a:srgbClr val="000000"/>
                </a:solidFill>
                <a:latin typeface="Times New Roman" panose="02020603050405020304" pitchFamily="18" charset="0"/>
              </a:rPr>
              <a:t>A Active substances, </a:t>
            </a:r>
            <a:endParaRPr lang="en-ID" sz="1800" b="0" i="0" u="none" strike="noStrike" baseline="0" dirty="0">
              <a:solidFill>
                <a:srgbClr val="000000"/>
              </a:solidFill>
              <a:latin typeface="Times New Roman" panose="02020603050405020304" pitchFamily="18" charset="0"/>
            </a:endParaRPr>
          </a:p>
          <a:p>
            <a:r>
              <a:rPr lang="en-ID" sz="1800" b="0" i="1" u="none" strike="noStrike" baseline="0" dirty="0">
                <a:solidFill>
                  <a:srgbClr val="000000"/>
                </a:solidFill>
                <a:latin typeface="Times New Roman" panose="02020603050405020304" pitchFamily="18" charset="0"/>
              </a:rPr>
              <a:t>B Pharmaceutical form, </a:t>
            </a:r>
            <a:endParaRPr lang="en-ID" sz="1800" b="0" i="0" u="none" strike="noStrike" baseline="0" dirty="0">
              <a:solidFill>
                <a:srgbClr val="000000"/>
              </a:solidFill>
              <a:latin typeface="Times New Roman" panose="02020603050405020304" pitchFamily="18" charset="0"/>
            </a:endParaRPr>
          </a:p>
          <a:p>
            <a:r>
              <a:rPr lang="en-ID" sz="1800" b="0" i="1" u="none" strike="noStrike" baseline="0" dirty="0">
                <a:solidFill>
                  <a:srgbClr val="000000"/>
                </a:solidFill>
                <a:latin typeface="Times New Roman" panose="02020603050405020304" pitchFamily="18" charset="0"/>
              </a:rPr>
              <a:t>C Medicine, </a:t>
            </a:r>
            <a:endParaRPr lang="en-ID" sz="1800" b="0" i="0" u="none" strike="noStrike" baseline="0" dirty="0">
              <a:solidFill>
                <a:srgbClr val="000000"/>
              </a:solidFill>
              <a:latin typeface="Times New Roman" panose="02020603050405020304" pitchFamily="18" charset="0"/>
            </a:endParaRPr>
          </a:p>
          <a:p>
            <a:r>
              <a:rPr lang="en-ID" sz="1800" b="0" i="1" u="none" strike="noStrike" baseline="0" dirty="0">
                <a:solidFill>
                  <a:srgbClr val="000000"/>
                </a:solidFill>
                <a:latin typeface="Times New Roman" panose="02020603050405020304" pitchFamily="18" charset="0"/>
              </a:rPr>
              <a:t>D Certificate, </a:t>
            </a:r>
            <a:endParaRPr lang="en-ID" sz="1800" b="0" i="0" u="none" strike="noStrike" baseline="0" dirty="0">
              <a:solidFill>
                <a:srgbClr val="000000"/>
              </a:solidFill>
              <a:latin typeface="Times New Roman" panose="02020603050405020304" pitchFamily="18" charset="0"/>
            </a:endParaRPr>
          </a:p>
          <a:p>
            <a:r>
              <a:rPr lang="en-ID" sz="1800" b="0" i="0" u="none" strike="noStrike" baseline="0" dirty="0">
                <a:solidFill>
                  <a:srgbClr val="000000"/>
                </a:solidFill>
                <a:latin typeface="Times New Roman" panose="02020603050405020304" pitchFamily="18" charset="0"/>
              </a:rPr>
              <a:t>E -. </a:t>
            </a:r>
            <a:endParaRPr lang="uk-UA" sz="1800" b="0" i="0" u="none" strike="noStrike" baseline="0" dirty="0">
              <a:solidFill>
                <a:srgbClr val="000000"/>
              </a:solidFill>
              <a:latin typeface="Times New Roman" panose="02020603050405020304" pitchFamily="18" charset="0"/>
            </a:endParaRPr>
          </a:p>
          <a:p>
            <a:endParaRPr lang="en-ID" sz="1800" b="0" i="0" u="none" strike="noStrike" baseline="0" dirty="0">
              <a:solidFill>
                <a:srgbClr val="000000"/>
              </a:solidFill>
              <a:latin typeface="Times New Roman" panose="02020603050405020304" pitchFamily="18" charset="0"/>
            </a:endParaRPr>
          </a:p>
          <a:p>
            <a:r>
              <a:rPr lang="en-US" sz="1800" b="1" i="0" u="none" strike="noStrike" baseline="0" dirty="0">
                <a:solidFill>
                  <a:srgbClr val="000000"/>
                </a:solidFill>
                <a:latin typeface="Times New Roman" panose="02020603050405020304" pitchFamily="18" charset="0"/>
              </a:rPr>
              <a:t>4. A written certificate that the quality of the medicinal product meets the established requirements of the specification, and the production process - the rules of good manufacturing practice (GMP) is called... </a:t>
            </a:r>
            <a:endParaRPr lang="en-US" sz="1800" b="0" i="0" u="none" strike="noStrike" baseline="0" dirty="0">
              <a:solidFill>
                <a:srgbClr val="000000"/>
              </a:solidFill>
              <a:latin typeface="Times New Roman" panose="02020603050405020304" pitchFamily="18" charset="0"/>
            </a:endParaRPr>
          </a:p>
          <a:p>
            <a:r>
              <a:rPr lang="en-ID" sz="1800" b="0" i="1" u="none" strike="noStrike" baseline="0" dirty="0">
                <a:solidFill>
                  <a:srgbClr val="000000"/>
                </a:solidFill>
                <a:latin typeface="Times New Roman" panose="02020603050405020304" pitchFamily="18" charset="0"/>
              </a:rPr>
              <a:t>A Certificate, </a:t>
            </a:r>
            <a:endParaRPr lang="en-ID" sz="1800" b="0" i="0" u="none" strike="noStrike" baseline="0" dirty="0">
              <a:solidFill>
                <a:srgbClr val="000000"/>
              </a:solidFill>
              <a:latin typeface="Times New Roman" panose="02020603050405020304" pitchFamily="18" charset="0"/>
            </a:endParaRPr>
          </a:p>
          <a:p>
            <a:r>
              <a:rPr lang="en-ID" sz="1800" b="0" i="1" u="none" strike="noStrike" baseline="0" dirty="0">
                <a:solidFill>
                  <a:srgbClr val="000000"/>
                </a:solidFill>
                <a:latin typeface="Times New Roman" panose="02020603050405020304" pitchFamily="18" charset="0"/>
              </a:rPr>
              <a:t>B Patent for an invention, </a:t>
            </a:r>
            <a:endParaRPr lang="en-ID" sz="1800" b="0" i="0" u="none" strike="noStrike" baseline="0" dirty="0">
              <a:solidFill>
                <a:srgbClr val="000000"/>
              </a:solidFill>
              <a:latin typeface="Times New Roman" panose="02020603050405020304" pitchFamily="18" charset="0"/>
            </a:endParaRPr>
          </a:p>
          <a:p>
            <a:r>
              <a:rPr lang="en-ID" sz="1800" b="0" i="1" u="none" strike="noStrike" baseline="0" dirty="0">
                <a:solidFill>
                  <a:srgbClr val="000000"/>
                </a:solidFill>
                <a:latin typeface="Times New Roman" panose="02020603050405020304" pitchFamily="18" charset="0"/>
              </a:rPr>
              <a:t>C Mark of quality, </a:t>
            </a:r>
            <a:endParaRPr lang="en-ID" sz="1800" b="0" i="0" u="none" strike="noStrike" baseline="0" dirty="0">
              <a:solidFill>
                <a:srgbClr val="000000"/>
              </a:solidFill>
              <a:latin typeface="Times New Roman" panose="02020603050405020304" pitchFamily="18" charset="0"/>
            </a:endParaRPr>
          </a:p>
          <a:p>
            <a:r>
              <a:rPr lang="en-ID" sz="1800" b="0" i="1" u="none" strike="noStrike" baseline="0" dirty="0">
                <a:solidFill>
                  <a:srgbClr val="000000"/>
                </a:solidFill>
                <a:latin typeface="Times New Roman" panose="02020603050405020304" pitchFamily="18" charset="0"/>
              </a:rPr>
              <a:t>D Utility model patent, </a:t>
            </a:r>
            <a:endParaRPr lang="en-ID" sz="1800" b="0" i="0" u="none" strike="noStrike" baseline="0" dirty="0">
              <a:solidFill>
                <a:srgbClr val="000000"/>
              </a:solidFill>
              <a:latin typeface="Times New Roman" panose="02020603050405020304" pitchFamily="18" charset="0"/>
            </a:endParaRPr>
          </a:p>
          <a:p>
            <a:r>
              <a:rPr lang="en-ID" sz="1800" b="0" i="1" u="none" strike="noStrike" baseline="0" dirty="0">
                <a:solidFill>
                  <a:srgbClr val="000000"/>
                </a:solidFill>
                <a:latin typeface="Times New Roman" panose="02020603050405020304" pitchFamily="18" charset="0"/>
              </a:rPr>
              <a:t>E Article. </a:t>
            </a:r>
            <a:endParaRPr lang="uk-UA" dirty="0"/>
          </a:p>
        </p:txBody>
      </p:sp>
    </p:spTree>
    <p:extLst>
      <p:ext uri="{BB962C8B-B14F-4D97-AF65-F5344CB8AC3E}">
        <p14:creationId xmlns:p14="http://schemas.microsoft.com/office/powerpoint/2010/main" val="1141063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E18C32-67CB-B088-BF83-69F053B53397}"/>
              </a:ext>
            </a:extLst>
          </p:cNvPr>
          <p:cNvSpPr txBox="1"/>
          <p:nvPr/>
        </p:nvSpPr>
        <p:spPr>
          <a:xfrm>
            <a:off x="894735" y="1632264"/>
            <a:ext cx="10402529" cy="4401205"/>
          </a:xfrm>
          <a:prstGeom prst="rect">
            <a:avLst/>
          </a:prstGeom>
          <a:solidFill>
            <a:schemeClr val="accent2">
              <a:lumMod val="20000"/>
              <a:lumOff val="80000"/>
            </a:schemeClr>
          </a:solidFill>
        </p:spPr>
        <p:txBody>
          <a:bodyPr wrap="square">
            <a:spAutoFit/>
          </a:bodyPr>
          <a:lstStyle/>
          <a:p>
            <a:r>
              <a:rPr lang="en-US" sz="2000" b="1" i="0" u="none" strike="noStrike" baseline="0" dirty="0">
                <a:solidFill>
                  <a:srgbClr val="000000"/>
                </a:solidFill>
                <a:latin typeface="Times New Roman" panose="02020603050405020304" pitchFamily="18" charset="0"/>
              </a:rPr>
              <a:t>5. Solid, soft, liquid and gaseous dosage forms are classified according to... </a:t>
            </a:r>
            <a:endParaRPr lang="en-US" sz="2000" b="0" i="0" u="none" strike="noStrike" baseline="0" dirty="0">
              <a:solidFill>
                <a:srgbClr val="000000"/>
              </a:solidFill>
              <a:latin typeface="Times New Roman" panose="02020603050405020304" pitchFamily="18" charset="0"/>
            </a:endParaRPr>
          </a:p>
          <a:p>
            <a:r>
              <a:rPr lang="en-ID" sz="2000" b="0" i="1" u="none" strike="noStrike" baseline="0" dirty="0">
                <a:solidFill>
                  <a:srgbClr val="000000"/>
                </a:solidFill>
                <a:latin typeface="Times New Roman" panose="02020603050405020304" pitchFamily="18" charset="0"/>
              </a:rPr>
              <a:t>A aggregate state, </a:t>
            </a:r>
            <a:endParaRPr lang="en-ID" sz="2000" b="0" i="0" u="none" strike="noStrike" baseline="0" dirty="0">
              <a:solidFill>
                <a:srgbClr val="000000"/>
              </a:solidFill>
              <a:latin typeface="Times New Roman" panose="02020603050405020304" pitchFamily="18" charset="0"/>
            </a:endParaRPr>
          </a:p>
          <a:p>
            <a:r>
              <a:rPr lang="en-US" sz="2000" b="0" i="1" u="none" strike="noStrike" baseline="0" dirty="0">
                <a:solidFill>
                  <a:srgbClr val="000000"/>
                </a:solidFill>
                <a:latin typeface="Times New Roman" panose="02020603050405020304" pitchFamily="18" charset="0"/>
              </a:rPr>
              <a:t>B composition of auxiliary components, </a:t>
            </a:r>
            <a:endParaRPr lang="en-US" sz="2000" b="0" i="0" u="none" strike="noStrike" baseline="0" dirty="0">
              <a:solidFill>
                <a:srgbClr val="000000"/>
              </a:solidFill>
              <a:latin typeface="Times New Roman" panose="02020603050405020304" pitchFamily="18" charset="0"/>
            </a:endParaRPr>
          </a:p>
          <a:p>
            <a:r>
              <a:rPr lang="en-US" sz="2000" b="0" i="1" u="none" strike="noStrike" baseline="0" dirty="0">
                <a:solidFill>
                  <a:srgbClr val="000000"/>
                </a:solidFill>
                <a:latin typeface="Times New Roman" panose="02020603050405020304" pitchFamily="18" charset="0"/>
              </a:rPr>
              <a:t>C by the presence of active substances, </a:t>
            </a:r>
            <a:endParaRPr lang="en-US" sz="2000" b="0" i="0" u="none" strike="noStrike" baseline="0" dirty="0">
              <a:solidFill>
                <a:srgbClr val="000000"/>
              </a:solidFill>
              <a:latin typeface="Times New Roman" panose="02020603050405020304" pitchFamily="18" charset="0"/>
            </a:endParaRPr>
          </a:p>
          <a:p>
            <a:r>
              <a:rPr lang="en-ID" sz="2000" b="0" i="1" u="none" strike="noStrike" baseline="0" dirty="0">
                <a:solidFill>
                  <a:srgbClr val="000000"/>
                </a:solidFill>
                <a:latin typeface="Times New Roman" panose="02020603050405020304" pitchFamily="18" charset="0"/>
              </a:rPr>
              <a:t>D stages of production. </a:t>
            </a:r>
            <a:endParaRPr lang="en-ID" sz="2000" b="0" i="0" u="none" strike="noStrike" baseline="0" dirty="0">
              <a:solidFill>
                <a:srgbClr val="000000"/>
              </a:solidFill>
              <a:latin typeface="Times New Roman" panose="02020603050405020304" pitchFamily="18" charset="0"/>
            </a:endParaRPr>
          </a:p>
          <a:p>
            <a:r>
              <a:rPr lang="en-ID" sz="2000" b="0" i="1" u="none" strike="noStrike" baseline="0" dirty="0">
                <a:solidFill>
                  <a:srgbClr val="000000"/>
                </a:solidFill>
                <a:latin typeface="Times New Roman" panose="02020603050405020304" pitchFamily="18" charset="0"/>
              </a:rPr>
              <a:t>E-. </a:t>
            </a:r>
            <a:endParaRPr lang="uk-UA" sz="2000" b="0" i="1" u="none" strike="noStrike" baseline="0" dirty="0">
              <a:solidFill>
                <a:srgbClr val="000000"/>
              </a:solidFill>
              <a:latin typeface="Times New Roman" panose="02020603050405020304" pitchFamily="18" charset="0"/>
            </a:endParaRPr>
          </a:p>
          <a:p>
            <a:endParaRPr lang="en-ID" sz="2000" b="0" i="0" u="none" strike="noStrike" baseline="0" dirty="0">
              <a:solidFill>
                <a:srgbClr val="000000"/>
              </a:solidFill>
              <a:latin typeface="Times New Roman" panose="02020603050405020304" pitchFamily="18" charset="0"/>
            </a:endParaRPr>
          </a:p>
          <a:p>
            <a:r>
              <a:rPr lang="en-US" sz="2000" b="1" i="0" u="none" strike="noStrike" baseline="0" dirty="0">
                <a:solidFill>
                  <a:srgbClr val="000000"/>
                </a:solidFill>
                <a:latin typeface="Times New Roman" panose="02020603050405020304" pitchFamily="18" charset="0"/>
              </a:rPr>
              <a:t>6. A mixture of several types of chopped, ground into coarse powder or whole medicinal plant raw materials, sometimes with the addition of other medicines is called... </a:t>
            </a:r>
            <a:endParaRPr lang="en-US" sz="2000" b="0" i="0" u="none" strike="noStrike" baseline="0" dirty="0">
              <a:solidFill>
                <a:srgbClr val="000000"/>
              </a:solidFill>
              <a:latin typeface="Times New Roman" panose="02020603050405020304" pitchFamily="18" charset="0"/>
            </a:endParaRPr>
          </a:p>
          <a:p>
            <a:r>
              <a:rPr lang="en-ID" sz="2000" b="0" i="1" u="none" strike="noStrike" baseline="0" dirty="0">
                <a:solidFill>
                  <a:srgbClr val="000000"/>
                </a:solidFill>
                <a:latin typeface="Times New Roman" panose="02020603050405020304" pitchFamily="18" charset="0"/>
              </a:rPr>
              <a:t>A fee, </a:t>
            </a:r>
            <a:endParaRPr lang="en-ID" sz="2000" b="0" i="0" u="none" strike="noStrike" baseline="0" dirty="0">
              <a:solidFill>
                <a:srgbClr val="000000"/>
              </a:solidFill>
              <a:latin typeface="Times New Roman" panose="02020603050405020304" pitchFamily="18" charset="0"/>
            </a:endParaRPr>
          </a:p>
          <a:p>
            <a:r>
              <a:rPr lang="en-ID" sz="2000" b="0" i="1" u="none" strike="noStrike" baseline="0" dirty="0">
                <a:solidFill>
                  <a:srgbClr val="000000"/>
                </a:solidFill>
                <a:latin typeface="Times New Roman" panose="02020603050405020304" pitchFamily="18" charset="0"/>
              </a:rPr>
              <a:t>B powders </a:t>
            </a:r>
            <a:endParaRPr lang="en-ID" sz="2000" b="0" i="0" u="none" strike="noStrike" baseline="0" dirty="0">
              <a:solidFill>
                <a:srgbClr val="000000"/>
              </a:solidFill>
              <a:latin typeface="Times New Roman" panose="02020603050405020304" pitchFamily="18" charset="0"/>
            </a:endParaRPr>
          </a:p>
          <a:p>
            <a:r>
              <a:rPr lang="en-ID" sz="2000" b="0" i="1" u="none" strike="noStrike" baseline="0" dirty="0">
                <a:solidFill>
                  <a:srgbClr val="000000"/>
                </a:solidFill>
                <a:latin typeface="Times New Roman" panose="02020603050405020304" pitchFamily="18" charset="0"/>
              </a:rPr>
              <a:t>C granules, </a:t>
            </a:r>
            <a:endParaRPr lang="en-ID" sz="2000" b="0" i="0" u="none" strike="noStrike" baseline="0" dirty="0">
              <a:solidFill>
                <a:srgbClr val="000000"/>
              </a:solidFill>
              <a:latin typeface="Times New Roman" panose="02020603050405020304" pitchFamily="18" charset="0"/>
            </a:endParaRPr>
          </a:p>
          <a:p>
            <a:r>
              <a:rPr lang="en-ID" sz="2000" b="0" i="1" u="none" strike="noStrike" baseline="0" dirty="0">
                <a:solidFill>
                  <a:srgbClr val="000000"/>
                </a:solidFill>
                <a:latin typeface="Times New Roman" panose="02020603050405020304" pitchFamily="18" charset="0"/>
              </a:rPr>
              <a:t>D </a:t>
            </a:r>
            <a:r>
              <a:rPr lang="en-ID" sz="2000" b="0" i="1" u="none" strike="noStrike" baseline="0" dirty="0" err="1">
                <a:solidFill>
                  <a:srgbClr val="000000"/>
                </a:solidFill>
                <a:latin typeface="Times New Roman" panose="02020603050405020304" pitchFamily="18" charset="0"/>
              </a:rPr>
              <a:t>dragee</a:t>
            </a:r>
            <a:r>
              <a:rPr lang="en-ID" sz="2000" b="0" i="1" u="none" strike="noStrike" baseline="0" dirty="0">
                <a:solidFill>
                  <a:srgbClr val="000000"/>
                </a:solidFill>
                <a:latin typeface="Times New Roman" panose="02020603050405020304" pitchFamily="18" charset="0"/>
              </a:rPr>
              <a:t> </a:t>
            </a:r>
            <a:endParaRPr lang="en-ID" sz="2000" b="0" i="0" u="none" strike="noStrike" baseline="0" dirty="0">
              <a:solidFill>
                <a:srgbClr val="000000"/>
              </a:solidFill>
              <a:latin typeface="Times New Roman" panose="02020603050405020304" pitchFamily="18" charset="0"/>
            </a:endParaRPr>
          </a:p>
          <a:p>
            <a:r>
              <a:rPr lang="en-ID" sz="2000" b="0" i="1" u="none" strike="noStrike" baseline="0" dirty="0">
                <a:solidFill>
                  <a:srgbClr val="000000"/>
                </a:solidFill>
                <a:latin typeface="Times New Roman" panose="02020603050405020304" pitchFamily="18" charset="0"/>
              </a:rPr>
              <a:t>E capsules. </a:t>
            </a:r>
            <a:endParaRPr lang="uk-UA" sz="2000" dirty="0"/>
          </a:p>
        </p:txBody>
      </p:sp>
    </p:spTree>
    <p:extLst>
      <p:ext uri="{BB962C8B-B14F-4D97-AF65-F5344CB8AC3E}">
        <p14:creationId xmlns:p14="http://schemas.microsoft.com/office/powerpoint/2010/main" val="28754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DF66CB-8435-361F-461C-043A781B8675}"/>
              </a:ext>
            </a:extLst>
          </p:cNvPr>
          <p:cNvSpPr txBox="1"/>
          <p:nvPr/>
        </p:nvSpPr>
        <p:spPr>
          <a:xfrm>
            <a:off x="825910" y="1611753"/>
            <a:ext cx="10913806" cy="4247317"/>
          </a:xfrm>
          <a:prstGeom prst="rect">
            <a:avLst/>
          </a:prstGeom>
          <a:solidFill>
            <a:schemeClr val="accent2">
              <a:lumMod val="20000"/>
              <a:lumOff val="80000"/>
            </a:schemeClr>
          </a:solidFill>
        </p:spPr>
        <p:txBody>
          <a:bodyPr wrap="square">
            <a:spAutoFit/>
          </a:bodyPr>
          <a:lstStyle/>
          <a:p>
            <a:pPr algn="just"/>
            <a:r>
              <a:rPr lang="en-US" sz="1800" b="1" i="0" u="none" strike="noStrike" baseline="0" dirty="0">
                <a:solidFill>
                  <a:srgbClr val="000000"/>
                </a:solidFill>
                <a:latin typeface="Times New Roman" panose="02020603050405020304" pitchFamily="18" charset="0"/>
              </a:rPr>
              <a:t>7. Systems in which a solid substance is suspended in a liquid and the particle size ranges from 0.1 to 10 </a:t>
            </a:r>
            <a:r>
              <a:rPr lang="en-US" sz="1800" b="1" i="0" u="none" strike="noStrike" baseline="0" dirty="0" err="1">
                <a:solidFill>
                  <a:srgbClr val="000000"/>
                </a:solidFill>
                <a:latin typeface="Times New Roman" panose="02020603050405020304" pitchFamily="18" charset="0"/>
              </a:rPr>
              <a:t>μm</a:t>
            </a:r>
            <a:r>
              <a:rPr lang="en-US" sz="1800" b="1" i="0" u="none" strike="noStrike" baseline="0" dirty="0">
                <a:solidFill>
                  <a:srgbClr val="000000"/>
                </a:solidFill>
                <a:latin typeface="Times New Roman" panose="02020603050405020304" pitchFamily="18" charset="0"/>
              </a:rPr>
              <a:t> are called: </a:t>
            </a:r>
            <a:endParaRPr lang="en-US" sz="1800" b="0" i="0" u="none" strike="noStrike" baseline="0" dirty="0">
              <a:solidFill>
                <a:srgbClr val="000000"/>
              </a:solidFill>
              <a:latin typeface="Times New Roman" panose="02020603050405020304" pitchFamily="18" charset="0"/>
            </a:endParaRPr>
          </a:p>
          <a:p>
            <a:pPr algn="just"/>
            <a:r>
              <a:rPr lang="en-ID" sz="1800" b="0" i="1" u="none" strike="noStrike" baseline="0" dirty="0">
                <a:solidFill>
                  <a:srgbClr val="000000"/>
                </a:solidFill>
                <a:latin typeface="Times New Roman" panose="02020603050405020304" pitchFamily="18" charset="0"/>
              </a:rPr>
              <a:t>A suspension; </a:t>
            </a:r>
            <a:endParaRPr lang="en-ID" sz="1800" b="0" i="0" u="none" strike="noStrike" baseline="0" dirty="0">
              <a:solidFill>
                <a:srgbClr val="000000"/>
              </a:solidFill>
              <a:latin typeface="Times New Roman" panose="02020603050405020304" pitchFamily="18" charset="0"/>
            </a:endParaRPr>
          </a:p>
          <a:p>
            <a:pPr algn="just"/>
            <a:r>
              <a:rPr lang="en-ID" sz="1800" b="0" i="1" u="none" strike="noStrike" baseline="0" dirty="0">
                <a:solidFill>
                  <a:srgbClr val="000000"/>
                </a:solidFill>
                <a:latin typeface="Times New Roman" panose="02020603050405020304" pitchFamily="18" charset="0"/>
              </a:rPr>
              <a:t>B emulsions, </a:t>
            </a:r>
            <a:endParaRPr lang="en-ID" sz="1800" b="0" i="0" u="none" strike="noStrike" baseline="0" dirty="0">
              <a:solidFill>
                <a:srgbClr val="000000"/>
              </a:solidFill>
              <a:latin typeface="Times New Roman" panose="02020603050405020304" pitchFamily="18" charset="0"/>
            </a:endParaRPr>
          </a:p>
          <a:p>
            <a:pPr algn="just"/>
            <a:r>
              <a:rPr lang="en-ID" sz="1800" b="0" i="1" u="none" strike="noStrike" baseline="0" dirty="0">
                <a:solidFill>
                  <a:srgbClr val="000000"/>
                </a:solidFill>
                <a:latin typeface="Times New Roman" panose="02020603050405020304" pitchFamily="18" charset="0"/>
              </a:rPr>
              <a:t>C liniments, </a:t>
            </a:r>
            <a:endParaRPr lang="en-ID" sz="1800" b="0" i="0" u="none" strike="noStrike" baseline="0" dirty="0">
              <a:solidFill>
                <a:srgbClr val="000000"/>
              </a:solidFill>
              <a:latin typeface="Times New Roman" panose="02020603050405020304" pitchFamily="18" charset="0"/>
            </a:endParaRPr>
          </a:p>
          <a:p>
            <a:pPr algn="just"/>
            <a:r>
              <a:rPr lang="en-ID" sz="1800" b="0" i="1" u="none" strike="noStrike" baseline="0" dirty="0">
                <a:solidFill>
                  <a:srgbClr val="000000"/>
                </a:solidFill>
                <a:latin typeface="Times New Roman" panose="02020603050405020304" pitchFamily="18" charset="0"/>
              </a:rPr>
              <a:t>D mucus, </a:t>
            </a:r>
            <a:endParaRPr lang="en-ID" sz="1800" b="0" i="0" u="none" strike="noStrike" baseline="0" dirty="0">
              <a:solidFill>
                <a:srgbClr val="000000"/>
              </a:solidFill>
              <a:latin typeface="Times New Roman" panose="02020603050405020304" pitchFamily="18" charset="0"/>
            </a:endParaRPr>
          </a:p>
          <a:p>
            <a:pPr algn="just"/>
            <a:r>
              <a:rPr lang="en-ID" sz="1800" b="0" i="1" u="none" strike="noStrike" baseline="0" dirty="0">
                <a:solidFill>
                  <a:srgbClr val="000000"/>
                </a:solidFill>
                <a:latin typeface="Times New Roman" panose="02020603050405020304" pitchFamily="18" charset="0"/>
              </a:rPr>
              <a:t>E solutions. </a:t>
            </a:r>
            <a:endParaRPr lang="uk-UA" sz="1800" b="0" i="1" u="none" strike="noStrike" baseline="0" dirty="0">
              <a:solidFill>
                <a:srgbClr val="000000"/>
              </a:solidFill>
              <a:latin typeface="Times New Roman" panose="02020603050405020304" pitchFamily="18" charset="0"/>
            </a:endParaRPr>
          </a:p>
          <a:p>
            <a:pPr algn="just"/>
            <a:endParaRPr lang="en-ID" sz="1800" b="0" i="0" u="none" strike="noStrike" baseline="0" dirty="0">
              <a:solidFill>
                <a:srgbClr val="000000"/>
              </a:solidFill>
              <a:latin typeface="Times New Roman" panose="02020603050405020304" pitchFamily="18" charset="0"/>
            </a:endParaRPr>
          </a:p>
          <a:p>
            <a:pPr algn="just"/>
            <a:r>
              <a:rPr lang="en-US" sz="1800" b="1" i="0" u="none" strike="noStrike" baseline="0" dirty="0">
                <a:solidFill>
                  <a:srgbClr val="000000"/>
                </a:solidFill>
                <a:latin typeface="Times New Roman" panose="02020603050405020304" pitchFamily="18" charset="0"/>
              </a:rPr>
              <a:t>8. The classification of dosage forms, depending on the routes of administration, is divided into: </a:t>
            </a:r>
            <a:endParaRPr lang="en-US" sz="1800" b="0" i="0" u="none" strike="noStrike" baseline="0" dirty="0">
              <a:solidFill>
                <a:srgbClr val="000000"/>
              </a:solidFill>
              <a:latin typeface="Times New Roman" panose="02020603050405020304" pitchFamily="18" charset="0"/>
            </a:endParaRPr>
          </a:p>
          <a:p>
            <a:pPr algn="just"/>
            <a:r>
              <a:rPr lang="en-ID" sz="1800" b="0" i="1" u="none" strike="noStrike" baseline="0" dirty="0">
                <a:solidFill>
                  <a:srgbClr val="000000"/>
                </a:solidFill>
                <a:latin typeface="Times New Roman" panose="02020603050405020304" pitchFamily="18" charset="0"/>
              </a:rPr>
              <a:t>A enteral and parenteral; </a:t>
            </a:r>
            <a:endParaRPr lang="en-ID" sz="1800" b="0" i="0" u="none" strike="noStrike" baseline="0" dirty="0">
              <a:solidFill>
                <a:srgbClr val="000000"/>
              </a:solidFill>
              <a:latin typeface="Times New Roman" panose="02020603050405020304" pitchFamily="18" charset="0"/>
            </a:endParaRPr>
          </a:p>
          <a:p>
            <a:pPr algn="just"/>
            <a:r>
              <a:rPr lang="en-ID" sz="1800" b="0" i="1" u="none" strike="noStrike" baseline="0" dirty="0">
                <a:solidFill>
                  <a:srgbClr val="000000"/>
                </a:solidFill>
                <a:latin typeface="Times New Roman" panose="02020603050405020304" pitchFamily="18" charset="0"/>
              </a:rPr>
              <a:t>B injectable and inhaled, </a:t>
            </a:r>
            <a:endParaRPr lang="en-ID" sz="1800" b="0" i="0" u="none" strike="noStrike" baseline="0" dirty="0">
              <a:solidFill>
                <a:srgbClr val="000000"/>
              </a:solidFill>
              <a:latin typeface="Times New Roman" panose="02020603050405020304" pitchFamily="18" charset="0"/>
            </a:endParaRPr>
          </a:p>
          <a:p>
            <a:pPr algn="just"/>
            <a:r>
              <a:rPr lang="en-ID" sz="1800" b="0" i="1" u="none" strike="noStrike" baseline="0" dirty="0">
                <a:solidFill>
                  <a:srgbClr val="000000"/>
                </a:solidFill>
                <a:latin typeface="Times New Roman" panose="02020603050405020304" pitchFamily="18" charset="0"/>
              </a:rPr>
              <a:t>C rectal and vaginal, </a:t>
            </a:r>
            <a:endParaRPr lang="en-ID" sz="1800" b="0" i="0" u="none" strike="noStrike" baseline="0" dirty="0">
              <a:solidFill>
                <a:srgbClr val="000000"/>
              </a:solidFill>
              <a:latin typeface="Times New Roman" panose="02020603050405020304" pitchFamily="18" charset="0"/>
            </a:endParaRPr>
          </a:p>
          <a:p>
            <a:pPr algn="just"/>
            <a:r>
              <a:rPr lang="en-ID" sz="1800" b="0" i="1" u="none" strike="noStrike" baseline="0" dirty="0">
                <a:solidFill>
                  <a:srgbClr val="000000"/>
                </a:solidFill>
                <a:latin typeface="Times New Roman" panose="02020603050405020304" pitchFamily="18" charset="0"/>
              </a:rPr>
              <a:t>D sublingual and percutaneous, </a:t>
            </a:r>
            <a:endParaRPr lang="en-ID" sz="1800" b="0" i="0" u="none" strike="noStrike" baseline="0" dirty="0">
              <a:solidFill>
                <a:srgbClr val="000000"/>
              </a:solidFill>
              <a:latin typeface="Times New Roman" panose="02020603050405020304" pitchFamily="18" charset="0"/>
            </a:endParaRPr>
          </a:p>
          <a:p>
            <a:pPr algn="just"/>
            <a:r>
              <a:rPr lang="en-ID" sz="1800" b="0" i="1" u="none" strike="noStrike" baseline="0" dirty="0">
                <a:solidFill>
                  <a:srgbClr val="000000"/>
                </a:solidFill>
                <a:latin typeface="Times New Roman" panose="02020603050405020304" pitchFamily="18" charset="0"/>
              </a:rPr>
              <a:t>E -. </a:t>
            </a:r>
            <a:endParaRPr lang="uk-UA" sz="1800" b="0" i="1" u="none" strike="noStrike" baseline="0" dirty="0">
              <a:solidFill>
                <a:srgbClr val="000000"/>
              </a:solidFill>
              <a:latin typeface="Times New Roman" panose="02020603050405020304" pitchFamily="18" charset="0"/>
            </a:endParaRPr>
          </a:p>
          <a:p>
            <a:pPr algn="just"/>
            <a:endParaRPr lang="en-ID" sz="18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143134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9C8E2-0A99-468A-FEFD-1EF4CC2DD4C9}"/>
              </a:ext>
            </a:extLst>
          </p:cNvPr>
          <p:cNvSpPr txBox="1"/>
          <p:nvPr/>
        </p:nvSpPr>
        <p:spPr>
          <a:xfrm>
            <a:off x="1071715" y="1739572"/>
            <a:ext cx="10166555" cy="3693319"/>
          </a:xfrm>
          <a:prstGeom prst="rect">
            <a:avLst/>
          </a:prstGeom>
          <a:solidFill>
            <a:schemeClr val="accent2">
              <a:lumMod val="20000"/>
              <a:lumOff val="80000"/>
            </a:schemeClr>
          </a:solidFill>
        </p:spPr>
        <p:txBody>
          <a:bodyPr wrap="square">
            <a:spAutoFit/>
          </a:bodyPr>
          <a:lstStyle/>
          <a:p>
            <a:r>
              <a:rPr lang="en-US" sz="1800" b="1" i="0" u="none" strike="noStrike" baseline="0" dirty="0">
                <a:solidFill>
                  <a:srgbClr val="000000"/>
                </a:solidFill>
                <a:latin typeface="Times New Roman" panose="02020603050405020304" pitchFamily="18" charset="0"/>
              </a:rPr>
              <a:t>9. The State Pharmacopoeia is...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A set of mandatory national standards and norms that regulate the quality of medicinal products,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B some norms that regulate the quality of medicinal products,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C a set of selective criteria that indicate a certain quality of medicinal products,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solidFill>
                  <a:srgbClr val="000000"/>
                </a:solidFill>
                <a:latin typeface="Times New Roman" panose="02020603050405020304" pitchFamily="18" charset="0"/>
              </a:rPr>
              <a:t>D articles on individual medicinal substances and medicinal products, </a:t>
            </a:r>
            <a:endParaRPr lang="en-US" sz="1800" b="0" i="0" u="none" strike="noStrike" baseline="0" dirty="0">
              <a:solidFill>
                <a:srgbClr val="000000"/>
              </a:solidFill>
              <a:latin typeface="Times New Roman" panose="02020603050405020304" pitchFamily="18" charset="0"/>
            </a:endParaRPr>
          </a:p>
          <a:p>
            <a:r>
              <a:rPr lang="en-ID" sz="1800" b="0" i="1" u="none" strike="noStrike" baseline="0" dirty="0">
                <a:solidFill>
                  <a:srgbClr val="000000"/>
                </a:solidFill>
                <a:latin typeface="Times New Roman" panose="02020603050405020304" pitchFamily="18" charset="0"/>
              </a:rPr>
              <a:t>E – </a:t>
            </a:r>
            <a:endParaRPr lang="uk-UA" sz="1800" b="0" i="1" u="none" strike="noStrike" baseline="0" dirty="0">
              <a:solidFill>
                <a:srgbClr val="000000"/>
              </a:solidFill>
              <a:latin typeface="Times New Roman" panose="02020603050405020304" pitchFamily="18" charset="0"/>
            </a:endParaRPr>
          </a:p>
          <a:p>
            <a:endParaRPr lang="en-ID" sz="1800" b="0" i="0" u="none" strike="noStrike" baseline="0" dirty="0">
              <a:solidFill>
                <a:srgbClr val="000000"/>
              </a:solidFill>
              <a:latin typeface="Times New Roman" panose="02020603050405020304" pitchFamily="18" charset="0"/>
            </a:endParaRPr>
          </a:p>
          <a:p>
            <a:r>
              <a:rPr lang="en-US" sz="1800" b="1" i="0" u="none" strike="noStrike" baseline="0" dirty="0">
                <a:solidFill>
                  <a:srgbClr val="000000"/>
                </a:solidFill>
                <a:latin typeface="Times New Roman" panose="02020603050405020304" pitchFamily="18" charset="0"/>
              </a:rPr>
              <a:t>10. The Commission of the European Pharmacopoeia currently has... members: </a:t>
            </a:r>
            <a:endParaRPr lang="en-US" sz="1800" b="0" i="0" u="none" strike="noStrike" baseline="0" dirty="0">
              <a:solidFill>
                <a:srgbClr val="000000"/>
              </a:solidFill>
              <a:latin typeface="Times New Roman" panose="02020603050405020304" pitchFamily="18" charset="0"/>
            </a:endParaRPr>
          </a:p>
          <a:p>
            <a:r>
              <a:rPr lang="en-ID" sz="1800" i="1" u="none" strike="noStrike" baseline="0" dirty="0">
                <a:solidFill>
                  <a:srgbClr val="000000"/>
                </a:solidFill>
                <a:latin typeface="Times New Roman" panose="02020603050405020304" pitchFamily="18" charset="0"/>
              </a:rPr>
              <a:t>A 38 countries, </a:t>
            </a:r>
            <a:endParaRPr lang="en-ID" sz="1800" i="0" u="none" strike="noStrike" baseline="0" dirty="0">
              <a:solidFill>
                <a:srgbClr val="000000"/>
              </a:solidFill>
              <a:latin typeface="Times New Roman" panose="02020603050405020304" pitchFamily="18" charset="0"/>
            </a:endParaRPr>
          </a:p>
          <a:p>
            <a:r>
              <a:rPr lang="en-ID" sz="1800" i="1" u="none" strike="noStrike" baseline="0" dirty="0">
                <a:solidFill>
                  <a:srgbClr val="000000"/>
                </a:solidFill>
                <a:latin typeface="Times New Roman" panose="02020603050405020304" pitchFamily="18" charset="0"/>
              </a:rPr>
              <a:t>B 40 countries, </a:t>
            </a:r>
            <a:endParaRPr lang="en-ID" sz="1800" i="0" u="none" strike="noStrike" baseline="0" dirty="0">
              <a:solidFill>
                <a:srgbClr val="000000"/>
              </a:solidFill>
              <a:latin typeface="Times New Roman" panose="02020603050405020304" pitchFamily="18" charset="0"/>
            </a:endParaRPr>
          </a:p>
          <a:p>
            <a:r>
              <a:rPr lang="en-ID" sz="1800" i="1" u="none" strike="noStrike" baseline="0" dirty="0">
                <a:solidFill>
                  <a:srgbClr val="000000"/>
                </a:solidFill>
                <a:latin typeface="Times New Roman" panose="02020603050405020304" pitchFamily="18" charset="0"/>
              </a:rPr>
              <a:t>C 20 countries, </a:t>
            </a:r>
            <a:endParaRPr lang="en-ID" sz="1800" i="0" u="none" strike="noStrike" baseline="0" dirty="0">
              <a:solidFill>
                <a:srgbClr val="000000"/>
              </a:solidFill>
              <a:latin typeface="Times New Roman" panose="02020603050405020304" pitchFamily="18" charset="0"/>
            </a:endParaRPr>
          </a:p>
          <a:p>
            <a:r>
              <a:rPr lang="en-ID" sz="1800" i="1" u="none" strike="noStrike" baseline="0" dirty="0">
                <a:solidFill>
                  <a:srgbClr val="000000"/>
                </a:solidFill>
                <a:latin typeface="Times New Roman" panose="02020603050405020304" pitchFamily="18" charset="0"/>
              </a:rPr>
              <a:t>D 5 countries, </a:t>
            </a:r>
            <a:endParaRPr lang="en-ID" sz="1800" i="0" u="none" strike="noStrike" baseline="0" dirty="0">
              <a:solidFill>
                <a:srgbClr val="000000"/>
              </a:solidFill>
              <a:latin typeface="Times New Roman" panose="02020603050405020304" pitchFamily="18" charset="0"/>
            </a:endParaRPr>
          </a:p>
          <a:p>
            <a:r>
              <a:rPr lang="en-ID" sz="1800" i="1" u="none" strike="noStrike" baseline="0" dirty="0">
                <a:solidFill>
                  <a:srgbClr val="000000"/>
                </a:solidFill>
                <a:latin typeface="Times New Roman" panose="02020603050405020304" pitchFamily="18" charset="0"/>
              </a:rPr>
              <a:t>E 15 countries </a:t>
            </a:r>
            <a:endParaRPr lang="uk-UA" dirty="0"/>
          </a:p>
        </p:txBody>
      </p:sp>
    </p:spTree>
    <p:extLst>
      <p:ext uri="{BB962C8B-B14F-4D97-AF65-F5344CB8AC3E}">
        <p14:creationId xmlns:p14="http://schemas.microsoft.com/office/powerpoint/2010/main" val="2248860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53DCA8-CB82-F2E1-FF6D-FB577B6F10A7}"/>
              </a:ext>
            </a:extLst>
          </p:cNvPr>
          <p:cNvSpPr txBox="1"/>
          <p:nvPr/>
        </p:nvSpPr>
        <p:spPr>
          <a:xfrm>
            <a:off x="4916129" y="424934"/>
            <a:ext cx="6096000" cy="523220"/>
          </a:xfrm>
          <a:prstGeom prst="rect">
            <a:avLst/>
          </a:prstGeom>
          <a:solidFill>
            <a:schemeClr val="accent2">
              <a:lumMod val="20000"/>
              <a:lumOff val="80000"/>
            </a:schemeClr>
          </a:solidFill>
        </p:spPr>
        <p:txBody>
          <a:bodyPr wrap="square">
            <a:spAutoFit/>
          </a:bodyPr>
          <a:lstStyle/>
          <a:p>
            <a:pPr algn="ctr"/>
            <a:r>
              <a:rPr lang="en-US" sz="2800" b="1" i="0" u="none" strike="noStrike" baseline="0" dirty="0">
                <a:solidFill>
                  <a:srgbClr val="000000"/>
                </a:solidFill>
                <a:latin typeface="Times New Roman" panose="02020603050405020304" pitchFamily="18" charset="0"/>
              </a:rPr>
              <a:t>Tasks for fixing the material </a:t>
            </a:r>
            <a:endParaRPr lang="uk-UA" sz="2800" dirty="0"/>
          </a:p>
        </p:txBody>
      </p:sp>
      <p:graphicFrame>
        <p:nvGraphicFramePr>
          <p:cNvPr id="4" name="Таблиця 3">
            <a:extLst>
              <a:ext uri="{FF2B5EF4-FFF2-40B4-BE49-F238E27FC236}">
                <a16:creationId xmlns:a16="http://schemas.microsoft.com/office/drawing/2014/main" id="{6D89CFC1-8804-B75E-4449-A215865378DC}"/>
              </a:ext>
            </a:extLst>
          </p:cNvPr>
          <p:cNvGraphicFramePr>
            <a:graphicFrameLocks noGrp="1"/>
          </p:cNvGraphicFramePr>
          <p:nvPr>
            <p:extLst>
              <p:ext uri="{D42A27DB-BD31-4B8C-83A1-F6EECF244321}">
                <p14:modId xmlns:p14="http://schemas.microsoft.com/office/powerpoint/2010/main" val="1274508897"/>
              </p:ext>
            </p:extLst>
          </p:nvPr>
        </p:nvGraphicFramePr>
        <p:xfrm>
          <a:off x="924233" y="1504135"/>
          <a:ext cx="10255044" cy="4720864"/>
        </p:xfrm>
        <a:graphic>
          <a:graphicData uri="http://schemas.openxmlformats.org/drawingml/2006/table">
            <a:tbl>
              <a:tblPr firstRow="1" bandRow="1">
                <a:tableStyleId>{5C22544A-7EE6-4342-B048-85BDC9FD1C3A}</a:tableStyleId>
              </a:tblPr>
              <a:tblGrid>
                <a:gridCol w="649054">
                  <a:extLst>
                    <a:ext uri="{9D8B030D-6E8A-4147-A177-3AD203B41FA5}">
                      <a16:colId xmlns:a16="http://schemas.microsoft.com/office/drawing/2014/main" val="1167052193"/>
                    </a:ext>
                  </a:extLst>
                </a:gridCol>
                <a:gridCol w="5871437">
                  <a:extLst>
                    <a:ext uri="{9D8B030D-6E8A-4147-A177-3AD203B41FA5}">
                      <a16:colId xmlns:a16="http://schemas.microsoft.com/office/drawing/2014/main" val="591119465"/>
                    </a:ext>
                  </a:extLst>
                </a:gridCol>
                <a:gridCol w="1907218">
                  <a:extLst>
                    <a:ext uri="{9D8B030D-6E8A-4147-A177-3AD203B41FA5}">
                      <a16:colId xmlns:a16="http://schemas.microsoft.com/office/drawing/2014/main" val="228146313"/>
                    </a:ext>
                  </a:extLst>
                </a:gridCol>
                <a:gridCol w="1827335">
                  <a:extLst>
                    <a:ext uri="{9D8B030D-6E8A-4147-A177-3AD203B41FA5}">
                      <a16:colId xmlns:a16="http://schemas.microsoft.com/office/drawing/2014/main" val="4147021593"/>
                    </a:ext>
                  </a:extLst>
                </a:gridCol>
              </a:tblGrid>
              <a:tr h="395798">
                <a:tc>
                  <a:txBody>
                    <a:bodyPr/>
                    <a:lstStyle/>
                    <a:p>
                      <a:r>
                        <a:rPr lang="uk-UA" sz="1400" dirty="0">
                          <a:latin typeface="Times New Roman" panose="02020603050405020304" pitchFamily="18" charset="0"/>
                          <a:cs typeface="Times New Roman" panose="02020603050405020304" pitchFamily="18"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lt1"/>
                          </a:solidFill>
                          <a:latin typeface="Times New Roman" panose="02020603050405020304" pitchFamily="18" charset="0"/>
                          <a:ea typeface="+mn-ea"/>
                          <a:cs typeface="Times New Roman" panose="02020603050405020304" pitchFamily="18" charset="0"/>
                        </a:rPr>
                        <a:t>Mein tasks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lt1"/>
                          </a:solidFill>
                          <a:latin typeface="Times New Roman" panose="02020603050405020304" pitchFamily="18" charset="0"/>
                          <a:ea typeface="+mn-ea"/>
                          <a:cs typeface="Times New Roman" panose="02020603050405020304" pitchFamily="18" charset="0"/>
                        </a:rPr>
                        <a:t>Instructions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err="1">
                          <a:solidFill>
                            <a:schemeClr val="lt1"/>
                          </a:solidFill>
                          <a:latin typeface="Times New Roman" panose="02020603050405020304" pitchFamily="18" charset="0"/>
                          <a:ea typeface="+mn-ea"/>
                          <a:cs typeface="Times New Roman" panose="02020603050405020304" pitchFamily="18" charset="0"/>
                        </a:rPr>
                        <a:t>Ansvers</a:t>
                      </a:r>
                      <a:r>
                        <a:rPr lang="en-ID" sz="1400" b="0" i="0" u="none" strike="noStrike" kern="1200" baseline="0" dirty="0">
                          <a:solidFill>
                            <a:schemeClr val="lt1"/>
                          </a:solidFill>
                          <a:latin typeface="Times New Roman" panose="02020603050405020304" pitchFamily="18" charset="0"/>
                          <a:ea typeface="+mn-ea"/>
                          <a:cs typeface="Times New Roman" panose="02020603050405020304" pitchFamily="18" charset="0"/>
                        </a:rPr>
                        <a:t> 	</a:t>
                      </a:r>
                    </a:p>
                  </a:txBody>
                  <a:tcPr/>
                </a:tc>
                <a:extLst>
                  <a:ext uri="{0D108BD9-81ED-4DB2-BD59-A6C34878D82A}">
                    <a16:rowId xmlns:a16="http://schemas.microsoft.com/office/drawing/2014/main" val="76199831"/>
                  </a:ext>
                </a:extLst>
              </a:tr>
              <a:tr h="395798">
                <a:tc>
                  <a:txBody>
                    <a:bodyPr/>
                    <a:lstStyle/>
                    <a:p>
                      <a:r>
                        <a:rPr lang="uk-UA" sz="1400" dirty="0">
                          <a:latin typeface="Times New Roman" panose="02020603050405020304" pitchFamily="18" charset="0"/>
                          <a:cs typeface="Times New Roman" panose="02020603050405020304" pitchFamily="18" charset="0"/>
                        </a:rPr>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Name the main tasks of technology?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 </a:t>
                      </a:r>
                    </a:p>
                  </a:txBody>
                  <a:tcPr/>
                </a:tc>
                <a:tc>
                  <a:txBody>
                    <a:bodyPr/>
                    <a:lstStyle/>
                    <a:p>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94715213"/>
                  </a:ext>
                </a:extLst>
              </a:tr>
              <a:tr h="395798">
                <a:tc>
                  <a:txBody>
                    <a:bodyPr/>
                    <a:lstStyle/>
                    <a:p>
                      <a:r>
                        <a:rPr lang="uk-UA" sz="1400" dirty="0">
                          <a:latin typeface="Times New Roman" panose="02020603050405020304" pitchFamily="18" charset="0"/>
                          <a:cs typeface="Times New Roman" panose="02020603050405020304" pitchFamily="18" charset="0"/>
                        </a:rPr>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Name the main criteria for the organization of pharmaceutical production?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 </a:t>
                      </a:r>
                    </a:p>
                  </a:txBody>
                  <a:tcPr/>
                </a:tc>
                <a:tc>
                  <a:txBody>
                    <a:bodyPr/>
                    <a:lstStyle/>
                    <a:p>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45609241"/>
                  </a:ext>
                </a:extLst>
              </a:tr>
              <a:tr h="395798">
                <a:tc>
                  <a:txBody>
                    <a:bodyPr/>
                    <a:lstStyle/>
                    <a:p>
                      <a:r>
                        <a:rPr lang="uk-UA" sz="1400" dirty="0">
                          <a:latin typeface="Times New Roman" panose="02020603050405020304" pitchFamily="18" charset="0"/>
                          <a:cs typeface="Times New Roman" panose="02020603050405020304" pitchFamily="18" charset="0"/>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Main departments in a pharmaceutical company?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 </a:t>
                      </a:r>
                    </a:p>
                  </a:txBody>
                  <a:tcPr/>
                </a:tc>
                <a:tc>
                  <a:txBody>
                    <a:bodyPr/>
                    <a:lstStyle/>
                    <a:p>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4851042"/>
                  </a:ext>
                </a:extLst>
              </a:tr>
              <a:tr h="395798">
                <a:tc>
                  <a:txBody>
                    <a:bodyPr/>
                    <a:lstStyle/>
                    <a:p>
                      <a:r>
                        <a:rPr lang="uk-UA" sz="1400" dirty="0">
                          <a:latin typeface="Times New Roman" panose="02020603050405020304" pitchFamily="18" charset="0"/>
                          <a:cs typeface="Times New Roman" panose="02020603050405020304" pitchFamily="18" charset="0"/>
                        </a:rPr>
                        <a:t>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Define the term pharmaceutical technology?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 </a:t>
                      </a:r>
                    </a:p>
                  </a:txBody>
                  <a:tcPr/>
                </a:tc>
                <a:tc>
                  <a:txBody>
                    <a:bodyPr/>
                    <a:lstStyle/>
                    <a:p>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97229986"/>
                  </a:ext>
                </a:extLst>
              </a:tr>
              <a:tr h="395798">
                <a:tc>
                  <a:txBody>
                    <a:bodyPr/>
                    <a:lstStyle/>
                    <a:p>
                      <a:r>
                        <a:rPr lang="uk-UA" sz="1400" dirty="0">
                          <a:latin typeface="Times New Roman" panose="02020603050405020304" pitchFamily="18" charset="0"/>
                          <a:cs typeface="Times New Roman" panose="02020603050405020304" pitchFamily="18" charset="0"/>
                        </a:rPr>
                        <a:t>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State the common and distinctive features between pharmacy drug technology and pharmaceutical manufacturing technology?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 </a:t>
                      </a:r>
                    </a:p>
                  </a:txBody>
                  <a:tcPr/>
                </a:tc>
                <a:tc>
                  <a:txBody>
                    <a:bodyPr/>
                    <a:lstStyle/>
                    <a:p>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61768837"/>
                  </a:ext>
                </a:extLst>
              </a:tr>
              <a:tr h="395798">
                <a:tc>
                  <a:txBody>
                    <a:bodyPr/>
                    <a:lstStyle/>
                    <a:p>
                      <a:r>
                        <a:rPr lang="uk-UA" sz="1400" dirty="0">
                          <a:latin typeface="Times New Roman" panose="02020603050405020304" pitchFamily="18" charset="0"/>
                          <a:cs typeface="Times New Roman" panose="02020603050405020304" pitchFamily="18" charset="0"/>
                        </a:rPr>
                        <a:t>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Define the term validation?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 </a:t>
                      </a:r>
                    </a:p>
                  </a:txBody>
                  <a:tcPr/>
                </a:tc>
                <a:tc>
                  <a:txBody>
                    <a:bodyPr/>
                    <a:lstStyle/>
                    <a:p>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2482905"/>
                  </a:ext>
                </a:extLst>
              </a:tr>
              <a:tr h="395798">
                <a:tc>
                  <a:txBody>
                    <a:bodyPr/>
                    <a:lstStyle/>
                    <a:p>
                      <a:r>
                        <a:rPr lang="uk-UA" sz="1400" dirty="0">
                          <a:latin typeface="Times New Roman" panose="02020603050405020304" pitchFamily="18" charset="0"/>
                          <a:cs typeface="Times New Roman" panose="02020603050405020304" pitchFamily="18" charset="0"/>
                        </a:rPr>
                        <a:t>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Name the main principles of classification of dosage forms?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 </a:t>
                      </a:r>
                    </a:p>
                  </a:txBody>
                  <a:tcPr/>
                </a:tc>
                <a:tc>
                  <a:txBody>
                    <a:bodyPr/>
                    <a:lstStyle/>
                    <a:p>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23374686"/>
                  </a:ext>
                </a:extLst>
              </a:tr>
              <a:tr h="395798">
                <a:tc>
                  <a:txBody>
                    <a:bodyPr/>
                    <a:lstStyle/>
                    <a:p>
                      <a:r>
                        <a:rPr lang="uk-UA" sz="1400" dirty="0">
                          <a:latin typeface="Times New Roman" panose="02020603050405020304" pitchFamily="18" charset="0"/>
                          <a:cs typeface="Times New Roman" panose="02020603050405020304" pitchFamily="18" charset="0"/>
                        </a:rPr>
                        <a:t>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How is the quality of the medicinal product determined?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 </a:t>
                      </a:r>
                    </a:p>
                  </a:txBody>
                  <a:tcPr/>
                </a:tc>
                <a:tc>
                  <a:txBody>
                    <a:bodyPr/>
                    <a:lstStyle/>
                    <a:p>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65413585"/>
                  </a:ext>
                </a:extLst>
              </a:tr>
              <a:tr h="395798">
                <a:tc>
                  <a:txBody>
                    <a:bodyPr/>
                    <a:lstStyle/>
                    <a:p>
                      <a:r>
                        <a:rPr lang="uk-UA" sz="1400" dirty="0">
                          <a:latin typeface="Times New Roman" panose="02020603050405020304" pitchFamily="18" charset="0"/>
                          <a:cs typeface="Times New Roman" panose="02020603050405020304" pitchFamily="18" charset="0"/>
                        </a:rPr>
                        <a:t>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Indicate the classification of medicinal forms depending on the method of introduction into the body?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 </a:t>
                      </a:r>
                    </a:p>
                  </a:txBody>
                  <a:tcPr/>
                </a:tc>
                <a:tc>
                  <a:txBody>
                    <a:bodyPr/>
                    <a:lstStyle/>
                    <a:p>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47202529"/>
                  </a:ext>
                </a:extLst>
              </a:tr>
              <a:tr h="395798">
                <a:tc>
                  <a:txBody>
                    <a:bodyPr/>
                    <a:lstStyle/>
                    <a:p>
                      <a:r>
                        <a:rPr lang="uk-UA" sz="1400" dirty="0">
                          <a:latin typeface="Times New Roman" panose="02020603050405020304" pitchFamily="18" charset="0"/>
                          <a:cs typeface="Times New Roman" panose="02020603050405020304" pitchFamily="18" charset="0"/>
                        </a:rPr>
                        <a:t>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Name the main regulatory and technical documents for the industrial production of medicinal products?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4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 </a:t>
                      </a:r>
                    </a:p>
                  </a:txBody>
                  <a:tcPr/>
                </a:tc>
                <a:tc>
                  <a:txBody>
                    <a:bodyPr/>
                    <a:lstStyle/>
                    <a:p>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45174865"/>
                  </a:ext>
                </a:extLst>
              </a:tr>
            </a:tbl>
          </a:graphicData>
        </a:graphic>
      </p:graphicFrame>
    </p:spTree>
    <p:extLst>
      <p:ext uri="{BB962C8B-B14F-4D97-AF65-F5344CB8AC3E}">
        <p14:creationId xmlns:p14="http://schemas.microsoft.com/office/powerpoint/2010/main" val="80988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196D17-6741-8685-5B5B-F1B0AA78103B}"/>
              </a:ext>
            </a:extLst>
          </p:cNvPr>
          <p:cNvSpPr txBox="1"/>
          <p:nvPr/>
        </p:nvSpPr>
        <p:spPr>
          <a:xfrm>
            <a:off x="1061885" y="1166842"/>
            <a:ext cx="10667999" cy="4893647"/>
          </a:xfrm>
          <a:prstGeom prst="rect">
            <a:avLst/>
          </a:prstGeom>
          <a:noFill/>
        </p:spPr>
        <p:txBody>
          <a:bodyPr wrap="square">
            <a:spAutoFit/>
          </a:bodyPr>
          <a:lstStyle/>
          <a:p>
            <a:pPr algn="ctr"/>
            <a:r>
              <a:rPr lang="en-ID" sz="2400" b="1" i="0" u="none" strike="noStrike" baseline="0" dirty="0">
                <a:solidFill>
                  <a:srgbClr val="000000"/>
                </a:solidFill>
                <a:latin typeface="Times New Roman" panose="02020603050405020304" pitchFamily="18" charset="0"/>
              </a:rPr>
              <a:t>Questions for self-control: </a:t>
            </a:r>
            <a:endParaRPr lang="uk-UA" sz="2400" b="1" i="0" u="none" strike="noStrike" baseline="0" dirty="0">
              <a:solidFill>
                <a:srgbClr val="000000"/>
              </a:solidFill>
              <a:latin typeface="Times New Roman" panose="02020603050405020304" pitchFamily="18" charset="0"/>
            </a:endParaRPr>
          </a:p>
          <a:p>
            <a:pPr algn="ctr"/>
            <a:endParaRPr lang="uk-UA" sz="2400" b="1" i="0" u="none" strike="noStrike" baseline="0" dirty="0">
              <a:solidFill>
                <a:srgbClr val="000000"/>
              </a:solidFill>
              <a:latin typeface="Times New Roman" panose="02020603050405020304" pitchFamily="18" charset="0"/>
            </a:endParaRPr>
          </a:p>
          <a:p>
            <a:endParaRPr lang="en-ID" sz="2400" b="0" i="0" u="none" strike="noStrike" baseline="0" dirty="0">
              <a:solidFill>
                <a:srgbClr val="000000"/>
              </a:solidFill>
              <a:latin typeface="Times New Roman" panose="02020603050405020304" pitchFamily="18" charset="0"/>
            </a:endParaRPr>
          </a:p>
          <a:p>
            <a:r>
              <a:rPr lang="en-US" sz="2400" i="0" u="none" strike="noStrike" baseline="0" dirty="0">
                <a:solidFill>
                  <a:srgbClr val="000000"/>
                </a:solidFill>
                <a:latin typeface="Times New Roman" panose="02020603050405020304" pitchFamily="18" charset="0"/>
              </a:rPr>
              <a:t>1. The main tasks of pharmaceutical technology as a science. </a:t>
            </a:r>
          </a:p>
          <a:p>
            <a:r>
              <a:rPr lang="en-US" sz="2400" i="0" u="none" strike="noStrike" baseline="0" dirty="0">
                <a:solidFill>
                  <a:srgbClr val="000000"/>
                </a:solidFill>
                <a:latin typeface="Times New Roman" panose="02020603050405020304" pitchFamily="18" charset="0"/>
              </a:rPr>
              <a:t>2. General principles of pharmaceutical production organization. </a:t>
            </a:r>
          </a:p>
          <a:p>
            <a:r>
              <a:rPr lang="en-US" sz="2400" i="0" u="none" strike="noStrike" baseline="0" dirty="0">
                <a:solidFill>
                  <a:srgbClr val="000000"/>
                </a:solidFill>
                <a:latin typeface="Times New Roman" panose="02020603050405020304" pitchFamily="18" charset="0"/>
              </a:rPr>
              <a:t>3. Basic terms and concepts in the field of drug production. </a:t>
            </a:r>
          </a:p>
          <a:p>
            <a:r>
              <a:rPr lang="en-US" sz="2400" i="0" u="none" strike="noStrike" baseline="0" dirty="0">
                <a:solidFill>
                  <a:srgbClr val="000000"/>
                </a:solidFill>
                <a:latin typeface="Times New Roman" panose="02020603050405020304" pitchFamily="18" charset="0"/>
              </a:rPr>
              <a:t>4. Principles of classification of dosage forms. </a:t>
            </a:r>
          </a:p>
          <a:p>
            <a:r>
              <a:rPr lang="en-US" sz="2400" i="0" u="none" strike="noStrike" baseline="0" dirty="0">
                <a:solidFill>
                  <a:srgbClr val="000000"/>
                </a:solidFill>
                <a:latin typeface="Times New Roman" panose="02020603050405020304" pitchFamily="18" charset="0"/>
              </a:rPr>
              <a:t>5. Classification of dosage forms depending on the method of administration of drugs into the body. </a:t>
            </a:r>
          </a:p>
          <a:p>
            <a:r>
              <a:rPr lang="en-US" sz="2400" i="0" u="none" strike="noStrike" baseline="0" dirty="0">
                <a:solidFill>
                  <a:srgbClr val="000000"/>
                </a:solidFill>
                <a:latin typeface="Times New Roman" panose="02020603050405020304" pitchFamily="18" charset="0"/>
              </a:rPr>
              <a:t>6. Classification of dosage forms depending on the field of action. </a:t>
            </a:r>
          </a:p>
          <a:p>
            <a:r>
              <a:rPr lang="en-US" sz="2400" i="0" u="none" strike="noStrike" baseline="0" dirty="0">
                <a:solidFill>
                  <a:srgbClr val="000000"/>
                </a:solidFill>
                <a:latin typeface="Times New Roman" panose="02020603050405020304" pitchFamily="18" charset="0"/>
              </a:rPr>
              <a:t>7. Classification of dosage forms according to Yu. I. </a:t>
            </a:r>
            <a:r>
              <a:rPr lang="en-US" sz="2400" i="0" u="none" strike="noStrike" baseline="0" dirty="0" err="1">
                <a:solidFill>
                  <a:srgbClr val="000000"/>
                </a:solidFill>
                <a:latin typeface="Times New Roman" panose="02020603050405020304" pitchFamily="18" charset="0"/>
              </a:rPr>
              <a:t>Khadzhai</a:t>
            </a:r>
            <a:r>
              <a:rPr lang="en-US" sz="2400" i="0" u="none" strike="noStrike" baseline="0" dirty="0">
                <a:solidFill>
                  <a:srgbClr val="000000"/>
                </a:solidFill>
                <a:latin typeface="Times New Roman" panose="02020603050405020304" pitchFamily="18" charset="0"/>
              </a:rPr>
              <a:t>. </a:t>
            </a:r>
          </a:p>
          <a:p>
            <a:r>
              <a:rPr lang="en-US" sz="2400" i="0" u="none" strike="noStrike" baseline="0" dirty="0">
                <a:solidFill>
                  <a:srgbClr val="000000"/>
                </a:solidFill>
                <a:latin typeface="Times New Roman" panose="02020603050405020304" pitchFamily="18" charset="0"/>
              </a:rPr>
              <a:t>8. Regulatory and technical documentation for the industrial production of medicinal products. 9. State Pharmacopoeia of Ukraine. </a:t>
            </a:r>
            <a:endParaRPr lang="uk-UA" sz="2400" dirty="0"/>
          </a:p>
        </p:txBody>
      </p:sp>
    </p:spTree>
    <p:extLst>
      <p:ext uri="{BB962C8B-B14F-4D97-AF65-F5344CB8AC3E}">
        <p14:creationId xmlns:p14="http://schemas.microsoft.com/office/powerpoint/2010/main" val="2146332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C74CDC-BF42-7E23-C1A4-4D1B2F0A79BA}"/>
              </a:ext>
            </a:extLst>
          </p:cNvPr>
          <p:cNvSpPr txBox="1"/>
          <p:nvPr/>
        </p:nvSpPr>
        <p:spPr>
          <a:xfrm>
            <a:off x="957942" y="2411842"/>
            <a:ext cx="10515601" cy="3477875"/>
          </a:xfrm>
          <a:prstGeom prst="rect">
            <a:avLst/>
          </a:prstGeom>
          <a:solidFill>
            <a:schemeClr val="accent2">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Basic literature: </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ID" sz="2000" b="0" i="0" u="none" strike="noStrike" baseline="0" dirty="0">
                <a:solidFill>
                  <a:srgbClr val="000000"/>
                </a:solidFill>
                <a:latin typeface="Times New Roman" panose="02020603050405020304" pitchFamily="18" charset="0"/>
              </a:rPr>
              <a:t>1.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E.V. Theoretical foundations of pharmaceutical technology. Study guide for extracurricular independent work / E.V.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I.V.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A.A.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D.P. Soldatov. Kh.: </a:t>
            </a:r>
            <a:r>
              <a:rPr lang="en-ID" sz="2000" b="0" i="0" u="none" strike="noStrike" baseline="0" dirty="0" err="1">
                <a:solidFill>
                  <a:srgbClr val="000000"/>
                </a:solidFill>
                <a:latin typeface="Times New Roman" panose="02020603050405020304" pitchFamily="18" charset="0"/>
              </a:rPr>
              <a:t>NFaU</a:t>
            </a:r>
            <a:r>
              <a:rPr lang="en-ID" sz="2000" b="0" i="0" u="none" strike="noStrike" baseline="0" dirty="0">
                <a:solidFill>
                  <a:srgbClr val="000000"/>
                </a:solidFill>
                <a:latin typeface="Times New Roman" panose="02020603050405020304" pitchFamily="18" charset="0"/>
              </a:rPr>
              <a:t>, 2016. - 202 p. </a:t>
            </a:r>
          </a:p>
          <a:p>
            <a:pPr algn="just"/>
            <a:r>
              <a:rPr lang="en-ID" sz="2000" b="0" i="0" u="none" strike="noStrike" baseline="0" dirty="0">
                <a:solidFill>
                  <a:srgbClr val="000000"/>
                </a:solidFill>
                <a:latin typeface="Times New Roman" panose="02020603050405020304" pitchFamily="18" charset="0"/>
              </a:rPr>
              <a:t>2. Technology of drugs of industrial production (vol. 2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2013. - 638 p. </a:t>
            </a:r>
          </a:p>
          <a:p>
            <a:pPr algn="just"/>
            <a:r>
              <a:rPr lang="en-ID" sz="2000" b="0" i="0" u="none" strike="noStrike" baseline="0" dirty="0">
                <a:solidFill>
                  <a:srgbClr val="000000"/>
                </a:solidFill>
                <a:latin typeface="Times New Roman" panose="02020603050405020304" pitchFamily="18" charset="0"/>
              </a:rPr>
              <a:t>3. Technology of drugs of industrial production (vol. 1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2012. - 694 p. </a:t>
            </a:r>
          </a:p>
        </p:txBody>
      </p:sp>
      <p:sp>
        <p:nvSpPr>
          <p:cNvPr id="5" name="TextBox 4">
            <a:extLst>
              <a:ext uri="{FF2B5EF4-FFF2-40B4-BE49-F238E27FC236}">
                <a16:creationId xmlns:a16="http://schemas.microsoft.com/office/drawing/2014/main" id="{F5D4FB7B-E076-F9A3-5B07-F7DB0BF334D3}"/>
              </a:ext>
            </a:extLst>
          </p:cNvPr>
          <p:cNvSpPr txBox="1"/>
          <p:nvPr/>
        </p:nvSpPr>
        <p:spPr>
          <a:xfrm>
            <a:off x="2917372" y="885149"/>
            <a:ext cx="8871858" cy="830997"/>
          </a:xfrm>
          <a:prstGeom prst="rect">
            <a:avLst/>
          </a:prstGeom>
          <a:solidFill>
            <a:schemeClr val="accent3">
              <a:lumMod val="40000"/>
              <a:lumOff val="60000"/>
            </a:schemeClr>
          </a:solidFill>
        </p:spPr>
        <p:txBody>
          <a:bodyPr wrap="square">
            <a:spAutoFit/>
          </a:bodyPr>
          <a:lstStyle/>
          <a:p>
            <a:pPr algn="ctr"/>
            <a:r>
              <a:rPr lang="en-US" sz="2400" b="1" i="0" u="none" strike="noStrike" baseline="0" dirty="0">
                <a:solidFill>
                  <a:srgbClr val="000000"/>
                </a:solidFill>
                <a:latin typeface="Times New Roman" panose="02020603050405020304" pitchFamily="18" charset="0"/>
              </a:rPr>
              <a:t>List of recommended literature (main, additional, electronic information resources): </a:t>
            </a:r>
            <a:endParaRPr lang="en-US" sz="2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90307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BF8A1-975C-0F12-17E1-B659A19BC31B}"/>
              </a:ext>
            </a:extLst>
          </p:cNvPr>
          <p:cNvSpPr txBox="1"/>
          <p:nvPr/>
        </p:nvSpPr>
        <p:spPr>
          <a:xfrm>
            <a:off x="767442" y="1443841"/>
            <a:ext cx="11010901" cy="5016758"/>
          </a:xfrm>
          <a:prstGeom prst="rect">
            <a:avLst/>
          </a:prstGeom>
          <a:solidFill>
            <a:schemeClr val="accent2">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Additional literature:</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1. Technological equipment of the pharmaceutical and biotechnological industry: tutorial. for university students education closing III-IV accreditation level / M.V. </a:t>
            </a:r>
            <a:r>
              <a:rPr lang="en-US" sz="2000" b="0" i="0" u="none" strike="noStrike" baseline="0" dirty="0" err="1">
                <a:solidFill>
                  <a:srgbClr val="000000"/>
                </a:solidFill>
                <a:latin typeface="Times New Roman" panose="02020603050405020304" pitchFamily="18" charset="0"/>
              </a:rPr>
              <a:t>Stasevych</a:t>
            </a:r>
            <a:r>
              <a:rPr lang="en-US" sz="2000" b="0" i="0" u="none" strike="noStrike" baseline="0" dirty="0">
                <a:solidFill>
                  <a:srgbClr val="000000"/>
                </a:solidFill>
                <a:latin typeface="Times New Roman" panose="02020603050405020304" pitchFamily="18" charset="0"/>
              </a:rPr>
              <a:t> and others; 2nd ed., revision. and added – Lviv: </a:t>
            </a:r>
            <a:r>
              <a:rPr lang="en-US" sz="2000" b="0" i="0" u="none" strike="noStrike" baseline="0" dirty="0" err="1">
                <a:solidFill>
                  <a:srgbClr val="000000"/>
                </a:solidFill>
                <a:latin typeface="Times New Roman" panose="02020603050405020304" pitchFamily="18" charset="0"/>
              </a:rPr>
              <a:t>Novy</a:t>
            </a:r>
            <a:r>
              <a:rPr lang="en-US" sz="2000" b="0" i="0" u="none" strike="noStrike" baseline="0" dirty="0">
                <a:solidFill>
                  <a:srgbClr val="000000"/>
                </a:solidFill>
                <a:latin typeface="Times New Roman" panose="02020603050405020304" pitchFamily="18" charset="0"/>
              </a:rPr>
              <a:t> svit-2000, 2018. – 410 p. </a:t>
            </a:r>
          </a:p>
          <a:p>
            <a:pPr algn="just"/>
            <a:r>
              <a:rPr lang="en-ID" sz="2000" b="0" i="0" u="none" strike="noStrike" baseline="0" dirty="0">
                <a:solidFill>
                  <a:srgbClr val="000000"/>
                </a:solidFill>
                <a:latin typeface="Times New Roman" panose="02020603050405020304" pitchFamily="18" charset="0"/>
              </a:rPr>
              <a:t>2.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T. G. Extemporaneous formulation (technology, analysis, application): method. rec. / T. G.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Fr. I. Tikhonov, I. S. </a:t>
            </a:r>
            <a:r>
              <a:rPr lang="en-ID" sz="2000" b="0" i="0" u="none" strike="noStrike" baseline="0" dirty="0" err="1">
                <a:solidFill>
                  <a:srgbClr val="000000"/>
                </a:solidFill>
                <a:latin typeface="Times New Roman" panose="02020603050405020304" pitchFamily="18" charset="0"/>
              </a:rPr>
              <a:t>Hryshchenko</a:t>
            </a:r>
            <a:r>
              <a:rPr lang="en-ID" sz="2000" b="0" i="0" u="none" strike="noStrike" baseline="0" dirty="0">
                <a:solidFill>
                  <a:srgbClr val="000000"/>
                </a:solidFill>
                <a:latin typeface="Times New Roman" panose="02020603050405020304" pitchFamily="18" charset="0"/>
              </a:rPr>
              <a:t> and others. - Kh., 2015. -379 p. </a:t>
            </a:r>
          </a:p>
          <a:p>
            <a:pPr algn="just"/>
            <a:r>
              <a:rPr lang="en-ID" sz="2000" b="0" i="0" u="none" strike="noStrike" baseline="0" dirty="0">
                <a:solidFill>
                  <a:srgbClr val="000000"/>
                </a:solidFill>
                <a:latin typeface="Times New Roman" panose="02020603050405020304" pitchFamily="18" charset="0"/>
              </a:rPr>
              <a:t>3. State Pharmacopoeia of Ukraine /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- 2nd edition. - Kharkiv: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2015. - Vol. 1. -1128 p. </a:t>
            </a:r>
          </a:p>
          <a:p>
            <a:pPr algn="just"/>
            <a:r>
              <a:rPr lang="en-US" sz="2000" b="0" i="0" u="none" strike="noStrike" baseline="0" dirty="0">
                <a:solidFill>
                  <a:srgbClr val="000000"/>
                </a:solidFill>
                <a:latin typeface="Times New Roman" panose="02020603050405020304" pitchFamily="18" charset="0"/>
              </a:rPr>
              <a:t>4. Extraction of plant raw materials: training. Guide / Yu. I. Sidorov, I. I. </a:t>
            </a:r>
            <a:r>
              <a:rPr lang="en-US" sz="2000" b="0" i="0" u="none" strike="noStrike" baseline="0" dirty="0" err="1">
                <a:solidFill>
                  <a:srgbClr val="000000"/>
                </a:solidFill>
                <a:latin typeface="Times New Roman" panose="02020603050405020304" pitchFamily="18" charset="0"/>
              </a:rPr>
              <a:t>Gubytska</a:t>
            </a:r>
            <a:r>
              <a:rPr lang="en-US" sz="2000" b="0" i="0" u="none" strike="noStrike" baseline="0" dirty="0">
                <a:solidFill>
                  <a:srgbClr val="000000"/>
                </a:solidFill>
                <a:latin typeface="Times New Roman" panose="02020603050405020304" pitchFamily="18" charset="0"/>
              </a:rPr>
              <a:t>, R. T. </a:t>
            </a:r>
            <a:r>
              <a:rPr lang="en-US" sz="2000" b="0" i="0" u="none" strike="noStrike" baseline="0" dirty="0" err="1">
                <a:solidFill>
                  <a:srgbClr val="000000"/>
                </a:solidFill>
                <a:latin typeface="Times New Roman" panose="02020603050405020304" pitchFamily="18" charset="0"/>
              </a:rPr>
              <a:t>Konechna</a:t>
            </a:r>
            <a:r>
              <a:rPr lang="en-US" sz="2000" b="0" i="0" u="none" strike="noStrike" baseline="0" dirty="0">
                <a:solidFill>
                  <a:srgbClr val="000000"/>
                </a:solidFill>
                <a:latin typeface="Times New Roman" panose="02020603050405020304" pitchFamily="18" charset="0"/>
              </a:rPr>
              <a:t>, V. P. Novikov. – Lviv: View of the National Lviv Polytechnic University, 2018. - 336 p. </a:t>
            </a:r>
          </a:p>
          <a:p>
            <a:pPr algn="just"/>
            <a:r>
              <a:rPr lang="en-US" sz="2000" b="0" i="0" u="none" strike="noStrike" baseline="0" dirty="0">
                <a:solidFill>
                  <a:srgbClr val="000000"/>
                </a:solidFill>
                <a:latin typeface="Times New Roman" panose="02020603050405020304" pitchFamily="18" charset="0"/>
              </a:rPr>
              <a:t>5. History of medicine and pharmacy: teaching. manual for pharmacy students. education closing and pharmacy Faculty of Higher Education of the Ministry of Health of Ukraine / A. A. </a:t>
            </a:r>
            <a:r>
              <a:rPr lang="en-US" sz="2000" b="0" i="0" u="none" strike="noStrike" baseline="0" dirty="0" err="1">
                <a:solidFill>
                  <a:srgbClr val="000000"/>
                </a:solidFill>
                <a:latin typeface="Times New Roman" panose="02020603050405020304" pitchFamily="18" charset="0"/>
              </a:rPr>
              <a:t>Kotvitska</a:t>
            </a:r>
            <a:r>
              <a:rPr lang="en-US" sz="2000" b="0" i="0" u="none" strike="noStrike" baseline="0" dirty="0">
                <a:solidFill>
                  <a:srgbClr val="000000"/>
                </a:solidFill>
                <a:latin typeface="Times New Roman" panose="02020603050405020304" pitchFamily="18" charset="0"/>
              </a:rPr>
              <a:t>, V. V. </a:t>
            </a:r>
            <a:r>
              <a:rPr lang="en-US" sz="2000" b="0" i="0" u="none" strike="noStrike" baseline="0" dirty="0" err="1">
                <a:solidFill>
                  <a:srgbClr val="000000"/>
                </a:solidFill>
                <a:latin typeface="Times New Roman" panose="02020603050405020304" pitchFamily="18" charset="0"/>
              </a:rPr>
              <a:t>Gorbanev</a:t>
            </a:r>
            <a:r>
              <a:rPr lang="en-US" sz="2000" b="0" i="0" u="none" strike="noStrike" baseline="0" dirty="0">
                <a:solidFill>
                  <a:srgbClr val="000000"/>
                </a:solidFill>
                <a:latin typeface="Times New Roman" panose="02020603050405020304" pitchFamily="18" charset="0"/>
              </a:rPr>
              <a:t>, O. O. </a:t>
            </a:r>
            <a:r>
              <a:rPr lang="en-US" sz="2000" b="0" i="0" u="none" strike="noStrike" baseline="0" dirty="0" err="1">
                <a:solidFill>
                  <a:srgbClr val="000000"/>
                </a:solidFill>
                <a:latin typeface="Times New Roman" panose="02020603050405020304" pitchFamily="18" charset="0"/>
              </a:rPr>
              <a:t>Surikov</a:t>
            </a:r>
            <a:r>
              <a:rPr lang="en-US" sz="2000" b="0" i="0" u="none" strike="noStrike" baseline="0" dirty="0">
                <a:solidFill>
                  <a:srgbClr val="000000"/>
                </a:solidFill>
                <a:latin typeface="Times New Roman" panose="02020603050405020304" pitchFamily="18" charset="0"/>
              </a:rPr>
              <a:t> and others. – Kharkiv: National Institute of Economics and Technology: Golden Pages, 2016. – 168 p. </a:t>
            </a:r>
            <a:endParaRPr lang="uk-UA" sz="2000" dirty="0"/>
          </a:p>
        </p:txBody>
      </p:sp>
    </p:spTree>
    <p:extLst>
      <p:ext uri="{BB962C8B-B14F-4D97-AF65-F5344CB8AC3E}">
        <p14:creationId xmlns:p14="http://schemas.microsoft.com/office/powerpoint/2010/main" val="3592806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8CF588-DFF5-2F46-9F46-DC080C749627}"/>
              </a:ext>
            </a:extLst>
          </p:cNvPr>
          <p:cNvSpPr txBox="1"/>
          <p:nvPr/>
        </p:nvSpPr>
        <p:spPr>
          <a:xfrm>
            <a:off x="2054941" y="2045108"/>
            <a:ext cx="8898194" cy="2308324"/>
          </a:xfrm>
          <a:prstGeom prst="rect">
            <a:avLst/>
          </a:prstGeom>
          <a:noFill/>
        </p:spPr>
        <p:txBody>
          <a:bodyPr wrap="square">
            <a:spAutoFit/>
          </a:bodyPr>
          <a:lstStyle/>
          <a:p>
            <a:pPr algn="ctr"/>
            <a:r>
              <a:rPr lang="uk-UA" sz="7200" dirty="0" err="1">
                <a:latin typeface="Times New Roman" panose="02020603050405020304" pitchFamily="18" charset="0"/>
                <a:cs typeface="Times New Roman" panose="02020603050405020304" pitchFamily="18" charset="0"/>
              </a:rPr>
              <a:t>Thank</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you</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for</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attention</a:t>
            </a:r>
            <a:r>
              <a:rPr lang="uk-UA" sz="7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40789600"/>
      </p:ext>
    </p:extLst>
  </p:cSld>
  <p:clrMapOvr>
    <a:masterClrMapping/>
  </p:clrMapOvr>
</p:sld>
</file>

<file path=ppt/theme/theme1.xml><?xml version="1.0" encoding="utf-8"?>
<a:theme xmlns:a="http://schemas.openxmlformats.org/drawingml/2006/main" name="Туман">
  <a:themeElements>
    <a:clrScheme name="Туман">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Туман">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уман">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Туман</Template>
  <TotalTime>455</TotalTime>
  <Words>2708</Words>
  <Application>Microsoft Office PowerPoint</Application>
  <PresentationFormat>Широкий екран</PresentationFormat>
  <Paragraphs>181</Paragraphs>
  <Slides>22</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22</vt:i4>
      </vt:variant>
    </vt:vector>
  </HeadingPairs>
  <TitlesOfParts>
    <vt:vector size="26" baseType="lpstr">
      <vt:lpstr>Arial</vt:lpstr>
      <vt:lpstr>Century Gothic</vt:lpstr>
      <vt:lpstr>Times New Roman</vt:lpstr>
      <vt:lpstr>Туман</vt:lpstr>
      <vt:lpstr>Practical lesson No. 2    Theme № 2 "Pharmaceutical technology. Modern tasks and prospects of pharmaceutical technology. Basic terms and concepts of pharmaceutical technology".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lesson No. 2    Theme № 2 "Pharmaceutical technology. Modern tasks and prospects of pharmaceutical technology. Basic terms and concepts of pharmaceutical technology". </dc:title>
  <dc:creator>Еберле Лідія Вікторівна</dc:creator>
  <cp:lastModifiedBy>Еберле Лідія Вікторівна</cp:lastModifiedBy>
  <cp:revision>2</cp:revision>
  <dcterms:created xsi:type="dcterms:W3CDTF">2024-02-23T07:29:34Z</dcterms:created>
  <dcterms:modified xsi:type="dcterms:W3CDTF">2024-02-23T15:05:21Z</dcterms:modified>
</cp:coreProperties>
</file>