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9" r:id="rId4"/>
    <p:sldId id="260" r:id="rId5"/>
    <p:sldId id="261" r:id="rId6"/>
    <p:sldId id="262" r:id="rId7"/>
    <p:sldId id="258"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38" y="5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139805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195540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1801613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2774848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0985BCDC-29A2-49D7-A685-27B464F078F4}" type="datetimeFigureOut">
              <a:rPr lang="uk-UA" smtClean="0"/>
              <a:t>28.02.2024</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2397981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0985BCDC-29A2-49D7-A685-27B464F078F4}"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303383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85BCDC-29A2-49D7-A685-27B464F078F4}" type="datetimeFigureOut">
              <a:rPr lang="uk-UA" smtClean="0"/>
              <a:t>28.02.2024</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571781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127866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3238586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189124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9BEE92B-6305-4E66-9E30-504AE28C5B96}"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70501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3251068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BEE92B-6305-4E66-9E30-504AE28C5B96}"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20789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3771420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59926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153756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985BCDC-29A2-49D7-A685-27B464F078F4}" type="datetimeFigureOut">
              <a:rPr lang="uk-UA" smtClean="0"/>
              <a:t>28.02.2024</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9BEE92B-6305-4E66-9E30-504AE28C5B96}" type="slidenum">
              <a:rPr lang="uk-UA" smtClean="0"/>
              <a:t>‹№›</a:t>
            </a:fld>
            <a:endParaRPr lang="uk-UA"/>
          </a:p>
        </p:txBody>
      </p:sp>
    </p:spTree>
    <p:extLst>
      <p:ext uri="{BB962C8B-B14F-4D97-AF65-F5344CB8AC3E}">
        <p14:creationId xmlns:p14="http://schemas.microsoft.com/office/powerpoint/2010/main" val="374600169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D9E369-4D8F-3D8E-2A32-05ED84A81F11}"/>
              </a:ext>
            </a:extLst>
          </p:cNvPr>
          <p:cNvSpPr>
            <a:spLocks noGrp="1"/>
          </p:cNvSpPr>
          <p:nvPr>
            <p:ph type="ctrTitle"/>
          </p:nvPr>
        </p:nvSpPr>
        <p:spPr>
          <a:xfrm>
            <a:off x="2650173" y="1307009"/>
            <a:ext cx="9115107" cy="3329581"/>
          </a:xfrm>
        </p:spPr>
        <p:txBody>
          <a:bodyPr>
            <a:noAutofit/>
          </a:bodyPr>
          <a:lstStyle/>
          <a:p>
            <a:pPr algn="ctr"/>
            <a:r>
              <a:rPr lang="en-ID" sz="3600" b="1" i="0" u="none" strike="noStrike" baseline="0" dirty="0">
                <a:solidFill>
                  <a:srgbClr val="000000"/>
                </a:solidFill>
                <a:latin typeface="Times New Roman" panose="02020603050405020304" pitchFamily="18" charset="0"/>
              </a:rPr>
              <a:t>Practical lesson No. 3 </a:t>
            </a:r>
            <a:br>
              <a:rPr lang="uk-UA" sz="3600" b="1" i="0" u="none" strike="noStrike" baseline="0" dirty="0">
                <a:solidFill>
                  <a:srgbClr val="000000"/>
                </a:solidFill>
                <a:latin typeface="Times New Roman" panose="02020603050405020304" pitchFamily="18" charset="0"/>
              </a:rPr>
            </a:br>
            <a:br>
              <a:rPr lang="en-ID" sz="3600" b="0" i="0" u="none" strike="noStrike" baseline="0" dirty="0">
                <a:solidFill>
                  <a:srgbClr val="000000"/>
                </a:solidFill>
                <a:latin typeface="Times New Roman" panose="02020603050405020304" pitchFamily="18" charset="0"/>
              </a:rPr>
            </a:br>
            <a:r>
              <a:rPr lang="en-US" sz="3600" b="1" i="0" u="none" strike="noStrike" baseline="0" dirty="0">
                <a:solidFill>
                  <a:srgbClr val="000000"/>
                </a:solidFill>
                <a:latin typeface="Times New Roman" panose="02020603050405020304" pitchFamily="18" charset="0"/>
              </a:rPr>
              <a:t>Theme № 3. "Pharmaco-technological properties of powdered materials." </a:t>
            </a:r>
            <a:endParaRPr lang="uk-UA" sz="3600" dirty="0"/>
          </a:p>
        </p:txBody>
      </p:sp>
    </p:spTree>
    <p:extLst>
      <p:ext uri="{BB962C8B-B14F-4D97-AF65-F5344CB8AC3E}">
        <p14:creationId xmlns:p14="http://schemas.microsoft.com/office/powerpoint/2010/main" val="386870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91F32A-1547-8537-4A12-FC5021770A6B}"/>
              </a:ext>
            </a:extLst>
          </p:cNvPr>
          <p:cNvSpPr txBox="1"/>
          <p:nvPr/>
        </p:nvSpPr>
        <p:spPr>
          <a:xfrm>
            <a:off x="2026920" y="777240"/>
            <a:ext cx="9814560" cy="5170646"/>
          </a:xfrm>
          <a:prstGeom prst="rect">
            <a:avLst/>
          </a:prstGeom>
          <a:noFill/>
        </p:spPr>
        <p:txBody>
          <a:bodyPr wrap="square">
            <a:spAutoFit/>
          </a:bodyPr>
          <a:lstStyle/>
          <a:p>
            <a:pPr algn="just"/>
            <a:r>
              <a:rPr lang="en-US" sz="2400" b="1" i="0" u="none" strike="noStrike" baseline="0" dirty="0">
                <a:solidFill>
                  <a:srgbClr val="000000"/>
                </a:solidFill>
                <a:latin typeface="Times New Roman" panose="02020603050405020304" pitchFamily="18" charset="0"/>
              </a:rPr>
              <a:t>Goal. </a:t>
            </a:r>
            <a:r>
              <a:rPr lang="en-US" sz="2400" b="0" i="0" u="none" strike="noStrike" baseline="0" dirty="0">
                <a:solidFill>
                  <a:srgbClr val="000000"/>
                </a:solidFill>
                <a:latin typeface="Times New Roman" panose="02020603050405020304" pitchFamily="18" charset="0"/>
              </a:rPr>
              <a:t>Formation of theoretical foundations in students about the </a:t>
            </a:r>
            <a:r>
              <a:rPr lang="en-US" sz="2400" b="0" i="0" u="none" strike="noStrike" baseline="0" dirty="0" err="1">
                <a:solidFill>
                  <a:srgbClr val="000000"/>
                </a:solidFill>
                <a:latin typeface="Times New Roman" panose="02020603050405020304" pitchFamily="18" charset="0"/>
              </a:rPr>
              <a:t>physico</a:t>
            </a:r>
            <a:r>
              <a:rPr lang="en-US" sz="2400" b="0" i="0" u="none" strike="noStrike" baseline="0" dirty="0">
                <a:solidFill>
                  <a:srgbClr val="000000"/>
                </a:solidFill>
                <a:latin typeface="Times New Roman" panose="02020603050405020304" pitchFamily="18" charset="0"/>
              </a:rPr>
              <a:t>-chemical properties of loose materials and their influence on the technology of tablet production and definition of concepts: bulk density of powders, density after shrinkage, fluidity (flowability), extrusion pressure and their influence on the technology of tablet production. </a:t>
            </a:r>
            <a:endParaRPr lang="uk-UA" sz="2400" b="0" i="0" u="none" strike="noStrike" baseline="0" dirty="0">
              <a:solidFill>
                <a:srgbClr val="000000"/>
              </a:solidFill>
              <a:latin typeface="Times New Roman" panose="02020603050405020304" pitchFamily="18" charset="0"/>
            </a:endParaRPr>
          </a:p>
          <a:p>
            <a:pPr algn="just"/>
            <a:endParaRPr lang="en-US" sz="2400" b="0" i="0" u="none" strike="noStrike" baseline="0" dirty="0">
              <a:solidFill>
                <a:srgbClr val="000000"/>
              </a:solidFill>
              <a:latin typeface="Times New Roman" panose="02020603050405020304" pitchFamily="18" charset="0"/>
            </a:endParaRPr>
          </a:p>
          <a:p>
            <a:pPr algn="just"/>
            <a:r>
              <a:rPr lang="en-ID" sz="2400" b="1" i="0" u="none" strike="noStrike" baseline="0" dirty="0">
                <a:solidFill>
                  <a:srgbClr val="000000"/>
                </a:solidFill>
                <a:latin typeface="Times New Roman" panose="02020603050405020304" pitchFamily="18" charset="0"/>
              </a:rPr>
              <a:t>Basic concepts. </a:t>
            </a:r>
            <a:endParaRPr lang="en-ID" sz="2400" b="0" i="0" u="none" strike="noStrike" baseline="0" dirty="0">
              <a:solidFill>
                <a:srgbClr val="000000"/>
              </a:solidFill>
              <a:latin typeface="Times New Roman" panose="02020603050405020304" pitchFamily="18" charset="0"/>
            </a:endParaRPr>
          </a:p>
          <a:p>
            <a:pPr algn="just"/>
            <a:r>
              <a:rPr lang="en-US" sz="2400" b="0" i="1" u="none" strike="noStrike" baseline="0" dirty="0">
                <a:solidFill>
                  <a:srgbClr val="000000"/>
                </a:solidFill>
                <a:latin typeface="Times New Roman" panose="02020603050405020304" pitchFamily="18" charset="0"/>
              </a:rPr>
              <a:t>Powder </a:t>
            </a:r>
            <a:r>
              <a:rPr lang="en-US" sz="2400" b="1" i="0" u="none" strike="noStrike" baseline="0" dirty="0">
                <a:solidFill>
                  <a:srgbClr val="000000"/>
                </a:solidFill>
                <a:latin typeface="Times New Roman" panose="02020603050405020304" pitchFamily="18" charset="0"/>
              </a:rPr>
              <a:t>- </a:t>
            </a:r>
            <a:r>
              <a:rPr lang="en-US" sz="2400" b="0" i="0" u="none" strike="noStrike" baseline="0" dirty="0">
                <a:solidFill>
                  <a:srgbClr val="000000"/>
                </a:solidFill>
                <a:latin typeface="Times New Roman" panose="02020603050405020304" pitchFamily="18" charset="0"/>
              </a:rPr>
              <a:t>is a solid medicinal form for internal and external use, consisting of one or more solid particles of varying degrees of fineness and having the property of flowability.</a:t>
            </a:r>
            <a:endParaRPr lang="uk-UA" sz="2400" b="0" i="0" u="none" strike="noStrike" baseline="0" dirty="0">
              <a:solidFill>
                <a:srgbClr val="000000"/>
              </a:solidFill>
              <a:latin typeface="Times New Roman" panose="02020603050405020304" pitchFamily="18" charset="0"/>
            </a:endParaRPr>
          </a:p>
          <a:p>
            <a:pPr algn="just"/>
            <a:r>
              <a:rPr lang="en-US" sz="2400" b="0" i="0" u="none" strike="noStrike" baseline="0" dirty="0">
                <a:solidFill>
                  <a:srgbClr val="000000"/>
                </a:solidFill>
                <a:latin typeface="Times New Roman" panose="02020603050405020304" pitchFamily="18" charset="0"/>
              </a:rPr>
              <a:t> </a:t>
            </a:r>
          </a:p>
          <a:p>
            <a:pPr algn="just"/>
            <a:endParaRPr lang="uk-UA" sz="2400" b="1" i="0" u="none" strike="noStrike" baseline="0" dirty="0">
              <a:solidFill>
                <a:srgbClr val="000000"/>
              </a:solidFill>
              <a:latin typeface="Times New Roman" panose="02020603050405020304" pitchFamily="18" charset="0"/>
            </a:endParaRPr>
          </a:p>
          <a:p>
            <a:pPr algn="just"/>
            <a:r>
              <a:rPr lang="en-ID" sz="2400" b="1" i="0" u="none" strike="noStrike" baseline="0" dirty="0">
                <a:solidFill>
                  <a:srgbClr val="000000"/>
                </a:solidFill>
                <a:latin typeface="Times New Roman" panose="02020603050405020304" pitchFamily="18" charset="0"/>
              </a:rPr>
              <a:t>Equipment: </a:t>
            </a:r>
            <a:r>
              <a:rPr lang="en-ID" sz="2400" b="0" i="0" u="none" strike="noStrike" baseline="0" dirty="0">
                <a:solidFill>
                  <a:srgbClr val="000000"/>
                </a:solidFill>
                <a:latin typeface="Times New Roman" panose="02020603050405020304" pitchFamily="18" charset="0"/>
              </a:rPr>
              <a:t>computer, multimedia equipment. </a:t>
            </a:r>
            <a:endParaRPr lang="uk-UA" sz="2400" b="0" i="0" u="none" strike="noStrike" baseline="0" dirty="0">
              <a:solidFill>
                <a:srgbClr val="000000"/>
              </a:solidFill>
              <a:latin typeface="Times New Roman" panose="02020603050405020304" pitchFamily="18" charset="0"/>
            </a:endParaRPr>
          </a:p>
          <a:p>
            <a:endParaRPr lang="uk-UA" dirty="0"/>
          </a:p>
        </p:txBody>
      </p:sp>
    </p:spTree>
    <p:extLst>
      <p:ext uri="{BB962C8B-B14F-4D97-AF65-F5344CB8AC3E}">
        <p14:creationId xmlns:p14="http://schemas.microsoft.com/office/powerpoint/2010/main" val="1880808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85B786-2428-A523-5D09-5DBEF99FBC7D}"/>
              </a:ext>
            </a:extLst>
          </p:cNvPr>
          <p:cNvSpPr txBox="1"/>
          <p:nvPr/>
        </p:nvSpPr>
        <p:spPr>
          <a:xfrm>
            <a:off x="2179320" y="612844"/>
            <a:ext cx="9494520" cy="5632311"/>
          </a:xfrm>
          <a:prstGeom prst="rect">
            <a:avLst/>
          </a:prstGeom>
          <a:noFill/>
        </p:spPr>
        <p:txBody>
          <a:bodyPr wrap="square">
            <a:spAutoFit/>
          </a:bodyPr>
          <a:lstStyle/>
          <a:p>
            <a:pPr algn="just"/>
            <a:r>
              <a:rPr lang="en-US" sz="2000" b="0" i="0" dirty="0">
                <a:solidFill>
                  <a:srgbClr val="000000"/>
                </a:solidFill>
                <a:effectLst/>
                <a:latin typeface="Times New Roman" panose="02020603050405020304" pitchFamily="18" charset="0"/>
                <a:cs typeface="Times New Roman" panose="02020603050405020304" pitchFamily="18" charset="0"/>
              </a:rPr>
              <a:t>The properties of the original medicinal substances largely determine the rational method of tableting. As raw materials, loose substances in the form of powder (particle size 0.2 mm) or granular (particle size from 0.2 to 3 mm) forms are used, which have the following properties:</a:t>
            </a:r>
            <a:endParaRPr lang="uk-UA" sz="2000" b="0" i="0" dirty="0">
              <a:solidFill>
                <a:srgbClr val="000000"/>
              </a:solidFill>
              <a:effectLst/>
              <a:latin typeface="Times New Roman" panose="02020603050405020304" pitchFamily="18" charset="0"/>
              <a:cs typeface="Times New Roman" panose="02020603050405020304" pitchFamily="18" charset="0"/>
            </a:endParaRPr>
          </a:p>
          <a:p>
            <a:pPr algn="just"/>
            <a:endParaRPr lang="uk-UA" sz="2000" b="0" i="0" dirty="0">
              <a:solidFill>
                <a:srgbClr val="000000"/>
              </a:solidFill>
              <a:effectLst/>
              <a:latin typeface="Times New Roman" panose="02020603050405020304" pitchFamily="18" charset="0"/>
              <a:cs typeface="Times New Roman" panose="02020603050405020304" pitchFamily="18" charset="0"/>
            </a:endParaRPr>
          </a:p>
          <a:p>
            <a:pPr algn="just"/>
            <a:r>
              <a:rPr lang="uk-UA" sz="2000" dirty="0">
                <a:solidFill>
                  <a:srgbClr val="000000"/>
                </a:solidFill>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physical - density, shape, size and nature of the surface of particles, specific surface of particles, forces of adhesion (sticking on the surface) and cohesion (sticking of particles inside the body), surface activity, melting point, etc.;</a:t>
            </a:r>
            <a:endParaRPr lang="uk-UA" sz="2000" b="0" i="0" dirty="0">
              <a:solidFill>
                <a:srgbClr val="000000"/>
              </a:solidFill>
              <a:effectLst/>
              <a:latin typeface="Times New Roman" panose="02020603050405020304" pitchFamily="18" charset="0"/>
              <a:cs typeface="Times New Roman" panose="02020603050405020304" pitchFamily="18" charset="0"/>
            </a:endParaRPr>
          </a:p>
          <a:p>
            <a:pPr algn="just"/>
            <a:endParaRPr lang="uk-UA" sz="2000" b="0" i="0" dirty="0">
              <a:solidFill>
                <a:srgbClr val="000000"/>
              </a:solidFill>
              <a:effectLst/>
              <a:latin typeface="Times New Roman" panose="02020603050405020304" pitchFamily="18" charset="0"/>
              <a:cs typeface="Times New Roman" panose="02020603050405020304" pitchFamily="18" charset="0"/>
            </a:endParaRPr>
          </a:p>
          <a:p>
            <a:pPr algn="just"/>
            <a:r>
              <a:rPr lang="uk-UA" sz="2000" dirty="0">
                <a:solidFill>
                  <a:srgbClr val="000000"/>
                </a:solidFill>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chemical - solubility, reactivity, etc.;</a:t>
            </a:r>
            <a:endParaRPr lang="uk-UA" sz="2000" b="0" i="0" dirty="0">
              <a:solidFill>
                <a:srgbClr val="000000"/>
              </a:solidFill>
              <a:effectLst/>
              <a:latin typeface="Times New Roman" panose="02020603050405020304" pitchFamily="18" charset="0"/>
              <a:cs typeface="Times New Roman" panose="02020603050405020304" pitchFamily="18" charset="0"/>
            </a:endParaRP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uk-UA"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technological — volume density, degree of compaction, flowability, moisture, fractional composition, dispersity, porosity, compactness, etc.;</a:t>
            </a:r>
            <a:endParaRPr lang="uk-UA" sz="2000" b="0" i="0" dirty="0">
              <a:solidFill>
                <a:srgbClr val="000000"/>
              </a:solidFill>
              <a:effectLst/>
              <a:latin typeface="Times New Roman" panose="02020603050405020304" pitchFamily="18" charset="0"/>
              <a:cs typeface="Times New Roman" panose="02020603050405020304" pitchFamily="18" charset="0"/>
            </a:endParaRP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uk-UA"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structural and mechanical - plasticity, strength, elasticity, viscosity of crystal lattices, etc.</a:t>
            </a:r>
            <a:endParaRPr lang="uk-UA" sz="2000" b="0" i="0" dirty="0">
              <a:solidFill>
                <a:srgbClr val="000000"/>
              </a:solidFill>
              <a:effectLst/>
              <a:latin typeface="Times New Roman" panose="02020603050405020304" pitchFamily="18" charset="0"/>
              <a:cs typeface="Times New Roman" panose="02020603050405020304" pitchFamily="18" charset="0"/>
            </a:endParaRP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0" dirty="0">
                <a:solidFill>
                  <a:srgbClr val="000000"/>
                </a:solidFill>
                <a:effectLst/>
                <a:latin typeface="Times New Roman" panose="02020603050405020304" pitchFamily="18" charset="0"/>
                <a:cs typeface="Times New Roman" panose="02020603050405020304" pitchFamily="18" charset="0"/>
              </a:rPr>
              <a:t>These properties are often divided into two large groups: physical and chemical and technological.</a:t>
            </a:r>
            <a:endParaRPr lang="uk-UA" sz="20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9420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6584C0-DA76-7C62-EA52-DBCDAF65635E}"/>
              </a:ext>
            </a:extLst>
          </p:cNvPr>
          <p:cNvSpPr txBox="1"/>
          <p:nvPr/>
        </p:nvSpPr>
        <p:spPr>
          <a:xfrm>
            <a:off x="2042160" y="458956"/>
            <a:ext cx="9692640" cy="5940088"/>
          </a:xfrm>
          <a:prstGeom prst="rect">
            <a:avLst/>
          </a:prstGeom>
          <a:noFill/>
        </p:spPr>
        <p:txBody>
          <a:bodyPr wrap="square">
            <a:spAutoFit/>
          </a:bodyPr>
          <a:lstStyle/>
          <a:p>
            <a:pPr algn="just"/>
            <a:r>
              <a:rPr lang="en-US" sz="2000" i="0" dirty="0">
                <a:solidFill>
                  <a:srgbClr val="000000"/>
                </a:solidFill>
                <a:effectLst/>
                <a:latin typeface="Times New Roman" panose="02020603050405020304" pitchFamily="18" charset="0"/>
                <a:cs typeface="Times New Roman" panose="02020603050405020304" pitchFamily="18" charset="0"/>
              </a:rPr>
              <a:t>Particle shape and size. Powder medicinal substances are roughly dispersed systems and consist of particles of various shapes and sizes. Most of them are crystalline systems; the amorphous state is less common.</a:t>
            </a:r>
          </a:p>
          <a:p>
            <a:pPr algn="just"/>
            <a:endParaRPr lang="en-US" sz="2000" i="0" dirty="0">
              <a:solidFill>
                <a:srgbClr val="000000"/>
              </a:solidFill>
              <a:effectLst/>
              <a:latin typeface="Times New Roman" panose="02020603050405020304" pitchFamily="18" charset="0"/>
              <a:cs typeface="Times New Roman" panose="02020603050405020304" pitchFamily="18" charset="0"/>
            </a:endParaRPr>
          </a:p>
          <a:p>
            <a:pPr algn="just"/>
            <a:r>
              <a:rPr lang="en-US" sz="2000" i="0" dirty="0">
                <a:solidFill>
                  <a:srgbClr val="000000"/>
                </a:solidFill>
                <a:effectLst/>
                <a:latin typeface="Times New Roman" panose="02020603050405020304" pitchFamily="18" charset="0"/>
                <a:cs typeface="Times New Roman" panose="02020603050405020304" pitchFamily="18" charset="0"/>
              </a:rPr>
              <a:t>In many medicinal products, the particles are </a:t>
            </a:r>
            <a:r>
              <a:rPr lang="en-US" sz="2000" i="0" dirty="0" err="1">
                <a:solidFill>
                  <a:srgbClr val="000000"/>
                </a:solidFill>
                <a:effectLst/>
                <a:latin typeface="Times New Roman" panose="02020603050405020304" pitchFamily="18" charset="0"/>
                <a:cs typeface="Times New Roman" panose="02020603050405020304" pitchFamily="18" charset="0"/>
              </a:rPr>
              <a:t>anisodiametric</a:t>
            </a:r>
            <a:r>
              <a:rPr lang="en-US" sz="2000" i="0" dirty="0">
                <a:solidFill>
                  <a:srgbClr val="000000"/>
                </a:solidFill>
                <a:effectLst/>
                <a:latin typeface="Times New Roman" panose="02020603050405020304" pitchFamily="18" charset="0"/>
                <a:cs typeface="Times New Roman" panose="02020603050405020304" pitchFamily="18" charset="0"/>
              </a:rPr>
              <a:t> (asymmetric, multiaxial). They can be elongated, when the length significantly exceeds the transverse dimensions (sticks, needles, etc.), or lamellar, when the length and width are significantly greater than the thickness (plates, scales, tablets, leaves, etc.). A smaller part of powdery substances has isodiametric (symmetrical, equiaxed) particles — these are spherical formations, blocks, </a:t>
            </a:r>
            <a:r>
              <a:rPr lang="en-US" sz="2000" i="0" dirty="0" err="1">
                <a:solidFill>
                  <a:srgbClr val="000000"/>
                </a:solidFill>
                <a:effectLst/>
                <a:latin typeface="Times New Roman" panose="02020603050405020304" pitchFamily="18" charset="0"/>
                <a:cs typeface="Times New Roman" panose="02020603050405020304" pitchFamily="18" charset="0"/>
              </a:rPr>
              <a:t>polyhedra</a:t>
            </a:r>
            <a:r>
              <a:rPr lang="en-US" sz="2000" i="0" dirty="0">
                <a:solidFill>
                  <a:srgbClr val="000000"/>
                </a:solidFill>
                <a:effectLst/>
                <a:latin typeface="Times New Roman" panose="02020603050405020304" pitchFamily="18" charset="0"/>
                <a:cs typeface="Times New Roman" panose="02020603050405020304" pitchFamily="18" charset="0"/>
              </a:rPr>
              <a:t>, etc.</a:t>
            </a:r>
          </a:p>
          <a:p>
            <a:pPr algn="just"/>
            <a:endParaRPr lang="uk-UA" sz="2000" i="0" dirty="0">
              <a:solidFill>
                <a:srgbClr val="000000"/>
              </a:solidFill>
              <a:effectLst/>
              <a:latin typeface="Times New Roman" panose="02020603050405020304" pitchFamily="18" charset="0"/>
              <a:cs typeface="Times New Roman" panose="02020603050405020304" pitchFamily="18" charset="0"/>
            </a:endParaRPr>
          </a:p>
          <a:p>
            <a:pPr algn="just"/>
            <a:r>
              <a:rPr lang="en-US" sz="2000" i="0" dirty="0">
                <a:solidFill>
                  <a:srgbClr val="000000"/>
                </a:solidFill>
                <a:effectLst/>
                <a:latin typeface="Times New Roman" panose="02020603050405020304" pitchFamily="18" charset="0"/>
                <a:cs typeface="Times New Roman" panose="02020603050405020304" pitchFamily="18" charset="0"/>
              </a:rPr>
              <a:t>The shape and size of powder particles depend: in the case of crystalline substances (chemical-pharmaceutical preparations) — on the structure of the crystal lattice and the conditions of particle growth during the crystallization process, in crushed plant materials — on the anatomical and morphological features of crushed plant organs and the type of crushing machine.</a:t>
            </a:r>
            <a:endParaRPr lang="uk-UA" sz="2000" i="0" dirty="0">
              <a:solidFill>
                <a:srgbClr val="000000"/>
              </a:solidFill>
              <a:effectLst/>
              <a:latin typeface="Times New Roman" panose="02020603050405020304" pitchFamily="18" charset="0"/>
              <a:cs typeface="Times New Roman" panose="02020603050405020304" pitchFamily="18" charset="0"/>
            </a:endParaRPr>
          </a:p>
          <a:p>
            <a:pPr algn="just"/>
            <a:endParaRPr lang="en-US" sz="2000" i="0" dirty="0">
              <a:solidFill>
                <a:srgbClr val="000000"/>
              </a:solidFill>
              <a:effectLst/>
              <a:latin typeface="Times New Roman" panose="02020603050405020304" pitchFamily="18" charset="0"/>
              <a:cs typeface="Times New Roman" panose="02020603050405020304" pitchFamily="18" charset="0"/>
            </a:endParaRPr>
          </a:p>
          <a:p>
            <a:pPr algn="just"/>
            <a:r>
              <a:rPr lang="en-US" sz="2000" i="0" dirty="0">
                <a:solidFill>
                  <a:srgbClr val="000000"/>
                </a:solidFill>
                <a:effectLst/>
                <a:latin typeface="Times New Roman" panose="02020603050405020304" pitchFamily="18" charset="0"/>
                <a:cs typeface="Times New Roman" panose="02020603050405020304" pitchFamily="18" charset="0"/>
              </a:rPr>
              <a:t>The size of powder particles is determined by their length and width, which are measured using a microscope equipped with a micrometer grid, at a magnification of 400 or 600 times.</a:t>
            </a:r>
            <a:endParaRPr lang="uk-UA" sz="200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8225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E6FA2F-90E5-E559-3BC7-09CB9CA4CEB2}"/>
              </a:ext>
            </a:extLst>
          </p:cNvPr>
          <p:cNvSpPr txBox="1"/>
          <p:nvPr/>
        </p:nvSpPr>
        <p:spPr>
          <a:xfrm>
            <a:off x="2005781" y="920621"/>
            <a:ext cx="9502877" cy="4708981"/>
          </a:xfrm>
          <a:prstGeom prst="rect">
            <a:avLst/>
          </a:prstGeom>
          <a:noFill/>
        </p:spPr>
        <p:txBody>
          <a:bodyPr wrap="square">
            <a:spAutoFit/>
          </a:bodyPr>
          <a:lstStyle/>
          <a:p>
            <a:pPr algn="just"/>
            <a:r>
              <a:rPr lang="en-US" sz="2000" b="0" i="0" dirty="0">
                <a:solidFill>
                  <a:srgbClr val="000000"/>
                </a:solidFill>
                <a:effectLst/>
                <a:latin typeface="Times New Roman" panose="02020603050405020304" pitchFamily="18" charset="0"/>
                <a:cs typeface="Times New Roman" panose="02020603050405020304" pitchFamily="18" charset="0"/>
              </a:rPr>
              <a:t>The shape of the particles is determined by the ratio of the average length of the particles to the average width. With this method, particles are conditionally divided into three main types:</a:t>
            </a:r>
          </a:p>
          <a:p>
            <a:pPr marL="285750" indent="-285750" algn="just">
              <a:buFont typeface="Wingdings" panose="05000000000000000000" pitchFamily="2" charset="2"/>
              <a:buChar char="q"/>
            </a:pPr>
            <a:r>
              <a:rPr lang="uk-UA"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elongated - the ratio of length to width is more than 3 : 1;</a:t>
            </a:r>
          </a:p>
          <a:p>
            <a:pPr marL="285750" indent="-285750" algn="just">
              <a:buFont typeface="Wingdings" panose="05000000000000000000" pitchFamily="2" charset="2"/>
              <a:buChar char="q"/>
            </a:pPr>
            <a:r>
              <a:rPr lang="uk-UA"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lamellar - length exceeds width and thickness, but not more than 3 times;</a:t>
            </a:r>
          </a:p>
          <a:p>
            <a:pPr marL="285750" indent="-285750" algn="just">
              <a:buFont typeface="Wingdings" panose="05000000000000000000" pitchFamily="2" charset="2"/>
              <a:buChar char="q"/>
            </a:pPr>
            <a:r>
              <a:rPr lang="uk-UA"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equiaxed - have a spherical, polyhedral shape that is close to iso-diametric.</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0" dirty="0">
                <a:solidFill>
                  <a:srgbClr val="000000"/>
                </a:solidFill>
                <a:effectLst/>
                <a:latin typeface="Times New Roman" panose="02020603050405020304" pitchFamily="18" charset="0"/>
                <a:cs typeface="Times New Roman" panose="02020603050405020304" pitchFamily="18" charset="0"/>
              </a:rPr>
              <a:t>There are six crystal systems: cubic, hexagonal, tetragonal, rhombic, monoclinic, triclinic.</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0" dirty="0">
                <a:solidFill>
                  <a:srgbClr val="000000"/>
                </a:solidFill>
                <a:effectLst/>
                <a:latin typeface="Times New Roman" panose="02020603050405020304" pitchFamily="18" charset="0"/>
                <a:cs typeface="Times New Roman" panose="02020603050405020304" pitchFamily="18" charset="0"/>
              </a:rPr>
              <a:t>It is known that only substances belonging to the cubic system are pressed directly into tablets, that is, by direct pressing, without granulation.</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0" dirty="0">
                <a:solidFill>
                  <a:srgbClr val="000000"/>
                </a:solidFill>
                <a:effectLst/>
                <a:latin typeface="Times New Roman" panose="02020603050405020304" pitchFamily="18" charset="0"/>
                <a:cs typeface="Times New Roman" panose="02020603050405020304" pitchFamily="18" charset="0"/>
              </a:rPr>
              <a:t>Usually, powders that have the form of particles in the form of sticks are characterized by fine dispersion, good compaction and sufficient porosity (</a:t>
            </a:r>
            <a:r>
              <a:rPr lang="en-US" sz="2000" b="0" i="0" dirty="0" err="1">
                <a:solidFill>
                  <a:srgbClr val="000000"/>
                </a:solidFill>
                <a:effectLst/>
                <a:latin typeface="Times New Roman" panose="02020603050405020304" pitchFamily="18" charset="0"/>
                <a:cs typeface="Times New Roman" panose="02020603050405020304" pitchFamily="18" charset="0"/>
              </a:rPr>
              <a:t>analgin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norsulfasol</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acrichin</a:t>
            </a:r>
            <a:r>
              <a:rPr lang="en-US" sz="2000" b="0" i="0" dirty="0">
                <a:solidFill>
                  <a:srgbClr val="000000"/>
                </a:solidFill>
                <a:effectLst/>
                <a:latin typeface="Times New Roman" panose="02020603050405020304" pitchFamily="18" charset="0"/>
                <a:cs typeface="Times New Roman" panose="02020603050405020304" pitchFamily="18" charset="0"/>
              </a:rPr>
              <a:t>, etc.).</a:t>
            </a:r>
            <a:endParaRPr lang="uk-UA" sz="20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3525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E504AF-2F54-CEEA-D477-7C373BBD9A92}"/>
              </a:ext>
            </a:extLst>
          </p:cNvPr>
          <p:cNvSpPr txBox="1"/>
          <p:nvPr/>
        </p:nvSpPr>
        <p:spPr>
          <a:xfrm>
            <a:off x="2316480" y="521821"/>
            <a:ext cx="9387840" cy="3785652"/>
          </a:xfrm>
          <a:prstGeom prst="rect">
            <a:avLst/>
          </a:prstGeom>
          <a:noFill/>
        </p:spPr>
        <p:txBody>
          <a:bodyPr wrap="square">
            <a:spAutoFit/>
          </a:bodyPr>
          <a:lstStyle/>
          <a:p>
            <a:pPr algn="just"/>
            <a:r>
              <a:rPr lang="en-US" sz="2000" b="1" i="0" dirty="0">
                <a:solidFill>
                  <a:srgbClr val="000000"/>
                </a:solidFill>
                <a:effectLst/>
                <a:latin typeface="Times New Roman" panose="02020603050405020304" pitchFamily="18" charset="0"/>
                <a:cs typeface="Times New Roman" panose="02020603050405020304" pitchFamily="18" charset="0"/>
              </a:rPr>
              <a:t>The physical properties </a:t>
            </a:r>
            <a:r>
              <a:rPr lang="en-US" sz="2000" i="0" dirty="0">
                <a:solidFill>
                  <a:srgbClr val="000000"/>
                </a:solidFill>
                <a:effectLst/>
                <a:latin typeface="Times New Roman" panose="02020603050405020304" pitchFamily="18" charset="0"/>
                <a:cs typeface="Times New Roman" panose="02020603050405020304" pitchFamily="18" charset="0"/>
              </a:rPr>
              <a:t>of powders are determined by the specific and contact surface and actual density.</a:t>
            </a:r>
          </a:p>
          <a:p>
            <a:pPr algn="just"/>
            <a:endParaRPr lang="en-US" sz="2000" i="0" dirty="0">
              <a:solidFill>
                <a:srgbClr val="000000"/>
              </a:solidFill>
              <a:effectLst/>
              <a:latin typeface="Times New Roman" panose="02020603050405020304" pitchFamily="18" charset="0"/>
              <a:cs typeface="Times New Roman" panose="02020603050405020304" pitchFamily="18" charset="0"/>
            </a:endParaRPr>
          </a:p>
          <a:p>
            <a:pPr algn="just"/>
            <a:r>
              <a:rPr lang="en-US" sz="2000" i="1" dirty="0">
                <a:solidFill>
                  <a:srgbClr val="000000"/>
                </a:solidFill>
                <a:effectLst/>
                <a:latin typeface="Times New Roman" panose="02020603050405020304" pitchFamily="18" charset="0"/>
                <a:cs typeface="Times New Roman" panose="02020603050405020304" pitchFamily="18" charset="0"/>
              </a:rPr>
              <a:t>The specific surface </a:t>
            </a:r>
            <a:r>
              <a:rPr lang="en-US" sz="2000" i="0" dirty="0">
                <a:solidFill>
                  <a:srgbClr val="000000"/>
                </a:solidFill>
                <a:effectLst/>
                <a:latin typeface="Times New Roman" panose="02020603050405020304" pitchFamily="18" charset="0"/>
                <a:cs typeface="Times New Roman" panose="02020603050405020304" pitchFamily="18" charset="0"/>
              </a:rPr>
              <a:t>area is the total surface area occupied by the powder substance, and the </a:t>
            </a:r>
            <a:r>
              <a:rPr lang="en-US" sz="2000" i="1" dirty="0">
                <a:solidFill>
                  <a:srgbClr val="000000"/>
                </a:solidFill>
                <a:effectLst/>
                <a:latin typeface="Times New Roman" panose="02020603050405020304" pitchFamily="18" charset="0"/>
                <a:cs typeface="Times New Roman" panose="02020603050405020304" pitchFamily="18" charset="0"/>
              </a:rPr>
              <a:t>contact surface </a:t>
            </a:r>
            <a:r>
              <a:rPr lang="en-US" sz="2000" i="0" dirty="0">
                <a:solidFill>
                  <a:srgbClr val="000000"/>
                </a:solidFill>
                <a:effectLst/>
                <a:latin typeface="Times New Roman" panose="02020603050405020304" pitchFamily="18" charset="0"/>
                <a:cs typeface="Times New Roman" panose="02020603050405020304" pitchFamily="18" charset="0"/>
              </a:rPr>
              <a:t>area is the surface area formed when the powder particles collide with each other.</a:t>
            </a:r>
          </a:p>
          <a:p>
            <a:pPr algn="just"/>
            <a:endParaRPr lang="en-US" sz="2000" i="0" dirty="0">
              <a:solidFill>
                <a:srgbClr val="000000"/>
              </a:solidFill>
              <a:effectLst/>
              <a:latin typeface="Times New Roman" panose="02020603050405020304" pitchFamily="18" charset="0"/>
              <a:cs typeface="Times New Roman" panose="02020603050405020304" pitchFamily="18" charset="0"/>
            </a:endParaRPr>
          </a:p>
          <a:p>
            <a:pPr algn="just"/>
            <a:r>
              <a:rPr lang="en-US" sz="2000" i="1" dirty="0">
                <a:solidFill>
                  <a:srgbClr val="000000"/>
                </a:solidFill>
                <a:effectLst/>
                <a:latin typeface="Times New Roman" panose="02020603050405020304" pitchFamily="18" charset="0"/>
                <a:cs typeface="Times New Roman" panose="02020603050405020304" pitchFamily="18" charset="0"/>
              </a:rPr>
              <a:t>The actual density </a:t>
            </a:r>
            <a:r>
              <a:rPr lang="en-US" sz="2000" i="0" dirty="0">
                <a:solidFill>
                  <a:srgbClr val="000000"/>
                </a:solidFill>
                <a:effectLst/>
                <a:latin typeface="Times New Roman" panose="02020603050405020304" pitchFamily="18" charset="0"/>
                <a:cs typeface="Times New Roman" panose="02020603050405020304" pitchFamily="18" charset="0"/>
              </a:rPr>
              <a:t>of the powder is determined by the ratio of the mass of the drug to its volume at zero porosity of the powder. Any liquid that wets but does not dissolve the powder is used as a comparison. The determination is carried out using a volume meter (a pycnometer for powdered solids). The actual density (p, kg/m3) of the powder is determined by the formula:</a:t>
            </a:r>
            <a:endParaRPr lang="uk-UA" sz="2000" i="0" dirty="0">
              <a:solidFill>
                <a:srgbClr val="000000"/>
              </a:solidFill>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A61A218-F027-D904-FFBD-06177330462F}"/>
              </a:ext>
            </a:extLst>
          </p:cNvPr>
          <p:cNvSpPr txBox="1"/>
          <p:nvPr/>
        </p:nvSpPr>
        <p:spPr>
          <a:xfrm>
            <a:off x="6096000" y="4623404"/>
            <a:ext cx="5471160" cy="1631216"/>
          </a:xfrm>
          <a:prstGeom prst="rect">
            <a:avLst/>
          </a:prstGeom>
          <a:noFill/>
        </p:spPr>
        <p:txBody>
          <a:bodyPr wrap="square">
            <a:spAutoFit/>
          </a:bodyPr>
          <a:lstStyle/>
          <a:p>
            <a:pPr algn="l"/>
            <a:r>
              <a:rPr lang="ru-RU" sz="2000" b="0" i="0" dirty="0">
                <a:solidFill>
                  <a:srgbClr val="000000"/>
                </a:solidFill>
                <a:effectLst/>
                <a:latin typeface="Times New Roman" panose="02020603050405020304" pitchFamily="18" charset="0"/>
                <a:cs typeface="Times New Roman" panose="02020603050405020304" pitchFamily="18" charset="0"/>
              </a:rPr>
              <a:t>де </a:t>
            </a:r>
            <a:r>
              <a:rPr lang="ru-RU" sz="2000" b="0" i="1" dirty="0">
                <a:solidFill>
                  <a:srgbClr val="000000"/>
                </a:solidFill>
                <a:effectLst/>
                <a:latin typeface="Times New Roman" panose="02020603050405020304" pitchFamily="18" charset="0"/>
                <a:cs typeface="Times New Roman" panose="02020603050405020304" pitchFamily="18" charset="0"/>
              </a:rPr>
              <a:t>m </a:t>
            </a:r>
            <a:r>
              <a:rPr lang="ru-RU" sz="2000" b="0" i="0" dirty="0">
                <a:solidFill>
                  <a:srgbClr val="000000"/>
                </a:solidFill>
                <a:effectLst/>
                <a:latin typeface="Times New Roman" panose="02020603050405020304" pitchFamily="18" charset="0"/>
                <a:cs typeface="Times New Roman" panose="02020603050405020304" pitchFamily="18" charset="0"/>
              </a:rPr>
              <a:t>— </a:t>
            </a:r>
            <a:r>
              <a:rPr lang="en-ID" sz="2000" b="0" i="0" dirty="0">
                <a:solidFill>
                  <a:srgbClr val="000000"/>
                </a:solidFill>
                <a:effectLst/>
                <a:latin typeface="Times New Roman" panose="02020603050405020304" pitchFamily="18" charset="0"/>
                <a:cs typeface="Times New Roman" panose="02020603050405020304" pitchFamily="18" charset="0"/>
              </a:rPr>
              <a:t>substance mass, g;</a:t>
            </a:r>
          </a:p>
          <a:p>
            <a:pPr algn="l"/>
            <a:r>
              <a:rPr lang="en-ID" sz="2000" b="0" i="0" dirty="0">
                <a:solidFill>
                  <a:srgbClr val="000000"/>
                </a:solidFill>
                <a:effectLst/>
                <a:latin typeface="Times New Roman" panose="02020603050405020304" pitchFamily="18" charset="0"/>
                <a:cs typeface="Times New Roman" panose="02020603050405020304" pitchFamily="18" charset="0"/>
              </a:rPr>
              <a:t>P</a:t>
            </a:r>
            <a:r>
              <a:rPr lang="ru-RU"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1</a:t>
            </a:r>
            <a:r>
              <a:rPr lang="ru-RU" sz="2000" b="0" i="0" dirty="0">
                <a:solidFill>
                  <a:srgbClr val="000000"/>
                </a:solidFill>
                <a:effectLst/>
                <a:latin typeface="Times New Roman" panose="02020603050405020304" pitchFamily="18" charset="0"/>
                <a:cs typeface="Times New Roman" panose="02020603050405020304" pitchFamily="18" charset="0"/>
              </a:rPr>
              <a:t>— </a:t>
            </a:r>
            <a:r>
              <a:rPr lang="en-ID" sz="2000" b="0" i="0" dirty="0">
                <a:solidFill>
                  <a:srgbClr val="000000"/>
                </a:solidFill>
                <a:effectLst/>
                <a:latin typeface="Times New Roman" panose="02020603050405020304" pitchFamily="18" charset="0"/>
                <a:cs typeface="Times New Roman" panose="02020603050405020304" pitchFamily="18" charset="0"/>
              </a:rPr>
              <a:t>liquid density, g/cm3;</a:t>
            </a:r>
          </a:p>
          <a:p>
            <a:pPr algn="l"/>
            <a:r>
              <a:rPr lang="ru-RU" sz="2000" b="0" i="1" dirty="0">
                <a:solidFill>
                  <a:srgbClr val="000000"/>
                </a:solidFill>
                <a:effectLst/>
                <a:latin typeface="Times New Roman" panose="02020603050405020304" pitchFamily="18" charset="0"/>
                <a:cs typeface="Times New Roman" panose="02020603050405020304" pitchFamily="18" charset="0"/>
              </a:rPr>
              <a:t>т</a:t>
            </a:r>
            <a:r>
              <a:rPr lang="ru-RU" sz="2000" i="1" baseline="-25000" dirty="0">
                <a:solidFill>
                  <a:srgbClr val="000000"/>
                </a:solidFill>
                <a:latin typeface="Times New Roman" panose="02020603050405020304" pitchFamily="18" charset="0"/>
                <a:cs typeface="Times New Roman" panose="02020603050405020304" pitchFamily="18" charset="0"/>
              </a:rPr>
              <a:t>1 </a:t>
            </a:r>
            <a:r>
              <a:rPr lang="ru-RU"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mass of volume meter with substance, g;</a:t>
            </a:r>
          </a:p>
          <a:p>
            <a:pPr algn="l"/>
            <a:r>
              <a:rPr lang="ru-RU" sz="2000" b="0" i="1" dirty="0">
                <a:solidFill>
                  <a:srgbClr val="000000"/>
                </a:solidFill>
                <a:effectLst/>
                <a:latin typeface="Times New Roman" panose="02020603050405020304" pitchFamily="18" charset="0"/>
                <a:cs typeface="Times New Roman" panose="02020603050405020304" pitchFamily="18" charset="0"/>
              </a:rPr>
              <a:t>т</a:t>
            </a:r>
            <a:r>
              <a:rPr lang="ru-RU" sz="2000" b="0" i="1" baseline="-25000" dirty="0">
                <a:solidFill>
                  <a:srgbClr val="000000"/>
                </a:solidFill>
                <a:effectLst/>
                <a:latin typeface="Times New Roman" panose="02020603050405020304" pitchFamily="18" charset="0"/>
                <a:cs typeface="Times New Roman" panose="02020603050405020304" pitchFamily="18" charset="0"/>
              </a:rPr>
              <a:t>2</a:t>
            </a:r>
            <a:r>
              <a:rPr lang="ru-RU" sz="2000" b="0" i="1" dirty="0">
                <a:solidFill>
                  <a:srgbClr val="000000"/>
                </a:solidFill>
                <a:effectLst/>
                <a:latin typeface="Times New Roman" panose="02020603050405020304" pitchFamily="18" charset="0"/>
                <a:cs typeface="Times New Roman" panose="02020603050405020304" pitchFamily="18" charset="0"/>
              </a:rPr>
              <a:t> </a:t>
            </a:r>
            <a:r>
              <a:rPr lang="ru-RU"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mass of the volume meter with liquid and substance, g.</a:t>
            </a:r>
            <a:endParaRPr lang="ru-RU"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0F1A574D-D20B-CD3E-1A37-DBF47A47A85E}"/>
              </a:ext>
            </a:extLst>
          </p:cNvPr>
          <p:cNvSpPr txBox="1"/>
          <p:nvPr/>
        </p:nvSpPr>
        <p:spPr>
          <a:xfrm>
            <a:off x="2871020" y="4901252"/>
            <a:ext cx="2644878" cy="830997"/>
          </a:xfrm>
          <a:prstGeom prst="rect">
            <a:avLst/>
          </a:prstGeom>
          <a:noFill/>
        </p:spPr>
        <p:txBody>
          <a:bodyPr wrap="square">
            <a:spAutoFit/>
          </a:bodyPr>
          <a:lstStyle/>
          <a:p>
            <a:r>
              <a:rPr lang="en-US" sz="2400" b="1" u="sng" dirty="0">
                <a:solidFill>
                  <a:srgbClr val="000000"/>
                </a:solidFill>
                <a:latin typeface="Times New Roman" panose="02020603050405020304" pitchFamily="18" charset="0"/>
                <a:cs typeface="Times New Roman" panose="02020603050405020304" pitchFamily="18" charset="0"/>
              </a:rPr>
              <a:t>       </a:t>
            </a:r>
            <a:r>
              <a:rPr lang="en-US" sz="2400" u="sng" dirty="0">
                <a:solidFill>
                  <a:srgbClr val="000000"/>
                </a:solidFill>
                <a:latin typeface="Times New Roman" panose="02020603050405020304" pitchFamily="18" charset="0"/>
                <a:cs typeface="Times New Roman" panose="02020603050405020304" pitchFamily="18" charset="0"/>
              </a:rPr>
              <a:t>m * P1      . </a:t>
            </a:r>
            <a:endParaRPr lang="uk-UA" sz="2400" u="sng" dirty="0">
              <a:solidFill>
                <a:srgbClr val="000000"/>
              </a:solidFill>
              <a:latin typeface="Times New Roman" panose="02020603050405020304" pitchFamily="18" charset="0"/>
              <a:cs typeface="Times New Roman" panose="02020603050405020304" pitchFamily="18" charset="0"/>
            </a:endParaRPr>
          </a:p>
          <a:p>
            <a:r>
              <a:rPr lang="en-US" sz="2400" dirty="0">
                <a:solidFill>
                  <a:srgbClr val="000000"/>
                </a:solidFill>
                <a:latin typeface="Times New Roman" panose="02020603050405020304" pitchFamily="18" charset="0"/>
                <a:cs typeface="Times New Roman" panose="02020603050405020304" pitchFamily="18" charset="0"/>
              </a:rPr>
              <a:t> m + m1 + m2</a:t>
            </a:r>
            <a:endParaRPr lang="uk-UA" sz="2400" dirty="0"/>
          </a:p>
        </p:txBody>
      </p:sp>
      <p:sp>
        <p:nvSpPr>
          <p:cNvPr id="11" name="TextBox 10">
            <a:extLst>
              <a:ext uri="{FF2B5EF4-FFF2-40B4-BE49-F238E27FC236}">
                <a16:creationId xmlns:a16="http://schemas.microsoft.com/office/drawing/2014/main" id="{0D812FC0-2BD7-CD83-B605-0D80FDCFB301}"/>
              </a:ext>
            </a:extLst>
          </p:cNvPr>
          <p:cNvSpPr txBox="1"/>
          <p:nvPr/>
        </p:nvSpPr>
        <p:spPr>
          <a:xfrm>
            <a:off x="2192104" y="5055140"/>
            <a:ext cx="777731" cy="523220"/>
          </a:xfrm>
          <a:prstGeom prst="rect">
            <a:avLst/>
          </a:prstGeom>
          <a:noFill/>
        </p:spPr>
        <p:txBody>
          <a:bodyPr wrap="square">
            <a:spAutoFit/>
          </a:bodyPr>
          <a:lstStyle/>
          <a:p>
            <a:r>
              <a:rPr lang="en-US" sz="2800" dirty="0">
                <a:solidFill>
                  <a:srgbClr val="000000"/>
                </a:solidFill>
                <a:latin typeface="Times New Roman" panose="02020603050405020304" pitchFamily="18" charset="0"/>
                <a:cs typeface="Times New Roman" panose="02020603050405020304" pitchFamily="18" charset="0"/>
              </a:rPr>
              <a:t>P =</a:t>
            </a:r>
            <a:endParaRPr lang="uk-UA" sz="2800" dirty="0"/>
          </a:p>
        </p:txBody>
      </p:sp>
    </p:spTree>
    <p:extLst>
      <p:ext uri="{BB962C8B-B14F-4D97-AF65-F5344CB8AC3E}">
        <p14:creationId xmlns:p14="http://schemas.microsoft.com/office/powerpoint/2010/main" val="2307932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B856B6-EF89-A20E-EC34-232AE64D81A9}"/>
              </a:ext>
            </a:extLst>
          </p:cNvPr>
          <p:cNvSpPr txBox="1"/>
          <p:nvPr/>
        </p:nvSpPr>
        <p:spPr>
          <a:xfrm>
            <a:off x="2606040" y="751344"/>
            <a:ext cx="9144000" cy="4401205"/>
          </a:xfrm>
          <a:prstGeom prst="rect">
            <a:avLst/>
          </a:prstGeom>
          <a:noFill/>
        </p:spPr>
        <p:txBody>
          <a:bodyPr wrap="square">
            <a:spAutoFit/>
          </a:bodyPr>
          <a:lstStyle/>
          <a:p>
            <a:pPr algn="just"/>
            <a:r>
              <a:rPr lang="en-US" sz="2000" b="0" i="0" dirty="0">
                <a:solidFill>
                  <a:srgbClr val="000000"/>
                </a:solidFill>
                <a:effectLst/>
                <a:latin typeface="Times New Roman" panose="02020603050405020304" pitchFamily="18" charset="0"/>
                <a:cs typeface="Times New Roman" panose="02020603050405020304" pitchFamily="18" charset="0"/>
              </a:rPr>
              <a:t>For tableting, the chemical properties of the starting substances are also important, such as: the presence of water of crystallization, solubility, wettability and hygroscopicity.</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1" i="1" dirty="0">
                <a:solidFill>
                  <a:srgbClr val="000000"/>
                </a:solidFill>
                <a:effectLst/>
                <a:latin typeface="Times New Roman" panose="02020603050405020304" pitchFamily="18" charset="0"/>
                <a:cs typeface="Times New Roman" panose="02020603050405020304" pitchFamily="18" charset="0"/>
              </a:rPr>
              <a:t>Wettability.</a:t>
            </a:r>
            <a:r>
              <a:rPr lang="en-US" sz="2000" b="0" i="0" dirty="0">
                <a:solidFill>
                  <a:srgbClr val="000000"/>
                </a:solidFill>
                <a:effectLst/>
                <a:latin typeface="Times New Roman" panose="02020603050405020304" pitchFamily="18" charset="0"/>
                <a:cs typeface="Times New Roman" panose="02020603050405020304" pitchFamily="18" charset="0"/>
              </a:rPr>
              <a:t> The wettability of powdered medicinal substances refers to their ability to interact with various liquids (</a:t>
            </a:r>
            <a:r>
              <a:rPr lang="en-US" sz="2000" b="0" i="0" dirty="0" err="1">
                <a:solidFill>
                  <a:srgbClr val="000000"/>
                </a:solidFill>
                <a:effectLst/>
                <a:latin typeface="Times New Roman" panose="02020603050405020304" pitchFamily="18" charset="0"/>
                <a:cs typeface="Times New Roman" panose="02020603050405020304" pitchFamily="18" charset="0"/>
              </a:rPr>
              <a:t>lyophilicity</a:t>
            </a:r>
            <a:r>
              <a:rPr lang="en-US" sz="2000" b="0" i="0" dirty="0">
                <a:solidFill>
                  <a:srgbClr val="000000"/>
                </a:solidFill>
                <a:effectLst/>
                <a:latin typeface="Times New Roman" panose="02020603050405020304" pitchFamily="18" charset="0"/>
                <a:cs typeface="Times New Roman" panose="02020603050405020304" pitchFamily="18" charset="0"/>
              </a:rPr>
              <a:t>) and primarily with water (hydrophilicity).</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0" dirty="0">
                <a:solidFill>
                  <a:srgbClr val="000000"/>
                </a:solidFill>
                <a:effectLst/>
                <a:latin typeface="Times New Roman" panose="02020603050405020304" pitchFamily="18" charset="0"/>
                <a:cs typeface="Times New Roman" panose="02020603050405020304" pitchFamily="18" charset="0"/>
              </a:rPr>
              <a:t>Visually, the tendency of the surface of the powders to be wetted by water is revealed:</a:t>
            </a:r>
          </a:p>
          <a:p>
            <a:pPr algn="just"/>
            <a:r>
              <a:rPr lang="en-US" sz="2000" b="0" i="0" dirty="0">
                <a:solidFill>
                  <a:srgbClr val="000000"/>
                </a:solidFill>
                <a:effectLst/>
                <a:latin typeface="Times New Roman" panose="02020603050405020304" pitchFamily="18" charset="0"/>
                <a:cs typeface="Times New Roman" panose="02020603050405020304" pitchFamily="18" charset="0"/>
              </a:rPr>
              <a:t>a) complete wetting — the liquid completely spreads over the surface of the powder;</a:t>
            </a:r>
          </a:p>
          <a:p>
            <a:pPr algn="just"/>
            <a:r>
              <a:rPr lang="en-US" sz="2000" b="0" i="0" dirty="0">
                <a:solidFill>
                  <a:srgbClr val="000000"/>
                </a:solidFill>
                <a:effectLst/>
                <a:latin typeface="Times New Roman" panose="02020603050405020304" pitchFamily="18" charset="0"/>
                <a:cs typeface="Times New Roman" panose="02020603050405020304" pitchFamily="18" charset="0"/>
              </a:rPr>
              <a:t>b) partial wetting — water partially spreads over the surface;</a:t>
            </a:r>
          </a:p>
          <a:p>
            <a:pPr algn="just"/>
            <a:r>
              <a:rPr lang="en-US" sz="2000" b="0" i="0" dirty="0">
                <a:solidFill>
                  <a:srgbClr val="000000"/>
                </a:solidFill>
                <a:effectLst/>
                <a:latin typeface="Times New Roman" panose="02020603050405020304" pitchFamily="18" charset="0"/>
                <a:cs typeface="Times New Roman" panose="02020603050405020304" pitchFamily="18" charset="0"/>
              </a:rPr>
              <a:t>c) complete non-wetting - the drop of water does not spread, maintaining a shape close to spherical.</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0" dirty="0">
                <a:solidFill>
                  <a:srgbClr val="000000"/>
                </a:solidFill>
                <a:effectLst/>
                <a:latin typeface="Times New Roman" panose="02020603050405020304" pitchFamily="18" charset="0"/>
                <a:cs typeface="Times New Roman" panose="02020603050405020304" pitchFamily="18" charset="0"/>
              </a:rPr>
              <a:t>Hydrophobic (not wetted by water) substances can be well wetted by other liquids - for example, organic solvents.</a:t>
            </a:r>
            <a:endParaRPr lang="uk-UA" sz="20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9573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3AEED2-D63F-29FF-9DC9-1340B9D125E8}"/>
              </a:ext>
            </a:extLst>
          </p:cNvPr>
          <p:cNvSpPr txBox="1"/>
          <p:nvPr/>
        </p:nvSpPr>
        <p:spPr>
          <a:xfrm>
            <a:off x="2458065" y="825275"/>
            <a:ext cx="9114503" cy="5509200"/>
          </a:xfrm>
          <a:prstGeom prst="rect">
            <a:avLst/>
          </a:prstGeom>
          <a:noFill/>
        </p:spPr>
        <p:txBody>
          <a:bodyPr wrap="square">
            <a:spAutoFit/>
          </a:bodyPr>
          <a:lstStyle/>
          <a:p>
            <a:pPr algn="just"/>
            <a:r>
              <a:rPr lang="en-US" sz="2200" b="0" i="1" dirty="0">
                <a:solidFill>
                  <a:srgbClr val="000000"/>
                </a:solidFill>
                <a:effectLst/>
                <a:latin typeface="Times New Roman" panose="02020603050405020304" pitchFamily="18" charset="0"/>
                <a:cs typeface="Times New Roman" panose="02020603050405020304" pitchFamily="18" charset="0"/>
              </a:rPr>
              <a:t>The </a:t>
            </a:r>
            <a:r>
              <a:rPr lang="en-US" sz="2200" b="0" i="1" dirty="0" err="1">
                <a:solidFill>
                  <a:srgbClr val="000000"/>
                </a:solidFill>
                <a:effectLst/>
                <a:latin typeface="Times New Roman" panose="02020603050405020304" pitchFamily="18" charset="0"/>
                <a:cs typeface="Times New Roman" panose="02020603050405020304" pitchFamily="18" charset="0"/>
              </a:rPr>
              <a:t>lyophilicity</a:t>
            </a:r>
            <a:r>
              <a:rPr lang="en-US" sz="2200" b="0" i="1" dirty="0">
                <a:solidFill>
                  <a:srgbClr val="000000"/>
                </a:solidFill>
                <a:effectLst/>
                <a:latin typeface="Times New Roman" panose="02020603050405020304" pitchFamily="18" charset="0"/>
                <a:cs typeface="Times New Roman" panose="02020603050405020304" pitchFamily="18" charset="0"/>
              </a:rPr>
              <a:t> </a:t>
            </a:r>
            <a:r>
              <a:rPr lang="en-US" sz="2200" b="0" dirty="0">
                <a:solidFill>
                  <a:srgbClr val="000000"/>
                </a:solidFill>
                <a:effectLst/>
                <a:latin typeface="Times New Roman" panose="02020603050405020304" pitchFamily="18" charset="0"/>
                <a:cs typeface="Times New Roman" panose="02020603050405020304" pitchFamily="18" charset="0"/>
              </a:rPr>
              <a:t>of tableted powder substances is determined by the </a:t>
            </a:r>
            <a:r>
              <a:rPr lang="en-US" sz="2200" b="0" dirty="0" err="1">
                <a:solidFill>
                  <a:srgbClr val="000000"/>
                </a:solidFill>
                <a:effectLst/>
                <a:latin typeface="Times New Roman" panose="02020603050405020304" pitchFamily="18" charset="0"/>
                <a:cs typeface="Times New Roman" panose="02020603050405020304" pitchFamily="18" charset="0"/>
              </a:rPr>
              <a:t>philicity</a:t>
            </a:r>
            <a:r>
              <a:rPr lang="en-US" sz="2200" b="0" dirty="0">
                <a:solidFill>
                  <a:srgbClr val="000000"/>
                </a:solidFill>
                <a:effectLst/>
                <a:latin typeface="Times New Roman" panose="02020603050405020304" pitchFamily="18" charset="0"/>
                <a:cs typeface="Times New Roman" panose="02020603050405020304" pitchFamily="18" charset="0"/>
              </a:rPr>
              <a:t> coefficient, which is the ratio of the specific heat of wetting with a polar liquid (water) to the specific heat of wetting with a non-polar liquid. It is known that the formation of a monomolecular layer of wetting liquid on the surface of a solid particle is always accompanied by the release of the so-called heat of wetting.</a:t>
            </a:r>
          </a:p>
          <a:p>
            <a:pPr algn="just"/>
            <a:endParaRPr lang="en-US" sz="2200" b="0" dirty="0">
              <a:solidFill>
                <a:srgbClr val="000000"/>
              </a:solidFill>
              <a:effectLst/>
              <a:latin typeface="Times New Roman" panose="02020603050405020304" pitchFamily="18" charset="0"/>
              <a:cs typeface="Times New Roman" panose="02020603050405020304" pitchFamily="18" charset="0"/>
            </a:endParaRPr>
          </a:p>
          <a:p>
            <a:pPr algn="just"/>
            <a:r>
              <a:rPr lang="en-US" sz="2200" b="0" i="1" dirty="0">
                <a:solidFill>
                  <a:srgbClr val="000000"/>
                </a:solidFill>
                <a:effectLst/>
                <a:latin typeface="Times New Roman" panose="02020603050405020304" pitchFamily="18" charset="0"/>
                <a:cs typeface="Times New Roman" panose="02020603050405020304" pitchFamily="18" charset="0"/>
              </a:rPr>
              <a:t>Hygroscopicity.</a:t>
            </a:r>
            <a:r>
              <a:rPr lang="en-US" sz="2200" b="0" dirty="0">
                <a:solidFill>
                  <a:srgbClr val="000000"/>
                </a:solidFill>
                <a:effectLst/>
                <a:latin typeface="Times New Roman" panose="02020603050405020304" pitchFamily="18" charset="0"/>
                <a:cs typeface="Times New Roman" panose="02020603050405020304" pitchFamily="18" charset="0"/>
              </a:rPr>
              <a:t> If the elasticity of vapors in the air is greater than their elasticity on the surface of solid particles, then the powdery mass prepared for tableting will begin to absorb steam from the air and dissolve in the absorbed water.</a:t>
            </a:r>
          </a:p>
          <a:p>
            <a:pPr algn="just"/>
            <a:endParaRPr lang="en-US" sz="2200" b="0" dirty="0">
              <a:solidFill>
                <a:srgbClr val="000000"/>
              </a:solidFill>
              <a:effectLst/>
              <a:latin typeface="Times New Roman" panose="02020603050405020304" pitchFamily="18" charset="0"/>
              <a:cs typeface="Times New Roman" panose="02020603050405020304" pitchFamily="18" charset="0"/>
            </a:endParaRPr>
          </a:p>
          <a:p>
            <a:pPr algn="just"/>
            <a:r>
              <a:rPr lang="en-US" sz="2200" b="0" i="1" dirty="0">
                <a:solidFill>
                  <a:srgbClr val="000000"/>
                </a:solidFill>
                <a:effectLst/>
                <a:latin typeface="Times New Roman" panose="02020603050405020304" pitchFamily="18" charset="0"/>
                <a:cs typeface="Times New Roman" panose="02020603050405020304" pitchFamily="18" charset="0"/>
              </a:rPr>
              <a:t>Crystallization water. </a:t>
            </a:r>
            <a:r>
              <a:rPr lang="en-US" sz="2200" b="0" dirty="0">
                <a:solidFill>
                  <a:srgbClr val="000000"/>
                </a:solidFill>
                <a:effectLst/>
                <a:latin typeface="Times New Roman" panose="02020603050405020304" pitchFamily="18" charset="0"/>
                <a:cs typeface="Times New Roman" panose="02020603050405020304" pitchFamily="18" charset="0"/>
              </a:rPr>
              <a:t>Crystallization water molecules determine the mechanical (strength, plasticity) and thermal (dependence on the air temperature) properties of the crystal, significantly influence the behavior of the crystal under pressure.</a:t>
            </a:r>
            <a:endParaRPr lang="uk-UA" sz="2200" b="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6378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171109-CD82-1440-E164-FF11E0980B55}"/>
              </a:ext>
            </a:extLst>
          </p:cNvPr>
          <p:cNvSpPr txBox="1"/>
          <p:nvPr/>
        </p:nvSpPr>
        <p:spPr>
          <a:xfrm>
            <a:off x="2497394" y="1074509"/>
            <a:ext cx="8908025" cy="4708981"/>
          </a:xfrm>
          <a:prstGeom prst="rect">
            <a:avLst/>
          </a:prstGeom>
          <a:noFill/>
        </p:spPr>
        <p:txBody>
          <a:bodyPr wrap="square">
            <a:spAutoFit/>
          </a:bodyPr>
          <a:lstStyle/>
          <a:p>
            <a:pPr algn="just"/>
            <a:r>
              <a:rPr lang="en-US" sz="2000" b="0" i="0" dirty="0">
                <a:solidFill>
                  <a:srgbClr val="000000"/>
                </a:solidFill>
                <a:effectLst/>
                <a:latin typeface="Times New Roman" panose="02020603050405020304" pitchFamily="18" charset="0"/>
                <a:cs typeface="Times New Roman" panose="02020603050405020304" pitchFamily="18" charset="0"/>
              </a:rPr>
              <a:t>The technological properties of powdered medicinal substances depend on their physical and chemical properties.</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1" i="1" dirty="0">
                <a:solidFill>
                  <a:srgbClr val="000000"/>
                </a:solidFill>
                <a:effectLst/>
                <a:latin typeface="Times New Roman" panose="02020603050405020304" pitchFamily="18" charset="0"/>
                <a:cs typeface="Times New Roman" panose="02020603050405020304" pitchFamily="18" charset="0"/>
              </a:rPr>
              <a:t>Fractional (granulometric) composition</a:t>
            </a:r>
            <a:r>
              <a:rPr lang="en-US" sz="2000" b="0" i="0" dirty="0">
                <a:solidFill>
                  <a:srgbClr val="000000"/>
                </a:solidFill>
                <a:effectLst/>
                <a:latin typeface="Times New Roman" panose="02020603050405020304" pitchFamily="18" charset="0"/>
                <a:cs typeface="Times New Roman" panose="02020603050405020304" pitchFamily="18" charset="0"/>
              </a:rPr>
              <a:t>, or the distribution of powder particles by size, affects the degree of its flowability, and therefore, the rhythmic operation of tablet machines, the stability of the weight of the received tablets, the accuracy of the dosage of the medicinal substance, as well as the quality characteristics of the tablets (appearance, disintegration, strength, etc.).</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0" dirty="0">
                <a:solidFill>
                  <a:srgbClr val="000000"/>
                </a:solidFill>
                <a:effectLst/>
                <a:latin typeface="Times New Roman" panose="02020603050405020304" pitchFamily="18" charset="0"/>
                <a:cs typeface="Times New Roman" panose="02020603050405020304" pitchFamily="18" charset="0"/>
              </a:rPr>
              <a:t>The fastest and most convenient method of determining dispersion is sieve analysis. The technique of this analysis consists in the fact that 100.0 g of the studied powder is sifted through a set of sieves (hole diameter 2.0; 1.0; 0.5; 0.25 and 0.1 mm). The weight of the material is placed on the largest (upper) sieve and the entire set of sieves is shaken (by hand or on a vibrating device) for 5 minutes, and then the mass of each fraction and its percentage content are found.</a:t>
            </a:r>
            <a:endParaRPr lang="uk-UA" sz="20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4750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FA3F11-8000-1316-01D8-41D0D4B87C00}"/>
              </a:ext>
            </a:extLst>
          </p:cNvPr>
          <p:cNvSpPr txBox="1"/>
          <p:nvPr/>
        </p:nvSpPr>
        <p:spPr>
          <a:xfrm>
            <a:off x="2310581" y="305068"/>
            <a:ext cx="9448800" cy="5016758"/>
          </a:xfrm>
          <a:prstGeom prst="rect">
            <a:avLst/>
          </a:prstGeom>
          <a:noFill/>
        </p:spPr>
        <p:txBody>
          <a:bodyPr wrap="square">
            <a:spAutoFit/>
          </a:bodyPr>
          <a:lstStyle/>
          <a:p>
            <a:pPr algn="just"/>
            <a:r>
              <a:rPr lang="en-US" sz="2000" b="0" i="0" dirty="0">
                <a:solidFill>
                  <a:srgbClr val="000000"/>
                </a:solidFill>
                <a:effectLst/>
                <a:latin typeface="Times New Roman" panose="02020603050405020304" pitchFamily="18" charset="0"/>
                <a:cs typeface="Times New Roman" panose="02020603050405020304" pitchFamily="18" charset="0"/>
              </a:rPr>
              <a:t>It is important to determine such volume indicators of powders as bulk density, bulk volume. These indicators are determined according to the methods of the DFU (clause 2.9.15).</a:t>
            </a:r>
          </a:p>
          <a:p>
            <a:pPr algn="just"/>
            <a:r>
              <a:rPr lang="en-US" sz="2000" b="0" i="0" dirty="0">
                <a:solidFill>
                  <a:srgbClr val="000000"/>
                </a:solidFill>
                <a:effectLst/>
                <a:latin typeface="Times New Roman" panose="02020603050405020304" pitchFamily="18" charset="0"/>
                <a:cs typeface="Times New Roman" panose="02020603050405020304" pitchFamily="18" charset="0"/>
              </a:rPr>
              <a:t>During tableting, the most important technological properties are fluidity, compressibility and sliding, which allows you to easily push the tablet out of the matrix.</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1" dirty="0">
                <a:solidFill>
                  <a:srgbClr val="000000"/>
                </a:solidFill>
                <a:effectLst/>
                <a:latin typeface="Times New Roman" panose="02020603050405020304" pitchFamily="18" charset="0"/>
                <a:cs typeface="Times New Roman" panose="02020603050405020304" pitchFamily="18" charset="0"/>
              </a:rPr>
              <a:t>Fluidity (flowability) </a:t>
            </a:r>
            <a:r>
              <a:rPr lang="en-US" sz="2000" b="0" i="0" dirty="0">
                <a:solidFill>
                  <a:srgbClr val="000000"/>
                </a:solidFill>
                <a:effectLst/>
                <a:latin typeface="Times New Roman" panose="02020603050405020304" pitchFamily="18" charset="0"/>
                <a:cs typeface="Times New Roman" panose="02020603050405020304" pitchFamily="18" charset="0"/>
              </a:rPr>
              <a:t>is the ability of the powder system to pour out of the funnel or "flow" under the influence of its own weight and ensure uniform filling of the matrix channel.</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0" dirty="0">
                <a:solidFill>
                  <a:srgbClr val="000000"/>
                </a:solidFill>
                <a:effectLst/>
                <a:latin typeface="Times New Roman" panose="02020603050405020304" pitchFamily="18" charset="0"/>
                <a:cs typeface="Times New Roman" panose="02020603050405020304" pitchFamily="18" charset="0"/>
              </a:rPr>
              <a:t>The same method also determines the angle of natural slope - </a:t>
            </a:r>
            <a:r>
              <a:rPr lang="en-US" sz="2000" b="0" i="1" dirty="0">
                <a:solidFill>
                  <a:srgbClr val="000000"/>
                </a:solidFill>
                <a:effectLst/>
                <a:latin typeface="Times New Roman" panose="02020603050405020304" pitchFamily="18" charset="0"/>
                <a:cs typeface="Times New Roman" panose="02020603050405020304" pitchFamily="18" charset="0"/>
              </a:rPr>
              <a:t>the angle between </a:t>
            </a:r>
            <a:r>
              <a:rPr lang="en-US" sz="2000" b="0" i="0" dirty="0">
                <a:solidFill>
                  <a:srgbClr val="000000"/>
                </a:solidFill>
                <a:effectLst/>
                <a:latin typeface="Times New Roman" panose="02020603050405020304" pitchFamily="18" charset="0"/>
                <a:cs typeface="Times New Roman" panose="02020603050405020304" pitchFamily="18" charset="0"/>
              </a:rPr>
              <a:t>the origin of the cone of loose material and the horizontal plane. The angle of the natural slope varies widely — from 25 to 30° for well-flowing materials and 60-70° for bound materials.</a:t>
            </a:r>
          </a:p>
          <a:p>
            <a:pPr algn="just"/>
            <a:endParaRPr lang="en-US" sz="2000" b="0" i="0" dirty="0">
              <a:solidFill>
                <a:srgbClr val="000000"/>
              </a:solidFill>
              <a:effectLst/>
              <a:latin typeface="Times New Roman" panose="02020603050405020304" pitchFamily="18" charset="0"/>
              <a:cs typeface="Times New Roman" panose="02020603050405020304" pitchFamily="18" charset="0"/>
            </a:endParaRPr>
          </a:p>
          <a:p>
            <a:pPr algn="just"/>
            <a:r>
              <a:rPr lang="en-US" sz="2000" b="0" i="0" dirty="0">
                <a:solidFill>
                  <a:srgbClr val="000000"/>
                </a:solidFill>
                <a:effectLst/>
                <a:latin typeface="Times New Roman" panose="02020603050405020304" pitchFamily="18" charset="0"/>
                <a:cs typeface="Times New Roman" panose="02020603050405020304" pitchFamily="18" charset="0"/>
              </a:rPr>
              <a:t>The fluidity of powders is a complex characteristic determined by the dispersion and shape of the particles, the moisture content of the masses, and the granulometric composition. This technological characteristic can be used when choosing tableting technology.</a:t>
            </a:r>
            <a:endParaRPr lang="uk-UA" sz="20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949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B19904-F507-0204-20C7-1E42EFCB37FC}"/>
              </a:ext>
            </a:extLst>
          </p:cNvPr>
          <p:cNvSpPr txBox="1"/>
          <p:nvPr/>
        </p:nvSpPr>
        <p:spPr>
          <a:xfrm>
            <a:off x="2124749" y="405377"/>
            <a:ext cx="9515659" cy="4708981"/>
          </a:xfrm>
          <a:prstGeom prst="rect">
            <a:avLst/>
          </a:prstGeom>
          <a:noFill/>
        </p:spPr>
        <p:txBody>
          <a:bodyPr wrap="square">
            <a:spAutoFit/>
          </a:bodyPr>
          <a:lstStyle/>
          <a:p>
            <a:pPr algn="just"/>
            <a:r>
              <a:rPr lang="en-US" sz="2000" b="0" i="1" dirty="0">
                <a:solidFill>
                  <a:srgbClr val="000000"/>
                </a:solidFill>
                <a:effectLst/>
                <a:latin typeface="Times New Roman" panose="02020603050405020304" pitchFamily="18" charset="0"/>
                <a:cs typeface="Times New Roman" panose="02020603050405020304" pitchFamily="18" charset="0"/>
              </a:rPr>
              <a:t>Compressibility </a:t>
            </a:r>
            <a:r>
              <a:rPr lang="en-US" sz="2000" b="0" dirty="0">
                <a:solidFill>
                  <a:srgbClr val="000000"/>
                </a:solidFill>
                <a:effectLst/>
                <a:latin typeface="Times New Roman" panose="02020603050405020304" pitchFamily="18" charset="0"/>
                <a:cs typeface="Times New Roman" panose="02020603050405020304" pitchFamily="18" charset="0"/>
              </a:rPr>
              <a:t>is the ability of powder particles to be cohesive under pressure, i.e., the ability of particles under the influence of electromagnetic forces (molecular, adsorption, electrical) and mechanical engagement to attract each other and bond with the formation of a stable, strong compressed product.</a:t>
            </a:r>
          </a:p>
          <a:p>
            <a:pPr algn="just"/>
            <a:endParaRPr lang="en-US" sz="2000" b="0" dirty="0">
              <a:solidFill>
                <a:srgbClr val="000000"/>
              </a:solidFill>
              <a:effectLst/>
              <a:latin typeface="Times New Roman" panose="02020603050405020304" pitchFamily="18" charset="0"/>
              <a:cs typeface="Times New Roman" panose="02020603050405020304" pitchFamily="18" charset="0"/>
            </a:endParaRPr>
          </a:p>
          <a:p>
            <a:pPr algn="just"/>
            <a:r>
              <a:rPr lang="en-US" sz="2000" b="0" dirty="0">
                <a:solidFill>
                  <a:srgbClr val="000000"/>
                </a:solidFill>
                <a:effectLst/>
                <a:latin typeface="Times New Roman" panose="02020603050405020304" pitchFamily="18" charset="0"/>
                <a:cs typeface="Times New Roman" panose="02020603050405020304" pitchFamily="18" charset="0"/>
              </a:rPr>
              <a:t>Compressibility is characterized by the strength of the model tablet after the pressure is removed. The better the compressibility of the powder, the higher the strength of the tablet. If the compressibility is poor, the tablet is formed weakly, and sometimes completely collapses when pushed out of the matrix.</a:t>
            </a:r>
          </a:p>
          <a:p>
            <a:pPr algn="just"/>
            <a:endParaRPr lang="en-US" sz="2000" b="0" dirty="0">
              <a:solidFill>
                <a:srgbClr val="000000"/>
              </a:solidFill>
              <a:effectLst/>
              <a:latin typeface="Times New Roman" panose="02020603050405020304" pitchFamily="18" charset="0"/>
              <a:cs typeface="Times New Roman" panose="02020603050405020304" pitchFamily="18" charset="0"/>
            </a:endParaRPr>
          </a:p>
          <a:p>
            <a:pPr algn="just"/>
            <a:r>
              <a:rPr lang="en-US" sz="2000" b="0" dirty="0">
                <a:solidFill>
                  <a:srgbClr val="000000"/>
                </a:solidFill>
                <a:effectLst/>
                <a:latin typeface="Times New Roman" panose="02020603050405020304" pitchFamily="18" charset="0"/>
                <a:cs typeface="Times New Roman" panose="02020603050405020304" pitchFamily="18" charset="0"/>
              </a:rPr>
              <a:t>When determining the compressibility of the powder (granules), a weight of 0.3 or 0.5 g is pressed in a matrix using punches with a diameter of 9 mm and 11 mm on a hydraulic press at a pressure of 120 MPa. The resulting tablet is weighed on a torsion balance, the height is measured with a micrometer, and the compressibility factor (Ks, g/mm) is calculated according to the formula:</a:t>
            </a:r>
            <a:endParaRPr lang="uk-UA" sz="2000" b="0" dirty="0">
              <a:solidFill>
                <a:srgbClr val="000000"/>
              </a:solidFill>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6C27AF6D-DD84-EC33-26CE-2B0EB95FA143}"/>
              </a:ext>
            </a:extLst>
          </p:cNvPr>
          <p:cNvSpPr txBox="1"/>
          <p:nvPr/>
        </p:nvSpPr>
        <p:spPr>
          <a:xfrm>
            <a:off x="6317747" y="5452909"/>
            <a:ext cx="2643896" cy="707886"/>
          </a:xfrm>
          <a:prstGeom prst="rect">
            <a:avLst/>
          </a:prstGeom>
          <a:noFill/>
        </p:spPr>
        <p:txBody>
          <a:bodyPr wrap="square">
            <a:spAutoFit/>
          </a:bodyPr>
          <a:lstStyle/>
          <a:p>
            <a:pPr algn="l"/>
            <a:r>
              <a:rPr lang="ru-RU" sz="2000" b="0" i="0" dirty="0">
                <a:solidFill>
                  <a:srgbClr val="000000"/>
                </a:solidFill>
                <a:effectLst/>
                <a:latin typeface="Times New Roman" panose="02020603050405020304" pitchFamily="18" charset="0"/>
                <a:cs typeface="Times New Roman" panose="02020603050405020304" pitchFamily="18" charset="0"/>
              </a:rPr>
              <a:t>де: </a:t>
            </a:r>
            <a:r>
              <a:rPr lang="ru-RU" sz="2000" b="0" i="1" dirty="0">
                <a:solidFill>
                  <a:srgbClr val="000000"/>
                </a:solidFill>
                <a:effectLst/>
                <a:latin typeface="Times New Roman" panose="02020603050405020304" pitchFamily="18" charset="0"/>
                <a:cs typeface="Times New Roman" panose="02020603050405020304" pitchFamily="18" charset="0"/>
              </a:rPr>
              <a:t>m </a:t>
            </a:r>
            <a:r>
              <a:rPr lang="ru-RU" sz="2000" b="0" i="0" dirty="0">
                <a:solidFill>
                  <a:srgbClr val="000000"/>
                </a:solidFill>
                <a:effectLst/>
                <a:latin typeface="Times New Roman" panose="02020603050405020304" pitchFamily="18" charset="0"/>
                <a:cs typeface="Times New Roman" panose="02020603050405020304" pitchFamily="18" charset="0"/>
              </a:rPr>
              <a:t>— </a:t>
            </a:r>
            <a:r>
              <a:rPr lang="en-ID" sz="2000" b="0" i="0" dirty="0">
                <a:solidFill>
                  <a:srgbClr val="000000"/>
                </a:solidFill>
                <a:effectLst/>
                <a:latin typeface="Times New Roman" panose="02020603050405020304" pitchFamily="18" charset="0"/>
                <a:cs typeface="Times New Roman" panose="02020603050405020304" pitchFamily="18" charset="0"/>
              </a:rPr>
              <a:t>tablet mass, g;</a:t>
            </a:r>
            <a:endParaRPr lang="uk-UA" sz="2000" b="0" i="0" dirty="0">
              <a:solidFill>
                <a:srgbClr val="000000"/>
              </a:solidFill>
              <a:effectLst/>
              <a:latin typeface="Times New Roman" panose="02020603050405020304" pitchFamily="18" charset="0"/>
              <a:cs typeface="Times New Roman" panose="02020603050405020304" pitchFamily="18" charset="0"/>
            </a:endParaRPr>
          </a:p>
          <a:p>
            <a:pPr algn="l"/>
            <a:r>
              <a:rPr lang="ru-RU" sz="2000" b="0" i="1" dirty="0">
                <a:solidFill>
                  <a:srgbClr val="000000"/>
                </a:solidFill>
                <a:effectLst/>
                <a:latin typeface="Times New Roman" panose="02020603050405020304" pitchFamily="18" charset="0"/>
                <a:cs typeface="Times New Roman" panose="02020603050405020304" pitchFamily="18" charset="0"/>
              </a:rPr>
              <a:t>h </a:t>
            </a:r>
            <a:r>
              <a:rPr lang="ru-RU" sz="2000" b="0" i="0" dirty="0">
                <a:solidFill>
                  <a:srgbClr val="000000"/>
                </a:solidFill>
                <a:effectLst/>
                <a:latin typeface="Times New Roman" panose="02020603050405020304" pitchFamily="18" charset="0"/>
                <a:cs typeface="Times New Roman" panose="02020603050405020304" pitchFamily="18" charset="0"/>
              </a:rPr>
              <a:t>— </a:t>
            </a:r>
            <a:r>
              <a:rPr lang="en-ID" sz="2000" b="0" i="0" dirty="0">
                <a:solidFill>
                  <a:srgbClr val="000000"/>
                </a:solidFill>
                <a:effectLst/>
                <a:latin typeface="Times New Roman" panose="02020603050405020304" pitchFamily="18" charset="0"/>
                <a:cs typeface="Times New Roman" panose="02020603050405020304" pitchFamily="18" charset="0"/>
              </a:rPr>
              <a:t>tablet height, mm.</a:t>
            </a:r>
            <a:endParaRPr lang="ru-RU"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BED08CD-B906-0118-E4E0-F854E0D50147}"/>
              </a:ext>
            </a:extLst>
          </p:cNvPr>
          <p:cNvSpPr txBox="1"/>
          <p:nvPr/>
        </p:nvSpPr>
        <p:spPr>
          <a:xfrm>
            <a:off x="2887313" y="5483688"/>
            <a:ext cx="1120878" cy="584775"/>
          </a:xfrm>
          <a:prstGeom prst="rect">
            <a:avLst/>
          </a:prstGeom>
          <a:noFill/>
        </p:spPr>
        <p:txBody>
          <a:bodyPr wrap="square">
            <a:spAutoFit/>
          </a:bodyPr>
          <a:lstStyle/>
          <a:p>
            <a:r>
              <a:rPr lang="en-US" sz="3200" b="0" dirty="0">
                <a:solidFill>
                  <a:srgbClr val="000000"/>
                </a:solidFill>
                <a:effectLst/>
                <a:latin typeface="Times New Roman" panose="02020603050405020304" pitchFamily="18" charset="0"/>
                <a:cs typeface="Times New Roman" panose="02020603050405020304" pitchFamily="18" charset="0"/>
              </a:rPr>
              <a:t>Ks =</a:t>
            </a:r>
            <a:endParaRPr lang="uk-UA" sz="3200" dirty="0"/>
          </a:p>
        </p:txBody>
      </p:sp>
      <p:sp>
        <p:nvSpPr>
          <p:cNvPr id="9" name="TextBox 8">
            <a:extLst>
              <a:ext uri="{FF2B5EF4-FFF2-40B4-BE49-F238E27FC236}">
                <a16:creationId xmlns:a16="http://schemas.microsoft.com/office/drawing/2014/main" id="{124D76C9-06FF-98EA-7034-E2CA1F02347E}"/>
              </a:ext>
            </a:extLst>
          </p:cNvPr>
          <p:cNvSpPr txBox="1"/>
          <p:nvPr/>
        </p:nvSpPr>
        <p:spPr>
          <a:xfrm>
            <a:off x="3885815" y="5320836"/>
            <a:ext cx="666492" cy="954107"/>
          </a:xfrm>
          <a:prstGeom prst="rect">
            <a:avLst/>
          </a:prstGeom>
          <a:noFill/>
        </p:spPr>
        <p:txBody>
          <a:bodyPr wrap="square">
            <a:spAutoFit/>
          </a:bodyPr>
          <a:lstStyle/>
          <a:p>
            <a:r>
              <a:rPr lang="en-US" sz="2800" b="0" u="sng" dirty="0">
                <a:solidFill>
                  <a:srgbClr val="000000"/>
                </a:solidFill>
                <a:effectLst/>
                <a:latin typeface="Times New Roman" panose="02020603050405020304" pitchFamily="18" charset="0"/>
                <a:cs typeface="Times New Roman" panose="02020603050405020304" pitchFamily="18" charset="0"/>
              </a:rPr>
              <a:t>m</a:t>
            </a:r>
          </a:p>
          <a:p>
            <a:r>
              <a:rPr lang="en-US" sz="2800" dirty="0">
                <a:latin typeface="Times New Roman" panose="02020603050405020304" pitchFamily="18" charset="0"/>
                <a:cs typeface="Times New Roman" panose="02020603050405020304" pitchFamily="18" charset="0"/>
              </a:rPr>
              <a:t> h</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613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C9F2D4-B19D-C827-CAE7-FC522FF0B3B5}"/>
              </a:ext>
            </a:extLst>
          </p:cNvPr>
          <p:cNvSpPr txBox="1"/>
          <p:nvPr/>
        </p:nvSpPr>
        <p:spPr>
          <a:xfrm>
            <a:off x="2831690" y="718602"/>
            <a:ext cx="8994550" cy="3046988"/>
          </a:xfrm>
          <a:prstGeom prst="rect">
            <a:avLst/>
          </a:prstGeom>
          <a:noFill/>
        </p:spPr>
        <p:txBody>
          <a:bodyPr wrap="square">
            <a:spAutoFit/>
          </a:bodyPr>
          <a:lstStyle/>
          <a:p>
            <a:pPr algn="just"/>
            <a:r>
              <a:rPr lang="en-US" sz="2400" b="1" i="0" dirty="0">
                <a:solidFill>
                  <a:srgbClr val="000000"/>
                </a:solidFill>
                <a:effectLst/>
                <a:latin typeface="Times New Roman" panose="02020603050405020304" pitchFamily="18" charset="0"/>
                <a:cs typeface="Times New Roman" panose="02020603050405020304" pitchFamily="18" charset="0"/>
              </a:rPr>
              <a:t>The force of pushing tablets out of the matrix. </a:t>
            </a:r>
            <a:r>
              <a:rPr lang="en-US" sz="2400" i="0" dirty="0">
                <a:solidFill>
                  <a:srgbClr val="000000"/>
                </a:solidFill>
                <a:effectLst/>
                <a:latin typeface="Times New Roman" panose="02020603050405020304" pitchFamily="18" charset="0"/>
                <a:cs typeface="Times New Roman" panose="02020603050405020304" pitchFamily="18" charset="0"/>
              </a:rPr>
              <a:t>To push the pressed tablet out of the matrix, you need to apply force to overcome the friction and adhesion between the side surface of the tablet and the wall of the matrix. Taking into account the magnitude of the push-out force, the addition of anti-friction (sliding or lubricating) substances is predicted.</a:t>
            </a:r>
          </a:p>
          <a:p>
            <a:pPr algn="just"/>
            <a:endParaRPr lang="en-US" sz="2400" i="0" dirty="0">
              <a:solidFill>
                <a:srgbClr val="000000"/>
              </a:solidFill>
              <a:effectLst/>
              <a:latin typeface="Times New Roman" panose="02020603050405020304" pitchFamily="18" charset="0"/>
              <a:cs typeface="Times New Roman" panose="02020603050405020304" pitchFamily="18" charset="0"/>
            </a:endParaRPr>
          </a:p>
          <a:p>
            <a:pPr algn="just"/>
            <a:r>
              <a:rPr lang="en-US" sz="2400" i="0" dirty="0">
                <a:solidFill>
                  <a:srgbClr val="000000"/>
                </a:solidFill>
                <a:effectLst/>
                <a:latin typeface="Times New Roman" panose="02020603050405020304" pitchFamily="18" charset="0"/>
                <a:cs typeface="Times New Roman" panose="02020603050405020304" pitchFamily="18" charset="0"/>
              </a:rPr>
              <a:t>Calculation of the pushing force is carried out according to the formula:</a:t>
            </a:r>
            <a:endParaRPr lang="uk-UA" sz="2400" i="0" dirty="0">
              <a:solidFill>
                <a:srgbClr val="000000"/>
              </a:solidFill>
              <a:effectLst/>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6C7C48D2-921E-4CF7-60CC-A7013A9AB7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245"/>
          <a:stretch/>
        </p:blipFill>
        <p:spPr bwMode="auto">
          <a:xfrm>
            <a:off x="2831690" y="4172744"/>
            <a:ext cx="3514032" cy="14073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B4C9007-FB5A-2CFB-6C5F-1146125BB80D}"/>
              </a:ext>
            </a:extLst>
          </p:cNvPr>
          <p:cNvSpPr txBox="1"/>
          <p:nvPr/>
        </p:nvSpPr>
        <p:spPr>
          <a:xfrm>
            <a:off x="6784258" y="4276238"/>
            <a:ext cx="4778477" cy="1323439"/>
          </a:xfrm>
          <a:prstGeom prst="rect">
            <a:avLst/>
          </a:prstGeom>
          <a:noFill/>
        </p:spPr>
        <p:txBody>
          <a:bodyPr wrap="square">
            <a:spAutoFit/>
          </a:bodyPr>
          <a:lstStyle/>
          <a:p>
            <a:r>
              <a:rPr lang="uk-UA" sz="2000" b="1" i="0" dirty="0">
                <a:solidFill>
                  <a:srgbClr val="000000"/>
                </a:solidFill>
                <a:effectLst/>
                <a:latin typeface="Times New Roman" panose="02020603050405020304" pitchFamily="18" charset="0"/>
                <a:cs typeface="Times New Roman" panose="02020603050405020304" pitchFamily="18" charset="0"/>
              </a:rPr>
              <a:t>де </a:t>
            </a:r>
            <a:r>
              <a:rPr lang="uk-UA" sz="2000" b="0" i="0" dirty="0" err="1">
                <a:solidFill>
                  <a:srgbClr val="000000"/>
                </a:solidFill>
                <a:effectLst/>
                <a:latin typeface="Times New Roman" panose="02020603050405020304" pitchFamily="18" charset="0"/>
                <a:cs typeface="Times New Roman" panose="02020603050405020304" pitchFamily="18" charset="0"/>
              </a:rPr>
              <a:t>Р</a:t>
            </a:r>
            <a:r>
              <a:rPr lang="uk-UA" sz="2000" b="0" i="0" baseline="-25000" dirty="0" err="1">
                <a:solidFill>
                  <a:srgbClr val="000000"/>
                </a:solidFill>
                <a:effectLst/>
                <a:latin typeface="Times New Roman" panose="02020603050405020304" pitchFamily="18" charset="0"/>
                <a:cs typeface="Times New Roman" panose="02020603050405020304" pitchFamily="18" charset="0"/>
              </a:rPr>
              <a:t>вишт</a:t>
            </a:r>
            <a:r>
              <a:rPr lang="uk-UA" sz="2000" b="0" i="0" dirty="0">
                <a:solidFill>
                  <a:srgbClr val="000000"/>
                </a:solidFill>
                <a:effectLst/>
                <a:latin typeface="Times New Roman" panose="02020603050405020304" pitchFamily="18" charset="0"/>
                <a:cs typeface="Times New Roman" panose="02020603050405020304" pitchFamily="18" charset="0"/>
              </a:rPr>
              <a: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ID" sz="2000" b="0" i="0" dirty="0">
                <a:solidFill>
                  <a:srgbClr val="000000"/>
                </a:solidFill>
                <a:effectLst/>
                <a:latin typeface="Times New Roman" panose="02020603050405020304" pitchFamily="18" charset="0"/>
                <a:cs typeface="Times New Roman" panose="02020603050405020304" pitchFamily="18" charset="0"/>
              </a:rPr>
              <a:t>ejection pressure, MPa;</a:t>
            </a:r>
          </a:p>
          <a:p>
            <a:r>
              <a:rPr lang="uk-UA" sz="2000" b="0" i="0" dirty="0" err="1">
                <a:solidFill>
                  <a:srgbClr val="000000"/>
                </a:solidFill>
                <a:effectLst/>
                <a:latin typeface="Times New Roman" panose="02020603050405020304" pitchFamily="18" charset="0"/>
                <a:cs typeface="Times New Roman" panose="02020603050405020304" pitchFamily="18" charset="0"/>
              </a:rPr>
              <a:t>Р</a:t>
            </a:r>
            <a:r>
              <a:rPr lang="uk-UA" sz="2000" b="0" i="0" baseline="-25000" dirty="0" err="1">
                <a:solidFill>
                  <a:srgbClr val="000000"/>
                </a:solidFill>
                <a:effectLst/>
                <a:latin typeface="Times New Roman" panose="02020603050405020304" pitchFamily="18" charset="0"/>
                <a:cs typeface="Times New Roman" panose="02020603050405020304" pitchFamily="18" charset="0"/>
              </a:rPr>
              <a:t>ман</a:t>
            </a:r>
            <a:r>
              <a:rPr lang="uk-UA"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ID" sz="2000" b="0" i="0" dirty="0">
                <a:solidFill>
                  <a:srgbClr val="000000"/>
                </a:solidFill>
                <a:effectLst/>
                <a:latin typeface="Times New Roman" panose="02020603050405020304" pitchFamily="18" charset="0"/>
                <a:cs typeface="Times New Roman" panose="02020603050405020304" pitchFamily="18" charset="0"/>
              </a:rPr>
              <a:t>pressure gauge reading, MPa;</a:t>
            </a:r>
          </a:p>
          <a:p>
            <a:r>
              <a:rPr lang="en-ID" sz="2000" b="0" i="0" dirty="0" err="1">
                <a:solidFill>
                  <a:srgbClr val="000000"/>
                </a:solidFill>
                <a:effectLst/>
                <a:latin typeface="Times New Roman" panose="02020603050405020304" pitchFamily="18" charset="0"/>
                <a:cs typeface="Times New Roman" panose="02020603050405020304" pitchFamily="18" charset="0"/>
              </a:rPr>
              <a:t>S</a:t>
            </a:r>
            <a:r>
              <a:rPr lang="en-ID" sz="2000" b="0" i="0" baseline="-25000" dirty="0" err="1">
                <a:solidFill>
                  <a:srgbClr val="000000"/>
                </a:solidFill>
                <a:effectLst/>
                <a:latin typeface="Times New Roman" panose="02020603050405020304" pitchFamily="18" charset="0"/>
                <a:cs typeface="Times New Roman" panose="02020603050405020304" pitchFamily="18" charset="0"/>
              </a:rPr>
              <a:t>nji</a:t>
            </a:r>
            <a:r>
              <a:rPr lang="en-ID" sz="2000" b="0" i="0" dirty="0">
                <a:solidFill>
                  <a:srgbClr val="000000"/>
                </a:solidFill>
                <a:effectLst/>
                <a:latin typeface="Times New Roman" panose="02020603050405020304" pitchFamily="18" charset="0"/>
                <a:cs typeface="Times New Roman" panose="02020603050405020304" pitchFamily="18" charset="0"/>
              </a:rPr>
              <a:t>— plunger area, m2;</a:t>
            </a:r>
          </a:p>
          <a:p>
            <a:r>
              <a:rPr lang="en-ID" sz="2000" b="0" i="0" dirty="0">
                <a:solidFill>
                  <a:srgbClr val="000000"/>
                </a:solidFill>
                <a:effectLst/>
                <a:latin typeface="Times New Roman" panose="02020603050405020304" pitchFamily="18" charset="0"/>
                <a:cs typeface="Times New Roman" panose="02020603050405020304" pitchFamily="18" charset="0"/>
              </a:rPr>
              <a:t>S</a:t>
            </a:r>
            <a:r>
              <a:rPr lang="en-ID" sz="2000" b="0" i="0" baseline="-25000" dirty="0">
                <a:solidFill>
                  <a:srgbClr val="000000"/>
                </a:solidFill>
                <a:effectLst/>
                <a:latin typeface="Times New Roman" panose="02020603050405020304" pitchFamily="18" charset="0"/>
                <a:cs typeface="Times New Roman" panose="02020603050405020304" pitchFamily="18" charset="0"/>
              </a:rPr>
              <a:t>6i4</a:t>
            </a:r>
            <a:r>
              <a:rPr lang="en-ID" sz="2000" b="0" i="0" dirty="0">
                <a:solidFill>
                  <a:srgbClr val="000000"/>
                </a:solidFill>
                <a:effectLst/>
                <a:latin typeface="Times New Roman" panose="02020603050405020304" pitchFamily="18" charset="0"/>
                <a:cs typeface="Times New Roman" panose="02020603050405020304" pitchFamily="18" charset="0"/>
              </a:rPr>
              <a:t>—</a:t>
            </a:r>
            <a:r>
              <a:rPr lang="en-US" sz="2000" b="0" i="0" dirty="0">
                <a:solidFill>
                  <a:srgbClr val="000000"/>
                </a:solidFill>
                <a:effectLst/>
                <a:latin typeface="Times New Roman" panose="02020603050405020304" pitchFamily="18" charset="0"/>
                <a:cs typeface="Times New Roman" panose="02020603050405020304" pitchFamily="18" charset="0"/>
              </a:rPr>
              <a:t>area of the side surface of the tablet, m</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1617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B75AA7-CBAF-8683-1724-74863FC1E59C}"/>
              </a:ext>
            </a:extLst>
          </p:cNvPr>
          <p:cNvSpPr txBox="1"/>
          <p:nvPr/>
        </p:nvSpPr>
        <p:spPr>
          <a:xfrm>
            <a:off x="2568677" y="1068027"/>
            <a:ext cx="8595360" cy="400110"/>
          </a:xfrm>
          <a:prstGeom prst="rect">
            <a:avLst/>
          </a:prstGeom>
          <a:noFill/>
        </p:spPr>
        <p:txBody>
          <a:bodyPr wrap="square">
            <a:spAutoFit/>
          </a:bodyPr>
          <a:lstStyle/>
          <a:p>
            <a:r>
              <a:rPr lang="en-US" sz="2000" b="0" i="0" dirty="0">
                <a:solidFill>
                  <a:srgbClr val="000000"/>
                </a:solidFill>
                <a:effectLst/>
                <a:latin typeface="Times New Roman" panose="02020603050405020304" pitchFamily="18" charset="0"/>
                <a:cs typeface="Times New Roman" panose="02020603050405020304" pitchFamily="18" charset="0"/>
              </a:rPr>
              <a:t>The area of the side surface of the tablet is calculated according to the formula:</a:t>
            </a:r>
            <a:endParaRPr lang="uk-UA" sz="2000" dirty="0">
              <a:latin typeface="Times New Roman" panose="02020603050405020304" pitchFamily="18" charset="0"/>
              <a:cs typeface="Times New Roman" panose="02020603050405020304" pitchFamily="18" charset="0"/>
            </a:endParaRPr>
          </a:p>
        </p:txBody>
      </p:sp>
      <p:pic>
        <p:nvPicPr>
          <p:cNvPr id="4098" name="Picture 2">
            <a:extLst>
              <a:ext uri="{FF2B5EF4-FFF2-40B4-BE49-F238E27FC236}">
                <a16:creationId xmlns:a16="http://schemas.microsoft.com/office/drawing/2014/main" id="{5EE9D67D-7B52-A125-7E36-D76665CCB9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458" y="2081921"/>
            <a:ext cx="3066248" cy="10646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3E777A6-B786-B615-24F5-9EC4B59A1095}"/>
              </a:ext>
            </a:extLst>
          </p:cNvPr>
          <p:cNvSpPr txBox="1"/>
          <p:nvPr/>
        </p:nvSpPr>
        <p:spPr>
          <a:xfrm>
            <a:off x="6976479" y="2139002"/>
            <a:ext cx="3825240" cy="707886"/>
          </a:xfrm>
          <a:prstGeom prst="rect">
            <a:avLst/>
          </a:prstGeom>
          <a:noFill/>
        </p:spPr>
        <p:txBody>
          <a:bodyPr wrap="square">
            <a:spAutoFit/>
          </a:bodyPr>
          <a:lstStyle/>
          <a:p>
            <a:pPr algn="l"/>
            <a:r>
              <a:rPr lang="ru-RU" sz="2000" b="0" i="0" dirty="0">
                <a:solidFill>
                  <a:srgbClr val="000000"/>
                </a:solidFill>
                <a:effectLst/>
                <a:latin typeface="Times New Roman" panose="02020603050405020304" pitchFamily="18" charset="0"/>
                <a:cs typeface="Times New Roman" panose="02020603050405020304" pitchFamily="18" charset="0"/>
              </a:rPr>
              <a:t>де г —</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ID" sz="2000" b="0" i="0" dirty="0">
                <a:solidFill>
                  <a:srgbClr val="000000"/>
                </a:solidFill>
                <a:effectLst/>
                <a:latin typeface="Times New Roman" panose="02020603050405020304" pitchFamily="18" charset="0"/>
                <a:cs typeface="Times New Roman" panose="02020603050405020304" pitchFamily="18" charset="0"/>
              </a:rPr>
              <a:t>tablet radius, m;</a:t>
            </a:r>
          </a:p>
          <a:p>
            <a:pPr algn="l"/>
            <a:r>
              <a:rPr lang="ru-RU" sz="2000" b="0" i="1" dirty="0">
                <a:solidFill>
                  <a:srgbClr val="000000"/>
                </a:solidFill>
                <a:effectLst/>
                <a:latin typeface="Times New Roman" panose="02020603050405020304" pitchFamily="18" charset="0"/>
                <a:cs typeface="Times New Roman" panose="02020603050405020304" pitchFamily="18" charset="0"/>
              </a:rPr>
              <a:t>h </a:t>
            </a:r>
            <a:r>
              <a:rPr lang="ru-RU" sz="2000" b="0" i="0" dirty="0">
                <a:solidFill>
                  <a:srgbClr val="000000"/>
                </a:solidFill>
                <a:effectLst/>
                <a:latin typeface="Times New Roman" panose="02020603050405020304" pitchFamily="18" charset="0"/>
                <a:cs typeface="Times New Roman" panose="02020603050405020304" pitchFamily="18" charset="0"/>
              </a:rPr>
              <a: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ID" sz="2000" b="0" i="0" dirty="0">
                <a:solidFill>
                  <a:srgbClr val="000000"/>
                </a:solidFill>
                <a:effectLst/>
                <a:latin typeface="Times New Roman" panose="02020603050405020304" pitchFamily="18" charset="0"/>
                <a:cs typeface="Times New Roman" panose="02020603050405020304" pitchFamily="18" charset="0"/>
              </a:rPr>
              <a:t>tablet height, m</a:t>
            </a:r>
            <a:endParaRPr lang="ru-RU"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0AF0B0D-39A5-7A50-86A4-6C3EAD2BE811}"/>
              </a:ext>
            </a:extLst>
          </p:cNvPr>
          <p:cNvSpPr txBox="1"/>
          <p:nvPr/>
        </p:nvSpPr>
        <p:spPr>
          <a:xfrm>
            <a:off x="2733368" y="3788509"/>
            <a:ext cx="8955712" cy="1631216"/>
          </a:xfrm>
          <a:prstGeom prst="rect">
            <a:avLst/>
          </a:prstGeom>
          <a:noFill/>
        </p:spPr>
        <p:txBody>
          <a:bodyPr wrap="square">
            <a:spAutoFit/>
          </a:bodyPr>
          <a:lstStyle/>
          <a:p>
            <a:pPr algn="just"/>
            <a:r>
              <a:rPr lang="en-US" sz="2000" b="1" i="0" dirty="0">
                <a:solidFill>
                  <a:srgbClr val="000000"/>
                </a:solidFill>
                <a:effectLst/>
                <a:latin typeface="Times New Roman" panose="02020603050405020304" pitchFamily="18" charset="0"/>
                <a:cs typeface="Times New Roman" panose="02020603050405020304" pitchFamily="18" charset="0"/>
              </a:rPr>
              <a:t>Nature of connection of particles in tablets. </a:t>
            </a:r>
            <a:r>
              <a:rPr lang="en-US" sz="2000" i="0" dirty="0">
                <a:solidFill>
                  <a:srgbClr val="000000"/>
                </a:solidFill>
                <a:effectLst/>
                <a:latin typeface="Times New Roman" panose="02020603050405020304" pitchFamily="18" charset="0"/>
                <a:cs typeface="Times New Roman" panose="02020603050405020304" pitchFamily="18" charset="0"/>
              </a:rPr>
              <a:t>Tableting is based on the use of the properties of powdered medicinal substances to compact and solidify under pressure. At the same time, the weakly structured material turns into a cohesive dispersion system with a certain amount of porosity. In many respects, such a system is close in its properties to a compact body in which certain adhesion forces act.</a:t>
            </a:r>
            <a:endParaRPr lang="ru-RU" sz="200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2806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95FE57-112E-70FC-089F-2DA5AAF8D0FE}"/>
              </a:ext>
            </a:extLst>
          </p:cNvPr>
          <p:cNvSpPr txBox="1"/>
          <p:nvPr/>
        </p:nvSpPr>
        <p:spPr>
          <a:xfrm>
            <a:off x="6626942" y="247954"/>
            <a:ext cx="1524000" cy="707886"/>
          </a:xfrm>
          <a:prstGeom prst="rect">
            <a:avLst/>
          </a:prstGeom>
          <a:noFill/>
        </p:spPr>
        <p:txBody>
          <a:bodyPr wrap="square">
            <a:spAutoFit/>
          </a:bodyPr>
          <a:lstStyle/>
          <a:p>
            <a:r>
              <a:rPr lang="en-ID" sz="4000" b="1" i="0" u="none" strike="noStrike" baseline="0" dirty="0">
                <a:solidFill>
                  <a:srgbClr val="000000"/>
                </a:solidFill>
                <a:latin typeface="Times New Roman" panose="02020603050405020304" pitchFamily="18" charset="0"/>
              </a:rPr>
              <a:t>Tests</a:t>
            </a:r>
            <a:r>
              <a:rPr lang="en-ID" sz="1800" b="1" i="0" u="none" strike="noStrike" baseline="0" dirty="0">
                <a:solidFill>
                  <a:srgbClr val="000000"/>
                </a:solidFill>
                <a:latin typeface="Times New Roman" panose="02020603050405020304" pitchFamily="18" charset="0"/>
              </a:rPr>
              <a:t> </a:t>
            </a:r>
            <a:endParaRPr lang="uk-UA" dirty="0"/>
          </a:p>
        </p:txBody>
      </p:sp>
      <p:sp>
        <p:nvSpPr>
          <p:cNvPr id="5" name="TextBox 4">
            <a:extLst>
              <a:ext uri="{FF2B5EF4-FFF2-40B4-BE49-F238E27FC236}">
                <a16:creationId xmlns:a16="http://schemas.microsoft.com/office/drawing/2014/main" id="{40F5B577-D0E0-D1BF-0E47-81F252B27393}"/>
              </a:ext>
            </a:extLst>
          </p:cNvPr>
          <p:cNvSpPr txBox="1"/>
          <p:nvPr/>
        </p:nvSpPr>
        <p:spPr>
          <a:xfrm>
            <a:off x="2748116" y="1254734"/>
            <a:ext cx="9281652" cy="5355312"/>
          </a:xfrm>
          <a:prstGeom prst="rect">
            <a:avLst/>
          </a:prstGeom>
          <a:noFill/>
        </p:spPr>
        <p:txBody>
          <a:bodyPr wrap="square">
            <a:spAutoFit/>
          </a:bodyPr>
          <a:lstStyle/>
          <a:p>
            <a:r>
              <a:rPr lang="en-US" sz="1800" b="1" i="0" u="none" strike="noStrike" baseline="0" dirty="0">
                <a:solidFill>
                  <a:srgbClr val="000000"/>
                </a:solidFill>
                <a:latin typeface="Times New Roman" panose="02020603050405020304" pitchFamily="18" charset="0"/>
              </a:rPr>
              <a:t>1. According to the method of production, tablets are divided into two classes: </a:t>
            </a:r>
            <a:endParaRPr lang="en-US" sz="1800" b="0" i="0" u="none" strike="noStrike" baseline="0" dirty="0">
              <a:solidFill>
                <a:srgbClr val="000000"/>
              </a:solidFill>
              <a:latin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rPr>
              <a:t>A pressed and molded tablets, </a:t>
            </a:r>
            <a:endParaRPr lang="en-US" sz="1800" b="0" i="0" u="none" strike="noStrike" baseline="0" dirty="0">
              <a:solidFill>
                <a:srgbClr val="000000"/>
              </a:solidFill>
              <a:latin typeface="Times New Roman" panose="02020603050405020304" pitchFamily="18" charset="0"/>
            </a:endParaRPr>
          </a:p>
          <a:p>
            <a:r>
              <a:rPr lang="en-ID" sz="1800" i="0" u="none" strike="noStrike" baseline="0" dirty="0">
                <a:solidFill>
                  <a:srgbClr val="000000"/>
                </a:solidFill>
                <a:latin typeface="Times New Roman" panose="02020603050405020304" pitchFamily="18" charset="0"/>
              </a:rPr>
              <a:t>B </a:t>
            </a:r>
            <a:r>
              <a:rPr lang="en-ID" sz="1800" i="0" u="none" strike="noStrike" baseline="0" dirty="0" err="1">
                <a:solidFill>
                  <a:srgbClr val="000000"/>
                </a:solidFill>
                <a:latin typeface="Times New Roman" panose="02020603050405020304" pitchFamily="18" charset="0"/>
              </a:rPr>
              <a:t>molded</a:t>
            </a:r>
            <a:r>
              <a:rPr lang="en-ID" sz="1800" i="0" u="none" strike="noStrike" baseline="0" dirty="0">
                <a:solidFill>
                  <a:srgbClr val="000000"/>
                </a:solidFill>
                <a:latin typeface="Times New Roman" panose="02020603050405020304" pitchFamily="18" charset="0"/>
              </a:rPr>
              <a:t> and effervescent, </a:t>
            </a:r>
          </a:p>
          <a:p>
            <a:r>
              <a:rPr lang="en-US" sz="1800" i="0" u="none" strike="noStrike" baseline="0" dirty="0">
                <a:solidFill>
                  <a:srgbClr val="000000"/>
                </a:solidFill>
                <a:latin typeface="Times New Roman" panose="02020603050405020304" pitchFamily="18" charset="0"/>
              </a:rPr>
              <a:t>C tablets with a shell and a film, </a:t>
            </a:r>
          </a:p>
          <a:p>
            <a:r>
              <a:rPr lang="en-ID" sz="1800" i="0" u="none" strike="noStrike" baseline="0" dirty="0">
                <a:solidFill>
                  <a:srgbClr val="000000"/>
                </a:solidFill>
                <a:latin typeface="Times New Roman" panose="02020603050405020304" pitchFamily="18" charset="0"/>
              </a:rPr>
              <a:t>D enteric and effervescent, </a:t>
            </a:r>
          </a:p>
          <a:p>
            <a:r>
              <a:rPr lang="en-US" sz="1800" i="0" u="none" strike="noStrike" baseline="0" dirty="0">
                <a:solidFill>
                  <a:srgbClr val="000000"/>
                </a:solidFill>
                <a:latin typeface="Times New Roman" panose="02020603050405020304" pitchFamily="18" charset="0"/>
              </a:rPr>
              <a:t>E for oral and vaginal. </a:t>
            </a:r>
          </a:p>
          <a:p>
            <a:endParaRPr lang="en-US" sz="1800" b="0" i="0" u="none" strike="noStrike" baseline="0" dirty="0">
              <a:solidFill>
                <a:srgbClr val="000000"/>
              </a:solidFill>
              <a:latin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rPr>
              <a:t>2. The sizes of tablets in diameter range from ... </a:t>
            </a:r>
            <a:endParaRPr lang="en-US" sz="1800" b="0" i="0" u="none" strike="noStrike" baseline="0" dirty="0">
              <a:solidFill>
                <a:srgbClr val="000000"/>
              </a:solidFill>
              <a:latin typeface="Times New Roman" panose="02020603050405020304" pitchFamily="18" charset="0"/>
            </a:endParaRPr>
          </a:p>
          <a:p>
            <a:r>
              <a:rPr lang="en-ID" sz="1800" i="0" u="none" strike="noStrike" baseline="0" dirty="0">
                <a:solidFill>
                  <a:srgbClr val="000000"/>
                </a:solidFill>
                <a:latin typeface="Times New Roman" panose="02020603050405020304" pitchFamily="18" charset="0"/>
              </a:rPr>
              <a:t>A 4 to 25 mm, </a:t>
            </a:r>
          </a:p>
          <a:p>
            <a:r>
              <a:rPr lang="en-ID" sz="1800" i="0" u="none" strike="noStrike" baseline="0" dirty="0">
                <a:solidFill>
                  <a:srgbClr val="000000"/>
                </a:solidFill>
                <a:latin typeface="Times New Roman" panose="02020603050405020304" pitchFamily="18" charset="0"/>
              </a:rPr>
              <a:t>B 2 to 14 mm, </a:t>
            </a:r>
          </a:p>
          <a:p>
            <a:r>
              <a:rPr lang="en-ID" sz="1800" i="0" u="none" strike="noStrike" baseline="0" dirty="0">
                <a:solidFill>
                  <a:srgbClr val="000000"/>
                </a:solidFill>
                <a:latin typeface="Times New Roman" panose="02020603050405020304" pitchFamily="18" charset="0"/>
              </a:rPr>
              <a:t>C 5 to 40 mm, </a:t>
            </a:r>
          </a:p>
          <a:p>
            <a:r>
              <a:rPr lang="fi-FI" sz="1800" i="0" u="none" strike="noStrike" baseline="0" dirty="0">
                <a:solidFill>
                  <a:srgbClr val="000000"/>
                </a:solidFill>
                <a:latin typeface="Times New Roman" panose="02020603050405020304" pitchFamily="18" charset="0"/>
              </a:rPr>
              <a:t>D 10 to 50 mm. </a:t>
            </a:r>
          </a:p>
          <a:p>
            <a:endParaRPr lang="fi-FI" sz="1800" b="0" i="0" u="none" strike="noStrike" baseline="0" dirty="0">
              <a:solidFill>
                <a:srgbClr val="000000"/>
              </a:solidFill>
              <a:latin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rPr>
              <a:t>3. The true density of the powder is determined by the ratio ….. </a:t>
            </a:r>
            <a:endParaRPr lang="en-US" sz="1800" b="0" i="0" u="none" strike="noStrike" baseline="0" dirty="0">
              <a:solidFill>
                <a:srgbClr val="000000"/>
              </a:solidFill>
              <a:latin typeface="Times New Roman" panose="02020603050405020304" pitchFamily="18" charset="0"/>
            </a:endParaRPr>
          </a:p>
          <a:p>
            <a:r>
              <a:rPr lang="en-US" sz="1800" i="0" u="none" strike="noStrike" baseline="0" dirty="0">
                <a:solidFill>
                  <a:srgbClr val="000000"/>
                </a:solidFill>
                <a:latin typeface="Times New Roman" panose="02020603050405020304" pitchFamily="18" charset="0"/>
              </a:rPr>
              <a:t>A of the mass of the drug to its volume, with zero porosity of the powder, </a:t>
            </a:r>
          </a:p>
          <a:p>
            <a:r>
              <a:rPr lang="en-US" sz="1800" i="0" u="none" strike="noStrike" baseline="0" dirty="0">
                <a:solidFill>
                  <a:srgbClr val="000000"/>
                </a:solidFill>
                <a:latin typeface="Times New Roman" panose="02020603050405020304" pitchFamily="18" charset="0"/>
              </a:rPr>
              <a:t>B of the volume of the drug to its density, </a:t>
            </a:r>
          </a:p>
          <a:p>
            <a:r>
              <a:rPr lang="en-US" sz="1800" i="0" u="none" strike="noStrike" baseline="0" dirty="0">
                <a:solidFill>
                  <a:srgbClr val="000000"/>
                </a:solidFill>
                <a:latin typeface="Times New Roman" panose="02020603050405020304" pitchFamily="18" charset="0"/>
              </a:rPr>
              <a:t>C mass of the drug to its moisture content, </a:t>
            </a:r>
          </a:p>
          <a:p>
            <a:r>
              <a:rPr lang="en-US" sz="1800" i="0" u="none" strike="noStrike" baseline="0" dirty="0">
                <a:solidFill>
                  <a:srgbClr val="000000"/>
                </a:solidFill>
                <a:latin typeface="Times New Roman" panose="02020603050405020304" pitchFamily="18" charset="0"/>
              </a:rPr>
              <a:t>D concentration of the drug to its volume, with zero porosity of the powder. </a:t>
            </a:r>
          </a:p>
          <a:p>
            <a:r>
              <a:rPr lang="en-ID" sz="1800" i="0" u="none" strike="noStrike" baseline="0" dirty="0">
                <a:solidFill>
                  <a:srgbClr val="000000"/>
                </a:solidFill>
                <a:latin typeface="Times New Roman" panose="02020603050405020304" pitchFamily="18" charset="0"/>
              </a:rPr>
              <a:t>E -. </a:t>
            </a:r>
            <a:endParaRPr lang="uk-UA" dirty="0"/>
          </a:p>
        </p:txBody>
      </p:sp>
    </p:spTree>
    <p:extLst>
      <p:ext uri="{BB962C8B-B14F-4D97-AF65-F5344CB8AC3E}">
        <p14:creationId xmlns:p14="http://schemas.microsoft.com/office/powerpoint/2010/main" val="3179061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9257BC-4AD7-45D4-161C-033228CD8A36}"/>
              </a:ext>
            </a:extLst>
          </p:cNvPr>
          <p:cNvSpPr txBox="1"/>
          <p:nvPr/>
        </p:nvSpPr>
        <p:spPr>
          <a:xfrm>
            <a:off x="3018503" y="474345"/>
            <a:ext cx="8426245" cy="5909310"/>
          </a:xfrm>
          <a:prstGeom prst="rect">
            <a:avLst/>
          </a:prstGeom>
          <a:noFill/>
        </p:spPr>
        <p:txBody>
          <a:bodyPr wrap="square">
            <a:spAutoFit/>
          </a:bodyPr>
          <a:lstStyle/>
          <a:p>
            <a:r>
              <a:rPr lang="en-US" sz="1800" b="1" i="0" u="none" strike="noStrike" baseline="0" dirty="0">
                <a:solidFill>
                  <a:srgbClr val="000000"/>
                </a:solidFill>
                <a:latin typeface="Times New Roman" panose="02020603050405020304" pitchFamily="18" charset="0"/>
              </a:rPr>
              <a:t>4. The following chemical properties are important for tableting, namely: </a:t>
            </a:r>
            <a:endParaRPr lang="en-US" sz="1800" b="0" i="0" u="none" strike="noStrike" baseline="0" dirty="0">
              <a:solidFill>
                <a:srgbClr val="000000"/>
              </a:solidFill>
              <a:latin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rPr>
              <a:t>A </a:t>
            </a:r>
            <a:r>
              <a:rPr lang="en-US" sz="1800" b="0" i="0" u="none" strike="noStrike" baseline="0" dirty="0">
                <a:solidFill>
                  <a:srgbClr val="000000"/>
                </a:solidFill>
                <a:latin typeface="Times New Roman" panose="02020603050405020304" pitchFamily="18" charset="0"/>
              </a:rPr>
              <a:t>presence of water of crystallization, solubility, wettability and hygroscopicity, </a:t>
            </a:r>
          </a:p>
          <a:p>
            <a:r>
              <a:rPr lang="en-US" sz="1800" i="0" u="none" strike="noStrike" baseline="0" dirty="0">
                <a:solidFill>
                  <a:srgbClr val="000000"/>
                </a:solidFill>
                <a:latin typeface="Times New Roman" panose="02020603050405020304" pitchFamily="18" charset="0"/>
              </a:rPr>
              <a:t>B the presence of impurities, solubility, </a:t>
            </a:r>
            <a:r>
              <a:rPr lang="en-US" sz="1800" i="0" u="none" strike="noStrike" baseline="0" dirty="0" err="1">
                <a:solidFill>
                  <a:srgbClr val="000000"/>
                </a:solidFill>
                <a:latin typeface="Times New Roman" panose="02020603050405020304" pitchFamily="18" charset="0"/>
              </a:rPr>
              <a:t>irrigability</a:t>
            </a:r>
            <a:r>
              <a:rPr lang="en-US" sz="1800" i="0" u="none" strike="noStrike" baseline="0" dirty="0">
                <a:solidFill>
                  <a:srgbClr val="000000"/>
                </a:solidFill>
                <a:latin typeface="Times New Roman" panose="02020603050405020304" pitchFamily="18" charset="0"/>
              </a:rPr>
              <a:t> and flowability, </a:t>
            </a:r>
          </a:p>
          <a:p>
            <a:r>
              <a:rPr lang="en-US" sz="1800" i="0" u="none" strike="noStrike" baseline="0" dirty="0">
                <a:solidFill>
                  <a:srgbClr val="000000"/>
                </a:solidFill>
                <a:latin typeface="Times New Roman" panose="02020603050405020304" pitchFamily="18" charset="0"/>
              </a:rPr>
              <a:t>C presence of hygroscopicity and homogeneity of particles, </a:t>
            </a:r>
          </a:p>
          <a:p>
            <a:r>
              <a:rPr lang="en-US" sz="1800" i="0" u="none" strike="noStrike" baseline="0" dirty="0">
                <a:solidFill>
                  <a:srgbClr val="000000"/>
                </a:solidFill>
                <a:latin typeface="Times New Roman" panose="02020603050405020304" pitchFamily="18" charset="0"/>
              </a:rPr>
              <a:t>D presence of good solubility and wettability.</a:t>
            </a:r>
          </a:p>
          <a:p>
            <a:r>
              <a:rPr lang="en-US" sz="1800" i="0" u="none" strike="noStrike" baseline="0" dirty="0">
                <a:solidFill>
                  <a:srgbClr val="000000"/>
                </a:solidFill>
                <a:latin typeface="Times New Roman" panose="02020603050405020304" pitchFamily="18" charset="0"/>
              </a:rPr>
              <a:t> </a:t>
            </a:r>
          </a:p>
          <a:p>
            <a:r>
              <a:rPr lang="en-ID" sz="1800" b="1" i="0" u="none" strike="noStrike" baseline="0" dirty="0">
                <a:solidFill>
                  <a:srgbClr val="000000"/>
                </a:solidFill>
                <a:latin typeface="Times New Roman" panose="02020603050405020304" pitchFamily="18" charset="0"/>
              </a:rPr>
              <a:t>5. Bulk density is: </a:t>
            </a:r>
            <a:endParaRPr lang="en-ID" sz="1800" b="0" i="0" u="none" strike="noStrike" baseline="0" dirty="0">
              <a:solidFill>
                <a:srgbClr val="000000"/>
              </a:solidFill>
              <a:latin typeface="Times New Roman" panose="02020603050405020304" pitchFamily="18" charset="0"/>
            </a:endParaRPr>
          </a:p>
          <a:p>
            <a:r>
              <a:rPr lang="en-US" sz="1800" i="0" u="none" strike="noStrike" baseline="0" dirty="0">
                <a:solidFill>
                  <a:srgbClr val="000000"/>
                </a:solidFill>
                <a:latin typeface="Times New Roman" panose="02020603050405020304" pitchFamily="18" charset="0"/>
              </a:rPr>
              <a:t>A is the mass of a unit volume of freely poured powder, which depends on the density of the substance, the shape and size of the particles, their stacking, </a:t>
            </a:r>
          </a:p>
          <a:p>
            <a:r>
              <a:rPr lang="en-US" sz="1800" i="0" u="none" strike="noStrike" baseline="0" dirty="0">
                <a:solidFill>
                  <a:srgbClr val="000000"/>
                </a:solidFill>
                <a:latin typeface="Times New Roman" panose="02020603050405020304" pitchFamily="18" charset="0"/>
              </a:rPr>
              <a:t>B is the mass of a unit volume of freely poured powder, which depends on the moisture content of the substance, the shape and their stacking, </a:t>
            </a:r>
          </a:p>
          <a:p>
            <a:r>
              <a:rPr lang="en-US" sz="1800" i="0" u="none" strike="noStrike" baseline="0" dirty="0">
                <a:solidFill>
                  <a:srgbClr val="000000"/>
                </a:solidFill>
                <a:latin typeface="Times New Roman" panose="02020603050405020304" pitchFamily="18" charset="0"/>
              </a:rPr>
              <a:t>C is the volume of the free space between the powder particles, </a:t>
            </a:r>
          </a:p>
          <a:p>
            <a:r>
              <a:rPr lang="en-US" sz="1800" i="0" u="none" strike="noStrike" baseline="0" dirty="0">
                <a:solidFill>
                  <a:srgbClr val="000000"/>
                </a:solidFill>
                <a:latin typeface="Times New Roman" panose="02020603050405020304" pitchFamily="18" charset="0"/>
              </a:rPr>
              <a:t>D is the ratio of bulk density to true density. </a:t>
            </a:r>
          </a:p>
          <a:p>
            <a:r>
              <a:rPr lang="en-ID" sz="1800" i="0" u="none" strike="noStrike" baseline="0" dirty="0">
                <a:solidFill>
                  <a:srgbClr val="000000"/>
                </a:solidFill>
                <a:latin typeface="Times New Roman" panose="02020603050405020304" pitchFamily="18" charset="0"/>
              </a:rPr>
              <a:t>E-. </a:t>
            </a:r>
          </a:p>
          <a:p>
            <a:endParaRPr lang="en-ID" sz="1800" i="0" u="none" strike="noStrike" baseline="0" dirty="0">
              <a:solidFill>
                <a:srgbClr val="000000"/>
              </a:solidFill>
              <a:latin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rPr>
              <a:t>6. The volume of free space (pores, voids) between powder particles: </a:t>
            </a:r>
            <a:endParaRPr lang="en-US" sz="1800" b="0" i="0" u="none" strike="noStrike" baseline="0" dirty="0">
              <a:solidFill>
                <a:srgbClr val="000000"/>
              </a:solidFill>
              <a:latin typeface="Times New Roman" panose="02020603050405020304" pitchFamily="18" charset="0"/>
            </a:endParaRPr>
          </a:p>
          <a:p>
            <a:r>
              <a:rPr lang="en-ID" sz="1800" i="0" u="none" strike="noStrike" baseline="0" dirty="0">
                <a:solidFill>
                  <a:srgbClr val="000000"/>
                </a:solidFill>
                <a:latin typeface="Times New Roman" panose="02020603050405020304" pitchFamily="18" charset="0"/>
              </a:rPr>
              <a:t>A Porosity, </a:t>
            </a:r>
          </a:p>
          <a:p>
            <a:r>
              <a:rPr lang="en-ID" sz="1800" i="0" u="none" strike="noStrike" baseline="0" dirty="0">
                <a:solidFill>
                  <a:srgbClr val="000000"/>
                </a:solidFill>
                <a:latin typeface="Times New Roman" panose="02020603050405020304" pitchFamily="18" charset="0"/>
              </a:rPr>
              <a:t>B Bulk density, </a:t>
            </a:r>
          </a:p>
          <a:p>
            <a:r>
              <a:rPr lang="en-ID" sz="1800" i="0" u="none" strike="noStrike" baseline="0" dirty="0">
                <a:solidFill>
                  <a:srgbClr val="000000"/>
                </a:solidFill>
                <a:latin typeface="Times New Roman" panose="02020603050405020304" pitchFamily="18" charset="0"/>
              </a:rPr>
              <a:t>C Relative density, </a:t>
            </a:r>
          </a:p>
          <a:p>
            <a:r>
              <a:rPr lang="en-ID" sz="1800" i="0" u="none" strike="noStrike" baseline="0" dirty="0">
                <a:solidFill>
                  <a:srgbClr val="000000"/>
                </a:solidFill>
                <a:latin typeface="Times New Roman" panose="02020603050405020304" pitchFamily="18" charset="0"/>
              </a:rPr>
              <a:t>D Raw material moisture, </a:t>
            </a:r>
          </a:p>
          <a:p>
            <a:r>
              <a:rPr lang="en-ID" sz="1800" i="0" u="none" strike="noStrike" baseline="0" dirty="0">
                <a:solidFill>
                  <a:srgbClr val="000000"/>
                </a:solidFill>
                <a:latin typeface="Times New Roman" panose="02020603050405020304" pitchFamily="18" charset="0"/>
              </a:rPr>
              <a:t>E Fractional composition </a:t>
            </a:r>
            <a:endParaRPr lang="uk-UA" dirty="0"/>
          </a:p>
        </p:txBody>
      </p:sp>
    </p:spTree>
    <p:extLst>
      <p:ext uri="{BB962C8B-B14F-4D97-AF65-F5344CB8AC3E}">
        <p14:creationId xmlns:p14="http://schemas.microsoft.com/office/powerpoint/2010/main" val="1802492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A0EB05-0447-85DF-693F-20941AB43E00}"/>
              </a:ext>
            </a:extLst>
          </p:cNvPr>
          <p:cNvSpPr txBox="1"/>
          <p:nvPr/>
        </p:nvSpPr>
        <p:spPr>
          <a:xfrm>
            <a:off x="3087329" y="351234"/>
            <a:ext cx="8652387" cy="6155531"/>
          </a:xfrm>
          <a:prstGeom prst="rect">
            <a:avLst/>
          </a:prstGeom>
          <a:noFill/>
        </p:spPr>
        <p:txBody>
          <a:bodyPr wrap="square">
            <a:spAutoFit/>
          </a:bodyPr>
          <a:lstStyle/>
          <a:p>
            <a:r>
              <a:rPr lang="en-US" sz="1400" b="1" i="0" u="none" strike="noStrike" baseline="0" dirty="0">
                <a:solidFill>
                  <a:srgbClr val="000000"/>
                </a:solidFill>
                <a:latin typeface="Times New Roman" panose="02020603050405020304" pitchFamily="18" charset="0"/>
              </a:rPr>
              <a:t>7. Knowing which value allows you to predict the standard sizes of tablets, to correctly choose the amount of pressing pressure for obtaining tablets. </a:t>
            </a:r>
            <a:endParaRPr lang="en-US" sz="1400" b="0" i="0" u="none" strike="noStrike" baseline="0" dirty="0">
              <a:solidFill>
                <a:srgbClr val="000000"/>
              </a:solidFill>
              <a:latin typeface="Times New Roman" panose="02020603050405020304" pitchFamily="18" charset="0"/>
            </a:endParaRPr>
          </a:p>
          <a:p>
            <a:r>
              <a:rPr lang="en-US" sz="1400" i="0" u="none" strike="noStrike" baseline="0" dirty="0">
                <a:solidFill>
                  <a:srgbClr val="000000"/>
                </a:solidFill>
                <a:latin typeface="Times New Roman" panose="02020603050405020304" pitchFamily="18" charset="0"/>
              </a:rPr>
              <a:t>A Flowability of the substance; </a:t>
            </a:r>
          </a:p>
          <a:p>
            <a:r>
              <a:rPr lang="en-ID" sz="1400" i="0" u="none" strike="noStrike" baseline="0" dirty="0">
                <a:solidFill>
                  <a:srgbClr val="000000"/>
                </a:solidFill>
                <a:latin typeface="Times New Roman" panose="02020603050405020304" pitchFamily="18" charset="0"/>
              </a:rPr>
              <a:t>B Bulk density, </a:t>
            </a:r>
          </a:p>
          <a:p>
            <a:r>
              <a:rPr lang="en-ID" sz="1400" i="0" u="none" strike="noStrike" baseline="0" dirty="0">
                <a:solidFill>
                  <a:srgbClr val="000000"/>
                </a:solidFill>
                <a:latin typeface="Times New Roman" panose="02020603050405020304" pitchFamily="18" charset="0"/>
              </a:rPr>
              <a:t>C Fractional composition, </a:t>
            </a:r>
          </a:p>
          <a:p>
            <a:r>
              <a:rPr lang="en-ID" sz="1400" i="0" u="none" strike="noStrike" baseline="0" dirty="0">
                <a:solidFill>
                  <a:srgbClr val="000000"/>
                </a:solidFill>
                <a:latin typeface="Times New Roman" panose="02020603050405020304" pitchFamily="18" charset="0"/>
              </a:rPr>
              <a:t>D Porosity, </a:t>
            </a:r>
          </a:p>
          <a:p>
            <a:r>
              <a:rPr lang="en-ID" sz="1400" i="0" u="none" strike="noStrike" baseline="0" dirty="0">
                <a:solidFill>
                  <a:srgbClr val="000000"/>
                </a:solidFill>
                <a:latin typeface="Times New Roman" panose="02020603050405020304" pitchFamily="18" charset="0"/>
              </a:rPr>
              <a:t>E -. </a:t>
            </a:r>
          </a:p>
          <a:p>
            <a:endParaRPr lang="en-ID" sz="1400" i="0" u="none" strike="noStrike" baseline="0" dirty="0">
              <a:solidFill>
                <a:srgbClr val="000000"/>
              </a:solidFill>
              <a:latin typeface="Times New Roman" panose="02020603050405020304" pitchFamily="18" charset="0"/>
            </a:endParaRPr>
          </a:p>
          <a:p>
            <a:r>
              <a:rPr lang="en-US" sz="1400" b="1" i="0" u="none" strike="noStrike" baseline="0" dirty="0">
                <a:solidFill>
                  <a:srgbClr val="000000"/>
                </a:solidFill>
                <a:latin typeface="Times New Roman" panose="02020603050405020304" pitchFamily="18" charset="0"/>
              </a:rPr>
              <a:t>8. The shape, size and nature of the surface of the powder particles are determined using... </a:t>
            </a:r>
            <a:endParaRPr lang="en-US" sz="1400" b="0" i="0" u="none" strike="noStrike" baseline="0" dirty="0">
              <a:solidFill>
                <a:srgbClr val="000000"/>
              </a:solidFill>
              <a:latin typeface="Times New Roman" panose="02020603050405020304" pitchFamily="18" charset="0"/>
            </a:endParaRPr>
          </a:p>
          <a:p>
            <a:r>
              <a:rPr lang="en-ID" sz="1400" i="0" u="none" strike="noStrike" baseline="0" dirty="0">
                <a:solidFill>
                  <a:srgbClr val="000000"/>
                </a:solidFill>
                <a:latin typeface="Times New Roman" panose="02020603050405020304" pitchFamily="18" charset="0"/>
              </a:rPr>
              <a:t>A Microscope, </a:t>
            </a:r>
          </a:p>
          <a:p>
            <a:r>
              <a:rPr lang="en-ID" sz="1400" i="0" u="none" strike="noStrike" baseline="0" dirty="0">
                <a:solidFill>
                  <a:srgbClr val="000000"/>
                </a:solidFill>
                <a:latin typeface="Times New Roman" panose="02020603050405020304" pitchFamily="18" charset="0"/>
              </a:rPr>
              <a:t>B Dandruff, </a:t>
            </a:r>
          </a:p>
          <a:p>
            <a:r>
              <a:rPr lang="en-ID" sz="1400" i="0" u="none" strike="noStrike" baseline="0" dirty="0">
                <a:solidFill>
                  <a:srgbClr val="000000"/>
                </a:solidFill>
                <a:latin typeface="Times New Roman" panose="02020603050405020304" pitchFamily="18" charset="0"/>
              </a:rPr>
              <a:t>C Telescope, </a:t>
            </a:r>
          </a:p>
          <a:p>
            <a:r>
              <a:rPr lang="en-ID" sz="1400" i="0" u="none" strike="noStrike" baseline="0" dirty="0">
                <a:solidFill>
                  <a:srgbClr val="000000"/>
                </a:solidFill>
                <a:latin typeface="Times New Roman" panose="02020603050405020304" pitchFamily="18" charset="0"/>
              </a:rPr>
              <a:t>D Without devices, </a:t>
            </a:r>
          </a:p>
          <a:p>
            <a:r>
              <a:rPr lang="en-ID" sz="1400" i="0" u="none" strike="noStrike" baseline="0" dirty="0">
                <a:solidFill>
                  <a:srgbClr val="000000"/>
                </a:solidFill>
                <a:latin typeface="Times New Roman" panose="02020603050405020304" pitchFamily="18" charset="0"/>
              </a:rPr>
              <a:t>E -. </a:t>
            </a:r>
          </a:p>
          <a:p>
            <a:endParaRPr lang="en-ID" sz="1400" i="0" u="none" strike="noStrike" baseline="0" dirty="0">
              <a:solidFill>
                <a:srgbClr val="000000"/>
              </a:solidFill>
              <a:latin typeface="Times New Roman" panose="02020603050405020304" pitchFamily="18" charset="0"/>
            </a:endParaRPr>
          </a:p>
          <a:p>
            <a:r>
              <a:rPr lang="en-US" sz="1400" b="1" i="0" u="none" strike="noStrike" baseline="0" dirty="0">
                <a:solidFill>
                  <a:srgbClr val="000000"/>
                </a:solidFill>
                <a:latin typeface="Times New Roman" panose="02020603050405020304" pitchFamily="18" charset="0"/>
              </a:rPr>
              <a:t>9. The true density of the powder is determined using .... </a:t>
            </a:r>
            <a:endParaRPr lang="en-US" sz="1400" b="0" i="0" u="none" strike="noStrike" baseline="0" dirty="0">
              <a:solidFill>
                <a:srgbClr val="000000"/>
              </a:solidFill>
              <a:latin typeface="Times New Roman" panose="02020603050405020304" pitchFamily="18" charset="0"/>
            </a:endParaRPr>
          </a:p>
          <a:p>
            <a:r>
              <a:rPr lang="en-ID" sz="1400" i="0" u="none" strike="noStrike" baseline="0" dirty="0">
                <a:solidFill>
                  <a:srgbClr val="000000"/>
                </a:solidFill>
                <a:latin typeface="Times New Roman" panose="02020603050405020304" pitchFamily="18" charset="0"/>
              </a:rPr>
              <a:t>A Volume meter, </a:t>
            </a:r>
          </a:p>
          <a:p>
            <a:r>
              <a:rPr lang="en-ID" sz="1400" i="0" u="none" strike="noStrike" baseline="0" dirty="0">
                <a:solidFill>
                  <a:srgbClr val="000000"/>
                </a:solidFill>
                <a:latin typeface="Times New Roman" panose="02020603050405020304" pitchFamily="18" charset="0"/>
              </a:rPr>
              <a:t>B Microscope, </a:t>
            </a:r>
          </a:p>
          <a:p>
            <a:r>
              <a:rPr lang="en-ID" sz="1400" i="0" u="none" strike="noStrike" baseline="0" dirty="0">
                <a:solidFill>
                  <a:srgbClr val="000000"/>
                </a:solidFill>
                <a:latin typeface="Times New Roman" panose="02020603050405020304" pitchFamily="18" charset="0"/>
              </a:rPr>
              <a:t>C pH meter, </a:t>
            </a:r>
          </a:p>
          <a:p>
            <a:r>
              <a:rPr lang="en-ID" sz="1400" i="0" u="none" strike="noStrike" baseline="0" dirty="0">
                <a:solidFill>
                  <a:srgbClr val="000000"/>
                </a:solidFill>
                <a:latin typeface="Times New Roman" panose="02020603050405020304" pitchFamily="18" charset="0"/>
              </a:rPr>
              <a:t>D spectrophotometer, </a:t>
            </a:r>
          </a:p>
          <a:p>
            <a:r>
              <a:rPr lang="en-ID" sz="1400" i="0" u="none" strike="noStrike" baseline="0" dirty="0">
                <a:solidFill>
                  <a:srgbClr val="000000"/>
                </a:solidFill>
                <a:latin typeface="Times New Roman" panose="02020603050405020304" pitchFamily="18" charset="0"/>
              </a:rPr>
              <a:t>E – </a:t>
            </a:r>
          </a:p>
          <a:p>
            <a:endParaRPr lang="en-ID" sz="1400" i="0" u="none" strike="noStrike" baseline="0" dirty="0">
              <a:solidFill>
                <a:srgbClr val="000000"/>
              </a:solidFill>
              <a:latin typeface="Times New Roman" panose="02020603050405020304" pitchFamily="18" charset="0"/>
            </a:endParaRPr>
          </a:p>
          <a:p>
            <a:r>
              <a:rPr lang="en-US" sz="1400" b="1" i="0" u="none" strike="noStrike" baseline="0" dirty="0">
                <a:solidFill>
                  <a:srgbClr val="000000"/>
                </a:solidFill>
                <a:latin typeface="Times New Roman" panose="02020603050405020304" pitchFamily="18" charset="0"/>
              </a:rPr>
              <a:t>10. Relative density (ton, %) is calculated as: </a:t>
            </a:r>
            <a:endParaRPr lang="en-US" sz="1400" b="0" i="0" u="none" strike="noStrike" baseline="0" dirty="0">
              <a:solidFill>
                <a:srgbClr val="000000"/>
              </a:solidFill>
              <a:latin typeface="Times New Roman" panose="02020603050405020304" pitchFamily="18" charset="0"/>
            </a:endParaRPr>
          </a:p>
          <a:p>
            <a:r>
              <a:rPr lang="en-US" sz="1400" i="0" u="none" strike="noStrike" baseline="0" dirty="0">
                <a:solidFill>
                  <a:srgbClr val="000000"/>
                </a:solidFill>
                <a:latin typeface="Times New Roman" panose="02020603050405020304" pitchFamily="18" charset="0"/>
              </a:rPr>
              <a:t>A Percentage ratio of bulk (bulk) density to true density, </a:t>
            </a:r>
          </a:p>
          <a:p>
            <a:r>
              <a:rPr lang="en-US" sz="1400" i="0" u="none" strike="noStrike" baseline="0" dirty="0">
                <a:solidFill>
                  <a:srgbClr val="000000"/>
                </a:solidFill>
                <a:latin typeface="Times New Roman" panose="02020603050405020304" pitchFamily="18" charset="0"/>
              </a:rPr>
              <a:t>B percentage ratio of humidity to true density, </a:t>
            </a:r>
          </a:p>
          <a:p>
            <a:r>
              <a:rPr lang="en-US" sz="1400" i="0" u="none" strike="noStrike" baseline="0" dirty="0">
                <a:solidFill>
                  <a:srgbClr val="000000"/>
                </a:solidFill>
                <a:latin typeface="Times New Roman" panose="02020603050405020304" pitchFamily="18" charset="0"/>
              </a:rPr>
              <a:t>C is the percentage ratio of bulk (bulk) density to grinding. </a:t>
            </a:r>
          </a:p>
          <a:p>
            <a:r>
              <a:rPr lang="en-US" sz="1400" i="0" u="none" strike="noStrike" baseline="0" dirty="0">
                <a:solidFill>
                  <a:srgbClr val="000000"/>
                </a:solidFill>
                <a:latin typeface="Times New Roman" panose="02020603050405020304" pitchFamily="18" charset="0"/>
              </a:rPr>
              <a:t>D is the percentage ratio of bulk density to concentration. </a:t>
            </a:r>
          </a:p>
          <a:p>
            <a:r>
              <a:rPr lang="en-ID" sz="1600" i="0" u="none" strike="noStrike" baseline="0" dirty="0">
                <a:solidFill>
                  <a:srgbClr val="000000"/>
                </a:solidFill>
                <a:latin typeface="Times New Roman" panose="02020603050405020304" pitchFamily="18" charset="0"/>
              </a:rPr>
              <a:t>E - </a:t>
            </a:r>
            <a:endParaRPr lang="uk-UA" sz="1600" dirty="0"/>
          </a:p>
        </p:txBody>
      </p:sp>
    </p:spTree>
    <p:extLst>
      <p:ext uri="{BB962C8B-B14F-4D97-AF65-F5344CB8AC3E}">
        <p14:creationId xmlns:p14="http://schemas.microsoft.com/office/powerpoint/2010/main" val="3186915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44B2A4-35FC-8E29-A261-F84795624453}"/>
              </a:ext>
            </a:extLst>
          </p:cNvPr>
          <p:cNvSpPr txBox="1"/>
          <p:nvPr/>
        </p:nvSpPr>
        <p:spPr>
          <a:xfrm>
            <a:off x="2654709" y="530758"/>
            <a:ext cx="9026013" cy="6063198"/>
          </a:xfrm>
          <a:prstGeom prst="rect">
            <a:avLst/>
          </a:prstGeom>
          <a:noFill/>
        </p:spPr>
        <p:txBody>
          <a:bodyPr wrap="square">
            <a:spAutoFit/>
          </a:bodyPr>
          <a:lstStyle/>
          <a:p>
            <a:pPr algn="ctr"/>
            <a:r>
              <a:rPr lang="en-ID" sz="2800" b="1" i="0" u="none" strike="noStrike" baseline="0" dirty="0">
                <a:solidFill>
                  <a:srgbClr val="000000"/>
                </a:solidFill>
                <a:latin typeface="Times New Roman" panose="02020603050405020304" pitchFamily="18" charset="0"/>
              </a:rPr>
              <a:t>Questions for self-control: </a:t>
            </a:r>
          </a:p>
          <a:p>
            <a:pPr algn="just"/>
            <a:endParaRPr lang="en-ID" sz="2400" i="0" u="none" strike="noStrike" baseline="0" dirty="0">
              <a:solidFill>
                <a:srgbClr val="000000"/>
              </a:solidFill>
              <a:latin typeface="Times New Roman" panose="02020603050405020304" pitchFamily="18" charset="0"/>
            </a:endParaRPr>
          </a:p>
          <a:p>
            <a:pPr algn="just"/>
            <a:r>
              <a:rPr lang="en-US" sz="2800" i="0" u="none" strike="noStrike" baseline="0" dirty="0">
                <a:solidFill>
                  <a:srgbClr val="000000"/>
                </a:solidFill>
                <a:latin typeface="Times New Roman" panose="02020603050405020304" pitchFamily="18" charset="0"/>
              </a:rPr>
              <a:t>1. </a:t>
            </a:r>
            <a:r>
              <a:rPr lang="en-US" sz="2800" i="0" u="none" strike="noStrike" baseline="0" dirty="0" err="1">
                <a:solidFill>
                  <a:srgbClr val="000000"/>
                </a:solidFill>
                <a:latin typeface="Times New Roman" panose="02020603050405020304" pitchFamily="18" charset="0"/>
              </a:rPr>
              <a:t>Physico</a:t>
            </a:r>
            <a:r>
              <a:rPr lang="en-US" sz="2800" i="0" u="none" strike="noStrike" baseline="0" dirty="0">
                <a:solidFill>
                  <a:srgbClr val="000000"/>
                </a:solidFill>
                <a:latin typeface="Times New Roman" panose="02020603050405020304" pitchFamily="18" charset="0"/>
              </a:rPr>
              <a:t>-chemical properties of powdered materials. </a:t>
            </a:r>
          </a:p>
          <a:p>
            <a:pPr algn="just"/>
            <a:r>
              <a:rPr lang="en-US" sz="2800" i="0" u="none" strike="noStrike" baseline="0" dirty="0">
                <a:solidFill>
                  <a:srgbClr val="000000"/>
                </a:solidFill>
                <a:latin typeface="Times New Roman" panose="02020603050405020304" pitchFamily="18" charset="0"/>
              </a:rPr>
              <a:t>2. Technological volume density, degree of compaction, flowability of powdered materials. </a:t>
            </a:r>
          </a:p>
          <a:p>
            <a:pPr algn="just"/>
            <a:r>
              <a:rPr lang="en-US" sz="2800" i="0" u="none" strike="noStrike" baseline="0" dirty="0">
                <a:solidFill>
                  <a:srgbClr val="000000"/>
                </a:solidFill>
                <a:latin typeface="Times New Roman" panose="02020603050405020304" pitchFamily="18" charset="0"/>
              </a:rPr>
              <a:t>3. Moisture, fractional composition of powdered materials. </a:t>
            </a:r>
          </a:p>
          <a:p>
            <a:pPr algn="just"/>
            <a:r>
              <a:rPr lang="en-US" sz="2800" i="0" u="none" strike="noStrike" baseline="0" dirty="0">
                <a:solidFill>
                  <a:srgbClr val="000000"/>
                </a:solidFill>
                <a:latin typeface="Times New Roman" panose="02020603050405020304" pitchFamily="18" charset="0"/>
              </a:rPr>
              <a:t>4. Dispersity, compressibility of powdered materials. </a:t>
            </a:r>
          </a:p>
          <a:p>
            <a:pPr algn="just"/>
            <a:r>
              <a:rPr lang="en-US" sz="2800" i="0" u="none" strike="noStrike" baseline="0" dirty="0">
                <a:solidFill>
                  <a:srgbClr val="000000"/>
                </a:solidFill>
                <a:latin typeface="Times New Roman" panose="02020603050405020304" pitchFamily="18" charset="0"/>
              </a:rPr>
              <a:t>5. Structural and mechanical properties: plasticity, strength, elasticity, viscosity of the crystal lattice, etc. </a:t>
            </a:r>
          </a:p>
          <a:p>
            <a:pPr algn="just"/>
            <a:r>
              <a:rPr lang="en-US" sz="2800" i="0" u="none" strike="noStrike" baseline="0" dirty="0">
                <a:solidFill>
                  <a:srgbClr val="000000"/>
                </a:solidFill>
                <a:latin typeface="Times New Roman" panose="02020603050405020304" pitchFamily="18" charset="0"/>
              </a:rPr>
              <a:t>6. Determination of the shape, size and nature of the powder surface, determination of moisture content. </a:t>
            </a:r>
          </a:p>
          <a:p>
            <a:pPr algn="just"/>
            <a:r>
              <a:rPr lang="en-US" sz="2800" i="0" u="none" strike="noStrike" baseline="0" dirty="0">
                <a:solidFill>
                  <a:srgbClr val="000000"/>
                </a:solidFill>
                <a:latin typeface="Times New Roman" panose="02020603050405020304" pitchFamily="18" charset="0"/>
              </a:rPr>
              <a:t>7. Setting fractional composition, bulk density, true density, relative density. </a:t>
            </a:r>
          </a:p>
          <a:p>
            <a:pPr algn="just"/>
            <a:r>
              <a:rPr lang="en-US" sz="2800" i="0" u="none" strike="noStrike" baseline="0" dirty="0">
                <a:solidFill>
                  <a:srgbClr val="000000"/>
                </a:solidFill>
                <a:latin typeface="Times New Roman" panose="02020603050405020304" pitchFamily="18" charset="0"/>
              </a:rPr>
              <a:t>8. Determination of porosity, flowability, compressibility, etc. </a:t>
            </a:r>
            <a:endParaRPr lang="uk-UA" sz="2800" dirty="0"/>
          </a:p>
        </p:txBody>
      </p:sp>
    </p:spTree>
    <p:extLst>
      <p:ext uri="{BB962C8B-B14F-4D97-AF65-F5344CB8AC3E}">
        <p14:creationId xmlns:p14="http://schemas.microsoft.com/office/powerpoint/2010/main" val="1580810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74CDC-BF42-7E23-C1A4-4D1B2F0A79BA}"/>
              </a:ext>
            </a:extLst>
          </p:cNvPr>
          <p:cNvSpPr txBox="1"/>
          <p:nvPr/>
        </p:nvSpPr>
        <p:spPr>
          <a:xfrm>
            <a:off x="2045110" y="2411842"/>
            <a:ext cx="9744120" cy="3477875"/>
          </a:xfrm>
          <a:prstGeom prst="rect">
            <a:avLst/>
          </a:prstGeom>
          <a:solidFill>
            <a:schemeClr val="accent3">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Basic literature: </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1.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E.V. Theoretical foundations of pharmaceutical technology. Study guide for extracurricular independent work / E.V.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I.V.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A.A.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D.P. Soldatov. Kh.: </a:t>
            </a:r>
            <a:r>
              <a:rPr lang="en-ID" sz="2000" b="0" i="0" u="none" strike="noStrike" baseline="0" dirty="0" err="1">
                <a:solidFill>
                  <a:srgbClr val="000000"/>
                </a:solidFill>
                <a:latin typeface="Times New Roman" panose="02020603050405020304" pitchFamily="18" charset="0"/>
              </a:rPr>
              <a:t>NFaU</a:t>
            </a:r>
            <a:r>
              <a:rPr lang="en-ID" sz="2000" b="0" i="0" u="none" strike="noStrike" baseline="0" dirty="0">
                <a:solidFill>
                  <a:srgbClr val="000000"/>
                </a:solidFill>
                <a:latin typeface="Times New Roman" panose="02020603050405020304" pitchFamily="18" charset="0"/>
              </a:rPr>
              <a:t>, 2016. - 202 p. </a:t>
            </a:r>
          </a:p>
          <a:p>
            <a:pPr algn="just"/>
            <a:r>
              <a:rPr lang="en-ID" sz="2000" b="0" i="0" u="none" strike="noStrike" baseline="0" dirty="0">
                <a:solidFill>
                  <a:srgbClr val="000000"/>
                </a:solidFill>
                <a:latin typeface="Times New Roman" panose="02020603050405020304" pitchFamily="18" charset="0"/>
              </a:rPr>
              <a:t>2. Technology of drugs of industrial production (vol. 2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2013. - 638 p. </a:t>
            </a:r>
          </a:p>
          <a:p>
            <a:pPr algn="just"/>
            <a:r>
              <a:rPr lang="en-ID" sz="2000" b="0" i="0" u="none" strike="noStrike" baseline="0" dirty="0">
                <a:solidFill>
                  <a:srgbClr val="000000"/>
                </a:solidFill>
                <a:latin typeface="Times New Roman" panose="02020603050405020304" pitchFamily="18" charset="0"/>
              </a:rPr>
              <a:t>3. Technology of drugs of industrial production (vol. 1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2012. - 694 p. </a:t>
            </a:r>
          </a:p>
        </p:txBody>
      </p:sp>
      <p:sp>
        <p:nvSpPr>
          <p:cNvPr id="5" name="TextBox 4">
            <a:extLst>
              <a:ext uri="{FF2B5EF4-FFF2-40B4-BE49-F238E27FC236}">
                <a16:creationId xmlns:a16="http://schemas.microsoft.com/office/drawing/2014/main" id="{F5D4FB7B-E076-F9A3-5B07-F7DB0BF334D3}"/>
              </a:ext>
            </a:extLst>
          </p:cNvPr>
          <p:cNvSpPr txBox="1"/>
          <p:nvPr/>
        </p:nvSpPr>
        <p:spPr>
          <a:xfrm>
            <a:off x="2917372" y="885149"/>
            <a:ext cx="8871858" cy="830997"/>
          </a:xfrm>
          <a:prstGeom prst="rect">
            <a:avLst/>
          </a:prstGeom>
          <a:solidFill>
            <a:schemeClr val="accent2">
              <a:lumMod val="20000"/>
              <a:lumOff val="80000"/>
            </a:schemeClr>
          </a:solidFill>
        </p:spPr>
        <p:txBody>
          <a:bodyPr wrap="square">
            <a:spAutoFit/>
          </a:bodyPr>
          <a:lstStyle/>
          <a:p>
            <a:pPr algn="ctr"/>
            <a:r>
              <a:rPr lang="en-US" sz="2400" b="1" i="0" u="none" strike="noStrike" baseline="0" dirty="0">
                <a:solidFill>
                  <a:srgbClr val="000000"/>
                </a:solidFill>
                <a:latin typeface="Times New Roman" panose="02020603050405020304" pitchFamily="18" charset="0"/>
              </a:rPr>
              <a:t>List of recommended literature (main, additional, electronic information resources): </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90307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BF8A1-975C-0F12-17E1-B659A19BC31B}"/>
              </a:ext>
            </a:extLst>
          </p:cNvPr>
          <p:cNvSpPr txBox="1"/>
          <p:nvPr/>
        </p:nvSpPr>
        <p:spPr>
          <a:xfrm>
            <a:off x="1661652" y="766732"/>
            <a:ext cx="10156020" cy="5324535"/>
          </a:xfrm>
          <a:prstGeom prst="rect">
            <a:avLst/>
          </a:prstGeom>
          <a:solidFill>
            <a:schemeClr val="accent3">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Additional literature:</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1. Technological equipment of the pharmaceutical and biotechnological industry: tutorial. for university students education closing III-IV accreditation level / M.V. </a:t>
            </a:r>
            <a:r>
              <a:rPr lang="en-US" sz="2000" b="0" i="0" u="none" strike="noStrike" baseline="0" dirty="0" err="1">
                <a:solidFill>
                  <a:srgbClr val="000000"/>
                </a:solidFill>
                <a:latin typeface="Times New Roman" panose="02020603050405020304" pitchFamily="18" charset="0"/>
              </a:rPr>
              <a:t>Stasevych</a:t>
            </a:r>
            <a:r>
              <a:rPr lang="en-US" sz="2000" b="0" i="0" u="none" strike="noStrike" baseline="0" dirty="0">
                <a:solidFill>
                  <a:srgbClr val="000000"/>
                </a:solidFill>
                <a:latin typeface="Times New Roman" panose="02020603050405020304" pitchFamily="18" charset="0"/>
              </a:rPr>
              <a:t> and others; 2nd ed., revision. and added – Lviv: </a:t>
            </a:r>
            <a:r>
              <a:rPr lang="en-US" sz="2000" b="0" i="0" u="none" strike="noStrike" baseline="0" dirty="0" err="1">
                <a:solidFill>
                  <a:srgbClr val="000000"/>
                </a:solidFill>
                <a:latin typeface="Times New Roman" panose="02020603050405020304" pitchFamily="18" charset="0"/>
              </a:rPr>
              <a:t>Novy</a:t>
            </a:r>
            <a:r>
              <a:rPr lang="en-US" sz="2000" b="0" i="0" u="none" strike="noStrike" baseline="0" dirty="0">
                <a:solidFill>
                  <a:srgbClr val="000000"/>
                </a:solidFill>
                <a:latin typeface="Times New Roman" panose="02020603050405020304" pitchFamily="18" charset="0"/>
              </a:rPr>
              <a:t> svit-2000, 2018. – 410 p. </a:t>
            </a:r>
          </a:p>
          <a:p>
            <a:pPr algn="just"/>
            <a:r>
              <a:rPr lang="en-ID" sz="2000" b="0" i="0" u="none" strike="noStrike" baseline="0" dirty="0">
                <a:solidFill>
                  <a:srgbClr val="000000"/>
                </a:solidFill>
                <a:latin typeface="Times New Roman" panose="02020603050405020304" pitchFamily="18" charset="0"/>
              </a:rPr>
              <a:t>2.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T. G. Extemporaneous formulation (technology, analysis, application): method. rec. / T. G.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Fr. I. Tikhonov, I. S. </a:t>
            </a:r>
            <a:r>
              <a:rPr lang="en-ID" sz="2000" b="0" i="0" u="none" strike="noStrike" baseline="0" dirty="0" err="1">
                <a:solidFill>
                  <a:srgbClr val="000000"/>
                </a:solidFill>
                <a:latin typeface="Times New Roman" panose="02020603050405020304" pitchFamily="18" charset="0"/>
              </a:rPr>
              <a:t>Hryshchenko</a:t>
            </a:r>
            <a:r>
              <a:rPr lang="en-ID" sz="2000" b="0" i="0" u="none" strike="noStrike" baseline="0" dirty="0">
                <a:solidFill>
                  <a:srgbClr val="000000"/>
                </a:solidFill>
                <a:latin typeface="Times New Roman" panose="02020603050405020304" pitchFamily="18" charset="0"/>
              </a:rPr>
              <a:t> and others. - Kh., 2015. -379 p. </a:t>
            </a:r>
          </a:p>
          <a:p>
            <a:pPr algn="just"/>
            <a:r>
              <a:rPr lang="en-ID" sz="2000" b="0" i="0" u="none" strike="noStrike" baseline="0" dirty="0">
                <a:solidFill>
                  <a:srgbClr val="000000"/>
                </a:solidFill>
                <a:latin typeface="Times New Roman" panose="02020603050405020304" pitchFamily="18" charset="0"/>
              </a:rPr>
              <a:t>3. State Pharmacopoeia of Ukraine /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- 2nd edition. - Kharkiv: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2015. - Vol. 1. -1128 p. </a:t>
            </a:r>
          </a:p>
          <a:p>
            <a:pPr algn="just"/>
            <a:r>
              <a:rPr lang="en-US" sz="2000" b="0" i="0" u="none" strike="noStrike" baseline="0" dirty="0">
                <a:solidFill>
                  <a:srgbClr val="000000"/>
                </a:solidFill>
                <a:latin typeface="Times New Roman" panose="02020603050405020304" pitchFamily="18" charset="0"/>
              </a:rPr>
              <a:t>4. Extraction of plant raw materials: training. Guide / Yu. I. Sidorov, I. I. </a:t>
            </a:r>
            <a:r>
              <a:rPr lang="en-US" sz="2000" b="0" i="0" u="none" strike="noStrike" baseline="0" dirty="0" err="1">
                <a:solidFill>
                  <a:srgbClr val="000000"/>
                </a:solidFill>
                <a:latin typeface="Times New Roman" panose="02020603050405020304" pitchFamily="18" charset="0"/>
              </a:rPr>
              <a:t>Gubytska</a:t>
            </a:r>
            <a:r>
              <a:rPr lang="en-US" sz="2000" b="0" i="0" u="none" strike="noStrike" baseline="0" dirty="0">
                <a:solidFill>
                  <a:srgbClr val="000000"/>
                </a:solidFill>
                <a:latin typeface="Times New Roman" panose="02020603050405020304" pitchFamily="18" charset="0"/>
              </a:rPr>
              <a:t>, R. T. </a:t>
            </a:r>
            <a:r>
              <a:rPr lang="en-US" sz="2000" b="0" i="0" u="none" strike="noStrike" baseline="0" dirty="0" err="1">
                <a:solidFill>
                  <a:srgbClr val="000000"/>
                </a:solidFill>
                <a:latin typeface="Times New Roman" panose="02020603050405020304" pitchFamily="18" charset="0"/>
              </a:rPr>
              <a:t>Konechna</a:t>
            </a:r>
            <a:r>
              <a:rPr lang="en-US" sz="2000" b="0" i="0" u="none" strike="noStrike" baseline="0" dirty="0">
                <a:solidFill>
                  <a:srgbClr val="000000"/>
                </a:solidFill>
                <a:latin typeface="Times New Roman" panose="02020603050405020304" pitchFamily="18" charset="0"/>
              </a:rPr>
              <a:t>, V. P. Novikov. – Lviv: View of the National Lviv Polytechnic University, 2018. - 336 p. </a:t>
            </a:r>
          </a:p>
          <a:p>
            <a:pPr algn="just"/>
            <a:r>
              <a:rPr lang="en-US" sz="2000" b="0" i="0" u="none" strike="noStrike" baseline="0" dirty="0">
                <a:solidFill>
                  <a:srgbClr val="000000"/>
                </a:solidFill>
                <a:latin typeface="Times New Roman" panose="02020603050405020304" pitchFamily="18" charset="0"/>
              </a:rPr>
              <a:t>5. History of medicine and pharmacy: teaching. manual for pharmacy students. education closing and pharmacy Faculty of Higher Education of the Ministry of Health of Ukraine / A. A. </a:t>
            </a:r>
            <a:r>
              <a:rPr lang="en-US" sz="2000" b="0" i="0" u="none" strike="noStrike" baseline="0" dirty="0" err="1">
                <a:solidFill>
                  <a:srgbClr val="000000"/>
                </a:solidFill>
                <a:latin typeface="Times New Roman" panose="02020603050405020304" pitchFamily="18" charset="0"/>
              </a:rPr>
              <a:t>Kotvitska</a:t>
            </a:r>
            <a:r>
              <a:rPr lang="en-US" sz="2000" b="0" i="0" u="none" strike="noStrike" baseline="0" dirty="0">
                <a:solidFill>
                  <a:srgbClr val="000000"/>
                </a:solidFill>
                <a:latin typeface="Times New Roman" panose="02020603050405020304" pitchFamily="18" charset="0"/>
              </a:rPr>
              <a:t>, V. V. </a:t>
            </a:r>
            <a:r>
              <a:rPr lang="en-US" sz="2000" b="0" i="0" u="none" strike="noStrike" baseline="0" dirty="0" err="1">
                <a:solidFill>
                  <a:srgbClr val="000000"/>
                </a:solidFill>
                <a:latin typeface="Times New Roman" panose="02020603050405020304" pitchFamily="18" charset="0"/>
              </a:rPr>
              <a:t>Gorbanev</a:t>
            </a:r>
            <a:r>
              <a:rPr lang="en-US" sz="2000" b="0" i="0" u="none" strike="noStrike" baseline="0" dirty="0">
                <a:solidFill>
                  <a:srgbClr val="000000"/>
                </a:solidFill>
                <a:latin typeface="Times New Roman" panose="02020603050405020304" pitchFamily="18" charset="0"/>
              </a:rPr>
              <a:t>, O. O. </a:t>
            </a:r>
            <a:r>
              <a:rPr lang="en-US" sz="2000" b="0" i="0" u="none" strike="noStrike" baseline="0" dirty="0" err="1">
                <a:solidFill>
                  <a:srgbClr val="000000"/>
                </a:solidFill>
                <a:latin typeface="Times New Roman" panose="02020603050405020304" pitchFamily="18" charset="0"/>
              </a:rPr>
              <a:t>Surikov</a:t>
            </a:r>
            <a:r>
              <a:rPr lang="en-US" sz="2000" b="0" i="0" u="none" strike="noStrike" baseline="0" dirty="0">
                <a:solidFill>
                  <a:srgbClr val="000000"/>
                </a:solidFill>
                <a:latin typeface="Times New Roman" panose="02020603050405020304" pitchFamily="18" charset="0"/>
              </a:rPr>
              <a:t> and others. – Kharkiv: National Institute of Economics and Technology: Golden Pages, 2016. – 168 p. </a:t>
            </a:r>
            <a:endParaRPr lang="uk-UA" sz="2000" dirty="0"/>
          </a:p>
        </p:txBody>
      </p:sp>
    </p:spTree>
    <p:extLst>
      <p:ext uri="{BB962C8B-B14F-4D97-AF65-F5344CB8AC3E}">
        <p14:creationId xmlns:p14="http://schemas.microsoft.com/office/powerpoint/2010/main" val="3592806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CF588-DFF5-2F46-9F46-DC080C749627}"/>
              </a:ext>
            </a:extLst>
          </p:cNvPr>
          <p:cNvSpPr txBox="1"/>
          <p:nvPr/>
        </p:nvSpPr>
        <p:spPr>
          <a:xfrm>
            <a:off x="2054941" y="2045108"/>
            <a:ext cx="8898194" cy="2308324"/>
          </a:xfrm>
          <a:prstGeom prst="rect">
            <a:avLst/>
          </a:prstGeom>
          <a:noFill/>
        </p:spPr>
        <p:txBody>
          <a:bodyPr wrap="square">
            <a:spAutoFit/>
          </a:bodyPr>
          <a:lstStyle/>
          <a:p>
            <a:pPr algn="ctr"/>
            <a:r>
              <a:rPr lang="uk-UA" sz="7200" dirty="0" err="1">
                <a:latin typeface="Times New Roman" panose="02020603050405020304" pitchFamily="18" charset="0"/>
                <a:cs typeface="Times New Roman" panose="02020603050405020304" pitchFamily="18" charset="0"/>
              </a:rPr>
              <a:t>Thank</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you</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for</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attention</a:t>
            </a:r>
            <a:r>
              <a:rPr lang="uk-UA"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40789600"/>
      </p:ext>
    </p:extLst>
  </p:cSld>
  <p:clrMapOvr>
    <a:masterClrMapping/>
  </p:clrMapOvr>
</p:sld>
</file>

<file path=ppt/theme/theme1.xml><?xml version="1.0" encoding="utf-8"?>
<a:theme xmlns:a="http://schemas.openxmlformats.org/drawingml/2006/main" name="Віхоть">
  <a:themeElements>
    <a:clrScheme name="Фіолетова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505</TotalTime>
  <Words>3058</Words>
  <Application>Microsoft Office PowerPoint</Application>
  <PresentationFormat>Широкий екран</PresentationFormat>
  <Paragraphs>187</Paragraphs>
  <Slides>20</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20</vt:i4>
      </vt:variant>
    </vt:vector>
  </HeadingPairs>
  <TitlesOfParts>
    <vt:vector size="26" baseType="lpstr">
      <vt:lpstr>Arial</vt:lpstr>
      <vt:lpstr>Century Gothic</vt:lpstr>
      <vt:lpstr>Times New Roman</vt:lpstr>
      <vt:lpstr>Wingdings</vt:lpstr>
      <vt:lpstr>Wingdings 3</vt:lpstr>
      <vt:lpstr>Віхоть</vt:lpstr>
      <vt:lpstr>Practical lesson No. 3   Theme № 3. "Pharmaco-technological properties of powdered materials."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lesson No. 3   Theme № 3. "Pharmaco-technological properties of powdered materials." </dc:title>
  <dc:creator>Еберле Лідія Вікторівна</dc:creator>
  <cp:lastModifiedBy>Еберле Лідія Вікторівна</cp:lastModifiedBy>
  <cp:revision>4</cp:revision>
  <dcterms:created xsi:type="dcterms:W3CDTF">2024-02-23T09:08:44Z</dcterms:created>
  <dcterms:modified xsi:type="dcterms:W3CDTF">2024-02-28T07:49:00Z</dcterms:modified>
</cp:coreProperties>
</file>