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3" r:id="rId14"/>
    <p:sldId id="274" r:id="rId15"/>
    <p:sldId id="27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0" d="100"/>
          <a:sy n="50" d="100"/>
        </p:scale>
        <p:origin x="38" y="5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a:xfrm>
            <a:off x="1371600" y="4323845"/>
            <a:ext cx="6400800" cy="365125"/>
          </a:xfrm>
        </p:spPr>
        <p:txBody>
          <a:bodyPr/>
          <a:lstStyle/>
          <a:p>
            <a:endParaRPr lang="uk-UA"/>
          </a:p>
        </p:txBody>
      </p:sp>
      <p:sp>
        <p:nvSpPr>
          <p:cNvPr id="6" name="Slide Number Placeholder 5"/>
          <p:cNvSpPr>
            <a:spLocks noGrp="1"/>
          </p:cNvSpPr>
          <p:nvPr>
            <p:ph type="sldNum" sz="quarter" idx="12"/>
          </p:nvPr>
        </p:nvSpPr>
        <p:spPr>
          <a:xfrm>
            <a:off x="8077200" y="1430866"/>
            <a:ext cx="2743200" cy="365125"/>
          </a:xfrm>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294126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570734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a:xfrm>
            <a:off x="685800" y="381001"/>
            <a:ext cx="6991492" cy="36406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3999836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3906622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85800" y="3132666"/>
            <a:ext cx="5311775"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172200" y="3132666"/>
            <a:ext cx="5334000"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4A82D35-42E6-4329-9AB1-1756AECF9B5F}" type="datetimeFigureOut">
              <a:rPr lang="uk-UA" smtClean="0"/>
              <a:t>28.02.2024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1727890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A4A82D35-42E6-4329-9AB1-1756AECF9B5F}"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3649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A82D35-42E6-4329-9AB1-1756AECF9B5F}" type="datetimeFigureOut">
              <a:rPr lang="uk-UA" smtClean="0"/>
              <a:t>28.02.2024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695931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71569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729030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197312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Назва та підпис">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091976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з підписом">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uk-UA"/>
              <a:t>Клацніть, щоб редагувати стиль зразка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5045A1F0-C761-407D-AFDC-90173B394B45}" type="slidenum">
              <a:rPr lang="uk-UA" smtClean="0"/>
              <a:t>‹№›</a:t>
            </a:fld>
            <a:endParaRPr lang="uk-UA"/>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60538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ка назви">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A4A82D35-42E6-4329-9AB1-1756AECF9B5F}" type="datetimeFigureOut">
              <a:rPr lang="uk-UA" smtClean="0"/>
              <a:t>28.02.2024</a:t>
            </a:fld>
            <a:endParaRPr lang="uk-UA"/>
          </a:p>
        </p:txBody>
      </p:sp>
      <p:sp>
        <p:nvSpPr>
          <p:cNvPr id="6" name="Footer Placeholder 5"/>
          <p:cNvSpPr>
            <a:spLocks noGrp="1"/>
          </p:cNvSpPr>
          <p:nvPr>
            <p:ph type="ftr" sz="quarter" idx="11"/>
          </p:nvPr>
        </p:nvSpPr>
        <p:spPr>
          <a:xfrm>
            <a:off x="685800" y="378883"/>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1025253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uk-UA"/>
              <a:t>Клацніть, щоб редагувати стиль зразка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A4A82D35-42E6-4329-9AB1-1756AECF9B5F}"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216239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uk-UA"/>
              <a:t>Клацніть, щоб редагувати стиль зразка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A4A82D35-42E6-4329-9AB1-1756AECF9B5F}"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1316044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322117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A4A82D35-42E6-4329-9AB1-1756AECF9B5F}" type="datetimeFigureOut">
              <a:rPr lang="uk-UA" smtClean="0"/>
              <a:t>28.02.2024</a:t>
            </a:fld>
            <a:endParaRPr lang="uk-UA"/>
          </a:p>
        </p:txBody>
      </p:sp>
      <p:sp>
        <p:nvSpPr>
          <p:cNvPr id="5" name="Footer Placeholder 4"/>
          <p:cNvSpPr>
            <a:spLocks noGrp="1"/>
          </p:cNvSpPr>
          <p:nvPr>
            <p:ph type="ftr" sz="quarter" idx="11"/>
          </p:nvPr>
        </p:nvSpPr>
        <p:spPr>
          <a:xfrm>
            <a:off x="685800" y="381000"/>
            <a:ext cx="6991492" cy="36512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5045A1F0-C761-407D-AFDC-90173B394B45}" type="slidenum">
              <a:rPr lang="uk-UA" smtClean="0"/>
              <a:t>‹№›</a:t>
            </a:fld>
            <a:endParaRPr lang="uk-UA"/>
          </a:p>
        </p:txBody>
      </p:sp>
    </p:spTree>
    <p:extLst>
      <p:ext uri="{BB962C8B-B14F-4D97-AF65-F5344CB8AC3E}">
        <p14:creationId xmlns:p14="http://schemas.microsoft.com/office/powerpoint/2010/main" val="2920092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4A82D35-42E6-4329-9AB1-1756AECF9B5F}" type="datetimeFigureOut">
              <a:rPr lang="uk-UA" smtClean="0"/>
              <a:t>28.02.2024</a:t>
            </a:fld>
            <a:endParaRPr lang="uk-UA"/>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045A1F0-C761-407D-AFDC-90173B394B45}" type="slidenum">
              <a:rPr lang="uk-UA" smtClean="0"/>
              <a:t>‹№›</a:t>
            </a:fld>
            <a:endParaRPr lang="uk-UA"/>
          </a:p>
        </p:txBody>
      </p:sp>
    </p:spTree>
    <p:extLst>
      <p:ext uri="{BB962C8B-B14F-4D97-AF65-F5344CB8AC3E}">
        <p14:creationId xmlns:p14="http://schemas.microsoft.com/office/powerpoint/2010/main" val="144086519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80F4FB-75C1-3D43-66C1-F541466195F6}"/>
              </a:ext>
            </a:extLst>
          </p:cNvPr>
          <p:cNvSpPr>
            <a:spLocks noGrp="1"/>
          </p:cNvSpPr>
          <p:nvPr>
            <p:ph type="ctrTitle"/>
          </p:nvPr>
        </p:nvSpPr>
        <p:spPr>
          <a:xfrm>
            <a:off x="1935480" y="1706880"/>
            <a:ext cx="9448800" cy="2515981"/>
          </a:xfrm>
        </p:spPr>
        <p:txBody>
          <a:bodyPr>
            <a:noAutofit/>
          </a:bodyPr>
          <a:lstStyle/>
          <a:p>
            <a:pPr algn="ctr">
              <a:lnSpc>
                <a:spcPct val="107000"/>
              </a:lnSpc>
              <a:spcAft>
                <a:spcPts val="800"/>
              </a:spcAf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Practical lesson No. 4</a:t>
            </a:r>
            <a:br>
              <a:rPr lang="uk-UA"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uk-UA"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Тheme</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 4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Theoretical foundations of grinding of solid bodies. Theories of crushing of solid bodies</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p>
        </p:txBody>
      </p:sp>
    </p:spTree>
    <p:extLst>
      <p:ext uri="{BB962C8B-B14F-4D97-AF65-F5344CB8AC3E}">
        <p14:creationId xmlns:p14="http://schemas.microsoft.com/office/powerpoint/2010/main" val="2152991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70FF91C-96AC-80BB-338E-435F16D37474}"/>
              </a:ext>
            </a:extLst>
          </p:cNvPr>
          <p:cNvSpPr txBox="1"/>
          <p:nvPr/>
        </p:nvSpPr>
        <p:spPr>
          <a:xfrm>
            <a:off x="548640" y="1447545"/>
            <a:ext cx="11445240" cy="5410455"/>
          </a:xfrm>
          <a:prstGeom prst="rect">
            <a:avLst/>
          </a:prstGeom>
          <a:noFill/>
        </p:spPr>
        <p:txBody>
          <a:bodyPr wrap="square">
            <a:spAutoFit/>
          </a:bodyPr>
          <a:lstStyle/>
          <a:p>
            <a:pPr algn="just">
              <a:lnSpc>
                <a:spcPct val="107000"/>
              </a:lnSpc>
              <a:spcAft>
                <a:spcPts val="80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Goal.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Students' formation of theoretical foundations about grinding, classes of grinding, degree of grinding and methods of grinding</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To learn the theoretical basics of grinding solid bodies.</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Basic concepts.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Splitting</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body breaks into particles in the places of concentration of the greatest loads, which arise as a result of the action of wedge-shaped working elements. The method of splitting in comparison with crushing allows you to adjust the size of the obtained particles.</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Breaking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body is destroyed under the action of bending forces. The size and shape of the particles obtained by breaking are approximately the same as by splitting.</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Cutting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body is divided into particles of predetermined sizes and shapes.</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Abrasion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body is crushed under the action of compressive, stretching and shearing forces. At the same time, a fine dust-like product is obtained.</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Impact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body is destroyed into particles under the action of a dynamic load. There is a difference between compressed and free stroke.</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Equipment: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computer, multimedia equipment.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2880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DC4DC1-D505-60D9-2DC4-1CD46E5A0D53}"/>
              </a:ext>
            </a:extLst>
          </p:cNvPr>
          <p:cNvSpPr txBox="1"/>
          <p:nvPr/>
        </p:nvSpPr>
        <p:spPr>
          <a:xfrm>
            <a:off x="868680" y="1302444"/>
            <a:ext cx="10942320" cy="5218160"/>
          </a:xfrm>
          <a:prstGeom prst="rect">
            <a:avLst/>
          </a:prstGeom>
          <a:noFill/>
        </p:spPr>
        <p:txBody>
          <a:bodyPr wrap="square">
            <a:spAutoFit/>
          </a:bodyPr>
          <a:lstStyle/>
          <a:p>
            <a:pPr indent="450215" algn="just">
              <a:lnSpc>
                <a:spcPct val="107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intensity of physical and chemical processes involving the solid phase increases with an increase in the surface of a solid material, which is achieved by reducing its size. In this regard, various solid materials are subjected to mechanical grinding in many chemical industries, which is of great importance in the manufacture of dosage forms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07000"/>
              </a:lnSpc>
              <a:spcAft>
                <a:spcPts val="800"/>
              </a:spcAft>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Grinding is the process of reducing the size of material particles by destroying them under the action of external forces that overcome the internal forces of adhesion that bind the particles of a solid substance together.</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07000"/>
              </a:lnSpc>
              <a:spcAft>
                <a:spcPts val="800"/>
              </a:spcAft>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characteristics of the crushed material are the following parameters: dispersion (fractional, granulometric composition), passage D (residue R), fraction ΔD or ΔR.</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257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C0B617-04A4-0658-5CD3-E3D4409AF61E}"/>
              </a:ext>
            </a:extLst>
          </p:cNvPr>
          <p:cNvSpPr txBox="1"/>
          <p:nvPr/>
        </p:nvSpPr>
        <p:spPr>
          <a:xfrm>
            <a:off x="502920" y="1689537"/>
            <a:ext cx="11186160" cy="4653325"/>
          </a:xfrm>
          <a:prstGeom prst="rect">
            <a:avLst/>
          </a:prstGeom>
          <a:noFill/>
        </p:spPr>
        <p:txBody>
          <a:bodyPr wrap="square">
            <a:spAutoFit/>
          </a:bodyPr>
          <a:lstStyle/>
          <a:p>
            <a:pPr indent="450215"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determine the complete picture of the fractional composition of the crushed material, distribution functions are used, which represent the dependence of the passage D or the residue R on the diameter (size) of the particles.</a:t>
            </a:r>
            <a:endParaRPr lang="uk-UA"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07000"/>
              </a:lnSpc>
              <a:spcAft>
                <a:spcPts val="800"/>
              </a:spcAf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One of the characteristics of the material is the specific surface, that is, the surface of the particles, which refers to a unit of mass or volume of the material.</a:t>
            </a:r>
            <a:endParaRPr lang="uk-UA"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07000"/>
              </a:lnSpc>
              <a:spcAft>
                <a:spcPts val="800"/>
              </a:spcAf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Average particle diameter, median diameter, and others are used as conventional indicators.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material can also be characterized by the permissible percentage content of a certain fraction: large, medium and small.</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Grinding methods mean the kind of impact on a solid material that leads to its destruction.</a:t>
            </a:r>
            <a:endParaRPr lang="uk-UA"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07000"/>
              </a:lnSpc>
              <a:spcAft>
                <a:spcPts val="800"/>
              </a:spcAft>
            </a:pP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5219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DF6C20-6564-CF4D-AC74-811CBD47FF0D}"/>
              </a:ext>
            </a:extLst>
          </p:cNvPr>
          <p:cNvSpPr txBox="1"/>
          <p:nvPr/>
        </p:nvSpPr>
        <p:spPr>
          <a:xfrm>
            <a:off x="914400" y="1309894"/>
            <a:ext cx="10698480" cy="4210255"/>
          </a:xfrm>
          <a:prstGeom prst="rect">
            <a:avLst/>
          </a:prstGeom>
          <a:noFill/>
        </p:spPr>
        <p:txBody>
          <a:bodyPr wrap="square">
            <a:spAutoFit/>
          </a:bodyPr>
          <a:lstStyle/>
          <a:p>
            <a:pPr indent="450215" algn="just">
              <a:lnSpc>
                <a:spcPct val="107000"/>
              </a:lnSpc>
              <a:spcAft>
                <a:spcPts val="800"/>
              </a:spcAft>
            </a:pP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Solid material can be destroyed by the following grinding methods: crushing, splitting, breaking, cutting, sawing, abrasion, impact and various combinations of these methods.</a:t>
            </a:r>
            <a:endParaRPr lang="uk-UA" sz="2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endParaRPr lang="uk-UA"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Crushing is a type of failure in which the deforming load acting on the body leads to an increase in internal stress above the compressive strength limit.</a:t>
            </a:r>
            <a:endParaRPr lang="uk-UA" sz="2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endParaRPr lang="uk-UA"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As a result of such destruction, particles of different sizes and shapes are obtained.</a:t>
            </a:r>
            <a:endParaRPr lang="uk-UA" sz="2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2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Splitting</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body breaks into particles in the places of concentration of the greatest loads, which arise as a result of the action of wedge-shaped working elements. The method of splitting in comparison with crushing allows you to adjust the size of the obtained particles.</a:t>
            </a:r>
            <a:endParaRPr lang="uk-UA"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1283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F3B394-DB9C-1608-13B4-F7674EACB554}"/>
              </a:ext>
            </a:extLst>
          </p:cNvPr>
          <p:cNvSpPr txBox="1"/>
          <p:nvPr/>
        </p:nvSpPr>
        <p:spPr>
          <a:xfrm>
            <a:off x="723900" y="1449915"/>
            <a:ext cx="11087100" cy="5177956"/>
          </a:xfrm>
          <a:prstGeom prst="rect">
            <a:avLst/>
          </a:prstGeom>
          <a:noFill/>
        </p:spPr>
        <p:txBody>
          <a:bodyPr wrap="square">
            <a:spAutoFit/>
          </a:bodyPr>
          <a:lstStyle/>
          <a:p>
            <a:pPr indent="450215" algn="just">
              <a:lnSpc>
                <a:spcPct val="107000"/>
              </a:lnSpc>
              <a:spcAft>
                <a:spcPts val="800"/>
              </a:spcAft>
            </a:pP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Breaking</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body is destroyed under the action of bending forces. The size and shape of the particles obtained by breaking are approximately the same as by splitting.</a:t>
            </a:r>
            <a:endParaRPr lang="uk-UA"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Cutting</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body is divided into particles of predetermined sizes and shapes.</a:t>
            </a:r>
            <a:endParaRPr lang="uk-UA"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Abrasion</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body is crushed under the action of compressive, stretching and shearing forces. At the same time, a fine dust-like product is obtained.</a:t>
            </a:r>
            <a:endParaRPr lang="uk-UA"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Impact</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the body is destroyed into particles under the action of a dynamic load. There is a difference between compressed and free stroke.</a:t>
            </a:r>
            <a:endParaRPr lang="uk-UA"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With a compressed impact, the body is destroyed between two working bodies of the shredder. The effect of such destruction depends on the kinetic energy of the impacting body.</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6531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F9AC37-412C-A19C-8E6B-CF2821D32CEB}"/>
              </a:ext>
            </a:extLst>
          </p:cNvPr>
          <p:cNvSpPr txBox="1"/>
          <p:nvPr/>
        </p:nvSpPr>
        <p:spPr>
          <a:xfrm>
            <a:off x="838200" y="1412487"/>
            <a:ext cx="10805160" cy="4624984"/>
          </a:xfrm>
          <a:prstGeom prst="rect">
            <a:avLst/>
          </a:prstGeom>
          <a:noFill/>
        </p:spPr>
        <p:txBody>
          <a:bodyPr wrap="square">
            <a:spAutoFit/>
          </a:bodyPr>
          <a:lstStyle/>
          <a:p>
            <a:pPr indent="450215" algn="just">
              <a:lnSpc>
                <a:spcPct val="107000"/>
              </a:lnSpc>
              <a:spcAft>
                <a:spcPts val="80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With a free impact, the destruction of the body occurs as a result of its collision with the working body of the shredder or other bodies in flight. The effect of such destruction is determined by the speed of their collision, regardless of whether the body that is destroyed or the working body of the shredder moves. In most cases, these types of influence on the material are used in combination, while most often only one of them is decisive.</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pPr>
            <a:endPar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Depending on the physical and mechanical properties, particle sizes of the starting material and the final product, one or another method of grinding is chosen, while it is also necessary to take into account the moisture content of the material and other properties.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3274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EAD1D4-3F10-E5D8-7A17-C1D5F9349259}"/>
              </a:ext>
            </a:extLst>
          </p:cNvPr>
          <p:cNvSpPr txBox="1"/>
          <p:nvPr/>
        </p:nvSpPr>
        <p:spPr>
          <a:xfrm>
            <a:off x="777240" y="1739247"/>
            <a:ext cx="10988040" cy="4678204"/>
          </a:xfrm>
          <a:prstGeom prst="rect">
            <a:avLst/>
          </a:prstGeom>
          <a:noFill/>
        </p:spPr>
        <p:txBody>
          <a:bodyPr wrap="square">
            <a:spAutoFit/>
          </a:bodyPr>
          <a:lstStyle/>
          <a:p>
            <a:r>
              <a:rPr lang="en-US" sz="1800" dirty="0">
                <a:solidFill>
                  <a:srgbClr val="000000"/>
                </a:solidFill>
                <a:effectLst/>
                <a:latin typeface="Times New Roman" panose="02020603050405020304" pitchFamily="18" charset="0"/>
                <a:ea typeface="Calibri" panose="020F0502020204030204" pitchFamily="34" charset="0"/>
              </a:rPr>
              <a:t> </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1. The process of reducing the size of material particles by destroying them under the action of external forces that overcome the internal forces of adhesion that connect the particles of a solid substance is called:</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A </a:t>
            </a:r>
            <a:r>
              <a:rPr lang="en-US" sz="2000" dirty="0">
                <a:solidFill>
                  <a:srgbClr val="000000"/>
                </a:solidFill>
                <a:effectLst/>
                <a:latin typeface="Times New Roman" panose="02020603050405020304" pitchFamily="18" charset="0"/>
                <a:ea typeface="Calibri" panose="020F0502020204030204" pitchFamily="34" charset="0"/>
              </a:rPr>
              <a:t>grinding,</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B </a:t>
            </a:r>
            <a:r>
              <a:rPr lang="en-US" sz="2000" dirty="0">
                <a:solidFill>
                  <a:srgbClr val="000000"/>
                </a:solidFill>
                <a:effectLst/>
                <a:latin typeface="Times New Roman" panose="02020603050405020304" pitchFamily="18" charset="0"/>
                <a:ea typeface="Calibri" panose="020F0502020204030204" pitchFamily="34" charset="0"/>
              </a:rPr>
              <a:t>dissolution</a:t>
            </a:r>
            <a:r>
              <a:rPr lang="en-US" sz="2000" b="1" dirty="0">
                <a:solidFill>
                  <a:srgbClr val="000000"/>
                </a:solidFill>
                <a:effectLst/>
                <a:latin typeface="Times New Roman" panose="02020603050405020304" pitchFamily="18" charset="0"/>
                <a:ea typeface="Calibri" panose="020F0502020204030204" pitchFamily="34" charset="0"/>
              </a:rPr>
              <a:t>,</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C </a:t>
            </a:r>
            <a:r>
              <a:rPr lang="en-US" sz="2000" dirty="0">
                <a:solidFill>
                  <a:srgbClr val="000000"/>
                </a:solidFill>
                <a:effectLst/>
                <a:latin typeface="Times New Roman" panose="02020603050405020304" pitchFamily="18" charset="0"/>
                <a:ea typeface="Calibri" panose="020F0502020204030204" pitchFamily="34" charset="0"/>
              </a:rPr>
              <a:t>dispersion</a:t>
            </a:r>
            <a:r>
              <a:rPr lang="en-US" sz="2000" b="1" dirty="0">
                <a:solidFill>
                  <a:srgbClr val="000000"/>
                </a:solidFill>
                <a:effectLst/>
                <a:latin typeface="Times New Roman" panose="02020603050405020304" pitchFamily="18" charset="0"/>
                <a:ea typeface="Calibri" panose="020F0502020204030204" pitchFamily="34" charset="0"/>
              </a:rPr>
              <a:t>,</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D </a:t>
            </a:r>
            <a:r>
              <a:rPr lang="en-US" sz="2000" dirty="0">
                <a:solidFill>
                  <a:srgbClr val="000000"/>
                </a:solidFill>
                <a:effectLst/>
                <a:latin typeface="Times New Roman" panose="02020603050405020304" pitchFamily="18" charset="0"/>
                <a:ea typeface="Calibri" panose="020F0502020204030204" pitchFamily="34" charset="0"/>
              </a:rPr>
              <a:t>extraction</a:t>
            </a:r>
            <a:r>
              <a:rPr lang="en-US" sz="2000" b="1" dirty="0">
                <a:solidFill>
                  <a:srgbClr val="000000"/>
                </a:solidFill>
                <a:effectLst/>
                <a:latin typeface="Times New Roman" panose="02020603050405020304" pitchFamily="18" charset="0"/>
                <a:ea typeface="Calibri" panose="020F0502020204030204" pitchFamily="34" charset="0"/>
              </a:rPr>
              <a:t>,</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E </a:t>
            </a:r>
            <a:r>
              <a:rPr lang="en-US" sz="2000" dirty="0">
                <a:solidFill>
                  <a:srgbClr val="000000"/>
                </a:solidFill>
                <a:effectLst/>
                <a:latin typeface="Times New Roman" panose="02020603050405020304" pitchFamily="18" charset="0"/>
                <a:ea typeface="Calibri" panose="020F0502020204030204" pitchFamily="34" charset="0"/>
              </a:rPr>
              <a:t>solution</a:t>
            </a:r>
            <a:r>
              <a:rPr lang="en-US" sz="2000" b="1" dirty="0">
                <a:solidFill>
                  <a:srgbClr val="000000"/>
                </a:solidFill>
                <a:effectLst/>
                <a:latin typeface="Times New Roman" panose="02020603050405020304" pitchFamily="18" charset="0"/>
                <a:ea typeface="Calibri" panose="020F0502020204030204" pitchFamily="34" charset="0"/>
              </a:rPr>
              <a:t>.</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 </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2. The ratio of the particle sizes of the original and crushed material is called...</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A </a:t>
            </a:r>
            <a:r>
              <a:rPr lang="en-US" sz="2000" dirty="0">
                <a:solidFill>
                  <a:srgbClr val="000000"/>
                </a:solidFill>
                <a:effectLst/>
                <a:latin typeface="Times New Roman" panose="02020603050405020304" pitchFamily="18" charset="0"/>
                <a:ea typeface="Calibri" panose="020F0502020204030204" pitchFamily="34" charset="0"/>
              </a:rPr>
              <a:t>degree of grinding,</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B </a:t>
            </a:r>
            <a:r>
              <a:rPr lang="en-US" sz="2000" dirty="0">
                <a:solidFill>
                  <a:srgbClr val="000000"/>
                </a:solidFill>
                <a:effectLst/>
                <a:latin typeface="Times New Roman" panose="02020603050405020304" pitchFamily="18" charset="0"/>
                <a:ea typeface="Calibri" panose="020F0502020204030204" pitchFamily="34" charset="0"/>
              </a:rPr>
              <a:t>solubility</a:t>
            </a:r>
            <a:r>
              <a:rPr lang="en-US" sz="2000" b="1" dirty="0">
                <a:solidFill>
                  <a:srgbClr val="000000"/>
                </a:solidFill>
                <a:effectLst/>
                <a:latin typeface="Times New Roman" panose="02020603050405020304" pitchFamily="18" charset="0"/>
                <a:ea typeface="Calibri" panose="020F0502020204030204" pitchFamily="34" charset="0"/>
              </a:rPr>
              <a:t>,</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C </a:t>
            </a:r>
            <a:r>
              <a:rPr lang="en-US" sz="2000" dirty="0">
                <a:solidFill>
                  <a:srgbClr val="000000"/>
                </a:solidFill>
                <a:effectLst/>
                <a:latin typeface="Times New Roman" panose="02020603050405020304" pitchFamily="18" charset="0"/>
                <a:ea typeface="Calibri" panose="020F0502020204030204" pitchFamily="34" charset="0"/>
              </a:rPr>
              <a:t>concentration</a:t>
            </a:r>
            <a:r>
              <a:rPr lang="en-US" sz="2000" b="1" dirty="0">
                <a:solidFill>
                  <a:srgbClr val="000000"/>
                </a:solidFill>
                <a:effectLst/>
                <a:latin typeface="Times New Roman" panose="02020603050405020304" pitchFamily="18" charset="0"/>
                <a:ea typeface="Calibri" panose="020F0502020204030204" pitchFamily="34" charset="0"/>
              </a:rPr>
              <a:t>,</a:t>
            </a:r>
            <a:endParaRPr lang="uk-UA" sz="2000" dirty="0">
              <a:solidFill>
                <a:srgbClr val="000000"/>
              </a:solidFill>
              <a:effectLst/>
              <a:latin typeface="Times New Roman" panose="02020603050405020304" pitchFamily="18" charset="0"/>
              <a:ea typeface="Calibri" panose="020F0502020204030204" pitchFamily="34" charset="0"/>
            </a:endParaRPr>
          </a:p>
          <a:p>
            <a:pPr algn="just"/>
            <a:r>
              <a:rPr lang="en-US" sz="2000" b="1" dirty="0">
                <a:solidFill>
                  <a:srgbClr val="000000"/>
                </a:solidFill>
                <a:effectLst/>
                <a:latin typeface="Times New Roman" panose="02020603050405020304" pitchFamily="18" charset="0"/>
                <a:ea typeface="Calibri" panose="020F0502020204030204" pitchFamily="34" charset="0"/>
              </a:rPr>
              <a:t>D </a:t>
            </a:r>
            <a:r>
              <a:rPr lang="en-US" sz="2000" dirty="0">
                <a:solidFill>
                  <a:srgbClr val="000000"/>
                </a:solidFill>
                <a:effectLst/>
                <a:latin typeface="Times New Roman" panose="02020603050405020304" pitchFamily="18" charset="0"/>
                <a:ea typeface="Calibri" panose="020F0502020204030204" pitchFamily="34" charset="0"/>
              </a:rPr>
              <a:t>dispersion</a:t>
            </a:r>
            <a:r>
              <a:rPr lang="en-US" sz="2000" b="1" dirty="0">
                <a:solidFill>
                  <a:srgbClr val="000000"/>
                </a:solidFill>
                <a:effectLst/>
                <a:latin typeface="Times New Roman" panose="02020603050405020304" pitchFamily="18" charset="0"/>
                <a:ea typeface="Calibri" panose="020F0502020204030204" pitchFamily="34" charset="0"/>
              </a:rPr>
              <a:t>.</a:t>
            </a:r>
            <a:endParaRPr lang="uk-UA" sz="2000" b="1" dirty="0">
              <a:solidFill>
                <a:srgbClr val="000000"/>
              </a:solidFill>
              <a:effectLst/>
              <a:latin typeface="Times New Roman" panose="02020603050405020304" pitchFamily="18" charset="0"/>
              <a:ea typeface="Calibri" panose="020F0502020204030204" pitchFamily="34" charset="0"/>
            </a:endParaRPr>
          </a:p>
        </p:txBody>
      </p:sp>
      <p:sp>
        <p:nvSpPr>
          <p:cNvPr id="5" name="TextBox 4">
            <a:extLst>
              <a:ext uri="{FF2B5EF4-FFF2-40B4-BE49-F238E27FC236}">
                <a16:creationId xmlns:a16="http://schemas.microsoft.com/office/drawing/2014/main" id="{7ACACA30-76F1-5B0A-777B-33D9A1927535}"/>
              </a:ext>
            </a:extLst>
          </p:cNvPr>
          <p:cNvSpPr txBox="1"/>
          <p:nvPr/>
        </p:nvSpPr>
        <p:spPr>
          <a:xfrm>
            <a:off x="7193280" y="270162"/>
            <a:ext cx="1737360" cy="937629"/>
          </a:xfrm>
          <a:prstGeom prst="rect">
            <a:avLst/>
          </a:prstGeom>
          <a:noFill/>
        </p:spPr>
        <p:txBody>
          <a:bodyPr wrap="square">
            <a:spAutoFit/>
          </a:bodyPr>
          <a:lstStyle/>
          <a:p>
            <a:pPr algn="ctr">
              <a:lnSpc>
                <a:spcPct val="107000"/>
              </a:lnSpc>
              <a:spcAft>
                <a:spcPts val="800"/>
              </a:spcAft>
              <a:tabLst>
                <a:tab pos="457200" algn="l"/>
                <a:tab pos="1347470" algn="l"/>
              </a:tabLst>
            </a:pPr>
            <a:r>
              <a:rPr lang="en-US" sz="5400" b="1" dirty="0">
                <a:effectLst/>
                <a:latin typeface="Times New Roman" panose="02020603050405020304" pitchFamily="18" charset="0"/>
                <a:ea typeface="Times New Roman" panose="02020603050405020304" pitchFamily="18" charset="0"/>
                <a:cs typeface="Times New Roman" panose="02020603050405020304" pitchFamily="18" charset="0"/>
              </a:rPr>
              <a:t>Tests</a:t>
            </a:r>
            <a:endParaRPr lang="uk-UA" sz="5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782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E7CA4C-6786-9882-7E93-874D1FE02EE7}"/>
              </a:ext>
            </a:extLst>
          </p:cNvPr>
          <p:cNvSpPr txBox="1"/>
          <p:nvPr/>
        </p:nvSpPr>
        <p:spPr>
          <a:xfrm>
            <a:off x="510294" y="1299135"/>
            <a:ext cx="5791200" cy="4307846"/>
          </a:xfrm>
          <a:prstGeom prst="rect">
            <a:avLst/>
          </a:prstGeom>
          <a:noFill/>
        </p:spPr>
        <p:txBody>
          <a:bodyPr wrap="square">
            <a:spAutoFit/>
          </a:bodyPr>
          <a:lstStyle/>
          <a:p>
            <a:pPr algn="just"/>
            <a:r>
              <a:rPr lang="en-US" b="1" dirty="0">
                <a:solidFill>
                  <a:srgbClr val="000000"/>
                </a:solidFill>
                <a:effectLst/>
                <a:latin typeface="Times New Roman" panose="02020603050405020304" pitchFamily="18" charset="0"/>
                <a:ea typeface="Calibri" panose="020F0502020204030204" pitchFamily="34" charset="0"/>
              </a:rPr>
              <a:t>3. According to the Mohs hardness scale, quartz …..</a:t>
            </a:r>
            <a:endParaRPr lang="uk-UA" dirty="0">
              <a:solidFill>
                <a:srgbClr val="000000"/>
              </a:solidFill>
              <a:effectLst/>
              <a:latin typeface="Times New Roman" panose="02020603050405020304" pitchFamily="18" charset="0"/>
              <a:ea typeface="Calibri" panose="020F0502020204030204" pitchFamily="34" charset="0"/>
            </a:endParaRPr>
          </a:p>
          <a:p>
            <a:pPr algn="just"/>
            <a:r>
              <a:rPr lang="en-US" b="1" dirty="0">
                <a:solidFill>
                  <a:srgbClr val="000000"/>
                </a:solidFill>
                <a:effectLst/>
                <a:latin typeface="Times New Roman" panose="02020603050405020304" pitchFamily="18" charset="0"/>
                <a:ea typeface="Calibri" panose="020F0502020204030204" pitchFamily="34" charset="0"/>
              </a:rPr>
              <a:t>A </a:t>
            </a:r>
            <a:r>
              <a:rPr lang="en-US" dirty="0">
                <a:solidFill>
                  <a:srgbClr val="000000"/>
                </a:solidFill>
                <a:effectLst/>
                <a:latin typeface="Times New Roman" panose="02020603050405020304" pitchFamily="18" charset="0"/>
                <a:ea typeface="Calibri" panose="020F0502020204030204" pitchFamily="34" charset="0"/>
              </a:rPr>
              <a:t>scratches the glass,</a:t>
            </a:r>
            <a:endParaRPr lang="uk-UA" dirty="0">
              <a:solidFill>
                <a:srgbClr val="000000"/>
              </a:solidFill>
              <a:effectLst/>
              <a:latin typeface="Times New Roman" panose="02020603050405020304" pitchFamily="18" charset="0"/>
              <a:ea typeface="Calibri" panose="020F0502020204030204" pitchFamily="34" charset="0"/>
            </a:endParaRPr>
          </a:p>
          <a:p>
            <a:pPr algn="just"/>
            <a:r>
              <a:rPr lang="en-US" b="1" dirty="0">
                <a:solidFill>
                  <a:srgbClr val="000000"/>
                </a:solidFill>
                <a:effectLst/>
                <a:latin typeface="Times New Roman" panose="02020603050405020304" pitchFamily="18" charset="0"/>
                <a:ea typeface="Calibri" panose="020F0502020204030204" pitchFamily="34" charset="0"/>
              </a:rPr>
              <a:t>B </a:t>
            </a:r>
            <a:r>
              <a:rPr lang="en-US" dirty="0">
                <a:solidFill>
                  <a:srgbClr val="000000"/>
                </a:solidFill>
                <a:effectLst/>
                <a:latin typeface="Times New Roman" panose="02020603050405020304" pitchFamily="18" charset="0"/>
                <a:ea typeface="Calibri" panose="020F0502020204030204" pitchFamily="34" charset="0"/>
              </a:rPr>
              <a:t>scratches with his fingernail,</a:t>
            </a:r>
            <a:endParaRPr lang="uk-UA" dirty="0">
              <a:solidFill>
                <a:srgbClr val="000000"/>
              </a:solidFill>
              <a:effectLst/>
              <a:latin typeface="Times New Roman" panose="02020603050405020304" pitchFamily="18" charset="0"/>
              <a:ea typeface="Calibri" panose="020F0502020204030204" pitchFamily="34" charset="0"/>
            </a:endParaRPr>
          </a:p>
          <a:p>
            <a:pPr algn="just"/>
            <a:r>
              <a:rPr lang="en-US" b="1" dirty="0">
                <a:solidFill>
                  <a:srgbClr val="000000"/>
                </a:solidFill>
                <a:effectLst/>
                <a:latin typeface="Times New Roman" panose="02020603050405020304" pitchFamily="18" charset="0"/>
                <a:ea typeface="Calibri" panose="020F0502020204030204" pitchFamily="34" charset="0"/>
              </a:rPr>
              <a:t>C </a:t>
            </a:r>
            <a:r>
              <a:rPr lang="en-US" dirty="0">
                <a:solidFill>
                  <a:srgbClr val="000000"/>
                </a:solidFill>
                <a:effectLst/>
                <a:latin typeface="Times New Roman" panose="02020603050405020304" pitchFamily="18" charset="0"/>
                <a:ea typeface="Calibri" panose="020F0502020204030204" pitchFamily="34" charset="0"/>
              </a:rPr>
              <a:t>cuts glass,</a:t>
            </a:r>
            <a:endParaRPr lang="uk-UA" dirty="0">
              <a:solidFill>
                <a:srgbClr val="000000"/>
              </a:solidFill>
              <a:effectLst/>
              <a:latin typeface="Times New Roman" panose="02020603050405020304" pitchFamily="18" charset="0"/>
              <a:ea typeface="Calibri" panose="020F0502020204030204" pitchFamily="34" charset="0"/>
            </a:endParaRPr>
          </a:p>
          <a:p>
            <a:pPr algn="just"/>
            <a:r>
              <a:rPr lang="en-US" b="1" dirty="0">
                <a:solidFill>
                  <a:srgbClr val="000000"/>
                </a:solidFill>
                <a:effectLst/>
                <a:latin typeface="Times New Roman" panose="02020603050405020304" pitchFamily="18" charset="0"/>
                <a:ea typeface="Calibri" panose="020F0502020204030204" pitchFamily="34" charset="0"/>
              </a:rPr>
              <a:t>D </a:t>
            </a:r>
            <a:r>
              <a:rPr lang="en-US" dirty="0">
                <a:solidFill>
                  <a:srgbClr val="000000"/>
                </a:solidFill>
                <a:effectLst/>
                <a:latin typeface="Times New Roman" panose="02020603050405020304" pitchFamily="18" charset="0"/>
                <a:ea typeface="Calibri" panose="020F0502020204030204" pitchFamily="34" charset="0"/>
              </a:rPr>
              <a:t>has the hardness of window glass.</a:t>
            </a:r>
            <a:endParaRPr lang="uk-UA" dirty="0">
              <a:solidFill>
                <a:srgbClr val="000000"/>
              </a:solidFill>
              <a:effectLst/>
              <a:latin typeface="Times New Roman" panose="02020603050405020304" pitchFamily="18" charset="0"/>
              <a:ea typeface="Calibri" panose="020F0502020204030204" pitchFamily="34" charset="0"/>
            </a:endParaRPr>
          </a:p>
          <a:p>
            <a:pPr algn="just"/>
            <a:r>
              <a:rPr lang="en-US" b="1" dirty="0">
                <a:solidFill>
                  <a:srgbClr val="000000"/>
                </a:solidFill>
                <a:effectLst/>
                <a:latin typeface="Times New Roman" panose="02020603050405020304" pitchFamily="18" charset="0"/>
                <a:ea typeface="Calibri" panose="020F0502020204030204" pitchFamily="34" charset="0"/>
              </a:rPr>
              <a:t>E -.</a:t>
            </a:r>
            <a:endParaRPr lang="uk-UA" b="1" dirty="0">
              <a:solidFill>
                <a:srgbClr val="000000"/>
              </a:solidFill>
              <a:effectLst/>
              <a:latin typeface="Times New Roman" panose="02020603050405020304" pitchFamily="18" charset="0"/>
              <a:ea typeface="Calibri" panose="020F0502020204030204" pitchFamily="34" charset="0"/>
            </a:endParaRPr>
          </a:p>
          <a:p>
            <a:pPr algn="just"/>
            <a:endParaRPr lang="uk-UA" dirty="0">
              <a:solidFill>
                <a:srgbClr val="000000"/>
              </a:solidFill>
              <a:effectLst/>
              <a:latin typeface="Times New Roman" panose="02020603050405020304" pitchFamily="18" charset="0"/>
              <a:ea typeface="Calibri" panose="020F0502020204030204" pitchFamily="34" charset="0"/>
            </a:endParaRPr>
          </a:p>
          <a:p>
            <a:pPr>
              <a:lnSpc>
                <a:spcPct val="107000"/>
              </a:lnSpc>
              <a:spcAft>
                <a:spcPts val="800"/>
              </a:spcAft>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The strength limit (10-5 N/m2) of quartz is:</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1200-1500,</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1450</a:t>
            </a: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300-1500,</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1000-2500.</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371600" algn="l"/>
              </a:tabLs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10CC459-E02A-A4E2-75BB-1F6407FE06CD}"/>
              </a:ext>
            </a:extLst>
          </p:cNvPr>
          <p:cNvSpPr txBox="1"/>
          <p:nvPr/>
        </p:nvSpPr>
        <p:spPr>
          <a:xfrm>
            <a:off x="5879691" y="1299135"/>
            <a:ext cx="6096000" cy="4801314"/>
          </a:xfrm>
          <a:prstGeom prst="rect">
            <a:avLst/>
          </a:prstGeom>
          <a:noFill/>
        </p:spPr>
        <p:txBody>
          <a:bodyPr wrap="square">
            <a:spAutoFit/>
          </a:bodyPr>
          <a:lstStyle/>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How to grind a viscous, medium-hard material:</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abrasion with impact,</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crushing, impact,</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splitting, abrasion,</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crushing.</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According to the surface theory (</a:t>
            </a:r>
            <a:r>
              <a:rPr lang="en-US"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Rittinger</a:t>
            </a: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theory)…</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useful work of grinding is spent on the formation of new surfaces</a:t>
            </a: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useful work of abrasion is spent on reducing the formation of new surfaces.</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useful work of grinding is spent on volumetric deformation of particles that are destroyed,</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useful grinding work is spent on the partial deformation of the particles.</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371600" algn="l"/>
              </a:tabLst>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5773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1FEFB0-0EAA-DA40-6DD7-23C8F4CAAF55}"/>
              </a:ext>
            </a:extLst>
          </p:cNvPr>
          <p:cNvSpPr txBox="1"/>
          <p:nvPr/>
        </p:nvSpPr>
        <p:spPr>
          <a:xfrm>
            <a:off x="1032387" y="1459055"/>
            <a:ext cx="9960078" cy="2710614"/>
          </a:xfrm>
          <a:prstGeom prst="rect">
            <a:avLst/>
          </a:prstGeom>
          <a:noFill/>
        </p:spPr>
        <p:txBody>
          <a:bodyPr wrap="square">
            <a:spAutoFit/>
          </a:bodyPr>
          <a:lstStyle/>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7. What is the name of the theory that shows that the useful work of grinding is spent on the volumetric deformation of the particles that are destroyed.</a:t>
            </a: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Volumetric theory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Kirpychov</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-Kick theory),</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Surface theory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Rittinger</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theory),</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Rebinder's</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theory,</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Benedict's theory.</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8076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3FBDDC-A754-1655-BFB8-54361005DB8F}"/>
              </a:ext>
            </a:extLst>
          </p:cNvPr>
          <p:cNvSpPr txBox="1"/>
          <p:nvPr/>
        </p:nvSpPr>
        <p:spPr>
          <a:xfrm>
            <a:off x="4984954" y="218456"/>
            <a:ext cx="6096000" cy="461665"/>
          </a:xfrm>
          <a:prstGeom prst="rect">
            <a:avLst/>
          </a:prstGeom>
          <a:noFill/>
        </p:spPr>
        <p:txBody>
          <a:bodyPr wrap="square">
            <a:spAutoFit/>
          </a:bodyPr>
          <a:lstStyle/>
          <a:p>
            <a:pPr algn="ctr"/>
            <a:r>
              <a:rPr lang="en-US" sz="2400" b="1" dirty="0">
                <a:solidFill>
                  <a:srgbClr val="000000"/>
                </a:solidFill>
                <a:effectLst/>
                <a:latin typeface="Times New Roman" panose="02020603050405020304" pitchFamily="18" charset="0"/>
                <a:ea typeface="Times New Roman" panose="02020603050405020304" pitchFamily="18" charset="0"/>
              </a:rPr>
              <a:t>3.1. Tasks for fixing the material</a:t>
            </a:r>
            <a:endParaRPr lang="uk-UA" sz="2400" dirty="0">
              <a:solidFill>
                <a:srgbClr val="000000"/>
              </a:solidFill>
              <a:effectLst/>
              <a:latin typeface="Times New Roman" panose="02020603050405020304" pitchFamily="18" charset="0"/>
              <a:ea typeface="Calibri" panose="020F0502020204030204" pitchFamily="34" charset="0"/>
            </a:endParaRPr>
          </a:p>
        </p:txBody>
      </p:sp>
      <p:graphicFrame>
        <p:nvGraphicFramePr>
          <p:cNvPr id="4" name="Таблиця 3">
            <a:extLst>
              <a:ext uri="{FF2B5EF4-FFF2-40B4-BE49-F238E27FC236}">
                <a16:creationId xmlns:a16="http://schemas.microsoft.com/office/drawing/2014/main" id="{87B34C82-AA01-E502-2A71-A77AAEF8BB7D}"/>
              </a:ext>
            </a:extLst>
          </p:cNvPr>
          <p:cNvGraphicFramePr>
            <a:graphicFrameLocks noGrp="1"/>
          </p:cNvGraphicFramePr>
          <p:nvPr>
            <p:extLst>
              <p:ext uri="{D42A27DB-BD31-4B8C-83A1-F6EECF244321}">
                <p14:modId xmlns:p14="http://schemas.microsoft.com/office/powerpoint/2010/main" val="126093672"/>
              </p:ext>
            </p:extLst>
          </p:nvPr>
        </p:nvGraphicFramePr>
        <p:xfrm>
          <a:off x="766915" y="935760"/>
          <a:ext cx="11071123" cy="5584755"/>
        </p:xfrm>
        <a:graphic>
          <a:graphicData uri="http://schemas.openxmlformats.org/drawingml/2006/table">
            <a:tbl>
              <a:tblPr>
                <a:tableStyleId>{5C22544A-7EE6-4342-B048-85BDC9FD1C3A}</a:tableStyleId>
              </a:tblPr>
              <a:tblGrid>
                <a:gridCol w="1147802">
                  <a:extLst>
                    <a:ext uri="{9D8B030D-6E8A-4147-A177-3AD203B41FA5}">
                      <a16:colId xmlns:a16="http://schemas.microsoft.com/office/drawing/2014/main" val="357853294"/>
                    </a:ext>
                  </a:extLst>
                </a:gridCol>
                <a:gridCol w="4381981">
                  <a:extLst>
                    <a:ext uri="{9D8B030D-6E8A-4147-A177-3AD203B41FA5}">
                      <a16:colId xmlns:a16="http://schemas.microsoft.com/office/drawing/2014/main" val="3859766773"/>
                    </a:ext>
                  </a:extLst>
                </a:gridCol>
                <a:gridCol w="2764890">
                  <a:extLst>
                    <a:ext uri="{9D8B030D-6E8A-4147-A177-3AD203B41FA5}">
                      <a16:colId xmlns:a16="http://schemas.microsoft.com/office/drawing/2014/main" val="3952951170"/>
                    </a:ext>
                  </a:extLst>
                </a:gridCol>
                <a:gridCol w="2776450">
                  <a:extLst>
                    <a:ext uri="{9D8B030D-6E8A-4147-A177-3AD203B41FA5}">
                      <a16:colId xmlns:a16="http://schemas.microsoft.com/office/drawing/2014/main" val="4155147444"/>
                    </a:ext>
                  </a:extLst>
                </a:gridCol>
              </a:tblGrid>
              <a:tr h="458530">
                <a:tc>
                  <a:txBody>
                    <a:bodyPr/>
                    <a:lstStyle/>
                    <a:p>
                      <a:pPr algn="ct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a:t>
                      </a:r>
                      <a:endParaRPr lang="uk-UA" sz="2000" kern="100" dirty="0">
                        <a:effectLst/>
                        <a:latin typeface="Times New Roman" panose="02020603050405020304" pitchFamily="18" charset="0"/>
                        <a:cs typeface="Times New Roman" panose="02020603050405020304" pitchFamily="18" charset="0"/>
                      </a:endParaRPr>
                    </a:p>
                    <a:p>
                      <a:pPr algn="ctr">
                        <a:lnSpc>
                          <a:spcPct val="107000"/>
                        </a:lnSpc>
                        <a:spcAft>
                          <a:spcPts val="800"/>
                        </a:spcAft>
                        <a:tabLst>
                          <a:tab pos="2275840" algn="l"/>
                        </a:tabLst>
                      </a:pPr>
                      <a:r>
                        <a:rPr lang="en-US" sz="2000" kern="100" dirty="0" err="1">
                          <a:effectLst/>
                          <a:latin typeface="Times New Roman" panose="02020603050405020304" pitchFamily="18" charset="0"/>
                          <a:cs typeface="Times New Roman" panose="02020603050405020304" pitchFamily="18" charset="0"/>
                        </a:rPr>
                        <a:t>c.e.</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Mein Tasks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Instruction’s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Answers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1853505623"/>
                  </a:ext>
                </a:extLst>
              </a:tr>
              <a:tr h="169137">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1</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ct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2</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3</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4</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2468850137"/>
                  </a:ext>
                </a:extLst>
              </a:tr>
              <a:tr h="169137">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1.</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Grinding classes.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3691756476"/>
                  </a:ext>
                </a:extLst>
              </a:tr>
              <a:tr h="345768">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2.</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Shredding by crushing and splitting.</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987709912"/>
                  </a:ext>
                </a:extLst>
              </a:tr>
              <a:tr h="345768">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3.</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Shredding by breaking and cutting.</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1137637516"/>
                  </a:ext>
                </a:extLst>
              </a:tr>
              <a:tr h="523014">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4.</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The method of grinding according to the Mohs scale.</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your answers</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4139199237"/>
                  </a:ext>
                </a:extLst>
              </a:tr>
              <a:tr h="523014">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5.</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Strength limit and modulus of elasticity of materials.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your answers</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3429917515"/>
                  </a:ext>
                </a:extLst>
              </a:tr>
              <a:tr h="347438">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6.</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Groups of materials depending on strength.</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your answers</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2546612582"/>
                  </a:ext>
                </a:extLst>
              </a:tr>
              <a:tr h="523014">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7.</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tabLst>
                          <a:tab pos="654685" algn="l"/>
                        </a:tabLst>
                      </a:pPr>
                      <a:r>
                        <a:rPr lang="en-US" sz="2000" kern="100">
                          <a:effectLst/>
                          <a:latin typeface="Times New Roman" panose="02020603050405020304" pitchFamily="18" charset="0"/>
                          <a:cs typeface="Times New Roman" panose="02020603050405020304" pitchFamily="18" charset="0"/>
                        </a:rPr>
                        <a:t>Grinding methods depending on the type of material.</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1830119603"/>
                  </a:ext>
                </a:extLst>
              </a:tr>
              <a:tr h="340689">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8.</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tabLst>
                          <a:tab pos="654685" algn="l"/>
                        </a:tabLst>
                      </a:pPr>
                      <a:r>
                        <a:rPr lang="en-US" sz="2000" kern="100">
                          <a:effectLst/>
                          <a:latin typeface="Times New Roman" panose="02020603050405020304" pitchFamily="18" charset="0"/>
                          <a:cs typeface="Times New Roman" panose="02020603050405020304" pitchFamily="18" charset="0"/>
                        </a:rPr>
                        <a:t>Gates of Energy</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1426757199"/>
                  </a:ext>
                </a:extLst>
              </a:tr>
              <a:tr h="345768">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9.</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Surface theory (Rittinger's theory).</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3350142823"/>
                  </a:ext>
                </a:extLst>
              </a:tr>
              <a:tr h="345768">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10.</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Bulk theory (Kirpychov-Kick theory).</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99" marR="48699" marT="0" marB="0"/>
                </a:tc>
                <a:extLst>
                  <a:ext uri="{0D108BD9-81ED-4DB2-BD59-A6C34878D82A}">
                    <a16:rowId xmlns:a16="http://schemas.microsoft.com/office/drawing/2014/main" val="2303395425"/>
                  </a:ext>
                </a:extLst>
              </a:tr>
            </a:tbl>
          </a:graphicData>
        </a:graphic>
      </p:graphicFrame>
    </p:spTree>
    <p:extLst>
      <p:ext uri="{BB962C8B-B14F-4D97-AF65-F5344CB8AC3E}">
        <p14:creationId xmlns:p14="http://schemas.microsoft.com/office/powerpoint/2010/main" val="3858815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197D62-7A6B-AD5F-DEF8-5C8B60E53461}"/>
              </a:ext>
            </a:extLst>
          </p:cNvPr>
          <p:cNvSpPr txBox="1"/>
          <p:nvPr/>
        </p:nvSpPr>
        <p:spPr>
          <a:xfrm>
            <a:off x="2654709" y="1047707"/>
            <a:ext cx="7570839" cy="4762586"/>
          </a:xfrm>
          <a:prstGeom prst="rect">
            <a:avLst/>
          </a:prstGeom>
          <a:noFill/>
        </p:spPr>
        <p:txBody>
          <a:bodyPr wrap="square">
            <a:spAutoFit/>
          </a:bodyPr>
          <a:lstStyle/>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 Questions for self-control:</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Grinding. Grinding classes, degree of grinding.</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Methods of grinding (crushing, splitting, breaking, cutting).</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Mohs hardness scale.</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Strength limit and modulus of elasticity of some materials.</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Groups of materials depending on strength.</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Grinding methods depending on the type of material.</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Physico</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-mechanical basics of grinding.</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Energy consumption.</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Stages and main grinding schemes.</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Classification of shredders.</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Comparison and selection of shredders.</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4960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74CDC-BF42-7E23-C1A4-4D1B2F0A79BA}"/>
              </a:ext>
            </a:extLst>
          </p:cNvPr>
          <p:cNvSpPr txBox="1"/>
          <p:nvPr/>
        </p:nvSpPr>
        <p:spPr>
          <a:xfrm>
            <a:off x="2045110" y="2411842"/>
            <a:ext cx="9744120" cy="3477875"/>
          </a:xfrm>
          <a:prstGeom prst="rect">
            <a:avLst/>
          </a:prstGeom>
          <a:solidFill>
            <a:schemeClr val="accent3">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Basic literature: </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1.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E.V. Theoretical foundations of pharmaceutical technology. Study guide for extracurricular independent work / E.V.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I.V.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A.A.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D.P. Soldatov. Kh.: </a:t>
            </a:r>
            <a:r>
              <a:rPr lang="en-ID" sz="2000" b="0" i="0" u="none" strike="noStrike" baseline="0" dirty="0" err="1">
                <a:solidFill>
                  <a:srgbClr val="000000"/>
                </a:solidFill>
                <a:latin typeface="Times New Roman" panose="02020603050405020304" pitchFamily="18" charset="0"/>
              </a:rPr>
              <a:t>NFaU</a:t>
            </a:r>
            <a:r>
              <a:rPr lang="en-ID" sz="2000" b="0" i="0" u="none" strike="noStrike" baseline="0" dirty="0">
                <a:solidFill>
                  <a:srgbClr val="000000"/>
                </a:solidFill>
                <a:latin typeface="Times New Roman" panose="02020603050405020304" pitchFamily="18" charset="0"/>
              </a:rPr>
              <a:t>, 2016. - 202 p. </a:t>
            </a:r>
          </a:p>
          <a:p>
            <a:pPr algn="just"/>
            <a:r>
              <a:rPr lang="en-ID" sz="2000" b="0" i="0" u="none" strike="noStrike" baseline="0" dirty="0">
                <a:solidFill>
                  <a:srgbClr val="000000"/>
                </a:solidFill>
                <a:latin typeface="Times New Roman" panose="02020603050405020304" pitchFamily="18" charset="0"/>
              </a:rPr>
              <a:t>2. Technology of drugs of industrial production (vol. 2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2013. - 638 p. </a:t>
            </a:r>
          </a:p>
          <a:p>
            <a:pPr algn="just"/>
            <a:r>
              <a:rPr lang="en-ID" sz="2000" b="0" i="0" u="none" strike="noStrike" baseline="0" dirty="0">
                <a:solidFill>
                  <a:srgbClr val="000000"/>
                </a:solidFill>
                <a:latin typeface="Times New Roman" panose="02020603050405020304" pitchFamily="18" charset="0"/>
              </a:rPr>
              <a:t>3. Technology of drugs of industrial production (vol. 1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2012. - 694 p. </a:t>
            </a:r>
          </a:p>
        </p:txBody>
      </p:sp>
      <p:sp>
        <p:nvSpPr>
          <p:cNvPr id="5" name="TextBox 4">
            <a:extLst>
              <a:ext uri="{FF2B5EF4-FFF2-40B4-BE49-F238E27FC236}">
                <a16:creationId xmlns:a16="http://schemas.microsoft.com/office/drawing/2014/main" id="{F5D4FB7B-E076-F9A3-5B07-F7DB0BF334D3}"/>
              </a:ext>
            </a:extLst>
          </p:cNvPr>
          <p:cNvSpPr txBox="1"/>
          <p:nvPr/>
        </p:nvSpPr>
        <p:spPr>
          <a:xfrm>
            <a:off x="2917372" y="885149"/>
            <a:ext cx="8871858" cy="830997"/>
          </a:xfrm>
          <a:prstGeom prst="rect">
            <a:avLst/>
          </a:prstGeom>
          <a:solidFill>
            <a:schemeClr val="accent2">
              <a:lumMod val="20000"/>
              <a:lumOff val="80000"/>
            </a:schemeClr>
          </a:solidFill>
        </p:spPr>
        <p:txBody>
          <a:bodyPr wrap="square">
            <a:spAutoFit/>
          </a:bodyPr>
          <a:lstStyle/>
          <a:p>
            <a:pPr algn="ctr"/>
            <a:r>
              <a:rPr lang="en-US" sz="2400" b="1" i="0" u="none" strike="noStrike" baseline="0" dirty="0">
                <a:solidFill>
                  <a:srgbClr val="000000"/>
                </a:solidFill>
                <a:latin typeface="Times New Roman" panose="02020603050405020304" pitchFamily="18" charset="0"/>
              </a:rPr>
              <a:t>List of recommended literature (main, additional, electronic information resources): </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90307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BF8A1-975C-0F12-17E1-B659A19BC31B}"/>
              </a:ext>
            </a:extLst>
          </p:cNvPr>
          <p:cNvSpPr txBox="1"/>
          <p:nvPr/>
        </p:nvSpPr>
        <p:spPr>
          <a:xfrm>
            <a:off x="1661652" y="766732"/>
            <a:ext cx="10156020" cy="5324535"/>
          </a:xfrm>
          <a:prstGeom prst="rect">
            <a:avLst/>
          </a:prstGeom>
          <a:solidFill>
            <a:schemeClr val="accent3">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Additional literature:</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1. Technological equipment of the pharmaceutical and biotechnological industry: tutorial. for university students education closing III-IV accreditation level / M.V. </a:t>
            </a:r>
            <a:r>
              <a:rPr lang="en-US" sz="2000" b="0" i="0" u="none" strike="noStrike" baseline="0" dirty="0" err="1">
                <a:solidFill>
                  <a:srgbClr val="000000"/>
                </a:solidFill>
                <a:latin typeface="Times New Roman" panose="02020603050405020304" pitchFamily="18" charset="0"/>
              </a:rPr>
              <a:t>Stasevych</a:t>
            </a:r>
            <a:r>
              <a:rPr lang="en-US" sz="2000" b="0" i="0" u="none" strike="noStrike" baseline="0" dirty="0">
                <a:solidFill>
                  <a:srgbClr val="000000"/>
                </a:solidFill>
                <a:latin typeface="Times New Roman" panose="02020603050405020304" pitchFamily="18" charset="0"/>
              </a:rPr>
              <a:t> and others; 2nd ed., revision. and added – Lviv: </a:t>
            </a:r>
            <a:r>
              <a:rPr lang="en-US" sz="2000" b="0" i="0" u="none" strike="noStrike" baseline="0" dirty="0" err="1">
                <a:solidFill>
                  <a:srgbClr val="000000"/>
                </a:solidFill>
                <a:latin typeface="Times New Roman" panose="02020603050405020304" pitchFamily="18" charset="0"/>
              </a:rPr>
              <a:t>Novy</a:t>
            </a:r>
            <a:r>
              <a:rPr lang="en-US" sz="2000" b="0" i="0" u="none" strike="noStrike" baseline="0" dirty="0">
                <a:solidFill>
                  <a:srgbClr val="000000"/>
                </a:solidFill>
                <a:latin typeface="Times New Roman" panose="02020603050405020304" pitchFamily="18" charset="0"/>
              </a:rPr>
              <a:t> svit-2000, 2018. – 410 p. </a:t>
            </a:r>
          </a:p>
          <a:p>
            <a:pPr algn="just"/>
            <a:r>
              <a:rPr lang="en-ID" sz="2000" b="0" i="0" u="none" strike="noStrike" baseline="0" dirty="0">
                <a:solidFill>
                  <a:srgbClr val="000000"/>
                </a:solidFill>
                <a:latin typeface="Times New Roman" panose="02020603050405020304" pitchFamily="18" charset="0"/>
              </a:rPr>
              <a:t>2.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T. G. Extemporaneous formulation (technology, analysis, application): method. rec. / T. G.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Fr. I. Tikhonov, I. S. </a:t>
            </a:r>
            <a:r>
              <a:rPr lang="en-ID" sz="2000" b="0" i="0" u="none" strike="noStrike" baseline="0" dirty="0" err="1">
                <a:solidFill>
                  <a:srgbClr val="000000"/>
                </a:solidFill>
                <a:latin typeface="Times New Roman" panose="02020603050405020304" pitchFamily="18" charset="0"/>
              </a:rPr>
              <a:t>Hryshchenko</a:t>
            </a:r>
            <a:r>
              <a:rPr lang="en-ID" sz="2000" b="0" i="0" u="none" strike="noStrike" baseline="0" dirty="0">
                <a:solidFill>
                  <a:srgbClr val="000000"/>
                </a:solidFill>
                <a:latin typeface="Times New Roman" panose="02020603050405020304" pitchFamily="18" charset="0"/>
              </a:rPr>
              <a:t> and others. - Kh., 2015. -379 p. </a:t>
            </a:r>
          </a:p>
          <a:p>
            <a:pPr algn="just"/>
            <a:r>
              <a:rPr lang="en-ID" sz="2000" b="0" i="0" u="none" strike="noStrike" baseline="0" dirty="0">
                <a:solidFill>
                  <a:srgbClr val="000000"/>
                </a:solidFill>
                <a:latin typeface="Times New Roman" panose="02020603050405020304" pitchFamily="18" charset="0"/>
              </a:rPr>
              <a:t>3. State Pharmacopoeia of Ukraine /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- 2nd edition. - Kharkiv: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2015. - Vol. 1. -1128 p. </a:t>
            </a:r>
          </a:p>
          <a:p>
            <a:pPr algn="just"/>
            <a:r>
              <a:rPr lang="en-US" sz="2000" b="0" i="0" u="none" strike="noStrike" baseline="0" dirty="0">
                <a:solidFill>
                  <a:srgbClr val="000000"/>
                </a:solidFill>
                <a:latin typeface="Times New Roman" panose="02020603050405020304" pitchFamily="18" charset="0"/>
              </a:rPr>
              <a:t>4. Extraction of plant raw materials: training. Guide / Yu. I. Sidorov, I. I. </a:t>
            </a:r>
            <a:r>
              <a:rPr lang="en-US" sz="2000" b="0" i="0" u="none" strike="noStrike" baseline="0" dirty="0" err="1">
                <a:solidFill>
                  <a:srgbClr val="000000"/>
                </a:solidFill>
                <a:latin typeface="Times New Roman" panose="02020603050405020304" pitchFamily="18" charset="0"/>
              </a:rPr>
              <a:t>Gubytska</a:t>
            </a:r>
            <a:r>
              <a:rPr lang="en-US" sz="2000" b="0" i="0" u="none" strike="noStrike" baseline="0" dirty="0">
                <a:solidFill>
                  <a:srgbClr val="000000"/>
                </a:solidFill>
                <a:latin typeface="Times New Roman" panose="02020603050405020304" pitchFamily="18" charset="0"/>
              </a:rPr>
              <a:t>, R. T. </a:t>
            </a:r>
            <a:r>
              <a:rPr lang="en-US" sz="2000" b="0" i="0" u="none" strike="noStrike" baseline="0" dirty="0" err="1">
                <a:solidFill>
                  <a:srgbClr val="000000"/>
                </a:solidFill>
                <a:latin typeface="Times New Roman" panose="02020603050405020304" pitchFamily="18" charset="0"/>
              </a:rPr>
              <a:t>Konechna</a:t>
            </a:r>
            <a:r>
              <a:rPr lang="en-US" sz="2000" b="0" i="0" u="none" strike="noStrike" baseline="0" dirty="0">
                <a:solidFill>
                  <a:srgbClr val="000000"/>
                </a:solidFill>
                <a:latin typeface="Times New Roman" panose="02020603050405020304" pitchFamily="18" charset="0"/>
              </a:rPr>
              <a:t>, V. P. Novikov. – Lviv: View of the National Lviv Polytechnic University, 2018. - 336 p. </a:t>
            </a:r>
          </a:p>
          <a:p>
            <a:pPr algn="just"/>
            <a:r>
              <a:rPr lang="en-US" sz="2000" b="0" i="0" u="none" strike="noStrike" baseline="0" dirty="0">
                <a:solidFill>
                  <a:srgbClr val="000000"/>
                </a:solidFill>
                <a:latin typeface="Times New Roman" panose="02020603050405020304" pitchFamily="18" charset="0"/>
              </a:rPr>
              <a:t>5. History of medicine and pharmacy: teaching. manual for pharmacy students. education closing and pharmacy Faculty of Higher Education of the Ministry of Health of Ukraine / A. A. </a:t>
            </a:r>
            <a:r>
              <a:rPr lang="en-US" sz="2000" b="0" i="0" u="none" strike="noStrike" baseline="0" dirty="0" err="1">
                <a:solidFill>
                  <a:srgbClr val="000000"/>
                </a:solidFill>
                <a:latin typeface="Times New Roman" panose="02020603050405020304" pitchFamily="18" charset="0"/>
              </a:rPr>
              <a:t>Kotvitska</a:t>
            </a:r>
            <a:r>
              <a:rPr lang="en-US" sz="2000" b="0" i="0" u="none" strike="noStrike" baseline="0" dirty="0">
                <a:solidFill>
                  <a:srgbClr val="000000"/>
                </a:solidFill>
                <a:latin typeface="Times New Roman" panose="02020603050405020304" pitchFamily="18" charset="0"/>
              </a:rPr>
              <a:t>, V. V. </a:t>
            </a:r>
            <a:r>
              <a:rPr lang="en-US" sz="2000" b="0" i="0" u="none" strike="noStrike" baseline="0" dirty="0" err="1">
                <a:solidFill>
                  <a:srgbClr val="000000"/>
                </a:solidFill>
                <a:latin typeface="Times New Roman" panose="02020603050405020304" pitchFamily="18" charset="0"/>
              </a:rPr>
              <a:t>Gorbanev</a:t>
            </a:r>
            <a:r>
              <a:rPr lang="en-US" sz="2000" b="0" i="0" u="none" strike="noStrike" baseline="0" dirty="0">
                <a:solidFill>
                  <a:srgbClr val="000000"/>
                </a:solidFill>
                <a:latin typeface="Times New Roman" panose="02020603050405020304" pitchFamily="18" charset="0"/>
              </a:rPr>
              <a:t>, O. O. </a:t>
            </a:r>
            <a:r>
              <a:rPr lang="en-US" sz="2000" b="0" i="0" u="none" strike="noStrike" baseline="0" dirty="0" err="1">
                <a:solidFill>
                  <a:srgbClr val="000000"/>
                </a:solidFill>
                <a:latin typeface="Times New Roman" panose="02020603050405020304" pitchFamily="18" charset="0"/>
              </a:rPr>
              <a:t>Surikov</a:t>
            </a:r>
            <a:r>
              <a:rPr lang="en-US" sz="2000" b="0" i="0" u="none" strike="noStrike" baseline="0" dirty="0">
                <a:solidFill>
                  <a:srgbClr val="000000"/>
                </a:solidFill>
                <a:latin typeface="Times New Roman" panose="02020603050405020304" pitchFamily="18" charset="0"/>
              </a:rPr>
              <a:t> and others. – Kharkiv: National Institute of Economics and Technology: Golden Pages, 2016. – 168 p. </a:t>
            </a:r>
            <a:endParaRPr lang="uk-UA" sz="2000" dirty="0"/>
          </a:p>
        </p:txBody>
      </p:sp>
    </p:spTree>
    <p:extLst>
      <p:ext uri="{BB962C8B-B14F-4D97-AF65-F5344CB8AC3E}">
        <p14:creationId xmlns:p14="http://schemas.microsoft.com/office/powerpoint/2010/main" val="3592806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CF588-DFF5-2F46-9F46-DC080C749627}"/>
              </a:ext>
            </a:extLst>
          </p:cNvPr>
          <p:cNvSpPr txBox="1"/>
          <p:nvPr/>
        </p:nvSpPr>
        <p:spPr>
          <a:xfrm>
            <a:off x="2054941" y="2045108"/>
            <a:ext cx="8898194" cy="2308324"/>
          </a:xfrm>
          <a:prstGeom prst="rect">
            <a:avLst/>
          </a:prstGeom>
          <a:noFill/>
        </p:spPr>
        <p:txBody>
          <a:bodyPr wrap="square">
            <a:spAutoFit/>
          </a:bodyPr>
          <a:lstStyle/>
          <a:p>
            <a:pPr algn="ctr"/>
            <a:r>
              <a:rPr lang="uk-UA" sz="7200" dirty="0" err="1">
                <a:latin typeface="Times New Roman" panose="02020603050405020304" pitchFamily="18" charset="0"/>
                <a:cs typeface="Times New Roman" panose="02020603050405020304" pitchFamily="18" charset="0"/>
              </a:rPr>
              <a:t>Thank</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you</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for</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attention</a:t>
            </a:r>
            <a:r>
              <a:rPr lang="uk-UA"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40789600"/>
      </p:ext>
    </p:extLst>
  </p:cSld>
  <p:clrMapOvr>
    <a:masterClrMapping/>
  </p:clrMapOvr>
</p:sld>
</file>

<file path=ppt/theme/theme1.xml><?xml version="1.0" encoding="utf-8"?>
<a:theme xmlns:a="http://schemas.openxmlformats.org/drawingml/2006/main" name="Туман">
  <a:themeElements>
    <a:clrScheme name="Оранжево-червона">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Туман">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уман">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Туман</Template>
  <TotalTime>16</TotalTime>
  <Words>1901</Words>
  <Application>Microsoft Office PowerPoint</Application>
  <PresentationFormat>Широкий екран</PresentationFormat>
  <Paragraphs>163</Paragraphs>
  <Slides>15</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15</vt:i4>
      </vt:variant>
    </vt:vector>
  </HeadingPairs>
  <TitlesOfParts>
    <vt:vector size="20" baseType="lpstr">
      <vt:lpstr>Arial</vt:lpstr>
      <vt:lpstr>Calibri</vt:lpstr>
      <vt:lpstr>Century Gothic</vt:lpstr>
      <vt:lpstr>Times New Roman</vt:lpstr>
      <vt:lpstr>Туман</vt:lpstr>
      <vt:lpstr>Practical lesson No. 4   Тheme № 4 «Theoretical foundations of grinding of solid bodies. Theories of crushing of solid bodies».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lesson No. 4   Тheme № 4 «Theoretical foundations of grinding of solid bodies. Theories of crushing of solid bodies».</dc:title>
  <dc:creator>Еберле Лідія Вікторівна</dc:creator>
  <cp:lastModifiedBy>Еберле Лідія Вікторівна</cp:lastModifiedBy>
  <cp:revision>1</cp:revision>
  <dcterms:created xsi:type="dcterms:W3CDTF">2024-02-28T07:32:56Z</dcterms:created>
  <dcterms:modified xsi:type="dcterms:W3CDTF">2024-02-28T07:49:07Z</dcterms:modified>
</cp:coreProperties>
</file>