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78" r:id="rId3"/>
    <p:sldId id="283" r:id="rId4"/>
    <p:sldId id="281" r:id="rId5"/>
    <p:sldId id="282" r:id="rId6"/>
    <p:sldId id="280" r:id="rId7"/>
    <p:sldId id="284" r:id="rId8"/>
    <p:sldId id="285" r:id="rId9"/>
    <p:sldId id="286" r:id="rId10"/>
    <p:sldId id="287" r:id="rId11"/>
    <p:sldId id="288" r:id="rId12"/>
    <p:sldId id="289" r:id="rId13"/>
    <p:sldId id="290" r:id="rId14"/>
    <p:sldId id="291" r:id="rId15"/>
    <p:sldId id="292" r:id="rId16"/>
    <p:sldId id="276" r:id="rId17"/>
    <p:sldId id="277" r:id="rId18"/>
    <p:sldId id="27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a:xfrm>
            <a:off x="1371600" y="4323845"/>
            <a:ext cx="6400800" cy="365125"/>
          </a:xfrm>
        </p:spPr>
        <p:txBody>
          <a:bodyPr/>
          <a:lstStyle/>
          <a:p>
            <a:endParaRPr lang="uk-UA"/>
          </a:p>
        </p:txBody>
      </p:sp>
      <p:sp>
        <p:nvSpPr>
          <p:cNvPr id="6" name="Slide Number Placeholder 5"/>
          <p:cNvSpPr>
            <a:spLocks noGrp="1"/>
          </p:cNvSpPr>
          <p:nvPr>
            <p:ph type="sldNum" sz="quarter" idx="12"/>
          </p:nvPr>
        </p:nvSpPr>
        <p:spPr>
          <a:xfrm>
            <a:off x="8077200" y="1430866"/>
            <a:ext cx="2743200" cy="365125"/>
          </a:xfrm>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4215194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2904448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Назва розділу">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a:xfrm>
            <a:off x="685800" y="381001"/>
            <a:ext cx="6991492" cy="36406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864194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456525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685800" y="3132666"/>
            <a:ext cx="5311775"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172200" y="3132666"/>
            <a:ext cx="5334000"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C5500614-38BD-41F6-880E-7440D0249107}" type="datetimeFigureOut">
              <a:rPr lang="uk-UA" smtClean="0"/>
              <a:t>28.02.2024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154367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5500614-38BD-41F6-880E-7440D0249107}"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2286931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00614-38BD-41F6-880E-7440D0249107}" type="datetimeFigureOut">
              <a:rPr lang="uk-UA" smtClean="0"/>
              <a:t>28.02.2024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993654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7991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191601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661465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Назва та підпис">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036131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з підписом">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uk-UA"/>
              <a:t>Клацніть, щоб редагувати стиль зразка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B1870A37-81DB-47FC-875A-2BE35B05768E}" type="slidenum">
              <a:rPr lang="uk-UA" smtClean="0"/>
              <a:t>‹№›</a:t>
            </a:fld>
            <a:endParaRPr lang="uk-UA"/>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35731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ка назви">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a:xfrm>
            <a:off x="685800" y="378883"/>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28812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uk-UA"/>
              <a:t>Клацніть, щоб редагувати стиль зразка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C5500614-38BD-41F6-880E-7440D0249107}"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4098364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uk-UA"/>
              <a:t>Клацніть, щоб редагувати стиль зразка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C5500614-38BD-41F6-880E-7440D0249107}"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777093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952955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a:xfrm>
            <a:off x="685800" y="381000"/>
            <a:ext cx="6991492" cy="36512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269895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5500614-38BD-41F6-880E-7440D0249107}" type="datetimeFigureOut">
              <a:rPr lang="uk-UA" smtClean="0"/>
              <a:t>28.02.2024</a:t>
            </a:fld>
            <a:endParaRPr lang="uk-UA"/>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1870A37-81DB-47FC-875A-2BE35B05768E}" type="slidenum">
              <a:rPr lang="uk-UA" smtClean="0"/>
              <a:t>‹№›</a:t>
            </a:fld>
            <a:endParaRPr lang="uk-UA"/>
          </a:p>
        </p:txBody>
      </p:sp>
    </p:spTree>
    <p:extLst>
      <p:ext uri="{BB962C8B-B14F-4D97-AF65-F5344CB8AC3E}">
        <p14:creationId xmlns:p14="http://schemas.microsoft.com/office/powerpoint/2010/main" val="99238214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ідзаголовок 2">
            <a:extLst>
              <a:ext uri="{FF2B5EF4-FFF2-40B4-BE49-F238E27FC236}">
                <a16:creationId xmlns:a16="http://schemas.microsoft.com/office/drawing/2014/main" id="{3AF1C38F-FED4-41E7-AC9D-41F62961A6C3}"/>
              </a:ext>
            </a:extLst>
          </p:cNvPr>
          <p:cNvSpPr>
            <a:spLocks noGrp="1"/>
          </p:cNvSpPr>
          <p:nvPr>
            <p:ph type="ctrTitle"/>
          </p:nvPr>
        </p:nvSpPr>
        <p:spPr>
          <a:xfrm>
            <a:off x="1371600" y="2609645"/>
            <a:ext cx="9448800" cy="1825625"/>
          </a:xfrm>
        </p:spPr>
        <p:txBody>
          <a:bodyPr>
            <a:noAutofit/>
          </a:bodyPr>
          <a:lstStyle/>
          <a:p>
            <a:pPr algn="ctr">
              <a:lnSpc>
                <a:spcPct val="107000"/>
              </a:lnSpc>
              <a:spcAft>
                <a:spcPts val="800"/>
              </a:spcAf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Practical lesson No. 5</a:t>
            </a:r>
            <a:br>
              <a:rPr lang="uk-UA" sz="2800" dirty="0">
                <a:effectLst/>
                <a:latin typeface="Times New Roman" panose="02020603050405020304" pitchFamily="18" charset="0"/>
                <a:ea typeface="Calibri" panose="020F0502020204030204" pitchFamily="34" charset="0"/>
                <a:cs typeface="Times New Roman" panose="02020603050405020304" pitchFamily="18" charset="0"/>
              </a:rPr>
            </a:b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br>
              <a:rPr lang="uk-UA" sz="2800" dirty="0">
                <a:effectLst/>
                <a:latin typeface="Times New Roman" panose="02020603050405020304" pitchFamily="18" charset="0"/>
                <a:ea typeface="Calibri" panose="020F0502020204030204" pitchFamily="34" charset="0"/>
                <a:cs typeface="Times New Roman" panose="02020603050405020304" pitchFamily="18" charset="0"/>
              </a:rPr>
            </a:br>
            <a:r>
              <a:rPr lang="en-US" sz="2800" b="1" dirty="0" err="1">
                <a:effectLst/>
                <a:latin typeface="Times New Roman" panose="02020603050405020304" pitchFamily="18" charset="0"/>
                <a:ea typeface="Times New Roman" panose="02020603050405020304" pitchFamily="18" charset="0"/>
                <a:cs typeface="Times New Roman" panose="02020603050405020304" pitchFamily="18" charset="0"/>
              </a:rPr>
              <a:t>Тheme</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 5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Methods of determining the size of particles of solid bodies. Sifting and mixing of powdered materials. Theoretical foundations of pressing</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0380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EDEDC55-6468-A51D-3CCF-E9AFAC53C9A5}"/>
              </a:ext>
            </a:extLst>
          </p:cNvPr>
          <p:cNvSpPr txBox="1"/>
          <p:nvPr/>
        </p:nvSpPr>
        <p:spPr>
          <a:xfrm>
            <a:off x="701040" y="1481479"/>
            <a:ext cx="11064240" cy="4590103"/>
          </a:xfrm>
          <a:prstGeom prst="rect">
            <a:avLst/>
          </a:prstGeom>
          <a:noFill/>
        </p:spPr>
        <p:txBody>
          <a:bodyPr wrap="square">
            <a:spAutoFit/>
          </a:bodyPr>
          <a:lstStyle/>
          <a:p>
            <a:pPr algn="just">
              <a:lnSpc>
                <a:spcPct val="107000"/>
              </a:lnSpc>
              <a:spcAft>
                <a:spcPts val="800"/>
              </a:spcAft>
              <a:tabLst>
                <a:tab pos="227584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Goal.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Formation of theoretical foundations for students about the main stages and features of sieving and mixing of solids with subsequent production of medicinal forms. </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Basic concepts. </a:t>
            </a:r>
            <a:r>
              <a:rPr lang="en-US" sz="2000" i="1" dirty="0">
                <a:effectLst/>
                <a:latin typeface="Times New Roman" panose="02020603050405020304" pitchFamily="18" charset="0"/>
                <a:ea typeface="Times New Roman" panose="02020603050405020304" pitchFamily="18" charset="0"/>
                <a:cs typeface="Times New Roman" panose="02020603050405020304" pitchFamily="18" charset="0"/>
              </a:rPr>
              <a:t>Sifting</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 is the process of obtaining a product with the same particle size. Sifting is regulated according to the State Federal Office of Internal Affairs and Communications I.</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000" i="1" dirty="0">
                <a:effectLst/>
                <a:latin typeface="Times New Roman" panose="02020603050405020304" pitchFamily="18" charset="0"/>
                <a:ea typeface="Times New Roman" panose="02020603050405020304" pitchFamily="18" charset="0"/>
                <a:cs typeface="Times New Roman" panose="02020603050405020304" pitchFamily="18" charset="0"/>
              </a:rPr>
              <a:t>Mixing</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 is a mandatory operation in the manufacture of powders. It can be carried out simultaneously with powdering or independently, if a complex powder is prepared from an already crushed substance. In pharmacies, powders are mixed mainly in a mortar. This operation should be carried out with frequent collection of powder from the walls of the mortar and pestle to the center of the mortar with the help of a celluloid capsule.</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Equipment: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computer, multimedia equipment.</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1584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B10D05-218A-C5D2-BEED-369401DE4E42}"/>
              </a:ext>
            </a:extLst>
          </p:cNvPr>
          <p:cNvSpPr txBox="1"/>
          <p:nvPr/>
        </p:nvSpPr>
        <p:spPr>
          <a:xfrm>
            <a:off x="441960" y="1573324"/>
            <a:ext cx="11308080" cy="5012975"/>
          </a:xfrm>
          <a:prstGeom prst="rect">
            <a:avLst/>
          </a:prstGeom>
          <a:noFill/>
        </p:spPr>
        <p:txBody>
          <a:bodyPr wrap="square">
            <a:spAutoFit/>
          </a:bodyPr>
          <a:lstStyle/>
          <a:p>
            <a:pPr algn="just">
              <a:lnSpc>
                <a:spcPct val="107000"/>
              </a:lnSpc>
              <a:spcAft>
                <a:spcPts val="800"/>
              </a:spcAft>
              <a:tabLst>
                <a:tab pos="227584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An important point in the production of powders is familiarization with the main operations and equipment necessary for the production of powders; to study the peculiarities of the technology of solid dosage forms. Peculiarities of sieving and mixing of powdered materials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Aft>
                <a:spcPts val="800"/>
              </a:spcAft>
              <a:tabLst>
                <a:tab pos="2275840" algn="l"/>
              </a:tabLst>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Depending on the medical purpose and the method of application, powders have different requirements for dispersion. Crystalline powders intended for dissolution before use by patients (magnesium sulfate, boric acid, etc.) are usually produced in the form of powders with a particle size of 0.2 to 0.3 mm. Powder powders intended for the treatment of various injuries of the skin or mucous membranes must be ground very finely (0.090-0.093 mm) in order to increase the total surface of the particles of these substances and reduce their traumatic effect.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9691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B35BCB-886E-8DD6-A8BE-D7618D9F8F7A}"/>
              </a:ext>
            </a:extLst>
          </p:cNvPr>
          <p:cNvSpPr txBox="1"/>
          <p:nvPr/>
        </p:nvSpPr>
        <p:spPr>
          <a:xfrm>
            <a:off x="960120" y="1690749"/>
            <a:ext cx="10591800" cy="3757760"/>
          </a:xfrm>
          <a:prstGeom prst="rect">
            <a:avLst/>
          </a:prstGeom>
          <a:noFill/>
        </p:spPr>
        <p:txBody>
          <a:bodyPr wrap="square">
            <a:spAutoFit/>
          </a:bodyPr>
          <a:lstStyle/>
          <a:p>
            <a:pPr indent="450215" algn="just">
              <a:lnSpc>
                <a:spcPct val="107000"/>
              </a:lnSpc>
              <a:spcAft>
                <a:spcPts val="800"/>
              </a:spcAf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When obtaining complex powders in industrial conditions, each substance included in the composition of the mixture is crushed separately and sifted through a suitable sieve. When sieving mixtures through the holes of the sieves, first of all, particles that are smaller and have a higher specific mass pass through. Then lighter and larger particles are sifted out. As a result of this, the screening is arranged in layers of different quality. Therefore, after sifting, the materials must be thoroughly mixed again</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4933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D01472-1855-7557-99CC-0FF9AE23D06B}"/>
              </a:ext>
            </a:extLst>
          </p:cNvPr>
          <p:cNvSpPr txBox="1"/>
          <p:nvPr/>
        </p:nvSpPr>
        <p:spPr>
          <a:xfrm>
            <a:off x="533400" y="1920240"/>
            <a:ext cx="11125200" cy="3493585"/>
          </a:xfrm>
          <a:prstGeom prst="rect">
            <a:avLst/>
          </a:prstGeom>
          <a:noFill/>
        </p:spPr>
        <p:txBody>
          <a:bodyPr wrap="square">
            <a:spAutoFit/>
          </a:bodyPr>
          <a:lstStyle/>
          <a:p>
            <a:pPr indent="450215" algn="just">
              <a:lnSpc>
                <a:spcPct val="107000"/>
              </a:lnSpc>
              <a:spcAft>
                <a:spcPts val="800"/>
              </a:spcAft>
            </a:pP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industrial conditions, mechanical designs of sieves are used: rotating, oscillating, vibrating. According to the construction of vibrating devices, there are 3 types of vibrating sieves: electromagnetic, gyrational, inertial.</a:t>
            </a:r>
          </a:p>
          <a:p>
            <a:pPr indent="450215" algn="just">
              <a:lnSpc>
                <a:spcPct val="107000"/>
              </a:lnSpc>
              <a:spcAft>
                <a:spcPts val="800"/>
              </a:spcAft>
            </a:pP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Sifting of crushed material is carried out with the help of sieve mechanisms of various designs: rotating, swinging and vibrating. Wet material can be sifted on vibrating sieves.</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3520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F1EA81-4AAB-AEA2-75C9-F92974415DB4}"/>
              </a:ext>
            </a:extLst>
          </p:cNvPr>
          <p:cNvSpPr txBox="1"/>
          <p:nvPr/>
        </p:nvSpPr>
        <p:spPr>
          <a:xfrm>
            <a:off x="822960" y="1505023"/>
            <a:ext cx="10850880" cy="4731745"/>
          </a:xfrm>
          <a:prstGeom prst="rect">
            <a:avLst/>
          </a:prstGeom>
          <a:noFill/>
        </p:spPr>
        <p:txBody>
          <a:bodyPr wrap="square">
            <a:spAutoFit/>
          </a:bodyPr>
          <a:lstStyle/>
          <a:p>
            <a:pPr indent="450215" algn="just">
              <a:lnSpc>
                <a:spcPct val="107000"/>
              </a:lnSpc>
              <a:spcAft>
                <a:spcPts val="800"/>
              </a:spcAft>
            </a:pPr>
            <a:r>
              <a:rPr lang="en-US" sz="28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Mixing of powdered products is carried out in special mixers, which are classified as:</a:t>
            </a:r>
          </a:p>
          <a:p>
            <a:pPr indent="450215" algn="just">
              <a:lnSpc>
                <a:spcPct val="107000"/>
              </a:lnSpc>
              <a:spcAft>
                <a:spcPts val="800"/>
              </a:spcAft>
            </a:pP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by the nature of the mixing process (convection or diffusion),</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 design feature (drum mixers with a rotating body and rotating blades),</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by the method of action on the mixture (gravitational, centrifugal),</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the nature of the mixing process (periodic or continuous) and other features.</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9220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37358A-EC2C-5250-8B71-C59F85ABB664}"/>
              </a:ext>
            </a:extLst>
          </p:cNvPr>
          <p:cNvSpPr txBox="1"/>
          <p:nvPr/>
        </p:nvSpPr>
        <p:spPr>
          <a:xfrm>
            <a:off x="533400" y="1518578"/>
            <a:ext cx="11125200" cy="4594206"/>
          </a:xfrm>
          <a:prstGeom prst="rect">
            <a:avLst/>
          </a:prstGeom>
          <a:noFill/>
        </p:spPr>
        <p:txBody>
          <a:bodyPr wrap="square">
            <a:spAutoFit/>
          </a:bodyPr>
          <a:lstStyle/>
          <a:p>
            <a:pPr indent="450215" algn="just">
              <a:lnSpc>
                <a:spcPct val="107000"/>
              </a:lnSpc>
              <a:spcAft>
                <a:spcPts val="800"/>
              </a:spcAft>
            </a:pP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qualitative characteristic of the mixing process is the homogeneity of the composition of any of the samples taken from different zones of the mixer.</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kern="0" dirty="0">
                <a:effectLst/>
                <a:latin typeface="Times New Roman" panose="02020603050405020304" pitchFamily="18" charset="0"/>
                <a:ea typeface="Calibri" panose="020F0502020204030204" pitchFamily="34" charset="0"/>
              </a:rPr>
              <a:t>The mixing process is influenced by the following factors: surface forces (electrostatic, molecular, van der Waals), shape and size of particles and their density. The time of mixing simple and complex prescriptions in the dry state is from 3 to 12 min., and in the moistened state - from 5 to 20 min. To obtain a homogeneous mixture of bulk materials, fluidized bed mixers are used. The basic principle of mixing is that a smaller quantity is added to a larger quantity in order to avoid the loss of small quantities of substances. </a:t>
            </a:r>
            <a:endParaRPr lang="uk-UA" sz="2800" dirty="0"/>
          </a:p>
        </p:txBody>
      </p:sp>
    </p:spTree>
    <p:extLst>
      <p:ext uri="{BB962C8B-B14F-4D97-AF65-F5344CB8AC3E}">
        <p14:creationId xmlns:p14="http://schemas.microsoft.com/office/powerpoint/2010/main" val="1525808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2FB7E4-A907-87F9-5E1E-2983AF9BCAE4}"/>
              </a:ext>
            </a:extLst>
          </p:cNvPr>
          <p:cNvSpPr txBox="1"/>
          <p:nvPr/>
        </p:nvSpPr>
        <p:spPr>
          <a:xfrm>
            <a:off x="731520" y="1692383"/>
            <a:ext cx="10957560" cy="4024628"/>
          </a:xfrm>
          <a:prstGeom prst="rect">
            <a:avLst/>
          </a:prstGeom>
          <a:noFill/>
        </p:spPr>
        <p:txBody>
          <a:bodyPr wrap="square">
            <a:spAutoFit/>
          </a:bodyPr>
          <a:lstStyle/>
          <a:p>
            <a:pPr indent="450215" algn="just">
              <a:lnSpc>
                <a:spcPct val="107000"/>
              </a:lnSpc>
              <a:spcAft>
                <a:spcPts val="80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simplest and easiest method of mixing is one in which the ingredients are part of the powder in approximately equal quantities, with particles of the same size and close in density. All components are poured into a mixer and mixed until a homogeneous mixture is obtained. If, under the specified equal conditions, the specific mass of the mixed powders is different, then the duration of mixing increases. If a small amount of a poisonous or potent substance or essential oil needs to be added to a large amount of substances, then they must first be thoroughly mixed with one of the ingredients or with an indifferent powdery substance. In some cases, substances that are part of the mixture in small quantities, it is better to dissolve in a small amount of solvent.</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02262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CD0EE8-7C69-83BF-F804-AD5615C26E31}"/>
              </a:ext>
            </a:extLst>
          </p:cNvPr>
          <p:cNvSpPr txBox="1"/>
          <p:nvPr/>
        </p:nvSpPr>
        <p:spPr>
          <a:xfrm>
            <a:off x="7543800" y="346363"/>
            <a:ext cx="1219200" cy="655885"/>
          </a:xfrm>
          <a:prstGeom prst="rect">
            <a:avLst/>
          </a:prstGeom>
          <a:noFill/>
        </p:spPr>
        <p:txBody>
          <a:bodyPr wrap="square">
            <a:spAutoFit/>
          </a:bodyPr>
          <a:lstStyle/>
          <a:p>
            <a:pPr algn="ctr">
              <a:lnSpc>
                <a:spcPct val="107000"/>
              </a:lnSpc>
              <a:spcAft>
                <a:spcPts val="800"/>
              </a:spcAft>
              <a:tabLst>
                <a:tab pos="457200" algn="l"/>
                <a:tab pos="1347470" algn="l"/>
              </a:tabLst>
            </a:pP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Tests</a:t>
            </a:r>
            <a:endParaRPr lang="uk-UA"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FE55F33-5D1F-11DF-4DE4-B9F81E28C6CE}"/>
              </a:ext>
            </a:extLst>
          </p:cNvPr>
          <p:cNvSpPr txBox="1"/>
          <p:nvPr/>
        </p:nvSpPr>
        <p:spPr>
          <a:xfrm>
            <a:off x="480060" y="1717186"/>
            <a:ext cx="11231880" cy="4457310"/>
          </a:xfrm>
          <a:prstGeom prst="rect">
            <a:avLst/>
          </a:prstGeom>
          <a:noFill/>
        </p:spPr>
        <p:txBody>
          <a:bodyPr wrap="square">
            <a:spAutoFit/>
          </a:bodyPr>
          <a:lstStyle/>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Grinding machines are classified according to the method of grinding the material into:</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disc, ball, rotary machines;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disk, cutting, fine grinding machines;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crushers for medium, fine, colloidal, fine grinding;</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cutting, grinding, crushing, impact, impact-centrifugal machines;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grass cutters, root cutters.</a:t>
            </a:r>
          </a:p>
          <a:p>
            <a:pPr algn="just">
              <a:lnSpc>
                <a:spcPct val="107000"/>
              </a:lnSpc>
              <a:tabLst>
                <a:tab pos="1371600" algn="l"/>
              </a:tabLst>
            </a:pP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When determining the technological properties of powders, flowability is determined. What devices are used to determine this indicator?</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vibrating watering can;</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disintegrator</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dismembranator</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set of sieves;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friabilator</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3130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833E4B-11F3-0D02-1F71-DBFA19990E10}"/>
              </a:ext>
            </a:extLst>
          </p:cNvPr>
          <p:cNvSpPr txBox="1"/>
          <p:nvPr/>
        </p:nvSpPr>
        <p:spPr>
          <a:xfrm>
            <a:off x="548640" y="1494162"/>
            <a:ext cx="11094720" cy="4517840"/>
          </a:xfrm>
          <a:prstGeom prst="rect">
            <a:avLst/>
          </a:prstGeom>
          <a:noFill/>
        </p:spPr>
        <p:txBody>
          <a:bodyPr wrap="square">
            <a:spAutoFit/>
          </a:bodyPr>
          <a:lstStyle/>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pharmaceutical enterprises, in the production of powders, the operation of grinding medicinal substances is used. What machines are used for fine grinding of substances: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dismebrators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drum mills, vibrating mills;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grass and root cutters;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roll shredders;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disintegrators</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4. The pharmaceutical enterprise produces powders for various purposes. Specify the degree of grinding of the powders given in the DFU:</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large, medium, thin;</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large, medium-large, medium-small, small, smaller, smallest;</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large, medium-large, medium-fine, smaller, colloidal;</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large, medium, small, colloidal;</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E.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large, medium, small, smallest.</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7097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C7CDA7-889B-C1A6-1293-FB6110CC75F3}"/>
              </a:ext>
            </a:extLst>
          </p:cNvPr>
          <p:cNvSpPr txBox="1"/>
          <p:nvPr/>
        </p:nvSpPr>
        <p:spPr>
          <a:xfrm>
            <a:off x="777240" y="1374826"/>
            <a:ext cx="11155680" cy="5009898"/>
          </a:xfrm>
          <a:prstGeom prst="rect">
            <a:avLst/>
          </a:prstGeom>
          <a:noFill/>
        </p:spPr>
        <p:txBody>
          <a:bodyPr wrap="square">
            <a:spAutoFit/>
          </a:bodyPr>
          <a:lstStyle/>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5. Grinding equipment is classified by the method of grinding. What machines does a roller crusher include:</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percussion</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erasing</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crushing</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cutting</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shock-centrifugal</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6. Mixers are used to obtain a homogeneous mixture of loose materials. Which faucets do not have rotating parts: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double-cone mixers;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drum mixers;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blade mixers;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fluidized bed mixers;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centrifugal mixers.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7707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B1E07-2676-877A-2AF1-2332B44736DB}"/>
              </a:ext>
            </a:extLst>
          </p:cNvPr>
          <p:cNvSpPr txBox="1"/>
          <p:nvPr/>
        </p:nvSpPr>
        <p:spPr>
          <a:xfrm>
            <a:off x="845820" y="1561925"/>
            <a:ext cx="10500360" cy="4680577"/>
          </a:xfrm>
          <a:prstGeom prst="rect">
            <a:avLst/>
          </a:prstGeom>
          <a:noFill/>
        </p:spPr>
        <p:txBody>
          <a:bodyPr wrap="square">
            <a:spAutoFit/>
          </a:bodyPr>
          <a:lstStyle/>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7. Knowing which value allows you to predict the standard sizes of tablets, to correctly choose the amount of pressing pressure for obtaining tablets.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Flowability of the substance;</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Bulk density,</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Fractional composition,</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Porosity,</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8. The shape, size and nature of the surface of the powder particles are determined using...</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Microscope</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Dandruff</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Telescope</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Without devices,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9775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288BC1-B8C8-77D5-0A04-90770B1955B9}"/>
              </a:ext>
            </a:extLst>
          </p:cNvPr>
          <p:cNvSpPr txBox="1"/>
          <p:nvPr/>
        </p:nvSpPr>
        <p:spPr>
          <a:xfrm>
            <a:off x="1021080" y="1921959"/>
            <a:ext cx="9144000" cy="3288401"/>
          </a:xfrm>
          <a:prstGeom prst="rect">
            <a:avLst/>
          </a:prstGeom>
          <a:noFill/>
        </p:spPr>
        <p:txBody>
          <a:bodyPr wrap="square">
            <a:spAutoFit/>
          </a:bodyPr>
          <a:lstStyle/>
          <a:p>
            <a:pPr algn="just">
              <a:lnSpc>
                <a:spcPct val="107000"/>
              </a:lnSpc>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9. The true density of the powder is determined using ....</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endPar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Volume</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meter</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Microscope</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pH meter,</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spectrophotometer</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7868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31C9FE-0072-96DE-A831-E848B88F3B8A}"/>
              </a:ext>
            </a:extLst>
          </p:cNvPr>
          <p:cNvSpPr txBox="1"/>
          <p:nvPr/>
        </p:nvSpPr>
        <p:spPr>
          <a:xfrm>
            <a:off x="4861560" y="516374"/>
            <a:ext cx="6096000" cy="523220"/>
          </a:xfrm>
          <a:prstGeom prst="rect">
            <a:avLst/>
          </a:prstGeom>
          <a:noFill/>
        </p:spPr>
        <p:txBody>
          <a:bodyPr wrap="square">
            <a:spAutoFit/>
          </a:bodyPr>
          <a:lstStyle/>
          <a:p>
            <a:pPr algn="ctr"/>
            <a:r>
              <a:rPr lang="en-US" sz="2800" b="1" dirty="0">
                <a:solidFill>
                  <a:srgbClr val="000000"/>
                </a:solidFill>
                <a:effectLst/>
                <a:latin typeface="Times New Roman" panose="02020603050405020304" pitchFamily="18" charset="0"/>
                <a:ea typeface="Times New Roman" panose="02020603050405020304" pitchFamily="18" charset="0"/>
              </a:rPr>
              <a:t>3.1. Tasks for fixing the material</a:t>
            </a:r>
            <a:endParaRPr lang="uk-UA" sz="2800" dirty="0">
              <a:solidFill>
                <a:srgbClr val="000000"/>
              </a:solidFill>
              <a:effectLst/>
              <a:latin typeface="Times New Roman" panose="02020603050405020304" pitchFamily="18" charset="0"/>
              <a:ea typeface="Calibri" panose="020F0502020204030204" pitchFamily="34" charset="0"/>
            </a:endParaRPr>
          </a:p>
        </p:txBody>
      </p:sp>
      <p:graphicFrame>
        <p:nvGraphicFramePr>
          <p:cNvPr id="4" name="Таблиця 3">
            <a:extLst>
              <a:ext uri="{FF2B5EF4-FFF2-40B4-BE49-F238E27FC236}">
                <a16:creationId xmlns:a16="http://schemas.microsoft.com/office/drawing/2014/main" id="{37D0FA9B-9E50-F0ED-923B-D5455EB55714}"/>
              </a:ext>
            </a:extLst>
          </p:cNvPr>
          <p:cNvGraphicFramePr>
            <a:graphicFrameLocks noGrp="1"/>
          </p:cNvGraphicFramePr>
          <p:nvPr>
            <p:extLst>
              <p:ext uri="{D42A27DB-BD31-4B8C-83A1-F6EECF244321}">
                <p14:modId xmlns:p14="http://schemas.microsoft.com/office/powerpoint/2010/main" val="562074277"/>
              </p:ext>
            </p:extLst>
          </p:nvPr>
        </p:nvGraphicFramePr>
        <p:xfrm>
          <a:off x="688258" y="1504335"/>
          <a:ext cx="10943301" cy="5073445"/>
        </p:xfrm>
        <a:graphic>
          <a:graphicData uri="http://schemas.openxmlformats.org/drawingml/2006/table">
            <a:tbl>
              <a:tblPr>
                <a:tableStyleId>{5C22544A-7EE6-4342-B048-85BDC9FD1C3A}</a:tableStyleId>
              </a:tblPr>
              <a:tblGrid>
                <a:gridCol w="1134548">
                  <a:extLst>
                    <a:ext uri="{9D8B030D-6E8A-4147-A177-3AD203B41FA5}">
                      <a16:colId xmlns:a16="http://schemas.microsoft.com/office/drawing/2014/main" val="3205579437"/>
                    </a:ext>
                  </a:extLst>
                </a:gridCol>
                <a:gridCol w="4331389">
                  <a:extLst>
                    <a:ext uri="{9D8B030D-6E8A-4147-A177-3AD203B41FA5}">
                      <a16:colId xmlns:a16="http://schemas.microsoft.com/office/drawing/2014/main" val="203258460"/>
                    </a:ext>
                  </a:extLst>
                </a:gridCol>
                <a:gridCol w="2732969">
                  <a:extLst>
                    <a:ext uri="{9D8B030D-6E8A-4147-A177-3AD203B41FA5}">
                      <a16:colId xmlns:a16="http://schemas.microsoft.com/office/drawing/2014/main" val="4026661354"/>
                    </a:ext>
                  </a:extLst>
                </a:gridCol>
                <a:gridCol w="2744395">
                  <a:extLst>
                    <a:ext uri="{9D8B030D-6E8A-4147-A177-3AD203B41FA5}">
                      <a16:colId xmlns:a16="http://schemas.microsoft.com/office/drawing/2014/main" val="2290293020"/>
                    </a:ext>
                  </a:extLst>
                </a:gridCol>
              </a:tblGrid>
              <a:tr h="634147">
                <a:tc>
                  <a:txBody>
                    <a:bodyPr/>
                    <a:lstStyle/>
                    <a:p>
                      <a:pPr algn="ct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a:t>
                      </a:r>
                      <a:endParaRPr lang="uk-UA" sz="1600" kern="100" dirty="0">
                        <a:effectLst/>
                        <a:latin typeface="Times New Roman" panose="02020603050405020304" pitchFamily="18" charset="0"/>
                        <a:cs typeface="Times New Roman" panose="02020603050405020304" pitchFamily="18" charset="0"/>
                      </a:endParaRPr>
                    </a:p>
                    <a:p>
                      <a:pPr algn="ctr">
                        <a:lnSpc>
                          <a:spcPct val="107000"/>
                        </a:lnSpc>
                        <a:spcAft>
                          <a:spcPts val="800"/>
                        </a:spcAft>
                        <a:tabLst>
                          <a:tab pos="2275840" algn="l"/>
                        </a:tabLst>
                      </a:pPr>
                      <a:r>
                        <a:rPr lang="en-US" sz="1600" kern="100" dirty="0" err="1">
                          <a:effectLst/>
                          <a:latin typeface="Times New Roman" panose="02020603050405020304" pitchFamily="18" charset="0"/>
                          <a:cs typeface="Times New Roman" panose="02020603050405020304" pitchFamily="18" charset="0"/>
                        </a:rPr>
                        <a:t>c.e.</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ct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Mein Tasks</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ct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Instructions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ct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Answers</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1885778398"/>
                  </a:ext>
                </a:extLst>
              </a:tr>
              <a:tr h="248793">
                <a:tc>
                  <a:txBody>
                    <a:bodyPr/>
                    <a:lstStyle/>
                    <a:p>
                      <a:pPr algn="ct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1</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ct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2</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ct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3</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ct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4</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2467693331"/>
                  </a:ext>
                </a:extLst>
              </a:tr>
              <a:tr h="317825">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1.</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What is shredding?</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your answer</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2022492973"/>
                  </a:ext>
                </a:extLst>
              </a:tr>
              <a:tr h="515463">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2.</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Name the main requirements when grinding a substance.</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1509349529"/>
                  </a:ext>
                </a:extLst>
              </a:tr>
              <a:tr h="317825">
                <a:tc>
                  <a:txBody>
                    <a:bodyPr/>
                    <a:lstStyle/>
                    <a:p>
                      <a:pP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3.</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What equipment is used for the grinding process?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1350634815"/>
                  </a:ext>
                </a:extLst>
              </a:tr>
              <a:tr h="317825">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4.</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Describe the sieving process.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2232284363"/>
                  </a:ext>
                </a:extLst>
              </a:tr>
              <a:tr h="643672">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5.</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Name the main types and principle of operation of industrial sieves.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138691982"/>
                  </a:ext>
                </a:extLst>
              </a:tr>
              <a:tr h="317825">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6.</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Describe the mixing process.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2888895697"/>
                  </a:ext>
                </a:extLst>
              </a:tr>
              <a:tr h="643672">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7.</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just">
                        <a:lnSpc>
                          <a:spcPct val="107000"/>
                        </a:lnSpc>
                        <a:spcAft>
                          <a:spcPts val="800"/>
                        </a:spcAft>
                        <a:tabLst>
                          <a:tab pos="654685" algn="l"/>
                        </a:tabLst>
                      </a:pPr>
                      <a:r>
                        <a:rPr lang="en-US" sz="1600" kern="100">
                          <a:effectLst/>
                          <a:latin typeface="Times New Roman" panose="02020603050405020304" pitchFamily="18" charset="0"/>
                          <a:cs typeface="Times New Roman" panose="02020603050405020304" pitchFamily="18" charset="0"/>
                        </a:rPr>
                        <a:t>Name the main technological characteristics used in the mixing process.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3451791839"/>
                  </a:ext>
                </a:extLst>
              </a:tr>
              <a:tr h="480748">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8.</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just">
                        <a:lnSpc>
                          <a:spcPct val="107000"/>
                        </a:lnSpc>
                        <a:spcAft>
                          <a:spcPts val="800"/>
                        </a:spcAft>
                        <a:tabLst>
                          <a:tab pos="654685" algn="l"/>
                        </a:tabLst>
                      </a:pPr>
                      <a:r>
                        <a:rPr lang="en-US" sz="1600" kern="100">
                          <a:effectLst/>
                          <a:latin typeface="Times New Roman" panose="02020603050405020304" pitchFamily="18" charset="0"/>
                          <a:cs typeface="Times New Roman" panose="02020603050405020304" pitchFamily="18" charset="0"/>
                        </a:rPr>
                        <a:t>Name the equipment used in the mixing process.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3202060476"/>
                  </a:ext>
                </a:extLst>
              </a:tr>
              <a:tr h="317825">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9.</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Describe the granulation process and stages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3694204455"/>
                  </a:ext>
                </a:extLst>
              </a:tr>
              <a:tr h="317825">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10.</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Name the main stages of pressing.</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your answer</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tc>
                  <a:txBody>
                    <a:bodyPr/>
                    <a:lstStyle/>
                    <a:p>
                      <a:pPr indent="450215" algn="just">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99" marR="41899" marT="0" marB="0"/>
                </a:tc>
                <a:extLst>
                  <a:ext uri="{0D108BD9-81ED-4DB2-BD59-A6C34878D82A}">
                    <a16:rowId xmlns:a16="http://schemas.microsoft.com/office/drawing/2014/main" val="3332623040"/>
                  </a:ext>
                </a:extLst>
              </a:tr>
            </a:tbl>
          </a:graphicData>
        </a:graphic>
      </p:graphicFrame>
    </p:spTree>
    <p:extLst>
      <p:ext uri="{BB962C8B-B14F-4D97-AF65-F5344CB8AC3E}">
        <p14:creationId xmlns:p14="http://schemas.microsoft.com/office/powerpoint/2010/main" val="1644326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6BD7C0-9388-5601-221E-D4AFD588519C}"/>
              </a:ext>
            </a:extLst>
          </p:cNvPr>
          <p:cNvSpPr txBox="1"/>
          <p:nvPr/>
        </p:nvSpPr>
        <p:spPr>
          <a:xfrm>
            <a:off x="1946787" y="1370463"/>
            <a:ext cx="8711380" cy="4947958"/>
          </a:xfrm>
          <a:prstGeom prst="rect">
            <a:avLst/>
          </a:prstGeom>
          <a:noFill/>
        </p:spPr>
        <p:txBody>
          <a:bodyPr wrap="square">
            <a:spAutoFit/>
          </a:bodyPr>
          <a:lstStyle/>
          <a:p>
            <a:pPr algn="just">
              <a:lnSpc>
                <a:spcPct val="107000"/>
              </a:lnSpc>
              <a:spcAft>
                <a:spcPts val="800"/>
              </a:spcAft>
            </a:pP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3.2. Questions for self-control:</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Methods of determining the size of particles of solid bodies.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Mechanical processes.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Shredding of solid materials.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Classification and sorting of materials.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Mixing solid materials.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Drum, screw and blade mixers.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Theoretical foundations of pressing.</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 Features of pressing and main stages.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0287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C74CDC-BF42-7E23-C1A4-4D1B2F0A79BA}"/>
              </a:ext>
            </a:extLst>
          </p:cNvPr>
          <p:cNvSpPr txBox="1"/>
          <p:nvPr/>
        </p:nvSpPr>
        <p:spPr>
          <a:xfrm>
            <a:off x="957942" y="2411842"/>
            <a:ext cx="10515601" cy="3477875"/>
          </a:xfrm>
          <a:prstGeom prst="rect">
            <a:avLst/>
          </a:prstGeom>
          <a:solidFill>
            <a:schemeClr val="accent2">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Basic literature: </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ID" sz="2000" b="0" i="0" u="none" strike="noStrike" baseline="0" dirty="0">
                <a:solidFill>
                  <a:srgbClr val="000000"/>
                </a:solidFill>
                <a:latin typeface="Times New Roman" panose="02020603050405020304" pitchFamily="18" charset="0"/>
              </a:rPr>
              <a:t>1.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E.V. Theoretical foundations of pharmaceutical technology. Study guide for extracurricular independent work / E.V.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I.V.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A.A.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D.P. Soldatov. Kh.: </a:t>
            </a:r>
            <a:r>
              <a:rPr lang="en-ID" sz="2000" b="0" i="0" u="none" strike="noStrike" baseline="0" dirty="0" err="1">
                <a:solidFill>
                  <a:srgbClr val="000000"/>
                </a:solidFill>
                <a:latin typeface="Times New Roman" panose="02020603050405020304" pitchFamily="18" charset="0"/>
              </a:rPr>
              <a:t>NFaU</a:t>
            </a:r>
            <a:r>
              <a:rPr lang="en-ID" sz="2000" b="0" i="0" u="none" strike="noStrike" baseline="0" dirty="0">
                <a:solidFill>
                  <a:srgbClr val="000000"/>
                </a:solidFill>
                <a:latin typeface="Times New Roman" panose="02020603050405020304" pitchFamily="18" charset="0"/>
              </a:rPr>
              <a:t>, 2016. - 202 p. </a:t>
            </a:r>
          </a:p>
          <a:p>
            <a:pPr algn="just"/>
            <a:r>
              <a:rPr lang="en-ID" sz="2000" b="0" i="0" u="none" strike="noStrike" baseline="0" dirty="0">
                <a:solidFill>
                  <a:srgbClr val="000000"/>
                </a:solidFill>
                <a:latin typeface="Times New Roman" panose="02020603050405020304" pitchFamily="18" charset="0"/>
              </a:rPr>
              <a:t>2. Technology of drugs of industrial production (vol. 2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2013. - 638 p. </a:t>
            </a:r>
          </a:p>
          <a:p>
            <a:pPr algn="just"/>
            <a:r>
              <a:rPr lang="en-ID" sz="2000" b="0" i="0" u="none" strike="noStrike" baseline="0" dirty="0">
                <a:solidFill>
                  <a:srgbClr val="000000"/>
                </a:solidFill>
                <a:latin typeface="Times New Roman" panose="02020603050405020304" pitchFamily="18" charset="0"/>
              </a:rPr>
              <a:t>3. Technology of drugs of industrial production (vol. 1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2012. - 694 p. </a:t>
            </a:r>
          </a:p>
        </p:txBody>
      </p:sp>
      <p:sp>
        <p:nvSpPr>
          <p:cNvPr id="5" name="TextBox 4">
            <a:extLst>
              <a:ext uri="{FF2B5EF4-FFF2-40B4-BE49-F238E27FC236}">
                <a16:creationId xmlns:a16="http://schemas.microsoft.com/office/drawing/2014/main" id="{F5D4FB7B-E076-F9A3-5B07-F7DB0BF334D3}"/>
              </a:ext>
            </a:extLst>
          </p:cNvPr>
          <p:cNvSpPr txBox="1"/>
          <p:nvPr/>
        </p:nvSpPr>
        <p:spPr>
          <a:xfrm>
            <a:off x="2917372" y="885149"/>
            <a:ext cx="8871858" cy="830997"/>
          </a:xfrm>
          <a:prstGeom prst="rect">
            <a:avLst/>
          </a:prstGeom>
          <a:solidFill>
            <a:schemeClr val="accent3">
              <a:lumMod val="40000"/>
              <a:lumOff val="60000"/>
            </a:schemeClr>
          </a:solidFill>
        </p:spPr>
        <p:txBody>
          <a:bodyPr wrap="square">
            <a:spAutoFit/>
          </a:bodyPr>
          <a:lstStyle/>
          <a:p>
            <a:pPr algn="ctr"/>
            <a:r>
              <a:rPr lang="en-US" sz="2400" b="1" i="0" u="none" strike="noStrike" baseline="0" dirty="0">
                <a:solidFill>
                  <a:srgbClr val="000000"/>
                </a:solidFill>
                <a:latin typeface="Times New Roman" panose="02020603050405020304" pitchFamily="18" charset="0"/>
              </a:rPr>
              <a:t>List of recommended literature (main, additional, electronic information resources): </a:t>
            </a:r>
            <a:endParaRPr lang="en-US" sz="2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90307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BF8A1-975C-0F12-17E1-B659A19BC31B}"/>
              </a:ext>
            </a:extLst>
          </p:cNvPr>
          <p:cNvSpPr txBox="1"/>
          <p:nvPr/>
        </p:nvSpPr>
        <p:spPr>
          <a:xfrm>
            <a:off x="767442" y="1443841"/>
            <a:ext cx="11010901" cy="5016758"/>
          </a:xfrm>
          <a:prstGeom prst="rect">
            <a:avLst/>
          </a:prstGeom>
          <a:solidFill>
            <a:schemeClr val="accent2">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Additional literature:</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1. Technological equipment of the pharmaceutical and biotechnological industry: tutorial. for university students education closing III-IV accreditation level / M.V. </a:t>
            </a:r>
            <a:r>
              <a:rPr lang="en-US" sz="2000" b="0" i="0" u="none" strike="noStrike" baseline="0" dirty="0" err="1">
                <a:solidFill>
                  <a:srgbClr val="000000"/>
                </a:solidFill>
                <a:latin typeface="Times New Roman" panose="02020603050405020304" pitchFamily="18" charset="0"/>
              </a:rPr>
              <a:t>Stasevych</a:t>
            </a:r>
            <a:r>
              <a:rPr lang="en-US" sz="2000" b="0" i="0" u="none" strike="noStrike" baseline="0" dirty="0">
                <a:solidFill>
                  <a:srgbClr val="000000"/>
                </a:solidFill>
                <a:latin typeface="Times New Roman" panose="02020603050405020304" pitchFamily="18" charset="0"/>
              </a:rPr>
              <a:t> and others; 2nd ed., revision. and added – Lviv: </a:t>
            </a:r>
            <a:r>
              <a:rPr lang="en-US" sz="2000" b="0" i="0" u="none" strike="noStrike" baseline="0" dirty="0" err="1">
                <a:solidFill>
                  <a:srgbClr val="000000"/>
                </a:solidFill>
                <a:latin typeface="Times New Roman" panose="02020603050405020304" pitchFamily="18" charset="0"/>
              </a:rPr>
              <a:t>Novy</a:t>
            </a:r>
            <a:r>
              <a:rPr lang="en-US" sz="2000" b="0" i="0" u="none" strike="noStrike" baseline="0" dirty="0">
                <a:solidFill>
                  <a:srgbClr val="000000"/>
                </a:solidFill>
                <a:latin typeface="Times New Roman" panose="02020603050405020304" pitchFamily="18" charset="0"/>
              </a:rPr>
              <a:t> svit-2000, 2018. – 410 p. </a:t>
            </a:r>
          </a:p>
          <a:p>
            <a:pPr algn="just"/>
            <a:r>
              <a:rPr lang="en-ID" sz="2000" b="0" i="0" u="none" strike="noStrike" baseline="0" dirty="0">
                <a:solidFill>
                  <a:srgbClr val="000000"/>
                </a:solidFill>
                <a:latin typeface="Times New Roman" panose="02020603050405020304" pitchFamily="18" charset="0"/>
              </a:rPr>
              <a:t>2.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T. G. Extemporaneous formulation (technology, analysis, application): method. rec. / T. G.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Fr. I. Tikhonov, I. S. </a:t>
            </a:r>
            <a:r>
              <a:rPr lang="en-ID" sz="2000" b="0" i="0" u="none" strike="noStrike" baseline="0" dirty="0" err="1">
                <a:solidFill>
                  <a:srgbClr val="000000"/>
                </a:solidFill>
                <a:latin typeface="Times New Roman" panose="02020603050405020304" pitchFamily="18" charset="0"/>
              </a:rPr>
              <a:t>Hryshchenko</a:t>
            </a:r>
            <a:r>
              <a:rPr lang="en-ID" sz="2000" b="0" i="0" u="none" strike="noStrike" baseline="0" dirty="0">
                <a:solidFill>
                  <a:srgbClr val="000000"/>
                </a:solidFill>
                <a:latin typeface="Times New Roman" panose="02020603050405020304" pitchFamily="18" charset="0"/>
              </a:rPr>
              <a:t> and others. - Kh., 2015. -379 p. </a:t>
            </a:r>
          </a:p>
          <a:p>
            <a:pPr algn="just"/>
            <a:r>
              <a:rPr lang="en-ID" sz="2000" b="0" i="0" u="none" strike="noStrike" baseline="0" dirty="0">
                <a:solidFill>
                  <a:srgbClr val="000000"/>
                </a:solidFill>
                <a:latin typeface="Times New Roman" panose="02020603050405020304" pitchFamily="18" charset="0"/>
              </a:rPr>
              <a:t>3. State Pharmacopoeia of Ukraine /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- 2nd edition. - Kharkiv: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2015. - Vol. 1. -1128 p. </a:t>
            </a:r>
          </a:p>
          <a:p>
            <a:pPr algn="just"/>
            <a:r>
              <a:rPr lang="en-US" sz="2000" b="0" i="0" u="none" strike="noStrike" baseline="0" dirty="0">
                <a:solidFill>
                  <a:srgbClr val="000000"/>
                </a:solidFill>
                <a:latin typeface="Times New Roman" panose="02020603050405020304" pitchFamily="18" charset="0"/>
              </a:rPr>
              <a:t>4. Extraction of plant raw materials: training. Guide / Yu. I. Sidorov, I. I. </a:t>
            </a:r>
            <a:r>
              <a:rPr lang="en-US" sz="2000" b="0" i="0" u="none" strike="noStrike" baseline="0" dirty="0" err="1">
                <a:solidFill>
                  <a:srgbClr val="000000"/>
                </a:solidFill>
                <a:latin typeface="Times New Roman" panose="02020603050405020304" pitchFamily="18" charset="0"/>
              </a:rPr>
              <a:t>Gubytska</a:t>
            </a:r>
            <a:r>
              <a:rPr lang="en-US" sz="2000" b="0" i="0" u="none" strike="noStrike" baseline="0" dirty="0">
                <a:solidFill>
                  <a:srgbClr val="000000"/>
                </a:solidFill>
                <a:latin typeface="Times New Roman" panose="02020603050405020304" pitchFamily="18" charset="0"/>
              </a:rPr>
              <a:t>, R. T. </a:t>
            </a:r>
            <a:r>
              <a:rPr lang="en-US" sz="2000" b="0" i="0" u="none" strike="noStrike" baseline="0" dirty="0" err="1">
                <a:solidFill>
                  <a:srgbClr val="000000"/>
                </a:solidFill>
                <a:latin typeface="Times New Roman" panose="02020603050405020304" pitchFamily="18" charset="0"/>
              </a:rPr>
              <a:t>Konechna</a:t>
            </a:r>
            <a:r>
              <a:rPr lang="en-US" sz="2000" b="0" i="0" u="none" strike="noStrike" baseline="0" dirty="0">
                <a:solidFill>
                  <a:srgbClr val="000000"/>
                </a:solidFill>
                <a:latin typeface="Times New Roman" panose="02020603050405020304" pitchFamily="18" charset="0"/>
              </a:rPr>
              <a:t>, V. P. Novikov. – Lviv: View of the National Lviv Polytechnic University, 2018. - 336 p. </a:t>
            </a:r>
          </a:p>
          <a:p>
            <a:pPr algn="just"/>
            <a:r>
              <a:rPr lang="en-US" sz="2000" b="0" i="0" u="none" strike="noStrike" baseline="0" dirty="0">
                <a:solidFill>
                  <a:srgbClr val="000000"/>
                </a:solidFill>
                <a:latin typeface="Times New Roman" panose="02020603050405020304" pitchFamily="18" charset="0"/>
              </a:rPr>
              <a:t>5. History of medicine and pharmacy: teaching. manual for pharmacy students. education closing and pharmacy Faculty of Higher Education of the Ministry of Health of Ukraine / A. A. </a:t>
            </a:r>
            <a:r>
              <a:rPr lang="en-US" sz="2000" b="0" i="0" u="none" strike="noStrike" baseline="0" dirty="0" err="1">
                <a:solidFill>
                  <a:srgbClr val="000000"/>
                </a:solidFill>
                <a:latin typeface="Times New Roman" panose="02020603050405020304" pitchFamily="18" charset="0"/>
              </a:rPr>
              <a:t>Kotvitska</a:t>
            </a:r>
            <a:r>
              <a:rPr lang="en-US" sz="2000" b="0" i="0" u="none" strike="noStrike" baseline="0" dirty="0">
                <a:solidFill>
                  <a:srgbClr val="000000"/>
                </a:solidFill>
                <a:latin typeface="Times New Roman" panose="02020603050405020304" pitchFamily="18" charset="0"/>
              </a:rPr>
              <a:t>, V. V. </a:t>
            </a:r>
            <a:r>
              <a:rPr lang="en-US" sz="2000" b="0" i="0" u="none" strike="noStrike" baseline="0" dirty="0" err="1">
                <a:solidFill>
                  <a:srgbClr val="000000"/>
                </a:solidFill>
                <a:latin typeface="Times New Roman" panose="02020603050405020304" pitchFamily="18" charset="0"/>
              </a:rPr>
              <a:t>Gorbanev</a:t>
            </a:r>
            <a:r>
              <a:rPr lang="en-US" sz="2000" b="0" i="0" u="none" strike="noStrike" baseline="0" dirty="0">
                <a:solidFill>
                  <a:srgbClr val="000000"/>
                </a:solidFill>
                <a:latin typeface="Times New Roman" panose="02020603050405020304" pitchFamily="18" charset="0"/>
              </a:rPr>
              <a:t>, O. O. </a:t>
            </a:r>
            <a:r>
              <a:rPr lang="en-US" sz="2000" b="0" i="0" u="none" strike="noStrike" baseline="0" dirty="0" err="1">
                <a:solidFill>
                  <a:srgbClr val="000000"/>
                </a:solidFill>
                <a:latin typeface="Times New Roman" panose="02020603050405020304" pitchFamily="18" charset="0"/>
              </a:rPr>
              <a:t>Surikov</a:t>
            </a:r>
            <a:r>
              <a:rPr lang="en-US" sz="2000" b="0" i="0" u="none" strike="noStrike" baseline="0" dirty="0">
                <a:solidFill>
                  <a:srgbClr val="000000"/>
                </a:solidFill>
                <a:latin typeface="Times New Roman" panose="02020603050405020304" pitchFamily="18" charset="0"/>
              </a:rPr>
              <a:t> and others. – Kharkiv: National Institute of Economics and Technology: Golden Pages, 2016. – 168 p. </a:t>
            </a:r>
            <a:endParaRPr lang="uk-UA" sz="2000" dirty="0"/>
          </a:p>
        </p:txBody>
      </p:sp>
    </p:spTree>
    <p:extLst>
      <p:ext uri="{BB962C8B-B14F-4D97-AF65-F5344CB8AC3E}">
        <p14:creationId xmlns:p14="http://schemas.microsoft.com/office/powerpoint/2010/main" val="3592806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8CF588-DFF5-2F46-9F46-DC080C749627}"/>
              </a:ext>
            </a:extLst>
          </p:cNvPr>
          <p:cNvSpPr txBox="1"/>
          <p:nvPr/>
        </p:nvSpPr>
        <p:spPr>
          <a:xfrm>
            <a:off x="2054941" y="2045108"/>
            <a:ext cx="8898194" cy="2308324"/>
          </a:xfrm>
          <a:prstGeom prst="rect">
            <a:avLst/>
          </a:prstGeom>
          <a:noFill/>
        </p:spPr>
        <p:txBody>
          <a:bodyPr wrap="square">
            <a:spAutoFit/>
          </a:bodyPr>
          <a:lstStyle/>
          <a:p>
            <a:pPr algn="ctr"/>
            <a:r>
              <a:rPr lang="uk-UA" sz="7200" dirty="0" err="1">
                <a:latin typeface="Times New Roman" panose="02020603050405020304" pitchFamily="18" charset="0"/>
                <a:cs typeface="Times New Roman" panose="02020603050405020304" pitchFamily="18" charset="0"/>
              </a:rPr>
              <a:t>Thank</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you</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for</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attention</a:t>
            </a:r>
            <a:r>
              <a:rPr lang="uk-UA" sz="7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40789600"/>
      </p:ext>
    </p:extLst>
  </p:cSld>
  <p:clrMapOvr>
    <a:masterClrMapping/>
  </p:clrMapOvr>
</p:sld>
</file>

<file path=ppt/theme/theme1.xml><?xml version="1.0" encoding="utf-8"?>
<a:theme xmlns:a="http://schemas.openxmlformats.org/drawingml/2006/main" name="Туман">
  <a:themeElements>
    <a:clrScheme name="Туман">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Туман">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уман">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Туман</Template>
  <TotalTime>467</TotalTime>
  <Words>1999</Words>
  <Application>Microsoft Office PowerPoint</Application>
  <PresentationFormat>Широкий екран</PresentationFormat>
  <Paragraphs>158</Paragraphs>
  <Slides>18</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18</vt:i4>
      </vt:variant>
    </vt:vector>
  </HeadingPairs>
  <TitlesOfParts>
    <vt:vector size="23" baseType="lpstr">
      <vt:lpstr>Arial</vt:lpstr>
      <vt:lpstr>Calibri</vt:lpstr>
      <vt:lpstr>Century Gothic</vt:lpstr>
      <vt:lpstr>Times New Roman</vt:lpstr>
      <vt:lpstr>Туман</vt:lpstr>
      <vt:lpstr>Practical lesson No. 5   Тheme № 5 «Methods of determining the size of particles of solid bodies. Sifting and mixing of powdered materials. Theoretical foundations of pressing».</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lesson No. 2    Theme № 2 "Pharmaceutical technology. Modern tasks and prospects of pharmaceutical technology. Basic terms and concepts of pharmaceutical technology". </dc:title>
  <dc:creator>Еберле Лідія Вікторівна</dc:creator>
  <cp:lastModifiedBy>Еберле Лідія Вікторівна</cp:lastModifiedBy>
  <cp:revision>3</cp:revision>
  <dcterms:created xsi:type="dcterms:W3CDTF">2024-02-23T07:29:34Z</dcterms:created>
  <dcterms:modified xsi:type="dcterms:W3CDTF">2024-02-28T08:04:39Z</dcterms:modified>
</cp:coreProperties>
</file>