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73" r:id="rId16"/>
    <p:sldId id="274" r:id="rId17"/>
    <p:sldId id="27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39805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95540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1801613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2774848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0985BCDC-29A2-49D7-A685-27B464F078F4}"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2397981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0985BCDC-29A2-49D7-A685-27B464F078F4}"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03383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5BCDC-29A2-49D7-A685-27B464F078F4}" type="datetimeFigureOut">
              <a:rPr lang="uk-UA" smtClean="0"/>
              <a:t>28.02.2024</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571781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27866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238586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189124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BEE92B-6305-4E66-9E30-504AE28C5B96}"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70501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251068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20789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0985BCDC-29A2-49D7-A685-27B464F078F4}"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377142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459926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0985BCDC-29A2-49D7-A685-27B464F078F4}"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BEE92B-6305-4E66-9E30-504AE28C5B96}" type="slidenum">
              <a:rPr lang="uk-UA" smtClean="0"/>
              <a:t>‹№›</a:t>
            </a:fld>
            <a:endParaRPr lang="uk-UA"/>
          </a:p>
        </p:txBody>
      </p:sp>
    </p:spTree>
    <p:extLst>
      <p:ext uri="{BB962C8B-B14F-4D97-AF65-F5344CB8AC3E}">
        <p14:creationId xmlns:p14="http://schemas.microsoft.com/office/powerpoint/2010/main" val="153756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985BCDC-29A2-49D7-A685-27B464F078F4}" type="datetimeFigureOut">
              <a:rPr lang="uk-UA" smtClean="0"/>
              <a:t>28.02.2024</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9BEE92B-6305-4E66-9E30-504AE28C5B96}" type="slidenum">
              <a:rPr lang="uk-UA" smtClean="0"/>
              <a:t>‹№›</a:t>
            </a:fld>
            <a:endParaRPr lang="uk-UA"/>
          </a:p>
        </p:txBody>
      </p:sp>
    </p:spTree>
    <p:extLst>
      <p:ext uri="{BB962C8B-B14F-4D97-AF65-F5344CB8AC3E}">
        <p14:creationId xmlns:p14="http://schemas.microsoft.com/office/powerpoint/2010/main" val="374600169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D9E369-4D8F-3D8E-2A32-05ED84A81F11}"/>
              </a:ext>
            </a:extLst>
          </p:cNvPr>
          <p:cNvSpPr>
            <a:spLocks noGrp="1"/>
          </p:cNvSpPr>
          <p:nvPr>
            <p:ph type="ctrTitle"/>
          </p:nvPr>
        </p:nvSpPr>
        <p:spPr>
          <a:xfrm>
            <a:off x="2650173" y="1307009"/>
            <a:ext cx="9115107" cy="3329581"/>
          </a:xfrm>
        </p:spPr>
        <p:txBody>
          <a:bodyPr>
            <a:noAutofit/>
          </a:bodyPr>
          <a:lstStyle/>
          <a:p>
            <a:pPr algn="ctr">
              <a:lnSpc>
                <a:spcPct val="107000"/>
              </a:lnSpc>
              <a:spcAft>
                <a:spcPts val="800"/>
              </a:spcAft>
            </a:pPr>
            <a:r>
              <a:rPr lang="en-US" sz="4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Practical lesson No. 6</a:t>
            </a:r>
            <a:br>
              <a:rPr lang="uk-UA" sz="4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4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uk-UA" sz="4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4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Theme № 6</a:t>
            </a:r>
            <a:r>
              <a:rPr lang="en-US"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4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Criteria and methods of evaluation of surfactants</a:t>
            </a:r>
            <a:r>
              <a:rPr lang="en-US" sz="4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4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870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90B0F7-37B4-4B9A-F7F4-508CA7475337}"/>
              </a:ext>
            </a:extLst>
          </p:cNvPr>
          <p:cNvSpPr txBox="1"/>
          <p:nvPr/>
        </p:nvSpPr>
        <p:spPr>
          <a:xfrm>
            <a:off x="2301240" y="1109579"/>
            <a:ext cx="9372600" cy="4340612"/>
          </a:xfrm>
          <a:prstGeom prst="rect">
            <a:avLst/>
          </a:prstGeom>
          <a:noFill/>
        </p:spPr>
        <p:txBody>
          <a:bodyPr wrap="square">
            <a:spAutoFit/>
          </a:bodyPr>
          <a:lstStyle/>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Goal.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formation of students' theoretical ideas about the use of surfactants in various industries and the production of medicinal forms. And also to form the skills of working with solutions of surfactants and the ability to obtain and analyze some physical and chemical characteristics of these solutions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Basic concepts. </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Surface-active substances (surfactants)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are a huge group of substances that cause a decrease in surface tension at the interface of the phases of substances that do not dissolve in each other. Simply put, dirt is washed off thanks to surface-active substances.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0146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ECA11A-C5D3-851F-3834-EB636E988AC6}"/>
              </a:ext>
            </a:extLst>
          </p:cNvPr>
          <p:cNvSpPr txBox="1"/>
          <p:nvPr/>
        </p:nvSpPr>
        <p:spPr>
          <a:xfrm>
            <a:off x="2057400" y="571038"/>
            <a:ext cx="9692640" cy="5715924"/>
          </a:xfrm>
          <a:prstGeom prst="rect">
            <a:avLst/>
          </a:prstGeom>
          <a:noFill/>
        </p:spPr>
        <p:txBody>
          <a:bodyPr wrap="square">
            <a:spAutoFit/>
          </a:bodyPr>
          <a:lstStyle/>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Cationic surfactants</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 detergents, are weaker than anionic surfactants and do not foam well. As active substances in the composition of foaming agents, they are practically not used, but the introduction of small amounts has a softening, antistatic and disinfecting effect. Used mainly in shampoos and shower gels</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Amphoteric surfactants</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depending on the pH of the medium, manifest themselves either as cationic or anionic surfactants.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Nonionic</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surfactants are the second most popular group of surfactants after anionic surfactants.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Amphoteric surfactants</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depending on the pH of the medium, manifest themselves either as cationic or anionic surfactants.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Equipment: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computer, multimedia equipment.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6736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99FD51-A1EB-9DDD-1D2B-C15937320710}"/>
              </a:ext>
            </a:extLst>
          </p:cNvPr>
          <p:cNvSpPr txBox="1"/>
          <p:nvPr/>
        </p:nvSpPr>
        <p:spPr>
          <a:xfrm>
            <a:off x="2255520" y="578540"/>
            <a:ext cx="9585960" cy="5700920"/>
          </a:xfrm>
          <a:prstGeom prst="rect">
            <a:avLst/>
          </a:prstGeom>
          <a:noFill/>
        </p:spPr>
        <p:txBody>
          <a:bodyPr wrap="square">
            <a:spAutoFit/>
          </a:bodyPr>
          <a:lstStyle/>
          <a:p>
            <a:pPr indent="450215" algn="just">
              <a:lnSpc>
                <a:spcPct val="107000"/>
              </a:lnSpc>
              <a:spcAft>
                <a:spcPts val="800"/>
              </a:spcAft>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Surface-active substances (surfactants) are a huge group of substances that cause a decrease in surface tension at the interface of the phases of substances that do not dissolve in each other. Simply put, dirt is washed off thanks to surface-active substances.</a:t>
            </a:r>
            <a:endParaRPr lang="uk-UA" sz="2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Classification of surfactants and their features</a:t>
            </a:r>
            <a:endParaRPr lang="uk-UA" sz="2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800"/>
              </a:spcAf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Anionic surfactants are the most widely used surfactants.</a:t>
            </a:r>
            <a:endParaRPr lang="uk-UA"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Advantages:</a:t>
            </a: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low cost;</a:t>
            </a: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good washing effect;</a:t>
            </a: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Disadvantages:</a:t>
            </a: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the most aggressive towards the human body;</a:t>
            </a: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sensitive to water hardness.</a:t>
            </a:r>
            <a:endParaRPr lang="uk-UA"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780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84A3C1-498C-F375-1B49-704F1FFC87DD}"/>
              </a:ext>
            </a:extLst>
          </p:cNvPr>
          <p:cNvSpPr txBox="1"/>
          <p:nvPr/>
        </p:nvSpPr>
        <p:spPr>
          <a:xfrm>
            <a:off x="1874520" y="734045"/>
            <a:ext cx="9601200" cy="5035353"/>
          </a:xfrm>
          <a:prstGeom prst="rect">
            <a:avLst/>
          </a:prstGeom>
          <a:noFill/>
        </p:spPr>
        <p:txBody>
          <a:bodyPr wrap="square">
            <a:spAutoFit/>
          </a:bodyPr>
          <a:lstStyle/>
          <a:p>
            <a:pPr indent="450215"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Cationic surfactants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 detergents, are weaker than anionic surfactants and do not foam well. As active substances in the composition of foaming agents, they are practically not used, but the introduction of small amounts has a softening, antistatic and disinfecting effect. Used mainly in shampoos and shower gels</a:t>
            </a: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50215" algn="just">
              <a:lnSpc>
                <a:spcPct val="107000"/>
              </a:lnSpc>
              <a:spcAft>
                <a:spcPts val="800"/>
              </a:spcAft>
            </a:pP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Advantages:</a:t>
            </a:r>
            <a:endParaRPr lang="uk-UA"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have bactericidal properties;</a:t>
            </a:r>
            <a:endParaRPr lang="uk-UA"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have a conditioning effect;</a:t>
            </a:r>
            <a:endParaRPr lang="uk-UA"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Disadvantages: </a:t>
            </a:r>
            <a:endParaRPr lang="uk-UA"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low functional properties.</a:t>
            </a:r>
            <a:endParaRPr lang="uk-UA"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7634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8BBD87-A208-27E1-A381-C97309A330DB}"/>
              </a:ext>
            </a:extLst>
          </p:cNvPr>
          <p:cNvSpPr txBox="1"/>
          <p:nvPr/>
        </p:nvSpPr>
        <p:spPr>
          <a:xfrm>
            <a:off x="1950720" y="964703"/>
            <a:ext cx="9814560" cy="4928593"/>
          </a:xfrm>
          <a:prstGeom prst="rect">
            <a:avLst/>
          </a:prstGeom>
          <a:noFill/>
        </p:spPr>
        <p:txBody>
          <a:bodyPr wrap="square">
            <a:spAutoFit/>
          </a:bodyPr>
          <a:lstStyle/>
          <a:p>
            <a:pPr indent="450215" algn="just">
              <a:lnSpc>
                <a:spcPct val="107000"/>
              </a:lnSpc>
              <a:spcAft>
                <a:spcPts val="800"/>
              </a:spcAft>
            </a:pP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Nonionic </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surfactants are the second most popular group of surfactants after anionic surfactants.</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Advantages:</a:t>
            </a:r>
            <a:endParaRPr lang="uk-UA"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good effect on fabric;</a:t>
            </a:r>
            <a:endParaRPr lang="uk-UA"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positive effect on hair structure;</a:t>
            </a:r>
            <a:endParaRPr lang="uk-UA"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high cleaning effect;</a:t>
            </a:r>
            <a:endParaRPr lang="uk-UA"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stabilize the foam.</a:t>
            </a:r>
            <a:endParaRPr lang="uk-UA"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Disadvantages:</a:t>
            </a:r>
            <a:endParaRPr lang="uk-UA"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high cost.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937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64DD58-B489-ED3D-2396-B5E1B4CECDB1}"/>
              </a:ext>
            </a:extLst>
          </p:cNvPr>
          <p:cNvSpPr txBox="1"/>
          <p:nvPr/>
        </p:nvSpPr>
        <p:spPr>
          <a:xfrm>
            <a:off x="2209800" y="1026190"/>
            <a:ext cx="9677400" cy="4373313"/>
          </a:xfrm>
          <a:prstGeom prst="rect">
            <a:avLst/>
          </a:prstGeom>
          <a:noFill/>
        </p:spPr>
        <p:txBody>
          <a:bodyPr wrap="square">
            <a:spAutoFit/>
          </a:bodyPr>
          <a:lstStyle/>
          <a:p>
            <a:pPr indent="450215" algn="just">
              <a:lnSpc>
                <a:spcPct val="107000"/>
              </a:lnSpc>
              <a:spcAft>
                <a:spcPts val="800"/>
              </a:spcAft>
            </a:pP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Amphoteric surfactants - </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depending on the pH of the medium, manifest themselves either as cationic or anionic surfactants.</a:t>
            </a:r>
          </a:p>
          <a:p>
            <a:pPr indent="450215" algn="just">
              <a:lnSpc>
                <a:spcPct val="107000"/>
              </a:lnSpc>
              <a:spcAft>
                <a:spcPts val="800"/>
              </a:spcAft>
            </a:pP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Advantages:</a:t>
            </a:r>
            <a:endParaRPr lang="uk-UA"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the safest of surfactants.</a:t>
            </a:r>
            <a:endParaRPr lang="uk-UA"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Disadvantages:</a:t>
            </a:r>
            <a:endParaRPr lang="uk-UA"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high cost;</a:t>
            </a:r>
            <a:endParaRPr lang="uk-UA"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stability in hard water</a:t>
            </a:r>
            <a:endParaRPr lang="uk-UA"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3720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35FA38-59C3-9AE4-431D-BCD490A37E33}"/>
              </a:ext>
            </a:extLst>
          </p:cNvPr>
          <p:cNvSpPr txBox="1"/>
          <p:nvPr/>
        </p:nvSpPr>
        <p:spPr>
          <a:xfrm>
            <a:off x="4770120" y="346361"/>
            <a:ext cx="2651760" cy="718466"/>
          </a:xfrm>
          <a:prstGeom prst="rect">
            <a:avLst/>
          </a:prstGeom>
          <a:noFill/>
        </p:spPr>
        <p:txBody>
          <a:bodyPr wrap="square">
            <a:spAutoFit/>
          </a:bodyPr>
          <a:lstStyle/>
          <a:p>
            <a:pPr algn="ctr">
              <a:lnSpc>
                <a:spcPct val="107000"/>
              </a:lnSpc>
              <a:spcAft>
                <a:spcPts val="800"/>
              </a:spcAft>
              <a:tabLst>
                <a:tab pos="457200" algn="l"/>
                <a:tab pos="1347470" algn="l"/>
              </a:tabLst>
            </a:pPr>
            <a:r>
              <a:rPr lang="en-US" sz="4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Tests</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561F504-4A4D-39DD-4E2E-20EECD4C541F}"/>
              </a:ext>
            </a:extLst>
          </p:cNvPr>
          <p:cNvSpPr txBox="1"/>
          <p:nvPr/>
        </p:nvSpPr>
        <p:spPr>
          <a:xfrm>
            <a:off x="2331720" y="1689727"/>
            <a:ext cx="9418320" cy="4027898"/>
          </a:xfrm>
          <a:prstGeom prst="rect">
            <a:avLst/>
          </a:prstGeom>
          <a:noFill/>
        </p:spPr>
        <p:txBody>
          <a:bodyPr wrap="square">
            <a:spAutoFit/>
          </a:bodyPr>
          <a:lstStyle/>
          <a:p>
            <a:pPr algn="just">
              <a:lnSpc>
                <a:spcPct val="107000"/>
              </a:lnSpc>
              <a:tabLst>
                <a:tab pos="1371600" algn="l"/>
              </a:tabLst>
            </a:pP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A characteristic feature of the structure of the surfactant molecule is: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presence of hydrophilic and oleophilic parts,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the presence of two hydrophilic parts,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the presence of three oleophilic parts,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the presence of four carbon atoms.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p>
          <a:p>
            <a:pPr algn="just">
              <a:lnSpc>
                <a:spcPct val="107000"/>
              </a:lnSpc>
              <a:tabLst>
                <a:tab pos="1371600" algn="l"/>
              </a:tabLs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Anionic surfactants dissociate in water with the formation of surface-active...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anion,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cation,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of the hydrophilic part,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of the oleophilic part.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448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F288CA-CC6E-E6BD-BD28-364A9FCBA79B}"/>
              </a:ext>
            </a:extLst>
          </p:cNvPr>
          <p:cNvSpPr txBox="1"/>
          <p:nvPr/>
        </p:nvSpPr>
        <p:spPr>
          <a:xfrm>
            <a:off x="2560320" y="758964"/>
            <a:ext cx="9022080" cy="5511317"/>
          </a:xfrm>
          <a:prstGeom prst="rect">
            <a:avLst/>
          </a:prstGeom>
          <a:noFill/>
        </p:spPr>
        <p:txBody>
          <a:bodyPr wrap="square">
            <a:spAutoFit/>
          </a:bodyPr>
          <a:lstStyle/>
          <a:p>
            <a:pPr algn="just">
              <a:lnSpc>
                <a:spcPct val="107000"/>
              </a:lnSpc>
              <a:tabLst>
                <a:tab pos="1371600" algn="l"/>
              </a:tabLs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Cationic surfactants dissociate in water with the formation of surface-active...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cation,</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anion,</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carboxyl group,</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amino group.</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p>
          <a:p>
            <a:pPr algn="just">
              <a:lnSpc>
                <a:spcPct val="107000"/>
              </a:lnSpc>
              <a:tabLst>
                <a:tab pos="1371600" algn="l"/>
              </a:tabLst>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Which surfactant does not dissociate into ions in solutions: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non-ionic,</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ampholyte,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cationic,</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anionic.</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1371600" algn="l"/>
              </a:tabLs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314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148CF-6733-EDC5-1FA7-051410B6FC37}"/>
              </a:ext>
            </a:extLst>
          </p:cNvPr>
          <p:cNvSpPr txBox="1"/>
          <p:nvPr/>
        </p:nvSpPr>
        <p:spPr>
          <a:xfrm>
            <a:off x="2484120" y="921070"/>
            <a:ext cx="9326880" cy="5015860"/>
          </a:xfrm>
          <a:prstGeom prst="rect">
            <a:avLst/>
          </a:prstGeom>
          <a:noFill/>
        </p:spPr>
        <p:txBody>
          <a:bodyPr wrap="square">
            <a:spAutoFit/>
          </a:bodyPr>
          <a:lstStyle/>
          <a:p>
            <a:pPr algn="just">
              <a:lnSpc>
                <a:spcPct val="107000"/>
              </a:lnSpc>
              <a:tabLst>
                <a:tab pos="1371600" algn="l"/>
              </a:tabLst>
            </a:pP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 heterogeneous mixture of substances consisting of at least two phases that have a highly developed separation surface, chemically do not interact with each other and differ in almost complete mutual insolubility is called....</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dispersed system,</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emulsion,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solution,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suspension.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a:t>
            </a:r>
          </a:p>
          <a:p>
            <a:pPr algn="just">
              <a:lnSpc>
                <a:spcPct val="107000"/>
              </a:lnSpc>
              <a:tabLst>
                <a:tab pos="1371600" algn="l"/>
              </a:tabLs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 Lyophilic systems are characterized by: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The equilibrium distribution of particles by size,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Equilibrium concentration,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Relative density,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Raw material moisture,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Fractional composition.</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7504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B780C2-B863-8811-F589-ACDE6D94B1F8}"/>
              </a:ext>
            </a:extLst>
          </p:cNvPr>
          <p:cNvSpPr txBox="1"/>
          <p:nvPr/>
        </p:nvSpPr>
        <p:spPr>
          <a:xfrm>
            <a:off x="2209800" y="263123"/>
            <a:ext cx="9631680" cy="6395662"/>
          </a:xfrm>
          <a:prstGeom prst="rect">
            <a:avLst/>
          </a:prstGeom>
          <a:noFill/>
        </p:spPr>
        <p:txBody>
          <a:bodyPr wrap="square">
            <a:spAutoFit/>
          </a:bodyPr>
          <a:lstStyle/>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7. The ability of some compounds to exhibit both hydrophilic and hydrophobic properties due to the presence of charged or polar and non-polar parts in their molecules is called...</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Amphiphilicity</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Density</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Lipophilicity</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Porosity</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8. Disadvantages of neurogenic surfactants include...</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decomposition due to the presence of an aromatic radical in their composition,</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long-term storage,</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canning</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destruction within the first two hours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5138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22BEB-AA72-2440-0750-FC5F0876C975}"/>
              </a:ext>
            </a:extLst>
          </p:cNvPr>
          <p:cNvSpPr txBox="1"/>
          <p:nvPr/>
        </p:nvSpPr>
        <p:spPr>
          <a:xfrm>
            <a:off x="1722120" y="1323776"/>
            <a:ext cx="9906000" cy="4210448"/>
          </a:xfrm>
          <a:prstGeom prst="rect">
            <a:avLst/>
          </a:prstGeom>
          <a:noFill/>
        </p:spPr>
        <p:txBody>
          <a:bodyPr wrap="square">
            <a:spAutoFit/>
          </a:bodyPr>
          <a:lstStyle/>
          <a:p>
            <a:pPr algn="just">
              <a:lnSpc>
                <a:spcPct val="107000"/>
              </a:lnSpc>
              <a:tabLst>
                <a:tab pos="137160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9. The main distinguishing feature of colloidal surfactants is the ability to….</a:t>
            </a:r>
          </a:p>
          <a:p>
            <a:pPr algn="just">
              <a:lnSpc>
                <a:spcPct val="107000"/>
              </a:lnSpc>
              <a:tabLst>
                <a:tab pos="1371600" algn="l"/>
              </a:tabLst>
            </a:pP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form thermodynamically stable (lyophilic) heterogeneous dispersed systems,</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form non-stable dispersed systems,</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to form insoluble complexes,</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change for a long time</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tabLst>
                <a:tab pos="1371600" algn="l"/>
              </a:tabLst>
            </a:pPr>
            <a:r>
              <a:rPr lang="en-US" sz="2800" b="1" i="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0239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437C2C-9BC3-AB05-6392-373DE199319E}"/>
              </a:ext>
            </a:extLst>
          </p:cNvPr>
          <p:cNvSpPr txBox="1"/>
          <p:nvPr/>
        </p:nvSpPr>
        <p:spPr>
          <a:xfrm>
            <a:off x="3520440" y="569714"/>
            <a:ext cx="6096000" cy="523220"/>
          </a:xfrm>
          <a:prstGeom prst="rect">
            <a:avLst/>
          </a:prstGeom>
          <a:noFill/>
        </p:spPr>
        <p:txBody>
          <a:bodyPr wrap="square">
            <a:spAutoFit/>
          </a:bodyPr>
          <a:lstStyle/>
          <a:p>
            <a:pPr algn="ctr"/>
            <a:r>
              <a:rPr lang="en-US" sz="2800" b="1" dirty="0">
                <a:solidFill>
                  <a:srgbClr val="000000"/>
                </a:solidFill>
                <a:effectLst/>
                <a:latin typeface="Times New Roman" panose="02020603050405020304" pitchFamily="18" charset="0"/>
                <a:ea typeface="Times New Roman" panose="02020603050405020304" pitchFamily="18" charset="0"/>
              </a:rPr>
              <a:t>3.1. Tasks for fixing the material</a:t>
            </a:r>
            <a:endParaRPr lang="uk-UA" sz="2800" dirty="0">
              <a:solidFill>
                <a:srgbClr val="000000"/>
              </a:solidFill>
              <a:effectLst/>
              <a:latin typeface="Times New Roman" panose="02020603050405020304" pitchFamily="18" charset="0"/>
              <a:ea typeface="Calibri" panose="020F0502020204030204" pitchFamily="34" charset="0"/>
            </a:endParaRPr>
          </a:p>
        </p:txBody>
      </p:sp>
      <p:graphicFrame>
        <p:nvGraphicFramePr>
          <p:cNvPr id="4" name="Таблиця 3">
            <a:extLst>
              <a:ext uri="{FF2B5EF4-FFF2-40B4-BE49-F238E27FC236}">
                <a16:creationId xmlns:a16="http://schemas.microsoft.com/office/drawing/2014/main" id="{8CA06153-C13A-FDD2-3887-AC8DBA5BC4D1}"/>
              </a:ext>
            </a:extLst>
          </p:cNvPr>
          <p:cNvGraphicFramePr>
            <a:graphicFrameLocks noGrp="1"/>
          </p:cNvGraphicFramePr>
          <p:nvPr>
            <p:extLst>
              <p:ext uri="{D42A27DB-BD31-4B8C-83A1-F6EECF244321}">
                <p14:modId xmlns:p14="http://schemas.microsoft.com/office/powerpoint/2010/main" val="2163440304"/>
              </p:ext>
            </p:extLst>
          </p:nvPr>
        </p:nvGraphicFramePr>
        <p:xfrm>
          <a:off x="1813560" y="1269653"/>
          <a:ext cx="9778672" cy="5239299"/>
        </p:xfrm>
        <a:graphic>
          <a:graphicData uri="http://schemas.openxmlformats.org/drawingml/2006/table">
            <a:tbl>
              <a:tblPr>
                <a:tableStyleId>{5C22544A-7EE6-4342-B048-85BDC9FD1C3A}</a:tableStyleId>
              </a:tblPr>
              <a:tblGrid>
                <a:gridCol w="1013803">
                  <a:extLst>
                    <a:ext uri="{9D8B030D-6E8A-4147-A177-3AD203B41FA5}">
                      <a16:colId xmlns:a16="http://schemas.microsoft.com/office/drawing/2014/main" val="2956079158"/>
                    </a:ext>
                  </a:extLst>
                </a:gridCol>
                <a:gridCol w="3870426">
                  <a:extLst>
                    <a:ext uri="{9D8B030D-6E8A-4147-A177-3AD203B41FA5}">
                      <a16:colId xmlns:a16="http://schemas.microsoft.com/office/drawing/2014/main" val="2464132774"/>
                    </a:ext>
                  </a:extLst>
                </a:gridCol>
                <a:gridCol w="2442116">
                  <a:extLst>
                    <a:ext uri="{9D8B030D-6E8A-4147-A177-3AD203B41FA5}">
                      <a16:colId xmlns:a16="http://schemas.microsoft.com/office/drawing/2014/main" val="4147556355"/>
                    </a:ext>
                  </a:extLst>
                </a:gridCol>
                <a:gridCol w="2452327">
                  <a:extLst>
                    <a:ext uri="{9D8B030D-6E8A-4147-A177-3AD203B41FA5}">
                      <a16:colId xmlns:a16="http://schemas.microsoft.com/office/drawing/2014/main" val="884413956"/>
                    </a:ext>
                  </a:extLst>
                </a:gridCol>
              </a:tblGrid>
              <a:tr h="610329">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a:t>
                      </a:r>
                      <a:endParaRPr lang="uk-UA" sz="1600" kern="100" dirty="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2275840" algn="l"/>
                        </a:tabLst>
                      </a:pPr>
                      <a:r>
                        <a:rPr lang="en-US" sz="1600" kern="100" dirty="0" err="1">
                          <a:effectLst/>
                          <a:latin typeface="Times New Roman" panose="02020603050405020304" pitchFamily="18" charset="0"/>
                          <a:cs typeface="Times New Roman" panose="02020603050405020304" pitchFamily="18" charset="0"/>
                        </a:rPr>
                        <a:t>п.п</a:t>
                      </a:r>
                      <a:r>
                        <a:rPr lang="en-US" sz="1600" kern="100" dirty="0">
                          <a:effectLst/>
                          <a:latin typeface="Times New Roman" panose="02020603050405020304" pitchFamily="18" charset="0"/>
                          <a:cs typeface="Times New Roman" panose="02020603050405020304" pitchFamily="18" charset="0"/>
                        </a:rPr>
                        <a:t>.</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Mein Tasks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Instructions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Answers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135281486"/>
                  </a:ext>
                </a:extLst>
              </a:tr>
              <a:tr h="245129">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ct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2</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3</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ct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4</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2633384010"/>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1.</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Why surface energy and surface tension arise..</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1297398751"/>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2.</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What is the structure of surfactant molecules?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785527561"/>
                  </a:ext>
                </a:extLst>
              </a:tr>
              <a:tr h="554299">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3.</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How to explain that surface tension decreases with increasing temperature?</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2900455779"/>
                  </a:ext>
                </a:extLst>
              </a:tr>
              <a:tr h="273696">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4.</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Give the classification of surfactants.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659241591"/>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5.</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Give qualitative reactions to the main types of surfactants.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686120376"/>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6.</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What substances are classified as anionic surfactants?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a:effectLst/>
                          <a:latin typeface="Times New Roman" panose="02020603050405020304" pitchFamily="18" charset="0"/>
                          <a:cs typeface="Times New Roman" panose="02020603050405020304" pitchFamily="18" charset="0"/>
                        </a:rPr>
                        <a:t>your answer</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633466949"/>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7.</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tabLst>
                          <a:tab pos="654685" algn="l"/>
                        </a:tabLst>
                      </a:pPr>
                      <a:r>
                        <a:rPr lang="en-US" sz="1600" kern="100" dirty="0">
                          <a:effectLst/>
                          <a:latin typeface="Times New Roman" panose="02020603050405020304" pitchFamily="18" charset="0"/>
                          <a:cs typeface="Times New Roman" panose="02020603050405020304" pitchFamily="18" charset="0"/>
                        </a:rPr>
                        <a:t>What substances are classified as cationic surfactants?</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68065971"/>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8.</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tabLst>
                          <a:tab pos="654685" algn="l"/>
                        </a:tabLst>
                      </a:pPr>
                      <a:r>
                        <a:rPr lang="en-US" sz="1600" kern="100">
                          <a:effectLst/>
                          <a:latin typeface="Times New Roman" panose="02020603050405020304" pitchFamily="18" charset="0"/>
                          <a:cs typeface="Times New Roman" panose="02020603050405020304" pitchFamily="18" charset="0"/>
                        </a:rPr>
                        <a:t>What substances are classified as amphoteric surfactants?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477828838"/>
                  </a:ext>
                </a:extLst>
              </a:tr>
              <a:tr h="507978">
                <a:tc>
                  <a:txBody>
                    <a:bodyPr/>
                    <a:lstStyle/>
                    <a:p>
                      <a:pPr>
                        <a:lnSpc>
                          <a:spcPct val="107000"/>
                        </a:lnSpc>
                        <a:spcAft>
                          <a:spcPts val="800"/>
                        </a:spcAft>
                        <a:tabLst>
                          <a:tab pos="2275840" algn="l"/>
                        </a:tabLst>
                      </a:pPr>
                      <a:r>
                        <a:rPr lang="en-US" sz="1600" kern="100">
                          <a:effectLst/>
                          <a:latin typeface="Times New Roman" panose="02020603050405020304" pitchFamily="18" charset="0"/>
                          <a:cs typeface="Times New Roman" panose="02020603050405020304" pitchFamily="18" charset="0"/>
                        </a:rPr>
                        <a:t>9.</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gn="just">
                        <a:lnSpc>
                          <a:spcPct val="107000"/>
                        </a:lnSpc>
                        <a:spcAft>
                          <a:spcPts val="800"/>
                        </a:spcAft>
                      </a:pPr>
                      <a:r>
                        <a:rPr lang="en-US" sz="1600" kern="100">
                          <a:effectLst/>
                          <a:latin typeface="Times New Roman" panose="02020603050405020304" pitchFamily="18" charset="0"/>
                          <a:cs typeface="Times New Roman" panose="02020603050405020304" pitchFamily="18" charset="0"/>
                        </a:rPr>
                        <a:t>What substances are classified as nonionic surfactants?</a:t>
                      </a:r>
                      <a:endParaRPr lang="uk-UA"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pPr>
                      <a:r>
                        <a:rPr lang="en-US" sz="1600" kern="100" dirty="0">
                          <a:effectLst/>
                          <a:latin typeface="Times New Roman" panose="02020603050405020304" pitchFamily="18" charset="0"/>
                          <a:cs typeface="Times New Roman" panose="02020603050405020304" pitchFamily="18" charset="0"/>
                        </a:rPr>
                        <a:t>your answer</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tc>
                  <a:txBody>
                    <a:bodyPr/>
                    <a:lstStyle/>
                    <a:p>
                      <a:pPr>
                        <a:lnSpc>
                          <a:spcPct val="107000"/>
                        </a:lnSpc>
                        <a:spcAft>
                          <a:spcPts val="800"/>
                        </a:spcAft>
                        <a:tabLst>
                          <a:tab pos="2275840" algn="l"/>
                        </a:tabLst>
                      </a:pPr>
                      <a:r>
                        <a:rPr lang="en-US" sz="1600" kern="100" dirty="0">
                          <a:effectLst/>
                          <a:latin typeface="Times New Roman" panose="02020603050405020304" pitchFamily="18" charset="0"/>
                          <a:cs typeface="Times New Roman" panose="02020603050405020304" pitchFamily="18" charset="0"/>
                        </a:rPr>
                        <a:t> </a:t>
                      </a:r>
                      <a:endParaRPr lang="uk-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840" marR="41840" marT="0" marB="0"/>
                </a:tc>
                <a:extLst>
                  <a:ext uri="{0D108BD9-81ED-4DB2-BD59-A6C34878D82A}">
                    <a16:rowId xmlns:a16="http://schemas.microsoft.com/office/drawing/2014/main" val="3342584075"/>
                  </a:ext>
                </a:extLst>
              </a:tr>
            </a:tbl>
          </a:graphicData>
        </a:graphic>
      </p:graphicFrame>
    </p:spTree>
    <p:extLst>
      <p:ext uri="{BB962C8B-B14F-4D97-AF65-F5344CB8AC3E}">
        <p14:creationId xmlns:p14="http://schemas.microsoft.com/office/powerpoint/2010/main" val="2894065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F45986-CD0B-BEC4-4679-3B72AB9077B9}"/>
              </a:ext>
            </a:extLst>
          </p:cNvPr>
          <p:cNvSpPr txBox="1"/>
          <p:nvPr/>
        </p:nvSpPr>
        <p:spPr>
          <a:xfrm>
            <a:off x="2399071" y="1055872"/>
            <a:ext cx="9114503" cy="4096231"/>
          </a:xfrm>
          <a:prstGeom prst="rect">
            <a:avLst/>
          </a:prstGeom>
          <a:noFill/>
        </p:spPr>
        <p:txBody>
          <a:bodyPr wrap="square">
            <a:spAutoFit/>
          </a:bodyPr>
          <a:lstStyle/>
          <a:p>
            <a:pPr algn="just">
              <a:lnSpc>
                <a:spcPct val="107000"/>
              </a:lnSpc>
            </a:pPr>
            <a:r>
              <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 Questions for self-control:</a:t>
            </a:r>
          </a:p>
          <a:p>
            <a:pPr algn="just">
              <a:lnSpc>
                <a:spcPct val="107000"/>
              </a:lnSpc>
            </a:pP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Lyophilic and lyophobic dispersed systems.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Criterion for the formation of lyophilic dispersed systems.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Amphiphilic properties of surfactant molecules (surfactants).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Principles of classification of South Africa. Surface tension and adsorption of surfactants at different interphase boundaries.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Self-organizing structures based on surfactants: surface films, micelles, liquid crystal structures.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The role of surfactants in improving or worsening wetting and spreading.</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Impact of surfactants on the environment and people.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Environmental protection as an incentive to search for new safe surfactants.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4274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2045110" y="2411842"/>
            <a:ext cx="9744120" cy="347787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2">
              <a:lumMod val="20000"/>
              <a:lumOff val="8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1661652" y="766732"/>
            <a:ext cx="10156020" cy="5324535"/>
          </a:xfrm>
          <a:prstGeom prst="rect">
            <a:avLst/>
          </a:prstGeom>
          <a:solidFill>
            <a:schemeClr val="accent3">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Віхоть">
  <a:themeElements>
    <a:clrScheme name="Фіолетова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517</TotalTime>
  <Words>1583</Words>
  <Application>Microsoft Office PowerPoint</Application>
  <PresentationFormat>Широкий екран</PresentationFormat>
  <Paragraphs>171</Paragraphs>
  <Slides>17</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17</vt:i4>
      </vt:variant>
    </vt:vector>
  </HeadingPairs>
  <TitlesOfParts>
    <vt:vector size="24" baseType="lpstr">
      <vt:lpstr>Arial</vt:lpstr>
      <vt:lpstr>Calibri</vt:lpstr>
      <vt:lpstr>Century Gothic</vt:lpstr>
      <vt:lpstr>Symbol</vt:lpstr>
      <vt:lpstr>Times New Roman</vt:lpstr>
      <vt:lpstr>Wingdings 3</vt:lpstr>
      <vt:lpstr>Віхоть</vt:lpstr>
      <vt:lpstr>Practical lesson No. 6   Theme № 6 «Criteria and methods of evaluation of surfactants»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3   Theme № 3. "Pharmaco-technological properties of powdered materials." </dc:title>
  <dc:creator>Еберле Лідія Вікторівна</dc:creator>
  <cp:lastModifiedBy>Еберле Лідія Вікторівна</cp:lastModifiedBy>
  <cp:revision>5</cp:revision>
  <dcterms:created xsi:type="dcterms:W3CDTF">2024-02-23T09:08:44Z</dcterms:created>
  <dcterms:modified xsi:type="dcterms:W3CDTF">2024-02-28T08:17:14Z</dcterms:modified>
</cp:coreProperties>
</file>