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9" r:id="rId23"/>
    <p:sldId id="300" r:id="rId24"/>
    <p:sldId id="276" r:id="rId25"/>
    <p:sldId id="277" r:id="rId26"/>
    <p:sldId id="27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562720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847298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038391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uk-UA"/>
              <a:t>Клацніть, щоб редагувати стиль зразка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546235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Content Placeholder 3"/>
          <p:cNvSpPr>
            <a:spLocks noGrp="1"/>
          </p:cNvSpPr>
          <p:nvPr>
            <p:ph sz="quarter" idx="13"/>
          </p:nvPr>
        </p:nvSpPr>
        <p:spPr>
          <a:xfrm>
            <a:off x="913774" y="3051012"/>
            <a:ext cx="5106027" cy="2740187"/>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3" name="Content Placeholder 5"/>
          <p:cNvSpPr>
            <a:spLocks noGrp="1"/>
          </p:cNvSpPr>
          <p:nvPr>
            <p:ph sz="quarter" idx="14"/>
          </p:nvPr>
        </p:nvSpPr>
        <p:spPr>
          <a:xfrm>
            <a:off x="6172200" y="3051012"/>
            <a:ext cx="5105401" cy="2740187"/>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5500614-38BD-41F6-880E-7440D0249107}" type="datetimeFigureOut">
              <a:rPr lang="uk-UA" smtClean="0"/>
              <a:t>28.02.2024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064969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5500614-38BD-41F6-880E-7440D0249107}"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4289197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C5500614-38BD-41F6-880E-7440D0249107}" type="datetimeFigureOut">
              <a:rPr lang="uk-UA" smtClean="0"/>
              <a:t>28.02.2024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79601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uk-UA"/>
              <a:t>Клацніть, щоб редагувати стиль зразка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375715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794751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3016393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643394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729136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5500614-38BD-41F6-880E-7440D0249107}" type="datetimeFigureOut">
              <a:rPr lang="uk-UA" smtClean="0"/>
              <a:t>28.02.2024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819708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C5500614-38BD-41F6-880E-7440D0249107}"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729013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C5500614-38BD-41F6-880E-7440D0249107}" type="datetimeFigureOut">
              <a:rPr lang="uk-UA" smtClean="0"/>
              <a:t>28.02.2024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79439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128372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uk-UA"/>
              <a:t>Клацніть, щоб редагувати стиль зразка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500614-38BD-41F6-880E-7440D0249107}" type="datetimeFigureOut">
              <a:rPr lang="uk-UA" smtClean="0"/>
              <a:t>28.02.2024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870A37-81DB-47FC-875A-2BE35B05768E}" type="slidenum">
              <a:rPr lang="uk-UA" smtClean="0"/>
              <a:t>‹№›</a:t>
            </a:fld>
            <a:endParaRPr lang="uk-UA"/>
          </a:p>
        </p:txBody>
      </p:sp>
    </p:spTree>
    <p:extLst>
      <p:ext uri="{BB962C8B-B14F-4D97-AF65-F5344CB8AC3E}">
        <p14:creationId xmlns:p14="http://schemas.microsoft.com/office/powerpoint/2010/main" val="2129512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C5500614-38BD-41F6-880E-7440D0249107}" type="datetimeFigureOut">
              <a:rPr lang="uk-UA" smtClean="0"/>
              <a:t>28.02.2024</a:t>
            </a:fld>
            <a:endParaRPr lang="uk-UA"/>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uk-UA"/>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B1870A37-81DB-47FC-875A-2BE35B05768E}" type="slidenum">
              <a:rPr lang="uk-UA" smtClean="0"/>
              <a:t>‹№›</a:t>
            </a:fld>
            <a:endParaRPr lang="uk-UA"/>
          </a:p>
        </p:txBody>
      </p:sp>
    </p:spTree>
    <p:extLst>
      <p:ext uri="{BB962C8B-B14F-4D97-AF65-F5344CB8AC3E}">
        <p14:creationId xmlns:p14="http://schemas.microsoft.com/office/powerpoint/2010/main" val="105557360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ідзаголовок 2">
            <a:extLst>
              <a:ext uri="{FF2B5EF4-FFF2-40B4-BE49-F238E27FC236}">
                <a16:creationId xmlns:a16="http://schemas.microsoft.com/office/drawing/2014/main" id="{3AF1C38F-FED4-41E7-AC9D-41F62961A6C3}"/>
              </a:ext>
            </a:extLst>
          </p:cNvPr>
          <p:cNvSpPr>
            <a:spLocks noGrp="1"/>
          </p:cNvSpPr>
          <p:nvPr>
            <p:ph type="ctrTitle"/>
          </p:nvPr>
        </p:nvSpPr>
        <p:spPr>
          <a:xfrm>
            <a:off x="1371600" y="2609645"/>
            <a:ext cx="9448800" cy="1825625"/>
          </a:xfrm>
        </p:spPr>
        <p:txBody>
          <a:bodyPr>
            <a:noAutofit/>
          </a:bodyPr>
          <a:lstStyle/>
          <a:p>
            <a:pPr algn="ctr">
              <a:lnSpc>
                <a:spcPct val="107000"/>
              </a:lnSpc>
              <a:spcAft>
                <a:spcPts val="800"/>
              </a:spcAft>
            </a:pPr>
            <a:r>
              <a:rPr lang="en-US" sz="3000" b="1" dirty="0">
                <a:effectLst/>
                <a:latin typeface="Times New Roman" panose="02020603050405020304" pitchFamily="18" charset="0"/>
                <a:ea typeface="Times New Roman" panose="02020603050405020304" pitchFamily="18" charset="0"/>
                <a:cs typeface="Times New Roman" panose="02020603050405020304" pitchFamily="18" charset="0"/>
              </a:rPr>
              <a:t>Practical lesson No. 7</a:t>
            </a:r>
            <a:br>
              <a:rPr lang="uk-UA" sz="3000" dirty="0">
                <a:effectLst/>
                <a:latin typeface="Calibri" panose="020F0502020204030204" pitchFamily="34" charset="0"/>
                <a:ea typeface="Calibri" panose="020F0502020204030204" pitchFamily="34" charset="0"/>
                <a:cs typeface="Times New Roman" panose="02020603050405020304" pitchFamily="18" charset="0"/>
              </a:rPr>
            </a:br>
            <a:r>
              <a:rPr lang="en-US" sz="3000" b="1"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uk-UA" sz="3000" dirty="0">
                <a:effectLst/>
                <a:latin typeface="Calibri" panose="020F0502020204030204" pitchFamily="34" charset="0"/>
                <a:ea typeface="Calibri" panose="020F0502020204030204" pitchFamily="34" charset="0"/>
                <a:cs typeface="Times New Roman" panose="02020603050405020304" pitchFamily="18" charset="0"/>
              </a:rPr>
            </a:br>
            <a:r>
              <a:rPr lang="en-US" sz="3000" b="1" dirty="0">
                <a:effectLst/>
                <a:latin typeface="Times New Roman" panose="02020603050405020304" pitchFamily="18" charset="0"/>
                <a:ea typeface="Times New Roman" panose="02020603050405020304" pitchFamily="18" charset="0"/>
                <a:cs typeface="Times New Roman" panose="02020603050405020304" pitchFamily="18" charset="0"/>
              </a:rPr>
              <a:t>Theme № 7. "Classification of emulsifiers. Properties of surfactants (surfactants). Classification of </a:t>
            </a:r>
            <a:r>
              <a:rPr lang="en-US" sz="3000" b="1" dirty="0" err="1">
                <a:effectLst/>
                <a:latin typeface="Times New Roman" panose="02020603050405020304" pitchFamily="18" charset="0"/>
                <a:ea typeface="Times New Roman" panose="02020603050405020304" pitchFamily="18" charset="0"/>
                <a:cs typeface="Times New Roman" panose="02020603050405020304" pitchFamily="18" charset="0"/>
              </a:rPr>
              <a:t>surfatants</a:t>
            </a:r>
            <a:r>
              <a:rPr lang="en-US" sz="3000" b="1" dirty="0">
                <a:effectLst/>
                <a:latin typeface="Times New Roman" panose="02020603050405020304" pitchFamily="18" charset="0"/>
                <a:ea typeface="Times New Roman" panose="02020603050405020304" pitchFamily="18" charset="0"/>
                <a:cs typeface="Times New Roman" panose="02020603050405020304" pitchFamily="18" charset="0"/>
              </a:rPr>
              <a:t> and their purpose."</a:t>
            </a:r>
            <a:endParaRPr lang="uk-UA" sz="3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0380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080A54-796E-527E-A875-ECCF886BB8A0}"/>
              </a:ext>
            </a:extLst>
          </p:cNvPr>
          <p:cNvSpPr txBox="1"/>
          <p:nvPr/>
        </p:nvSpPr>
        <p:spPr>
          <a:xfrm>
            <a:off x="960120" y="1021692"/>
            <a:ext cx="10622280" cy="4325223"/>
          </a:xfrm>
          <a:prstGeom prst="rect">
            <a:avLst/>
          </a:prstGeom>
          <a:noFill/>
        </p:spPr>
        <p:txBody>
          <a:bodyPr wrap="square">
            <a:spAutoFit/>
          </a:bodyPr>
          <a:lstStyle/>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Goal.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formation of students' theoretical knowledge about the physicochemical properties of emulsifiers, their structural formulas, the main requirements that emulsifiers must meet and their classification. To learn the physical and chemical properties of emulsifiers, their classification and main characteristics.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Basic concepts. </a:t>
            </a:r>
          </a:p>
          <a:p>
            <a:pPr algn="just">
              <a:lnSpc>
                <a:spcPct val="107000"/>
              </a:lnSpc>
              <a:spcAft>
                <a:spcPts val="800"/>
              </a:spcAft>
            </a:pP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Surface-active substances (surfactants)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are a huge group of substances that cause a decrease in surface tension at the interface of the phases of substances that do not dissolve in each other. Simply put, dirt is washed off thanks to surface-active substances.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3359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396D6F-7028-408D-3582-E3EBF25F692E}"/>
              </a:ext>
            </a:extLst>
          </p:cNvPr>
          <p:cNvSpPr txBox="1"/>
          <p:nvPr/>
        </p:nvSpPr>
        <p:spPr>
          <a:xfrm>
            <a:off x="914400" y="1059121"/>
            <a:ext cx="10637520" cy="4925579"/>
          </a:xfrm>
          <a:prstGeom prst="rect">
            <a:avLst/>
          </a:prstGeom>
          <a:noFill/>
        </p:spPr>
        <p:txBody>
          <a:bodyPr wrap="square">
            <a:spAutoFit/>
          </a:bodyPr>
          <a:lstStyle/>
          <a:p>
            <a:pPr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Solubilization</a:t>
            </a:r>
            <a:r>
              <a:rPr lang="en-US"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 the improvement of solubility with the help of surfactants, which are able to convert poorly soluble or completely insoluble substances into transparent or, in extreme cases, into opalescent solutions without changing their chemical structure.</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Cationic emulsifiers</a:t>
            </a:r>
            <a:r>
              <a:rPr lang="en-US"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are surfactants that form organic cations in an aqueous solution.</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Anionic emulsifiers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are surfactants that are dissociated in an aqueous solution.</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Nonionic emulsifiers</a:t>
            </a:r>
            <a:r>
              <a:rPr lang="en-US"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are surfactants that do not form ions in an aqueous environment, so they have certain advantages over ionic emulsifiers.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2275840" algn="l"/>
              </a:tabLs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Equipment: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computer, multimedia equipment.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4411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C705B5-C8D6-A578-8343-9584F7718477}"/>
              </a:ext>
            </a:extLst>
          </p:cNvPr>
          <p:cNvSpPr txBox="1"/>
          <p:nvPr/>
        </p:nvSpPr>
        <p:spPr>
          <a:xfrm>
            <a:off x="662940" y="1319608"/>
            <a:ext cx="10866120" cy="4218784"/>
          </a:xfrm>
          <a:prstGeom prst="rect">
            <a:avLst/>
          </a:prstGeom>
          <a:noFill/>
        </p:spPr>
        <p:txBody>
          <a:bodyPr wrap="square">
            <a:spAutoFit/>
          </a:bodyPr>
          <a:lstStyle/>
          <a:p>
            <a:pPr indent="450215" algn="just">
              <a:lnSpc>
                <a:spcPct val="107000"/>
              </a:lnSpc>
              <a:spcAft>
                <a:spcPts val="8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One of the most important components of dispersed systems of medicinal products are surfactants (surfactants). Due to their wide use, these means have remarkable preventive and curative properties and are in great demand among the population. Most of the creams for external use are created on the basis of emulsions. The use of emulsion forms is due to their specific properties, such as the ability to combine oil and water phases, the possibility of introducing various active components, as well as good consumer properties, such as moisturizing ability, easy absorption and easy application to the skin</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0304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48B0D0-9396-2776-67BD-30D3C8147E2C}"/>
              </a:ext>
            </a:extLst>
          </p:cNvPr>
          <p:cNvSpPr txBox="1"/>
          <p:nvPr/>
        </p:nvSpPr>
        <p:spPr>
          <a:xfrm>
            <a:off x="762000" y="1395613"/>
            <a:ext cx="10988040" cy="3852017"/>
          </a:xfrm>
          <a:prstGeom prst="rect">
            <a:avLst/>
          </a:prstGeom>
          <a:noFill/>
        </p:spPr>
        <p:txBody>
          <a:bodyPr wrap="square">
            <a:spAutoFit/>
          </a:bodyPr>
          <a:lstStyle/>
          <a:p>
            <a:pPr indent="450215" algn="just">
              <a:lnSpc>
                <a:spcPct val="107000"/>
              </a:lnSpc>
              <a:spcAft>
                <a:spcPts val="800"/>
              </a:spcAft>
              <a:tabLst>
                <a:tab pos="227584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One of the most important components of dispersed systems of cosmetic preparations is surfactants (surfactants). They are unevenly distributed in the solution, and due to their amphiphilic (hydrophilic-hydrophobic) character, they are concentrated (adsorbed) on the surfaces of phase separation, forming adsorption layers. The result of this process is a decrease in interfacial tension. Surfactant molecules contain lipophilic (hydrophobic) and hydrophilic functional groups.</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31800" algn="just">
              <a:lnSpc>
                <a:spcPct val="107000"/>
              </a:lnSpc>
              <a:spcAft>
                <a:spcPts val="800"/>
              </a:spcAft>
              <a:tabLst>
                <a:tab pos="227584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In principle, all emulsifiers can be considered surfactants</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2150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AEB356-A194-E0AD-58EA-C0E71D0E5294}"/>
              </a:ext>
            </a:extLst>
          </p:cNvPr>
          <p:cNvSpPr txBox="1"/>
          <p:nvPr/>
        </p:nvSpPr>
        <p:spPr>
          <a:xfrm>
            <a:off x="861060" y="1312039"/>
            <a:ext cx="10721340" cy="3970318"/>
          </a:xfrm>
          <a:prstGeom prst="rect">
            <a:avLst/>
          </a:prstGeom>
          <a:noFill/>
        </p:spPr>
        <p:txBody>
          <a:bodyPr wrap="square">
            <a:spAutoFit/>
          </a:bodyPr>
          <a:lstStyle/>
          <a:p>
            <a:pPr indent="431800" algn="just"/>
            <a:r>
              <a:rPr lang="en-US" sz="2800" dirty="0">
                <a:solidFill>
                  <a:srgbClr val="161616"/>
                </a:solidFill>
                <a:effectLst/>
                <a:latin typeface="Times New Roman" panose="02020603050405020304" pitchFamily="18" charset="0"/>
                <a:ea typeface="Calibri" panose="020F0502020204030204" pitchFamily="34" charset="0"/>
              </a:rPr>
              <a:t>Surfactants are emulsifiers that are used in the manufacture of pharmaceutical products and perform special tasks, therefore they must meet the following specific requirements:</a:t>
            </a:r>
            <a:endParaRPr lang="uk-UA" sz="2800" dirty="0">
              <a:effectLst/>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Char char="-"/>
            </a:pPr>
            <a:r>
              <a:rPr lang="en-US" sz="2800" dirty="0">
                <a:solidFill>
                  <a:srgbClr val="161616"/>
                </a:solidFill>
                <a:effectLst/>
                <a:latin typeface="Times New Roman" panose="02020603050405020304" pitchFamily="18" charset="0"/>
                <a:ea typeface="Times New Roman" panose="02020603050405020304" pitchFamily="18" charset="0"/>
              </a:rPr>
              <a:t>- toxicological safety;</a:t>
            </a:r>
            <a:endParaRPr lang="uk-UA" sz="2800" dirty="0">
              <a:effectLst/>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Char char="-"/>
            </a:pPr>
            <a:r>
              <a:rPr lang="en-US" sz="2800" dirty="0">
                <a:solidFill>
                  <a:srgbClr val="161616"/>
                </a:solidFill>
                <a:effectLst/>
                <a:latin typeface="Times New Roman" panose="02020603050405020304" pitchFamily="18" charset="0"/>
                <a:ea typeface="Times New Roman" panose="02020603050405020304" pitchFamily="18" charset="0"/>
              </a:rPr>
              <a:t>- high biological degradation;</a:t>
            </a:r>
            <a:endParaRPr lang="uk-UA" sz="2800" dirty="0">
              <a:effectLst/>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Char char="-"/>
            </a:pPr>
            <a:r>
              <a:rPr lang="en-US" sz="2800" dirty="0">
                <a:solidFill>
                  <a:srgbClr val="161616"/>
                </a:solidFill>
                <a:effectLst/>
                <a:latin typeface="Times New Roman" panose="02020603050405020304" pitchFamily="18" charset="0"/>
                <a:ea typeface="Times New Roman" panose="02020603050405020304" pitchFamily="18" charset="0"/>
              </a:rPr>
              <a:t>- confirmed compatibility with human skin and mucous membranes;</a:t>
            </a:r>
            <a:endParaRPr lang="uk-UA" sz="2800" dirty="0">
              <a:effectLst/>
              <a:latin typeface="Times New Roman" panose="02020603050405020304" pitchFamily="18" charset="0"/>
              <a:ea typeface="Times New Roman" panose="02020603050405020304" pitchFamily="18" charset="0"/>
            </a:endParaRPr>
          </a:p>
          <a:p>
            <a:pPr indent="431800" algn="just"/>
            <a:endParaRPr lang="en-US" sz="2800" dirty="0">
              <a:solidFill>
                <a:srgbClr val="161616"/>
              </a:solidFill>
              <a:effectLst/>
              <a:latin typeface="Times New Roman" panose="02020603050405020304" pitchFamily="18" charset="0"/>
              <a:ea typeface="Times New Roman" panose="02020603050405020304" pitchFamily="18" charset="0"/>
            </a:endParaRPr>
          </a:p>
          <a:p>
            <a:pPr indent="431800" algn="just"/>
            <a:r>
              <a:rPr lang="en-US" sz="2800" dirty="0">
                <a:solidFill>
                  <a:srgbClr val="161616"/>
                </a:solidFill>
                <a:effectLst/>
                <a:latin typeface="Times New Roman" panose="02020603050405020304" pitchFamily="18" charset="0"/>
                <a:ea typeface="Times New Roman" panose="02020603050405020304" pitchFamily="18" charset="0"/>
              </a:rPr>
              <a:t>guaranteed status of admission to use: having a passport and inclusion in the pharmacopoeia or registration in INCI and the like.</a:t>
            </a:r>
            <a:endParaRPr lang="uk-UA"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72214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DDADE0-0111-1500-BFFB-5875294E91FA}"/>
              </a:ext>
            </a:extLst>
          </p:cNvPr>
          <p:cNvSpPr txBox="1"/>
          <p:nvPr/>
        </p:nvSpPr>
        <p:spPr>
          <a:xfrm>
            <a:off x="922020" y="1608296"/>
            <a:ext cx="10347960" cy="2554545"/>
          </a:xfrm>
          <a:prstGeom prst="rect">
            <a:avLst/>
          </a:prstGeom>
          <a:noFill/>
        </p:spPr>
        <p:txBody>
          <a:bodyPr wrap="square">
            <a:spAutoFit/>
          </a:bodyPr>
          <a:lstStyle/>
          <a:p>
            <a:pPr indent="431800" algn="just"/>
            <a:r>
              <a:rPr lang="en-US" sz="3200" dirty="0">
                <a:solidFill>
                  <a:srgbClr val="161616"/>
                </a:solidFill>
                <a:effectLst/>
                <a:latin typeface="Times New Roman" panose="02020603050405020304" pitchFamily="18" charset="0"/>
                <a:ea typeface="Times New Roman" panose="02020603050405020304" pitchFamily="18" charset="0"/>
              </a:rPr>
              <a:t>It is also advisable to fulfill a number of other conditions, such as multifunctionality (for example, obtaining an additional cosmetic effect), as well as to achieve such important advantages as the possibility of using an emulsifier in a low concentration, which leads to energy savings.</a:t>
            </a:r>
            <a:endParaRPr lang="uk-UA"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30312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55DE1F-9FB5-5BE5-E422-D5944902A8F0}"/>
              </a:ext>
            </a:extLst>
          </p:cNvPr>
          <p:cNvSpPr txBox="1"/>
          <p:nvPr/>
        </p:nvSpPr>
        <p:spPr>
          <a:xfrm>
            <a:off x="350520" y="881301"/>
            <a:ext cx="11490960" cy="4832092"/>
          </a:xfrm>
          <a:prstGeom prst="rect">
            <a:avLst/>
          </a:prstGeom>
          <a:noFill/>
        </p:spPr>
        <p:txBody>
          <a:bodyPr wrap="square">
            <a:spAutoFit/>
          </a:bodyPr>
          <a:lstStyle/>
          <a:p>
            <a:pPr indent="431800" algn="just"/>
            <a:r>
              <a:rPr lang="en-US" sz="2800" b="1" i="1" dirty="0" err="1">
                <a:solidFill>
                  <a:srgbClr val="161616"/>
                </a:solidFill>
                <a:effectLst/>
                <a:latin typeface="Times New Roman" panose="02020603050405020304" pitchFamily="18" charset="0"/>
                <a:ea typeface="Times New Roman" panose="02020603050405020304" pitchFamily="18" charset="0"/>
              </a:rPr>
              <a:t>Physico</a:t>
            </a:r>
            <a:r>
              <a:rPr lang="en-US" sz="2800" b="1" i="1" dirty="0">
                <a:solidFill>
                  <a:srgbClr val="161616"/>
                </a:solidFill>
                <a:effectLst/>
                <a:latin typeface="Times New Roman" panose="02020603050405020304" pitchFamily="18" charset="0"/>
                <a:ea typeface="Times New Roman" panose="02020603050405020304" pitchFamily="18" charset="0"/>
              </a:rPr>
              <a:t>-chemical properties of surfactants and emulsifiers</a:t>
            </a:r>
          </a:p>
          <a:p>
            <a:pPr indent="431800" algn="just"/>
            <a:endParaRPr lang="uk-UA" sz="2800" dirty="0">
              <a:effectLst/>
              <a:latin typeface="Times New Roman" panose="02020603050405020304" pitchFamily="18" charset="0"/>
              <a:ea typeface="Times New Roman" panose="02020603050405020304" pitchFamily="18" charset="0"/>
            </a:endParaRPr>
          </a:p>
          <a:p>
            <a:pPr indent="431800" algn="just"/>
            <a:r>
              <a:rPr lang="en-US" sz="2800" i="1" dirty="0">
                <a:solidFill>
                  <a:srgbClr val="161616"/>
                </a:solidFill>
                <a:effectLst/>
                <a:latin typeface="Times New Roman" panose="02020603050405020304" pitchFamily="18" charset="0"/>
                <a:ea typeface="Times New Roman" panose="02020603050405020304" pitchFamily="18" charset="0"/>
              </a:rPr>
              <a:t>Aggregation</a:t>
            </a:r>
            <a:r>
              <a:rPr lang="en-US" sz="2800" dirty="0">
                <a:solidFill>
                  <a:srgbClr val="161616"/>
                </a:solidFill>
                <a:effectLst/>
                <a:latin typeface="Times New Roman" panose="02020603050405020304" pitchFamily="18" charset="0"/>
                <a:ea typeface="Times New Roman" panose="02020603050405020304" pitchFamily="18" charset="0"/>
              </a:rPr>
              <a:t>. After reaching a certain concentration, surfactant molecules are able to form relatively large molecular aggregates - micelles. This concentration characteristic of each surfactant is called the critical micelle formation concentration (CMC). This process is reversed: when the solution is diluted with a solvent below the CCM, the surfactant micelles again break down into individual molecules (monomers). Thermodynamic equilibrium is established between monomers and micelles, and it does not matter where the surfactant monomer molecules are located - at the boundary of the phase separation or in the volume of the solution.</a:t>
            </a:r>
            <a:endParaRPr lang="uk-UA"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0982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826F68-68EF-CA86-3550-E9BD40AE5B84}"/>
              </a:ext>
            </a:extLst>
          </p:cNvPr>
          <p:cNvSpPr txBox="1"/>
          <p:nvPr/>
        </p:nvSpPr>
        <p:spPr>
          <a:xfrm>
            <a:off x="533400" y="1012954"/>
            <a:ext cx="11216640" cy="5262979"/>
          </a:xfrm>
          <a:prstGeom prst="rect">
            <a:avLst/>
          </a:prstGeom>
          <a:noFill/>
        </p:spPr>
        <p:txBody>
          <a:bodyPr wrap="square">
            <a:spAutoFit/>
          </a:bodyPr>
          <a:lstStyle/>
          <a:p>
            <a:pPr indent="431800" algn="just"/>
            <a:r>
              <a:rPr lang="en-US" sz="2800" i="1" dirty="0">
                <a:solidFill>
                  <a:srgbClr val="161616"/>
                </a:solidFill>
                <a:effectLst/>
                <a:latin typeface="Times New Roman" panose="02020603050405020304" pitchFamily="18" charset="0"/>
                <a:ea typeface="Times New Roman" panose="02020603050405020304" pitchFamily="18" charset="0"/>
                <a:cs typeface="Times New Roman" panose="02020603050405020304" pitchFamily="18" charset="0"/>
              </a:rPr>
              <a:t>Monomers </a:t>
            </a:r>
            <a:r>
              <a:rPr lang="en-US" sz="2800" dirty="0">
                <a:solidFill>
                  <a:srgbClr val="161616"/>
                </a:solidFill>
                <a:effectLst/>
                <a:latin typeface="Times New Roman" panose="02020603050405020304" pitchFamily="18" charset="0"/>
                <a:ea typeface="Times New Roman" panose="02020603050405020304" pitchFamily="18" charset="0"/>
                <a:cs typeface="Times New Roman" panose="02020603050405020304" pitchFamily="18" charset="0"/>
              </a:rPr>
              <a:t>in the micelle are placed so that their hydrophobic groups are inside, they are not in direct contact with the solvent, and hydrophilic groups are distributed on the surface of the micelle and ensure their stability in solution</a:t>
            </a:r>
            <a:endParaRPr lang="uk-U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sz="2800" kern="0" dirty="0">
                <a:solidFill>
                  <a:srgbClr val="161616"/>
                </a:solidFill>
                <a:effectLst/>
                <a:latin typeface="Times New Roman" panose="02020603050405020304" pitchFamily="18" charset="0"/>
                <a:ea typeface="Calibri" panose="020F0502020204030204" pitchFamily="34" charset="0"/>
                <a:cs typeface="Times New Roman" panose="02020603050405020304" pitchFamily="18" charset="0"/>
              </a:rPr>
              <a:t>Micelles can have different shapes and sizes. The number of monomers in the micelle fluctuates around the average value characteristic of each surfactant. Nonionic, low molecular weight surfactants have an aggregation number of the order of 50–1000; and in anionic, cationic - charged ones, it is about 50. This is explained by the fact that the electrostatic repulsion between equally charged groups does not create conditions for further aggregation. In addition to spherical, thermodynamically stable forms of aggregation can also be called ellipsoids, </a:t>
            </a:r>
            <a:r>
              <a:rPr lang="en-US" sz="2800" kern="0" dirty="0" err="1">
                <a:solidFill>
                  <a:srgbClr val="161616"/>
                </a:solidFill>
                <a:effectLst/>
                <a:latin typeface="Times New Roman" panose="02020603050405020304" pitchFamily="18" charset="0"/>
                <a:ea typeface="Calibri" panose="020F0502020204030204" pitchFamily="34" charset="0"/>
                <a:cs typeface="Times New Roman" panose="02020603050405020304" pitchFamily="18" charset="0"/>
              </a:rPr>
              <a:t>paliceta</a:t>
            </a:r>
            <a:r>
              <a:rPr lang="en-US" sz="2800" kern="0" dirty="0">
                <a:solidFill>
                  <a:srgbClr val="161616"/>
                </a:solidFill>
                <a:effectLst/>
                <a:latin typeface="Times New Roman" panose="02020603050405020304" pitchFamily="18" charset="0"/>
                <a:ea typeface="Calibri" panose="020F0502020204030204" pitchFamily="34" charset="0"/>
                <a:cs typeface="Times New Roman" panose="02020603050405020304" pitchFamily="18" charset="0"/>
              </a:rPr>
              <a:t>, disk-shaped micelles. </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3984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2EE90F-7F7E-B40F-D35D-7A10ED4DB52E}"/>
              </a:ext>
            </a:extLst>
          </p:cNvPr>
          <p:cNvSpPr txBox="1"/>
          <p:nvPr/>
        </p:nvSpPr>
        <p:spPr>
          <a:xfrm>
            <a:off x="769620" y="1413063"/>
            <a:ext cx="10652760" cy="4031873"/>
          </a:xfrm>
          <a:prstGeom prst="rect">
            <a:avLst/>
          </a:prstGeom>
          <a:noFill/>
        </p:spPr>
        <p:txBody>
          <a:bodyPr wrap="square">
            <a:spAutoFit/>
          </a:bodyPr>
          <a:lstStyle/>
          <a:p>
            <a:pPr indent="431800" algn="just"/>
            <a:r>
              <a:rPr lang="en-US" sz="3200" dirty="0">
                <a:solidFill>
                  <a:srgbClr val="161616"/>
                </a:solidFill>
                <a:effectLst/>
                <a:latin typeface="Times New Roman" panose="02020603050405020304" pitchFamily="18" charset="0"/>
                <a:ea typeface="Times New Roman" panose="02020603050405020304" pitchFamily="18" charset="0"/>
              </a:rPr>
              <a:t>The macroscopic properties of solutions containing surfactants, especially their viscosity, depend on the size and shape of the aggregates. For many applications, especially in cosmetics, this is as important as the fact that molecules dispersed in solution have only a slight solubility or even no solubility at all. They can only be mounted inside the micelle and thereby transferred into the solution. This process is called solubilization, or colloidal solubility.</a:t>
            </a:r>
            <a:endParaRPr lang="uk-UA"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2192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13C7D9-1B66-2545-9429-D818EC96D166}"/>
              </a:ext>
            </a:extLst>
          </p:cNvPr>
          <p:cNvSpPr txBox="1"/>
          <p:nvPr/>
        </p:nvSpPr>
        <p:spPr>
          <a:xfrm>
            <a:off x="708660" y="806440"/>
            <a:ext cx="10774680" cy="4832092"/>
          </a:xfrm>
          <a:prstGeom prst="rect">
            <a:avLst/>
          </a:prstGeom>
          <a:noFill/>
        </p:spPr>
        <p:txBody>
          <a:bodyPr wrap="square">
            <a:spAutoFit/>
          </a:bodyPr>
          <a:lstStyle/>
          <a:p>
            <a:pPr indent="431800" algn="just"/>
            <a:r>
              <a:rPr lang="en-US" sz="2800" dirty="0">
                <a:solidFill>
                  <a:srgbClr val="161616"/>
                </a:solidFill>
                <a:effectLst/>
                <a:latin typeface="Times New Roman" panose="02020603050405020304" pitchFamily="18" charset="0"/>
                <a:ea typeface="Times New Roman" panose="02020603050405020304" pitchFamily="18" charset="0"/>
              </a:rPr>
              <a:t>Solubilization should be understood as the improvement of solubility with the help of surfactants, which are able to convert poorly soluble or completely insoluble substances into transparent or, in the extreme case, into opalescent solutions without changing their chemical structure. For solubilization, mainly surfactants with a low value of CCM and so that they are indifferent to chemical interactions are used.</a:t>
            </a:r>
          </a:p>
          <a:p>
            <a:pPr indent="431800" algn="just"/>
            <a:endParaRPr lang="uk-UA" sz="2800" dirty="0">
              <a:effectLst/>
              <a:latin typeface="Times New Roman" panose="02020603050405020304" pitchFamily="18" charset="0"/>
              <a:ea typeface="Times New Roman" panose="02020603050405020304" pitchFamily="18" charset="0"/>
            </a:endParaRPr>
          </a:p>
          <a:p>
            <a:pPr indent="431800" algn="just"/>
            <a:r>
              <a:rPr lang="en-US" sz="2800" dirty="0">
                <a:solidFill>
                  <a:srgbClr val="161616"/>
                </a:solidFill>
                <a:effectLst/>
                <a:latin typeface="Times New Roman" panose="02020603050405020304" pitchFamily="18" charset="0"/>
                <a:ea typeface="Times New Roman" panose="02020603050405020304" pitchFamily="18" charset="0"/>
              </a:rPr>
              <a:t>Emulsifiers with two long hydrocarbon chains in the process of their aggregation form another structure that distinguishes them from emulsifiers with one hydrocarbon radical. They spontaneously form multi-layered empty balls - vesicles.</a:t>
            </a:r>
            <a:endParaRPr lang="uk-UA"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26283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2904CD-35DF-FC9E-E65C-938D7428B688}"/>
              </a:ext>
            </a:extLst>
          </p:cNvPr>
          <p:cNvSpPr txBox="1"/>
          <p:nvPr/>
        </p:nvSpPr>
        <p:spPr>
          <a:xfrm>
            <a:off x="621030" y="843677"/>
            <a:ext cx="10949940" cy="5170646"/>
          </a:xfrm>
          <a:prstGeom prst="rect">
            <a:avLst/>
          </a:prstGeom>
          <a:noFill/>
        </p:spPr>
        <p:txBody>
          <a:bodyPr wrap="square">
            <a:spAutoFit/>
          </a:bodyPr>
          <a:lstStyle/>
          <a:p>
            <a:pPr indent="431800" algn="just"/>
            <a:r>
              <a:rPr lang="en-US" sz="3000" dirty="0">
                <a:solidFill>
                  <a:srgbClr val="161616"/>
                </a:solidFill>
                <a:effectLst/>
                <a:latin typeface="Times New Roman" panose="02020603050405020304" pitchFamily="18" charset="0"/>
                <a:ea typeface="Times New Roman" panose="02020603050405020304" pitchFamily="18" charset="0"/>
              </a:rPr>
              <a:t>Liposomes are spherical vesicles (25–5000 nm in diameter), the membranes of which consist of one or more double layers of amphiphilic lecithin molecules. At the same time, the lipophilic (hydrophobic) parts of the surfactant are always directed towards the middle of the double layer. If the vesicles form nonionic emulsifiers, they are called </a:t>
            </a:r>
            <a:r>
              <a:rPr lang="en-US" sz="3000" dirty="0" err="1">
                <a:solidFill>
                  <a:srgbClr val="161616"/>
                </a:solidFill>
                <a:effectLst/>
                <a:latin typeface="Times New Roman" panose="02020603050405020304" pitchFamily="18" charset="0"/>
                <a:ea typeface="Times New Roman" panose="02020603050405020304" pitchFamily="18" charset="0"/>
              </a:rPr>
              <a:t>niosomes</a:t>
            </a:r>
            <a:r>
              <a:rPr lang="en-US" sz="3000" dirty="0">
                <a:solidFill>
                  <a:srgbClr val="161616"/>
                </a:solidFill>
                <a:effectLst/>
                <a:latin typeface="Times New Roman" panose="02020603050405020304" pitchFamily="18" charset="0"/>
                <a:ea typeface="Times New Roman" panose="02020603050405020304" pitchFamily="18" charset="0"/>
              </a:rPr>
              <a:t>. Thus, the inner core of liposomes and </a:t>
            </a:r>
            <a:r>
              <a:rPr lang="en-US" sz="3000" dirty="0" err="1">
                <a:solidFill>
                  <a:srgbClr val="161616"/>
                </a:solidFill>
                <a:effectLst/>
                <a:latin typeface="Times New Roman" panose="02020603050405020304" pitchFamily="18" charset="0"/>
                <a:ea typeface="Times New Roman" panose="02020603050405020304" pitchFamily="18" charset="0"/>
              </a:rPr>
              <a:t>niosomes</a:t>
            </a:r>
            <a:r>
              <a:rPr lang="en-US" sz="3000" dirty="0">
                <a:solidFill>
                  <a:srgbClr val="161616"/>
                </a:solidFill>
                <a:effectLst/>
                <a:latin typeface="Times New Roman" panose="02020603050405020304" pitchFamily="18" charset="0"/>
                <a:ea typeface="Times New Roman" panose="02020603050405020304" pitchFamily="18" charset="0"/>
              </a:rPr>
              <a:t> always forms a water phase.</a:t>
            </a:r>
            <a:endParaRPr lang="uk-UA" sz="3000" dirty="0">
              <a:effectLst/>
              <a:latin typeface="Times New Roman" panose="02020603050405020304" pitchFamily="18" charset="0"/>
              <a:ea typeface="Times New Roman" panose="02020603050405020304" pitchFamily="18" charset="0"/>
            </a:endParaRPr>
          </a:p>
          <a:p>
            <a:pPr indent="431800" algn="just"/>
            <a:r>
              <a:rPr lang="en-US" sz="3000" dirty="0">
                <a:solidFill>
                  <a:srgbClr val="161616"/>
                </a:solidFill>
                <a:effectLst/>
                <a:latin typeface="Times New Roman" panose="02020603050405020304" pitchFamily="18" charset="0"/>
                <a:ea typeface="Times New Roman" panose="02020603050405020304" pitchFamily="18" charset="0"/>
              </a:rPr>
              <a:t>Due to their characteristic structure, vesicles are potential delivery systems for hydrophilic systems and water in the stratum corneum or are carriers of lipophilic and amphiphilic molecules (in lipophilic membranes).</a:t>
            </a:r>
            <a:endParaRPr lang="uk-UA" sz="3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62408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23F6CF-C22C-B9EE-72C4-A504830FD15B}"/>
              </a:ext>
            </a:extLst>
          </p:cNvPr>
          <p:cNvSpPr txBox="1"/>
          <p:nvPr/>
        </p:nvSpPr>
        <p:spPr>
          <a:xfrm>
            <a:off x="563880" y="612845"/>
            <a:ext cx="11049000" cy="6001643"/>
          </a:xfrm>
          <a:prstGeom prst="rect">
            <a:avLst/>
          </a:prstGeom>
          <a:noFill/>
        </p:spPr>
        <p:txBody>
          <a:bodyPr wrap="square">
            <a:spAutoFit/>
          </a:bodyPr>
          <a:lstStyle/>
          <a:p>
            <a:pPr indent="431800" algn="just"/>
            <a:r>
              <a:rPr lang="en-US" sz="2400" b="1" dirty="0">
                <a:solidFill>
                  <a:srgbClr val="161616"/>
                </a:solidFill>
                <a:effectLst/>
                <a:latin typeface="Times New Roman" panose="02020603050405020304" pitchFamily="18" charset="0"/>
                <a:ea typeface="Times New Roman" panose="02020603050405020304" pitchFamily="18" charset="0"/>
              </a:rPr>
              <a:t>Classification of emulsifiers:</a:t>
            </a:r>
          </a:p>
          <a:p>
            <a:pPr indent="431800" algn="just"/>
            <a:endParaRPr lang="uk-UA" sz="2400" dirty="0">
              <a:effectLst/>
              <a:latin typeface="Times New Roman" panose="02020603050405020304" pitchFamily="18" charset="0"/>
              <a:ea typeface="Times New Roman" panose="02020603050405020304" pitchFamily="18" charset="0"/>
            </a:endParaRPr>
          </a:p>
          <a:p>
            <a:pPr indent="431800" algn="just"/>
            <a:r>
              <a:rPr lang="en-US" sz="2400" b="1" i="1" dirty="0">
                <a:solidFill>
                  <a:srgbClr val="161616"/>
                </a:solidFill>
                <a:effectLst/>
                <a:latin typeface="Times New Roman" panose="02020603050405020304" pitchFamily="18" charset="0"/>
                <a:ea typeface="Times New Roman" panose="02020603050405020304" pitchFamily="18" charset="0"/>
              </a:rPr>
              <a:t>Anionic </a:t>
            </a:r>
            <a:r>
              <a:rPr lang="en-US" sz="2400" dirty="0">
                <a:solidFill>
                  <a:srgbClr val="161616"/>
                </a:solidFill>
                <a:effectLst/>
                <a:latin typeface="Times New Roman" panose="02020603050405020304" pitchFamily="18" charset="0"/>
                <a:ea typeface="Times New Roman" panose="02020603050405020304" pitchFamily="18" charset="0"/>
              </a:rPr>
              <a:t>emulsifiers are dissociated in aqueous solution. The anion is responsible for the emulsifying effect, but the counterion also determines the technological properties. Fatty acid soap (С12–С18) is an important emulsifier in cosmetic products. Clarification: only water-soluble or colloidally dispersed sodium, potassium, ammonium, or amine salts are called soaps, while water-insoluble calcium, magnesium, zinc, and aluminum salts are called metal soaps."</a:t>
            </a:r>
            <a:endParaRPr lang="uk-UA" sz="2400" dirty="0">
              <a:effectLst/>
              <a:latin typeface="Times New Roman" panose="02020603050405020304" pitchFamily="18" charset="0"/>
              <a:ea typeface="Times New Roman" panose="02020603050405020304" pitchFamily="18" charset="0"/>
            </a:endParaRPr>
          </a:p>
          <a:p>
            <a:pPr indent="431800" algn="just"/>
            <a:r>
              <a:rPr lang="en-US" sz="2400" dirty="0">
                <a:solidFill>
                  <a:srgbClr val="161616"/>
                </a:solidFill>
                <a:effectLst/>
                <a:latin typeface="Times New Roman" panose="02020603050405020304" pitchFamily="18" charset="0"/>
                <a:ea typeface="Times New Roman" panose="02020603050405020304" pitchFamily="18" charset="0"/>
              </a:rPr>
              <a:t>From a chemical point of view, soaps mean alkali metal salts of fatty acids, which are formed after the neutralization of fatty acids with alkali. The chemical structures of fatty acid soaps and sodium stearyl sulfate are shown in Fig. 17.</a:t>
            </a:r>
            <a:endParaRPr lang="uk-UA" sz="2400" dirty="0">
              <a:effectLst/>
              <a:latin typeface="Times New Roman" panose="02020603050405020304" pitchFamily="18" charset="0"/>
              <a:ea typeface="Times New Roman" panose="02020603050405020304" pitchFamily="18" charset="0"/>
            </a:endParaRPr>
          </a:p>
          <a:p>
            <a:pPr indent="431800" algn="just"/>
            <a:r>
              <a:rPr lang="en-US" sz="2400" dirty="0">
                <a:solidFill>
                  <a:srgbClr val="161616"/>
                </a:solidFill>
                <a:effectLst/>
                <a:latin typeface="Times New Roman" panose="02020603050405020304" pitchFamily="18" charset="0"/>
                <a:ea typeface="Times New Roman" panose="02020603050405020304" pitchFamily="18" charset="0"/>
              </a:rPr>
              <a:t>The use of sodium hydroxide solution gives mainly solid soaps, potassium hydroxide - from liquid to pasty. Due to their low viscosity, they are also called liquid soaps.</a:t>
            </a:r>
            <a:endParaRPr lang="uk-UA" sz="2400" dirty="0">
              <a:effectLst/>
              <a:latin typeface="Times New Roman" panose="02020603050405020304" pitchFamily="18" charset="0"/>
              <a:ea typeface="Times New Roman" panose="02020603050405020304" pitchFamily="18" charset="0"/>
            </a:endParaRPr>
          </a:p>
          <a:p>
            <a:pPr indent="431800" algn="just"/>
            <a:r>
              <a:rPr lang="en-US" sz="2400" dirty="0">
                <a:solidFill>
                  <a:srgbClr val="161616"/>
                </a:solidFill>
                <a:effectLst/>
                <a:latin typeface="Times New Roman" panose="02020603050405020304" pitchFamily="18" charset="0"/>
                <a:ea typeface="Times New Roman" panose="02020603050405020304" pitchFamily="18" charset="0"/>
              </a:rPr>
              <a:t>The cleansing action of amphiphilic salts of fatty acids consists in the fact that their solutions wet the surface of the skin, disperse, emulsify or solubilize particles of pollution stuck to the surface, and then transfer them into a solution</a:t>
            </a:r>
            <a:r>
              <a:rPr lang="en-US" sz="2400" b="1" i="1" dirty="0">
                <a:solidFill>
                  <a:srgbClr val="161616"/>
                </a:solidFill>
                <a:effectLst/>
                <a:latin typeface="Times New Roman" panose="02020603050405020304" pitchFamily="18" charset="0"/>
                <a:ea typeface="Times New Roman" panose="02020603050405020304" pitchFamily="18" charset="0"/>
              </a:rPr>
              <a:t>.</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5993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647F4-E7DB-05ED-3768-DCC77D25874E}"/>
              </a:ext>
            </a:extLst>
          </p:cNvPr>
          <p:cNvSpPr txBox="1"/>
          <p:nvPr/>
        </p:nvSpPr>
        <p:spPr>
          <a:xfrm>
            <a:off x="381000" y="1166843"/>
            <a:ext cx="11170920" cy="4524315"/>
          </a:xfrm>
          <a:prstGeom prst="rect">
            <a:avLst/>
          </a:prstGeom>
          <a:noFill/>
        </p:spPr>
        <p:txBody>
          <a:bodyPr wrap="square">
            <a:spAutoFit/>
          </a:bodyPr>
          <a:lstStyle/>
          <a:p>
            <a:pPr indent="431800" algn="just"/>
            <a:r>
              <a:rPr lang="en-US" sz="2400" b="1" i="1" dirty="0">
                <a:solidFill>
                  <a:srgbClr val="161616"/>
                </a:solidFill>
                <a:effectLst/>
                <a:latin typeface="Times New Roman" panose="02020603050405020304" pitchFamily="18" charset="0"/>
                <a:ea typeface="Times New Roman" panose="02020603050405020304" pitchFamily="18" charset="0"/>
              </a:rPr>
              <a:t>Cationic emulsifiers </a:t>
            </a:r>
            <a:r>
              <a:rPr lang="en-US" sz="2400" dirty="0">
                <a:solidFill>
                  <a:srgbClr val="161616"/>
                </a:solidFill>
                <a:effectLst/>
                <a:latin typeface="Times New Roman" panose="02020603050405020304" pitchFamily="18" charset="0"/>
                <a:ea typeface="Times New Roman" panose="02020603050405020304" pitchFamily="18" charset="0"/>
              </a:rPr>
              <a:t>form organic cations in an aqueous solution.</a:t>
            </a:r>
            <a:endParaRPr lang="uk-UA" sz="2400" dirty="0">
              <a:effectLst/>
              <a:latin typeface="Times New Roman" panose="02020603050405020304" pitchFamily="18" charset="0"/>
              <a:ea typeface="Times New Roman" panose="02020603050405020304" pitchFamily="18" charset="0"/>
            </a:endParaRPr>
          </a:p>
          <a:p>
            <a:pPr indent="431800" algn="just"/>
            <a:r>
              <a:rPr lang="en-US" sz="2400" dirty="0">
                <a:solidFill>
                  <a:srgbClr val="161616"/>
                </a:solidFill>
                <a:effectLst/>
                <a:latin typeface="Times New Roman" panose="02020603050405020304" pitchFamily="18" charset="0"/>
                <a:ea typeface="Times New Roman" panose="02020603050405020304" pitchFamily="18" charset="0"/>
              </a:rPr>
              <a:t>Due to their ionic character, they are very hydrophilic. Unlike anionic emulsifiers, they have strong preservative properties, so special attention should be paid to dermatological compatibility.</a:t>
            </a:r>
            <a:endParaRPr lang="uk-UA" sz="2400" dirty="0">
              <a:effectLst/>
              <a:latin typeface="Times New Roman" panose="02020603050405020304" pitchFamily="18" charset="0"/>
              <a:ea typeface="Times New Roman" panose="02020603050405020304" pitchFamily="18" charset="0"/>
            </a:endParaRPr>
          </a:p>
          <a:p>
            <a:pPr indent="431800" algn="just"/>
            <a:r>
              <a:rPr lang="en-US" sz="2400" dirty="0">
                <a:solidFill>
                  <a:srgbClr val="161616"/>
                </a:solidFill>
                <a:effectLst/>
                <a:latin typeface="Times New Roman" panose="02020603050405020304" pitchFamily="18" charset="0"/>
                <a:ea typeface="Times New Roman" panose="02020603050405020304" pitchFamily="18" charset="0"/>
              </a:rPr>
              <a:t>The use of cationic emulsifiers in emulsions is limited by their possible interaction with anionic compounds, and this can reduce their emulsifying ability. Emulsions based on cationic emulsifiers are easily destroyed on the skin, which is explained by a strong interaction with the skin surface. The high adsorption capacity is due to the electrostatic attraction between the opposite charges of the skin surface and the cation of the emulsifier. In this case, the hydrophobic residues of their molecule are directed to the outer side of the skin. As a result, a hydrophobized skin surface is formed; it seems elastic and soft.</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7993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1378AE-48F9-5334-EE3D-81F532F64B9A}"/>
              </a:ext>
            </a:extLst>
          </p:cNvPr>
          <p:cNvSpPr txBox="1"/>
          <p:nvPr/>
        </p:nvSpPr>
        <p:spPr>
          <a:xfrm>
            <a:off x="868680" y="474345"/>
            <a:ext cx="10927080" cy="5632311"/>
          </a:xfrm>
          <a:prstGeom prst="rect">
            <a:avLst/>
          </a:prstGeom>
          <a:noFill/>
        </p:spPr>
        <p:txBody>
          <a:bodyPr wrap="square">
            <a:spAutoFit/>
          </a:bodyPr>
          <a:lstStyle/>
          <a:p>
            <a:pPr indent="431800" algn="just"/>
            <a:r>
              <a:rPr lang="en-US" sz="2400" b="1" i="1" dirty="0">
                <a:solidFill>
                  <a:srgbClr val="161616"/>
                </a:solidFill>
                <a:effectLst/>
                <a:latin typeface="Times New Roman" panose="02020603050405020304" pitchFamily="18" charset="0"/>
                <a:ea typeface="Times New Roman" panose="02020603050405020304" pitchFamily="18" charset="0"/>
              </a:rPr>
              <a:t>Ampholyte </a:t>
            </a:r>
            <a:r>
              <a:rPr lang="en-US" sz="2400" dirty="0">
                <a:solidFill>
                  <a:srgbClr val="161616"/>
                </a:solidFill>
                <a:effectLst/>
                <a:latin typeface="Times New Roman" panose="02020603050405020304" pitchFamily="18" charset="0"/>
                <a:ea typeface="Times New Roman" panose="02020603050405020304" pitchFamily="18" charset="0"/>
              </a:rPr>
              <a:t>emulsifiers combine both types of ions in one molecule. Their most important representatives are </a:t>
            </a:r>
            <a:r>
              <a:rPr lang="en-US" sz="2400" dirty="0" err="1">
                <a:solidFill>
                  <a:srgbClr val="161616"/>
                </a:solidFill>
                <a:effectLst/>
                <a:latin typeface="Times New Roman" panose="02020603050405020304" pitchFamily="18" charset="0"/>
                <a:ea typeface="Times New Roman" panose="02020603050405020304" pitchFamily="18" charset="0"/>
              </a:rPr>
              <a:t>lecithins</a:t>
            </a:r>
            <a:r>
              <a:rPr lang="en-US" sz="2400" dirty="0">
                <a:solidFill>
                  <a:srgbClr val="161616"/>
                </a:solidFill>
                <a:effectLst/>
                <a:latin typeface="Times New Roman" panose="02020603050405020304" pitchFamily="18" charset="0"/>
                <a:ea typeface="Times New Roman" panose="02020603050405020304" pitchFamily="18" charset="0"/>
              </a:rPr>
              <a:t> and phospholipids. Both of them belong to the group of phosphatides, because they consist of residues of phosphoric acid, fatty acids, alcohol and a nitrogenous component.</a:t>
            </a:r>
            <a:endParaRPr lang="uk-UA" sz="2400" dirty="0">
              <a:effectLst/>
              <a:latin typeface="Times New Roman" panose="02020603050405020304" pitchFamily="18" charset="0"/>
              <a:ea typeface="Times New Roman" panose="02020603050405020304" pitchFamily="18" charset="0"/>
            </a:endParaRPr>
          </a:p>
          <a:p>
            <a:pPr indent="431800" algn="just"/>
            <a:r>
              <a:rPr lang="en-US" sz="2400" dirty="0">
                <a:solidFill>
                  <a:srgbClr val="161616"/>
                </a:solidFill>
                <a:effectLst/>
                <a:latin typeface="Times New Roman" panose="02020603050405020304" pitchFamily="18" charset="0"/>
                <a:ea typeface="Times New Roman" panose="02020603050405020304" pitchFamily="18" charset="0"/>
              </a:rPr>
              <a:t>Lecithin is produced from egg yolks or from plants - soybeans. The composition of fatty acids it contains greatly affects its technological properties. Phospholipids as natural surfactants are able to stabilize emulsions of various types and can be auxiliary dispersants in suspensions. They are able to form vesicles in the form of liposomes, and in higher concentrations - lamellar liquid crystal phases. These phases are very stable and have sufficient variation in water and fat content. Recipes with lecithin differ from others in their special stability.</a:t>
            </a:r>
            <a:endParaRPr lang="uk-UA" sz="2400" dirty="0">
              <a:effectLst/>
              <a:latin typeface="Times New Roman" panose="02020603050405020304" pitchFamily="18" charset="0"/>
              <a:ea typeface="Times New Roman" panose="02020603050405020304" pitchFamily="18" charset="0"/>
            </a:endParaRPr>
          </a:p>
          <a:p>
            <a:pPr indent="431800" algn="just"/>
            <a:r>
              <a:rPr lang="en-US" sz="2400" dirty="0">
                <a:solidFill>
                  <a:srgbClr val="161616"/>
                </a:solidFill>
                <a:effectLst/>
                <a:latin typeface="Times New Roman" panose="02020603050405020304" pitchFamily="18" charset="0"/>
                <a:ea typeface="Times New Roman" panose="02020603050405020304" pitchFamily="18" charset="0"/>
              </a:rPr>
              <a:t>This makes it possible to formulate formulations of emulsions and creams, which, depending on the amount of water, will have a lipophilic or hydrophilic character. In addition, phospholipids are non-toxic, do not cause allergies and irritation. The ability to bind and hold water can make them humectants</a:t>
            </a:r>
            <a:r>
              <a:rPr lang="en-US" sz="2400" b="1" i="1" dirty="0">
                <a:solidFill>
                  <a:srgbClr val="161616"/>
                </a:solidFill>
                <a:effectLst/>
                <a:latin typeface="Times New Roman" panose="02020603050405020304" pitchFamily="18" charset="0"/>
                <a:ea typeface="Times New Roman" panose="02020603050405020304" pitchFamily="18" charset="0"/>
              </a:rPr>
              <a:t>.</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87986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AADFEB-F2BD-468D-449E-E6F5E724A062}"/>
              </a:ext>
            </a:extLst>
          </p:cNvPr>
          <p:cNvSpPr txBox="1"/>
          <p:nvPr/>
        </p:nvSpPr>
        <p:spPr>
          <a:xfrm>
            <a:off x="579120" y="1327279"/>
            <a:ext cx="11033760" cy="3539430"/>
          </a:xfrm>
          <a:prstGeom prst="rect">
            <a:avLst/>
          </a:prstGeom>
          <a:noFill/>
        </p:spPr>
        <p:txBody>
          <a:bodyPr wrap="square">
            <a:spAutoFit/>
          </a:bodyPr>
          <a:lstStyle/>
          <a:p>
            <a:pPr indent="431800" algn="just"/>
            <a:r>
              <a:rPr lang="en-US" sz="2800" b="1" i="1" dirty="0">
                <a:solidFill>
                  <a:srgbClr val="161616"/>
                </a:solidFill>
                <a:effectLst/>
                <a:latin typeface="Times New Roman" panose="02020603050405020304" pitchFamily="18" charset="0"/>
                <a:ea typeface="Times New Roman" panose="02020603050405020304" pitchFamily="18" charset="0"/>
              </a:rPr>
              <a:t>Nonionic emulsifiers </a:t>
            </a:r>
            <a:r>
              <a:rPr lang="en-US" sz="2800" dirty="0">
                <a:solidFill>
                  <a:srgbClr val="161616"/>
                </a:solidFill>
                <a:effectLst/>
                <a:latin typeface="Times New Roman" panose="02020603050405020304" pitchFamily="18" charset="0"/>
                <a:ea typeface="Times New Roman" panose="02020603050405020304" pitchFamily="18" charset="0"/>
              </a:rPr>
              <a:t>do not form ions in an aqueous environment, so they have certain advantages over ionic emulsifiers. Electrolytes do not affect their properties, and they behave too indifferently to chemical interactions in recipes. The simplest representatives of substances of this class are higher fatty alcohols, </a:t>
            </a:r>
            <a:r>
              <a:rPr lang="en-US" sz="2800" dirty="0" err="1">
                <a:solidFill>
                  <a:srgbClr val="161616"/>
                </a:solidFill>
                <a:effectLst/>
                <a:latin typeface="Times New Roman" panose="02020603050405020304" pitchFamily="18" charset="0"/>
                <a:ea typeface="Times New Roman" panose="02020603050405020304" pitchFamily="18" charset="0"/>
              </a:rPr>
              <a:t>stearins</a:t>
            </a:r>
            <a:r>
              <a:rPr lang="en-US" sz="2800" dirty="0">
                <a:solidFill>
                  <a:srgbClr val="161616"/>
                </a:solidFill>
                <a:effectLst/>
                <a:latin typeface="Times New Roman" panose="02020603050405020304" pitchFamily="18" charset="0"/>
                <a:ea typeface="Times New Roman" panose="02020603050405020304" pitchFamily="18" charset="0"/>
              </a:rPr>
              <a:t> and incomplete esters of fatty acids and polyatomic alcohols. All these substances have in common that the share of their hydrophilic groups in their molecules is very small (one or more hydroxyls), so they are lipophilic fat-soluble substances.</a:t>
            </a:r>
            <a:endParaRPr lang="uk-UA"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04169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4FC111-3506-07EB-02F3-DE0539F6E2B1}"/>
              </a:ext>
            </a:extLst>
          </p:cNvPr>
          <p:cNvSpPr txBox="1"/>
          <p:nvPr/>
        </p:nvSpPr>
        <p:spPr>
          <a:xfrm>
            <a:off x="3048000" y="331122"/>
            <a:ext cx="6096000" cy="843693"/>
          </a:xfrm>
          <a:prstGeom prst="rect">
            <a:avLst/>
          </a:prstGeom>
          <a:noFill/>
        </p:spPr>
        <p:txBody>
          <a:bodyPr wrap="square">
            <a:spAutoFit/>
          </a:bodyPr>
          <a:lstStyle/>
          <a:p>
            <a:pPr algn="ctr">
              <a:lnSpc>
                <a:spcPct val="107000"/>
              </a:lnSpc>
              <a:spcAft>
                <a:spcPts val="800"/>
              </a:spcAft>
              <a:tabLst>
                <a:tab pos="457200" algn="l"/>
                <a:tab pos="1347470" algn="l"/>
              </a:tabLst>
            </a:pPr>
            <a:r>
              <a:rPr lang="en-US" sz="4800" b="1" dirty="0" err="1">
                <a:effectLst/>
                <a:latin typeface="Times New Roman" panose="02020603050405020304" pitchFamily="18" charset="0"/>
                <a:ea typeface="Times New Roman" panose="02020603050405020304" pitchFamily="18" charset="0"/>
                <a:cs typeface="Times New Roman" panose="02020603050405020304" pitchFamily="18" charset="0"/>
              </a:rPr>
              <a:t>Тests</a:t>
            </a:r>
            <a:endParaRPr lang="uk-UA"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AA2F25C8-4642-2FAB-B897-46889174F179}"/>
              </a:ext>
            </a:extLst>
          </p:cNvPr>
          <p:cNvSpPr txBox="1"/>
          <p:nvPr/>
        </p:nvSpPr>
        <p:spPr>
          <a:xfrm>
            <a:off x="853440" y="1427262"/>
            <a:ext cx="10698480" cy="4893647"/>
          </a:xfrm>
          <a:prstGeom prst="rect">
            <a:avLst/>
          </a:prstGeom>
          <a:noFill/>
        </p:spPr>
        <p:txBody>
          <a:bodyPr wrap="square">
            <a:spAutoFit/>
          </a:bodyPr>
          <a:lstStyle/>
          <a:p>
            <a:pPr algn="just"/>
            <a:r>
              <a:rPr lang="en-US" sz="2400" b="1" dirty="0">
                <a:effectLst/>
                <a:latin typeface="Times New Roman" panose="02020603050405020304" pitchFamily="18" charset="0"/>
                <a:ea typeface="Calibri" panose="020F0502020204030204" pitchFamily="34" charset="0"/>
              </a:rPr>
              <a:t>1. All surface-active substances are concentrated on the surfaces of phase separation, forming adsorption layers. What is it connected with?</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A </a:t>
            </a:r>
            <a:r>
              <a:rPr lang="en-US" sz="2400" dirty="0">
                <a:effectLst/>
                <a:latin typeface="Times New Roman" panose="02020603050405020304" pitchFamily="18" charset="0"/>
                <a:ea typeface="Calibri" panose="020F0502020204030204" pitchFamily="34" charset="0"/>
              </a:rPr>
              <a:t>due to amphiphilic properties,</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B </a:t>
            </a:r>
            <a:r>
              <a:rPr lang="en-US" sz="2400" dirty="0">
                <a:effectLst/>
                <a:latin typeface="Times New Roman" panose="02020603050405020304" pitchFamily="18" charset="0"/>
                <a:ea typeface="Calibri" panose="020F0502020204030204" pitchFamily="34" charset="0"/>
              </a:rPr>
              <a:t>due to hydrophilic properties,</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C </a:t>
            </a:r>
            <a:r>
              <a:rPr lang="en-US" sz="2400" dirty="0">
                <a:effectLst/>
                <a:latin typeface="Times New Roman" panose="02020603050405020304" pitchFamily="18" charset="0"/>
                <a:ea typeface="Calibri" panose="020F0502020204030204" pitchFamily="34" charset="0"/>
              </a:rPr>
              <a:t>due to hydrophobic properties,</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D </a:t>
            </a:r>
            <a:r>
              <a:rPr lang="en-US" sz="2400" dirty="0">
                <a:effectLst/>
                <a:latin typeface="Times New Roman" panose="02020603050405020304" pitchFamily="18" charset="0"/>
                <a:ea typeface="Calibri" panose="020F0502020204030204" pitchFamily="34" charset="0"/>
              </a:rPr>
              <a:t>due to the absence of a lipophilic group,</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E -.</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 </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2. Molecules of surface-active substances contain in their composition...</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A </a:t>
            </a:r>
            <a:r>
              <a:rPr lang="en-US" sz="2400" dirty="0">
                <a:effectLst/>
                <a:latin typeface="Times New Roman" panose="02020603050405020304" pitchFamily="18" charset="0"/>
                <a:ea typeface="Calibri" panose="020F0502020204030204" pitchFamily="34" charset="0"/>
              </a:rPr>
              <a:t>lipophilic and hydrophilic functional groups.</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B </a:t>
            </a:r>
            <a:r>
              <a:rPr lang="en-US" sz="2400" dirty="0">
                <a:effectLst/>
                <a:latin typeface="Times New Roman" panose="02020603050405020304" pitchFamily="18" charset="0"/>
                <a:ea typeface="Calibri" panose="020F0502020204030204" pitchFamily="34" charset="0"/>
              </a:rPr>
              <a:t>exclusively only a lipophilic group.</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C </a:t>
            </a:r>
            <a:r>
              <a:rPr lang="en-US" sz="2400" dirty="0">
                <a:effectLst/>
                <a:latin typeface="Times New Roman" panose="02020603050405020304" pitchFamily="18" charset="0"/>
                <a:ea typeface="Calibri" panose="020F0502020204030204" pitchFamily="34" charset="0"/>
              </a:rPr>
              <a:t>exclusively hydrophilic group.</a:t>
            </a:r>
            <a:endParaRPr lang="uk-UA" sz="2400" dirty="0">
              <a:effectLst/>
              <a:latin typeface="Times New Roman" panose="02020603050405020304" pitchFamily="18" charset="0"/>
              <a:ea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rPr>
              <a:t>D </a:t>
            </a:r>
            <a:r>
              <a:rPr lang="en-US" sz="2400" dirty="0">
                <a:effectLst/>
                <a:latin typeface="Times New Roman" panose="02020603050405020304" pitchFamily="18" charset="0"/>
                <a:ea typeface="Calibri" panose="020F0502020204030204" pitchFamily="34" charset="0"/>
              </a:rPr>
              <a:t>ten hydrophobic groups.</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80238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A854A8-3A4D-B959-51A0-6CC33CD98BC9}"/>
              </a:ext>
            </a:extLst>
          </p:cNvPr>
          <p:cNvSpPr txBox="1"/>
          <p:nvPr/>
        </p:nvSpPr>
        <p:spPr>
          <a:xfrm>
            <a:off x="518160" y="1074509"/>
            <a:ext cx="11155680" cy="4708981"/>
          </a:xfrm>
          <a:prstGeom prst="rect">
            <a:avLst/>
          </a:prstGeom>
          <a:noFill/>
        </p:spPr>
        <p:txBody>
          <a:bodyPr wrap="square">
            <a:spAutoFit/>
          </a:bodyPr>
          <a:lstStyle/>
          <a:p>
            <a:pPr algn="just"/>
            <a:r>
              <a:rPr lang="en-US" sz="2000" b="1" dirty="0">
                <a:effectLst/>
                <a:latin typeface="Times New Roman" panose="02020603050405020304" pitchFamily="18" charset="0"/>
                <a:ea typeface="Calibri" panose="020F0502020204030204" pitchFamily="34" charset="0"/>
              </a:rPr>
              <a:t>3. Macroscopic properties of solutions containing surfactants, especially their viscosity, depends on the size and shape of the aggregates, their molecules are distributed in the solution, have only a slight solubility or even do not dissolve at all. This process is called…</a:t>
            </a:r>
            <a:endParaRPr lang="uk-UA" sz="2000" dirty="0">
              <a:effectLst/>
              <a:latin typeface="Times New Roman" panose="02020603050405020304" pitchFamily="18" charset="0"/>
              <a:ea typeface="Times New Roman" panose="02020603050405020304" pitchFamily="18" charset="0"/>
            </a:endParaRPr>
          </a:p>
          <a:p>
            <a:pPr algn="just"/>
            <a:r>
              <a:rPr lang="en-US" sz="2000" b="1" dirty="0">
                <a:effectLst/>
                <a:latin typeface="Times New Roman" panose="02020603050405020304" pitchFamily="18" charset="0"/>
                <a:ea typeface="Calibri" panose="020F0502020204030204" pitchFamily="34" charset="0"/>
              </a:rPr>
              <a:t>A </a:t>
            </a:r>
            <a:r>
              <a:rPr lang="en-US" sz="2000" dirty="0">
                <a:effectLst/>
                <a:latin typeface="Times New Roman" panose="02020603050405020304" pitchFamily="18" charset="0"/>
                <a:ea typeface="Calibri" panose="020F0502020204030204" pitchFamily="34" charset="0"/>
              </a:rPr>
              <a:t>solubilization</a:t>
            </a:r>
            <a:r>
              <a:rPr lang="en-US" sz="2000" b="1" dirty="0">
                <a:effectLst/>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Times New Roman" panose="02020603050405020304" pitchFamily="18" charset="0"/>
            </a:endParaRPr>
          </a:p>
          <a:p>
            <a:pPr algn="just"/>
            <a:r>
              <a:rPr lang="en-US" sz="2000" b="1" dirty="0">
                <a:effectLst/>
                <a:latin typeface="Times New Roman" panose="02020603050405020304" pitchFamily="18" charset="0"/>
                <a:ea typeface="Calibri" panose="020F0502020204030204" pitchFamily="34" charset="0"/>
              </a:rPr>
              <a:t>B </a:t>
            </a:r>
            <a:r>
              <a:rPr lang="en-US" sz="2000" dirty="0">
                <a:effectLst/>
                <a:latin typeface="Times New Roman" panose="02020603050405020304" pitchFamily="18" charset="0"/>
                <a:ea typeface="Calibri" panose="020F0502020204030204" pitchFamily="34" charset="0"/>
              </a:rPr>
              <a:t>hydrophilicity</a:t>
            </a:r>
            <a:r>
              <a:rPr lang="en-US" sz="2000" b="1" dirty="0">
                <a:effectLst/>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Times New Roman" panose="02020603050405020304" pitchFamily="18" charset="0"/>
            </a:endParaRPr>
          </a:p>
          <a:p>
            <a:pPr algn="just"/>
            <a:r>
              <a:rPr lang="en-US" sz="2000" b="1" dirty="0">
                <a:effectLst/>
                <a:latin typeface="Times New Roman" panose="02020603050405020304" pitchFamily="18" charset="0"/>
                <a:ea typeface="Calibri" panose="020F0502020204030204" pitchFamily="34" charset="0"/>
              </a:rPr>
              <a:t>C </a:t>
            </a:r>
            <a:r>
              <a:rPr lang="en-US" sz="2000" dirty="0">
                <a:effectLst/>
                <a:latin typeface="Times New Roman" panose="02020603050405020304" pitchFamily="18" charset="0"/>
                <a:ea typeface="Calibri" panose="020F0502020204030204" pitchFamily="34" charset="0"/>
              </a:rPr>
              <a:t>lipophilicity</a:t>
            </a:r>
            <a:r>
              <a:rPr lang="en-US" sz="2000" b="1" dirty="0">
                <a:effectLst/>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Times New Roman" panose="02020603050405020304" pitchFamily="18" charset="0"/>
            </a:endParaRPr>
          </a:p>
          <a:p>
            <a:pPr algn="just"/>
            <a:r>
              <a:rPr lang="en-US" sz="2000" b="1" dirty="0">
                <a:effectLst/>
                <a:latin typeface="Times New Roman" panose="02020603050405020304" pitchFamily="18" charset="0"/>
                <a:ea typeface="Calibri" panose="020F0502020204030204" pitchFamily="34" charset="0"/>
              </a:rPr>
              <a:t>D </a:t>
            </a:r>
            <a:r>
              <a:rPr lang="en-US" sz="2000" dirty="0">
                <a:effectLst/>
                <a:latin typeface="Times New Roman" panose="02020603050405020304" pitchFamily="18" charset="0"/>
                <a:ea typeface="Calibri" panose="020F0502020204030204" pitchFamily="34" charset="0"/>
              </a:rPr>
              <a:t>amphiphilic properties.</a:t>
            </a:r>
            <a:endParaRPr lang="uk-UA" sz="2000" dirty="0">
              <a:effectLst/>
              <a:latin typeface="Times New Roman" panose="02020603050405020304" pitchFamily="18" charset="0"/>
              <a:ea typeface="Times New Roman" panose="02020603050405020304" pitchFamily="18" charset="0"/>
            </a:endParaRPr>
          </a:p>
          <a:p>
            <a:pPr algn="just"/>
            <a:r>
              <a:rPr lang="en-US" sz="2000" b="1" dirty="0">
                <a:effectLst/>
                <a:latin typeface="Times New Roman" panose="02020603050405020304" pitchFamily="18" charset="0"/>
                <a:ea typeface="Calibri" panose="020F0502020204030204" pitchFamily="34" charset="0"/>
              </a:rPr>
              <a:t>E -.</a:t>
            </a:r>
          </a:p>
          <a:p>
            <a:pPr algn="just"/>
            <a:endParaRPr lang="uk-UA" sz="2000" dirty="0">
              <a:effectLst/>
              <a:latin typeface="Times New Roman" panose="02020603050405020304" pitchFamily="18" charset="0"/>
              <a:ea typeface="Times New Roman" panose="02020603050405020304" pitchFamily="18" charset="0"/>
            </a:endParaRPr>
          </a:p>
          <a:p>
            <a:pPr algn="just">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4. For solubilization, mainly surfactants are used, indicators of the critical concentration of micelle formation, which have...</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low values,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high values,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presence of hygroscopicity and homogeneity of particles,</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presence of good solubility and wettability.</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8834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6B5B5A-DB71-1EB9-D98A-26A15482CEAE}"/>
              </a:ext>
            </a:extLst>
          </p:cNvPr>
          <p:cNvSpPr txBox="1"/>
          <p:nvPr/>
        </p:nvSpPr>
        <p:spPr>
          <a:xfrm>
            <a:off x="1249680" y="1088711"/>
            <a:ext cx="10134600" cy="4680577"/>
          </a:xfrm>
          <a:prstGeom prst="rect">
            <a:avLst/>
          </a:prstGeom>
          <a:noFill/>
        </p:spPr>
        <p:txBody>
          <a:bodyPr wrap="square">
            <a:spAutoFit/>
          </a:bodyPr>
          <a:lstStyle/>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5. Which emulsifiers in the process of their aggregation form multi-layered empty balls - vesicles?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 two long hydrocarbon chains,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 three short hydrocarbon chains,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 one long hydrocarbon chain,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with four short hydrocarbon chains.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6. Liposomes are spherical vesicles whose membranes consist of...</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of several double layers of amphiphilic lecithin molecules,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of several double layers of hydrophobic structures,</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of one layer of lecithin,</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three layers of fat,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1371600"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fractional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sklaud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2146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21AEEC-3E76-F2DA-A643-E1C5FF6259B3}"/>
              </a:ext>
            </a:extLst>
          </p:cNvPr>
          <p:cNvSpPr txBox="1"/>
          <p:nvPr/>
        </p:nvSpPr>
        <p:spPr>
          <a:xfrm>
            <a:off x="1203960" y="978586"/>
            <a:ext cx="10561320" cy="5202963"/>
          </a:xfrm>
          <a:prstGeom prst="rect">
            <a:avLst/>
          </a:prstGeom>
          <a:noFill/>
        </p:spPr>
        <p:txBody>
          <a:bodyPr wrap="square">
            <a:spAutoFit/>
          </a:bodyPr>
          <a:lstStyle/>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7. What are the vesicles that form nonionic emulsifiers called?</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by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niosomes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polysomes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trichosomes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sometimes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8. The most important representatives of ampholytic emulsifiers are...</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lecithins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phospholipids,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fatty alcohols,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stearins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and unsaturated fatty acid esters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polyhydric alcohols,</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6251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4D84CC-43A5-C1D5-5F57-F353FB580430}"/>
              </a:ext>
            </a:extLst>
          </p:cNvPr>
          <p:cNvSpPr txBox="1"/>
          <p:nvPr/>
        </p:nvSpPr>
        <p:spPr>
          <a:xfrm>
            <a:off x="1158240" y="795706"/>
            <a:ext cx="10378440" cy="5605317"/>
          </a:xfrm>
          <a:prstGeom prst="rect">
            <a:avLst/>
          </a:prstGeom>
          <a:noFill/>
        </p:spPr>
        <p:txBody>
          <a:bodyPr wrap="square">
            <a:spAutoFit/>
          </a:bodyPr>
          <a:lstStyle/>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9. Cationic emulsifiers form in an aqueous solution...</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organic cations,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organic anions,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salts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alcohols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10. The use of cationic emulsifiers in emulsions is limited by their possible interaction with anionic compounds, and this can lead to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decrease in their emulsifying ability,</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increasing their emulsifying ability,</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neutralization of their emulsifying ability,</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D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formation of salts.</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2594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A4F836-10BD-3DFB-29E7-0BDD83FEE8EC}"/>
              </a:ext>
            </a:extLst>
          </p:cNvPr>
          <p:cNvSpPr txBox="1"/>
          <p:nvPr/>
        </p:nvSpPr>
        <p:spPr>
          <a:xfrm>
            <a:off x="2514600" y="485894"/>
            <a:ext cx="7894320" cy="646331"/>
          </a:xfrm>
          <a:prstGeom prst="rect">
            <a:avLst/>
          </a:prstGeom>
          <a:noFill/>
        </p:spPr>
        <p:txBody>
          <a:bodyPr wrap="square">
            <a:spAutoFit/>
          </a:bodyPr>
          <a:lstStyle/>
          <a:p>
            <a:pPr algn="ctr"/>
            <a:r>
              <a:rPr lang="en-US" sz="3600" b="1" dirty="0">
                <a:solidFill>
                  <a:srgbClr val="000000"/>
                </a:solidFill>
                <a:effectLst/>
                <a:latin typeface="Times New Roman" panose="02020603050405020304" pitchFamily="18" charset="0"/>
                <a:ea typeface="Times New Roman" panose="02020603050405020304" pitchFamily="18" charset="0"/>
              </a:rPr>
              <a:t>3.1. Tasks for fixing the material</a:t>
            </a:r>
            <a:endParaRPr lang="uk-UA" sz="3600" dirty="0">
              <a:solidFill>
                <a:srgbClr val="000000"/>
              </a:solidFill>
              <a:effectLst/>
              <a:latin typeface="Times New Roman" panose="02020603050405020304" pitchFamily="18" charset="0"/>
              <a:ea typeface="Calibri" panose="020F0502020204030204" pitchFamily="34" charset="0"/>
            </a:endParaRPr>
          </a:p>
        </p:txBody>
      </p:sp>
      <p:graphicFrame>
        <p:nvGraphicFramePr>
          <p:cNvPr id="4" name="Таблиця 3">
            <a:extLst>
              <a:ext uri="{FF2B5EF4-FFF2-40B4-BE49-F238E27FC236}">
                <a16:creationId xmlns:a16="http://schemas.microsoft.com/office/drawing/2014/main" id="{7F913DB6-C399-8191-77B5-3E012F1506A6}"/>
              </a:ext>
            </a:extLst>
          </p:cNvPr>
          <p:cNvGraphicFramePr>
            <a:graphicFrameLocks noGrp="1"/>
          </p:cNvGraphicFramePr>
          <p:nvPr>
            <p:extLst>
              <p:ext uri="{D42A27DB-BD31-4B8C-83A1-F6EECF244321}">
                <p14:modId xmlns:p14="http://schemas.microsoft.com/office/powerpoint/2010/main" val="1177540846"/>
              </p:ext>
            </p:extLst>
          </p:nvPr>
        </p:nvGraphicFramePr>
        <p:xfrm>
          <a:off x="1127760" y="1478280"/>
          <a:ext cx="9875520" cy="5025241"/>
        </p:xfrm>
        <a:graphic>
          <a:graphicData uri="http://schemas.openxmlformats.org/drawingml/2006/table">
            <a:tbl>
              <a:tblPr>
                <a:tableStyleId>{5C22544A-7EE6-4342-B048-85BDC9FD1C3A}</a:tableStyleId>
              </a:tblPr>
              <a:tblGrid>
                <a:gridCol w="1023847">
                  <a:extLst>
                    <a:ext uri="{9D8B030D-6E8A-4147-A177-3AD203B41FA5}">
                      <a16:colId xmlns:a16="http://schemas.microsoft.com/office/drawing/2014/main" val="2425530127"/>
                    </a:ext>
                  </a:extLst>
                </a:gridCol>
                <a:gridCol w="3908758">
                  <a:extLst>
                    <a:ext uri="{9D8B030D-6E8A-4147-A177-3AD203B41FA5}">
                      <a16:colId xmlns:a16="http://schemas.microsoft.com/office/drawing/2014/main" val="2305209695"/>
                    </a:ext>
                  </a:extLst>
                </a:gridCol>
                <a:gridCol w="2466302">
                  <a:extLst>
                    <a:ext uri="{9D8B030D-6E8A-4147-A177-3AD203B41FA5}">
                      <a16:colId xmlns:a16="http://schemas.microsoft.com/office/drawing/2014/main" val="3269010729"/>
                    </a:ext>
                  </a:extLst>
                </a:gridCol>
                <a:gridCol w="2476613">
                  <a:extLst>
                    <a:ext uri="{9D8B030D-6E8A-4147-A177-3AD203B41FA5}">
                      <a16:colId xmlns:a16="http://schemas.microsoft.com/office/drawing/2014/main" val="976486796"/>
                    </a:ext>
                  </a:extLst>
                </a:gridCol>
              </a:tblGrid>
              <a:tr h="755363">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a:t>
                      </a:r>
                      <a:endParaRPr lang="uk-UA" sz="2000" kern="100">
                        <a:effectLst/>
                        <a:latin typeface="Times New Roman" panose="02020603050405020304" pitchFamily="18" charset="0"/>
                        <a:cs typeface="Times New Roman" panose="02020603050405020304" pitchFamily="18" charset="0"/>
                      </a:endParaRPr>
                    </a:p>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c.e.</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Mein tasks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Instructions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dirty="0">
                          <a:effectLst/>
                          <a:latin typeface="Times New Roman" panose="02020603050405020304" pitchFamily="18" charset="0"/>
                          <a:cs typeface="Times New Roman" panose="02020603050405020304" pitchFamily="18" charset="0"/>
                        </a:rPr>
                        <a:t>Answers</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1142074854"/>
                  </a:ext>
                </a:extLst>
              </a:tr>
              <a:tr h="202564">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1</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2</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ct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3</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ct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4</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3891979508"/>
                  </a:ext>
                </a:extLst>
              </a:tr>
              <a:tr h="415616">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1.</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Define the concept of emulsifiers?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4233282901"/>
                  </a:ext>
                </a:extLst>
              </a:tr>
              <a:tr h="415616">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2.</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The main criteria of emulsifiers?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1815638588"/>
                  </a:ext>
                </a:extLst>
              </a:tr>
              <a:tr h="628669">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3.</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Physico-chemical properties of surfactants and emulsifiers.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582251405"/>
                  </a:ext>
                </a:extLst>
              </a:tr>
              <a:tr h="202564">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4.</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Anionic emulsifiers.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3423006920"/>
                  </a:ext>
                </a:extLst>
              </a:tr>
              <a:tr h="202564">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5.</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Cationic emulsifiers.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 </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3743759612"/>
                  </a:ext>
                </a:extLst>
              </a:tr>
              <a:tr h="263723">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6.</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Ampholytic emulsifiers.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1149898622"/>
                  </a:ext>
                </a:extLst>
              </a:tr>
              <a:tr h="357360">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7.</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tabLst>
                          <a:tab pos="654685" algn="l"/>
                        </a:tabLst>
                      </a:pPr>
                      <a:r>
                        <a:rPr lang="en-US" sz="2000" kern="100">
                          <a:effectLst/>
                          <a:latin typeface="Times New Roman" panose="02020603050405020304" pitchFamily="18" charset="0"/>
                          <a:cs typeface="Times New Roman" panose="02020603050405020304" pitchFamily="18" charset="0"/>
                        </a:rPr>
                        <a:t>Nonionic emulsifiers.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4177774327"/>
                  </a:ext>
                </a:extLst>
              </a:tr>
              <a:tr h="409512">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8.</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tabLst>
                          <a:tab pos="654685" algn="l"/>
                        </a:tabLst>
                      </a:pPr>
                      <a:r>
                        <a:rPr lang="en-US" sz="2000" kern="100">
                          <a:effectLst/>
                          <a:latin typeface="Times New Roman" panose="02020603050405020304" pitchFamily="18" charset="0"/>
                          <a:cs typeface="Times New Roman" panose="02020603050405020304" pitchFamily="18" charset="0"/>
                        </a:rPr>
                        <a:t>Polymeric emulsifiers.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919298185"/>
                  </a:ext>
                </a:extLst>
              </a:tr>
              <a:tr h="415616">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9.</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Emulsions as liquid systems.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3576007881"/>
                  </a:ext>
                </a:extLst>
              </a:tr>
              <a:tr h="409512">
                <a:tc>
                  <a:txBody>
                    <a:bodyPr/>
                    <a:lstStyle/>
                    <a:p>
                      <a:pPr>
                        <a:lnSpc>
                          <a:spcPct val="107000"/>
                        </a:lnSpc>
                        <a:spcAft>
                          <a:spcPts val="800"/>
                        </a:spcAft>
                        <a:tabLst>
                          <a:tab pos="2275840" algn="l"/>
                        </a:tabLst>
                      </a:pPr>
                      <a:r>
                        <a:rPr lang="en-US" sz="2000" kern="100">
                          <a:effectLst/>
                          <a:latin typeface="Times New Roman" panose="02020603050405020304" pitchFamily="18" charset="0"/>
                          <a:cs typeface="Times New Roman" panose="02020603050405020304" pitchFamily="18" charset="0"/>
                        </a:rPr>
                        <a:t>10.</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gn="just">
                        <a:lnSpc>
                          <a:spcPct val="107000"/>
                        </a:lnSpc>
                        <a:spcAft>
                          <a:spcPts val="800"/>
                        </a:spcAft>
                      </a:pPr>
                      <a:r>
                        <a:rPr lang="en-US" sz="2000" kern="100">
                          <a:effectLst/>
                          <a:latin typeface="Times New Roman" panose="02020603050405020304" pitchFamily="18" charset="0"/>
                          <a:cs typeface="Times New Roman" panose="02020603050405020304" pitchFamily="18" charset="0"/>
                        </a:rPr>
                        <a:t>Surfactants (surfactants)</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pPr>
                      <a:r>
                        <a:rPr lang="en-US" sz="2000" kern="100">
                          <a:effectLst/>
                          <a:latin typeface="Times New Roman" panose="02020603050405020304" pitchFamily="18" charset="0"/>
                          <a:cs typeface="Times New Roman" panose="02020603050405020304" pitchFamily="18" charset="0"/>
                        </a:rPr>
                        <a:t>your answer</a:t>
                      </a:r>
                      <a:endParaRPr lang="uk-UA"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tc>
                  <a:txBody>
                    <a:bodyPr/>
                    <a:lstStyle/>
                    <a:p>
                      <a:pPr>
                        <a:lnSpc>
                          <a:spcPct val="107000"/>
                        </a:lnSpc>
                        <a:spcAft>
                          <a:spcPts val="800"/>
                        </a:spcAft>
                        <a:tabLst>
                          <a:tab pos="2275840" algn="l"/>
                        </a:tabLst>
                      </a:pPr>
                      <a:r>
                        <a:rPr lang="en-US" sz="2000" kern="100" dirty="0">
                          <a:effectLst/>
                          <a:latin typeface="Times New Roman" panose="02020603050405020304" pitchFamily="18" charset="0"/>
                          <a:cs typeface="Times New Roman" panose="02020603050405020304" pitchFamily="18" charset="0"/>
                        </a:rPr>
                        <a:t> </a:t>
                      </a:r>
                      <a:endParaRPr lang="uk-UA"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9432" marR="49432" marT="0" marB="0"/>
                </a:tc>
                <a:extLst>
                  <a:ext uri="{0D108BD9-81ED-4DB2-BD59-A6C34878D82A}">
                    <a16:rowId xmlns:a16="http://schemas.microsoft.com/office/drawing/2014/main" val="4005308577"/>
                  </a:ext>
                </a:extLst>
              </a:tr>
            </a:tbl>
          </a:graphicData>
        </a:graphic>
      </p:graphicFrame>
    </p:spTree>
    <p:extLst>
      <p:ext uri="{BB962C8B-B14F-4D97-AF65-F5344CB8AC3E}">
        <p14:creationId xmlns:p14="http://schemas.microsoft.com/office/powerpoint/2010/main" val="3336833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C9F9BB-0FA8-BB8A-5DE1-5744A18FB6E5}"/>
              </a:ext>
            </a:extLst>
          </p:cNvPr>
          <p:cNvSpPr txBox="1"/>
          <p:nvPr/>
        </p:nvSpPr>
        <p:spPr>
          <a:xfrm>
            <a:off x="426720" y="713994"/>
            <a:ext cx="11765280" cy="5954707"/>
          </a:xfrm>
          <a:prstGeom prst="rect">
            <a:avLst/>
          </a:prstGeom>
          <a:noFill/>
        </p:spPr>
        <p:txBody>
          <a:bodyPr wrap="square">
            <a:spAutoFit/>
          </a:bodyPr>
          <a:lstStyle/>
          <a:p>
            <a:pPr indent="450215" algn="just">
              <a:lnSpc>
                <a:spcPct val="107000"/>
              </a:lnSpc>
              <a:spcAft>
                <a:spcPts val="8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 Questions for self-control:</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Surfactant emulsifiers used in the manufacture of dosage forms. Give examples.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Describe the physical and chemical properties of surfactants.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What is solubilization?</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What is the significance of solubilization in the process of dissolving insoluble substances?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What are vesicular systems? Mesophases.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Name anionic emulsifiers. Examples.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Cationic and ampholyte emulsifiers. Lecithin. Appointment.</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Describe nonionic emulsifiers. What is lanolin?</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Nonionic emulsifiers based on sugars and polyglycerols. Give examples.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 System of hydrophilic-lipophilic balance of nonionic surfactants.</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Polymer emulsifiers. The principle of their action.</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 Surface-active substances in cosmetics, anionic surfactants. Give examples of their use.</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Nonionic surfactants, amphoteric and cationic surfactants. The principle of their action and use.</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1800" b="1" dirty="0">
                <a:solidFill>
                  <a:srgbClr val="000000"/>
                </a:solidFill>
                <a:effectLst/>
                <a:latin typeface="Times New Roman" panose="02020603050405020304" pitchFamily="18" charset="0"/>
                <a:ea typeface="Times New Roman" panose="02020603050405020304" pitchFamily="18" charset="0"/>
              </a:rPr>
              <a:t> </a:t>
            </a:r>
            <a:endParaRPr lang="uk-UA" sz="16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50173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74CDC-BF42-7E23-C1A4-4D1B2F0A79BA}"/>
              </a:ext>
            </a:extLst>
          </p:cNvPr>
          <p:cNvSpPr txBox="1"/>
          <p:nvPr/>
        </p:nvSpPr>
        <p:spPr>
          <a:xfrm>
            <a:off x="957942" y="2411842"/>
            <a:ext cx="10515601" cy="3477875"/>
          </a:xfrm>
          <a:prstGeom prst="rect">
            <a:avLst/>
          </a:prstGeom>
          <a:solidFill>
            <a:schemeClr val="accent2">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Basic literature: </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1.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E.V. Theoretical foundations of pharmaceutical technology. Study guide for extracurricular independent work / E.V.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I.V.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A.A.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D.P. Soldatov. Kh.: </a:t>
            </a:r>
            <a:r>
              <a:rPr lang="en-ID" sz="2000" b="0" i="0" u="none" strike="noStrike" baseline="0" dirty="0" err="1">
                <a:solidFill>
                  <a:srgbClr val="000000"/>
                </a:solidFill>
                <a:latin typeface="Times New Roman" panose="02020603050405020304" pitchFamily="18" charset="0"/>
              </a:rPr>
              <a:t>NFaU</a:t>
            </a:r>
            <a:r>
              <a:rPr lang="en-ID" sz="2000" b="0" i="0" u="none" strike="noStrike" baseline="0" dirty="0">
                <a:solidFill>
                  <a:srgbClr val="000000"/>
                </a:solidFill>
                <a:latin typeface="Times New Roman" panose="02020603050405020304" pitchFamily="18" charset="0"/>
              </a:rPr>
              <a:t>, 2016. - 202 p. </a:t>
            </a:r>
          </a:p>
          <a:p>
            <a:pPr algn="just"/>
            <a:r>
              <a:rPr lang="en-ID" sz="2000" b="0" i="0" u="none" strike="noStrike" baseline="0" dirty="0">
                <a:solidFill>
                  <a:srgbClr val="000000"/>
                </a:solidFill>
                <a:latin typeface="Times New Roman" panose="02020603050405020304" pitchFamily="18" charset="0"/>
              </a:rPr>
              <a:t>2. Technology of drugs of industrial production (vol. 2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2013. - 638 p. </a:t>
            </a:r>
          </a:p>
          <a:p>
            <a:pPr algn="just"/>
            <a:r>
              <a:rPr lang="en-ID" sz="2000" b="0" i="0" u="none" strike="noStrike" baseline="0" dirty="0">
                <a:solidFill>
                  <a:srgbClr val="000000"/>
                </a:solidFill>
                <a:latin typeface="Times New Roman" panose="02020603050405020304" pitchFamily="18" charset="0"/>
              </a:rPr>
              <a:t>3. Technology of drugs of industrial production (vol. 1 of 2). </a:t>
            </a:r>
            <a:r>
              <a:rPr lang="en-ID" sz="2000" b="0" i="0" u="none" strike="noStrike" baseline="0" dirty="0" err="1">
                <a:solidFill>
                  <a:srgbClr val="000000"/>
                </a:solidFill>
                <a:latin typeface="Times New Roman" panose="02020603050405020304" pitchFamily="18" charset="0"/>
              </a:rPr>
              <a:t>Chuyeshov</a:t>
            </a:r>
            <a:r>
              <a:rPr lang="en-ID" sz="2000" b="0" i="0" u="none" strike="noStrike" baseline="0" dirty="0">
                <a:solidFill>
                  <a:srgbClr val="000000"/>
                </a:solidFill>
                <a:latin typeface="Times New Roman" panose="02020603050405020304" pitchFamily="18" charset="0"/>
              </a:rPr>
              <a:t> V. I., </a:t>
            </a:r>
            <a:r>
              <a:rPr lang="en-ID" sz="2000" b="0" i="0" u="none" strike="noStrike" baseline="0" dirty="0" err="1">
                <a:solidFill>
                  <a:srgbClr val="000000"/>
                </a:solidFill>
                <a:latin typeface="Times New Roman" panose="02020603050405020304" pitchFamily="18" charset="0"/>
              </a:rPr>
              <a:t>Gladukh</a:t>
            </a:r>
            <a:r>
              <a:rPr lang="en-ID" sz="2000" b="0" i="0" u="none" strike="noStrike" baseline="0" dirty="0">
                <a:solidFill>
                  <a:srgbClr val="000000"/>
                </a:solidFill>
                <a:latin typeface="Times New Roman" panose="02020603050405020304" pitchFamily="18" charset="0"/>
              </a:rPr>
              <a:t> E. V., </a:t>
            </a:r>
            <a:r>
              <a:rPr lang="en-ID" sz="2000" b="0" i="0" u="none" strike="noStrike" baseline="0" dirty="0" err="1">
                <a:solidFill>
                  <a:srgbClr val="000000"/>
                </a:solidFill>
                <a:latin typeface="Times New Roman" panose="02020603050405020304" pitchFamily="18" charset="0"/>
              </a:rPr>
              <a:t>Saiko</a:t>
            </a:r>
            <a:r>
              <a:rPr lang="en-ID" sz="2000" b="0" i="0" u="none" strike="noStrike" baseline="0" dirty="0">
                <a:solidFill>
                  <a:srgbClr val="000000"/>
                </a:solidFill>
                <a:latin typeface="Times New Roman" panose="02020603050405020304" pitchFamily="18" charset="0"/>
              </a:rPr>
              <a:t> I. V., </a:t>
            </a:r>
            <a:r>
              <a:rPr lang="en-ID" sz="2000" b="0" i="0" u="none" strike="noStrike" baseline="0" dirty="0" err="1">
                <a:solidFill>
                  <a:srgbClr val="000000"/>
                </a:solidFill>
                <a:latin typeface="Times New Roman" panose="02020603050405020304" pitchFamily="18" charset="0"/>
              </a:rPr>
              <a:t>Lyapunova</a:t>
            </a:r>
            <a:r>
              <a:rPr lang="en-ID" sz="2000" b="0" i="0" u="none" strike="noStrike" baseline="0" dirty="0">
                <a:solidFill>
                  <a:srgbClr val="000000"/>
                </a:solidFill>
                <a:latin typeface="Times New Roman" panose="02020603050405020304" pitchFamily="18" charset="0"/>
              </a:rPr>
              <a:t> O. O., </a:t>
            </a:r>
            <a:r>
              <a:rPr lang="en-ID" sz="2000" b="0" i="0" u="none" strike="noStrike" baseline="0" dirty="0" err="1">
                <a:solidFill>
                  <a:srgbClr val="000000"/>
                </a:solidFill>
                <a:latin typeface="Times New Roman" panose="02020603050405020304" pitchFamily="18" charset="0"/>
              </a:rPr>
              <a:t>Sichkar</a:t>
            </a:r>
            <a:r>
              <a:rPr lang="en-ID" sz="2000" b="0" i="0" u="none" strike="noStrike" baseline="0" dirty="0">
                <a:solidFill>
                  <a:srgbClr val="000000"/>
                </a:solidFill>
                <a:latin typeface="Times New Roman" panose="02020603050405020304" pitchFamily="18" charset="0"/>
              </a:rPr>
              <a:t> A. A., </a:t>
            </a:r>
            <a:r>
              <a:rPr lang="en-ID" sz="2000" b="0" i="0" u="none" strike="noStrike" baseline="0" dirty="0" err="1">
                <a:solidFill>
                  <a:srgbClr val="000000"/>
                </a:solidFill>
                <a:latin typeface="Times New Roman" panose="02020603050405020304" pitchFamily="18" charset="0"/>
              </a:rPr>
              <a:t>Krutskikh</a:t>
            </a:r>
            <a:r>
              <a:rPr lang="en-ID" sz="2000" b="0" i="0" u="none" strike="noStrike" baseline="0" dirty="0">
                <a:solidFill>
                  <a:srgbClr val="000000"/>
                </a:solidFill>
                <a:latin typeface="Times New Roman" panose="02020603050405020304" pitchFamily="18" charset="0"/>
              </a:rPr>
              <a:t> T. V., </a:t>
            </a:r>
            <a:r>
              <a:rPr lang="en-ID" sz="2000" b="0" i="0" u="none" strike="noStrike" baseline="0" dirty="0" err="1">
                <a:solidFill>
                  <a:srgbClr val="000000"/>
                </a:solidFill>
                <a:latin typeface="Times New Roman" panose="02020603050405020304" pitchFamily="18" charset="0"/>
              </a:rPr>
              <a:t>Ruban</a:t>
            </a:r>
            <a:r>
              <a:rPr lang="en-ID" sz="2000" b="0" i="0" u="none" strike="noStrike" baseline="0" dirty="0">
                <a:solidFill>
                  <a:srgbClr val="000000"/>
                </a:solidFill>
                <a:latin typeface="Times New Roman" panose="02020603050405020304" pitchFamily="18" charset="0"/>
              </a:rPr>
              <a:t> O. A. Kh.: National University of Applied Sciences; Golden Pages, 2012. - 694 p. </a:t>
            </a:r>
          </a:p>
        </p:txBody>
      </p:sp>
      <p:sp>
        <p:nvSpPr>
          <p:cNvPr id="5" name="TextBox 4">
            <a:extLst>
              <a:ext uri="{FF2B5EF4-FFF2-40B4-BE49-F238E27FC236}">
                <a16:creationId xmlns:a16="http://schemas.microsoft.com/office/drawing/2014/main" id="{F5D4FB7B-E076-F9A3-5B07-F7DB0BF334D3}"/>
              </a:ext>
            </a:extLst>
          </p:cNvPr>
          <p:cNvSpPr txBox="1"/>
          <p:nvPr/>
        </p:nvSpPr>
        <p:spPr>
          <a:xfrm>
            <a:off x="2917372" y="885149"/>
            <a:ext cx="8871858" cy="830997"/>
          </a:xfrm>
          <a:prstGeom prst="rect">
            <a:avLst/>
          </a:prstGeom>
          <a:solidFill>
            <a:schemeClr val="accent3">
              <a:lumMod val="40000"/>
              <a:lumOff val="60000"/>
            </a:schemeClr>
          </a:solidFill>
        </p:spPr>
        <p:txBody>
          <a:bodyPr wrap="square">
            <a:spAutoFit/>
          </a:bodyPr>
          <a:lstStyle/>
          <a:p>
            <a:pPr algn="ctr"/>
            <a:r>
              <a:rPr lang="en-US" sz="2400" b="1" i="0" u="none" strike="noStrike" baseline="0" dirty="0">
                <a:solidFill>
                  <a:srgbClr val="000000"/>
                </a:solidFill>
                <a:latin typeface="Times New Roman" panose="02020603050405020304" pitchFamily="18" charset="0"/>
              </a:rPr>
              <a:t>List of recommended literature (main, additional, electronic information resources): </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90307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BF8A1-975C-0F12-17E1-B659A19BC31B}"/>
              </a:ext>
            </a:extLst>
          </p:cNvPr>
          <p:cNvSpPr txBox="1"/>
          <p:nvPr/>
        </p:nvSpPr>
        <p:spPr>
          <a:xfrm>
            <a:off x="767442" y="1443841"/>
            <a:ext cx="11010901" cy="5016758"/>
          </a:xfrm>
          <a:prstGeom prst="rect">
            <a:avLst/>
          </a:prstGeom>
          <a:solidFill>
            <a:schemeClr val="accent2">
              <a:lumMod val="20000"/>
              <a:lumOff val="80000"/>
            </a:schemeClr>
          </a:solidFill>
        </p:spPr>
        <p:txBody>
          <a:bodyPr wrap="square">
            <a:spAutoFit/>
          </a:bodyPr>
          <a:lstStyle/>
          <a:p>
            <a:pPr algn="just"/>
            <a:r>
              <a:rPr lang="en-ID" sz="2000" b="1" i="0" u="none" strike="noStrike" baseline="0" dirty="0">
                <a:solidFill>
                  <a:srgbClr val="000000"/>
                </a:solidFill>
                <a:latin typeface="Times New Roman" panose="02020603050405020304" pitchFamily="18" charset="0"/>
              </a:rPr>
              <a:t>Additional literature:</a:t>
            </a:r>
            <a:endParaRPr lang="uk-UA" sz="2000" b="1" i="0" u="none" strike="noStrike" baseline="0" dirty="0">
              <a:solidFill>
                <a:srgbClr val="000000"/>
              </a:solidFill>
              <a:latin typeface="Times New Roman" panose="02020603050405020304" pitchFamily="18" charset="0"/>
            </a:endParaRPr>
          </a:p>
          <a:p>
            <a:pPr algn="just"/>
            <a:endParaRPr lang="en-ID" sz="2000" b="0" i="0" u="none" strike="noStrike" baseline="0" dirty="0">
              <a:solidFill>
                <a:srgbClr val="000000"/>
              </a:solidFill>
              <a:latin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rPr>
              <a:t>1. Technological equipment of the pharmaceutical and biotechnological industry: tutorial. for university students education closing III-IV accreditation level / M.V. </a:t>
            </a:r>
            <a:r>
              <a:rPr lang="en-US" sz="2000" b="0" i="0" u="none" strike="noStrike" baseline="0" dirty="0" err="1">
                <a:solidFill>
                  <a:srgbClr val="000000"/>
                </a:solidFill>
                <a:latin typeface="Times New Roman" panose="02020603050405020304" pitchFamily="18" charset="0"/>
              </a:rPr>
              <a:t>Stasevych</a:t>
            </a:r>
            <a:r>
              <a:rPr lang="en-US" sz="2000" b="0" i="0" u="none" strike="noStrike" baseline="0" dirty="0">
                <a:solidFill>
                  <a:srgbClr val="000000"/>
                </a:solidFill>
                <a:latin typeface="Times New Roman" panose="02020603050405020304" pitchFamily="18" charset="0"/>
              </a:rPr>
              <a:t> and others; 2nd ed., revision. and added – Lviv: </a:t>
            </a:r>
            <a:r>
              <a:rPr lang="en-US" sz="2000" b="0" i="0" u="none" strike="noStrike" baseline="0" dirty="0" err="1">
                <a:solidFill>
                  <a:srgbClr val="000000"/>
                </a:solidFill>
                <a:latin typeface="Times New Roman" panose="02020603050405020304" pitchFamily="18" charset="0"/>
              </a:rPr>
              <a:t>Novy</a:t>
            </a:r>
            <a:r>
              <a:rPr lang="en-US" sz="2000" b="0" i="0" u="none" strike="noStrike" baseline="0" dirty="0">
                <a:solidFill>
                  <a:srgbClr val="000000"/>
                </a:solidFill>
                <a:latin typeface="Times New Roman" panose="02020603050405020304" pitchFamily="18" charset="0"/>
              </a:rPr>
              <a:t> svit-2000, 2018. – 410 p. </a:t>
            </a:r>
          </a:p>
          <a:p>
            <a:pPr algn="just"/>
            <a:r>
              <a:rPr lang="en-ID" sz="2000" b="0" i="0" u="none" strike="noStrike" baseline="0" dirty="0">
                <a:solidFill>
                  <a:srgbClr val="000000"/>
                </a:solidFill>
                <a:latin typeface="Times New Roman" panose="02020603050405020304" pitchFamily="18" charset="0"/>
              </a:rPr>
              <a:t>2.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T. G. Extemporaneous formulation (technology, analysis, application): method. rec. / T. G. </a:t>
            </a:r>
            <a:r>
              <a:rPr lang="en-ID" sz="2000" b="0" i="0" u="none" strike="noStrike" baseline="0" dirty="0" err="1">
                <a:solidFill>
                  <a:srgbClr val="000000"/>
                </a:solidFill>
                <a:latin typeface="Times New Roman" panose="02020603050405020304" pitchFamily="18" charset="0"/>
              </a:rPr>
              <a:t>Yarnykh</a:t>
            </a:r>
            <a:r>
              <a:rPr lang="en-ID" sz="2000" b="0" i="0" u="none" strike="noStrike" baseline="0" dirty="0">
                <a:solidFill>
                  <a:srgbClr val="000000"/>
                </a:solidFill>
                <a:latin typeface="Times New Roman" panose="02020603050405020304" pitchFamily="18" charset="0"/>
              </a:rPr>
              <a:t>, Fr. I. Tikhonov, I. S. </a:t>
            </a:r>
            <a:r>
              <a:rPr lang="en-ID" sz="2000" b="0" i="0" u="none" strike="noStrike" baseline="0" dirty="0" err="1">
                <a:solidFill>
                  <a:srgbClr val="000000"/>
                </a:solidFill>
                <a:latin typeface="Times New Roman" panose="02020603050405020304" pitchFamily="18" charset="0"/>
              </a:rPr>
              <a:t>Hryshchenko</a:t>
            </a:r>
            <a:r>
              <a:rPr lang="en-ID" sz="2000" b="0" i="0" u="none" strike="noStrike" baseline="0" dirty="0">
                <a:solidFill>
                  <a:srgbClr val="000000"/>
                </a:solidFill>
                <a:latin typeface="Times New Roman" panose="02020603050405020304" pitchFamily="18" charset="0"/>
              </a:rPr>
              <a:t> and others. - Kh., 2015. -379 p. </a:t>
            </a:r>
          </a:p>
          <a:p>
            <a:pPr algn="just"/>
            <a:r>
              <a:rPr lang="en-ID" sz="2000" b="0" i="0" u="none" strike="noStrike" baseline="0" dirty="0">
                <a:solidFill>
                  <a:srgbClr val="000000"/>
                </a:solidFill>
                <a:latin typeface="Times New Roman" panose="02020603050405020304" pitchFamily="18" charset="0"/>
              </a:rPr>
              <a:t>3. State Pharmacopoeia of Ukraine /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- 2nd edition. - Kharkiv: State Enterprise "Ukrainian Scientific Pharmacopoeia </a:t>
            </a:r>
            <a:r>
              <a:rPr lang="en-ID" sz="2000" b="0" i="0" u="none" strike="noStrike" baseline="0" dirty="0" err="1">
                <a:solidFill>
                  <a:srgbClr val="000000"/>
                </a:solidFill>
                <a:latin typeface="Times New Roman" panose="02020603050405020304" pitchFamily="18" charset="0"/>
              </a:rPr>
              <a:t>Center</a:t>
            </a:r>
            <a:r>
              <a:rPr lang="en-ID" sz="2000" b="0" i="0" u="none" strike="noStrike" baseline="0" dirty="0">
                <a:solidFill>
                  <a:srgbClr val="000000"/>
                </a:solidFill>
                <a:latin typeface="Times New Roman" panose="02020603050405020304" pitchFamily="18" charset="0"/>
              </a:rPr>
              <a:t> for the Quality of Medicinal Products", 2015. - Vol. 1. -1128 p. </a:t>
            </a:r>
          </a:p>
          <a:p>
            <a:pPr algn="just"/>
            <a:r>
              <a:rPr lang="en-US" sz="2000" b="0" i="0" u="none" strike="noStrike" baseline="0" dirty="0">
                <a:solidFill>
                  <a:srgbClr val="000000"/>
                </a:solidFill>
                <a:latin typeface="Times New Roman" panose="02020603050405020304" pitchFamily="18" charset="0"/>
              </a:rPr>
              <a:t>4. Extraction of plant raw materials: training. Guide / Yu. I. Sidorov, I. I. </a:t>
            </a:r>
            <a:r>
              <a:rPr lang="en-US" sz="2000" b="0" i="0" u="none" strike="noStrike" baseline="0" dirty="0" err="1">
                <a:solidFill>
                  <a:srgbClr val="000000"/>
                </a:solidFill>
                <a:latin typeface="Times New Roman" panose="02020603050405020304" pitchFamily="18" charset="0"/>
              </a:rPr>
              <a:t>Gubytska</a:t>
            </a:r>
            <a:r>
              <a:rPr lang="en-US" sz="2000" b="0" i="0" u="none" strike="noStrike" baseline="0" dirty="0">
                <a:solidFill>
                  <a:srgbClr val="000000"/>
                </a:solidFill>
                <a:latin typeface="Times New Roman" panose="02020603050405020304" pitchFamily="18" charset="0"/>
              </a:rPr>
              <a:t>, R. T. </a:t>
            </a:r>
            <a:r>
              <a:rPr lang="en-US" sz="2000" b="0" i="0" u="none" strike="noStrike" baseline="0" dirty="0" err="1">
                <a:solidFill>
                  <a:srgbClr val="000000"/>
                </a:solidFill>
                <a:latin typeface="Times New Roman" panose="02020603050405020304" pitchFamily="18" charset="0"/>
              </a:rPr>
              <a:t>Konechna</a:t>
            </a:r>
            <a:r>
              <a:rPr lang="en-US" sz="2000" b="0" i="0" u="none" strike="noStrike" baseline="0" dirty="0">
                <a:solidFill>
                  <a:srgbClr val="000000"/>
                </a:solidFill>
                <a:latin typeface="Times New Roman" panose="02020603050405020304" pitchFamily="18" charset="0"/>
              </a:rPr>
              <a:t>, V. P. Novikov. – Lviv: View of the National Lviv Polytechnic University, 2018. - 336 p. </a:t>
            </a:r>
          </a:p>
          <a:p>
            <a:pPr algn="just"/>
            <a:r>
              <a:rPr lang="en-US" sz="2000" b="0" i="0" u="none" strike="noStrike" baseline="0" dirty="0">
                <a:solidFill>
                  <a:srgbClr val="000000"/>
                </a:solidFill>
                <a:latin typeface="Times New Roman" panose="02020603050405020304" pitchFamily="18" charset="0"/>
              </a:rPr>
              <a:t>5. History of medicine and pharmacy: teaching. manual for pharmacy students. education closing and pharmacy Faculty of Higher Education of the Ministry of Health of Ukraine / A. A. </a:t>
            </a:r>
            <a:r>
              <a:rPr lang="en-US" sz="2000" b="0" i="0" u="none" strike="noStrike" baseline="0" dirty="0" err="1">
                <a:solidFill>
                  <a:srgbClr val="000000"/>
                </a:solidFill>
                <a:latin typeface="Times New Roman" panose="02020603050405020304" pitchFamily="18" charset="0"/>
              </a:rPr>
              <a:t>Kotvitska</a:t>
            </a:r>
            <a:r>
              <a:rPr lang="en-US" sz="2000" b="0" i="0" u="none" strike="noStrike" baseline="0" dirty="0">
                <a:solidFill>
                  <a:srgbClr val="000000"/>
                </a:solidFill>
                <a:latin typeface="Times New Roman" panose="02020603050405020304" pitchFamily="18" charset="0"/>
              </a:rPr>
              <a:t>, V. V. </a:t>
            </a:r>
            <a:r>
              <a:rPr lang="en-US" sz="2000" b="0" i="0" u="none" strike="noStrike" baseline="0" dirty="0" err="1">
                <a:solidFill>
                  <a:srgbClr val="000000"/>
                </a:solidFill>
                <a:latin typeface="Times New Roman" panose="02020603050405020304" pitchFamily="18" charset="0"/>
              </a:rPr>
              <a:t>Gorbanev</a:t>
            </a:r>
            <a:r>
              <a:rPr lang="en-US" sz="2000" b="0" i="0" u="none" strike="noStrike" baseline="0" dirty="0">
                <a:solidFill>
                  <a:srgbClr val="000000"/>
                </a:solidFill>
                <a:latin typeface="Times New Roman" panose="02020603050405020304" pitchFamily="18" charset="0"/>
              </a:rPr>
              <a:t>, O. O. </a:t>
            </a:r>
            <a:r>
              <a:rPr lang="en-US" sz="2000" b="0" i="0" u="none" strike="noStrike" baseline="0" dirty="0" err="1">
                <a:solidFill>
                  <a:srgbClr val="000000"/>
                </a:solidFill>
                <a:latin typeface="Times New Roman" panose="02020603050405020304" pitchFamily="18" charset="0"/>
              </a:rPr>
              <a:t>Surikov</a:t>
            </a:r>
            <a:r>
              <a:rPr lang="en-US" sz="2000" b="0" i="0" u="none" strike="noStrike" baseline="0" dirty="0">
                <a:solidFill>
                  <a:srgbClr val="000000"/>
                </a:solidFill>
                <a:latin typeface="Times New Roman" panose="02020603050405020304" pitchFamily="18" charset="0"/>
              </a:rPr>
              <a:t> and others. – Kharkiv: National Institute of Economics and Technology: Golden Pages, 2016. – 168 p. </a:t>
            </a:r>
            <a:endParaRPr lang="uk-UA" sz="2000" dirty="0"/>
          </a:p>
        </p:txBody>
      </p:sp>
    </p:spTree>
    <p:extLst>
      <p:ext uri="{BB962C8B-B14F-4D97-AF65-F5344CB8AC3E}">
        <p14:creationId xmlns:p14="http://schemas.microsoft.com/office/powerpoint/2010/main" val="3592806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8CF588-DFF5-2F46-9F46-DC080C749627}"/>
              </a:ext>
            </a:extLst>
          </p:cNvPr>
          <p:cNvSpPr txBox="1"/>
          <p:nvPr/>
        </p:nvSpPr>
        <p:spPr>
          <a:xfrm>
            <a:off x="2054941" y="2045108"/>
            <a:ext cx="8898194" cy="2308324"/>
          </a:xfrm>
          <a:prstGeom prst="rect">
            <a:avLst/>
          </a:prstGeom>
          <a:noFill/>
        </p:spPr>
        <p:txBody>
          <a:bodyPr wrap="square">
            <a:spAutoFit/>
          </a:bodyPr>
          <a:lstStyle/>
          <a:p>
            <a:pPr algn="ctr"/>
            <a:r>
              <a:rPr lang="uk-UA" sz="7200" dirty="0" err="1">
                <a:latin typeface="Times New Roman" panose="02020603050405020304" pitchFamily="18" charset="0"/>
                <a:cs typeface="Times New Roman" panose="02020603050405020304" pitchFamily="18" charset="0"/>
              </a:rPr>
              <a:t>Thank</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you</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for</a:t>
            </a:r>
            <a:r>
              <a:rPr lang="uk-UA" sz="7200" dirty="0">
                <a:latin typeface="Times New Roman" panose="02020603050405020304" pitchFamily="18" charset="0"/>
                <a:cs typeface="Times New Roman" panose="02020603050405020304" pitchFamily="18" charset="0"/>
              </a:rPr>
              <a:t> </a:t>
            </a:r>
            <a:r>
              <a:rPr lang="uk-UA" sz="7200" dirty="0" err="1">
                <a:latin typeface="Times New Roman" panose="02020603050405020304" pitchFamily="18" charset="0"/>
                <a:cs typeface="Times New Roman" panose="02020603050405020304" pitchFamily="18" charset="0"/>
              </a:rPr>
              <a:t>attention</a:t>
            </a:r>
            <a:r>
              <a:rPr lang="uk-UA"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40789600"/>
      </p:ext>
    </p:extLst>
  </p:cSld>
  <p:clrMapOvr>
    <a:masterClrMapping/>
  </p:clrMapOvr>
</p:sld>
</file>

<file path=ppt/theme/theme1.xml><?xml version="1.0" encoding="utf-8"?>
<a:theme xmlns:a="http://schemas.openxmlformats.org/drawingml/2006/main" name="Краплинка">
  <a:themeElements>
    <a:clrScheme name="Краплинка">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Краплинка">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раплинка">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Краплинка</Template>
  <TotalTime>471</TotalTime>
  <Words>2924</Words>
  <Application>Microsoft Office PowerPoint</Application>
  <PresentationFormat>Широкий екран</PresentationFormat>
  <Paragraphs>188</Paragraphs>
  <Slides>26</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26</vt:i4>
      </vt:variant>
    </vt:vector>
  </HeadingPairs>
  <TitlesOfParts>
    <vt:vector size="31" baseType="lpstr">
      <vt:lpstr>Arial</vt:lpstr>
      <vt:lpstr>Calibri</vt:lpstr>
      <vt:lpstr>Times New Roman</vt:lpstr>
      <vt:lpstr>Tw Cen MT</vt:lpstr>
      <vt:lpstr>Краплинка</vt:lpstr>
      <vt:lpstr>Practical lesson No. 7   Theme № 7. "Classification of emulsifiers. Properties of surfactants (surfactants). Classification of surfatants and their purpose."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lesson No. 2    Theme № 2 "Pharmaceutical technology. Modern tasks and prospects of pharmaceutical technology. Basic terms and concepts of pharmaceutical technology". </dc:title>
  <dc:creator>Еберле Лідія Вікторівна</dc:creator>
  <cp:lastModifiedBy>Еберле Лідія Вікторівна</cp:lastModifiedBy>
  <cp:revision>3</cp:revision>
  <dcterms:created xsi:type="dcterms:W3CDTF">2024-02-23T07:29:34Z</dcterms:created>
  <dcterms:modified xsi:type="dcterms:W3CDTF">2024-02-28T08:35:18Z</dcterms:modified>
</cp:coreProperties>
</file>