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78" r:id="rId3"/>
    <p:sldId id="279" r:id="rId4"/>
    <p:sldId id="280" r:id="rId5"/>
    <p:sldId id="281" r:id="rId6"/>
    <p:sldId id="282" r:id="rId7"/>
    <p:sldId id="283" r:id="rId8"/>
    <p:sldId id="284" r:id="rId9"/>
    <p:sldId id="285" r:id="rId10"/>
    <p:sldId id="286" r:id="rId11"/>
    <p:sldId id="287" r:id="rId12"/>
    <p:sldId id="288" r:id="rId13"/>
    <p:sldId id="289" r:id="rId14"/>
    <p:sldId id="290" r:id="rId15"/>
    <p:sldId id="291" r:id="rId16"/>
    <p:sldId id="292" r:id="rId17"/>
    <p:sldId id="293" r:id="rId18"/>
    <p:sldId id="294" r:id="rId19"/>
    <p:sldId id="295" r:id="rId20"/>
    <p:sldId id="296" r:id="rId21"/>
    <p:sldId id="276" r:id="rId22"/>
    <p:sldId id="277" r:id="rId23"/>
    <p:sldId id="275"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0" d="100"/>
          <a:sy n="50" d="100"/>
        </p:scale>
        <p:origin x="38" y="5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C5500614-38BD-41F6-880E-7440D0249107}"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2411249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5500614-38BD-41F6-880E-7440D0249107}"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3456007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C5500614-38BD-41F6-880E-7440D0249107}"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3671575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C5500614-38BD-41F6-880E-7440D0249107}"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199536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C5500614-38BD-41F6-880E-7440D0249107}" type="datetimeFigureOut">
              <a:rPr lang="uk-UA" smtClean="0"/>
              <a:t>28.02.2024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3845130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7" name="Date Placeholder 2"/>
          <p:cNvSpPr>
            <a:spLocks noGrp="1"/>
          </p:cNvSpPr>
          <p:nvPr>
            <p:ph type="dt" sz="half" idx="10"/>
          </p:nvPr>
        </p:nvSpPr>
        <p:spPr/>
        <p:txBody>
          <a:bodyPr/>
          <a:lstStyle/>
          <a:p>
            <a:fld id="{C5500614-38BD-41F6-880E-7440D0249107}" type="datetimeFigureOut">
              <a:rPr lang="uk-UA" smtClean="0"/>
              <a:t>28.02.2024</a:t>
            </a:fld>
            <a:endParaRPr lang="uk-UA"/>
          </a:p>
        </p:txBody>
      </p:sp>
      <p:sp>
        <p:nvSpPr>
          <p:cNvPr id="5" name="Footer Placeholder 3"/>
          <p:cNvSpPr>
            <a:spLocks noGrp="1"/>
          </p:cNvSpPr>
          <p:nvPr>
            <p:ph type="ftr" sz="quarter" idx="11"/>
          </p:nvPr>
        </p:nvSpPr>
        <p:spPr/>
        <p:txBody>
          <a:bodyPr/>
          <a:lstStyle/>
          <a:p>
            <a:endParaRPr lang="uk-UA"/>
          </a:p>
        </p:txBody>
      </p:sp>
      <p:sp>
        <p:nvSpPr>
          <p:cNvPr id="6" name="Slide Number Placeholder 4"/>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2870945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5500614-38BD-41F6-880E-7440D0249107}" type="datetimeFigureOut">
              <a:rPr lang="uk-UA" smtClean="0"/>
              <a:t>28.02.2024</a:t>
            </a:fld>
            <a:endParaRPr lang="uk-UA"/>
          </a:p>
        </p:txBody>
      </p:sp>
      <p:sp>
        <p:nvSpPr>
          <p:cNvPr id="5" name="Footer Placeholder 2"/>
          <p:cNvSpPr>
            <a:spLocks noGrp="1"/>
          </p:cNvSpPr>
          <p:nvPr>
            <p:ph type="ftr" sz="quarter" idx="11"/>
          </p:nvPr>
        </p:nvSpPr>
        <p:spPr/>
        <p:txBody>
          <a:bodyPr/>
          <a:lstStyle/>
          <a:p>
            <a:endParaRPr lang="uk-UA"/>
          </a:p>
        </p:txBody>
      </p:sp>
      <p:sp>
        <p:nvSpPr>
          <p:cNvPr id="6" name="Slide Number Placeholder 3"/>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2505411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7" name="Date Placeholder 4"/>
          <p:cNvSpPr>
            <a:spLocks noGrp="1"/>
          </p:cNvSpPr>
          <p:nvPr>
            <p:ph type="dt" sz="half" idx="10"/>
          </p:nvPr>
        </p:nvSpPr>
        <p:spPr/>
        <p:txBody>
          <a:bodyPr/>
          <a:lstStyle/>
          <a:p>
            <a:fld id="{C5500614-38BD-41F6-880E-7440D0249107}" type="datetimeFigureOut">
              <a:rPr lang="uk-UA" smtClean="0"/>
              <a:t>28.02.2024</a:t>
            </a:fld>
            <a:endParaRPr lang="uk-UA"/>
          </a:p>
        </p:txBody>
      </p:sp>
      <p:sp>
        <p:nvSpPr>
          <p:cNvPr id="5" name="Footer Placeholder 5"/>
          <p:cNvSpPr>
            <a:spLocks noGrp="1"/>
          </p:cNvSpPr>
          <p:nvPr>
            <p:ph type="ftr" sz="quarter" idx="11"/>
          </p:nvPr>
        </p:nvSpPr>
        <p:spPr/>
        <p:txBody>
          <a:bodyPr/>
          <a:lstStyle/>
          <a:p>
            <a:endParaRPr lang="uk-UA"/>
          </a:p>
        </p:txBody>
      </p:sp>
      <p:sp>
        <p:nvSpPr>
          <p:cNvPr id="6" name="Slide Number Placeholder 6"/>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3655035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5500614-38BD-41F6-880E-7440D0249107}"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4123826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фотографі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5500614-38BD-41F6-880E-7440D0249107}"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4235759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uk-UA"/>
              <a:t>Клацніть, щоб редагувати стиль зразка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C5500614-38BD-41F6-880E-7440D0249107}"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184378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uk-UA"/>
              <a:t>Клацніть, щоб редагувати стиль зразка заголовка</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C5500614-38BD-41F6-880E-7440D0249107}"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870A37-81DB-47FC-875A-2BE35B05768E}" type="slidenum">
              <a:rPr lang="uk-UA" smtClean="0"/>
              <a:t>‹№›</a:t>
            </a:fld>
            <a:endParaRPr lang="uk-UA"/>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534902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C5500614-38BD-41F6-880E-7440D0249107}"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4070693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5500614-38BD-41F6-880E-7440D0249107}" type="datetimeFigureOut">
              <a:rPr lang="uk-UA" smtClean="0"/>
              <a:t>28.02.2024</a:t>
            </a:fld>
            <a:endParaRPr lang="uk-UA"/>
          </a:p>
        </p:txBody>
      </p:sp>
      <p:sp>
        <p:nvSpPr>
          <p:cNvPr id="4"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8151441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ки з малю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5500614-38BD-41F6-880E-7440D0249107}" type="datetimeFigureOut">
              <a:rPr lang="uk-UA" smtClean="0"/>
              <a:t>28.02.2024</a:t>
            </a:fld>
            <a:endParaRPr lang="uk-UA"/>
          </a:p>
        </p:txBody>
      </p:sp>
      <p:sp>
        <p:nvSpPr>
          <p:cNvPr id="4"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5968954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5500614-38BD-41F6-880E-7440D0249107}"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31636843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5500614-38BD-41F6-880E-7440D0249107}"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3623763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5500614-38BD-41F6-880E-7440D0249107}" type="datetimeFigureOut">
              <a:rPr lang="uk-UA" smtClean="0"/>
              <a:t>28.02.2024</a:t>
            </a:fld>
            <a:endParaRPr lang="uk-UA"/>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uk-UA"/>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1870A37-81DB-47FC-875A-2BE35B05768E}" type="slidenum">
              <a:rPr lang="uk-UA" smtClean="0"/>
              <a:t>‹№›</a:t>
            </a:fld>
            <a:endParaRPr lang="uk-UA"/>
          </a:p>
        </p:txBody>
      </p:sp>
    </p:spTree>
    <p:extLst>
      <p:ext uri="{BB962C8B-B14F-4D97-AF65-F5344CB8AC3E}">
        <p14:creationId xmlns:p14="http://schemas.microsoft.com/office/powerpoint/2010/main" val="1051066237"/>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ідзаголовок 2">
            <a:extLst>
              <a:ext uri="{FF2B5EF4-FFF2-40B4-BE49-F238E27FC236}">
                <a16:creationId xmlns:a16="http://schemas.microsoft.com/office/drawing/2014/main" id="{3AF1C38F-FED4-41E7-AC9D-41F62961A6C3}"/>
              </a:ext>
            </a:extLst>
          </p:cNvPr>
          <p:cNvSpPr>
            <a:spLocks noGrp="1"/>
          </p:cNvSpPr>
          <p:nvPr>
            <p:ph type="ctrTitle"/>
          </p:nvPr>
        </p:nvSpPr>
        <p:spPr>
          <a:xfrm>
            <a:off x="1371600" y="2609645"/>
            <a:ext cx="9662160" cy="2648155"/>
          </a:xfrm>
        </p:spPr>
        <p:txBody>
          <a:bodyPr>
            <a:noAutofit/>
          </a:bodyPr>
          <a:lstStyle/>
          <a:p>
            <a:pPr algn="ctr">
              <a:lnSpc>
                <a:spcPct val="107000"/>
              </a:lnSpc>
              <a:spcAft>
                <a:spcPts val="800"/>
              </a:spcAft>
            </a:pP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Practical lesson No. 8</a:t>
            </a:r>
            <a:br>
              <a:rPr lang="uk-UA" sz="3600" dirty="0">
                <a:effectLst/>
                <a:latin typeface="Times New Roman" panose="02020603050405020304" pitchFamily="18" charset="0"/>
                <a:ea typeface="Calibri" panose="020F0502020204030204" pitchFamily="34" charset="0"/>
                <a:cs typeface="Times New Roman" panose="02020603050405020304" pitchFamily="18" charset="0"/>
              </a:rPr>
            </a:b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 </a:t>
            </a:r>
            <a:br>
              <a:rPr lang="uk-UA" sz="3600" dirty="0">
                <a:effectLst/>
                <a:latin typeface="Times New Roman" panose="02020603050405020304" pitchFamily="18" charset="0"/>
                <a:ea typeface="Calibri" panose="020F0502020204030204" pitchFamily="34" charset="0"/>
                <a:cs typeface="Times New Roman" panose="02020603050405020304" pitchFamily="18" charset="0"/>
              </a:rPr>
            </a:b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Theme № 8. "Influence of HLB emulsifiers and production technology on quality parameters of emulsions. Types of emulsions. Types of instability of emulsions."</a:t>
            </a:r>
            <a:endParaRPr lang="uk-UA" sz="3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0380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E6F5AA3-2251-4611-DA45-D4E26E96C94D}"/>
              </a:ext>
            </a:extLst>
          </p:cNvPr>
          <p:cNvSpPr txBox="1"/>
          <p:nvPr/>
        </p:nvSpPr>
        <p:spPr>
          <a:xfrm>
            <a:off x="899160" y="1116508"/>
            <a:ext cx="9448800" cy="4624984"/>
          </a:xfrm>
          <a:prstGeom prst="rect">
            <a:avLst/>
          </a:prstGeom>
          <a:noFill/>
        </p:spPr>
        <p:txBody>
          <a:bodyPr wrap="square">
            <a:spAutoFit/>
          </a:bodyPr>
          <a:lstStyle/>
          <a:p>
            <a:pPr algn="just">
              <a:lnSpc>
                <a:spcPct val="107000"/>
              </a:lnSpc>
              <a:spcAft>
                <a:spcPts val="80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Goal.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formation of students' theoretical knowledge about emulsifiers, the influence of the hydrophilic-lipophilic balance of emulsifiers on the technology of obtaining emulsions. Learn the physical and chemical properties of emulsifiers, types of emulsions and types of instability of emulsions.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tabLst>
                <a:tab pos="227584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Basic concepts. </a:t>
            </a:r>
            <a:r>
              <a:rPr lang="en-US" sz="2400" i="1" dirty="0">
                <a:effectLst/>
                <a:latin typeface="Times New Roman" panose="02020603050405020304" pitchFamily="18" charset="0"/>
                <a:ea typeface="Times New Roman" panose="02020603050405020304" pitchFamily="18" charset="0"/>
                <a:cs typeface="Times New Roman" panose="02020603050405020304" pitchFamily="18" charset="0"/>
              </a:rPr>
              <a:t>Hydrophilic-lipophilic balance (HLB) –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is a number characterizing the effectiveness of the emulsifier. If the HLB number is within 3-6, a w/m emulsion is formed. Emulsifiers with a HLB number of 8-13 give an m/v emulsion. By changing the nature of the emulsifier and its concentration, it is possible to achieve phase reversal of the emulsion.</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0288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86FEA3-F9EB-C980-0F95-6CC79D25502F}"/>
              </a:ext>
            </a:extLst>
          </p:cNvPr>
          <p:cNvSpPr txBox="1"/>
          <p:nvPr/>
        </p:nvSpPr>
        <p:spPr>
          <a:xfrm>
            <a:off x="792480" y="970937"/>
            <a:ext cx="9326880" cy="3930050"/>
          </a:xfrm>
          <a:prstGeom prst="rect">
            <a:avLst/>
          </a:prstGeom>
          <a:noFill/>
        </p:spPr>
        <p:txBody>
          <a:bodyPr wrap="square">
            <a:spAutoFit/>
          </a:bodyPr>
          <a:lstStyle/>
          <a:p>
            <a:pPr algn="just">
              <a:lnSpc>
                <a:spcPct val="107000"/>
              </a:lnSpc>
              <a:spcAft>
                <a:spcPts val="800"/>
              </a:spcAft>
            </a:pPr>
            <a:r>
              <a:rPr lang="en-US" sz="2400" i="1" dirty="0">
                <a:effectLst/>
                <a:latin typeface="Times New Roman" panose="02020603050405020304" pitchFamily="18" charset="0"/>
                <a:ea typeface="Times New Roman" panose="02020603050405020304" pitchFamily="18" charset="0"/>
                <a:cs typeface="Times New Roman" panose="02020603050405020304" pitchFamily="18" charset="0"/>
              </a:rPr>
              <a:t>Emulsions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are typically lyophobic dispersed systems. The loss of their aggregative stability can be due to the processes of isothermal distillation or coagulation (coalescence of drops) and is usually accompanied by a loss of sedimentation stability (layering of the system). The time of existence of a certain volume of the emulsion until its complete delamination can be taken as a measure of the stability of the emulsion.</a:t>
            </a:r>
          </a:p>
          <a:p>
            <a:pPr algn="just">
              <a:lnSpc>
                <a:spcPct val="107000"/>
              </a:lnSpc>
              <a:spcAft>
                <a:spcPts val="800"/>
              </a:spcAft>
            </a:pP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tabLst>
                <a:tab pos="227584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tabLst>
                <a:tab pos="227584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Equipment: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computer, multimedia equipment.</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15242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9CB5AE-F28C-29B7-AB66-71E43C4635D6}"/>
              </a:ext>
            </a:extLst>
          </p:cNvPr>
          <p:cNvSpPr txBox="1"/>
          <p:nvPr/>
        </p:nvSpPr>
        <p:spPr>
          <a:xfrm>
            <a:off x="929640" y="1061172"/>
            <a:ext cx="9281160" cy="4735655"/>
          </a:xfrm>
          <a:prstGeom prst="rect">
            <a:avLst/>
          </a:prstGeom>
          <a:noFill/>
        </p:spPr>
        <p:txBody>
          <a:bodyPr wrap="square">
            <a:spAutoFit/>
          </a:bodyPr>
          <a:lstStyle/>
          <a:p>
            <a:pPr indent="450215" algn="just">
              <a:lnSpc>
                <a:spcPct val="107000"/>
              </a:lnSpc>
              <a:spcAft>
                <a:spcPts val="8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Surface-active substances, due to their wide use, have considerable preventive and curative properties and are in great demand in the manufacture of creams for external use based on emulsions. The use of emulsion forms is due to their specific properties, such as the ability to combine oil and water phases, the possibility of introducing various active components, as well as good consumer properties</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indent="450215" algn="just">
              <a:lnSpc>
                <a:spcPct val="107000"/>
              </a:lnSpc>
              <a:spcAft>
                <a:spcPts val="800"/>
              </a:spcAft>
            </a:pP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Along with the classification of emulsifiers according to their chemical structure, there were attempts to make a classification according to their technological properties. In practice, we have to decide which emulsifier is most suitable for the emulsion we need. In the so-called system of hydrophilic-lipophilic balance (HLB) according to Griffin, all nonionic surfactants are assigned numerical values from 1 to 20. HLB gives information about the size and strength of hydrophilic and lipophilic groups in an amphiphilic substance. Low numerical values are assigned to lipophilic compounds, and higher numerical values to hydrophilic emulsifiers.</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2161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821A1E-2CAA-E1C3-9006-E399732B07DC}"/>
              </a:ext>
            </a:extLst>
          </p:cNvPr>
          <p:cNvSpPr txBox="1"/>
          <p:nvPr/>
        </p:nvSpPr>
        <p:spPr>
          <a:xfrm>
            <a:off x="792480" y="612844"/>
            <a:ext cx="9204960" cy="5635556"/>
          </a:xfrm>
          <a:prstGeom prst="rect">
            <a:avLst/>
          </a:prstGeom>
          <a:noFill/>
        </p:spPr>
        <p:txBody>
          <a:bodyPr wrap="square">
            <a:spAutoFit/>
          </a:bodyPr>
          <a:lstStyle/>
          <a:p>
            <a:pPr indent="450215" algn="just"/>
            <a:r>
              <a:rPr lang="en-US" sz="2400" dirty="0">
                <a:effectLst/>
                <a:latin typeface="Times New Roman" panose="02020603050405020304" pitchFamily="18" charset="0"/>
                <a:ea typeface="Times New Roman" panose="02020603050405020304" pitchFamily="18" charset="0"/>
              </a:rPr>
              <a:t>For the HLB system, an equation was later developed, according to which the value of HLB can be approximately calculated based on the molecular weight of their hydrophobic part and the total weight of the emulsifier molecule.</a:t>
            </a:r>
          </a:p>
          <a:p>
            <a:pPr indent="450215" algn="just"/>
            <a:endParaRPr lang="uk-UA" sz="2400" dirty="0">
              <a:effectLst/>
              <a:latin typeface="Times New Roman" panose="02020603050405020304" pitchFamily="18" charset="0"/>
              <a:ea typeface="Times New Roman" panose="02020603050405020304" pitchFamily="18" charset="0"/>
            </a:endParaRPr>
          </a:p>
          <a:p>
            <a:pPr indent="450215" algn="just"/>
            <a:r>
              <a:rPr lang="en-US" sz="2400" dirty="0">
                <a:effectLst/>
                <a:latin typeface="Times New Roman" panose="02020603050405020304" pitchFamily="18" charset="0"/>
                <a:ea typeface="Times New Roman" panose="02020603050405020304" pitchFamily="18" charset="0"/>
              </a:rPr>
              <a:t>HLB values are calculated based on the stoichiometric ratio of the lyophilic and hydrophilic parts of the molecule.</a:t>
            </a:r>
            <a:endParaRPr lang="uk-UA" sz="2400" dirty="0">
              <a:effectLst/>
              <a:latin typeface="Times New Roman" panose="02020603050405020304" pitchFamily="18" charset="0"/>
              <a:ea typeface="Times New Roman" panose="02020603050405020304" pitchFamily="18" charset="0"/>
            </a:endParaRPr>
          </a:p>
          <a:p>
            <a:pPr indent="450215" algn="just"/>
            <a:r>
              <a:rPr lang="en-US" sz="2400" dirty="0">
                <a:effectLst/>
                <a:latin typeface="Times New Roman" panose="02020603050405020304" pitchFamily="18" charset="0"/>
                <a:ea typeface="Times New Roman" panose="02020603050405020304" pitchFamily="18" charset="0"/>
              </a:rPr>
              <a:t>The relationship between the HLB value of some nonionic emulsifiers and their purpose is approximately as follows:</a:t>
            </a:r>
            <a:endParaRPr lang="uk-UA" sz="2400" dirty="0">
              <a:effectLst/>
              <a:latin typeface="Times New Roman" panose="02020603050405020304" pitchFamily="18" charset="0"/>
              <a:ea typeface="Times New Roman" panose="02020603050405020304" pitchFamily="18" charset="0"/>
            </a:endParaRPr>
          </a:p>
          <a:p>
            <a:pPr indent="450215" algn="just"/>
            <a:r>
              <a:rPr lang="en-US" sz="2400" dirty="0">
                <a:effectLst/>
                <a:latin typeface="Times New Roman" panose="02020603050405020304" pitchFamily="18" charset="0"/>
                <a:ea typeface="Times New Roman" panose="02020603050405020304" pitchFamily="18" charset="0"/>
              </a:rPr>
              <a:t>HLB 1–3 – as defoamers; HLB 3–8 – water-in-oil emulsifiers (cholesterol, </a:t>
            </a:r>
            <a:r>
              <a:rPr lang="en-US" sz="2400" dirty="0" err="1">
                <a:effectLst/>
                <a:latin typeface="Times New Roman" panose="02020603050405020304" pitchFamily="18" charset="0"/>
                <a:ea typeface="Times New Roman" panose="02020603050405020304" pitchFamily="18" charset="0"/>
              </a:rPr>
              <a:t>cetearyl</a:t>
            </a:r>
            <a:r>
              <a:rPr lang="en-US" sz="2400" dirty="0">
                <a:effectLst/>
                <a:latin typeface="Times New Roman" panose="02020603050405020304" pitchFamily="18" charset="0"/>
                <a:ea typeface="Times New Roman" panose="02020603050405020304" pitchFamily="18" charset="0"/>
              </a:rPr>
              <a:t> alcohol, lanolin alcohol, stearet-2, glyceryl stearate, sorbitan stearate);</a:t>
            </a:r>
            <a:endParaRPr lang="uk-UA" sz="2400" dirty="0">
              <a:effectLst/>
              <a:latin typeface="Times New Roman" panose="02020603050405020304" pitchFamily="18" charset="0"/>
              <a:ea typeface="Times New Roman" panose="02020603050405020304" pitchFamily="18" charset="0"/>
            </a:endParaRPr>
          </a:p>
          <a:p>
            <a:pPr indent="450215" algn="just"/>
            <a:r>
              <a:rPr lang="en-US" sz="2400" dirty="0">
                <a:effectLst/>
                <a:latin typeface="Times New Roman" panose="02020603050405020304" pitchFamily="18" charset="0"/>
                <a:ea typeface="Times New Roman" panose="02020603050405020304" pitchFamily="18" charset="0"/>
              </a:rPr>
              <a:t>HLB 7–9 – as winders; HLB 8–15 - as emulsifiers of the "oil in water" type (polysorbate-65, stearate-10, sucrose stearate, laureate-4, REG-8-stearate, sorbitan laurate);</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30990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1E9FC78-8D99-46B1-50C5-B3FF4C3E771C}"/>
              </a:ext>
            </a:extLst>
          </p:cNvPr>
          <p:cNvSpPr txBox="1"/>
          <p:nvPr/>
        </p:nvSpPr>
        <p:spPr>
          <a:xfrm>
            <a:off x="655320" y="982176"/>
            <a:ext cx="10027920" cy="4893647"/>
          </a:xfrm>
          <a:prstGeom prst="rect">
            <a:avLst/>
          </a:prstGeom>
          <a:noFill/>
        </p:spPr>
        <p:txBody>
          <a:bodyPr wrap="square">
            <a:spAutoFit/>
          </a:bodyPr>
          <a:lstStyle/>
          <a:p>
            <a:pPr indent="450215" algn="just"/>
            <a:r>
              <a:rPr lang="en-US" sz="2400" dirty="0">
                <a:effectLst/>
                <a:latin typeface="Times New Roman" panose="02020603050405020304" pitchFamily="18" charset="0"/>
                <a:ea typeface="Times New Roman" panose="02020603050405020304" pitchFamily="18" charset="0"/>
              </a:rPr>
              <a:t>HLB 13–15 – as part of detergents;</a:t>
            </a:r>
            <a:endParaRPr lang="uk-UA" sz="2400" dirty="0">
              <a:effectLst/>
              <a:latin typeface="Times New Roman" panose="02020603050405020304" pitchFamily="18" charset="0"/>
              <a:ea typeface="Times New Roman" panose="02020603050405020304" pitchFamily="18" charset="0"/>
            </a:endParaRPr>
          </a:p>
          <a:p>
            <a:pPr indent="450215" algn="just"/>
            <a:r>
              <a:rPr lang="en-US" sz="2400" dirty="0">
                <a:effectLst/>
                <a:latin typeface="Times New Roman" panose="02020603050405020304" pitchFamily="18" charset="0"/>
                <a:ea typeface="Times New Roman" panose="02020603050405020304" pitchFamily="18" charset="0"/>
              </a:rPr>
              <a:t>HLB 15–20 – solubilizers (polysorbate-80, PEG-150 laurate, PEG-30 glyceryl laurate, PEG-40 – hydrogenated castor oil).</a:t>
            </a:r>
            <a:endParaRPr lang="uk-UA" sz="2400" dirty="0">
              <a:effectLst/>
              <a:latin typeface="Times New Roman" panose="02020603050405020304" pitchFamily="18" charset="0"/>
              <a:ea typeface="Times New Roman" panose="02020603050405020304" pitchFamily="18" charset="0"/>
            </a:endParaRPr>
          </a:p>
          <a:p>
            <a:pPr indent="450215" algn="just"/>
            <a:r>
              <a:rPr lang="en-US" sz="2400" dirty="0">
                <a:effectLst/>
                <a:latin typeface="Times New Roman" panose="02020603050405020304" pitchFamily="18" charset="0"/>
                <a:ea typeface="Times New Roman" panose="02020603050405020304" pitchFamily="18" charset="0"/>
              </a:rPr>
              <a:t>But nonionic surfactants do not obey the above laws, so it is better to determine their HLB values experimentally; they can significantly exceed the upper limit (20) of the HLB scale.</a:t>
            </a:r>
            <a:endParaRPr lang="uk-UA" sz="2400" dirty="0">
              <a:effectLst/>
              <a:latin typeface="Times New Roman" panose="02020603050405020304" pitchFamily="18" charset="0"/>
              <a:ea typeface="Times New Roman" panose="02020603050405020304" pitchFamily="18" charset="0"/>
            </a:endParaRPr>
          </a:p>
          <a:p>
            <a:pPr indent="450215" algn="just"/>
            <a:endParaRPr lang="en-US" sz="2400" dirty="0">
              <a:effectLst/>
              <a:latin typeface="Times New Roman" panose="02020603050405020304" pitchFamily="18" charset="0"/>
              <a:ea typeface="Times New Roman" panose="02020603050405020304" pitchFamily="18" charset="0"/>
            </a:endParaRPr>
          </a:p>
          <a:p>
            <a:pPr indent="450215" algn="just"/>
            <a:r>
              <a:rPr lang="en-US" sz="2400" dirty="0">
                <a:effectLst/>
                <a:latin typeface="Times New Roman" panose="02020603050405020304" pitchFamily="18" charset="0"/>
                <a:ea typeface="Times New Roman" panose="02020603050405020304" pitchFamily="18" charset="0"/>
              </a:rPr>
              <a:t>The advantage of the HLB system for the mixture of emulsifiers is that the value of the mixture of emulsifiers is additively composed of the fractions of the components:</a:t>
            </a:r>
            <a:endParaRPr lang="uk-UA" sz="2400" dirty="0">
              <a:effectLst/>
              <a:latin typeface="Times New Roman" panose="02020603050405020304" pitchFamily="18" charset="0"/>
              <a:ea typeface="Times New Roman" panose="02020603050405020304" pitchFamily="18" charset="0"/>
            </a:endParaRPr>
          </a:p>
          <a:p>
            <a:pPr indent="450215" algn="just"/>
            <a:endParaRPr lang="en-US" sz="2400" dirty="0">
              <a:effectLst/>
              <a:latin typeface="Times New Roman" panose="02020603050405020304" pitchFamily="18" charset="0"/>
              <a:ea typeface="Times New Roman" panose="02020603050405020304" pitchFamily="18" charset="0"/>
            </a:endParaRPr>
          </a:p>
          <a:p>
            <a:pPr indent="450215" algn="just"/>
            <a:r>
              <a:rPr lang="en-US" sz="2400" dirty="0" err="1">
                <a:effectLst/>
                <a:latin typeface="Times New Roman" panose="02020603050405020304" pitchFamily="18" charset="0"/>
                <a:ea typeface="Times New Roman" panose="02020603050405020304" pitchFamily="18" charset="0"/>
              </a:rPr>
              <a:t>HLBzag</a:t>
            </a:r>
            <a:r>
              <a:rPr lang="en-US" sz="2400" dirty="0">
                <a:effectLst/>
                <a:latin typeface="Times New Roman" panose="02020603050405020304" pitchFamily="18" charset="0"/>
                <a:ea typeface="Times New Roman" panose="02020603050405020304" pitchFamily="18" charset="0"/>
              </a:rPr>
              <a:t> = HLB1x1 + HLB2x2 + HLB3x3 + ..., where x1, x2, x3 are mass fractions of individual components.</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48470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E00412-23B8-F072-82F2-A68B6F95F4BF}"/>
              </a:ext>
            </a:extLst>
          </p:cNvPr>
          <p:cNvSpPr txBox="1"/>
          <p:nvPr/>
        </p:nvSpPr>
        <p:spPr>
          <a:xfrm>
            <a:off x="609600" y="1228397"/>
            <a:ext cx="10744200" cy="4401205"/>
          </a:xfrm>
          <a:prstGeom prst="rect">
            <a:avLst/>
          </a:prstGeom>
          <a:noFill/>
        </p:spPr>
        <p:txBody>
          <a:bodyPr wrap="square">
            <a:spAutoFit/>
          </a:bodyPr>
          <a:lstStyle/>
          <a:p>
            <a:pPr indent="450215" algn="just"/>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This additivity also applies to the required HLB values, which are determined only experimentally. The required value of HLB is understood as the numerical value that an emulsifier or a mixture of emulsifiers should have, so that the dispersed oil phase has both optimal distribution and optimal stability. Thus, the value of HLB is attributed not only to emulsifiers, but also to substances that are emulsified.</a:t>
            </a:r>
            <a:endParaRPr lang="uk-U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In general, the value of HLB is only an aid for evaluating the possibilities of using emulsifiers. The use of only one HLB concept sometimes does not apply to cases of incompatibility of formulation components with the emulsifying base.</a:t>
            </a:r>
            <a:endParaRPr lang="uk-UA" sz="2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6246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ED9201-4574-100E-74F5-5C61F3772FD2}"/>
              </a:ext>
            </a:extLst>
          </p:cNvPr>
          <p:cNvSpPr txBox="1"/>
          <p:nvPr/>
        </p:nvSpPr>
        <p:spPr>
          <a:xfrm>
            <a:off x="731520" y="1535698"/>
            <a:ext cx="9753600" cy="3539430"/>
          </a:xfrm>
          <a:prstGeom prst="rect">
            <a:avLst/>
          </a:prstGeom>
          <a:noFill/>
        </p:spPr>
        <p:txBody>
          <a:bodyPr wrap="square">
            <a:spAutoFit/>
          </a:bodyPr>
          <a:lstStyle/>
          <a:p>
            <a:pPr indent="450215" algn="just"/>
            <a:r>
              <a:rPr lang="en-US" sz="2800" dirty="0">
                <a:effectLst/>
                <a:latin typeface="Times New Roman" panose="02020603050405020304" pitchFamily="18" charset="0"/>
                <a:ea typeface="Times New Roman" panose="02020603050405020304" pitchFamily="18" charset="0"/>
              </a:rPr>
              <a:t>The temperature of rotation is a feature of emulsions obtained with the help of nonionic emulsifiers. The conversion of a lipophilic emulsion (water-in-oil type) into a hydrophilic one (oil-in-water type) or vice versa is called phase rotation. Such a rotation is possible when the temperature changes. This is explained by the fact that ethoxylated nonionic emulsifiers change their hydrophilic-lipophilic properties, namely, the HLB value, depending on the temperature.</a:t>
            </a:r>
            <a:endParaRPr lang="uk-UA"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77286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C440CA-730D-91C8-515C-E43C180EE42B}"/>
              </a:ext>
            </a:extLst>
          </p:cNvPr>
          <p:cNvSpPr txBox="1"/>
          <p:nvPr/>
        </p:nvSpPr>
        <p:spPr>
          <a:xfrm>
            <a:off x="731520" y="1126578"/>
            <a:ext cx="9250680" cy="4218784"/>
          </a:xfrm>
          <a:prstGeom prst="rect">
            <a:avLst/>
          </a:prstGeom>
          <a:noFill/>
        </p:spPr>
        <p:txBody>
          <a:bodyPr wrap="square">
            <a:spAutoFit/>
          </a:bodyPr>
          <a:lstStyle/>
          <a:p>
            <a:pPr indent="450215" algn="just">
              <a:lnSpc>
                <a:spcPct val="107000"/>
              </a:lnSpc>
              <a:spcAft>
                <a:spcPts val="8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It can be said that the ability of hydrophilic nonionic surfactants to stabilize direct emulsions (o/w) decreases with increasing temperature, and at the end, at a certain temperature, the emulsion turns into the opposite type (w/o). This temperature is called the phase rotation temperature. In ethoxylates, the TOF correlates with the cloud point. The latter refers to the temperature above which an aqueous solution of nonionic surfactants becomes cloudy, loses solubility and separates into two non-viscous isotropic phases.</a:t>
            </a: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4517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9D3044-BD02-8627-1BB6-F493C26A8275}"/>
              </a:ext>
            </a:extLst>
          </p:cNvPr>
          <p:cNvSpPr txBox="1"/>
          <p:nvPr/>
        </p:nvSpPr>
        <p:spPr>
          <a:xfrm>
            <a:off x="518160" y="1056931"/>
            <a:ext cx="9525000" cy="4774064"/>
          </a:xfrm>
          <a:prstGeom prst="rect">
            <a:avLst/>
          </a:prstGeom>
          <a:noFill/>
        </p:spPr>
        <p:txBody>
          <a:bodyPr wrap="square">
            <a:spAutoFit/>
          </a:bodyPr>
          <a:lstStyle/>
          <a:p>
            <a:pPr indent="450215" algn="just">
              <a:lnSpc>
                <a:spcPct val="107000"/>
              </a:lnSpc>
              <a:spcAft>
                <a:spcPts val="8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Phase inversion occurs when the water-soluble hydrate of the emulsifier splits off so much of its water of hydration that an oil-soluble emulsifier or oil-soluble hydrate is formed. Or vice versa, phase rotation occurs when an emulsifier dissolved in a non-aqueous medium forms a sufficiently water-soluble hydrate when water is added, and then the "water-in-oil" emulsion turns into an emulsion (o/w).</a:t>
            </a: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When the phases rotate, the interphase tension reaches a minimum, while the electrical conductivity also decreases sharply.</a:t>
            </a: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6105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7F45DC-3AB8-88D0-0A53-9C3532E2F108}"/>
              </a:ext>
            </a:extLst>
          </p:cNvPr>
          <p:cNvSpPr txBox="1"/>
          <p:nvPr/>
        </p:nvSpPr>
        <p:spPr>
          <a:xfrm>
            <a:off x="304800" y="640736"/>
            <a:ext cx="9906000" cy="4910383"/>
          </a:xfrm>
          <a:prstGeom prst="rect">
            <a:avLst/>
          </a:prstGeom>
          <a:noFill/>
        </p:spPr>
        <p:txBody>
          <a:bodyPr wrap="square">
            <a:spAutoFit/>
          </a:bodyPr>
          <a:lstStyle/>
          <a:p>
            <a:pPr indent="450215" algn="just">
              <a:lnSpc>
                <a:spcPct val="107000"/>
              </a:lnSpc>
              <a:spcAft>
                <a:spcPts val="8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Emulsions are typically lyophobic dispersion systems. The loss of their aggregative stability can be due to the processes of isothermal distillation or coagulation (coalescence of drops) and is usually accompanied by a loss of sedimentation stability (layering of the system). The time of existence of a certain volume of the emulsion until its complete delamination can be taken as a measure of the stability of the emulsion.</a:t>
            </a:r>
          </a:p>
          <a:p>
            <a:pPr indent="450215" algn="just">
              <a:lnSpc>
                <a:spcPct val="107000"/>
              </a:lnSpc>
              <a:spcAft>
                <a:spcPts val="800"/>
              </a:spcAft>
            </a:pP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r>
              <a:rPr lang="en-US" sz="2400" spc="-10" dirty="0">
                <a:effectLst/>
                <a:latin typeface="Times New Roman" panose="02020603050405020304" pitchFamily="18" charset="0"/>
                <a:ea typeface="Calibri" panose="020F0502020204030204" pitchFamily="34" charset="0"/>
              </a:rPr>
              <a:t>The stability of the emulsion is increased by introducing a stabilizer (emulsifier) into the system, as electrolytes, surfactants, and high-molecular compounds can be used. Aggregative stability of emulsions is determined by the same factors that cause resistance to coagulation of other lyophobic dispersed systems.</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24311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7107E3-0A9E-CA2D-EA86-DF6531FEAF20}"/>
              </a:ext>
            </a:extLst>
          </p:cNvPr>
          <p:cNvSpPr txBox="1"/>
          <p:nvPr/>
        </p:nvSpPr>
        <p:spPr>
          <a:xfrm>
            <a:off x="472440" y="1166842"/>
            <a:ext cx="9829800" cy="4524315"/>
          </a:xfrm>
          <a:prstGeom prst="rect">
            <a:avLst/>
          </a:prstGeom>
          <a:noFill/>
        </p:spPr>
        <p:txBody>
          <a:bodyPr wrap="square">
            <a:spAutoFit/>
          </a:bodyPr>
          <a:lstStyle/>
          <a:p>
            <a:pPr indent="450215" algn="just"/>
            <a:r>
              <a:rPr lang="en-US" sz="2400" spc="-10" dirty="0">
                <a:effectLst/>
                <a:latin typeface="Times New Roman" panose="02020603050405020304" pitchFamily="18" charset="0"/>
                <a:ea typeface="Calibri" panose="020F0502020204030204" pitchFamily="34" charset="0"/>
              </a:rPr>
              <a:t>Dilute emulsions can be quite stable in the presence of such weak emulsifiers as electrolytes. The stability of these emulsions is mainly due to the presence of a double electric layer on the particles of the dispersed phase. The stability of concentrated and highly concentrated emulsions in most cases is determined by the action of the structural-mechanical barrier during the formation of adsorption layers of the emulsifier. The formed interphase adsorption layers cause a smooth change in the properties of the transition zone at the boundary of the separation of two liquid phases, increasing the </a:t>
            </a:r>
            <a:r>
              <a:rPr lang="en-US" sz="2400" spc="-10" dirty="0" err="1">
                <a:effectLst/>
                <a:latin typeface="Times New Roman" panose="02020603050405020304" pitchFamily="18" charset="0"/>
                <a:ea typeface="Calibri" panose="020F0502020204030204" pitchFamily="34" charset="0"/>
              </a:rPr>
              <a:t>lyophilicity</a:t>
            </a:r>
            <a:r>
              <a:rPr lang="en-US" sz="2400" spc="-10" dirty="0">
                <a:effectLst/>
                <a:latin typeface="Times New Roman" panose="02020603050405020304" pitchFamily="18" charset="0"/>
                <a:ea typeface="Calibri" panose="020F0502020204030204" pitchFamily="34" charset="0"/>
              </a:rPr>
              <a:t> of the particles of the dispersed phase. The strongest stabilizing effect is created by high-molecular compounds and colloidal surfactants (soaps, nonionic surfactants), the adsorption layers of which have a gel structure and are highly hydrated.</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47067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B7A44B-9867-206E-1BEB-39E10FFD6402}"/>
              </a:ext>
            </a:extLst>
          </p:cNvPr>
          <p:cNvSpPr txBox="1"/>
          <p:nvPr/>
        </p:nvSpPr>
        <p:spPr>
          <a:xfrm>
            <a:off x="396240" y="1193721"/>
            <a:ext cx="10104120" cy="4154984"/>
          </a:xfrm>
          <a:prstGeom prst="rect">
            <a:avLst/>
          </a:prstGeom>
          <a:noFill/>
        </p:spPr>
        <p:txBody>
          <a:bodyPr wrap="square">
            <a:spAutoFit/>
          </a:bodyPr>
          <a:lstStyle/>
          <a:p>
            <a:pPr indent="450215" algn="just"/>
            <a:r>
              <a:rPr lang="en-US" sz="2400" spc="-10" dirty="0">
                <a:effectLst/>
                <a:latin typeface="Times New Roman" panose="02020603050405020304" pitchFamily="18" charset="0"/>
                <a:ea typeface="Calibri" panose="020F0502020204030204" pitchFamily="34" charset="0"/>
              </a:rPr>
              <a:t>The type of emulsion formed during mechanical dispersion largely depends on the ratio of the volumes of the phases. A liquid contained in a larger volume usually becomes a dispersion medium. When dispersing equal volumes of two liquids, emulsions of both types appear, and the one with higher aggregative stability is preserved and is determined by the nature of the emulsifier. A special case is the stabilization of emulsions with highly dispersed powders. Such stabilization is possible with limited selective wetting of powders (at the edge angle θ is greater than 0°, but less than 180°). At the same time, the powders better stabilize the phase that is less wet. Thus, hydrophilic chalk "armors" the oil phase and prevents oil droplets from coalescing in an aqueous dispersion medium.</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43664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DC99D5-8601-17E7-62D2-D5256D5E04D6}"/>
              </a:ext>
            </a:extLst>
          </p:cNvPr>
          <p:cNvSpPr txBox="1"/>
          <p:nvPr/>
        </p:nvSpPr>
        <p:spPr>
          <a:xfrm>
            <a:off x="4130040" y="155862"/>
            <a:ext cx="2194560" cy="718466"/>
          </a:xfrm>
          <a:prstGeom prst="rect">
            <a:avLst/>
          </a:prstGeom>
          <a:noFill/>
        </p:spPr>
        <p:txBody>
          <a:bodyPr wrap="square">
            <a:spAutoFit/>
          </a:bodyPr>
          <a:lstStyle/>
          <a:p>
            <a:pPr algn="ctr">
              <a:lnSpc>
                <a:spcPct val="107000"/>
              </a:lnSpc>
              <a:spcAft>
                <a:spcPts val="800"/>
              </a:spcAft>
              <a:tabLst>
                <a:tab pos="457200" algn="l"/>
                <a:tab pos="1347470" algn="l"/>
              </a:tabLst>
            </a:pPr>
            <a:r>
              <a:rPr lang="en-US" sz="4000" b="1" dirty="0" err="1">
                <a:effectLst/>
                <a:latin typeface="Times New Roman" panose="02020603050405020304" pitchFamily="18" charset="0"/>
                <a:ea typeface="Times New Roman" panose="02020603050405020304" pitchFamily="18" charset="0"/>
                <a:cs typeface="Times New Roman" panose="02020603050405020304" pitchFamily="18" charset="0"/>
              </a:rPr>
              <a:t>Тests</a:t>
            </a:r>
            <a:endParaRPr lang="uk-UA"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80C1E23-3119-A2AE-B5F9-51CF6A519177}"/>
              </a:ext>
            </a:extLst>
          </p:cNvPr>
          <p:cNvSpPr txBox="1"/>
          <p:nvPr/>
        </p:nvSpPr>
        <p:spPr>
          <a:xfrm>
            <a:off x="1127760" y="1074509"/>
            <a:ext cx="9464040" cy="4708981"/>
          </a:xfrm>
          <a:prstGeom prst="rect">
            <a:avLst/>
          </a:prstGeom>
          <a:noFill/>
        </p:spPr>
        <p:txBody>
          <a:bodyPr wrap="square">
            <a:spAutoFit/>
          </a:bodyPr>
          <a:lstStyle/>
          <a:p>
            <a:endParaRPr lang="uk-UA" sz="2000" dirty="0">
              <a:effectLst/>
              <a:latin typeface="Times New Roman" panose="02020603050405020304" pitchFamily="18" charset="0"/>
              <a:ea typeface="Calibri" panose="020F0502020204030204" pitchFamily="34" charset="0"/>
            </a:endParaRPr>
          </a:p>
          <a:p>
            <a:r>
              <a:rPr lang="en-US" sz="2000" b="1" dirty="0">
                <a:effectLst/>
                <a:latin typeface="Times New Roman" panose="02020603050405020304" pitchFamily="18" charset="0"/>
                <a:ea typeface="Times New Roman" panose="02020603050405020304" pitchFamily="18" charset="0"/>
              </a:rPr>
              <a:t>1. Which of the emulsifiers is the most optimal for the production of a direct emulsion?</a:t>
            </a:r>
            <a:endParaRPr lang="uk-UA" sz="2000" dirty="0">
              <a:effectLst/>
              <a:latin typeface="Times New Roman" panose="02020603050405020304" pitchFamily="18" charset="0"/>
              <a:ea typeface="Calibri" panose="020F0502020204030204" pitchFamily="34" charset="0"/>
            </a:endParaRPr>
          </a:p>
          <a:p>
            <a:r>
              <a:rPr lang="en-US" sz="2000" b="1" dirty="0">
                <a:effectLst/>
                <a:latin typeface="Times New Roman" panose="02020603050405020304" pitchFamily="18" charset="0"/>
                <a:ea typeface="Times New Roman" panose="02020603050405020304" pitchFamily="18" charset="0"/>
              </a:rPr>
              <a:t>A </a:t>
            </a:r>
            <a:r>
              <a:rPr lang="en-US" sz="2000" dirty="0">
                <a:effectLst/>
                <a:latin typeface="Times New Roman" panose="02020603050405020304" pitchFamily="18" charset="0"/>
                <a:ea typeface="Times New Roman" panose="02020603050405020304" pitchFamily="18" charset="0"/>
              </a:rPr>
              <a:t>potassium palmitate.</a:t>
            </a:r>
            <a:endParaRPr lang="uk-UA" sz="2000" dirty="0">
              <a:effectLst/>
              <a:latin typeface="Times New Roman" panose="02020603050405020304" pitchFamily="18" charset="0"/>
              <a:ea typeface="Calibri" panose="020F0502020204030204" pitchFamily="34" charset="0"/>
            </a:endParaRPr>
          </a:p>
          <a:p>
            <a:r>
              <a:rPr lang="en-US" sz="2000" b="1" dirty="0">
                <a:effectLst/>
                <a:latin typeface="Times New Roman" panose="02020603050405020304" pitchFamily="18" charset="0"/>
                <a:ea typeface="Times New Roman" panose="02020603050405020304" pitchFamily="18" charset="0"/>
              </a:rPr>
              <a:t>B </a:t>
            </a:r>
            <a:r>
              <a:rPr lang="en-US" sz="2000" dirty="0">
                <a:effectLst/>
                <a:latin typeface="Times New Roman" panose="02020603050405020304" pitchFamily="18" charset="0"/>
                <a:ea typeface="Times New Roman" panose="02020603050405020304" pitchFamily="18" charset="0"/>
              </a:rPr>
              <a:t>In Kaolin.</a:t>
            </a:r>
            <a:endParaRPr lang="uk-UA" sz="2000" dirty="0">
              <a:effectLst/>
              <a:latin typeface="Times New Roman" panose="02020603050405020304" pitchFamily="18" charset="0"/>
              <a:ea typeface="Calibri" panose="020F0502020204030204" pitchFamily="34" charset="0"/>
            </a:endParaRPr>
          </a:p>
          <a:p>
            <a:r>
              <a:rPr lang="en-US" sz="2000" b="1" dirty="0">
                <a:effectLst/>
                <a:latin typeface="Times New Roman" panose="02020603050405020304" pitchFamily="18" charset="0"/>
                <a:ea typeface="Times New Roman" panose="02020603050405020304" pitchFamily="18" charset="0"/>
              </a:rPr>
              <a:t>C </a:t>
            </a:r>
            <a:r>
              <a:rPr lang="en-US" sz="2000" dirty="0">
                <a:effectLst/>
                <a:latin typeface="Times New Roman" panose="02020603050405020304" pitchFamily="18" charset="0"/>
                <a:ea typeface="Times New Roman" panose="02020603050405020304" pitchFamily="18" charset="0"/>
              </a:rPr>
              <a:t>With Gelatin.</a:t>
            </a:r>
            <a:endParaRPr lang="uk-UA" sz="2000" dirty="0">
              <a:effectLst/>
              <a:latin typeface="Times New Roman" panose="02020603050405020304" pitchFamily="18" charset="0"/>
              <a:ea typeface="Calibri" panose="020F0502020204030204" pitchFamily="34" charset="0"/>
            </a:endParaRPr>
          </a:p>
          <a:p>
            <a:r>
              <a:rPr lang="en-US" sz="2000" b="1" dirty="0">
                <a:effectLst/>
                <a:latin typeface="Times New Roman" panose="02020603050405020304" pitchFamily="18" charset="0"/>
                <a:ea typeface="Times New Roman" panose="02020603050405020304" pitchFamily="18" charset="0"/>
              </a:rPr>
              <a:t>D </a:t>
            </a:r>
            <a:r>
              <a:rPr lang="en-US" sz="2000" dirty="0">
                <a:effectLst/>
                <a:latin typeface="Times New Roman" panose="02020603050405020304" pitchFamily="18" charset="0"/>
                <a:ea typeface="Times New Roman" panose="02020603050405020304" pitchFamily="18" charset="0"/>
              </a:rPr>
              <a:t>Butanol</a:t>
            </a:r>
            <a:r>
              <a:rPr lang="en-US" sz="2000" b="1" dirty="0">
                <a:effectLst/>
                <a:latin typeface="Times New Roman" panose="02020603050405020304" pitchFamily="18" charset="0"/>
                <a:ea typeface="Times New Roman" panose="02020603050405020304" pitchFamily="18" charset="0"/>
              </a:rPr>
              <a:t>.</a:t>
            </a:r>
            <a:endParaRPr lang="uk-UA" sz="2000" dirty="0">
              <a:effectLst/>
              <a:latin typeface="Times New Roman" panose="02020603050405020304" pitchFamily="18" charset="0"/>
              <a:ea typeface="Calibri" panose="020F0502020204030204" pitchFamily="34" charset="0"/>
            </a:endParaRPr>
          </a:p>
          <a:p>
            <a:r>
              <a:rPr lang="en-US" sz="2000" b="1" dirty="0">
                <a:effectLst/>
                <a:latin typeface="Times New Roman" panose="02020603050405020304" pitchFamily="18" charset="0"/>
                <a:ea typeface="Times New Roman" panose="02020603050405020304" pitchFamily="18" charset="0"/>
              </a:rPr>
              <a:t>E </a:t>
            </a:r>
            <a:r>
              <a:rPr lang="en-US" sz="2000" dirty="0" err="1">
                <a:effectLst/>
                <a:latin typeface="Times New Roman" panose="02020603050405020304" pitchFamily="18" charset="0"/>
                <a:ea typeface="Times New Roman" panose="02020603050405020304" pitchFamily="18" charset="0"/>
              </a:rPr>
              <a:t>Plumbum</a:t>
            </a:r>
            <a:r>
              <a:rPr lang="en-US" sz="2000" dirty="0">
                <a:effectLst/>
                <a:latin typeface="Times New Roman" panose="02020603050405020304" pitchFamily="18" charset="0"/>
                <a:ea typeface="Times New Roman" panose="02020603050405020304" pitchFamily="18" charset="0"/>
              </a:rPr>
              <a:t> oleate.</a:t>
            </a:r>
            <a:endParaRPr lang="uk-UA" sz="2000" dirty="0">
              <a:effectLst/>
              <a:latin typeface="Times New Roman" panose="02020603050405020304" pitchFamily="18" charset="0"/>
              <a:ea typeface="Calibri" panose="020F0502020204030204" pitchFamily="34" charset="0"/>
            </a:endParaRPr>
          </a:p>
          <a:p>
            <a:r>
              <a:rPr lang="en-US" sz="2000" b="1" dirty="0">
                <a:effectLst/>
                <a:latin typeface="Times New Roman" panose="02020603050405020304" pitchFamily="18" charset="0"/>
                <a:ea typeface="Times New Roman" panose="02020603050405020304" pitchFamily="18" charset="0"/>
              </a:rPr>
              <a:t> </a:t>
            </a:r>
            <a:endParaRPr lang="uk-UA" sz="2000" dirty="0">
              <a:effectLst/>
              <a:latin typeface="Times New Roman" panose="02020603050405020304" pitchFamily="18" charset="0"/>
              <a:ea typeface="Calibri" panose="020F0502020204030204" pitchFamily="34" charset="0"/>
            </a:endParaRPr>
          </a:p>
          <a:p>
            <a:r>
              <a:rPr lang="en-US" sz="2000" b="1" dirty="0">
                <a:effectLst/>
                <a:latin typeface="Times New Roman" panose="02020603050405020304" pitchFamily="18" charset="0"/>
                <a:ea typeface="Times New Roman" panose="02020603050405020304" pitchFamily="18" charset="0"/>
              </a:rPr>
              <a:t>2. What is the name of the process of spontaneous clumping of droplets in emulsions?</a:t>
            </a:r>
            <a:endParaRPr lang="uk-UA" sz="2000" dirty="0">
              <a:effectLst/>
              <a:latin typeface="Times New Roman" panose="02020603050405020304" pitchFamily="18" charset="0"/>
              <a:ea typeface="Calibri" panose="020F0502020204030204" pitchFamily="34" charset="0"/>
            </a:endParaRPr>
          </a:p>
          <a:p>
            <a:r>
              <a:rPr lang="en-US" sz="2000" b="1" dirty="0">
                <a:effectLst/>
                <a:latin typeface="Times New Roman" panose="02020603050405020304" pitchFamily="18" charset="0"/>
                <a:ea typeface="Times New Roman" panose="02020603050405020304" pitchFamily="18" charset="0"/>
              </a:rPr>
              <a:t>A </a:t>
            </a:r>
            <a:r>
              <a:rPr lang="en-US" sz="2000" dirty="0">
                <a:effectLst/>
                <a:latin typeface="Times New Roman" panose="02020603050405020304" pitchFamily="18" charset="0"/>
                <a:ea typeface="Times New Roman" panose="02020603050405020304" pitchFamily="18" charset="0"/>
              </a:rPr>
              <a:t>Coalescence</a:t>
            </a:r>
            <a:r>
              <a:rPr lang="en-US" sz="2000" b="1" dirty="0">
                <a:effectLst/>
                <a:latin typeface="Times New Roman" panose="02020603050405020304" pitchFamily="18" charset="0"/>
                <a:ea typeface="Times New Roman" panose="02020603050405020304" pitchFamily="18" charset="0"/>
              </a:rPr>
              <a:t>.</a:t>
            </a:r>
            <a:endParaRPr lang="uk-UA" sz="2000" dirty="0">
              <a:effectLst/>
              <a:latin typeface="Times New Roman" panose="02020603050405020304" pitchFamily="18" charset="0"/>
              <a:ea typeface="Calibri" panose="020F0502020204030204" pitchFamily="34" charset="0"/>
            </a:endParaRPr>
          </a:p>
          <a:p>
            <a:r>
              <a:rPr lang="en-US" sz="2000" b="1" dirty="0">
                <a:effectLst/>
                <a:latin typeface="Times New Roman" panose="02020603050405020304" pitchFamily="18" charset="0"/>
                <a:ea typeface="Times New Roman" panose="02020603050405020304" pitchFamily="18" charset="0"/>
              </a:rPr>
              <a:t>B </a:t>
            </a:r>
            <a:r>
              <a:rPr lang="en-US" sz="2000" dirty="0">
                <a:effectLst/>
                <a:latin typeface="Times New Roman" panose="02020603050405020304" pitchFamily="18" charset="0"/>
                <a:ea typeface="Times New Roman" panose="02020603050405020304" pitchFamily="18" charset="0"/>
              </a:rPr>
              <a:t>In Flocculation.</a:t>
            </a:r>
            <a:endParaRPr lang="uk-UA" sz="2000" dirty="0">
              <a:effectLst/>
              <a:latin typeface="Times New Roman" panose="02020603050405020304" pitchFamily="18" charset="0"/>
              <a:ea typeface="Calibri" panose="020F0502020204030204" pitchFamily="34" charset="0"/>
            </a:endParaRPr>
          </a:p>
          <a:p>
            <a:r>
              <a:rPr lang="en-US" sz="2000" b="1" dirty="0">
                <a:effectLst/>
                <a:latin typeface="Times New Roman" panose="02020603050405020304" pitchFamily="18" charset="0"/>
                <a:ea typeface="Times New Roman" panose="02020603050405020304" pitchFamily="18" charset="0"/>
              </a:rPr>
              <a:t>C </a:t>
            </a:r>
            <a:r>
              <a:rPr lang="en-US" sz="2000" dirty="0">
                <a:effectLst/>
                <a:latin typeface="Times New Roman" panose="02020603050405020304" pitchFamily="18" charset="0"/>
                <a:ea typeface="Times New Roman" panose="02020603050405020304" pitchFamily="18" charset="0"/>
              </a:rPr>
              <a:t>Sedimentation.</a:t>
            </a:r>
            <a:endParaRPr lang="uk-UA" sz="2000" dirty="0">
              <a:effectLst/>
              <a:latin typeface="Times New Roman" panose="02020603050405020304" pitchFamily="18" charset="0"/>
              <a:ea typeface="Calibri" panose="020F0502020204030204" pitchFamily="34" charset="0"/>
            </a:endParaRPr>
          </a:p>
          <a:p>
            <a:r>
              <a:rPr lang="en-US" sz="2000" b="1" dirty="0">
                <a:effectLst/>
                <a:latin typeface="Times New Roman" panose="02020603050405020304" pitchFamily="18" charset="0"/>
                <a:ea typeface="Times New Roman" panose="02020603050405020304" pitchFamily="18" charset="0"/>
              </a:rPr>
              <a:t>D </a:t>
            </a:r>
            <a:r>
              <a:rPr lang="en-US" sz="2000" dirty="0">
                <a:effectLst/>
                <a:latin typeface="Times New Roman" panose="02020603050405020304" pitchFamily="18" charset="0"/>
                <a:ea typeface="Times New Roman" panose="02020603050405020304" pitchFamily="18" charset="0"/>
              </a:rPr>
              <a:t>Flotation</a:t>
            </a:r>
            <a:r>
              <a:rPr lang="en-US" sz="2000" b="1" dirty="0">
                <a:effectLst/>
                <a:latin typeface="Times New Roman" panose="02020603050405020304" pitchFamily="18" charset="0"/>
                <a:ea typeface="Times New Roman" panose="02020603050405020304" pitchFamily="18" charset="0"/>
              </a:rPr>
              <a:t>.</a:t>
            </a:r>
            <a:endParaRPr lang="uk-UA" sz="2000" dirty="0">
              <a:effectLst/>
              <a:latin typeface="Times New Roman" panose="02020603050405020304" pitchFamily="18" charset="0"/>
              <a:ea typeface="Calibri" panose="020F0502020204030204" pitchFamily="34" charset="0"/>
            </a:endParaRPr>
          </a:p>
          <a:p>
            <a:r>
              <a:rPr lang="en-US" sz="2000" b="1" dirty="0">
                <a:effectLst/>
                <a:latin typeface="Times New Roman" panose="02020603050405020304" pitchFamily="18" charset="0"/>
                <a:ea typeface="Times New Roman" panose="02020603050405020304" pitchFamily="18" charset="0"/>
              </a:rPr>
              <a:t>E </a:t>
            </a:r>
            <a:r>
              <a:rPr lang="en-US" sz="2000" dirty="0">
                <a:effectLst/>
                <a:latin typeface="Times New Roman" panose="02020603050405020304" pitchFamily="18" charset="0"/>
                <a:ea typeface="Times New Roman" panose="02020603050405020304" pitchFamily="18" charset="0"/>
              </a:rPr>
              <a:t>Coagulation</a:t>
            </a:r>
            <a:r>
              <a:rPr lang="en-US" sz="2000" b="1" dirty="0">
                <a:effectLst/>
                <a:latin typeface="Times New Roman" panose="02020603050405020304" pitchFamily="18" charset="0"/>
                <a:ea typeface="Times New Roman" panose="02020603050405020304" pitchFamily="18" charset="0"/>
              </a:rPr>
              <a:t>.</a:t>
            </a:r>
            <a:endParaRPr lang="uk-UA" sz="20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730447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D5D41D-CAC8-CA05-2321-8E1B32F98AE0}"/>
              </a:ext>
            </a:extLst>
          </p:cNvPr>
          <p:cNvSpPr txBox="1"/>
          <p:nvPr/>
        </p:nvSpPr>
        <p:spPr>
          <a:xfrm>
            <a:off x="929640" y="1032072"/>
            <a:ext cx="9662160" cy="4708981"/>
          </a:xfrm>
          <a:prstGeom prst="rect">
            <a:avLst/>
          </a:prstGeom>
          <a:noFill/>
        </p:spPr>
        <p:txBody>
          <a:bodyPr wrap="square">
            <a:spAutoFit/>
          </a:bodyPr>
          <a:lstStyle/>
          <a:p>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3. All surface-active substances are concentrated on the surfaces of phase separation, forming adsorption layers. What is it connected with?</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due to amphiphilic properties,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due to hydrophilic properties</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due to hydrophobic properties,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due to the absence of a lipophilic group,</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 -.</a:t>
            </a:r>
          </a:p>
          <a:p>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4. For solubilization, mainly surfactants are used, indicators of the critical concentration of micelle formation, which have...</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low values,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high values,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presence of hygroscopicity and homogeneity of particles,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presence of good solubility and wettability.</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88787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D3FFDD-3F3F-36BA-D7FD-A375E7A386A8}"/>
              </a:ext>
            </a:extLst>
          </p:cNvPr>
          <p:cNvSpPr txBox="1"/>
          <p:nvPr/>
        </p:nvSpPr>
        <p:spPr>
          <a:xfrm>
            <a:off x="624840" y="544246"/>
            <a:ext cx="9707880" cy="5015860"/>
          </a:xfrm>
          <a:prstGeom prst="rect">
            <a:avLst/>
          </a:prstGeom>
          <a:noFill/>
        </p:spPr>
        <p:txBody>
          <a:bodyPr wrap="square">
            <a:spAutoFit/>
          </a:bodyPr>
          <a:lstStyle/>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5. Which emulsifiers in the process of their aggregation form multi-layered empty balls - vesicles?</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with two long hydrocarbon chains,</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with three short hydrocarbon chains,</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with one long hydrocarbon chain,</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with four short hydrocarbon chains.</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a:lnSpc>
                <a:spcPct val="107000"/>
              </a:lnSpc>
              <a:tabLst>
                <a:tab pos="1371600" algn="l"/>
              </a:tabLst>
            </a:pP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6. Liposomes are spherical vesicles whose membranes consist of...</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of several double layers of amphiphilic lecithin molecules,</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of several double layers of hydrophobic structures,</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of one layer of lecithin,</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three layers of fat,</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fractional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sklaud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5162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631327-D411-FD80-210F-06B2532D8772}"/>
              </a:ext>
            </a:extLst>
          </p:cNvPr>
          <p:cNvSpPr txBox="1"/>
          <p:nvPr/>
        </p:nvSpPr>
        <p:spPr>
          <a:xfrm>
            <a:off x="807720" y="344769"/>
            <a:ext cx="9540240" cy="5511317"/>
          </a:xfrm>
          <a:prstGeom prst="rect">
            <a:avLst/>
          </a:prstGeom>
          <a:noFill/>
        </p:spPr>
        <p:txBody>
          <a:bodyPr wrap="square">
            <a:spAutoFit/>
          </a:bodyPr>
          <a:lstStyle/>
          <a:p>
            <a:pPr algn="just">
              <a:lnSpc>
                <a:spcPct val="107000"/>
              </a:lnSpc>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7</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What are the vesicles that form nonionic emulsifiers called?</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by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niosomes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polysomes</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trichosomes</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sometimes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 -.</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8. The most important representatives of ampholytic emulsifiers are...</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lecithins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and phospholipids,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fatty alcohols,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stearins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and unsaturated fatty acid esters,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polyhydric alcohols,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 -.</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1047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4567E3-C3B5-BA0A-0074-3EC0AA8286F4}"/>
              </a:ext>
            </a:extLst>
          </p:cNvPr>
          <p:cNvSpPr txBox="1"/>
          <p:nvPr/>
        </p:nvSpPr>
        <p:spPr>
          <a:xfrm>
            <a:off x="868680" y="771651"/>
            <a:ext cx="9509760" cy="5009898"/>
          </a:xfrm>
          <a:prstGeom prst="rect">
            <a:avLst/>
          </a:prstGeom>
          <a:noFill/>
        </p:spPr>
        <p:txBody>
          <a:bodyPr wrap="square">
            <a:spAutoFit/>
          </a:bodyPr>
          <a:lstStyle/>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9. Choose a substance that will optimally stabilize the type emulsion</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"oil-water":</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Casein</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Ethanol</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Benzene</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Potassium chloride.</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 -</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10. What amount (cm3) of toluene must be mixed with water containing sodium oleate to obtain 100 cm3 of a concentrated emulsion?</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from 0.1 to 74.0 cm3</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from 10.0 to 75.0 cm3</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is more than 75.0 cm3</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from 74.0 to 90.0 cm3</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to 0.1 cm3</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83866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53219C-C8D3-A65A-6887-6F0EF0E73789}"/>
              </a:ext>
            </a:extLst>
          </p:cNvPr>
          <p:cNvSpPr txBox="1"/>
          <p:nvPr/>
        </p:nvSpPr>
        <p:spPr>
          <a:xfrm>
            <a:off x="2682240" y="508754"/>
            <a:ext cx="6096000" cy="584775"/>
          </a:xfrm>
          <a:prstGeom prst="rect">
            <a:avLst/>
          </a:prstGeom>
          <a:noFill/>
        </p:spPr>
        <p:txBody>
          <a:bodyPr wrap="square">
            <a:spAutoFit/>
          </a:bodyPr>
          <a:lstStyle/>
          <a:p>
            <a:pPr algn="ctr"/>
            <a:r>
              <a:rPr lang="en-US" sz="3200" b="1" dirty="0">
                <a:effectLst/>
                <a:latin typeface="Times New Roman" panose="02020603050405020304" pitchFamily="18" charset="0"/>
                <a:ea typeface="Times New Roman" panose="02020603050405020304" pitchFamily="18" charset="0"/>
              </a:rPr>
              <a:t>3.1. Tasks for fixing the material</a:t>
            </a:r>
            <a:endParaRPr lang="uk-UA" sz="3200" dirty="0">
              <a:effectLst/>
              <a:latin typeface="Times New Roman" panose="02020603050405020304" pitchFamily="18" charset="0"/>
              <a:ea typeface="Calibri" panose="020F0502020204030204" pitchFamily="34" charset="0"/>
            </a:endParaRPr>
          </a:p>
        </p:txBody>
      </p:sp>
      <p:graphicFrame>
        <p:nvGraphicFramePr>
          <p:cNvPr id="4" name="Таблиця 3">
            <a:extLst>
              <a:ext uri="{FF2B5EF4-FFF2-40B4-BE49-F238E27FC236}">
                <a16:creationId xmlns:a16="http://schemas.microsoft.com/office/drawing/2014/main" id="{B134F93F-C2F4-BBAB-17BF-BB6904F740CF}"/>
              </a:ext>
            </a:extLst>
          </p:cNvPr>
          <p:cNvGraphicFramePr>
            <a:graphicFrameLocks noGrp="1"/>
          </p:cNvGraphicFramePr>
          <p:nvPr>
            <p:extLst>
              <p:ext uri="{D42A27DB-BD31-4B8C-83A1-F6EECF244321}">
                <p14:modId xmlns:p14="http://schemas.microsoft.com/office/powerpoint/2010/main" val="1982788152"/>
              </p:ext>
            </p:extLst>
          </p:nvPr>
        </p:nvGraphicFramePr>
        <p:xfrm>
          <a:off x="685800" y="1371600"/>
          <a:ext cx="10850880" cy="5074650"/>
        </p:xfrm>
        <a:graphic>
          <a:graphicData uri="http://schemas.openxmlformats.org/drawingml/2006/table">
            <a:tbl>
              <a:tblPr>
                <a:tableStyleId>{5C22544A-7EE6-4342-B048-85BDC9FD1C3A}</a:tableStyleId>
              </a:tblPr>
              <a:tblGrid>
                <a:gridCol w="1124966">
                  <a:extLst>
                    <a:ext uri="{9D8B030D-6E8A-4147-A177-3AD203B41FA5}">
                      <a16:colId xmlns:a16="http://schemas.microsoft.com/office/drawing/2014/main" val="219020950"/>
                    </a:ext>
                  </a:extLst>
                </a:gridCol>
                <a:gridCol w="4294809">
                  <a:extLst>
                    <a:ext uri="{9D8B030D-6E8A-4147-A177-3AD203B41FA5}">
                      <a16:colId xmlns:a16="http://schemas.microsoft.com/office/drawing/2014/main" val="3569598941"/>
                    </a:ext>
                  </a:extLst>
                </a:gridCol>
                <a:gridCol w="2709888">
                  <a:extLst>
                    <a:ext uri="{9D8B030D-6E8A-4147-A177-3AD203B41FA5}">
                      <a16:colId xmlns:a16="http://schemas.microsoft.com/office/drawing/2014/main" val="682006472"/>
                    </a:ext>
                  </a:extLst>
                </a:gridCol>
                <a:gridCol w="2721217">
                  <a:extLst>
                    <a:ext uri="{9D8B030D-6E8A-4147-A177-3AD203B41FA5}">
                      <a16:colId xmlns:a16="http://schemas.microsoft.com/office/drawing/2014/main" val="3649223704"/>
                    </a:ext>
                  </a:extLst>
                </a:gridCol>
              </a:tblGrid>
              <a:tr h="702477">
                <a:tc>
                  <a:txBody>
                    <a:bodyPr/>
                    <a:lstStyle/>
                    <a:p>
                      <a:pPr algn="ct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a:t>
                      </a:r>
                      <a:endParaRPr lang="uk-UA" sz="2000" kern="100" dirty="0">
                        <a:effectLst/>
                        <a:latin typeface="Times New Roman" panose="02020603050405020304" pitchFamily="18" charset="0"/>
                        <a:cs typeface="Times New Roman" panose="02020603050405020304" pitchFamily="18" charset="0"/>
                      </a:endParaRPr>
                    </a:p>
                    <a:p>
                      <a:pPr algn="ctr">
                        <a:lnSpc>
                          <a:spcPct val="107000"/>
                        </a:lnSpc>
                        <a:spcAft>
                          <a:spcPts val="800"/>
                        </a:spcAft>
                        <a:tabLst>
                          <a:tab pos="2275840" algn="l"/>
                        </a:tabLst>
                      </a:pPr>
                      <a:r>
                        <a:rPr lang="en-US" sz="2000" kern="100" dirty="0" err="1">
                          <a:effectLst/>
                          <a:latin typeface="Times New Roman" panose="02020603050405020304" pitchFamily="18" charset="0"/>
                          <a:cs typeface="Times New Roman" panose="02020603050405020304" pitchFamily="18" charset="0"/>
                        </a:rPr>
                        <a:t>c.e.</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pPr>
                      <a:r>
                        <a:rPr lang="en-US" sz="2000" kern="100" dirty="0">
                          <a:effectLst/>
                          <a:latin typeface="Times New Roman" panose="02020603050405020304" pitchFamily="18" charset="0"/>
                          <a:cs typeface="Times New Roman" panose="02020603050405020304" pitchFamily="18" charset="0"/>
                        </a:rPr>
                        <a:t>Mein Tasks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Instructions </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Answers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extLst>
                  <a:ext uri="{0D108BD9-81ED-4DB2-BD59-A6C34878D82A}">
                    <a16:rowId xmlns:a16="http://schemas.microsoft.com/office/drawing/2014/main" val="3874012002"/>
                  </a:ext>
                </a:extLst>
              </a:tr>
              <a:tr h="287514">
                <a:tc>
                  <a:txBody>
                    <a:bodyPr/>
                    <a:lstStyle/>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1</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gn="ct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2</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3</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4</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extLst>
                  <a:ext uri="{0D108BD9-81ED-4DB2-BD59-A6C34878D82A}">
                    <a16:rowId xmlns:a16="http://schemas.microsoft.com/office/drawing/2014/main" val="1253364251"/>
                  </a:ext>
                </a:extLst>
              </a:tr>
              <a:tr h="388760">
                <a:tc>
                  <a:txBody>
                    <a:bodyPr/>
                    <a:lstStyle/>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1.</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gn="just">
                        <a:lnSpc>
                          <a:spcPct val="107000"/>
                        </a:lnSpc>
                        <a:spcAft>
                          <a:spcPts val="800"/>
                        </a:spcAft>
                      </a:pPr>
                      <a:r>
                        <a:rPr lang="en-US" sz="2000" kern="100" dirty="0">
                          <a:effectLst/>
                          <a:latin typeface="Times New Roman" panose="02020603050405020304" pitchFamily="18" charset="0"/>
                          <a:cs typeface="Times New Roman" panose="02020603050405020304" pitchFamily="18" charset="0"/>
                        </a:rPr>
                        <a:t>Classification of emulsions.</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 </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extLst>
                  <a:ext uri="{0D108BD9-81ED-4DB2-BD59-A6C34878D82A}">
                    <a16:rowId xmlns:a16="http://schemas.microsoft.com/office/drawing/2014/main" val="1079921187"/>
                  </a:ext>
                </a:extLst>
              </a:tr>
              <a:tr h="388760">
                <a:tc>
                  <a:txBody>
                    <a:bodyPr/>
                    <a:lstStyle/>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2.</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gn="just">
                        <a:lnSpc>
                          <a:spcPct val="107000"/>
                        </a:lnSpc>
                        <a:spcAft>
                          <a:spcPts val="800"/>
                        </a:spcAft>
                      </a:pPr>
                      <a:r>
                        <a:rPr lang="en-US" sz="2000" kern="100" dirty="0">
                          <a:effectLst/>
                          <a:latin typeface="Times New Roman" panose="02020603050405020304" pitchFamily="18" charset="0"/>
                          <a:cs typeface="Times New Roman" panose="02020603050405020304" pitchFamily="18" charset="0"/>
                        </a:rPr>
                        <a:t>Basic criteria of emulsifiers.</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pPr>
                      <a:r>
                        <a:rPr lang="en-US" sz="2000" kern="100" dirty="0">
                          <a:effectLst/>
                          <a:latin typeface="Times New Roman" panose="02020603050405020304" pitchFamily="18" charset="0"/>
                          <a:cs typeface="Times New Roman" panose="02020603050405020304" pitchFamily="18" charset="0"/>
                        </a:rPr>
                        <a:t>your answer</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 </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extLst>
                  <a:ext uri="{0D108BD9-81ED-4DB2-BD59-A6C34878D82A}">
                    <a16:rowId xmlns:a16="http://schemas.microsoft.com/office/drawing/2014/main" val="2117998546"/>
                  </a:ext>
                </a:extLst>
              </a:tr>
              <a:tr h="595769">
                <a:tc>
                  <a:txBody>
                    <a:bodyPr/>
                    <a:lstStyle/>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3.</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gn="just">
                        <a:lnSpc>
                          <a:spcPct val="107000"/>
                        </a:lnSpc>
                        <a:spcAft>
                          <a:spcPts val="800"/>
                        </a:spcAft>
                      </a:pPr>
                      <a:r>
                        <a:rPr lang="en-US" sz="2000" kern="100" dirty="0" err="1">
                          <a:effectLst/>
                          <a:latin typeface="Times New Roman" panose="02020603050405020304" pitchFamily="18" charset="0"/>
                          <a:cs typeface="Times New Roman" panose="02020603050405020304" pitchFamily="18" charset="0"/>
                        </a:rPr>
                        <a:t>Physico</a:t>
                      </a:r>
                      <a:r>
                        <a:rPr lang="en-US" sz="2000" kern="100" dirty="0">
                          <a:effectLst/>
                          <a:latin typeface="Times New Roman" panose="02020603050405020304" pitchFamily="18" charset="0"/>
                          <a:cs typeface="Times New Roman" panose="02020603050405020304" pitchFamily="18" charset="0"/>
                        </a:rPr>
                        <a:t>-chemical properties of emulsifiers.</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pPr>
                      <a:r>
                        <a:rPr lang="en-US" sz="2000" kern="100" dirty="0">
                          <a:effectLst/>
                          <a:latin typeface="Times New Roman" panose="02020603050405020304" pitchFamily="18" charset="0"/>
                          <a:cs typeface="Times New Roman" panose="02020603050405020304" pitchFamily="18" charset="0"/>
                        </a:rPr>
                        <a:t>your answer</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extLst>
                  <a:ext uri="{0D108BD9-81ED-4DB2-BD59-A6C34878D82A}">
                    <a16:rowId xmlns:a16="http://schemas.microsoft.com/office/drawing/2014/main" val="1818535833"/>
                  </a:ext>
                </a:extLst>
              </a:tr>
              <a:tr h="388760">
                <a:tc>
                  <a:txBody>
                    <a:bodyPr/>
                    <a:lstStyle/>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4.</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gn="just">
                        <a:lnSpc>
                          <a:spcPct val="107000"/>
                        </a:lnSpc>
                        <a:spcAft>
                          <a:spcPts val="800"/>
                        </a:spcAft>
                      </a:pPr>
                      <a:r>
                        <a:rPr lang="en-US" sz="2000" kern="100">
                          <a:effectLst/>
                          <a:latin typeface="Times New Roman" panose="02020603050405020304" pitchFamily="18" charset="0"/>
                          <a:cs typeface="Times New Roman" panose="02020603050405020304" pitchFamily="18" charset="0"/>
                        </a:rPr>
                        <a:t>Application of emulsions.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pPr>
                      <a:r>
                        <a:rPr lang="en-US" sz="2000" kern="100" dirty="0">
                          <a:effectLst/>
                          <a:latin typeface="Times New Roman" panose="02020603050405020304" pitchFamily="18" charset="0"/>
                          <a:cs typeface="Times New Roman" panose="02020603050405020304" pitchFamily="18" charset="0"/>
                        </a:rPr>
                        <a:t>your answer</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extLst>
                  <a:ext uri="{0D108BD9-81ED-4DB2-BD59-A6C34878D82A}">
                    <a16:rowId xmlns:a16="http://schemas.microsoft.com/office/drawing/2014/main" val="1799858251"/>
                  </a:ext>
                </a:extLst>
              </a:tr>
              <a:tr h="388760">
                <a:tc>
                  <a:txBody>
                    <a:bodyPr/>
                    <a:lstStyle/>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5.</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gn="just">
                        <a:lnSpc>
                          <a:spcPct val="107000"/>
                        </a:lnSpc>
                        <a:spcAft>
                          <a:spcPts val="800"/>
                        </a:spcAft>
                      </a:pPr>
                      <a:r>
                        <a:rPr lang="en-US" sz="2000" kern="100">
                          <a:effectLst/>
                          <a:latin typeface="Times New Roman" panose="02020603050405020304" pitchFamily="18" charset="0"/>
                          <a:cs typeface="Times New Roman" panose="02020603050405020304" pitchFamily="18" charset="0"/>
                        </a:rPr>
                        <a:t>Methods of obtaining emulsions.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extLst>
                  <a:ext uri="{0D108BD9-81ED-4DB2-BD59-A6C34878D82A}">
                    <a16:rowId xmlns:a16="http://schemas.microsoft.com/office/drawing/2014/main" val="1771716264"/>
                  </a:ext>
                </a:extLst>
              </a:tr>
              <a:tr h="287514">
                <a:tc>
                  <a:txBody>
                    <a:bodyPr/>
                    <a:lstStyle/>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6.</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gn="just">
                        <a:lnSpc>
                          <a:spcPct val="107000"/>
                        </a:lnSpc>
                        <a:spcAft>
                          <a:spcPts val="800"/>
                        </a:spcAft>
                      </a:pPr>
                      <a:r>
                        <a:rPr lang="en-US" sz="2000" kern="100">
                          <a:effectLst/>
                          <a:latin typeface="Times New Roman" panose="02020603050405020304" pitchFamily="18" charset="0"/>
                          <a:cs typeface="Times New Roman" panose="02020603050405020304" pitchFamily="18" charset="0"/>
                        </a:rPr>
                        <a:t>Surfactants </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extLst>
                  <a:ext uri="{0D108BD9-81ED-4DB2-BD59-A6C34878D82A}">
                    <a16:rowId xmlns:a16="http://schemas.microsoft.com/office/drawing/2014/main" val="2693659724"/>
                  </a:ext>
                </a:extLst>
              </a:tr>
              <a:tr h="388760">
                <a:tc>
                  <a:txBody>
                    <a:bodyPr/>
                    <a:lstStyle/>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7.</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gn="just">
                        <a:lnSpc>
                          <a:spcPct val="107000"/>
                        </a:lnSpc>
                        <a:spcAft>
                          <a:spcPts val="800"/>
                        </a:spcAft>
                        <a:tabLst>
                          <a:tab pos="654685" algn="l"/>
                        </a:tabLst>
                      </a:pPr>
                      <a:r>
                        <a:rPr lang="en-US" sz="2000" kern="100">
                          <a:effectLst/>
                          <a:latin typeface="Times New Roman" panose="02020603050405020304" pitchFamily="18" charset="0"/>
                          <a:cs typeface="Times New Roman" panose="02020603050405020304" pitchFamily="18" charset="0"/>
                        </a:rPr>
                        <a:t>Emulsions as liquid systems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extLst>
                  <a:ext uri="{0D108BD9-81ED-4DB2-BD59-A6C34878D82A}">
                    <a16:rowId xmlns:a16="http://schemas.microsoft.com/office/drawing/2014/main" val="2469124733"/>
                  </a:ext>
                </a:extLst>
              </a:tr>
              <a:tr h="388760">
                <a:tc>
                  <a:txBody>
                    <a:bodyPr/>
                    <a:lstStyle/>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8.</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gn="just">
                        <a:lnSpc>
                          <a:spcPct val="107000"/>
                        </a:lnSpc>
                        <a:spcAft>
                          <a:spcPts val="800"/>
                        </a:spcAft>
                        <a:tabLst>
                          <a:tab pos="654685" algn="l"/>
                        </a:tabLst>
                      </a:pPr>
                      <a:r>
                        <a:rPr lang="en-US" sz="2000" kern="100">
                          <a:effectLst/>
                          <a:latin typeface="Times New Roman" panose="02020603050405020304" pitchFamily="18" charset="0"/>
                          <a:cs typeface="Times New Roman" panose="02020603050405020304" pitchFamily="18" charset="0"/>
                        </a:rPr>
                        <a:t>Temperature of rotation in emulsions.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extLst>
                  <a:ext uri="{0D108BD9-81ED-4DB2-BD59-A6C34878D82A}">
                    <a16:rowId xmlns:a16="http://schemas.microsoft.com/office/drawing/2014/main" val="137583623"/>
                  </a:ext>
                </a:extLst>
              </a:tr>
              <a:tr h="383050">
                <a:tc>
                  <a:txBody>
                    <a:bodyPr/>
                    <a:lstStyle/>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9.</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gn="just">
                        <a:lnSpc>
                          <a:spcPct val="107000"/>
                        </a:lnSpc>
                        <a:spcAft>
                          <a:spcPts val="800"/>
                        </a:spcAft>
                      </a:pPr>
                      <a:r>
                        <a:rPr lang="en-US" sz="2000" kern="100">
                          <a:effectLst/>
                          <a:latin typeface="Times New Roman" panose="02020603050405020304" pitchFamily="18" charset="0"/>
                          <a:cs typeface="Times New Roman" panose="02020603050405020304" pitchFamily="18" charset="0"/>
                        </a:rPr>
                        <a:t>Types of emulsions.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extLst>
                  <a:ext uri="{0D108BD9-81ED-4DB2-BD59-A6C34878D82A}">
                    <a16:rowId xmlns:a16="http://schemas.microsoft.com/office/drawing/2014/main" val="2508265269"/>
                  </a:ext>
                </a:extLst>
              </a:tr>
              <a:tr h="388760">
                <a:tc>
                  <a:txBody>
                    <a:bodyPr/>
                    <a:lstStyle/>
                    <a:p>
                      <a:pPr algn="ct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10.</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gn="just">
                        <a:lnSpc>
                          <a:spcPct val="107000"/>
                        </a:lnSpc>
                        <a:spcAft>
                          <a:spcPts val="800"/>
                        </a:spcAft>
                      </a:pPr>
                      <a:r>
                        <a:rPr lang="en-US" sz="2000" kern="100">
                          <a:effectLst/>
                          <a:latin typeface="Times New Roman" panose="02020603050405020304" pitchFamily="18" charset="0"/>
                          <a:cs typeface="Times New Roman" panose="02020603050405020304" pitchFamily="18" charset="0"/>
                        </a:rPr>
                        <a:t>Types of instability of emulsions.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pPr>
                      <a:r>
                        <a:rPr lang="en-US" sz="2000" kern="100" dirty="0">
                          <a:effectLst/>
                          <a:latin typeface="Times New Roman" panose="02020603050405020304" pitchFamily="18" charset="0"/>
                          <a:cs typeface="Times New Roman" panose="02020603050405020304" pitchFamily="18" charset="0"/>
                        </a:rPr>
                        <a:t>your answer</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003" marR="57003" marT="0" marB="0"/>
                </a:tc>
                <a:extLst>
                  <a:ext uri="{0D108BD9-81ED-4DB2-BD59-A6C34878D82A}">
                    <a16:rowId xmlns:a16="http://schemas.microsoft.com/office/drawing/2014/main" val="849867155"/>
                  </a:ext>
                </a:extLst>
              </a:tr>
            </a:tbl>
          </a:graphicData>
        </a:graphic>
      </p:graphicFrame>
    </p:spTree>
    <p:extLst>
      <p:ext uri="{BB962C8B-B14F-4D97-AF65-F5344CB8AC3E}">
        <p14:creationId xmlns:p14="http://schemas.microsoft.com/office/powerpoint/2010/main" val="2351833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D174934-E9A1-76C3-0487-ADEFCD993D3A}"/>
              </a:ext>
            </a:extLst>
          </p:cNvPr>
          <p:cNvSpPr txBox="1"/>
          <p:nvPr/>
        </p:nvSpPr>
        <p:spPr>
          <a:xfrm>
            <a:off x="640080" y="479199"/>
            <a:ext cx="10408920" cy="5485733"/>
          </a:xfrm>
          <a:prstGeom prst="rect">
            <a:avLst/>
          </a:prstGeom>
          <a:noFill/>
        </p:spPr>
        <p:txBody>
          <a:bodyPr wrap="square">
            <a:spAutoFit/>
          </a:bodyPr>
          <a:lstStyle/>
          <a:p>
            <a:pPr algn="just">
              <a:lnSpc>
                <a:spcPct val="107000"/>
              </a:lnSpc>
              <a:spcAft>
                <a:spcPts val="80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3.2. Questions for self-control:</a:t>
            </a:r>
          </a:p>
          <a:p>
            <a:pPr algn="just">
              <a:lnSpc>
                <a:spcPct val="107000"/>
              </a:lnSpc>
              <a:spcAft>
                <a:spcPts val="800"/>
              </a:spcAft>
            </a:pP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1. What dispersed systems are called emulsions?</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2. Can any liquids form an emulsion?</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3. 3. How are emulsions classified? Their practical application.</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4. What substances are called emulsifiers?</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5. How do emulsifiers stabilize emulsions?</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6. Methods of obtaining emulsions.</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7. What is the circulation of phases of emulsions? Under what conditions does it occur?</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8. What are the methods of breaking emulsions? What are they based on?</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9. Why does water poured into it not flow out of a sieve (diameter of holes 1 mm), covered with a thin layer of paraffin?</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10. Nonionic surfactants, amphoteric and cationic surfactants. The principle of their action and use.</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642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C74CDC-BF42-7E23-C1A4-4D1B2F0A79BA}"/>
              </a:ext>
            </a:extLst>
          </p:cNvPr>
          <p:cNvSpPr txBox="1"/>
          <p:nvPr/>
        </p:nvSpPr>
        <p:spPr>
          <a:xfrm>
            <a:off x="957942" y="2411842"/>
            <a:ext cx="10515601" cy="3477875"/>
          </a:xfrm>
          <a:prstGeom prst="rect">
            <a:avLst/>
          </a:prstGeom>
          <a:solidFill>
            <a:schemeClr val="accent2">
              <a:lumMod val="20000"/>
              <a:lumOff val="80000"/>
            </a:schemeClr>
          </a:solidFill>
        </p:spPr>
        <p:txBody>
          <a:bodyPr wrap="square">
            <a:spAutoFit/>
          </a:bodyPr>
          <a:lstStyle/>
          <a:p>
            <a:pPr algn="just"/>
            <a:r>
              <a:rPr lang="en-ID" sz="2000" b="1" i="0" u="none" strike="noStrike" baseline="0" dirty="0">
                <a:solidFill>
                  <a:srgbClr val="000000"/>
                </a:solidFill>
                <a:latin typeface="Times New Roman" panose="02020603050405020304" pitchFamily="18" charset="0"/>
              </a:rPr>
              <a:t>Basic literature: </a:t>
            </a:r>
            <a:endParaRPr lang="uk-UA" sz="2000" b="1" i="0" u="none" strike="noStrike" baseline="0" dirty="0">
              <a:solidFill>
                <a:srgbClr val="000000"/>
              </a:solidFill>
              <a:latin typeface="Times New Roman" panose="02020603050405020304" pitchFamily="18" charset="0"/>
            </a:endParaRPr>
          </a:p>
          <a:p>
            <a:pPr algn="just"/>
            <a:endParaRPr lang="en-ID" sz="2000" b="0" i="0" u="none" strike="noStrike" baseline="0" dirty="0">
              <a:solidFill>
                <a:srgbClr val="000000"/>
              </a:solidFill>
              <a:latin typeface="Times New Roman" panose="02020603050405020304" pitchFamily="18" charset="0"/>
            </a:endParaRPr>
          </a:p>
          <a:p>
            <a:pPr algn="just"/>
            <a:r>
              <a:rPr lang="en-ID" sz="2000" b="0" i="0" u="none" strike="noStrike" baseline="0" dirty="0">
                <a:solidFill>
                  <a:srgbClr val="000000"/>
                </a:solidFill>
                <a:latin typeface="Times New Roman" panose="02020603050405020304" pitchFamily="18" charset="0"/>
              </a:rPr>
              <a:t>1.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E.V. Theoretical foundations of pharmaceutical technology. Study guide for extracurricular independent work / E.V.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I.V.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A.A.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D.P. Soldatov. Kh.: </a:t>
            </a:r>
            <a:r>
              <a:rPr lang="en-ID" sz="2000" b="0" i="0" u="none" strike="noStrike" baseline="0" dirty="0" err="1">
                <a:solidFill>
                  <a:srgbClr val="000000"/>
                </a:solidFill>
                <a:latin typeface="Times New Roman" panose="02020603050405020304" pitchFamily="18" charset="0"/>
              </a:rPr>
              <a:t>NFaU</a:t>
            </a:r>
            <a:r>
              <a:rPr lang="en-ID" sz="2000" b="0" i="0" u="none" strike="noStrike" baseline="0" dirty="0">
                <a:solidFill>
                  <a:srgbClr val="000000"/>
                </a:solidFill>
                <a:latin typeface="Times New Roman" panose="02020603050405020304" pitchFamily="18" charset="0"/>
              </a:rPr>
              <a:t>, 2016. - 202 p. </a:t>
            </a:r>
          </a:p>
          <a:p>
            <a:pPr algn="just"/>
            <a:r>
              <a:rPr lang="en-ID" sz="2000" b="0" i="0" u="none" strike="noStrike" baseline="0" dirty="0">
                <a:solidFill>
                  <a:srgbClr val="000000"/>
                </a:solidFill>
                <a:latin typeface="Times New Roman" panose="02020603050405020304" pitchFamily="18" charset="0"/>
              </a:rPr>
              <a:t>2. Technology of drugs of industrial production (vol. 2 of 2). </a:t>
            </a:r>
            <a:r>
              <a:rPr lang="en-ID" sz="2000" b="0" i="0" u="none" strike="noStrike" baseline="0" dirty="0" err="1">
                <a:solidFill>
                  <a:srgbClr val="000000"/>
                </a:solidFill>
                <a:latin typeface="Times New Roman" panose="02020603050405020304" pitchFamily="18" charset="0"/>
              </a:rPr>
              <a:t>Chuyeshov</a:t>
            </a:r>
            <a:r>
              <a:rPr lang="en-ID" sz="2000" b="0" i="0" u="none" strike="noStrike" baseline="0" dirty="0">
                <a:solidFill>
                  <a:srgbClr val="000000"/>
                </a:solidFill>
                <a:latin typeface="Times New Roman" panose="02020603050405020304" pitchFamily="18" charset="0"/>
              </a:rPr>
              <a:t> V. I.,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 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I. V., </a:t>
            </a:r>
            <a:r>
              <a:rPr lang="en-ID" sz="2000" b="0" i="0" u="none" strike="noStrike" baseline="0" dirty="0" err="1">
                <a:solidFill>
                  <a:srgbClr val="000000"/>
                </a:solidFill>
                <a:latin typeface="Times New Roman" panose="02020603050405020304" pitchFamily="18" charset="0"/>
              </a:rPr>
              <a:t>Lyapunova</a:t>
            </a:r>
            <a:r>
              <a:rPr lang="en-ID" sz="2000" b="0" i="0" u="none" strike="noStrike" baseline="0" dirty="0">
                <a:solidFill>
                  <a:srgbClr val="000000"/>
                </a:solidFill>
                <a:latin typeface="Times New Roman" panose="02020603050405020304" pitchFamily="18" charset="0"/>
              </a:rPr>
              <a:t> O. O.,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A. A., </a:t>
            </a:r>
            <a:r>
              <a:rPr lang="en-ID" sz="2000" b="0" i="0" u="none" strike="noStrike" baseline="0" dirty="0" err="1">
                <a:solidFill>
                  <a:srgbClr val="000000"/>
                </a:solidFill>
                <a:latin typeface="Times New Roman" panose="02020603050405020304" pitchFamily="18" charset="0"/>
              </a:rPr>
              <a:t>Krutskikh</a:t>
            </a:r>
            <a:r>
              <a:rPr lang="en-ID" sz="2000" b="0" i="0" u="none" strike="noStrike" baseline="0" dirty="0">
                <a:solidFill>
                  <a:srgbClr val="000000"/>
                </a:solidFill>
                <a:latin typeface="Times New Roman" panose="02020603050405020304" pitchFamily="18" charset="0"/>
              </a:rPr>
              <a:t> T. V., </a:t>
            </a:r>
            <a:r>
              <a:rPr lang="en-ID" sz="2000" b="0" i="0" u="none" strike="noStrike" baseline="0" dirty="0" err="1">
                <a:solidFill>
                  <a:srgbClr val="000000"/>
                </a:solidFill>
                <a:latin typeface="Times New Roman" panose="02020603050405020304" pitchFamily="18" charset="0"/>
              </a:rPr>
              <a:t>Ruban</a:t>
            </a:r>
            <a:r>
              <a:rPr lang="en-ID" sz="2000" b="0" i="0" u="none" strike="noStrike" baseline="0" dirty="0">
                <a:solidFill>
                  <a:srgbClr val="000000"/>
                </a:solidFill>
                <a:latin typeface="Times New Roman" panose="02020603050405020304" pitchFamily="18" charset="0"/>
              </a:rPr>
              <a:t> O. A. Kh.: National University of Applied Sciences; Golden Pages, 2013. - 638 p. </a:t>
            </a:r>
          </a:p>
          <a:p>
            <a:pPr algn="just"/>
            <a:r>
              <a:rPr lang="en-ID" sz="2000" b="0" i="0" u="none" strike="noStrike" baseline="0" dirty="0">
                <a:solidFill>
                  <a:srgbClr val="000000"/>
                </a:solidFill>
                <a:latin typeface="Times New Roman" panose="02020603050405020304" pitchFamily="18" charset="0"/>
              </a:rPr>
              <a:t>3. Technology of drugs of industrial production (vol. 1 of 2). </a:t>
            </a:r>
            <a:r>
              <a:rPr lang="en-ID" sz="2000" b="0" i="0" u="none" strike="noStrike" baseline="0" dirty="0" err="1">
                <a:solidFill>
                  <a:srgbClr val="000000"/>
                </a:solidFill>
                <a:latin typeface="Times New Roman" panose="02020603050405020304" pitchFamily="18" charset="0"/>
              </a:rPr>
              <a:t>Chuyeshov</a:t>
            </a:r>
            <a:r>
              <a:rPr lang="en-ID" sz="2000" b="0" i="0" u="none" strike="noStrike" baseline="0" dirty="0">
                <a:solidFill>
                  <a:srgbClr val="000000"/>
                </a:solidFill>
                <a:latin typeface="Times New Roman" panose="02020603050405020304" pitchFamily="18" charset="0"/>
              </a:rPr>
              <a:t> V. I.,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 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I. V., </a:t>
            </a:r>
            <a:r>
              <a:rPr lang="en-ID" sz="2000" b="0" i="0" u="none" strike="noStrike" baseline="0" dirty="0" err="1">
                <a:solidFill>
                  <a:srgbClr val="000000"/>
                </a:solidFill>
                <a:latin typeface="Times New Roman" panose="02020603050405020304" pitchFamily="18" charset="0"/>
              </a:rPr>
              <a:t>Lyapunova</a:t>
            </a:r>
            <a:r>
              <a:rPr lang="en-ID" sz="2000" b="0" i="0" u="none" strike="noStrike" baseline="0" dirty="0">
                <a:solidFill>
                  <a:srgbClr val="000000"/>
                </a:solidFill>
                <a:latin typeface="Times New Roman" panose="02020603050405020304" pitchFamily="18" charset="0"/>
              </a:rPr>
              <a:t> O. O.,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A. A., </a:t>
            </a:r>
            <a:r>
              <a:rPr lang="en-ID" sz="2000" b="0" i="0" u="none" strike="noStrike" baseline="0" dirty="0" err="1">
                <a:solidFill>
                  <a:srgbClr val="000000"/>
                </a:solidFill>
                <a:latin typeface="Times New Roman" panose="02020603050405020304" pitchFamily="18" charset="0"/>
              </a:rPr>
              <a:t>Krutskikh</a:t>
            </a:r>
            <a:r>
              <a:rPr lang="en-ID" sz="2000" b="0" i="0" u="none" strike="noStrike" baseline="0" dirty="0">
                <a:solidFill>
                  <a:srgbClr val="000000"/>
                </a:solidFill>
                <a:latin typeface="Times New Roman" panose="02020603050405020304" pitchFamily="18" charset="0"/>
              </a:rPr>
              <a:t> T. V., </a:t>
            </a:r>
            <a:r>
              <a:rPr lang="en-ID" sz="2000" b="0" i="0" u="none" strike="noStrike" baseline="0" dirty="0" err="1">
                <a:solidFill>
                  <a:srgbClr val="000000"/>
                </a:solidFill>
                <a:latin typeface="Times New Roman" panose="02020603050405020304" pitchFamily="18" charset="0"/>
              </a:rPr>
              <a:t>Ruban</a:t>
            </a:r>
            <a:r>
              <a:rPr lang="en-ID" sz="2000" b="0" i="0" u="none" strike="noStrike" baseline="0" dirty="0">
                <a:solidFill>
                  <a:srgbClr val="000000"/>
                </a:solidFill>
                <a:latin typeface="Times New Roman" panose="02020603050405020304" pitchFamily="18" charset="0"/>
              </a:rPr>
              <a:t> O. A. Kh.: National University of Applied Sciences; Golden Pages, 2012. - 694 p. </a:t>
            </a:r>
          </a:p>
        </p:txBody>
      </p:sp>
      <p:sp>
        <p:nvSpPr>
          <p:cNvPr id="5" name="TextBox 4">
            <a:extLst>
              <a:ext uri="{FF2B5EF4-FFF2-40B4-BE49-F238E27FC236}">
                <a16:creationId xmlns:a16="http://schemas.microsoft.com/office/drawing/2014/main" id="{F5D4FB7B-E076-F9A3-5B07-F7DB0BF334D3}"/>
              </a:ext>
            </a:extLst>
          </p:cNvPr>
          <p:cNvSpPr txBox="1"/>
          <p:nvPr/>
        </p:nvSpPr>
        <p:spPr>
          <a:xfrm>
            <a:off x="2917372" y="885149"/>
            <a:ext cx="8871858" cy="830997"/>
          </a:xfrm>
          <a:prstGeom prst="rect">
            <a:avLst/>
          </a:prstGeom>
          <a:solidFill>
            <a:schemeClr val="accent3">
              <a:lumMod val="40000"/>
              <a:lumOff val="60000"/>
            </a:schemeClr>
          </a:solidFill>
        </p:spPr>
        <p:txBody>
          <a:bodyPr wrap="square">
            <a:spAutoFit/>
          </a:bodyPr>
          <a:lstStyle/>
          <a:p>
            <a:pPr algn="ctr"/>
            <a:r>
              <a:rPr lang="en-US" sz="2400" b="1" i="0" u="none" strike="noStrike" baseline="0" dirty="0">
                <a:solidFill>
                  <a:srgbClr val="000000"/>
                </a:solidFill>
                <a:latin typeface="Times New Roman" panose="02020603050405020304" pitchFamily="18" charset="0"/>
              </a:rPr>
              <a:t>List of recommended literature (main, additional, electronic information resources): </a:t>
            </a:r>
            <a:endParaRPr lang="en-US" sz="24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090307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3BF8A1-975C-0F12-17E1-B659A19BC31B}"/>
              </a:ext>
            </a:extLst>
          </p:cNvPr>
          <p:cNvSpPr txBox="1"/>
          <p:nvPr/>
        </p:nvSpPr>
        <p:spPr>
          <a:xfrm>
            <a:off x="767442" y="1443841"/>
            <a:ext cx="11010901" cy="5016758"/>
          </a:xfrm>
          <a:prstGeom prst="rect">
            <a:avLst/>
          </a:prstGeom>
          <a:solidFill>
            <a:schemeClr val="accent2">
              <a:lumMod val="20000"/>
              <a:lumOff val="80000"/>
            </a:schemeClr>
          </a:solidFill>
        </p:spPr>
        <p:txBody>
          <a:bodyPr wrap="square">
            <a:spAutoFit/>
          </a:bodyPr>
          <a:lstStyle/>
          <a:p>
            <a:pPr algn="just"/>
            <a:r>
              <a:rPr lang="en-ID" sz="2000" b="1" i="0" u="none" strike="noStrike" baseline="0" dirty="0">
                <a:solidFill>
                  <a:srgbClr val="000000"/>
                </a:solidFill>
                <a:latin typeface="Times New Roman" panose="02020603050405020304" pitchFamily="18" charset="0"/>
              </a:rPr>
              <a:t>Additional literature:</a:t>
            </a:r>
            <a:endParaRPr lang="uk-UA" sz="2000" b="1" i="0" u="none" strike="noStrike" baseline="0" dirty="0">
              <a:solidFill>
                <a:srgbClr val="000000"/>
              </a:solidFill>
              <a:latin typeface="Times New Roman" panose="02020603050405020304" pitchFamily="18" charset="0"/>
            </a:endParaRPr>
          </a:p>
          <a:p>
            <a:pPr algn="just"/>
            <a:endParaRPr lang="en-ID" sz="2000" b="0" i="0" u="none" strike="noStrike" baseline="0" dirty="0">
              <a:solidFill>
                <a:srgbClr val="000000"/>
              </a:solidFill>
              <a:latin typeface="Times New Roman" panose="02020603050405020304" pitchFamily="18" charset="0"/>
            </a:endParaRPr>
          </a:p>
          <a:p>
            <a:pPr algn="just"/>
            <a:r>
              <a:rPr lang="en-US" sz="2000" b="0" i="0" u="none" strike="noStrike" baseline="0" dirty="0">
                <a:solidFill>
                  <a:srgbClr val="000000"/>
                </a:solidFill>
                <a:latin typeface="Times New Roman" panose="02020603050405020304" pitchFamily="18" charset="0"/>
              </a:rPr>
              <a:t>1. Technological equipment of the pharmaceutical and biotechnological industry: tutorial. for university students education closing III-IV accreditation level / M.V. </a:t>
            </a:r>
            <a:r>
              <a:rPr lang="en-US" sz="2000" b="0" i="0" u="none" strike="noStrike" baseline="0" dirty="0" err="1">
                <a:solidFill>
                  <a:srgbClr val="000000"/>
                </a:solidFill>
                <a:latin typeface="Times New Roman" panose="02020603050405020304" pitchFamily="18" charset="0"/>
              </a:rPr>
              <a:t>Stasevych</a:t>
            </a:r>
            <a:r>
              <a:rPr lang="en-US" sz="2000" b="0" i="0" u="none" strike="noStrike" baseline="0" dirty="0">
                <a:solidFill>
                  <a:srgbClr val="000000"/>
                </a:solidFill>
                <a:latin typeface="Times New Roman" panose="02020603050405020304" pitchFamily="18" charset="0"/>
              </a:rPr>
              <a:t> and others; 2nd ed., revision. and added – Lviv: </a:t>
            </a:r>
            <a:r>
              <a:rPr lang="en-US" sz="2000" b="0" i="0" u="none" strike="noStrike" baseline="0" dirty="0" err="1">
                <a:solidFill>
                  <a:srgbClr val="000000"/>
                </a:solidFill>
                <a:latin typeface="Times New Roman" panose="02020603050405020304" pitchFamily="18" charset="0"/>
              </a:rPr>
              <a:t>Novy</a:t>
            </a:r>
            <a:r>
              <a:rPr lang="en-US" sz="2000" b="0" i="0" u="none" strike="noStrike" baseline="0" dirty="0">
                <a:solidFill>
                  <a:srgbClr val="000000"/>
                </a:solidFill>
                <a:latin typeface="Times New Roman" panose="02020603050405020304" pitchFamily="18" charset="0"/>
              </a:rPr>
              <a:t> svit-2000, 2018. – 410 p. </a:t>
            </a:r>
          </a:p>
          <a:p>
            <a:pPr algn="just"/>
            <a:r>
              <a:rPr lang="en-ID" sz="2000" b="0" i="0" u="none" strike="noStrike" baseline="0" dirty="0">
                <a:solidFill>
                  <a:srgbClr val="000000"/>
                </a:solidFill>
                <a:latin typeface="Times New Roman" panose="02020603050405020304" pitchFamily="18" charset="0"/>
              </a:rPr>
              <a:t>2. </a:t>
            </a:r>
            <a:r>
              <a:rPr lang="en-ID" sz="2000" b="0" i="0" u="none" strike="noStrike" baseline="0" dirty="0" err="1">
                <a:solidFill>
                  <a:srgbClr val="000000"/>
                </a:solidFill>
                <a:latin typeface="Times New Roman" panose="02020603050405020304" pitchFamily="18" charset="0"/>
              </a:rPr>
              <a:t>Yarnykh</a:t>
            </a:r>
            <a:r>
              <a:rPr lang="en-ID" sz="2000" b="0" i="0" u="none" strike="noStrike" baseline="0" dirty="0">
                <a:solidFill>
                  <a:srgbClr val="000000"/>
                </a:solidFill>
                <a:latin typeface="Times New Roman" panose="02020603050405020304" pitchFamily="18" charset="0"/>
              </a:rPr>
              <a:t>, T. G. Extemporaneous formulation (technology, analysis, application): method. rec. / T. G. </a:t>
            </a:r>
            <a:r>
              <a:rPr lang="en-ID" sz="2000" b="0" i="0" u="none" strike="noStrike" baseline="0" dirty="0" err="1">
                <a:solidFill>
                  <a:srgbClr val="000000"/>
                </a:solidFill>
                <a:latin typeface="Times New Roman" panose="02020603050405020304" pitchFamily="18" charset="0"/>
              </a:rPr>
              <a:t>Yarnykh</a:t>
            </a:r>
            <a:r>
              <a:rPr lang="en-ID" sz="2000" b="0" i="0" u="none" strike="noStrike" baseline="0" dirty="0">
                <a:solidFill>
                  <a:srgbClr val="000000"/>
                </a:solidFill>
                <a:latin typeface="Times New Roman" panose="02020603050405020304" pitchFamily="18" charset="0"/>
              </a:rPr>
              <a:t>, Fr. I. Tikhonov, I. S. </a:t>
            </a:r>
            <a:r>
              <a:rPr lang="en-ID" sz="2000" b="0" i="0" u="none" strike="noStrike" baseline="0" dirty="0" err="1">
                <a:solidFill>
                  <a:srgbClr val="000000"/>
                </a:solidFill>
                <a:latin typeface="Times New Roman" panose="02020603050405020304" pitchFamily="18" charset="0"/>
              </a:rPr>
              <a:t>Hryshchenko</a:t>
            </a:r>
            <a:r>
              <a:rPr lang="en-ID" sz="2000" b="0" i="0" u="none" strike="noStrike" baseline="0" dirty="0">
                <a:solidFill>
                  <a:srgbClr val="000000"/>
                </a:solidFill>
                <a:latin typeface="Times New Roman" panose="02020603050405020304" pitchFamily="18" charset="0"/>
              </a:rPr>
              <a:t> and others. - Kh., 2015. -379 p. </a:t>
            </a:r>
          </a:p>
          <a:p>
            <a:pPr algn="just"/>
            <a:r>
              <a:rPr lang="en-ID" sz="2000" b="0" i="0" u="none" strike="noStrike" baseline="0" dirty="0">
                <a:solidFill>
                  <a:srgbClr val="000000"/>
                </a:solidFill>
                <a:latin typeface="Times New Roman" panose="02020603050405020304" pitchFamily="18" charset="0"/>
              </a:rPr>
              <a:t>3. State Pharmacopoeia of Ukraine / State enterprise "Ukrainian Scientific Pharmacopoeia </a:t>
            </a:r>
            <a:r>
              <a:rPr lang="en-ID" sz="2000" b="0" i="0" u="none" strike="noStrike" baseline="0" dirty="0" err="1">
                <a:solidFill>
                  <a:srgbClr val="000000"/>
                </a:solidFill>
                <a:latin typeface="Times New Roman" panose="02020603050405020304" pitchFamily="18" charset="0"/>
              </a:rPr>
              <a:t>Center</a:t>
            </a:r>
            <a:r>
              <a:rPr lang="en-ID" sz="2000" b="0" i="0" u="none" strike="noStrike" baseline="0" dirty="0">
                <a:solidFill>
                  <a:srgbClr val="000000"/>
                </a:solidFill>
                <a:latin typeface="Times New Roman" panose="02020603050405020304" pitchFamily="18" charset="0"/>
              </a:rPr>
              <a:t> for the Quality of Medicinal Products" - 2nd edition. - Kharkiv: State Enterprise "Ukrainian Scientific Pharmacopoeia </a:t>
            </a:r>
            <a:r>
              <a:rPr lang="en-ID" sz="2000" b="0" i="0" u="none" strike="noStrike" baseline="0" dirty="0" err="1">
                <a:solidFill>
                  <a:srgbClr val="000000"/>
                </a:solidFill>
                <a:latin typeface="Times New Roman" panose="02020603050405020304" pitchFamily="18" charset="0"/>
              </a:rPr>
              <a:t>Center</a:t>
            </a:r>
            <a:r>
              <a:rPr lang="en-ID" sz="2000" b="0" i="0" u="none" strike="noStrike" baseline="0" dirty="0">
                <a:solidFill>
                  <a:srgbClr val="000000"/>
                </a:solidFill>
                <a:latin typeface="Times New Roman" panose="02020603050405020304" pitchFamily="18" charset="0"/>
              </a:rPr>
              <a:t> for the Quality of Medicinal Products", 2015. - Vol. 1. -1128 p. </a:t>
            </a:r>
          </a:p>
          <a:p>
            <a:pPr algn="just"/>
            <a:r>
              <a:rPr lang="en-US" sz="2000" b="0" i="0" u="none" strike="noStrike" baseline="0" dirty="0">
                <a:solidFill>
                  <a:srgbClr val="000000"/>
                </a:solidFill>
                <a:latin typeface="Times New Roman" panose="02020603050405020304" pitchFamily="18" charset="0"/>
              </a:rPr>
              <a:t>4. Extraction of plant raw materials: training. Guide / Yu. I. Sidorov, I. I. </a:t>
            </a:r>
            <a:r>
              <a:rPr lang="en-US" sz="2000" b="0" i="0" u="none" strike="noStrike" baseline="0" dirty="0" err="1">
                <a:solidFill>
                  <a:srgbClr val="000000"/>
                </a:solidFill>
                <a:latin typeface="Times New Roman" panose="02020603050405020304" pitchFamily="18" charset="0"/>
              </a:rPr>
              <a:t>Gubytska</a:t>
            </a:r>
            <a:r>
              <a:rPr lang="en-US" sz="2000" b="0" i="0" u="none" strike="noStrike" baseline="0" dirty="0">
                <a:solidFill>
                  <a:srgbClr val="000000"/>
                </a:solidFill>
                <a:latin typeface="Times New Roman" panose="02020603050405020304" pitchFamily="18" charset="0"/>
              </a:rPr>
              <a:t>, R. T. </a:t>
            </a:r>
            <a:r>
              <a:rPr lang="en-US" sz="2000" b="0" i="0" u="none" strike="noStrike" baseline="0" dirty="0" err="1">
                <a:solidFill>
                  <a:srgbClr val="000000"/>
                </a:solidFill>
                <a:latin typeface="Times New Roman" panose="02020603050405020304" pitchFamily="18" charset="0"/>
              </a:rPr>
              <a:t>Konechna</a:t>
            </a:r>
            <a:r>
              <a:rPr lang="en-US" sz="2000" b="0" i="0" u="none" strike="noStrike" baseline="0" dirty="0">
                <a:solidFill>
                  <a:srgbClr val="000000"/>
                </a:solidFill>
                <a:latin typeface="Times New Roman" panose="02020603050405020304" pitchFamily="18" charset="0"/>
              </a:rPr>
              <a:t>, V. P. Novikov. – Lviv: View of the National Lviv Polytechnic University, 2018. - 336 p. </a:t>
            </a:r>
          </a:p>
          <a:p>
            <a:pPr algn="just"/>
            <a:r>
              <a:rPr lang="en-US" sz="2000" b="0" i="0" u="none" strike="noStrike" baseline="0" dirty="0">
                <a:solidFill>
                  <a:srgbClr val="000000"/>
                </a:solidFill>
                <a:latin typeface="Times New Roman" panose="02020603050405020304" pitchFamily="18" charset="0"/>
              </a:rPr>
              <a:t>5. History of medicine and pharmacy: teaching. manual for pharmacy students. education closing and pharmacy Faculty of Higher Education of the Ministry of Health of Ukraine / A. A. </a:t>
            </a:r>
            <a:r>
              <a:rPr lang="en-US" sz="2000" b="0" i="0" u="none" strike="noStrike" baseline="0" dirty="0" err="1">
                <a:solidFill>
                  <a:srgbClr val="000000"/>
                </a:solidFill>
                <a:latin typeface="Times New Roman" panose="02020603050405020304" pitchFamily="18" charset="0"/>
              </a:rPr>
              <a:t>Kotvitska</a:t>
            </a:r>
            <a:r>
              <a:rPr lang="en-US" sz="2000" b="0" i="0" u="none" strike="noStrike" baseline="0" dirty="0">
                <a:solidFill>
                  <a:srgbClr val="000000"/>
                </a:solidFill>
                <a:latin typeface="Times New Roman" panose="02020603050405020304" pitchFamily="18" charset="0"/>
              </a:rPr>
              <a:t>, V. V. </a:t>
            </a:r>
            <a:r>
              <a:rPr lang="en-US" sz="2000" b="0" i="0" u="none" strike="noStrike" baseline="0" dirty="0" err="1">
                <a:solidFill>
                  <a:srgbClr val="000000"/>
                </a:solidFill>
                <a:latin typeface="Times New Roman" panose="02020603050405020304" pitchFamily="18" charset="0"/>
              </a:rPr>
              <a:t>Gorbanev</a:t>
            </a:r>
            <a:r>
              <a:rPr lang="en-US" sz="2000" b="0" i="0" u="none" strike="noStrike" baseline="0" dirty="0">
                <a:solidFill>
                  <a:srgbClr val="000000"/>
                </a:solidFill>
                <a:latin typeface="Times New Roman" panose="02020603050405020304" pitchFamily="18" charset="0"/>
              </a:rPr>
              <a:t>, O. O. </a:t>
            </a:r>
            <a:r>
              <a:rPr lang="en-US" sz="2000" b="0" i="0" u="none" strike="noStrike" baseline="0" dirty="0" err="1">
                <a:solidFill>
                  <a:srgbClr val="000000"/>
                </a:solidFill>
                <a:latin typeface="Times New Roman" panose="02020603050405020304" pitchFamily="18" charset="0"/>
              </a:rPr>
              <a:t>Surikov</a:t>
            </a:r>
            <a:r>
              <a:rPr lang="en-US" sz="2000" b="0" i="0" u="none" strike="noStrike" baseline="0" dirty="0">
                <a:solidFill>
                  <a:srgbClr val="000000"/>
                </a:solidFill>
                <a:latin typeface="Times New Roman" panose="02020603050405020304" pitchFamily="18" charset="0"/>
              </a:rPr>
              <a:t> and others. – Kharkiv: National Institute of Economics and Technology: Golden Pages, 2016. – 168 p. </a:t>
            </a:r>
            <a:endParaRPr lang="uk-UA" sz="2000" dirty="0"/>
          </a:p>
        </p:txBody>
      </p:sp>
    </p:spTree>
    <p:extLst>
      <p:ext uri="{BB962C8B-B14F-4D97-AF65-F5344CB8AC3E}">
        <p14:creationId xmlns:p14="http://schemas.microsoft.com/office/powerpoint/2010/main" val="3592806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8CF588-DFF5-2F46-9F46-DC080C749627}"/>
              </a:ext>
            </a:extLst>
          </p:cNvPr>
          <p:cNvSpPr txBox="1"/>
          <p:nvPr/>
        </p:nvSpPr>
        <p:spPr>
          <a:xfrm>
            <a:off x="2054941" y="2045108"/>
            <a:ext cx="8898194" cy="2308324"/>
          </a:xfrm>
          <a:prstGeom prst="rect">
            <a:avLst/>
          </a:prstGeom>
          <a:noFill/>
        </p:spPr>
        <p:txBody>
          <a:bodyPr wrap="square">
            <a:spAutoFit/>
          </a:bodyPr>
          <a:lstStyle/>
          <a:p>
            <a:pPr algn="ctr"/>
            <a:r>
              <a:rPr lang="uk-UA" sz="7200" dirty="0" err="1">
                <a:latin typeface="Times New Roman" panose="02020603050405020304" pitchFamily="18" charset="0"/>
                <a:cs typeface="Times New Roman" panose="02020603050405020304" pitchFamily="18" charset="0"/>
              </a:rPr>
              <a:t>Thank</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you</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for</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attention</a:t>
            </a:r>
            <a:r>
              <a:rPr lang="uk-UA" sz="7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407896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Іон">
  <a:themeElements>
    <a:clrScheme name="Іон">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І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І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482</TotalTime>
  <Words>2608</Words>
  <Application>Microsoft Office PowerPoint</Application>
  <PresentationFormat>Широкий екран</PresentationFormat>
  <Paragraphs>181</Paragraphs>
  <Slides>23</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23</vt:i4>
      </vt:variant>
    </vt:vector>
  </HeadingPairs>
  <TitlesOfParts>
    <vt:vector size="28" baseType="lpstr">
      <vt:lpstr>Calibri</vt:lpstr>
      <vt:lpstr>Century Gothic</vt:lpstr>
      <vt:lpstr>Times New Roman</vt:lpstr>
      <vt:lpstr>Wingdings 3</vt:lpstr>
      <vt:lpstr>Іон</vt:lpstr>
      <vt:lpstr>Practical lesson No. 8   Theme № 8. "Influence of HLB emulsifiers and production technology on quality parameters of emulsions. Types of emulsions. Types of instability of emulsions."</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Practical lesson No. 2    Theme № 2 "Pharmaceutical technology. Modern tasks and prospects of pharmaceutical technology. Basic terms and concepts of pharmaceutical technology". </dc:title>
  <dc:creator>Еберле Лідія Вікторівна</dc:creator>
  <cp:lastModifiedBy>Еберле Лідія Вікторівна</cp:lastModifiedBy>
  <cp:revision>4</cp:revision>
  <dcterms:created xsi:type="dcterms:W3CDTF">2024-02-23T07:29:34Z</dcterms:created>
  <dcterms:modified xsi:type="dcterms:W3CDTF">2024-02-28T08:51:06Z</dcterms:modified>
</cp:coreProperties>
</file>