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1" r:id="rId1"/>
  </p:sldMasterIdLst>
  <p:sldIdLst>
    <p:sldId id="256" r:id="rId2"/>
    <p:sldId id="276" r:id="rId3"/>
    <p:sldId id="277" r:id="rId4"/>
    <p:sldId id="278" r:id="rId5"/>
    <p:sldId id="279" r:id="rId6"/>
    <p:sldId id="280" r:id="rId7"/>
    <p:sldId id="281" r:id="rId8"/>
    <p:sldId id="282" r:id="rId9"/>
    <p:sldId id="283" r:id="rId10"/>
    <p:sldId id="284" r:id="rId11"/>
    <p:sldId id="285" r:id="rId12"/>
    <p:sldId id="286" r:id="rId13"/>
    <p:sldId id="289" r:id="rId14"/>
    <p:sldId id="290" r:id="rId15"/>
    <p:sldId id="292" r:id="rId16"/>
    <p:sldId id="291" r:id="rId17"/>
    <p:sldId id="288" r:id="rId18"/>
    <p:sldId id="287" r:id="rId19"/>
    <p:sldId id="273" r:id="rId20"/>
    <p:sldId id="274" r:id="rId21"/>
    <p:sldId id="275"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A4A82D35-42E6-4329-9AB1-1756AECF9B5F}" type="datetimeFigureOut">
              <a:rPr lang="uk-UA" smtClean="0"/>
              <a:t>28.02.2024</a:t>
            </a:fld>
            <a:endParaRPr lang="uk-UA"/>
          </a:p>
        </p:txBody>
      </p:sp>
      <p:sp>
        <p:nvSpPr>
          <p:cNvPr id="5" name="Footer Placeholder 4"/>
          <p:cNvSpPr>
            <a:spLocks noGrp="1"/>
          </p:cNvSpPr>
          <p:nvPr>
            <p:ph type="ftr" sz="quarter" idx="11"/>
          </p:nvPr>
        </p:nvSpPr>
        <p:spPr>
          <a:xfrm>
            <a:off x="3962399" y="5870575"/>
            <a:ext cx="4893958" cy="377825"/>
          </a:xfrm>
        </p:spPr>
        <p:txBody>
          <a:bodyPr/>
          <a:lstStyle/>
          <a:p>
            <a:endParaRPr lang="uk-UA"/>
          </a:p>
        </p:txBody>
      </p:sp>
      <p:sp>
        <p:nvSpPr>
          <p:cNvPr id="6" name="Slide Number Placeholder 5"/>
          <p:cNvSpPr>
            <a:spLocks noGrp="1"/>
          </p:cNvSpPr>
          <p:nvPr>
            <p:ph type="sldNum" sz="quarter" idx="12"/>
          </p:nvPr>
        </p:nvSpPr>
        <p:spPr>
          <a:xfrm>
            <a:off x="10608958" y="5870575"/>
            <a:ext cx="551167" cy="377825"/>
          </a:xfrm>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346183629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nchor="ct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A4A82D35-42E6-4329-9AB1-1756AECF9B5F}"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2482545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A4A82D35-42E6-4329-9AB1-1756AECF9B5F}"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3699202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A4A82D35-42E6-4329-9AB1-1756AECF9B5F}"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1392537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A4A82D35-42E6-4329-9AB1-1756AECF9B5F}" type="datetimeFigureOut">
              <a:rPr lang="uk-UA" smtClean="0"/>
              <a:t>28.02.2024</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2481673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A4A82D35-42E6-4329-9AB1-1756AECF9B5F}" type="datetimeFigureOut">
              <a:rPr lang="uk-UA" smtClean="0"/>
              <a:t>28.02.2024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867293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A4A82D35-42E6-4329-9AB1-1756AECF9B5F}" type="datetimeFigureOut">
              <a:rPr lang="uk-UA" smtClean="0"/>
              <a:t>28.02.2024</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3899069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A4A82D35-42E6-4329-9AB1-1756AECF9B5F}"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2828136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uk-UA"/>
              <a:t>Клацніть, щоб редагувати стиль зразка заголовка</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A4A82D35-42E6-4329-9AB1-1756AECF9B5F}"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409682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 фотографія з підписом">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A4A82D35-42E6-4329-9AB1-1756AECF9B5F}"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4082171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A4A82D35-42E6-4329-9AB1-1756AECF9B5F}"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5764429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uk-UA"/>
              <a:t>Клацніть, щоб редагувати стиль зразка заголовка</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A4A82D35-42E6-4329-9AB1-1756AECF9B5F}"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40320786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A4A82D35-42E6-4329-9AB1-1756AECF9B5F}"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33289445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uk-UA"/>
              <a:t>Клацніть, щоб редагувати стиль зразка заголовка</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uk-UA"/>
              <a:t>Клацніть, щоб відредагувати стилі зразків тексту</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A4A82D35-42E6-4329-9AB1-1756AECF9B5F}"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3393101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uk-UA"/>
              <a:t>Клацніть, щоб редагувати стиль зразка заголовка</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uk-UA"/>
              <a:t>Клацніть, щоб відредагувати стилі зразків тексту</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A4A82D35-42E6-4329-9AB1-1756AECF9B5F}"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22511057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A4A82D35-42E6-4329-9AB1-1756AECF9B5F}"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17470177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A4A82D35-42E6-4329-9AB1-1756AECF9B5F}"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2194939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4A82D35-42E6-4329-9AB1-1756AECF9B5F}" type="datetimeFigureOut">
              <a:rPr lang="uk-UA" smtClean="0"/>
              <a:t>28.02.2024</a:t>
            </a:fld>
            <a:endParaRPr lang="uk-UA"/>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uk-UA"/>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045A1F0-C761-407D-AFDC-90173B394B45}" type="slidenum">
              <a:rPr lang="uk-UA" smtClean="0"/>
              <a:t>‹№›</a:t>
            </a:fld>
            <a:endParaRPr lang="uk-UA"/>
          </a:p>
        </p:txBody>
      </p:sp>
    </p:spTree>
    <p:extLst>
      <p:ext uri="{BB962C8B-B14F-4D97-AF65-F5344CB8AC3E}">
        <p14:creationId xmlns:p14="http://schemas.microsoft.com/office/powerpoint/2010/main" val="203583379"/>
      </p:ext>
    </p:extLst>
  </p:cSld>
  <p:clrMap bg1="dk1" tx1="lt1" bg2="dk2" tx2="lt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 id="2147483837" r:id="rId16"/>
    <p:sldLayoutId id="2147483838"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80F4FB-75C1-3D43-66C1-F541466195F6}"/>
              </a:ext>
            </a:extLst>
          </p:cNvPr>
          <p:cNvSpPr>
            <a:spLocks noGrp="1"/>
          </p:cNvSpPr>
          <p:nvPr>
            <p:ph type="ctrTitle"/>
          </p:nvPr>
        </p:nvSpPr>
        <p:spPr>
          <a:xfrm>
            <a:off x="1935480" y="1706880"/>
            <a:ext cx="9448800" cy="2515981"/>
          </a:xfrm>
        </p:spPr>
        <p:txBody>
          <a:bodyPr>
            <a:noAutofit/>
          </a:bodyPr>
          <a:lstStyle/>
          <a:p>
            <a:pPr algn="ctr">
              <a:lnSpc>
                <a:spcPct val="107000"/>
              </a:lnSpc>
              <a:spcAft>
                <a:spcPts val="800"/>
              </a:spcAft>
            </a:pP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Practical lesson No. 9</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 </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Theme № 9 "Rheological properties of ointment bases. Methods of determining rheological properties."</a:t>
            </a:r>
            <a:endParaRPr lang="uk-UA"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52991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7C910F2-B650-49A1-C678-081680E47DF1}"/>
              </a:ext>
            </a:extLst>
          </p:cNvPr>
          <p:cNvSpPr txBox="1"/>
          <p:nvPr/>
        </p:nvSpPr>
        <p:spPr>
          <a:xfrm>
            <a:off x="748726" y="1434825"/>
            <a:ext cx="10088880" cy="3296736"/>
          </a:xfrm>
          <a:prstGeom prst="rect">
            <a:avLst/>
          </a:prstGeom>
          <a:noFill/>
        </p:spPr>
        <p:txBody>
          <a:bodyPr wrap="square">
            <a:spAutoFit/>
          </a:bodyPr>
          <a:lstStyle/>
          <a:p>
            <a:pPr algn="just">
              <a:lnSpc>
                <a:spcPct val="107000"/>
              </a:lnSpc>
              <a:spcAft>
                <a:spcPts val="800"/>
              </a:spcAft>
              <a:tabLst>
                <a:tab pos="2275840" algn="l"/>
              </a:tabLst>
            </a:pP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Goal.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The formation of students of higher education theoretical foundations about the classification of ointment bases, their features in use and combination with pharmacologically active components. Familiarization with rheological methods of research of ointment bases. To learn the physical and chemical properties of active substances in the composition of soft dosage forms; requirements for ointment bases; principles of selection of bases for soft dosage forms.</a:t>
            </a:r>
            <a:endParaRPr lang="uk-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16722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CD0D75-AE8D-F421-E6B0-B24E34C648E3}"/>
              </a:ext>
            </a:extLst>
          </p:cNvPr>
          <p:cNvSpPr txBox="1"/>
          <p:nvPr/>
        </p:nvSpPr>
        <p:spPr>
          <a:xfrm>
            <a:off x="776257" y="194621"/>
            <a:ext cx="9464040" cy="6015686"/>
          </a:xfrm>
          <a:prstGeom prst="rect">
            <a:avLst/>
          </a:prstGeom>
          <a:noFill/>
        </p:spPr>
        <p:txBody>
          <a:bodyPr wrap="square">
            <a:spAutoFit/>
          </a:bodyPr>
          <a:lstStyle/>
          <a:p>
            <a:pPr algn="just">
              <a:lnSpc>
                <a:spcPct val="107000"/>
              </a:lnSpc>
              <a:spcAft>
                <a:spcPts val="80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Basic concepts. </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i="1" dirty="0">
                <a:effectLst/>
                <a:latin typeface="Times New Roman" panose="02020603050405020304" pitchFamily="18" charset="0"/>
                <a:ea typeface="Times New Roman" panose="02020603050405020304" pitchFamily="18" charset="0"/>
                <a:cs typeface="Times New Roman" panose="02020603050405020304" pitchFamily="18" charset="0"/>
              </a:rPr>
              <a:t>Hydrophilic-lipophilic balance (HLB) –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is a number characterizing the effectiveness of the emulsifier. If the HLB number is within 3-6, a w/m emulsion is formed. Emulsifiers with a HLB number of 8-13 give an m/v emulsion. By changing the nature of the emulsifier and its concentration, it is possible to achieve phase reversal of the emulsion.</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i="1" dirty="0">
                <a:effectLst/>
                <a:latin typeface="Times New Roman" panose="02020603050405020304" pitchFamily="18" charset="0"/>
                <a:ea typeface="Times New Roman" panose="02020603050405020304" pitchFamily="18" charset="0"/>
                <a:cs typeface="Times New Roman" panose="02020603050405020304" pitchFamily="18" charset="0"/>
              </a:rPr>
              <a:t>Emulsions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are typically lyophobic dispersed systems. The loss of their aggregative stability can be due to the processes of isothermal distillation or coagulation (coalescence of drops) and is usually accompanied by a loss of sedimentation stability (layering of the system). The time of existence of a certain volume of the emulsion until its complete delamination can be taken as a measure of the stability of the emulsion.</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227584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227584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Equipment: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computer, multimedia equipment.</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08194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A22FB5-9146-7797-505C-1A23B2C1A7A4}"/>
              </a:ext>
            </a:extLst>
          </p:cNvPr>
          <p:cNvSpPr txBox="1"/>
          <p:nvPr/>
        </p:nvSpPr>
        <p:spPr>
          <a:xfrm>
            <a:off x="609600" y="1089096"/>
            <a:ext cx="9601200" cy="4679807"/>
          </a:xfrm>
          <a:prstGeom prst="rect">
            <a:avLst/>
          </a:prstGeom>
          <a:noFill/>
        </p:spPr>
        <p:txBody>
          <a:bodyPr wrap="square">
            <a:spAutoFit/>
          </a:bodyPr>
          <a:lstStyle/>
          <a:p>
            <a:pPr algn="just">
              <a:lnSpc>
                <a:spcPct val="107000"/>
              </a:lnSpc>
              <a:spcAft>
                <a:spcPts val="800"/>
              </a:spcAf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In the production of soft pharmaceutical preparations, a large assortment of ointment bases is used, and to facilitate their selection, it is desirable to have a clear systematization. However, due to their different nature, chemical structure and diversity of influence on the properties of active pharmaceutical ingredients, and, therefore, the pharmacotherapeutic characteristics of drugs, different functional purposes in the production of drugs, as well as the absence of their production at enterprises of a single industry, their clear classification is difficult and is an urgent issue today</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66060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B4934B4-5C6B-C871-98FB-C125DBAC8FE3}"/>
              </a:ext>
            </a:extLst>
          </p:cNvPr>
          <p:cNvSpPr txBox="1"/>
          <p:nvPr/>
        </p:nvSpPr>
        <p:spPr>
          <a:xfrm>
            <a:off x="594360" y="1018014"/>
            <a:ext cx="10104120" cy="4154984"/>
          </a:xfrm>
          <a:prstGeom prst="rect">
            <a:avLst/>
          </a:prstGeom>
          <a:noFill/>
        </p:spPr>
        <p:txBody>
          <a:bodyPr wrap="square">
            <a:spAutoFit/>
          </a:bodyPr>
          <a:lstStyle/>
          <a:p>
            <a:pPr indent="450215" algn="just"/>
            <a:r>
              <a:rPr lang="en-US" sz="2400" dirty="0">
                <a:effectLst/>
                <a:latin typeface="Times New Roman" panose="02020603050405020304" pitchFamily="18" charset="0"/>
                <a:ea typeface="Times New Roman" panose="02020603050405020304" pitchFamily="18" charset="0"/>
              </a:rPr>
              <a:t>Ointment bases can be in the form of individual or a sum of various substances that determine the required volume, appropriate consistency and some specific features of the ointment. Due to its consistency, the base is an excellent lubricant for the skin, which makes it soft, smooth, elastic and protects it from drying out. Under the action of the base, the natural fatty protection of the skin is strengthened, cracks and sores heal faster, water evaporation decreases, due to which the stratum corneum swells and natural heat is retained, which achieves significant protection against humidity and cold. The last circumstance is of significant importance for swimmers who are in the water during the competition. In addition, the foundations absorb external contamination of the skin well and facilitate its removal.</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82522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C32BC0-1470-5260-E22E-F4EA719073A0}"/>
              </a:ext>
            </a:extLst>
          </p:cNvPr>
          <p:cNvSpPr txBox="1"/>
          <p:nvPr/>
        </p:nvSpPr>
        <p:spPr>
          <a:xfrm>
            <a:off x="457200" y="1035992"/>
            <a:ext cx="9890760" cy="4154984"/>
          </a:xfrm>
          <a:prstGeom prst="rect">
            <a:avLst/>
          </a:prstGeom>
          <a:noFill/>
        </p:spPr>
        <p:txBody>
          <a:bodyPr wrap="square">
            <a:spAutoFit/>
          </a:bodyPr>
          <a:lstStyle/>
          <a:p>
            <a:pPr indent="450215" algn="just"/>
            <a:r>
              <a:rPr lang="en-US" sz="2400" dirty="0">
                <a:effectLst/>
                <a:latin typeface="Times New Roman" panose="02020603050405020304" pitchFamily="18" charset="0"/>
                <a:ea typeface="Times New Roman" panose="02020603050405020304" pitchFamily="18" charset="0"/>
              </a:rPr>
              <a:t>There are complex relationships between the medicinal substance and the base, which do not allow considering it as an inert carrier that does not take part in the action of the ointment. Ointment must be considered as a unity of form and content. The form must be active in terms of manifestation and disclosure of its content</a:t>
            </a:r>
            <a:r>
              <a:rPr lang="en-US" sz="2400" b="1" dirty="0">
                <a:effectLst/>
                <a:latin typeface="Times New Roman" panose="02020603050405020304" pitchFamily="18" charset="0"/>
                <a:ea typeface="Times New Roman" panose="02020603050405020304" pitchFamily="18" charset="0"/>
              </a:rPr>
              <a:t>.</a:t>
            </a:r>
            <a:endParaRPr lang="uk-UA" sz="2400" dirty="0">
              <a:effectLst/>
              <a:latin typeface="Times New Roman" panose="02020603050405020304" pitchFamily="18" charset="0"/>
              <a:ea typeface="Times New Roman" panose="02020603050405020304" pitchFamily="18" charset="0"/>
            </a:endParaRPr>
          </a:p>
          <a:p>
            <a:pPr indent="450215" algn="just"/>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It has been proven that the same medicinal substance used in the form of an ointment can act completely differently depending not only on how it is introduced into the ointment, but also on what ointment base it is combined with. So, for example, many antibiotic ointments based on petroleum jelly are weakly active, but the same ointments prepared on a hydrophilized petroleum jelly-lanolin base have a more pronounced antibiotic effect.</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13087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9A9CB5-E1FB-C353-C393-D42B2A49D46C}"/>
              </a:ext>
            </a:extLst>
          </p:cNvPr>
          <p:cNvSpPr txBox="1"/>
          <p:nvPr/>
        </p:nvSpPr>
        <p:spPr>
          <a:xfrm>
            <a:off x="563880" y="823716"/>
            <a:ext cx="9814560" cy="4893647"/>
          </a:xfrm>
          <a:prstGeom prst="rect">
            <a:avLst/>
          </a:prstGeom>
          <a:noFill/>
        </p:spPr>
        <p:txBody>
          <a:bodyPr wrap="square">
            <a:spAutoFit/>
          </a:bodyPr>
          <a:lstStyle/>
          <a:p>
            <a:pPr indent="450215" algn="just"/>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choice of the ointment base depends on the physicochemical properties of the prescribed drugs and the nature of the ointment's action. The base, which would provide the maximum therapeutic effect of the ointment, must meet the following requirements:</a:t>
            </a:r>
            <a:endParaRPr lang="uk-UA" sz="2400" dirty="0">
              <a:effectLst/>
              <a:latin typeface="Times New Roman" panose="02020603050405020304" pitchFamily="18" charset="0"/>
              <a:ea typeface="Times New Roman" panose="02020603050405020304" pitchFamily="18" charset="0"/>
            </a:endParaRPr>
          </a:p>
          <a:p>
            <a:pPr marL="342900" lvl="0" indent="-342900" algn="just">
              <a:buFont typeface="Arial" panose="020B0604020202020204" pitchFamily="34" charset="0"/>
              <a:buChar char="*"/>
              <a:tabLst>
                <a:tab pos="36576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have a lubricating ability, that is, the necessary structural and mechanical (consistent) properties: viscosity, plasticity, fluidity, thixotropic, etc.;</a:t>
            </a:r>
            <a:endParaRPr lang="uk-UA" sz="2400" dirty="0">
              <a:effectLst/>
              <a:latin typeface="Times New Roman" panose="02020603050405020304" pitchFamily="18" charset="0"/>
              <a:ea typeface="Times New Roman" panose="02020603050405020304" pitchFamily="18" charset="0"/>
            </a:endParaRPr>
          </a:p>
          <a:p>
            <a:pPr indent="450215" algn="just"/>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to perceive medicinal substances well, i.e. to have absorbent capacity;</a:t>
            </a:r>
            <a:endParaRPr lang="uk-UA" sz="2400" dirty="0">
              <a:effectLst/>
              <a:latin typeface="Times New Roman" panose="02020603050405020304" pitchFamily="18" charset="0"/>
              <a:ea typeface="Times New Roman" panose="02020603050405020304" pitchFamily="18" charset="0"/>
            </a:endParaRPr>
          </a:p>
          <a:p>
            <a:pPr indent="450215" algn="just"/>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do not change under the influence of air, light, temperature fluctuations and do not react with medicinal substances introduced into it, i.e. have chemical resistance;</a:t>
            </a:r>
            <a:endParaRPr lang="uk-UA" sz="2400" dirty="0">
              <a:effectLst/>
              <a:latin typeface="Times New Roman" panose="02020603050405020304" pitchFamily="18" charset="0"/>
              <a:ea typeface="Times New Roman" panose="02020603050405020304" pitchFamily="18" charset="0"/>
            </a:endParaRPr>
          </a:p>
          <a:p>
            <a:pPr indent="450215" algn="just"/>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to be pharmacologically indifferent, not to have an irritating and sensitizing effect, to help maintain the original pH value of the skin (3-4 units) or mucous membrane;</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06515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257656-1CDE-43C0-EB6D-C02FDEBCF84B}"/>
              </a:ext>
            </a:extLst>
          </p:cNvPr>
          <p:cNvSpPr txBox="1"/>
          <p:nvPr/>
        </p:nvSpPr>
        <p:spPr>
          <a:xfrm>
            <a:off x="640080" y="868680"/>
            <a:ext cx="9738360" cy="4401205"/>
          </a:xfrm>
          <a:prstGeom prst="rect">
            <a:avLst/>
          </a:prstGeom>
          <a:noFill/>
        </p:spPr>
        <p:txBody>
          <a:bodyPr wrap="square">
            <a:spAutoFit/>
          </a:bodyPr>
          <a:lstStyle/>
          <a:p>
            <a:pPr indent="450215" algn="just"/>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not to be inseminated by microorganisms;</a:t>
            </a:r>
            <a:endParaRPr lang="uk-UA" sz="2800" dirty="0">
              <a:effectLst/>
              <a:latin typeface="Times New Roman" panose="02020603050405020304" pitchFamily="18" charset="0"/>
              <a:ea typeface="Times New Roman" panose="02020603050405020304" pitchFamily="18" charset="0"/>
            </a:endParaRPr>
          </a:p>
          <a:p>
            <a:pPr indent="450215" algn="just"/>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should not stain clothes, not be too sticky, easily washed off with or without soap;</a:t>
            </a:r>
            <a:endParaRPr lang="uk-UA" sz="2800" dirty="0">
              <a:effectLst/>
              <a:latin typeface="Times New Roman" panose="02020603050405020304" pitchFamily="18" charset="0"/>
              <a:ea typeface="Times New Roman" panose="02020603050405020304" pitchFamily="18" charset="0"/>
            </a:endParaRPr>
          </a:p>
          <a:p>
            <a:pPr indent="450215" algn="just"/>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the properties of the base must correspond to the purpose of the ointment: the bases of protective ointments used for preventive purposes must dry quickly and adhere tightly to the surface of the skin; bases for surface-acting ointments should not be absorbed; bases for ointments with a resorptive effect should, on the contrary, penetrate deeply into the skin, reach the bloodstream and promote the absorption of medicinal substances.</a:t>
            </a:r>
            <a:endParaRPr lang="uk-UA"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67992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04B902-DCA0-9462-06DC-E397C61E0623}"/>
              </a:ext>
            </a:extLst>
          </p:cNvPr>
          <p:cNvSpPr txBox="1"/>
          <p:nvPr/>
        </p:nvSpPr>
        <p:spPr>
          <a:xfrm>
            <a:off x="640080" y="1021080"/>
            <a:ext cx="9128760" cy="4154984"/>
          </a:xfrm>
          <a:prstGeom prst="rect">
            <a:avLst/>
          </a:prstGeom>
          <a:noFill/>
        </p:spPr>
        <p:txBody>
          <a:bodyPr wrap="square">
            <a:spAutoFit/>
          </a:bodyPr>
          <a:lstStyle/>
          <a:p>
            <a:pPr indent="450215" algn="just"/>
            <a:r>
              <a:rPr lang="en-US" sz="2400" i="1" dirty="0">
                <a:effectLst/>
                <a:latin typeface="Times New Roman" panose="02020603050405020304" pitchFamily="18" charset="0"/>
                <a:ea typeface="Times New Roman" panose="02020603050405020304" pitchFamily="18" charset="0"/>
                <a:cs typeface="Times New Roman" panose="02020603050405020304" pitchFamily="18" charset="0"/>
              </a:rPr>
              <a:t>Classification of bases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Substances used as bases for ointments differ in their sources of production, chemical composition, physicochemical properties, etc. This is reflected in the classification of bases given in various training manuals, textbooks, reviews and articles. A significant disadvantage of many proposed classifications is that they mix the bases for ointments with their individual components.</a:t>
            </a:r>
          </a:p>
          <a:p>
            <a:pPr indent="450215" algn="just"/>
            <a:endParaRPr lang="uk-UA" sz="2400" dirty="0">
              <a:effectLst/>
              <a:latin typeface="Times New Roman" panose="02020603050405020304" pitchFamily="18" charset="0"/>
              <a:ea typeface="Times New Roman" panose="02020603050405020304" pitchFamily="18" charset="0"/>
            </a:endParaRPr>
          </a:p>
          <a:p>
            <a:pPr indent="450215" algn="just"/>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Depending on the sources of production, ointment bases and their components are divided into </a:t>
            </a:r>
            <a:r>
              <a:rPr lang="en-US" sz="2400" i="1" dirty="0">
                <a:effectLst/>
                <a:latin typeface="Times New Roman" panose="02020603050405020304" pitchFamily="18" charset="0"/>
                <a:ea typeface="Times New Roman" panose="02020603050405020304" pitchFamily="18" charset="0"/>
                <a:cs typeface="Times New Roman" panose="02020603050405020304" pitchFamily="18" charset="0"/>
              </a:rPr>
              <a:t>natural and artificial</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The last group includes bases, which are various synthetic or semi-synthetic substances or their mixtures both with each other and with natural substances.</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15796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8818181-8EB4-9B20-EF29-35034C1A7F27}"/>
              </a:ext>
            </a:extLst>
          </p:cNvPr>
          <p:cNvSpPr txBox="1"/>
          <p:nvPr/>
        </p:nvSpPr>
        <p:spPr>
          <a:xfrm>
            <a:off x="563880" y="970217"/>
            <a:ext cx="8884920" cy="4917565"/>
          </a:xfrm>
          <a:prstGeom prst="rect">
            <a:avLst/>
          </a:prstGeom>
          <a:noFill/>
        </p:spPr>
        <p:txBody>
          <a:bodyPr wrap="square">
            <a:spAutoFit/>
          </a:bodyPr>
          <a:lstStyle/>
          <a:p>
            <a:pPr indent="450215" algn="just">
              <a:lnSpc>
                <a:spcPct val="107000"/>
              </a:lnSpc>
              <a:spcAft>
                <a:spcPts val="80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Based on their chemical composition, bases are divided </a:t>
            </a:r>
            <a:r>
              <a:rPr lang="en-US" sz="2400" i="1" dirty="0">
                <a:effectLst/>
                <a:latin typeface="Times New Roman" panose="02020603050405020304" pitchFamily="18" charset="0"/>
                <a:ea typeface="Times New Roman" panose="02020603050405020304" pitchFamily="18" charset="0"/>
                <a:cs typeface="Times New Roman" panose="02020603050405020304" pitchFamily="18" charset="0"/>
              </a:rPr>
              <a:t>into glycerol esters with higher fatty acids, esters of these acids with high molecular weight monoatomic alcohols, high molecular weight hydrocarbons and their amines, inorganic compounds, polysaccharides,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etc.</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Classification should be based on the most characteristic feature, which allows combining substances into a single, organically connected group. Such a characteristic feature of all substances or compositions of bases is their ability to interact with water. According to the intensity of interaction with water, all bases are divided into three groups: </a:t>
            </a:r>
            <a:r>
              <a:rPr lang="en-US" sz="2400" i="1" dirty="0">
                <a:effectLst/>
                <a:latin typeface="Times New Roman" panose="02020603050405020304" pitchFamily="18" charset="0"/>
                <a:ea typeface="Times New Roman" panose="02020603050405020304" pitchFamily="18" charset="0"/>
                <a:cs typeface="Times New Roman" panose="02020603050405020304" pitchFamily="18" charset="0"/>
              </a:rPr>
              <a:t>hydrophobic, hydrophilic</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2400" i="1" dirty="0" err="1">
                <a:effectLst/>
                <a:latin typeface="Times New Roman" panose="02020603050405020304" pitchFamily="18" charset="0"/>
                <a:ea typeface="Times New Roman" panose="02020603050405020304" pitchFamily="18" charset="0"/>
                <a:cs typeface="Times New Roman" panose="02020603050405020304" pitchFamily="18" charset="0"/>
              </a:rPr>
              <a:t>diphilic</a:t>
            </a:r>
            <a:r>
              <a:rPr lang="en-US" sz="2400"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This classification is considered the most rational.</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43314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8A12E44-1FEF-1929-F3B5-2B36984DFBE2}"/>
              </a:ext>
            </a:extLst>
          </p:cNvPr>
          <p:cNvSpPr txBox="1"/>
          <p:nvPr/>
        </p:nvSpPr>
        <p:spPr>
          <a:xfrm>
            <a:off x="624840" y="479703"/>
            <a:ext cx="9128760" cy="5632311"/>
          </a:xfrm>
          <a:prstGeom prst="rect">
            <a:avLst/>
          </a:prstGeom>
          <a:noFill/>
        </p:spPr>
        <p:txBody>
          <a:bodyPr wrap="square">
            <a:spAutoFit/>
          </a:bodyPr>
          <a:lstStyle/>
          <a:p>
            <a:pPr indent="450215" algn="just"/>
            <a:r>
              <a:rPr lang="en-US" sz="2400" dirty="0">
                <a:effectLst/>
                <a:latin typeface="Times New Roman" panose="02020603050405020304" pitchFamily="18" charset="0"/>
                <a:ea typeface="Calibri" panose="020F0502020204030204" pitchFamily="34" charset="0"/>
              </a:rPr>
              <a:t>Classification of methods of measuring rheological characteristics.</a:t>
            </a:r>
            <a:endParaRPr lang="uk-UA" sz="2400" dirty="0">
              <a:effectLst/>
              <a:latin typeface="Times New Roman" panose="02020603050405020304" pitchFamily="18" charset="0"/>
              <a:ea typeface="Times New Roman" panose="02020603050405020304" pitchFamily="18" charset="0"/>
            </a:endParaRPr>
          </a:p>
          <a:p>
            <a:pPr indent="450215" algn="just"/>
            <a:r>
              <a:rPr lang="en-US" sz="2400" dirty="0">
                <a:effectLst/>
                <a:latin typeface="Times New Roman" panose="02020603050405020304" pitchFamily="18" charset="0"/>
                <a:ea typeface="Calibri" panose="020F0502020204030204" pitchFamily="34" charset="0"/>
              </a:rPr>
              <a:t>The first method - the constant shear rate method - is usually implemented by using an electromechanical or hydraulic drive. At the same time, the resistance of the medium is measured by various dynamometers.</a:t>
            </a:r>
            <a:endParaRPr lang="uk-UA" sz="2400" dirty="0">
              <a:effectLst/>
              <a:latin typeface="Times New Roman" panose="02020603050405020304" pitchFamily="18" charset="0"/>
              <a:ea typeface="Times New Roman" panose="02020603050405020304" pitchFamily="18" charset="0"/>
            </a:endParaRPr>
          </a:p>
          <a:p>
            <a:pPr indent="450215" algn="just"/>
            <a:r>
              <a:rPr lang="en-US" sz="2400" dirty="0">
                <a:effectLst/>
                <a:latin typeface="Times New Roman" panose="02020603050405020304" pitchFamily="18" charset="0"/>
                <a:ea typeface="Calibri" panose="020F0502020204030204" pitchFamily="34" charset="0"/>
              </a:rPr>
              <a:t>The second method - Constant load method or - Structurally, it is much simpler, since the speed of movement or rotation of the measuring body is easy to measure with an ordinary stopwatch or recorded on a chart tape.</a:t>
            </a:r>
            <a:endParaRPr lang="uk-UA" sz="2400" dirty="0">
              <a:effectLst/>
              <a:latin typeface="Times New Roman" panose="02020603050405020304" pitchFamily="18" charset="0"/>
              <a:ea typeface="Times New Roman" panose="02020603050405020304" pitchFamily="18" charset="0"/>
            </a:endParaRPr>
          </a:p>
          <a:p>
            <a:pPr indent="450215" algn="just"/>
            <a:r>
              <a:rPr lang="en-US" sz="2400" dirty="0">
                <a:effectLst/>
                <a:latin typeface="Times New Roman" panose="02020603050405020304" pitchFamily="18" charset="0"/>
                <a:ea typeface="Calibri" panose="020F0502020204030204" pitchFamily="34" charset="0"/>
              </a:rPr>
              <a:t>With the third measurement method, the constant load force is due to the constant mass of the moving part of the device. The measurement time is usually constant (180 - 300 s) and is taken slightly longer than the relaxation period. The devices measure the depth of immersion in the material of the indenter of a special shape as the speed decreases, which in the limit reaches zero.</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746260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EF3CAA-D982-8A29-6465-4B17BCC236E8}"/>
              </a:ext>
            </a:extLst>
          </p:cNvPr>
          <p:cNvSpPr txBox="1"/>
          <p:nvPr/>
        </p:nvSpPr>
        <p:spPr>
          <a:xfrm>
            <a:off x="640080" y="716280"/>
            <a:ext cx="9464040" cy="5051511"/>
          </a:xfrm>
          <a:prstGeom prst="rect">
            <a:avLst/>
          </a:prstGeom>
          <a:noFill/>
        </p:spPr>
        <p:txBody>
          <a:bodyPr wrap="square">
            <a:spAutoFit/>
          </a:bodyPr>
          <a:lstStyle/>
          <a:p>
            <a:pPr indent="450215" algn="just"/>
            <a:r>
              <a:rPr lang="en-US" sz="2200" dirty="0">
                <a:effectLst/>
                <a:latin typeface="Times New Roman" panose="02020603050405020304" pitchFamily="18" charset="0"/>
                <a:ea typeface="Calibri" panose="020F0502020204030204" pitchFamily="34" charset="0"/>
              </a:rPr>
              <a:t>According to M. P. </a:t>
            </a:r>
            <a:r>
              <a:rPr lang="en-US" sz="2200" dirty="0" err="1">
                <a:effectLst/>
                <a:latin typeface="Times New Roman" panose="02020603050405020304" pitchFamily="18" charset="0"/>
                <a:ea typeface="Calibri" panose="020F0502020204030204" pitchFamily="34" charset="0"/>
              </a:rPr>
              <a:t>Volarovich's</a:t>
            </a:r>
            <a:r>
              <a:rPr lang="en-US" sz="2200" dirty="0">
                <a:effectLst/>
                <a:latin typeface="Times New Roman" panose="02020603050405020304" pitchFamily="18" charset="0"/>
                <a:ea typeface="Calibri" panose="020F0502020204030204" pitchFamily="34" charset="0"/>
              </a:rPr>
              <a:t> classification, rheological research methods and devices can be divided into integral ones, which make it possible to determine the total effect of the flow, and differential ones, which allow direct observation of the deformation over time at each point of the dispersed system during its course.</a:t>
            </a:r>
            <a:endParaRPr lang="uk-UA" sz="2200" dirty="0">
              <a:effectLst/>
              <a:latin typeface="Times New Roman" panose="02020603050405020304" pitchFamily="18" charset="0"/>
              <a:ea typeface="Times New Roman" panose="02020603050405020304" pitchFamily="18" charset="0"/>
            </a:endParaRPr>
          </a:p>
          <a:p>
            <a:pPr algn="just">
              <a:lnSpc>
                <a:spcPct val="107000"/>
              </a:lnSpc>
              <a:spcAft>
                <a:spcPts val="800"/>
              </a:spcAft>
            </a:pP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Differential methods make it possible to observe changes in the field of stresses and deformations over time when studying complex cases of the course of structured systems. At the same time, observations can be made visually, as well as with the help of fluoroscopy, microcinema, etc. Differential methods allow obtaining only a qualitative characteristic of the phenomenon under study. For example, when studying the flow of a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viscoplastic</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material in the gap between two cylinders, M. P.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Volarovich</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and his colleagues applied aluminum powder to the surface of the material before the study. During deformation (during rotation of the inner cylinder), two zones are clearly defined on the surface of the material: a) Zone of plastic flow; b) Zone of the elastic state.</a:t>
            </a:r>
            <a:endParaRPr lang="uk-UA" sz="2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4400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32AE63-7AFB-6960-AC81-08E1EF298DC0}"/>
              </a:ext>
            </a:extLst>
          </p:cNvPr>
          <p:cNvSpPr txBox="1"/>
          <p:nvPr/>
        </p:nvSpPr>
        <p:spPr>
          <a:xfrm>
            <a:off x="4145280" y="148242"/>
            <a:ext cx="2301240" cy="718466"/>
          </a:xfrm>
          <a:prstGeom prst="rect">
            <a:avLst/>
          </a:prstGeom>
          <a:noFill/>
        </p:spPr>
        <p:txBody>
          <a:bodyPr wrap="square">
            <a:spAutoFit/>
          </a:bodyPr>
          <a:lstStyle/>
          <a:p>
            <a:pPr algn="ctr">
              <a:lnSpc>
                <a:spcPct val="107000"/>
              </a:lnSpc>
              <a:spcAft>
                <a:spcPts val="800"/>
              </a:spcAft>
              <a:tabLst>
                <a:tab pos="457200" algn="l"/>
                <a:tab pos="1347470" algn="l"/>
              </a:tabLst>
            </a:pPr>
            <a:r>
              <a:rPr lang="en-US" sz="4000" b="1">
                <a:effectLst/>
                <a:latin typeface="Times New Roman" panose="02020603050405020304" pitchFamily="18" charset="0"/>
                <a:ea typeface="Times New Roman" panose="02020603050405020304" pitchFamily="18" charset="0"/>
                <a:cs typeface="Times New Roman" panose="02020603050405020304" pitchFamily="18" charset="0"/>
              </a:rPr>
              <a:t>Тests</a:t>
            </a:r>
            <a:endParaRPr lang="uk-UA" sz="4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520FF2C7-F3E6-ECF0-DAFA-5FA30854FDB7}"/>
              </a:ext>
            </a:extLst>
          </p:cNvPr>
          <p:cNvSpPr txBox="1"/>
          <p:nvPr/>
        </p:nvSpPr>
        <p:spPr>
          <a:xfrm>
            <a:off x="601980" y="1443841"/>
            <a:ext cx="10988040" cy="3970318"/>
          </a:xfrm>
          <a:prstGeom prst="rect">
            <a:avLst/>
          </a:prstGeom>
          <a:noFill/>
        </p:spPr>
        <p:txBody>
          <a:bodyPr wrap="square">
            <a:spAutoFit/>
          </a:bodyPr>
          <a:lstStyle/>
          <a:p>
            <a:pPr>
              <a:tabLst>
                <a:tab pos="1371600" algn="l"/>
              </a:tabLst>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1. Ointments are made on both hydrophobic and hydrophilic bases. Indicate which of the foundations prevents skin contact with air and is difficult to wash off with water:</a:t>
            </a:r>
            <a:endParaRPr lang="uk-UA"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A. </a:t>
            </a:r>
            <a:r>
              <a:rPr lang="en-US" dirty="0">
                <a:effectLst/>
                <a:latin typeface="Times New Roman" panose="02020603050405020304" pitchFamily="18" charset="0"/>
                <a:ea typeface="Calibri" panose="020F0502020204030204" pitchFamily="34" charset="0"/>
                <a:cs typeface="Times New Roman" panose="02020603050405020304" pitchFamily="18" charset="0"/>
              </a:rPr>
              <a:t>Pork fat</a:t>
            </a:r>
            <a:endParaRPr lang="uk-UA"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B. </a:t>
            </a:r>
            <a:r>
              <a:rPr lang="en-US" dirty="0">
                <a:effectLst/>
                <a:latin typeface="Times New Roman" panose="02020603050405020304" pitchFamily="18" charset="0"/>
                <a:ea typeface="Calibri" panose="020F0502020204030204" pitchFamily="34" charset="0"/>
                <a:cs typeface="Times New Roman" panose="02020603050405020304" pitchFamily="18" charset="0"/>
              </a:rPr>
              <a:t>Methylcellulose</a:t>
            </a:r>
            <a:endParaRPr lang="uk-UA"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C. </a:t>
            </a:r>
            <a:r>
              <a:rPr lang="en-US" dirty="0">
                <a:effectLst/>
                <a:latin typeface="Times New Roman" panose="02020603050405020304" pitchFamily="18" charset="0"/>
                <a:ea typeface="Calibri" panose="020F0502020204030204" pitchFamily="34" charset="0"/>
                <a:cs typeface="Times New Roman" panose="02020603050405020304" pitchFamily="18" charset="0"/>
              </a:rPr>
              <a:t>Propylene glycol</a:t>
            </a:r>
            <a:endParaRPr lang="uk-UA"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D. </a:t>
            </a:r>
            <a:r>
              <a:rPr lang="en-US" dirty="0">
                <a:effectLst/>
                <a:latin typeface="Times New Roman" panose="02020603050405020304" pitchFamily="18" charset="0"/>
                <a:ea typeface="Calibri" panose="020F0502020204030204" pitchFamily="34" charset="0"/>
                <a:cs typeface="Times New Roman" panose="02020603050405020304" pitchFamily="18" charset="0"/>
              </a:rPr>
              <a:t>Polyethylene glycol</a:t>
            </a:r>
            <a:endParaRPr lang="uk-UA"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E. </a:t>
            </a:r>
            <a:r>
              <a:rPr lang="en-US" dirty="0">
                <a:effectLst/>
                <a:latin typeface="Times New Roman" panose="02020603050405020304" pitchFamily="18" charset="0"/>
                <a:ea typeface="Calibri" panose="020F0502020204030204" pitchFamily="34" charset="0"/>
                <a:cs typeface="Times New Roman" panose="02020603050405020304" pitchFamily="18" charset="0"/>
              </a:rPr>
              <a:t>Glycerin</a:t>
            </a:r>
            <a:endParaRPr lang="uk-UA"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2. To make a cream of surface action, you need to take the following ointment base....</a:t>
            </a:r>
            <a:endParaRPr lang="uk-UA"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A. </a:t>
            </a:r>
            <a:r>
              <a:rPr lang="en-US" dirty="0">
                <a:effectLst/>
                <a:latin typeface="Times New Roman" panose="02020603050405020304" pitchFamily="18" charset="0"/>
                <a:ea typeface="Calibri" panose="020F0502020204030204" pitchFamily="34" charset="0"/>
                <a:cs typeface="Times New Roman" panose="02020603050405020304" pitchFamily="18" charset="0"/>
              </a:rPr>
              <a:t>Vaseline</a:t>
            </a:r>
            <a:endParaRPr lang="uk-UA"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B. </a:t>
            </a:r>
            <a:r>
              <a:rPr lang="en-US" dirty="0">
                <a:effectLst/>
                <a:latin typeface="Times New Roman" panose="02020603050405020304" pitchFamily="18" charset="0"/>
                <a:ea typeface="Calibri" panose="020F0502020204030204" pitchFamily="34" charset="0"/>
                <a:cs typeface="Times New Roman" panose="02020603050405020304" pitchFamily="18" charset="0"/>
              </a:rPr>
              <a:t>Lanolin</a:t>
            </a:r>
            <a:endParaRPr lang="uk-UA"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C. </a:t>
            </a:r>
            <a:r>
              <a:rPr lang="en-US" dirty="0">
                <a:effectLst/>
                <a:latin typeface="Times New Roman" panose="02020603050405020304" pitchFamily="18" charset="0"/>
                <a:ea typeface="Calibri" panose="020F0502020204030204" pitchFamily="34" charset="0"/>
                <a:cs typeface="Times New Roman" panose="02020603050405020304" pitchFamily="18" charset="0"/>
              </a:rPr>
              <a:t>Bason of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Kutumova</a:t>
            </a:r>
            <a:endParaRPr lang="uk-UA"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D. </a:t>
            </a:r>
            <a:r>
              <a:rPr lang="en-US" dirty="0">
                <a:effectLst/>
                <a:latin typeface="Times New Roman" panose="02020603050405020304" pitchFamily="18" charset="0"/>
                <a:ea typeface="Calibri" panose="020F0502020204030204" pitchFamily="34" charset="0"/>
                <a:cs typeface="Times New Roman" panose="02020603050405020304" pitchFamily="18" charset="0"/>
              </a:rPr>
              <a:t>Gelatin-glycerin base</a:t>
            </a:r>
            <a:endParaRPr lang="uk-UA"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E. </a:t>
            </a:r>
            <a:r>
              <a:rPr lang="en-US" dirty="0">
                <a:effectLst/>
                <a:latin typeface="Times New Roman" panose="02020603050405020304" pitchFamily="18" charset="0"/>
                <a:ea typeface="Calibri" panose="020F0502020204030204" pitchFamily="34" charset="0"/>
                <a:cs typeface="Times New Roman" panose="02020603050405020304" pitchFamily="18" charset="0"/>
              </a:rPr>
              <a:t>Polyethylene oxide base</a:t>
            </a:r>
            <a:endParaRPr lang="uk-UA"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7469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3AEEAD-9770-A1FE-5C24-9DB9997001FA}"/>
              </a:ext>
            </a:extLst>
          </p:cNvPr>
          <p:cNvSpPr txBox="1"/>
          <p:nvPr/>
        </p:nvSpPr>
        <p:spPr>
          <a:xfrm>
            <a:off x="670560" y="870679"/>
            <a:ext cx="10469880" cy="4401205"/>
          </a:xfrm>
          <a:prstGeom prst="rect">
            <a:avLst/>
          </a:prstGeom>
          <a:noFill/>
        </p:spPr>
        <p:txBody>
          <a:bodyPr wrap="square">
            <a:spAutoFit/>
          </a:bodyPr>
          <a:lstStyle/>
          <a:p>
            <a:pPr>
              <a:tabLst>
                <a:tab pos="1371600" algn="l"/>
              </a:tabLs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Glycerin is added to the composition of hydrophilic bases for the purpose of:</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A</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Reduction of desiccation</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B</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Ensuring microbiological purity</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C</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Providing a cooling effect</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D</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Increase in viscosity</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Ensuring high stability</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tabLst>
                <a:tab pos="1371600" algn="l"/>
              </a:tabLst>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4. Glycerin esters with higher fatty acids, esters of these acids with high-molecular monoatomic alcohols, high-molecular hydrocarbons and their amines, inorganic compounds, polysaccharides - these are all classifications of ointment bases according to:</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A</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chemical composition,</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B</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source of receipt,</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C</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physical and chemical properties,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1371600" algn="l"/>
              </a:tabLst>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D</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presence of good solubility and wettability</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39426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4DABE2-7A99-18DB-8E72-1DFD96BB93EC}"/>
              </a:ext>
            </a:extLst>
          </p:cNvPr>
          <p:cNvSpPr txBox="1"/>
          <p:nvPr/>
        </p:nvSpPr>
        <p:spPr>
          <a:xfrm>
            <a:off x="929640" y="403685"/>
            <a:ext cx="9799320" cy="5598136"/>
          </a:xfrm>
          <a:prstGeom prst="rect">
            <a:avLst/>
          </a:prstGeom>
          <a:noFill/>
        </p:spPr>
        <p:txBody>
          <a:bodyPr wrap="square">
            <a:spAutoFit/>
          </a:bodyPr>
          <a:lstStyle/>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5. Depending on the sources of production, ointment bases and their components are divided into:</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natural and artificial,</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B</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synthetic,</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C</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natural and semi-synthetic,</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D</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oily.</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E</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6. The constant shear rate method is usually implemented by applying:</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electromechanical or hydraulic drive,</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B</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as the speed of movement or rotation of the measuring body,</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C</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load due to the constant mass of the moving part of the device,</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D</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slow rotation of the measuring body,</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E -</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312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ED884F9-6AC8-D2E5-263B-A04DA7A74841}"/>
              </a:ext>
            </a:extLst>
          </p:cNvPr>
          <p:cNvSpPr txBox="1"/>
          <p:nvPr/>
        </p:nvSpPr>
        <p:spPr>
          <a:xfrm>
            <a:off x="792480" y="792480"/>
            <a:ext cx="10287000" cy="5009898"/>
          </a:xfrm>
          <a:prstGeom prst="rect">
            <a:avLst/>
          </a:prstGeom>
          <a:noFill/>
        </p:spPr>
        <p:txBody>
          <a:bodyPr wrap="square">
            <a:spAutoFit/>
          </a:bodyPr>
          <a:lstStyle/>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7. According to the classification of M. P. </a:t>
            </a:r>
            <a:r>
              <a:rPr lang="en-US" sz="2000" b="1" dirty="0" err="1">
                <a:effectLst/>
                <a:latin typeface="Times New Roman" panose="02020603050405020304" pitchFamily="18" charset="0"/>
                <a:ea typeface="Times New Roman" panose="02020603050405020304" pitchFamily="18" charset="0"/>
                <a:cs typeface="Times New Roman" panose="02020603050405020304" pitchFamily="18" charset="0"/>
              </a:rPr>
              <a:t>Volarovich</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integral rheological research methods make it possible to determine...</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is the total effect of the flow;</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B</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Bulk density,</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C</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Fractional composition,</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Porosity,</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 -.</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8. Differential rheological methods of research, according to the classification by M. P. </a:t>
            </a:r>
            <a:r>
              <a:rPr lang="en-US" sz="2000" b="1" dirty="0" err="1">
                <a:effectLst/>
                <a:latin typeface="Times New Roman" panose="02020603050405020304" pitchFamily="18" charset="0"/>
                <a:ea typeface="Times New Roman" panose="02020603050405020304" pitchFamily="18" charset="0"/>
                <a:cs typeface="Times New Roman" panose="02020603050405020304" pitchFamily="18" charset="0"/>
              </a:rPr>
              <a:t>Volarovich</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allow you to directly observe:</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deformation in time at each point of the dispersed system during its course,</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B</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percentage ratio of humidity to true density,</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C</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deformation of the density before grinding,</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is the percentage ratio of bulk density to concentration.</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 –</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9747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B65F7F-31EB-1852-1D04-B09042A06DC1}"/>
              </a:ext>
            </a:extLst>
          </p:cNvPr>
          <p:cNvSpPr txBox="1"/>
          <p:nvPr/>
        </p:nvSpPr>
        <p:spPr>
          <a:xfrm>
            <a:off x="1767840" y="394454"/>
            <a:ext cx="7680960" cy="646331"/>
          </a:xfrm>
          <a:prstGeom prst="rect">
            <a:avLst/>
          </a:prstGeom>
          <a:noFill/>
        </p:spPr>
        <p:txBody>
          <a:bodyPr wrap="square">
            <a:spAutoFit/>
          </a:bodyPr>
          <a:lstStyle/>
          <a:p>
            <a:pPr algn="ctr"/>
            <a:r>
              <a:rPr lang="en-US" sz="3600" b="1" dirty="0">
                <a:effectLst/>
                <a:latin typeface="Times New Roman" panose="02020603050405020304" pitchFamily="18" charset="0"/>
                <a:ea typeface="Times New Roman" panose="02020603050405020304" pitchFamily="18" charset="0"/>
              </a:rPr>
              <a:t>3.1. Tasks for fixing the material</a:t>
            </a:r>
            <a:endParaRPr lang="uk-UA" sz="3600" dirty="0">
              <a:effectLst/>
              <a:latin typeface="Times New Roman" panose="02020603050405020304" pitchFamily="18" charset="0"/>
              <a:ea typeface="Calibri" panose="020F0502020204030204" pitchFamily="34" charset="0"/>
            </a:endParaRPr>
          </a:p>
        </p:txBody>
      </p:sp>
      <p:graphicFrame>
        <p:nvGraphicFramePr>
          <p:cNvPr id="4" name="Таблиця 3">
            <a:extLst>
              <a:ext uri="{FF2B5EF4-FFF2-40B4-BE49-F238E27FC236}">
                <a16:creationId xmlns:a16="http://schemas.microsoft.com/office/drawing/2014/main" id="{2EE2D799-78F0-7718-6EF2-AFDBF67E25C1}"/>
              </a:ext>
            </a:extLst>
          </p:cNvPr>
          <p:cNvGraphicFramePr>
            <a:graphicFrameLocks noGrp="1"/>
          </p:cNvGraphicFramePr>
          <p:nvPr>
            <p:extLst>
              <p:ext uri="{D42A27DB-BD31-4B8C-83A1-F6EECF244321}">
                <p14:modId xmlns:p14="http://schemas.microsoft.com/office/powerpoint/2010/main" val="184490348"/>
              </p:ext>
            </p:extLst>
          </p:nvPr>
        </p:nvGraphicFramePr>
        <p:xfrm>
          <a:off x="784860" y="1432560"/>
          <a:ext cx="10622280" cy="4838628"/>
        </p:xfrm>
        <a:graphic>
          <a:graphicData uri="http://schemas.openxmlformats.org/drawingml/2006/table">
            <a:tbl>
              <a:tblPr>
                <a:tableStyleId>{5C22544A-7EE6-4342-B048-85BDC9FD1C3A}</a:tableStyleId>
              </a:tblPr>
              <a:tblGrid>
                <a:gridCol w="1101269">
                  <a:extLst>
                    <a:ext uri="{9D8B030D-6E8A-4147-A177-3AD203B41FA5}">
                      <a16:colId xmlns:a16="http://schemas.microsoft.com/office/drawing/2014/main" val="3381054138"/>
                    </a:ext>
                  </a:extLst>
                </a:gridCol>
                <a:gridCol w="4204328">
                  <a:extLst>
                    <a:ext uri="{9D8B030D-6E8A-4147-A177-3AD203B41FA5}">
                      <a16:colId xmlns:a16="http://schemas.microsoft.com/office/drawing/2014/main" val="3478516601"/>
                    </a:ext>
                  </a:extLst>
                </a:gridCol>
                <a:gridCol w="2652796">
                  <a:extLst>
                    <a:ext uri="{9D8B030D-6E8A-4147-A177-3AD203B41FA5}">
                      <a16:colId xmlns:a16="http://schemas.microsoft.com/office/drawing/2014/main" val="1947885781"/>
                    </a:ext>
                  </a:extLst>
                </a:gridCol>
                <a:gridCol w="2663887">
                  <a:extLst>
                    <a:ext uri="{9D8B030D-6E8A-4147-A177-3AD203B41FA5}">
                      <a16:colId xmlns:a16="http://schemas.microsoft.com/office/drawing/2014/main" val="653269576"/>
                    </a:ext>
                  </a:extLst>
                </a:gridCol>
              </a:tblGrid>
              <a:tr h="623484">
                <a:tc>
                  <a:txBody>
                    <a:bodyPr/>
                    <a:lstStyle/>
                    <a:p>
                      <a:pPr algn="ctr">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a:t>
                      </a:r>
                      <a:endParaRPr lang="uk-UA" sz="1600" kern="100" dirty="0">
                        <a:effectLst/>
                        <a:latin typeface="Times New Roman" panose="02020603050405020304" pitchFamily="18" charset="0"/>
                        <a:cs typeface="Times New Roman" panose="02020603050405020304" pitchFamily="18" charset="0"/>
                      </a:endParaRPr>
                    </a:p>
                    <a:p>
                      <a:pPr algn="ctr">
                        <a:lnSpc>
                          <a:spcPct val="107000"/>
                        </a:lnSpc>
                        <a:spcAft>
                          <a:spcPts val="800"/>
                        </a:spcAft>
                        <a:tabLst>
                          <a:tab pos="2275840" algn="l"/>
                        </a:tabLst>
                      </a:pPr>
                      <a:r>
                        <a:rPr lang="en-US" sz="1600" kern="100" dirty="0" err="1">
                          <a:effectLst/>
                          <a:latin typeface="Times New Roman" panose="02020603050405020304" pitchFamily="18" charset="0"/>
                          <a:cs typeface="Times New Roman" panose="02020603050405020304" pitchFamily="18" charset="0"/>
                        </a:rPr>
                        <a:t>c.e.</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Mein tasks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nSpc>
                          <a:spcPct val="107000"/>
                        </a:lnSpc>
                        <a:spcAft>
                          <a:spcPts val="800"/>
                        </a:spcAft>
                      </a:pPr>
                      <a:r>
                        <a:rPr lang="en-US" sz="1600" kern="100">
                          <a:effectLst/>
                          <a:latin typeface="Times New Roman" panose="02020603050405020304" pitchFamily="18" charset="0"/>
                          <a:cs typeface="Times New Roman" panose="02020603050405020304" pitchFamily="18" charset="0"/>
                        </a:rPr>
                        <a:t>Instructions </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nSpc>
                          <a:spcPct val="107000"/>
                        </a:lnSpc>
                        <a:spcAft>
                          <a:spcPts val="800"/>
                        </a:spcAft>
                      </a:pPr>
                      <a:r>
                        <a:rPr lang="en-US" sz="1600" kern="100">
                          <a:effectLst/>
                          <a:latin typeface="Times New Roman" panose="02020603050405020304" pitchFamily="18" charset="0"/>
                          <a:cs typeface="Times New Roman" panose="02020603050405020304" pitchFamily="18" charset="0"/>
                        </a:rPr>
                        <a:t>Answers</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extLst>
                  <a:ext uri="{0D108BD9-81ED-4DB2-BD59-A6C34878D82A}">
                    <a16:rowId xmlns:a16="http://schemas.microsoft.com/office/drawing/2014/main" val="366013763"/>
                  </a:ext>
                </a:extLst>
              </a:tr>
              <a:tr h="163359">
                <a:tc>
                  <a:txBody>
                    <a:bodyPr/>
                    <a:lstStyle/>
                    <a:p>
                      <a:pPr algn="ct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1</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gn="ctr">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2</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gn="ct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3</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gn="ct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4</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extLst>
                  <a:ext uri="{0D108BD9-81ED-4DB2-BD59-A6C34878D82A}">
                    <a16:rowId xmlns:a16="http://schemas.microsoft.com/office/drawing/2014/main" val="2804684821"/>
                  </a:ext>
                </a:extLst>
              </a:tr>
              <a:tr h="334260">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1.</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gn="just">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Classification of ointment bases.</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nSpc>
                          <a:spcPct val="107000"/>
                        </a:lnSpc>
                        <a:spcAft>
                          <a:spcPts val="800"/>
                        </a:spcAft>
                      </a:pPr>
                      <a:r>
                        <a:rPr lang="en-US" sz="1600" kern="100">
                          <a:effectLst/>
                          <a:latin typeface="Times New Roman" panose="02020603050405020304" pitchFamily="18" charset="0"/>
                          <a:cs typeface="Times New Roman" panose="02020603050405020304" pitchFamily="18" charset="0"/>
                        </a:rPr>
                        <a:t>your answer</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nSpc>
                          <a:spcPct val="107000"/>
                        </a:lnSpc>
                        <a:spcAft>
                          <a:spcPts val="800"/>
                        </a:spcAft>
                        <a:tabLst>
                          <a:tab pos="2275840" algn="l"/>
                        </a:tabLst>
                      </a:pPr>
                      <a:r>
                        <a:rPr lang="en-US" sz="1600" kern="100">
                          <a:effectLst/>
                          <a:highlight>
                            <a:srgbClr val="FFFF00"/>
                          </a:highlight>
                          <a:latin typeface="Times New Roman" panose="02020603050405020304" pitchFamily="18" charset="0"/>
                          <a:cs typeface="Times New Roman" panose="02020603050405020304" pitchFamily="18" charset="0"/>
                        </a:rPr>
                        <a:t> </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extLst>
                  <a:ext uri="{0D108BD9-81ED-4DB2-BD59-A6C34878D82A}">
                    <a16:rowId xmlns:a16="http://schemas.microsoft.com/office/drawing/2014/main" val="3539450083"/>
                  </a:ext>
                </a:extLst>
              </a:tr>
              <a:tr h="334260">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2.</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gn="just">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Basic requirements for ointment bases.</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nSpc>
                          <a:spcPct val="107000"/>
                        </a:lnSpc>
                        <a:spcAft>
                          <a:spcPts val="800"/>
                        </a:spcAft>
                      </a:pPr>
                      <a:r>
                        <a:rPr lang="en-US" sz="1600" kern="100">
                          <a:effectLst/>
                          <a:latin typeface="Times New Roman" panose="02020603050405020304" pitchFamily="18" charset="0"/>
                          <a:cs typeface="Times New Roman" panose="02020603050405020304" pitchFamily="18" charset="0"/>
                        </a:rPr>
                        <a:t>your answer</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nSpc>
                          <a:spcPct val="107000"/>
                        </a:lnSpc>
                        <a:spcAft>
                          <a:spcPts val="800"/>
                        </a:spcAft>
                        <a:tabLst>
                          <a:tab pos="2275840" algn="l"/>
                        </a:tabLst>
                      </a:pPr>
                      <a:r>
                        <a:rPr lang="en-US" sz="1600" kern="100">
                          <a:effectLst/>
                          <a:highlight>
                            <a:srgbClr val="FFFF00"/>
                          </a:highlight>
                          <a:latin typeface="Times New Roman" panose="02020603050405020304" pitchFamily="18" charset="0"/>
                          <a:cs typeface="Times New Roman" panose="02020603050405020304" pitchFamily="18" charset="0"/>
                        </a:rPr>
                        <a:t> </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extLst>
                  <a:ext uri="{0D108BD9-81ED-4DB2-BD59-A6C34878D82A}">
                    <a16:rowId xmlns:a16="http://schemas.microsoft.com/office/drawing/2014/main" val="3345945696"/>
                  </a:ext>
                </a:extLst>
              </a:tr>
              <a:tr h="163359">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3.</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gn="just">
                        <a:lnSpc>
                          <a:spcPct val="107000"/>
                        </a:lnSpc>
                        <a:spcAft>
                          <a:spcPts val="800"/>
                        </a:spcAft>
                      </a:pPr>
                      <a:r>
                        <a:rPr lang="en-US" sz="1600" kern="100">
                          <a:effectLst/>
                          <a:latin typeface="Times New Roman" panose="02020603050405020304" pitchFamily="18" charset="0"/>
                          <a:cs typeface="Times New Roman" panose="02020603050405020304" pitchFamily="18" charset="0"/>
                        </a:rPr>
                        <a:t>Natural ointment bases.</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your answer</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nSpc>
                          <a:spcPct val="107000"/>
                        </a:lnSpc>
                        <a:spcAft>
                          <a:spcPts val="800"/>
                        </a:spcAft>
                        <a:tabLst>
                          <a:tab pos="2275840" algn="l"/>
                        </a:tabLst>
                      </a:pPr>
                      <a:r>
                        <a:rPr lang="en-US" sz="1600" kern="100">
                          <a:effectLst/>
                          <a:highlight>
                            <a:srgbClr val="FFFF00"/>
                          </a:highlight>
                          <a:latin typeface="Times New Roman" panose="02020603050405020304" pitchFamily="18" charset="0"/>
                          <a:cs typeface="Times New Roman" panose="02020603050405020304" pitchFamily="18" charset="0"/>
                        </a:rPr>
                        <a:t> </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extLst>
                  <a:ext uri="{0D108BD9-81ED-4DB2-BD59-A6C34878D82A}">
                    <a16:rowId xmlns:a16="http://schemas.microsoft.com/office/drawing/2014/main" val="1199639266"/>
                  </a:ext>
                </a:extLst>
              </a:tr>
              <a:tr h="334260">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4.</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gn="just">
                        <a:lnSpc>
                          <a:spcPct val="107000"/>
                        </a:lnSpc>
                        <a:spcAft>
                          <a:spcPts val="800"/>
                        </a:spcAft>
                      </a:pPr>
                      <a:r>
                        <a:rPr lang="en-US" sz="1600" kern="100">
                          <a:effectLst/>
                          <a:latin typeface="Times New Roman" panose="02020603050405020304" pitchFamily="18" charset="0"/>
                          <a:cs typeface="Times New Roman" panose="02020603050405020304" pitchFamily="18" charset="0"/>
                        </a:rPr>
                        <a:t>Artificial ointment bases.</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your answer</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nSpc>
                          <a:spcPct val="107000"/>
                        </a:lnSpc>
                        <a:spcAft>
                          <a:spcPts val="800"/>
                        </a:spcAft>
                        <a:tabLst>
                          <a:tab pos="2275840" algn="l"/>
                        </a:tabLst>
                      </a:pPr>
                      <a:r>
                        <a:rPr lang="en-US" sz="1600" kern="100">
                          <a:effectLst/>
                          <a:highlight>
                            <a:srgbClr val="FFFF00"/>
                          </a:highlight>
                          <a:latin typeface="Times New Roman" panose="02020603050405020304" pitchFamily="18" charset="0"/>
                          <a:cs typeface="Times New Roman" panose="02020603050405020304" pitchFamily="18" charset="0"/>
                        </a:rPr>
                        <a:t> </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extLst>
                  <a:ext uri="{0D108BD9-81ED-4DB2-BD59-A6C34878D82A}">
                    <a16:rowId xmlns:a16="http://schemas.microsoft.com/office/drawing/2014/main" val="2978591756"/>
                  </a:ext>
                </a:extLst>
              </a:tr>
              <a:tr h="370792">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5.</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indent="194945" algn="just">
                        <a:lnSpc>
                          <a:spcPts val="1330"/>
                        </a:lnSpc>
                      </a:pPr>
                      <a:r>
                        <a:rPr lang="en-US" sz="1600" kern="100">
                          <a:effectLst/>
                          <a:latin typeface="Times New Roman" panose="02020603050405020304" pitchFamily="18" charset="0"/>
                          <a:cs typeface="Times New Roman" panose="02020603050405020304" pitchFamily="18" charset="0"/>
                        </a:rPr>
                        <a:t>Glycerol esters with higher fatty acids.</a:t>
                      </a:r>
                      <a:endParaRPr lang="uk-UA"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248" marR="43248" marT="0" marB="0"/>
                </a:tc>
                <a:tc>
                  <a:txBody>
                    <a:bodyPr/>
                    <a:lstStyle/>
                    <a:p>
                      <a:pPr>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your answer</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nSpc>
                          <a:spcPct val="107000"/>
                        </a:lnSpc>
                        <a:spcAft>
                          <a:spcPts val="800"/>
                        </a:spcAft>
                        <a:tabLst>
                          <a:tab pos="2275840" algn="l"/>
                        </a:tabLst>
                      </a:pPr>
                      <a:r>
                        <a:rPr lang="en-US" sz="1600" kern="100">
                          <a:effectLst/>
                          <a:highlight>
                            <a:srgbClr val="FFFF00"/>
                          </a:highlight>
                          <a:latin typeface="Times New Roman" panose="02020603050405020304" pitchFamily="18" charset="0"/>
                          <a:cs typeface="Times New Roman" panose="02020603050405020304" pitchFamily="18" charset="0"/>
                        </a:rPr>
                        <a:t> </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extLst>
                  <a:ext uri="{0D108BD9-81ED-4DB2-BD59-A6C34878D82A}">
                    <a16:rowId xmlns:a16="http://schemas.microsoft.com/office/drawing/2014/main" val="3265082653"/>
                  </a:ext>
                </a:extLst>
              </a:tr>
              <a:tr h="505162">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6.</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gn="just">
                        <a:lnSpc>
                          <a:spcPct val="107000"/>
                        </a:lnSpc>
                        <a:spcAft>
                          <a:spcPts val="800"/>
                        </a:spcAft>
                      </a:pPr>
                      <a:r>
                        <a:rPr lang="en-US" sz="1600" kern="100">
                          <a:effectLst/>
                          <a:latin typeface="Times New Roman" panose="02020603050405020304" pitchFamily="18" charset="0"/>
                          <a:cs typeface="Times New Roman" panose="02020603050405020304" pitchFamily="18" charset="0"/>
                        </a:rPr>
                        <a:t>Fatty acid esters with high molecular monoatomic alcohols.</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nSpc>
                          <a:spcPct val="107000"/>
                        </a:lnSpc>
                        <a:spcAft>
                          <a:spcPts val="800"/>
                        </a:spcAft>
                      </a:pPr>
                      <a:r>
                        <a:rPr lang="en-US" sz="1600" kern="100">
                          <a:effectLst/>
                          <a:latin typeface="Times New Roman" panose="02020603050405020304" pitchFamily="18" charset="0"/>
                          <a:cs typeface="Times New Roman" panose="02020603050405020304" pitchFamily="18" charset="0"/>
                        </a:rPr>
                        <a:t>your answer</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nSpc>
                          <a:spcPct val="107000"/>
                        </a:lnSpc>
                        <a:spcAft>
                          <a:spcPts val="800"/>
                        </a:spcAft>
                        <a:tabLst>
                          <a:tab pos="2275840" algn="l"/>
                        </a:tabLst>
                      </a:pPr>
                      <a:r>
                        <a:rPr lang="en-US" sz="1600" kern="100" dirty="0">
                          <a:effectLst/>
                          <a:highlight>
                            <a:srgbClr val="FFFF00"/>
                          </a:highlight>
                          <a:latin typeface="Times New Roman" panose="02020603050405020304" pitchFamily="18" charset="0"/>
                          <a:cs typeface="Times New Roman" panose="02020603050405020304" pitchFamily="18" charset="0"/>
                        </a:rPr>
                        <a:t>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extLst>
                  <a:ext uri="{0D108BD9-81ED-4DB2-BD59-A6C34878D82A}">
                    <a16:rowId xmlns:a16="http://schemas.microsoft.com/office/drawing/2014/main" val="1531332160"/>
                  </a:ext>
                </a:extLst>
              </a:tr>
              <a:tr h="505162">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7.</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gn="just">
                        <a:lnSpc>
                          <a:spcPct val="107000"/>
                        </a:lnSpc>
                        <a:spcAft>
                          <a:spcPts val="800"/>
                        </a:spcAft>
                        <a:tabLst>
                          <a:tab pos="654685" algn="l"/>
                        </a:tabLst>
                      </a:pPr>
                      <a:r>
                        <a:rPr lang="en-US" sz="1600" kern="100">
                          <a:effectLst/>
                          <a:latin typeface="Times New Roman" panose="02020603050405020304" pitchFamily="18" charset="0"/>
                          <a:cs typeface="Times New Roman" panose="02020603050405020304" pitchFamily="18" charset="0"/>
                        </a:rPr>
                        <a:t>High molecular weight hydrocarbons and their amines.</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nSpc>
                          <a:spcPct val="107000"/>
                        </a:lnSpc>
                        <a:spcAft>
                          <a:spcPts val="800"/>
                        </a:spcAft>
                      </a:pPr>
                      <a:r>
                        <a:rPr lang="en-US" sz="1600" kern="100">
                          <a:effectLst/>
                          <a:latin typeface="Times New Roman" panose="02020603050405020304" pitchFamily="18" charset="0"/>
                          <a:cs typeface="Times New Roman" panose="02020603050405020304" pitchFamily="18" charset="0"/>
                        </a:rPr>
                        <a:t>your answer</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nSpc>
                          <a:spcPct val="107000"/>
                        </a:lnSpc>
                        <a:spcAft>
                          <a:spcPts val="800"/>
                        </a:spcAft>
                        <a:tabLst>
                          <a:tab pos="2275840" algn="l"/>
                        </a:tabLst>
                      </a:pPr>
                      <a:r>
                        <a:rPr lang="en-US" sz="1600" kern="100" dirty="0">
                          <a:effectLst/>
                          <a:highlight>
                            <a:srgbClr val="FFFF00"/>
                          </a:highlight>
                          <a:latin typeface="Times New Roman" panose="02020603050405020304" pitchFamily="18" charset="0"/>
                          <a:cs typeface="Times New Roman" panose="02020603050405020304" pitchFamily="18" charset="0"/>
                        </a:rPr>
                        <a:t>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extLst>
                  <a:ext uri="{0D108BD9-81ED-4DB2-BD59-A6C34878D82A}">
                    <a16:rowId xmlns:a16="http://schemas.microsoft.com/office/drawing/2014/main" val="1813545254"/>
                  </a:ext>
                </a:extLst>
              </a:tr>
              <a:tr h="334260">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8.</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gn="just">
                        <a:lnSpc>
                          <a:spcPct val="107000"/>
                        </a:lnSpc>
                        <a:spcAft>
                          <a:spcPts val="800"/>
                        </a:spcAft>
                        <a:tabLst>
                          <a:tab pos="654685" algn="l"/>
                        </a:tabLst>
                      </a:pPr>
                      <a:r>
                        <a:rPr lang="en-US" sz="1600" kern="100">
                          <a:effectLst/>
                          <a:latin typeface="Times New Roman" panose="02020603050405020304" pitchFamily="18" charset="0"/>
                          <a:cs typeface="Times New Roman" panose="02020603050405020304" pitchFamily="18" charset="0"/>
                        </a:rPr>
                        <a:t>Inorganic compounds, polysaccharides.</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nSpc>
                          <a:spcPct val="107000"/>
                        </a:lnSpc>
                        <a:spcAft>
                          <a:spcPts val="800"/>
                        </a:spcAft>
                      </a:pPr>
                      <a:r>
                        <a:rPr lang="en-US" sz="1600" kern="100">
                          <a:effectLst/>
                          <a:latin typeface="Times New Roman" panose="02020603050405020304" pitchFamily="18" charset="0"/>
                          <a:cs typeface="Times New Roman" panose="02020603050405020304" pitchFamily="18" charset="0"/>
                        </a:rPr>
                        <a:t>your answer</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nSpc>
                          <a:spcPct val="107000"/>
                        </a:lnSpc>
                        <a:spcAft>
                          <a:spcPts val="800"/>
                        </a:spcAft>
                        <a:tabLst>
                          <a:tab pos="2275840" algn="l"/>
                        </a:tabLst>
                      </a:pPr>
                      <a:r>
                        <a:rPr lang="en-US" sz="1600" kern="100" dirty="0">
                          <a:effectLst/>
                          <a:highlight>
                            <a:srgbClr val="FFFF00"/>
                          </a:highlight>
                          <a:latin typeface="Times New Roman" panose="02020603050405020304" pitchFamily="18" charset="0"/>
                          <a:cs typeface="Times New Roman" panose="02020603050405020304" pitchFamily="18" charset="0"/>
                        </a:rPr>
                        <a:t>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extLst>
                  <a:ext uri="{0D108BD9-81ED-4DB2-BD59-A6C34878D82A}">
                    <a16:rowId xmlns:a16="http://schemas.microsoft.com/office/drawing/2014/main" val="1518873114"/>
                  </a:ext>
                </a:extLst>
              </a:tr>
              <a:tr h="505162">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9.</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gn="just">
                        <a:lnSpc>
                          <a:spcPct val="107000"/>
                        </a:lnSpc>
                        <a:spcAft>
                          <a:spcPts val="800"/>
                        </a:spcAft>
                      </a:pPr>
                      <a:r>
                        <a:rPr lang="en-US" sz="1600" kern="100">
                          <a:effectLst/>
                          <a:latin typeface="Times New Roman" panose="02020603050405020304" pitchFamily="18" charset="0"/>
                          <a:cs typeface="Times New Roman" panose="02020603050405020304" pitchFamily="18" charset="0"/>
                        </a:rPr>
                        <a:t>Basic methods of research of rheological characteristics.</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nSpc>
                          <a:spcPct val="107000"/>
                        </a:lnSpc>
                        <a:spcAft>
                          <a:spcPts val="800"/>
                        </a:spcAft>
                      </a:pPr>
                      <a:r>
                        <a:rPr lang="en-US" sz="1600" kern="100">
                          <a:effectLst/>
                          <a:latin typeface="Times New Roman" panose="02020603050405020304" pitchFamily="18" charset="0"/>
                          <a:cs typeface="Times New Roman" panose="02020603050405020304" pitchFamily="18" charset="0"/>
                        </a:rPr>
                        <a:t>your answer</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nSpc>
                          <a:spcPct val="107000"/>
                        </a:lnSpc>
                        <a:spcAft>
                          <a:spcPts val="800"/>
                        </a:spcAft>
                        <a:tabLst>
                          <a:tab pos="2275840" algn="l"/>
                        </a:tabLst>
                      </a:pPr>
                      <a:r>
                        <a:rPr lang="en-US" sz="1600" kern="100" dirty="0">
                          <a:effectLst/>
                          <a:highlight>
                            <a:srgbClr val="FFFF00"/>
                          </a:highlight>
                          <a:latin typeface="Times New Roman" panose="02020603050405020304" pitchFamily="18" charset="0"/>
                          <a:cs typeface="Times New Roman" panose="02020603050405020304" pitchFamily="18" charset="0"/>
                        </a:rPr>
                        <a:t>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extLst>
                  <a:ext uri="{0D108BD9-81ED-4DB2-BD59-A6C34878D82A}">
                    <a16:rowId xmlns:a16="http://schemas.microsoft.com/office/drawing/2014/main" val="715169752"/>
                  </a:ext>
                </a:extLst>
              </a:tr>
              <a:tr h="505162">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10.</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gn="just">
                        <a:lnSpc>
                          <a:spcPct val="107000"/>
                        </a:lnSpc>
                        <a:spcAft>
                          <a:spcPts val="800"/>
                        </a:spcAft>
                      </a:pPr>
                      <a:r>
                        <a:rPr lang="en-US" sz="1600" kern="100">
                          <a:effectLst/>
                          <a:latin typeface="Times New Roman" panose="02020603050405020304" pitchFamily="18" charset="0"/>
                          <a:cs typeface="Times New Roman" panose="02020603050405020304" pitchFamily="18" charset="0"/>
                        </a:rPr>
                        <a:t>Differential methods of research of rheological characteristics.</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your answer</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tc>
                  <a:txBody>
                    <a:bodyPr/>
                    <a:lstStyle/>
                    <a:p>
                      <a:pPr>
                        <a:lnSpc>
                          <a:spcPct val="107000"/>
                        </a:lnSpc>
                        <a:spcAft>
                          <a:spcPts val="800"/>
                        </a:spcAft>
                        <a:tabLst>
                          <a:tab pos="2275840" algn="l"/>
                        </a:tabLst>
                      </a:pPr>
                      <a:r>
                        <a:rPr lang="en-US" sz="1600" kern="100" dirty="0">
                          <a:effectLst/>
                          <a:highlight>
                            <a:srgbClr val="FFFF00"/>
                          </a:highlight>
                          <a:latin typeface="Times New Roman" panose="02020603050405020304" pitchFamily="18" charset="0"/>
                          <a:cs typeface="Times New Roman" panose="02020603050405020304" pitchFamily="18" charset="0"/>
                        </a:rPr>
                        <a:t>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248" marR="43248" marT="0" marB="0"/>
                </a:tc>
                <a:extLst>
                  <a:ext uri="{0D108BD9-81ED-4DB2-BD59-A6C34878D82A}">
                    <a16:rowId xmlns:a16="http://schemas.microsoft.com/office/drawing/2014/main" val="2400277405"/>
                  </a:ext>
                </a:extLst>
              </a:tr>
            </a:tbl>
          </a:graphicData>
        </a:graphic>
      </p:graphicFrame>
    </p:spTree>
    <p:extLst>
      <p:ext uri="{BB962C8B-B14F-4D97-AF65-F5344CB8AC3E}">
        <p14:creationId xmlns:p14="http://schemas.microsoft.com/office/powerpoint/2010/main" val="2100699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0253AE-6AF1-0F0D-5A61-68D375EF9091}"/>
              </a:ext>
            </a:extLst>
          </p:cNvPr>
          <p:cNvSpPr txBox="1"/>
          <p:nvPr/>
        </p:nvSpPr>
        <p:spPr>
          <a:xfrm>
            <a:off x="609600" y="565734"/>
            <a:ext cx="10241280" cy="5335948"/>
          </a:xfrm>
          <a:prstGeom prst="rect">
            <a:avLst/>
          </a:prstGeom>
          <a:noFill/>
        </p:spPr>
        <p:txBody>
          <a:bodyPr wrap="square">
            <a:spAutoFit/>
          </a:bodyPr>
          <a:lstStyle/>
          <a:p>
            <a:pPr>
              <a:lnSpc>
                <a:spcPct val="107000"/>
              </a:lnSpc>
              <a:spcAft>
                <a:spcPts val="800"/>
              </a:spcAft>
              <a:tabLst>
                <a:tab pos="134747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3.2. Questions for self-control:</a:t>
            </a:r>
          </a:p>
          <a:p>
            <a:pPr>
              <a:lnSpc>
                <a:spcPct val="107000"/>
              </a:lnSpc>
              <a:spcAft>
                <a:spcPts val="800"/>
              </a:spcAft>
              <a:tabLst>
                <a:tab pos="1347470" algn="l"/>
              </a:tabLst>
            </a:pP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tabLst>
                <a:tab pos="134747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1. Classification of bases for ointments and requirements for them.</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tabLst>
                <a:tab pos="134747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2. Principles of selection of ointment bases.</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tabLst>
                <a:tab pos="134747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3. Characteristics of hydrophobic ointment bases.</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tabLst>
                <a:tab pos="134747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4. Characteristics of hydrophilic ointment bases.</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tabLst>
                <a:tab pos="134747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5. Name representatives of hydrophobic and hydrophilic ointment bases.</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tabLst>
                <a:tab pos="134747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6. Characteristics of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diphyllous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bases for ointments and emulsifiers used for their preparation.</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tabLst>
                <a:tab pos="134747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7. Representatives of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diphylic</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bases.</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tabLst>
                <a:tab pos="1347470"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8. Classification of methods for measuring rheological characteristics.</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7954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C74CDC-BF42-7E23-C1A4-4D1B2F0A79BA}"/>
              </a:ext>
            </a:extLst>
          </p:cNvPr>
          <p:cNvSpPr txBox="1"/>
          <p:nvPr/>
        </p:nvSpPr>
        <p:spPr>
          <a:xfrm>
            <a:off x="2045110" y="2411842"/>
            <a:ext cx="9744120" cy="3477875"/>
          </a:xfrm>
          <a:prstGeom prst="rect">
            <a:avLst/>
          </a:prstGeom>
          <a:solidFill>
            <a:schemeClr val="accent3">
              <a:lumMod val="20000"/>
              <a:lumOff val="80000"/>
            </a:schemeClr>
          </a:solidFill>
        </p:spPr>
        <p:txBody>
          <a:bodyPr wrap="square">
            <a:spAutoFit/>
          </a:bodyPr>
          <a:lstStyle/>
          <a:p>
            <a:pPr algn="just"/>
            <a:r>
              <a:rPr lang="en-ID" sz="2000" b="1" i="0" u="none" strike="noStrike" baseline="0" dirty="0">
                <a:solidFill>
                  <a:srgbClr val="000000"/>
                </a:solidFill>
                <a:latin typeface="Times New Roman" panose="02020603050405020304" pitchFamily="18" charset="0"/>
              </a:rPr>
              <a:t>Basic literature: </a:t>
            </a:r>
            <a:endParaRPr lang="uk-UA" sz="2000" b="1" i="0" u="none" strike="noStrike" baseline="0" dirty="0">
              <a:solidFill>
                <a:srgbClr val="000000"/>
              </a:solidFill>
              <a:latin typeface="Times New Roman" panose="02020603050405020304" pitchFamily="18" charset="0"/>
            </a:endParaRPr>
          </a:p>
          <a:p>
            <a:pPr algn="just"/>
            <a:endParaRPr lang="en-ID" sz="2000" b="0" i="0" u="none" strike="noStrike" baseline="0" dirty="0">
              <a:solidFill>
                <a:srgbClr val="000000"/>
              </a:solidFill>
              <a:latin typeface="Times New Roman" panose="02020603050405020304" pitchFamily="18" charset="0"/>
            </a:endParaRPr>
          </a:p>
          <a:p>
            <a:pPr algn="just"/>
            <a:r>
              <a:rPr lang="en-ID" sz="2000" b="0" i="0" u="none" strike="noStrike" baseline="0" dirty="0">
                <a:solidFill>
                  <a:srgbClr val="000000"/>
                </a:solidFill>
                <a:latin typeface="Times New Roman" panose="02020603050405020304" pitchFamily="18" charset="0"/>
              </a:rPr>
              <a:t>1.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E.V. Theoretical foundations of pharmaceutical technology. Study guide for extracurricular independent work / E.V.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I.V.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A.A.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D.P. Soldatov. Kh.: </a:t>
            </a:r>
            <a:r>
              <a:rPr lang="en-ID" sz="2000" b="0" i="0" u="none" strike="noStrike" baseline="0" dirty="0" err="1">
                <a:solidFill>
                  <a:srgbClr val="000000"/>
                </a:solidFill>
                <a:latin typeface="Times New Roman" panose="02020603050405020304" pitchFamily="18" charset="0"/>
              </a:rPr>
              <a:t>NFaU</a:t>
            </a:r>
            <a:r>
              <a:rPr lang="en-ID" sz="2000" b="0" i="0" u="none" strike="noStrike" baseline="0" dirty="0">
                <a:solidFill>
                  <a:srgbClr val="000000"/>
                </a:solidFill>
                <a:latin typeface="Times New Roman" panose="02020603050405020304" pitchFamily="18" charset="0"/>
              </a:rPr>
              <a:t>, 2016. - 202 p. </a:t>
            </a:r>
          </a:p>
          <a:p>
            <a:pPr algn="just"/>
            <a:r>
              <a:rPr lang="en-ID" sz="2000" b="0" i="0" u="none" strike="noStrike" baseline="0" dirty="0">
                <a:solidFill>
                  <a:srgbClr val="000000"/>
                </a:solidFill>
                <a:latin typeface="Times New Roman" panose="02020603050405020304" pitchFamily="18" charset="0"/>
              </a:rPr>
              <a:t>2. Technology of drugs of industrial production (vol. 2 of 2). </a:t>
            </a:r>
            <a:r>
              <a:rPr lang="en-ID" sz="2000" b="0" i="0" u="none" strike="noStrike" baseline="0" dirty="0" err="1">
                <a:solidFill>
                  <a:srgbClr val="000000"/>
                </a:solidFill>
                <a:latin typeface="Times New Roman" panose="02020603050405020304" pitchFamily="18" charset="0"/>
              </a:rPr>
              <a:t>Chuyeshov</a:t>
            </a:r>
            <a:r>
              <a:rPr lang="en-ID" sz="2000" b="0" i="0" u="none" strike="noStrike" baseline="0" dirty="0">
                <a:solidFill>
                  <a:srgbClr val="000000"/>
                </a:solidFill>
                <a:latin typeface="Times New Roman" panose="02020603050405020304" pitchFamily="18" charset="0"/>
              </a:rPr>
              <a:t> V. I.,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 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I. V., </a:t>
            </a:r>
            <a:r>
              <a:rPr lang="en-ID" sz="2000" b="0" i="0" u="none" strike="noStrike" baseline="0" dirty="0" err="1">
                <a:solidFill>
                  <a:srgbClr val="000000"/>
                </a:solidFill>
                <a:latin typeface="Times New Roman" panose="02020603050405020304" pitchFamily="18" charset="0"/>
              </a:rPr>
              <a:t>Lyapunova</a:t>
            </a:r>
            <a:r>
              <a:rPr lang="en-ID" sz="2000" b="0" i="0" u="none" strike="noStrike" baseline="0" dirty="0">
                <a:solidFill>
                  <a:srgbClr val="000000"/>
                </a:solidFill>
                <a:latin typeface="Times New Roman" panose="02020603050405020304" pitchFamily="18" charset="0"/>
              </a:rPr>
              <a:t> O. O.,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A. A., </a:t>
            </a:r>
            <a:r>
              <a:rPr lang="en-ID" sz="2000" b="0" i="0" u="none" strike="noStrike" baseline="0" dirty="0" err="1">
                <a:solidFill>
                  <a:srgbClr val="000000"/>
                </a:solidFill>
                <a:latin typeface="Times New Roman" panose="02020603050405020304" pitchFamily="18" charset="0"/>
              </a:rPr>
              <a:t>Krutskikh</a:t>
            </a:r>
            <a:r>
              <a:rPr lang="en-ID" sz="2000" b="0" i="0" u="none" strike="noStrike" baseline="0" dirty="0">
                <a:solidFill>
                  <a:srgbClr val="000000"/>
                </a:solidFill>
                <a:latin typeface="Times New Roman" panose="02020603050405020304" pitchFamily="18" charset="0"/>
              </a:rPr>
              <a:t> T. V., </a:t>
            </a:r>
            <a:r>
              <a:rPr lang="en-ID" sz="2000" b="0" i="0" u="none" strike="noStrike" baseline="0" dirty="0" err="1">
                <a:solidFill>
                  <a:srgbClr val="000000"/>
                </a:solidFill>
                <a:latin typeface="Times New Roman" panose="02020603050405020304" pitchFamily="18" charset="0"/>
              </a:rPr>
              <a:t>Ruban</a:t>
            </a:r>
            <a:r>
              <a:rPr lang="en-ID" sz="2000" b="0" i="0" u="none" strike="noStrike" baseline="0" dirty="0">
                <a:solidFill>
                  <a:srgbClr val="000000"/>
                </a:solidFill>
                <a:latin typeface="Times New Roman" panose="02020603050405020304" pitchFamily="18" charset="0"/>
              </a:rPr>
              <a:t> O. A. Kh.: National University of Applied Sciences; Golden Pages, 2013. - 638 p. </a:t>
            </a:r>
          </a:p>
          <a:p>
            <a:pPr algn="just"/>
            <a:r>
              <a:rPr lang="en-ID" sz="2000" b="0" i="0" u="none" strike="noStrike" baseline="0" dirty="0">
                <a:solidFill>
                  <a:srgbClr val="000000"/>
                </a:solidFill>
                <a:latin typeface="Times New Roman" panose="02020603050405020304" pitchFamily="18" charset="0"/>
              </a:rPr>
              <a:t>3. Technology of drugs of industrial production (vol. 1 of 2). </a:t>
            </a:r>
            <a:r>
              <a:rPr lang="en-ID" sz="2000" b="0" i="0" u="none" strike="noStrike" baseline="0" dirty="0" err="1">
                <a:solidFill>
                  <a:srgbClr val="000000"/>
                </a:solidFill>
                <a:latin typeface="Times New Roman" panose="02020603050405020304" pitchFamily="18" charset="0"/>
              </a:rPr>
              <a:t>Chuyeshov</a:t>
            </a:r>
            <a:r>
              <a:rPr lang="en-ID" sz="2000" b="0" i="0" u="none" strike="noStrike" baseline="0" dirty="0">
                <a:solidFill>
                  <a:srgbClr val="000000"/>
                </a:solidFill>
                <a:latin typeface="Times New Roman" panose="02020603050405020304" pitchFamily="18" charset="0"/>
              </a:rPr>
              <a:t> V. I.,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 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I. V., </a:t>
            </a:r>
            <a:r>
              <a:rPr lang="en-ID" sz="2000" b="0" i="0" u="none" strike="noStrike" baseline="0" dirty="0" err="1">
                <a:solidFill>
                  <a:srgbClr val="000000"/>
                </a:solidFill>
                <a:latin typeface="Times New Roman" panose="02020603050405020304" pitchFamily="18" charset="0"/>
              </a:rPr>
              <a:t>Lyapunova</a:t>
            </a:r>
            <a:r>
              <a:rPr lang="en-ID" sz="2000" b="0" i="0" u="none" strike="noStrike" baseline="0" dirty="0">
                <a:solidFill>
                  <a:srgbClr val="000000"/>
                </a:solidFill>
                <a:latin typeface="Times New Roman" panose="02020603050405020304" pitchFamily="18" charset="0"/>
              </a:rPr>
              <a:t> O. O.,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A. A., </a:t>
            </a:r>
            <a:r>
              <a:rPr lang="en-ID" sz="2000" b="0" i="0" u="none" strike="noStrike" baseline="0" dirty="0" err="1">
                <a:solidFill>
                  <a:srgbClr val="000000"/>
                </a:solidFill>
                <a:latin typeface="Times New Roman" panose="02020603050405020304" pitchFamily="18" charset="0"/>
              </a:rPr>
              <a:t>Krutskikh</a:t>
            </a:r>
            <a:r>
              <a:rPr lang="en-ID" sz="2000" b="0" i="0" u="none" strike="noStrike" baseline="0" dirty="0">
                <a:solidFill>
                  <a:srgbClr val="000000"/>
                </a:solidFill>
                <a:latin typeface="Times New Roman" panose="02020603050405020304" pitchFamily="18" charset="0"/>
              </a:rPr>
              <a:t> T. V., </a:t>
            </a:r>
            <a:r>
              <a:rPr lang="en-ID" sz="2000" b="0" i="0" u="none" strike="noStrike" baseline="0" dirty="0" err="1">
                <a:solidFill>
                  <a:srgbClr val="000000"/>
                </a:solidFill>
                <a:latin typeface="Times New Roman" panose="02020603050405020304" pitchFamily="18" charset="0"/>
              </a:rPr>
              <a:t>Ruban</a:t>
            </a:r>
            <a:r>
              <a:rPr lang="en-ID" sz="2000" b="0" i="0" u="none" strike="noStrike" baseline="0" dirty="0">
                <a:solidFill>
                  <a:srgbClr val="000000"/>
                </a:solidFill>
                <a:latin typeface="Times New Roman" panose="02020603050405020304" pitchFamily="18" charset="0"/>
              </a:rPr>
              <a:t> O. A. Kh.: National University of Applied Sciences; Golden Pages, 2012. - 694 p. </a:t>
            </a:r>
          </a:p>
        </p:txBody>
      </p:sp>
      <p:sp>
        <p:nvSpPr>
          <p:cNvPr id="5" name="TextBox 4">
            <a:extLst>
              <a:ext uri="{FF2B5EF4-FFF2-40B4-BE49-F238E27FC236}">
                <a16:creationId xmlns:a16="http://schemas.microsoft.com/office/drawing/2014/main" id="{F5D4FB7B-E076-F9A3-5B07-F7DB0BF334D3}"/>
              </a:ext>
            </a:extLst>
          </p:cNvPr>
          <p:cNvSpPr txBox="1"/>
          <p:nvPr/>
        </p:nvSpPr>
        <p:spPr>
          <a:xfrm>
            <a:off x="2917372" y="885149"/>
            <a:ext cx="8871858" cy="830997"/>
          </a:xfrm>
          <a:prstGeom prst="rect">
            <a:avLst/>
          </a:prstGeom>
          <a:solidFill>
            <a:schemeClr val="accent2">
              <a:lumMod val="20000"/>
              <a:lumOff val="80000"/>
            </a:schemeClr>
          </a:solidFill>
        </p:spPr>
        <p:txBody>
          <a:bodyPr wrap="square">
            <a:spAutoFit/>
          </a:bodyPr>
          <a:lstStyle/>
          <a:p>
            <a:pPr algn="ctr"/>
            <a:r>
              <a:rPr lang="en-US" sz="2400" b="1" i="0" u="none" strike="noStrike" baseline="0" dirty="0">
                <a:solidFill>
                  <a:srgbClr val="000000"/>
                </a:solidFill>
                <a:latin typeface="Times New Roman" panose="02020603050405020304" pitchFamily="18" charset="0"/>
              </a:rPr>
              <a:t>List of recommended literature (main, additional, electronic information resources): </a:t>
            </a:r>
            <a:endParaRPr lang="en-US" sz="2400" b="0" i="0" u="none" strike="noStrike" baseline="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090307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3BF8A1-975C-0F12-17E1-B659A19BC31B}"/>
              </a:ext>
            </a:extLst>
          </p:cNvPr>
          <p:cNvSpPr txBox="1"/>
          <p:nvPr/>
        </p:nvSpPr>
        <p:spPr>
          <a:xfrm>
            <a:off x="1661652" y="766732"/>
            <a:ext cx="10156020" cy="5324535"/>
          </a:xfrm>
          <a:prstGeom prst="rect">
            <a:avLst/>
          </a:prstGeom>
          <a:solidFill>
            <a:schemeClr val="accent3">
              <a:lumMod val="20000"/>
              <a:lumOff val="80000"/>
            </a:schemeClr>
          </a:solidFill>
        </p:spPr>
        <p:txBody>
          <a:bodyPr wrap="square">
            <a:spAutoFit/>
          </a:bodyPr>
          <a:lstStyle/>
          <a:p>
            <a:pPr algn="just"/>
            <a:r>
              <a:rPr lang="en-ID" sz="2000" b="1" i="0" u="none" strike="noStrike" baseline="0" dirty="0">
                <a:solidFill>
                  <a:srgbClr val="000000"/>
                </a:solidFill>
                <a:latin typeface="Times New Roman" panose="02020603050405020304" pitchFamily="18" charset="0"/>
              </a:rPr>
              <a:t>Additional literature:</a:t>
            </a:r>
            <a:endParaRPr lang="uk-UA" sz="2000" b="1" i="0" u="none" strike="noStrike" baseline="0" dirty="0">
              <a:solidFill>
                <a:srgbClr val="000000"/>
              </a:solidFill>
              <a:latin typeface="Times New Roman" panose="02020603050405020304" pitchFamily="18" charset="0"/>
            </a:endParaRPr>
          </a:p>
          <a:p>
            <a:pPr algn="just"/>
            <a:endParaRPr lang="en-ID" sz="2000" b="0" i="0" u="none" strike="noStrike" baseline="0" dirty="0">
              <a:solidFill>
                <a:srgbClr val="000000"/>
              </a:solidFill>
              <a:latin typeface="Times New Roman" panose="02020603050405020304" pitchFamily="18" charset="0"/>
            </a:endParaRPr>
          </a:p>
          <a:p>
            <a:pPr algn="just"/>
            <a:r>
              <a:rPr lang="en-US" sz="2000" b="0" i="0" u="none" strike="noStrike" baseline="0" dirty="0">
                <a:solidFill>
                  <a:srgbClr val="000000"/>
                </a:solidFill>
                <a:latin typeface="Times New Roman" panose="02020603050405020304" pitchFamily="18" charset="0"/>
              </a:rPr>
              <a:t>1. Technological equipment of the pharmaceutical and biotechnological industry: tutorial. for university students education closing III-IV accreditation level / M.V. </a:t>
            </a:r>
            <a:r>
              <a:rPr lang="en-US" sz="2000" b="0" i="0" u="none" strike="noStrike" baseline="0" dirty="0" err="1">
                <a:solidFill>
                  <a:srgbClr val="000000"/>
                </a:solidFill>
                <a:latin typeface="Times New Roman" panose="02020603050405020304" pitchFamily="18" charset="0"/>
              </a:rPr>
              <a:t>Stasevych</a:t>
            </a:r>
            <a:r>
              <a:rPr lang="en-US" sz="2000" b="0" i="0" u="none" strike="noStrike" baseline="0" dirty="0">
                <a:solidFill>
                  <a:srgbClr val="000000"/>
                </a:solidFill>
                <a:latin typeface="Times New Roman" panose="02020603050405020304" pitchFamily="18" charset="0"/>
              </a:rPr>
              <a:t> and others; 2nd ed., revision. and added – Lviv: </a:t>
            </a:r>
            <a:r>
              <a:rPr lang="en-US" sz="2000" b="0" i="0" u="none" strike="noStrike" baseline="0" dirty="0" err="1">
                <a:solidFill>
                  <a:srgbClr val="000000"/>
                </a:solidFill>
                <a:latin typeface="Times New Roman" panose="02020603050405020304" pitchFamily="18" charset="0"/>
              </a:rPr>
              <a:t>Novy</a:t>
            </a:r>
            <a:r>
              <a:rPr lang="en-US" sz="2000" b="0" i="0" u="none" strike="noStrike" baseline="0" dirty="0">
                <a:solidFill>
                  <a:srgbClr val="000000"/>
                </a:solidFill>
                <a:latin typeface="Times New Roman" panose="02020603050405020304" pitchFamily="18" charset="0"/>
              </a:rPr>
              <a:t> svit-2000, 2018. – 410 p. </a:t>
            </a:r>
          </a:p>
          <a:p>
            <a:pPr algn="just"/>
            <a:r>
              <a:rPr lang="en-ID" sz="2000" b="0" i="0" u="none" strike="noStrike" baseline="0" dirty="0">
                <a:solidFill>
                  <a:srgbClr val="000000"/>
                </a:solidFill>
                <a:latin typeface="Times New Roman" panose="02020603050405020304" pitchFamily="18" charset="0"/>
              </a:rPr>
              <a:t>2. </a:t>
            </a:r>
            <a:r>
              <a:rPr lang="en-ID" sz="2000" b="0" i="0" u="none" strike="noStrike" baseline="0" dirty="0" err="1">
                <a:solidFill>
                  <a:srgbClr val="000000"/>
                </a:solidFill>
                <a:latin typeface="Times New Roman" panose="02020603050405020304" pitchFamily="18" charset="0"/>
              </a:rPr>
              <a:t>Yarnykh</a:t>
            </a:r>
            <a:r>
              <a:rPr lang="en-ID" sz="2000" b="0" i="0" u="none" strike="noStrike" baseline="0" dirty="0">
                <a:solidFill>
                  <a:srgbClr val="000000"/>
                </a:solidFill>
                <a:latin typeface="Times New Roman" panose="02020603050405020304" pitchFamily="18" charset="0"/>
              </a:rPr>
              <a:t>, T. G. Extemporaneous formulation (technology, analysis, application): method. rec. / T. G. </a:t>
            </a:r>
            <a:r>
              <a:rPr lang="en-ID" sz="2000" b="0" i="0" u="none" strike="noStrike" baseline="0" dirty="0" err="1">
                <a:solidFill>
                  <a:srgbClr val="000000"/>
                </a:solidFill>
                <a:latin typeface="Times New Roman" panose="02020603050405020304" pitchFamily="18" charset="0"/>
              </a:rPr>
              <a:t>Yarnykh</a:t>
            </a:r>
            <a:r>
              <a:rPr lang="en-ID" sz="2000" b="0" i="0" u="none" strike="noStrike" baseline="0" dirty="0">
                <a:solidFill>
                  <a:srgbClr val="000000"/>
                </a:solidFill>
                <a:latin typeface="Times New Roman" panose="02020603050405020304" pitchFamily="18" charset="0"/>
              </a:rPr>
              <a:t>, Fr. I. Tikhonov, I. S. </a:t>
            </a:r>
            <a:r>
              <a:rPr lang="en-ID" sz="2000" b="0" i="0" u="none" strike="noStrike" baseline="0" dirty="0" err="1">
                <a:solidFill>
                  <a:srgbClr val="000000"/>
                </a:solidFill>
                <a:latin typeface="Times New Roman" panose="02020603050405020304" pitchFamily="18" charset="0"/>
              </a:rPr>
              <a:t>Hryshchenko</a:t>
            </a:r>
            <a:r>
              <a:rPr lang="en-ID" sz="2000" b="0" i="0" u="none" strike="noStrike" baseline="0" dirty="0">
                <a:solidFill>
                  <a:srgbClr val="000000"/>
                </a:solidFill>
                <a:latin typeface="Times New Roman" panose="02020603050405020304" pitchFamily="18" charset="0"/>
              </a:rPr>
              <a:t> and others. - Kh., 2015. -379 p. </a:t>
            </a:r>
          </a:p>
          <a:p>
            <a:pPr algn="just"/>
            <a:r>
              <a:rPr lang="en-ID" sz="2000" b="0" i="0" u="none" strike="noStrike" baseline="0" dirty="0">
                <a:solidFill>
                  <a:srgbClr val="000000"/>
                </a:solidFill>
                <a:latin typeface="Times New Roman" panose="02020603050405020304" pitchFamily="18" charset="0"/>
              </a:rPr>
              <a:t>3. State Pharmacopoeia of Ukraine / State enterprise "Ukrainian Scientific Pharmacopoeia </a:t>
            </a:r>
            <a:r>
              <a:rPr lang="en-ID" sz="2000" b="0" i="0" u="none" strike="noStrike" baseline="0" dirty="0" err="1">
                <a:solidFill>
                  <a:srgbClr val="000000"/>
                </a:solidFill>
                <a:latin typeface="Times New Roman" panose="02020603050405020304" pitchFamily="18" charset="0"/>
              </a:rPr>
              <a:t>Center</a:t>
            </a:r>
            <a:r>
              <a:rPr lang="en-ID" sz="2000" b="0" i="0" u="none" strike="noStrike" baseline="0" dirty="0">
                <a:solidFill>
                  <a:srgbClr val="000000"/>
                </a:solidFill>
                <a:latin typeface="Times New Roman" panose="02020603050405020304" pitchFamily="18" charset="0"/>
              </a:rPr>
              <a:t> for the Quality of Medicinal Products" - 2nd edition. - Kharkiv: State Enterprise "Ukrainian Scientific Pharmacopoeia </a:t>
            </a:r>
            <a:r>
              <a:rPr lang="en-ID" sz="2000" b="0" i="0" u="none" strike="noStrike" baseline="0" dirty="0" err="1">
                <a:solidFill>
                  <a:srgbClr val="000000"/>
                </a:solidFill>
                <a:latin typeface="Times New Roman" panose="02020603050405020304" pitchFamily="18" charset="0"/>
              </a:rPr>
              <a:t>Center</a:t>
            </a:r>
            <a:r>
              <a:rPr lang="en-ID" sz="2000" b="0" i="0" u="none" strike="noStrike" baseline="0" dirty="0">
                <a:solidFill>
                  <a:srgbClr val="000000"/>
                </a:solidFill>
                <a:latin typeface="Times New Roman" panose="02020603050405020304" pitchFamily="18" charset="0"/>
              </a:rPr>
              <a:t> for the Quality of Medicinal Products", 2015. - Vol. 1. -1128 p. </a:t>
            </a:r>
          </a:p>
          <a:p>
            <a:pPr algn="just"/>
            <a:r>
              <a:rPr lang="en-US" sz="2000" b="0" i="0" u="none" strike="noStrike" baseline="0" dirty="0">
                <a:solidFill>
                  <a:srgbClr val="000000"/>
                </a:solidFill>
                <a:latin typeface="Times New Roman" panose="02020603050405020304" pitchFamily="18" charset="0"/>
              </a:rPr>
              <a:t>4. Extraction of plant raw materials: training. Guide / Yu. I. Sidorov, I. I. </a:t>
            </a:r>
            <a:r>
              <a:rPr lang="en-US" sz="2000" b="0" i="0" u="none" strike="noStrike" baseline="0" dirty="0" err="1">
                <a:solidFill>
                  <a:srgbClr val="000000"/>
                </a:solidFill>
                <a:latin typeface="Times New Roman" panose="02020603050405020304" pitchFamily="18" charset="0"/>
              </a:rPr>
              <a:t>Gubytska</a:t>
            </a:r>
            <a:r>
              <a:rPr lang="en-US" sz="2000" b="0" i="0" u="none" strike="noStrike" baseline="0" dirty="0">
                <a:solidFill>
                  <a:srgbClr val="000000"/>
                </a:solidFill>
                <a:latin typeface="Times New Roman" panose="02020603050405020304" pitchFamily="18" charset="0"/>
              </a:rPr>
              <a:t>, R. T. </a:t>
            </a:r>
            <a:r>
              <a:rPr lang="en-US" sz="2000" b="0" i="0" u="none" strike="noStrike" baseline="0" dirty="0" err="1">
                <a:solidFill>
                  <a:srgbClr val="000000"/>
                </a:solidFill>
                <a:latin typeface="Times New Roman" panose="02020603050405020304" pitchFamily="18" charset="0"/>
              </a:rPr>
              <a:t>Konechna</a:t>
            </a:r>
            <a:r>
              <a:rPr lang="en-US" sz="2000" b="0" i="0" u="none" strike="noStrike" baseline="0" dirty="0">
                <a:solidFill>
                  <a:srgbClr val="000000"/>
                </a:solidFill>
                <a:latin typeface="Times New Roman" panose="02020603050405020304" pitchFamily="18" charset="0"/>
              </a:rPr>
              <a:t>, V. P. Novikov. – Lviv: View of the National Lviv Polytechnic University, 2018. - 336 p. </a:t>
            </a:r>
          </a:p>
          <a:p>
            <a:pPr algn="just"/>
            <a:r>
              <a:rPr lang="en-US" sz="2000" b="0" i="0" u="none" strike="noStrike" baseline="0" dirty="0">
                <a:solidFill>
                  <a:srgbClr val="000000"/>
                </a:solidFill>
                <a:latin typeface="Times New Roman" panose="02020603050405020304" pitchFamily="18" charset="0"/>
              </a:rPr>
              <a:t>5. History of medicine and pharmacy: teaching. manual for pharmacy students. education closing and pharmacy Faculty of Higher Education of the Ministry of Health of Ukraine / A. A. </a:t>
            </a:r>
            <a:r>
              <a:rPr lang="en-US" sz="2000" b="0" i="0" u="none" strike="noStrike" baseline="0" dirty="0" err="1">
                <a:solidFill>
                  <a:srgbClr val="000000"/>
                </a:solidFill>
                <a:latin typeface="Times New Roman" panose="02020603050405020304" pitchFamily="18" charset="0"/>
              </a:rPr>
              <a:t>Kotvitska</a:t>
            </a:r>
            <a:r>
              <a:rPr lang="en-US" sz="2000" b="0" i="0" u="none" strike="noStrike" baseline="0" dirty="0">
                <a:solidFill>
                  <a:srgbClr val="000000"/>
                </a:solidFill>
                <a:latin typeface="Times New Roman" panose="02020603050405020304" pitchFamily="18" charset="0"/>
              </a:rPr>
              <a:t>, V. V. </a:t>
            </a:r>
            <a:r>
              <a:rPr lang="en-US" sz="2000" b="0" i="0" u="none" strike="noStrike" baseline="0" dirty="0" err="1">
                <a:solidFill>
                  <a:srgbClr val="000000"/>
                </a:solidFill>
                <a:latin typeface="Times New Roman" panose="02020603050405020304" pitchFamily="18" charset="0"/>
              </a:rPr>
              <a:t>Gorbanev</a:t>
            </a:r>
            <a:r>
              <a:rPr lang="en-US" sz="2000" b="0" i="0" u="none" strike="noStrike" baseline="0" dirty="0">
                <a:solidFill>
                  <a:srgbClr val="000000"/>
                </a:solidFill>
                <a:latin typeface="Times New Roman" panose="02020603050405020304" pitchFamily="18" charset="0"/>
              </a:rPr>
              <a:t>, O. O. </a:t>
            </a:r>
            <a:r>
              <a:rPr lang="en-US" sz="2000" b="0" i="0" u="none" strike="noStrike" baseline="0" dirty="0" err="1">
                <a:solidFill>
                  <a:srgbClr val="000000"/>
                </a:solidFill>
                <a:latin typeface="Times New Roman" panose="02020603050405020304" pitchFamily="18" charset="0"/>
              </a:rPr>
              <a:t>Surikov</a:t>
            </a:r>
            <a:r>
              <a:rPr lang="en-US" sz="2000" b="0" i="0" u="none" strike="noStrike" baseline="0" dirty="0">
                <a:solidFill>
                  <a:srgbClr val="000000"/>
                </a:solidFill>
                <a:latin typeface="Times New Roman" panose="02020603050405020304" pitchFamily="18" charset="0"/>
              </a:rPr>
              <a:t> and others. – Kharkiv: National Institute of Economics and Technology: Golden Pages, 2016. – 168 p. </a:t>
            </a:r>
            <a:endParaRPr lang="uk-UA" sz="2000" dirty="0"/>
          </a:p>
        </p:txBody>
      </p:sp>
    </p:spTree>
    <p:extLst>
      <p:ext uri="{BB962C8B-B14F-4D97-AF65-F5344CB8AC3E}">
        <p14:creationId xmlns:p14="http://schemas.microsoft.com/office/powerpoint/2010/main" val="3592806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8CF588-DFF5-2F46-9F46-DC080C749627}"/>
              </a:ext>
            </a:extLst>
          </p:cNvPr>
          <p:cNvSpPr txBox="1"/>
          <p:nvPr/>
        </p:nvSpPr>
        <p:spPr>
          <a:xfrm>
            <a:off x="2054941" y="2045108"/>
            <a:ext cx="8898194" cy="2308324"/>
          </a:xfrm>
          <a:prstGeom prst="rect">
            <a:avLst/>
          </a:prstGeom>
          <a:noFill/>
        </p:spPr>
        <p:txBody>
          <a:bodyPr wrap="square">
            <a:spAutoFit/>
          </a:bodyPr>
          <a:lstStyle/>
          <a:p>
            <a:pPr algn="ctr"/>
            <a:r>
              <a:rPr lang="uk-UA" sz="7200" dirty="0" err="1">
                <a:latin typeface="Times New Roman" panose="02020603050405020304" pitchFamily="18" charset="0"/>
                <a:cs typeface="Times New Roman" panose="02020603050405020304" pitchFamily="18" charset="0"/>
              </a:rPr>
              <a:t>Thank</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you</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for</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attention</a:t>
            </a:r>
            <a:r>
              <a:rPr lang="uk-UA" sz="7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0407896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ебеса">
  <a:themeElements>
    <a:clrScheme name="Небеса">
      <a:dk1>
        <a:sysClr val="windowText" lastClr="000000"/>
      </a:dk1>
      <a:lt1>
        <a:sysClr val="window" lastClr="FFFFFF"/>
      </a:lt1>
      <a:dk2>
        <a:srgbClr val="104C7E"/>
      </a:dk2>
      <a:lt2>
        <a:srgbClr val="EBEBEB"/>
      </a:lt2>
      <a:accent1>
        <a:srgbClr val="94CE67"/>
      </a:accent1>
      <a:accent2>
        <a:srgbClr val="49D1CD"/>
      </a:accent2>
      <a:accent3>
        <a:srgbClr val="61A5D6"/>
      </a:accent3>
      <a:accent4>
        <a:srgbClr val="9D8CD3"/>
      </a:accent4>
      <a:accent5>
        <a:srgbClr val="E45C8A"/>
      </a:accent5>
      <a:accent6>
        <a:srgbClr val="F98C61"/>
      </a:accent6>
      <a:hlink>
        <a:srgbClr val="AAF172"/>
      </a:hlink>
      <a:folHlink>
        <a:srgbClr val="E7F19A"/>
      </a:folHlink>
    </a:clrScheme>
    <a:fontScheme name="Небеса">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Небеса">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E44E6A2F-09CD-4BE0-B42D-107FF03CEED6}"/>
    </a:ext>
  </a:extLst>
</a:theme>
</file>

<file path=docProps/app.xml><?xml version="1.0" encoding="utf-8"?>
<Properties xmlns="http://schemas.openxmlformats.org/officeDocument/2006/extended-properties" xmlns:vt="http://schemas.openxmlformats.org/officeDocument/2006/docPropsVTypes">
  <Template>TM03457452[[fn=Небеса]]</Template>
  <TotalTime>31</TotalTime>
  <Words>2587</Words>
  <Application>Microsoft Office PowerPoint</Application>
  <PresentationFormat>Широкий екран</PresentationFormat>
  <Paragraphs>156</Paragraphs>
  <Slides>21</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21</vt:i4>
      </vt:variant>
    </vt:vector>
  </HeadingPairs>
  <TitlesOfParts>
    <vt:vector size="26" baseType="lpstr">
      <vt:lpstr>Arial</vt:lpstr>
      <vt:lpstr>Calibri</vt:lpstr>
      <vt:lpstr>Calibri Light</vt:lpstr>
      <vt:lpstr>Times New Roman</vt:lpstr>
      <vt:lpstr>Небеса</vt:lpstr>
      <vt:lpstr>Practical lesson No. 9   Theme № 9 "Rheological properties of ointment bases. Methods of determining rheological properties."</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Practical lesson No. 4   Тheme № 4 «Theoretical foundations of grinding of solid bodies. Theories of crushing of solid bodies».</dc:title>
  <dc:creator>Еберле Лідія Вікторівна</dc:creator>
  <cp:lastModifiedBy>Еберле Лідія Вікторівна</cp:lastModifiedBy>
  <cp:revision>2</cp:revision>
  <dcterms:created xsi:type="dcterms:W3CDTF">2024-02-28T07:32:56Z</dcterms:created>
  <dcterms:modified xsi:type="dcterms:W3CDTF">2024-02-28T09:06:34Z</dcterms:modified>
</cp:coreProperties>
</file>