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13315" name="Google Shape;4;n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r"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3316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17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3318" name="Google Shape;7;n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b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3319" name="Google Shape;8;n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fld id="{4D3F1226-9E07-41B1-BA38-72B002CACFE9}" type="slidenum">
              <a:rPr lang="ru-RU" sz="1200">
                <a:latin typeface="Calibri" pitchFamily="34" charset="0"/>
                <a:sym typeface="Calibri" pitchFamily="34" charset="0"/>
              </a:rPr>
              <a:pPr algn="r">
                <a:buClr>
                  <a:srgbClr val="000000"/>
                </a:buClr>
                <a:buFont typeface="Arial" charset="0"/>
                <a:buNone/>
              </a:pPr>
              <a:t>‹#›</a:t>
            </a:fld>
            <a:endParaRPr lang="ru-RU" sz="1200">
              <a:latin typeface="Calibri" pitchFamily="34" charset="0"/>
              <a:sym typeface="Calibri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Google Shape;85;p1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5362" name="Google Shape;86;p1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Google Shape;93;p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7410" name="Google Shape;94;p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98;p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9458" name="Google Shape;99;p3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106;p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1506" name="Google Shape;107;p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114;p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3554" name="Google Shape;115;p5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121;p6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5602" name="Google Shape;122;p6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127;p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7650" name="Google Shape;128;p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135;p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9698" name="Google Shape;136;p8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148;p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1746" name="Google Shape;149;p9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54;p1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3794" name="Google Shape;155;p10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162;p11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35842" name="Google Shape;163;p1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5843" name="Google Shape;164;p11:notes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fld id="{8E2A4F52-CA1A-48FD-80A0-1C0C0C658FD5}" type="slidenum">
              <a:rPr lang="ru-RU" sz="1200">
                <a:latin typeface="Calibri" pitchFamily="34" charset="0"/>
                <a:sym typeface="Calibri" pitchFamily="34" charset="0"/>
              </a:rPr>
              <a:pPr algn="r">
                <a:buClr>
                  <a:srgbClr val="000000"/>
                </a:buClr>
                <a:buFont typeface="Arial" charset="0"/>
                <a:buNone/>
              </a:pPr>
              <a:t>12</a:t>
            </a:fld>
            <a:endParaRPr lang="ru-RU" sz="1200">
              <a:latin typeface="Calibri" pitchFamily="34" charset="0"/>
              <a:sym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171;p1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7890" name="Google Shape;172;p1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Google Shape;176;p1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9938" name="Google Shape;177;p13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183;p1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1986" name="Google Shape;184;p1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Google Shape;192;p1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4034" name="Google Shape;193;p15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Google Shape;198;p16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6082" name="Google Shape;199;p16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Google Shape;204;p1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8130" name="Google Shape;205;p1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Google Shape;212;p1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0178" name="Google Shape;213;p18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Google Shape;221;p1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2226" name="Google Shape;222;p19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Google Shape;226;p2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4274" name="Google Shape;227;p20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Google Shape;232;p21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6322" name="Google Shape;233;p21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Google Shape;238;p2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8370" name="Google Shape;239;p2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Google Shape;244;p2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60418" name="Google Shape;245;p23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Google Shape;250;p2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62466" name="Google Shape;251;p2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Google Shape;256;p2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64514" name="Google Shape;257;p25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anchor="t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;p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7" name="Google Shape;11;p1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8" name="Google Shape;12;p1"/>
          <p:cNvSpPr txBox="1">
            <a:spLocks noGrp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solidFill>
                <a:srgbClr val="888888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029" name="Google Shape;13;p1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solidFill>
                <a:srgbClr val="888888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030" name="Google Shape;14;p1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fld id="{9625E862-71E4-4102-93A4-877BD61073D7}" type="slidenum">
              <a:rPr lang="ru-RU" sz="1200">
                <a:solidFill>
                  <a:srgbClr val="888888"/>
                </a:solidFill>
                <a:latin typeface="Calibri" pitchFamily="34" charset="0"/>
                <a:sym typeface="Calibri" pitchFamily="34" charset="0"/>
              </a:rPr>
              <a:pPr algn="r">
                <a:buClr>
                  <a:srgbClr val="000000"/>
                </a:buClr>
                <a:buFont typeface="Arial" charset="0"/>
                <a:buNone/>
              </a:pPr>
              <a:t>‹#›</a:t>
            </a:fld>
            <a:endParaRPr lang="ru-RU" sz="1200">
              <a:solidFill>
                <a:srgbClr val="888888"/>
              </a:solidFill>
              <a:latin typeface="Calibri" pitchFamily="34" charset="0"/>
              <a:sym typeface="Calibri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8" r:id="rId3"/>
    <p:sldLayoutId id="2147483667" r:id="rId4"/>
    <p:sldLayoutId id="2147483666" r:id="rId5"/>
    <p:sldLayoutId id="2147483665" r:id="rId6"/>
    <p:sldLayoutId id="2147483664" r:id="rId7"/>
    <p:sldLayoutId id="2147483663" r:id="rId8"/>
    <p:sldLayoutId id="2147483662" r:id="rId9"/>
    <p:sldLayoutId id="2147483661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1182" y="1941342"/>
            <a:ext cx="78497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Загальні принципи біологічної регуляції. Рефлекторний принцип діяльності ЦНС. Збудження та гальмування в ЦНС. Принципи координації рефлекторної діяльності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6860" y="222814"/>
            <a:ext cx="83069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кафедра фізіології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oogle Shape;89;p1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276475"/>
            <a:ext cx="8964612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Google Shape;90;p13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0"/>
            <a:ext cx="29876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Google Shape;91;p13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411413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/>
          <a:srcRect/>
          <a:stretch/>
        </p:blipFill>
        <p:spPr>
          <a:xfrm>
            <a:off x="900113" y="404813"/>
            <a:ext cx="7416800" cy="5976937"/>
          </a:xfrm>
          <a:solidFill>
            <a:srgbClr val="ECECEC"/>
          </a:solidFill>
          <a:ln w="88900" cap="sq">
            <a:solidFill>
              <a:srgbClr val="7F7F7F"/>
            </a:solidFill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4000"/>
              <a:buFont typeface="Calibri" pitchFamily="34" charset="0"/>
              <a:buNone/>
            </a:pPr>
            <a:r>
              <a:rPr lang="ru-RU" sz="39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Значение нервной системы</a:t>
            </a:r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457200" y="1052513"/>
            <a:ext cx="4330700" cy="5472112"/>
          </a:xfrm>
          <a:solidFill>
            <a:srgbClr val="FDE9D8"/>
          </a:solidFill>
          <a:ln w="25400" cap="flat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Нервная система, основными функциями которой являются быстрая, точная передача информации и ее интеграция, обеспечивает взаимосвязь между органами и системами органов, функционирование организма как единого целого, его взаимодействие с внешней средой.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Регулирует и координирует деятельность различных органов, приспосабливает деятельность всего организма как целостной системы к изменяющимся условиям внешней и внутренней среды.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 помощью нервной системы осуществляется прием и анализ разнообразных сигналов из окружающей среды и внутренних органов, формируются ответные реакции на эти сигналы.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90000"/>
              </a:lnSpc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 деятельностью высших отделов нервной системы связано осуществление психических функций— осознание сигналов окружающего мира, их запоминание, принятие решения и организация целенаправленного поведения, абстрактное мышление и речь. Все эти сложные функции осуществляются огромным количеством нервных клеток —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нейронов, 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объединенных в сложнейшие нейронные цепи и центры.</a:t>
            </a:r>
            <a:r>
              <a:rPr lang="ru-RU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103" name="Google Shape;103;p15" descr="&amp;Kcy;&amp;acy;&amp;rcy;&amp;tcy;&amp;icy;&amp;ncy;&amp;kcy;&amp;acy; 2 &amp;icy;&amp;zcy; 154157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5148263" y="1143000"/>
            <a:ext cx="3143250" cy="357187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Google Shape;104;p15" descr="&amp;Vcy;&amp;ocy;&amp;tcy; &amp;tcy;&amp;acy;&amp;kcy; &amp;vcy;&amp;ycy;&amp;gcy;&amp;lcy;&amp;yacy;&amp;dcy;&amp;yacy;&amp;tcy; &amp;ncy;&amp;iecy;&amp;rcy;&amp;vcy;&amp;ncy;&amp;ycy;&amp;iecy; &amp;kcy;&amp;lcy;&amp;iecy;&amp;tcy;&amp;kcy;&amp;icy;.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5634038" y="5000625"/>
            <a:ext cx="2171700" cy="163988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93B3D7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0" y="4000500"/>
            <a:ext cx="5429250" cy="2857500"/>
          </a:xfrm>
          <a:solidFill>
            <a:srgbClr val="FDE9D8"/>
          </a:solidFill>
          <a:ln w="25400" cap="flat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Нервная система в функциональном и структурном отношении делится на </a:t>
            </a:r>
            <a:r>
              <a:rPr lang="ru-RU" sz="14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периферическую и центральную  н. с.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ЦНС 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совокупность связанных между собой нейронов. Она представлена головным и спинным мозгом.     </a:t>
            </a:r>
          </a:p>
          <a:p>
            <a:pPr marL="342900" indent="-342900" algn="just" eaLnBrk="1" hangingPunct="1"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Периферическая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часть нервной системы образована 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нервами 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пучками нервных волокон, покрытых сверху общей соединительнотканной оболочкой. К периферической нервной системе относят и 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нервные узлы, 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или 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ганглии,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скопления нервных клеток вне спинного и головного мозга.</a:t>
            </a:r>
          </a:p>
          <a:p>
            <a:pPr marL="342900" indent="-342900" algn="just" eaLnBrk="1" hangingPunct="1"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Разделение нервной системы на центральную и периферическую во многом условно, так как функционирует нервная система как единое целое.</a:t>
            </a:r>
            <a: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14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110" name="Google Shape;110;p16" descr="&amp;Kcy;&amp;acy;&amp;rcy;&amp;tcy;&amp;icy;&amp;ncy;&amp;kcy;&amp;acy; 6 &amp;icy;&amp;zcy; 102491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81550" y="188913"/>
            <a:ext cx="4224338" cy="3311525"/>
          </a:xfrm>
          <a:prstGeom prst="rect">
            <a:avLst/>
          </a:prstGeom>
          <a:noFill/>
          <a:ln w="9525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20483" name="Google Shape;111;p16" descr="Блум рис 18 cut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3500438"/>
            <a:ext cx="3362325" cy="328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Google Shape;112;p16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07950" y="0"/>
            <a:ext cx="50403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4679950" cy="5191125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Функції нейрона: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сприйняття, обробка, зберігання, передача та інтеграція інформацїї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Будова нейрона: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Тіло нейрона (сома)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Аксон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—довгий відросток – проведення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збудження від  тіла нейрона до виконавчого органу.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Дендрити</a:t>
            </a:r>
            <a:r>
              <a:rPr lang="ru-RU" sz="2000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як правило, короткі і сильно розгалуджені відростки, які </a:t>
            </a:r>
          </a:p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передают збудження до тіла нейрона. </a:t>
            </a: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Аксональный холмик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– ділянка аксона, що прилягає до соми, де відбувається генерація нервного імпульсу;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2530" name="Google Shape;118;p17"/>
          <p:cNvSpPr>
            <a:spLocks noChangeArrowheads="1"/>
          </p:cNvSpPr>
          <p:nvPr/>
        </p:nvSpPr>
        <p:spPr bwMode="auto">
          <a:xfrm>
            <a:off x="468313" y="476250"/>
            <a:ext cx="81359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2400" b="1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Нейрон </a:t>
            </a:r>
            <a:r>
              <a:rPr lang="ru-RU" sz="2400" b="1">
                <a:latin typeface="Calibri" pitchFamily="34" charset="0"/>
                <a:sym typeface="Calibri" pitchFamily="34" charset="0"/>
              </a:rPr>
              <a:t>– структурна і функціональна одиниця нервової системи</a:t>
            </a:r>
          </a:p>
        </p:txBody>
      </p:sp>
      <p:pic>
        <p:nvPicPr>
          <p:cNvPr id="22531" name="Google Shape;119;p17" descr="F:\Физиология+гигиена\Общая\презентации\08_13.jpg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196975"/>
            <a:ext cx="3924300" cy="540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Google Shape;124;p18" descr="Neuron 01.JPG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404813"/>
            <a:ext cx="8640762" cy="4997450"/>
          </a:xfrm>
        </p:spPr>
      </p:pic>
      <p:sp>
        <p:nvSpPr>
          <p:cNvPr id="24578" name="Google Shape;125;p18"/>
          <p:cNvSpPr>
            <a:spLocks noChangeArrowheads="1"/>
          </p:cNvSpPr>
          <p:nvPr/>
        </p:nvSpPr>
        <p:spPr bwMode="auto">
          <a:xfrm>
            <a:off x="395288" y="5084763"/>
            <a:ext cx="197961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Зірчасті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Кулясті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Пірамідні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Грушевидні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веретеноподібні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Google Shape;130;p19"/>
          <p:cNvSpPr txBox="1">
            <a:spLocks noGrp="1"/>
          </p:cNvSpPr>
          <p:nvPr>
            <p:ph type="title"/>
          </p:nvPr>
        </p:nvSpPr>
        <p:spPr>
          <a:xfrm>
            <a:off x="395288" y="333375"/>
            <a:ext cx="8229600" cy="7921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Calibri" pitchFamily="34" charset="0"/>
              <a:buNone/>
            </a:pP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Классификация нейронов (по морфологии) 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(по количеству отростков)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2800" b="1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26626" name="Google Shape;131;p19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908050"/>
            <a:ext cx="5113337" cy="3025775"/>
          </a:xfrm>
        </p:spPr>
      </p:pic>
      <p:sp>
        <p:nvSpPr>
          <p:cNvPr id="26627" name="Google Shape;132;p19"/>
          <p:cNvSpPr>
            <a:spLocks noChangeArrowheads="1"/>
          </p:cNvSpPr>
          <p:nvPr/>
        </p:nvSpPr>
        <p:spPr bwMode="auto">
          <a:xfrm>
            <a:off x="166688" y="4056063"/>
            <a:ext cx="8856662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indent="-101600"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Биполярный 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два отростка – дендрит и аксон; тело нейрона продолговатое; находится  в специализированных сенсорных органах (сетчатка глаза, обонятельный эпителий, слуховой и вестибулярный ганглии);</a:t>
            </a:r>
            <a:endParaRPr lang="ru-RU"/>
          </a:p>
          <a:p>
            <a:pPr indent="-101600">
              <a:spcBef>
                <a:spcPts val="450"/>
              </a:spcBef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Псевдоуниполярный 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один отросток, который потом делится на два, принимая вид Т-образной вилки; имеет шарообразное или яйцевидное тело; располагается около СМ – в спинномозговых ганглиях;</a:t>
            </a:r>
            <a:endParaRPr lang="ru-RU"/>
          </a:p>
          <a:p>
            <a:pPr indent="-101600">
              <a:spcBef>
                <a:spcPts val="450"/>
              </a:spcBef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Мультиполярный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много отростков; находится в ЦНС;</a:t>
            </a:r>
            <a:endParaRPr lang="ru-RU"/>
          </a:p>
          <a:p>
            <a:pPr indent="-101600">
              <a:spcBef>
                <a:spcPts val="450"/>
              </a:spcBef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Униполярный 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всего один отросток, чаще всего аксон, встречается только в процессе развития; имеет шарообразное тело; находится в сенсорном ядре тройничного нерва  в среднем мозге.</a:t>
            </a:r>
            <a:endParaRPr lang="ru-RU"/>
          </a:p>
        </p:txBody>
      </p:sp>
      <p:pic>
        <p:nvPicPr>
          <p:cNvPr id="26628" name="Google Shape;133;p19" descr="F:\Физиология+гигиена\Общая\презентации\4461840.jpeg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8763" y="908050"/>
            <a:ext cx="3762375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Google Shape;138;p20"/>
          <p:cNvSpPr txBox="1"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Calibri" pitchFamily="34" charset="0"/>
              <a:buNone/>
            </a:pP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Функциональная классификация нейронов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2800" b="1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8674" name="Google Shape;139;p20"/>
          <p:cNvSpPr txBox="1">
            <a:spLocks noGrp="1"/>
          </p:cNvSpPr>
          <p:nvPr>
            <p:ph type="body" idx="1"/>
          </p:nvPr>
        </p:nvSpPr>
        <p:spPr>
          <a:xfrm>
            <a:off x="11113" y="1052513"/>
            <a:ext cx="2905125" cy="2635250"/>
          </a:xfrm>
        </p:spPr>
        <p:txBody>
          <a:bodyPr/>
          <a:lstStyle/>
          <a:p>
            <a:pPr marL="342900" indent="-342900" algn="ctr" eaLnBrk="1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ts val="1800"/>
              <a:buFont typeface="Arial" charset="0"/>
              <a:buChar char="•"/>
            </a:pPr>
            <a:r>
              <a:rPr lang="ru-RU" sz="18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Чувствительные</a:t>
            </a:r>
            <a:r>
              <a:rPr lang="ru-RU" sz="16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ru-RU" sz="18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нейроны </a:t>
            </a:r>
            <a:r>
              <a:rPr lang="ru-RU" sz="16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(афферентные) 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- передают информацию от органов чувств в ЦНС;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ctr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- чаще псевдоуниполяры</a:t>
            </a:r>
          </a:p>
        </p:txBody>
      </p:sp>
      <p:cxnSp>
        <p:nvCxnSpPr>
          <p:cNvPr id="140" name="Google Shape;140;p20"/>
          <p:cNvCxnSpPr/>
          <p:nvPr/>
        </p:nvCxnSpPr>
        <p:spPr>
          <a:xfrm>
            <a:off x="2951163" y="857250"/>
            <a:ext cx="17462" cy="6000750"/>
          </a:xfrm>
          <a:prstGeom prst="straightConnector1">
            <a:avLst/>
          </a:prstGeom>
          <a:noFill/>
          <a:ln w="38150" cap="flat" cmpd="sng">
            <a:solidFill>
              <a:srgbClr val="8DC6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23040" dir="5400000" algn="ctr" rotWithShape="0">
              <a:srgbClr val="000000">
                <a:alpha val="34901"/>
              </a:srgbClr>
            </a:outerShdw>
          </a:effectLst>
        </p:spPr>
      </p:cxnSp>
      <p:cxnSp>
        <p:nvCxnSpPr>
          <p:cNvPr id="141" name="Google Shape;141;p20"/>
          <p:cNvCxnSpPr/>
          <p:nvPr/>
        </p:nvCxnSpPr>
        <p:spPr>
          <a:xfrm>
            <a:off x="6130925" y="866775"/>
            <a:ext cx="71438" cy="5991225"/>
          </a:xfrm>
          <a:prstGeom prst="straightConnector1">
            <a:avLst/>
          </a:prstGeom>
          <a:noFill/>
          <a:ln w="38150" cap="flat" cmpd="sng">
            <a:solidFill>
              <a:srgbClr val="8DC6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23040" dir="5400000" algn="ctr" rotWithShape="0">
              <a:srgbClr val="000000">
                <a:alpha val="34901"/>
              </a:srgbClr>
            </a:outerShdw>
          </a:effectLst>
        </p:spPr>
      </p:cxnSp>
      <p:sp>
        <p:nvSpPr>
          <p:cNvPr id="28677" name="Google Shape;142;p20"/>
          <p:cNvSpPr txBox="1">
            <a:spLocks noChangeArrowheads="1"/>
          </p:cNvSpPr>
          <p:nvPr/>
        </p:nvSpPr>
        <p:spPr bwMode="auto">
          <a:xfrm>
            <a:off x="3116263" y="1052513"/>
            <a:ext cx="3000375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1800" b="1">
                <a:solidFill>
                  <a:srgbClr val="0070C0"/>
                </a:solidFill>
                <a:latin typeface="Calibri" pitchFamily="34" charset="0"/>
                <a:sym typeface="Calibri" pitchFamily="34" charset="0"/>
              </a:rPr>
              <a:t>Двигательные нейроны (эфферентные) – </a:t>
            </a:r>
            <a:endParaRPr lang="ru-RU"/>
          </a:p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- передают информацию из ЦНС к рабочим органам (эффекторам); </a:t>
            </a:r>
            <a:endParaRPr lang="ru-RU"/>
          </a:p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- чаще мультиполяры</a:t>
            </a:r>
          </a:p>
        </p:txBody>
      </p:sp>
      <p:sp>
        <p:nvSpPr>
          <p:cNvPr id="28678" name="Google Shape;143;p20"/>
          <p:cNvSpPr txBox="1">
            <a:spLocks noChangeArrowheads="1"/>
          </p:cNvSpPr>
          <p:nvPr/>
        </p:nvSpPr>
        <p:spPr bwMode="auto">
          <a:xfrm>
            <a:off x="6215063" y="1052513"/>
            <a:ext cx="2928937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 b="1">
                <a:solidFill>
                  <a:srgbClr val="0070C0"/>
                </a:solidFill>
                <a:latin typeface="Calibri" pitchFamily="34" charset="0"/>
                <a:sym typeface="Calibri" pitchFamily="34" charset="0"/>
              </a:rPr>
              <a:t>Вставочные нейроны (интернейроны) </a:t>
            </a:r>
            <a:r>
              <a:rPr lang="ru-RU" sz="1800">
                <a:latin typeface="Calibri" pitchFamily="34" charset="0"/>
                <a:sym typeface="Calibri" pitchFamily="34" charset="0"/>
              </a:rPr>
              <a:t>– их 90%;    -взаимодействие между нейронами ЦНС.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они передают информацию с псевдоуниполяров на мультиполяры; 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 - чаще всего биполяры</a:t>
            </a:r>
          </a:p>
        </p:txBody>
      </p:sp>
      <p:pic>
        <p:nvPicPr>
          <p:cNvPr id="28679" name="Google Shape;144;p20"/>
          <p:cNvPicPr preferRelativeResize="0">
            <a:picLocks noChangeAspect="1" noChangeArrowheads="1"/>
          </p:cNvPicPr>
          <p:nvPr/>
        </p:nvPicPr>
        <p:blipFill>
          <a:blip r:embed="rId3"/>
          <a:srcRect t="47997" r="52301"/>
          <a:stretch>
            <a:fillRect/>
          </a:stretch>
        </p:blipFill>
        <p:spPr bwMode="auto">
          <a:xfrm>
            <a:off x="323850" y="3140075"/>
            <a:ext cx="226853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Google Shape;145;p20"/>
          <p:cNvPicPr preferRelativeResize="0">
            <a:picLocks noChangeAspect="1" noChangeArrowheads="1"/>
          </p:cNvPicPr>
          <p:nvPr/>
        </p:nvPicPr>
        <p:blipFill>
          <a:blip r:embed="rId3"/>
          <a:srcRect l="38712" t="35434"/>
          <a:stretch>
            <a:fillRect/>
          </a:stretch>
        </p:blipFill>
        <p:spPr bwMode="auto">
          <a:xfrm>
            <a:off x="3348038" y="3140075"/>
            <a:ext cx="2598737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Google Shape;146;p20"/>
          <p:cNvPicPr preferRelativeResize="0">
            <a:picLocks noChangeAspect="1" noChangeArrowheads="1"/>
          </p:cNvPicPr>
          <p:nvPr/>
        </p:nvPicPr>
        <p:blipFill>
          <a:blip r:embed="rId3"/>
          <a:srcRect r="40601" b="61874"/>
          <a:stretch>
            <a:fillRect/>
          </a:stretch>
        </p:blipFill>
        <p:spPr bwMode="auto">
          <a:xfrm>
            <a:off x="6653213" y="3176588"/>
            <a:ext cx="223996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Google Shape;151;p21"/>
          <p:cNvSpPr txBox="1">
            <a:spLocks noGrp="1"/>
          </p:cNvSpPr>
          <p:nvPr>
            <p:ph type="body" idx="1"/>
          </p:nvPr>
        </p:nvSpPr>
        <p:spPr>
          <a:xfrm>
            <a:off x="277813" y="260350"/>
            <a:ext cx="8229600" cy="3168650"/>
          </a:xfrm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складі нервової системи, окрім нейронів, є </a:t>
            </a:r>
            <a:r>
              <a:rPr lang="ru-RU" sz="2400" b="1" smtClean="0">
                <a:solidFill>
                  <a:schemeClr val="accent2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гліальні клітини (нейроглія).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Ї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хня кількість у 10-50 разів перевищує кількість  нейронів. </a:t>
            </a:r>
          </a:p>
          <a:p>
            <a:pPr marL="342900" indent="-34290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ЦНС  містяться </a:t>
            </a:r>
            <a:r>
              <a:rPr lang="ru-RU" sz="1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три головні типи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гліальних клітин. Клітини </a:t>
            </a: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мікроглії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- це клітини-санітари, що нагадують тканинні макрофаги. Вони походять, імовірно, з кісткового мозку і потрапляють до нервової системи по кровоносних судинах. Функцією </a:t>
            </a: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олігодендроцитів</a:t>
            </a:r>
            <a:r>
              <a:rPr lang="ru-RU" sz="1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є утворення мієліну. </a:t>
            </a: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Астроцити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розповсюджені по всьому головному мозку. їх поділяють на два підтипи (волокнисті та протоплазматичні) (транспорт речовин із крові до нейронів).</a:t>
            </a:r>
          </a:p>
          <a:p>
            <a:pPr marL="342900" indent="-342900" algn="just" eaLnBrk="1" hangingPunct="1">
              <a:spcBef>
                <a:spcPts val="363"/>
              </a:spcBef>
              <a:spcAft>
                <a:spcPct val="0"/>
              </a:spcAft>
              <a:buClr>
                <a:srgbClr val="4F6128"/>
              </a:buClr>
              <a:buSzPts val="1800"/>
              <a:buFont typeface="Arial" charset="0"/>
              <a:buChar char="•"/>
            </a:pPr>
            <a:r>
              <a:rPr lang="ru-RU" sz="1800" b="1" smtClean="0">
                <a:solidFill>
                  <a:srgbClr val="4F6128"/>
                </a:solidFill>
                <a:latin typeface="Calibri" pitchFamily="34" charset="0"/>
                <a:cs typeface="Arial" charset="0"/>
                <a:sym typeface="Calibri" pitchFamily="34" charset="0"/>
              </a:rPr>
              <a:t>Функція нейроглії: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опорна, трофічна, захисна, обмін речовин, участь у процесах пям</a:t>
            </a:r>
            <a:r>
              <a:rPr lang="ru-RU" sz="1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’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яті. </a:t>
            </a:r>
          </a:p>
        </p:txBody>
      </p:sp>
      <p:pic>
        <p:nvPicPr>
          <p:cNvPr id="30722" name="Google Shape;152;p2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284538"/>
            <a:ext cx="770413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539750" y="549275"/>
            <a:ext cx="8229600" cy="503238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В ЦНС </a:t>
            </a:r>
            <a: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3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1"/>
          </p:nvPr>
        </p:nvSpPr>
        <p:spPr>
          <a:xfrm>
            <a:off x="395288" y="260350"/>
            <a:ext cx="8229600" cy="5145088"/>
          </a:xfrm>
        </p:spPr>
        <p:txBody>
          <a:bodyPr>
            <a:noAutofit/>
          </a:bodyPr>
          <a:lstStyle/>
          <a:p>
            <a:pPr marL="342900" indent="-13970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70C0"/>
              </a:buClr>
              <a:buSzPts val="2400"/>
              <a:buFont typeface="Arial" charset="0"/>
              <a:buChar char="•"/>
            </a:pPr>
            <a:r>
              <a:rPr lang="ru-RU" sz="2400" b="1" smtClean="0">
                <a:solidFill>
                  <a:srgbClr val="0070C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- активний нервовий процес, що призводить до пригнічення або попередження виникнення нової хвилі збудження.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Одна з характерних рис гальмівного процесу - відсутність здатності до активного поширення збудження по нервових структурам.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Явища гальмування в нервових центрах (ЦНС) були вперше відкриті в 1862 році І. М. Сеченовим ("сеченовське гальмування").</a:t>
            </a: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1880 році німецький фізіолог Ф. Гольц встановив гальмування спінальних рефлексів.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здійснюється: 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клітинами Реншоу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(гальмівними клітинами спинного мозку, які гальмують активність альфа-мотонейронів спинного мозку), 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клітинами Пуркін</a:t>
            </a:r>
            <a:r>
              <a:rPr lang="ru-RU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’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є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(гальмівні клітини в мозочку)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та 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корзинчастими клітинами.</a:t>
            </a:r>
          </a:p>
        </p:txBody>
      </p:sp>
      <p:pic>
        <p:nvPicPr>
          <p:cNvPr id="32771" name="Google Shape;159;p22" descr="Purkinje Cell ClipArt ETC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4805363"/>
            <a:ext cx="2592387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Google Shape;160;p22" descr="Vascular Multiple Sclerosis Hypothesis and Treatment Questioned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4805363"/>
            <a:ext cx="29876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Сеченівське гальмування (центральне) </a:t>
            </a:r>
            <a: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3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67" name="Google Shape;167;p23"/>
          <p:cNvSpPr txBox="1">
            <a:spLocks noGrp="1"/>
          </p:cNvSpPr>
          <p:nvPr>
            <p:ph type="body" idx="1"/>
          </p:nvPr>
        </p:nvSpPr>
        <p:spPr>
          <a:xfrm>
            <a:off x="250825" y="765175"/>
            <a:ext cx="4213225" cy="3455988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None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визначався латентний час згинального рефлексу при зануренні кінцівки з слабкий розчин сірчаної кислоти;</a:t>
            </a:r>
          </a:p>
          <a:p>
            <a:pPr marL="0" indent="0" algn="ctr" eaLnBrk="1" hangingPunct="1">
              <a:spcBef>
                <a:spcPts val="325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показано, що латентний час рефлексу збільшується, якщо на зоровий бугор (проміжний мозок) попередньо покласти кристалик повареної солі.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ctr" eaLnBrk="1" hangingPunct="1">
              <a:spcBef>
                <a:spcPts val="325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Сеченівське гальмування »це приклад первинного гальмування, тобто </a:t>
            </a:r>
            <a:r>
              <a:rPr lang="ru-RU" sz="16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протікає за участю гальмівних нейронів).</a:t>
            </a: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ctr" eaLnBrk="1" hangingPunct="1">
              <a:spcBef>
                <a:spcPts val="325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Первинне гальмування ще називають </a:t>
            </a:r>
            <a:r>
              <a:rPr lang="ru-RU" sz="16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центральним.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34819" name="Google Shape;168;p23"/>
          <p:cNvPicPr preferRelativeResize="0">
            <a:picLocks noChangeAspect="1" noChangeArrowheads="1"/>
          </p:cNvPicPr>
          <p:nvPr/>
        </p:nvPicPr>
        <p:blipFill>
          <a:blip r:embed="rId3"/>
          <a:srcRect t="1395" r="5940"/>
          <a:stretch>
            <a:fillRect/>
          </a:stretch>
        </p:blipFill>
        <p:spPr bwMode="auto">
          <a:xfrm>
            <a:off x="4284663" y="792163"/>
            <a:ext cx="4627562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Google Shape;169;p23"/>
          <p:cNvSpPr>
            <a:spLocks noChangeArrowheads="1"/>
          </p:cNvSpPr>
          <p:nvPr/>
        </p:nvSpPr>
        <p:spPr bwMode="auto">
          <a:xfrm>
            <a:off x="-90488" y="4252913"/>
            <a:ext cx="4572001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>
                <a:latin typeface="Calibri" pitchFamily="34" charset="0"/>
                <a:sym typeface="Calibri" pitchFamily="34" charset="0"/>
              </a:rPr>
              <a:t>Торможение в ЦНС было открыто в эксперименте на лягушке, у которой перерезали мозг на уровне зрительных бугров и удалили полушария головного мозга. После этого измеряли время рефлекса отдергивания задних лапок при погружении их в раствор серной кислоты. Этот рефлекс осуществляется спинномозговыми нейронами и его время служит показателем возбудимости нервных центров. Если на область зрительных бугров наложить кристалл хлорида натрия, то время рефлекса увеличивается, т. е. в области зрительных бугров имеются центры, оказывающие тормозящее влияние на спинномозговые рефлексы. </a:t>
            </a: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395288" y="836613"/>
            <a:ext cx="8229600" cy="4525962"/>
          </a:xfrm>
        </p:spPr>
        <p:txBody>
          <a:bodyPr>
            <a:noAutofit/>
          </a:bodyPr>
          <a:lstStyle/>
          <a:p>
            <a:pPr marL="342900" indent="-200025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None/>
            </a:pPr>
            <a:endParaRPr lang="ru-RU" sz="22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FF0000"/>
              </a:buClr>
              <a:buSzPts val="2200"/>
              <a:buFont typeface="Arial" charset="0"/>
              <a:buChar char="•"/>
            </a:pPr>
            <a:r>
              <a:rPr lang="ru-RU" sz="22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Центральне гальмування </a:t>
            </a: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(первинне) - нервовий процес, що виникає в ЦНС і призводить до ослаблення чи запобігання збудження.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None/>
            </a:pPr>
            <a:endParaRPr lang="ru-RU" sz="22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Char char="•"/>
            </a:pP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Відповідно до сучасних уявлень центральне гальмування пов'язано з дією гальмівних нейронів або синапсів, які продукують гальмівні медіатори (гліцин, гаммааминомасляна кислота), які діючи: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Char char="•"/>
            </a:pP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а) на постсинаптичну мембрану викликають особливий тип електричних змін, названих </a:t>
            </a:r>
            <a:r>
              <a:rPr lang="ru-RU" sz="2200" b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гальмівними постсинаптичними потенціалами</a:t>
            </a:r>
            <a:r>
              <a:rPr lang="ru-RU" sz="2200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(ГПСП);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Char char="•"/>
            </a:pP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б) на пресинаптичну мембрану викликають її гиперполяризацію (підвищення МПС).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Google Shape;179;p25"/>
          <p:cNvSpPr txBox="1">
            <a:spLocks noGrp="1"/>
          </p:cNvSpPr>
          <p:nvPr>
            <p:ph type="title"/>
          </p:nvPr>
        </p:nvSpPr>
        <p:spPr>
          <a:xfrm>
            <a:off x="179388" y="981075"/>
            <a:ext cx="8229600" cy="63341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632423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632423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Постсинаптичне гальмування</a:t>
            </a:r>
          </a:p>
        </p:txBody>
      </p:sp>
      <p:sp>
        <p:nvSpPr>
          <p:cNvPr id="180" name="Google Shape;180;p25"/>
          <p:cNvSpPr txBox="1">
            <a:spLocks noGrp="1"/>
          </p:cNvSpPr>
          <p:nvPr>
            <p:ph type="body" idx="1"/>
          </p:nvPr>
        </p:nvSpPr>
        <p:spPr>
          <a:xfrm>
            <a:off x="250825" y="1700213"/>
            <a:ext cx="8229600" cy="5073650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2400"/>
              <a:buFont typeface="Arial" charset="0"/>
              <a:buChar char="•"/>
            </a:pPr>
            <a:r>
              <a:rPr lang="ru-RU" sz="23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Постсинаптичне гальмування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- нервовий процес, зумовлений дією на постсинаптичну мембрану (ПСМ) специфічних гальмівних медіаторів </a:t>
            </a:r>
            <a:r>
              <a:rPr lang="ru-RU" sz="2000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(гліцин, гаммааміномасляна кислота)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що виділяються спеціалізованими пресинаптичними нервовими закінченнями.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Гальмівний медіатор короткочасно підвищує проникність постсинаптичної мембрани до іонів К + і (або) CI- (більшою мірою)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: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збільшуючи вихід К + з клітини і (або),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Збільшуючи вхід CI- в клітку.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!!!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будь-якому випадку формується гіперполяризація постсинаптичної мембрани (МП зростає)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 цей момент на постсинаптичній мембрані реєструються гальмівні постсинаптичні потенціали (ГПСП).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 Гиперполяризація мембрани знижує її чутливість до збудливого медіатора.</a:t>
            </a:r>
          </a:p>
        </p:txBody>
      </p:sp>
      <p:sp>
        <p:nvSpPr>
          <p:cNvPr id="38915" name="Google Shape;181;p25"/>
          <p:cNvSpPr txBox="1">
            <a:spLocks noChangeArrowheads="1"/>
          </p:cNvSpPr>
          <p:nvPr/>
        </p:nvSpPr>
        <p:spPr bwMode="auto">
          <a:xfrm>
            <a:off x="611188" y="115888"/>
            <a:ext cx="82296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632423"/>
              </a:buClr>
              <a:buSzPts val="3600"/>
              <a:buFont typeface="Calibri" pitchFamily="34" charset="0"/>
              <a:buNone/>
            </a:pPr>
            <a:r>
              <a:rPr lang="ru-RU" sz="3600" b="1">
                <a:solidFill>
                  <a:srgbClr val="632423"/>
                </a:solidFill>
                <a:latin typeface="Calibri" pitchFamily="34" charset="0"/>
                <a:sym typeface="Calibri" pitchFamily="34" charset="0"/>
              </a:rPr>
              <a:t>Види центрального гальмування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>
            <a:spLocks noGrp="1"/>
          </p:cNvSpPr>
          <p:nvPr>
            <p:ph type="title"/>
          </p:nvPr>
        </p:nvSpPr>
        <p:spPr>
          <a:xfrm>
            <a:off x="250825" y="26035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Види постсинаптичного гальмування </a:t>
            </a:r>
            <a: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3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87" name="Google Shape;187;p26"/>
          <p:cNvSpPr txBox="1">
            <a:spLocks noGrp="1"/>
          </p:cNvSpPr>
          <p:nvPr>
            <p:ph type="body" idx="1"/>
          </p:nvPr>
        </p:nvSpPr>
        <p:spPr>
          <a:xfrm>
            <a:off x="250825" y="3213100"/>
            <a:ext cx="8713788" cy="3095625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None/>
            </a:pPr>
            <a:endParaRPr lang="ru-RU" sz="1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5F497A"/>
              </a:buClr>
              <a:buSzPts val="1900"/>
              <a:buFont typeface="Arial" charset="0"/>
              <a:buNone/>
            </a:pPr>
            <a:r>
              <a:rPr lang="ru-RU" sz="1900" b="1" i="1" u="sng" smtClean="0">
                <a:solidFill>
                  <a:srgbClr val="5F497A"/>
                </a:solidFill>
                <a:latin typeface="Calibri" pitchFamily="34" charset="0"/>
                <a:cs typeface="Arial" charset="0"/>
                <a:sym typeface="Calibri" pitchFamily="34" charset="0"/>
              </a:rPr>
              <a:t>Латеральне (Г): </a:t>
            </a: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гальмівна клітина гальмує розташовані поряд нейрони. Подібні явища розвиваються між біполярними та гангліозними клітинами сітківки, що створює умови для більш чіткого бачення предмета.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Латеральне гальмування утворює гальмівну зону, яка оточує збуджений центр.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5F497A"/>
              </a:buClr>
              <a:buSzPts val="1900"/>
              <a:buFont typeface="Arial" charset="0"/>
              <a:buNone/>
            </a:pPr>
            <a:r>
              <a:rPr lang="ru-RU" sz="1900" b="1" i="1" u="sng" smtClean="0">
                <a:solidFill>
                  <a:srgbClr val="5F497A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Реципрокне (А):</a:t>
            </a: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None/>
            </a:pPr>
            <a:r>
              <a:rPr lang="ru-RU" sz="1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      взаємне гальмування, при якому збудження однієї групи нервових клітин забезпечує гальмування інших клітин через втавний нейрон.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40963" name="Google Shape;188;p2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692150"/>
            <a:ext cx="529272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Google Shape;189;p26"/>
          <p:cNvSpPr>
            <a:spLocks noChangeArrowheads="1"/>
          </p:cNvSpPr>
          <p:nvPr/>
        </p:nvSpPr>
        <p:spPr bwMode="auto">
          <a:xfrm>
            <a:off x="107950" y="692150"/>
            <a:ext cx="37433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 b="1" i="1" u="sng">
                <a:solidFill>
                  <a:srgbClr val="5F497A"/>
                </a:solidFill>
                <a:latin typeface="Calibri" pitchFamily="34" charset="0"/>
                <a:sym typeface="Calibri" pitchFamily="34" charset="0"/>
              </a:rPr>
              <a:t>Зворотнє (Б): </a:t>
            </a:r>
          </a:p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Гальмівні нейрони діють на ті ж нейрони, які їх активують. </a:t>
            </a:r>
            <a:endParaRPr lang="ru-RU"/>
          </a:p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Типовий приклад - гальмування в мотонейронах спинного мозку (клітинами Реншоу). </a:t>
            </a:r>
            <a:endParaRPr lang="ru-RU"/>
          </a:p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Це гальмування широко представлено при роботі м'язів згиначів і розгиначів, забезпечуючи почергове скорочення і розслаблення м'язів. </a:t>
            </a:r>
            <a:endParaRPr lang="ru-RU"/>
          </a:p>
        </p:txBody>
      </p:sp>
      <p:sp>
        <p:nvSpPr>
          <p:cNvPr id="40965" name="Google Shape;190;p26"/>
          <p:cNvSpPr>
            <a:spLocks noChangeArrowheads="1"/>
          </p:cNvSpPr>
          <p:nvPr/>
        </p:nvSpPr>
        <p:spPr bwMode="auto">
          <a:xfrm>
            <a:off x="4356100" y="301783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800">
                <a:solidFill>
                  <a:srgbClr val="00B050"/>
                </a:solidFill>
                <a:latin typeface="Calibri" pitchFamily="34" charset="0"/>
                <a:sym typeface="Calibri" pitchFamily="34" charset="0"/>
              </a:rPr>
              <a:t>Темные нейроны – возбуждающие, светлые – тормозные.</a:t>
            </a: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Google Shape;195;p27"/>
          <p:cNvSpPr txBox="1">
            <a:spLocks noGrp="1"/>
          </p:cNvSpPr>
          <p:nvPr>
            <p:ph type="title"/>
          </p:nvPr>
        </p:nvSpPr>
        <p:spPr>
          <a:xfrm>
            <a:off x="395288" y="19050"/>
            <a:ext cx="8229600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Пресинаптичне гальмування</a:t>
            </a:r>
          </a:p>
        </p:txBody>
      </p:sp>
      <p:sp>
        <p:nvSpPr>
          <p:cNvPr id="196" name="Google Shape;196;p27"/>
          <p:cNvSpPr txBox="1">
            <a:spLocks noGrp="1"/>
          </p:cNvSpPr>
          <p:nvPr>
            <p:ph type="body" idx="1"/>
          </p:nvPr>
        </p:nvSpPr>
        <p:spPr>
          <a:xfrm>
            <a:off x="468313" y="765175"/>
            <a:ext cx="8229600" cy="4525963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 Розвивається на пресинаптичної мембрані.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  Здійснюється за допомогою спеціальних </a:t>
            </a:r>
            <a:r>
              <a:rPr lang="ru-RU" sz="1800" b="1" u="sng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гальмівних нейронів.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 Структурною основою цього гальмування є </a:t>
            </a:r>
            <a:r>
              <a:rPr lang="ru-RU" sz="1800" b="1" u="sng" smtClean="0">
                <a:solidFill>
                  <a:srgbClr val="8064A2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аксоаксонні синапси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утворені закінченнями аксонів гальмівних нейронів. В закінченнях пресинаптического гальмівного аксона вивільняється медіатор, який викликає гіперполяризацію збуджуючих закінчень за рахунок збільшення проникності їх мембрани для CI.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 Гиперполяризація викликає «пригнічення» деполяризації, що призводить до  </a:t>
            </a:r>
            <a:r>
              <a:rPr lang="ru-RU" sz="1800" b="1" u="sng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пригнічення процесу вивільнення медіатора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збудливими нервовими закінченнями і зниження амплітуди збуджуючого постсинаптичного потенціалу.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Google Shape;201;p2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Значення гальмування</a:t>
            </a:r>
          </a:p>
        </p:txBody>
      </p:sp>
      <p:sp>
        <p:nvSpPr>
          <p:cNvPr id="45058" name="Google Shape;202;p28"/>
          <p:cNvSpPr txBox="1">
            <a:spLocks noGrp="1"/>
          </p:cNvSpPr>
          <p:nvPr>
            <p:ph type="body" idx="1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Char char="•"/>
            </a:pP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виконує </a:t>
            </a:r>
            <a:r>
              <a:rPr lang="ru-RU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охоронну</a:t>
            </a: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роль, його відсутність призвела б до виснаження медіаторів і препинення діяльності ЦНС.</a:t>
            </a:r>
          </a:p>
          <a:p>
            <a:pPr marL="342900" indent="-342900" algn="just" eaLnBrk="1" hangingPunct="1"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Char char="•"/>
            </a:pP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Відіграє важливу роль в обробці інформації, яка надходить до ЦНС (вибірковість залучення мозкових структур в обробку інформації, блокування широкої іррадіації збудження та ін).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Google Shape;207;p29"/>
          <p:cNvSpPr txBox="1">
            <a:spLocks noGrp="1"/>
          </p:cNvSpPr>
          <p:nvPr>
            <p:ph type="title"/>
          </p:nvPr>
        </p:nvSpPr>
        <p:spPr>
          <a:xfrm>
            <a:off x="395288" y="0"/>
            <a:ext cx="8229600" cy="922338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Рефлекс и рефлекторная дуга</a:t>
            </a:r>
          </a:p>
        </p:txBody>
      </p:sp>
      <p:sp>
        <p:nvSpPr>
          <p:cNvPr id="208" name="Google Shape;208;p29"/>
          <p:cNvSpPr txBox="1">
            <a:spLocks noGrp="1"/>
          </p:cNvSpPr>
          <p:nvPr>
            <p:ph type="body" idx="1"/>
          </p:nvPr>
        </p:nvSpPr>
        <p:spPr>
          <a:xfrm>
            <a:off x="179388" y="765175"/>
            <a:ext cx="8964612" cy="5759450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ts val="1600"/>
              <a:buFont typeface="Arial" charset="0"/>
              <a:buChar char="•"/>
            </a:pPr>
            <a:r>
              <a:rPr lang="ru-RU" sz="1600" b="1" smtClean="0">
                <a:solidFill>
                  <a:srgbClr val="C00000"/>
                </a:solidFill>
                <a:latin typeface="Arial" charset="0"/>
                <a:cs typeface="Arial" charset="0"/>
                <a:sym typeface="Arial" charset="0"/>
              </a:rPr>
              <a:t>Рефлекс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 – это реакция организма на окружающие раздражители, протекающая при участии ЦНС. (И.М. Сеченов, И.П. Павлов)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SzPts val="1600"/>
              <a:buFont typeface="Arial" charset="0"/>
              <a:buChar char="•"/>
            </a:pPr>
            <a:r>
              <a:rPr lang="ru-RU" sz="1600" b="1" smtClean="0">
                <a:solidFill>
                  <a:srgbClr val="C00000"/>
                </a:solidFill>
                <a:latin typeface="Arial" charset="0"/>
                <a:cs typeface="Arial" charset="0"/>
                <a:sym typeface="Arial" charset="0"/>
              </a:rPr>
              <a:t>Рефлекторная дуга 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- это путь, по которому проходит возбуждение при осуществлении рефлекса; это материальный субстрат рефлекса.</a:t>
            </a:r>
          </a:p>
          <a:p>
            <a:pPr marL="342900" indent="-342900" algn="just" eaLnBrk="1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Минимальное количество нейронов в рефлекторной дуге – </a:t>
            </a:r>
          </a:p>
          <a:p>
            <a:pPr marL="342900" indent="-342900" algn="just" eaLnBrk="1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2: чувствительный и двигательный нейроны.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ts val="2400"/>
              <a:buFont typeface="Arial" charset="0"/>
              <a:buNone/>
            </a:pPr>
            <a:endParaRPr lang="ru-RU" sz="2400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b="1" u="sng" smtClean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В рефлекторной дуге выделяют 5 звеньев: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1. Рецептор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2. Чувствительный путь </a:t>
            </a:r>
            <a:r>
              <a:rPr lang="ru-RU" sz="1600" b="1" u="sng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от рецептора до ЦНС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(чувствительный (афферентный) нейрон)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3. Фрагмент головного или спинного мозга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b="1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(нервный центр)</a:t>
            </a: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4. Двигательный путь </a:t>
            </a:r>
            <a:r>
              <a:rPr lang="ru-RU" sz="1600" b="1" u="sng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от ЦНС  </a:t>
            </a: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b="1" u="sng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к рабочим органам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 (эффекторам)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(двигательный нейрон)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5. Эффектор (мышца или железа)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47107" name="Google Shape;209;p2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2763" y="2143125"/>
            <a:ext cx="3551237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Google Shape;210;p2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559300"/>
            <a:ext cx="4500562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Google Shape;215;p30"/>
          <p:cNvSpPr txBox="1"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marL="342900" indent="-13970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9154" name="Google Shape;216;p3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Calibri" pitchFamily="34" charset="0"/>
              <a:buNone/>
            </a:pP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Коленный рефлекс – пример 2-х нейронного рефлекса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2800" b="1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grpSp>
        <p:nvGrpSpPr>
          <p:cNvPr id="49155" name="Google Shape;217;p30"/>
          <p:cNvGrpSpPr>
            <a:grpSpLocks/>
          </p:cNvGrpSpPr>
          <p:nvPr/>
        </p:nvGrpSpPr>
        <p:grpSpPr bwMode="auto">
          <a:xfrm>
            <a:off x="0" y="1052513"/>
            <a:ext cx="9145588" cy="5805487"/>
            <a:chOff x="360" y="210"/>
            <a:chExt cx="4425" cy="4110"/>
          </a:xfrm>
        </p:grpSpPr>
        <p:pic>
          <p:nvPicPr>
            <p:cNvPr id="49156" name="Google Shape;218;p30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" y="210"/>
              <a:ext cx="4425" cy="4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57" name="Google Shape;219;p30"/>
            <p:cNvSpPr txBox="1">
              <a:spLocks noChangeArrowheads="1"/>
            </p:cNvSpPr>
            <p:nvPr/>
          </p:nvSpPr>
          <p:spPr bwMode="auto">
            <a:xfrm>
              <a:off x="360" y="210"/>
              <a:ext cx="4425" cy="4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ru-RU" sz="1800">
                <a:latin typeface="Calibri" pitchFamily="34" charset="0"/>
                <a:sym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>
            <a:spLocks noGrp="1"/>
          </p:cNvSpPr>
          <p:nvPr>
            <p:ph type="body" idx="1"/>
          </p:nvPr>
        </p:nvSpPr>
        <p:spPr>
          <a:xfrm>
            <a:off x="457200" y="260350"/>
            <a:ext cx="8229600" cy="561657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r>
              <a:rPr lang="ru-RU" sz="2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СВОЙСТВА НЕРВНЫХ ЦЕНТРОВ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FF0000"/>
              </a:buClr>
              <a:buSzPts val="1800"/>
              <a:buFont typeface="Arial" charset="0"/>
              <a:buChar char="•"/>
            </a:pPr>
            <a:r>
              <a:rPr lang="ru-RU" sz="18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Нервный центр -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это совокупность нейронов, расположенных в различных отделах ЦНС, которые принимают участие в осуществлении какого-либо рефлекторного акта.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206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206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Особенности проведения информации через нервный центр: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Одностороннее проведение возбуждения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Центральная задержка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Трансформация ритма (Н.Ц. способны менять ритм импульсов, которые к ним поступают)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Последействие (продолжение рефлекторного ответа после прекращения раздражения)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Суммация возбуждения (пространственная + временная)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Окклюзия (центральная закупорка)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Конвергенция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Дивергенция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Рефлекторный тонус нервных центров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Быстрое утомление нервных центров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Высокая чувствительность недостатку кислорода и действию ядов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>
            <a:spLocks noGrp="1"/>
          </p:cNvSpPr>
          <p:nvPr>
            <p:ph type="body" idx="1"/>
          </p:nvPr>
        </p:nvSpPr>
        <p:spPr>
          <a:xfrm>
            <a:off x="457200" y="476250"/>
            <a:ext cx="5003800" cy="5649913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2400"/>
              <a:buFont typeface="Arial" charset="0"/>
              <a:buChar char="•"/>
            </a:pPr>
            <a:r>
              <a:rPr lang="ru-RU" sz="24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Конвергенція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(лат. зближення) – це процес, коли збудження від кількох аферентних нейронів спрямовується на один ефекторний нейрон (А).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FF0000"/>
              </a:buClr>
              <a:buSzPts val="2400"/>
              <a:buFont typeface="Arial" charset="0"/>
              <a:buChar char="•"/>
            </a:pPr>
            <a:r>
              <a:rPr lang="ru-RU" sz="24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Дивергенція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– (лат. розходження) – здатність одного нейрона утворювати багато синаптичних зв’язків із різними нейронами (Б).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53250" name="Google Shape;230;p3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6088" y="692150"/>
            <a:ext cx="34385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Google Shape;235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4F6128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4F6128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Координація рефлекторних процесів</a:t>
            </a:r>
          </a:p>
        </p:txBody>
      </p:sp>
      <p:sp>
        <p:nvSpPr>
          <p:cNvPr id="236" name="Google Shape;236;p33"/>
          <p:cNvSpPr txBox="1">
            <a:spLocks noGrp="1"/>
          </p:cNvSpPr>
          <p:nvPr>
            <p:ph type="body" idx="1"/>
          </p:nvPr>
        </p:nvSpPr>
        <p:spPr>
          <a:xfrm>
            <a:off x="468313" y="1125538"/>
            <a:ext cx="8229600" cy="5472112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 charset="0"/>
              <a:buNone/>
            </a:pPr>
            <a:endParaRPr lang="ru-RU" sz="12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b="1" i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Координація рефлекторних процесів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– взаємодія між нервовими центрами, які беруть участь у здійсненні складного рефлекторного акту.  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Arial" charset="0"/>
              <a:buChar char="•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Механізми координаційних процесів: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1. Практично всі властивості нервових центрів: трансформація ритму, суммація, післядія, конвергенція, дивергенція, центральне гальмування і збудження та ін.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2. Взаємозв</a:t>
            </a:r>
            <a:r>
              <a:rPr lang="ru-RU" sz="1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’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язок між процесами збудження і гальмування, які проявляються в </a:t>
            </a:r>
            <a:r>
              <a:rPr lang="ru-RU" sz="1800" b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індукції.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Розрізняють два види індукції - </a:t>
            </a:r>
            <a:r>
              <a:rPr lang="ru-RU" sz="18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одночасну і послідовну.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        </a:t>
            </a: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а) негативна одночасна індукція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полягає в тому, що якщо в якому-небудь нервовому центрі розвивається збудження, то навколо цього вогнища збудження, індукується протилежний процес - процес гальмування.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FF0000"/>
              </a:buClr>
              <a:buSzPts val="1800"/>
              <a:buFont typeface="Arial" charset="0"/>
              <a:buChar char="•"/>
            </a:pP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       б) позитивна одночасна індукція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виявляється в тому, що якщо в нервовому центрі розвинулося гальмування, то навколо цієї ділянки індукується збудження.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Google Shape;241;p3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4F6128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4F6128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Координація рефлекторних процесів (продовження)</a:t>
            </a:r>
            <a:endParaRPr lang="ru-RU" sz="3200" smtClean="0">
              <a:solidFill>
                <a:srgbClr val="4F6128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42" name="Google Shape;242;p34"/>
          <p:cNvSpPr txBox="1">
            <a:spLocks noGrp="1"/>
          </p:cNvSpPr>
          <p:nvPr>
            <p:ph type="body" idx="1"/>
          </p:nvPr>
        </p:nvSpPr>
        <p:spPr>
          <a:xfrm>
            <a:off x="468313" y="1412875"/>
            <a:ext cx="8229600" cy="5000625"/>
          </a:xfrm>
        </p:spPr>
        <p:txBody>
          <a:bodyPr>
            <a:no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2.2. Послідовна індукція може бути також позитивною і негативною: 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FF0000"/>
              </a:buClr>
              <a:buSzPts val="1900"/>
              <a:buFont typeface="Arial" charset="0"/>
              <a:buChar char="•"/>
            </a:pP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а) послідовна негативна індукція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полягає в тому, що якщо в нервовому центрі сформувався процес збудження, який потім його залишає, то в подальшому на цьому місці легше розвивається протилежний процес - гальмування. </a:t>
            </a:r>
          </a:p>
          <a:p>
            <a:pPr marL="342900" indent="-342900" algn="just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FF0000"/>
              </a:buClr>
              <a:buSzPts val="1900"/>
              <a:buFont typeface="Arial" charset="0"/>
              <a:buChar char="•"/>
            </a:pP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б) послідовна позитивна індукція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виявляється в тому, що якщо в нервовому центрі розвинувся процес гальмування, який потім його залишив, то в це місці нервової системи в подальшому легко розвивається процес збудження. Причому, чим сильніше розвиваються процеси збудження або гальмування, тим індукція більш виражена. 3. У координації рефлекторних процесів велике значення мають реципрокні відносини, які одночасно в 1896 році були відкриті Введенським і Шеррінгтоном.</a:t>
            </a:r>
          </a:p>
          <a:p>
            <a:pPr marL="342900" indent="-342900" algn="just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3.  У координації рефлекторних процесів велике значення мають </a:t>
            </a:r>
            <a:r>
              <a:rPr lang="ru-RU" sz="1800" u="sng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реципрокні відносини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які одночасно в 1896 році були відкриті Введенським і Шеррінгтоном.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(збудження центру згиначів через вставні нейрони спричиняє одночасне гальмування центру розгиначів)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Google Shape;247;p35"/>
          <p:cNvSpPr txBox="1">
            <a:spLocks noGrp="1"/>
          </p:cNvSpPr>
          <p:nvPr>
            <p:ph type="body" idx="1"/>
          </p:nvPr>
        </p:nvSpPr>
        <p:spPr>
          <a:xfrm>
            <a:off x="468313" y="1484313"/>
            <a:ext cx="8229600" cy="4525962"/>
          </a:xfrm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Font typeface="Arial" charset="0"/>
              <a:buChar char="•"/>
            </a:pPr>
            <a:r>
              <a:rPr lang="ru-RU" b="1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4. Механізм зворотного зв'язку. </a:t>
            </a: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 основі механізму зворотного зв'язку лежать </a:t>
            </a:r>
            <a:r>
              <a:rPr lang="ru-RU" i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вторинні аферентні шляхи</a:t>
            </a: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по яких інформація від робочого органу надходить назад в центр, сигналізуючи про його функціональний стан. </a:t>
            </a:r>
          </a:p>
        </p:txBody>
      </p:sp>
      <p:sp>
        <p:nvSpPr>
          <p:cNvPr id="59394" name="Google Shape;248;p35"/>
          <p:cNvSpPr>
            <a:spLocks noChangeArrowheads="1"/>
          </p:cNvSpPr>
          <p:nvPr/>
        </p:nvSpPr>
        <p:spPr bwMode="auto">
          <a:xfrm>
            <a:off x="1258888" y="188913"/>
            <a:ext cx="69135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3200" b="1">
                <a:solidFill>
                  <a:srgbClr val="4F6128"/>
                </a:solidFill>
                <a:latin typeface="Calibri" pitchFamily="34" charset="0"/>
                <a:sym typeface="Calibri" pitchFamily="34" charset="0"/>
              </a:rPr>
              <a:t>Координація рефлекторних процесів (продовження)</a:t>
            </a:r>
            <a:endParaRPr lang="ru-RU" sz="3200">
              <a:latin typeface="Calibri" pitchFamily="34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Google Shape;253;p3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Font typeface="Calibri" pitchFamily="34" charset="0"/>
              <a:buNone/>
            </a:pPr>
            <a:r>
              <a:rPr lang="ru-RU" b="1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5. Принцип домінанти</a:t>
            </a:r>
          </a:p>
        </p:txBody>
      </p:sp>
      <p:sp>
        <p:nvSpPr>
          <p:cNvPr id="254" name="Google Shape;254;p36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Принцип домінанти був сформульований А. Ухтомским в 1926 році як механізм функціонування нервових центрів, згідно з яким для діяльності нервової системи як єдиного цілого, необхідне існування </a:t>
            </a:r>
            <a:r>
              <a:rPr lang="ru-RU" sz="2000" b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домінантного вогнища збудження в ЦНС.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 ЦНС існує лише один домінуючий осередок збудження, який визначає характер поточної реакції.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Домінанта є своєрідним засобом спілкування організму з навколишнім середовищем. У природних умовах існування організму людини і тварин в кожен даний момент домінанта може одночасно охоплювати системи багатьох рефлексів. </a:t>
            </a: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зв'язку з цим виникають різні домінанти - харчова, статева, рухова та ін. Наприклад, під час харчової домінанти, осередок збудження локалізований в харчовому центрі, під час рухової - в руховому.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Google Shape;259;p3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ts val="6000"/>
              <a:buFont typeface="Arial" charset="0"/>
              <a:buNone/>
            </a:pPr>
            <a:r>
              <a:rPr lang="ru-RU" sz="6000" b="1" smtClean="0">
                <a:solidFill>
                  <a:srgbClr val="FFC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Спасибо за внимание!</a:t>
            </a:r>
          </a:p>
        </p:txBody>
      </p:sp>
      <p:pic>
        <p:nvPicPr>
          <p:cNvPr id="63490" name="Google Shape;260;p3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0"/>
            <a:ext cx="2627312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" name="Google Shape;261;p37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0" y="3286125"/>
            <a:ext cx="9144000" cy="35306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3492" name="Google Shape;262;p3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813"/>
            <a:ext cx="2484438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1763</Words>
  <PresentationFormat>Экран (4:3)</PresentationFormat>
  <Paragraphs>157</Paragraphs>
  <Slides>26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Значение нервной системы</vt:lpstr>
      <vt:lpstr>Слайд 5</vt:lpstr>
      <vt:lpstr>Слайд 6</vt:lpstr>
      <vt:lpstr>Слайд 7</vt:lpstr>
      <vt:lpstr>Классификация нейронов (по морфологии)  (по количеству отростков) </vt:lpstr>
      <vt:lpstr>Функциональная классификация нейронов </vt:lpstr>
      <vt:lpstr>Слайд 10</vt:lpstr>
      <vt:lpstr>ГАЛЬМУВАННЯ В ЦНС  </vt:lpstr>
      <vt:lpstr>Сеченівське гальмування (центральне)  </vt:lpstr>
      <vt:lpstr>Слайд 13</vt:lpstr>
      <vt:lpstr>Постсинаптичне гальмування</vt:lpstr>
      <vt:lpstr>Види постсинаптичного гальмування  </vt:lpstr>
      <vt:lpstr>Пресинаптичне гальмування</vt:lpstr>
      <vt:lpstr>Значення гальмування</vt:lpstr>
      <vt:lpstr>Рефлекс и рефлекторная дуга</vt:lpstr>
      <vt:lpstr>Коленный рефлекс – пример 2-х нейронного рефлекса </vt:lpstr>
      <vt:lpstr>Слайд 20</vt:lpstr>
      <vt:lpstr>Слайд 21</vt:lpstr>
      <vt:lpstr>Координація рефлекторних процесів</vt:lpstr>
      <vt:lpstr>Координація рефлекторних процесів (продовження)</vt:lpstr>
      <vt:lpstr>Слайд 24</vt:lpstr>
      <vt:lpstr>5. Принцип домінанти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ЗАГАЛЬНА ФІЗІОЛОГІЯ НЕРВОВОЇ СИСТЕМИ</dc:title>
  <dc:creator>home</dc:creator>
  <cp:lastModifiedBy>home</cp:lastModifiedBy>
  <cp:revision>2</cp:revision>
  <dcterms:modified xsi:type="dcterms:W3CDTF">2022-09-11T22:49:00Z</dcterms:modified>
</cp:coreProperties>
</file>