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64" r:id="rId2"/>
    <p:sldMasterId id="2147483665" r:id="rId3"/>
    <p:sldMasterId id="2147483666" r:id="rId4"/>
  </p:sldMasterIdLst>
  <p:notesMasterIdLst>
    <p:notesMasterId r:id="rId6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4" r:id="rId62"/>
  </p:sldIdLst>
  <p:sldSz cx="9144000" cy="6858000" type="screen4x3"/>
  <p:notesSz cx="6858000" cy="9144000"/>
  <p:embeddedFontLst>
    <p:embeddedFont>
      <p:font typeface="Bodoni" panose="020B0604020202020204" charset="0"/>
      <p:regular r:id="rId64"/>
      <p:bold r:id="rId65"/>
      <p:italic r:id="rId66"/>
      <p:boldItalic r:id="rId67"/>
    </p:embeddedFont>
    <p:embeddedFont>
      <p:font typeface="Tahoma" panose="020B0604030504040204" pitchFamily="34" charset="0"/>
      <p:regular r:id="rId68"/>
      <p:bold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2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font" Target="fonts/font5.fntdata"/><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2.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200"/>
                <a:buFont typeface="Arial"/>
                <a:buNone/>
              </a:p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 name="Google Shape;13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 name="Google Shape;13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7" name="Google Shape;15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0" name="Google Shape;18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 name="Google Shape;19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 name="Google Shape;20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5" name="Google Shape;21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39" name="Google Shape;239;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p1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800"/>
                <a:buFont typeface="Arial"/>
                <a:buNone/>
              </a:p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6" name="Google Shape;266;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3" name="Google Shape;31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5" name="Google Shape;33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6" name="Google Shape;356;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0" name="Google Shape;370;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4" name="Google Shape;384;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9" name="Google Shape;389;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6" name="Google Shape;396;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2" name="Google Shape;402;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8" name="Google Shape;408;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4" name="Google Shape;414;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0" name="Google Shape;420;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6" name="Google Shape;426;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2" name="Google Shape;43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8" name="Google Shape;438;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7" name="Google Shape;457;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3" name="Google Shape;463;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0" name="Google Shape;470;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3" name="Google Shape;483;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0" name="Google Shape;490;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5" name="Google Shape;495;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2" name="Google Shape;502;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9" name="Google Shape;509;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1" name="Google Shape;521;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Рисунок" type="picTx">
  <p:cSld name="PICTURE_WITH_CAPTION_TEXT">
    <p:spTree>
      <p:nvGrpSpPr>
        <p:cNvPr id="1" name="Shape 16"/>
        <p:cNvGrpSpPr/>
        <p:nvPr/>
      </p:nvGrpSpPr>
      <p:grpSpPr>
        <a:xfrm>
          <a:off x="0" y="0"/>
          <a:ext cx="0" cy="0"/>
          <a:chOff x="0" y="0"/>
          <a:chExt cx="0" cy="0"/>
        </a:xfrm>
      </p:grpSpPr>
      <p:sp>
        <p:nvSpPr>
          <p:cNvPr id="17" name="Google Shape;17;p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rgbClr val="376092"/>
              </a:buClr>
              <a:buSzPts val="1400"/>
              <a:buFont typeface="Calibri"/>
              <a:buNone/>
              <a:defRPr sz="2000" b="1" i="0" u="none" strike="noStrike" cap="none">
                <a:solidFill>
                  <a:srgbClr val="376092"/>
                </a:solidFill>
                <a:latin typeface="Calibri"/>
                <a:ea typeface="Calibri"/>
                <a:cs typeface="Calibri"/>
                <a:sym typeface="Calibri"/>
              </a:defRPr>
            </a:lvl1pPr>
            <a:lvl2pPr marR="0" lvl="1"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2pPr>
            <a:lvl3pPr marR="0" lvl="2"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3pPr>
            <a:lvl4pPr marR="0" lvl="3"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4pPr>
            <a:lvl5pPr marR="0" lvl="4"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5pPr>
            <a:lvl6pPr marR="0" lvl="5"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6pPr>
            <a:lvl7pPr marR="0" lvl="6"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7pPr>
            <a:lvl8pPr marR="0" lvl="7"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8pPr>
            <a:lvl9pPr marR="0" lvl="8"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9pPr>
          </a:lstStyle>
          <a:p>
            <a:endParaRPr/>
          </a:p>
        </p:txBody>
      </p:sp>
      <p:sp>
        <p:nvSpPr>
          <p:cNvPr id="18" name="Google Shape;18;p2"/>
          <p:cNvSpPr>
            <a:spLocks noGrp="1"/>
          </p:cNvSpPr>
          <p:nvPr>
            <p:ph type="pic" idx="2"/>
          </p:nvPr>
        </p:nvSpPr>
        <p:spPr>
          <a:xfrm>
            <a:off x="1792288" y="612775"/>
            <a:ext cx="5486400" cy="4114800"/>
          </a:xfrm>
          <a:prstGeom prst="rect">
            <a:avLst/>
          </a:prstGeom>
          <a:noFill/>
          <a:ln>
            <a:noFill/>
          </a:ln>
        </p:spPr>
      </p:sp>
      <p:sp>
        <p:nvSpPr>
          <p:cNvPr id="19" name="Google Shape;19;p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29"/>
        <p:cNvGrpSpPr/>
        <p:nvPr/>
      </p:nvGrpSpPr>
      <p:grpSpPr>
        <a:xfrm>
          <a:off x="0" y="0"/>
          <a:ext cx="0" cy="0"/>
          <a:chOff x="0" y="0"/>
          <a:chExt cx="0" cy="0"/>
        </a:xfrm>
      </p:grpSpPr>
      <p:sp>
        <p:nvSpPr>
          <p:cNvPr id="30" name="Google Shape;30;p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 name="Google Shape;31;p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Arial"/>
              <a:buNone/>
              <a:defRPr/>
            </a:lvl1pPr>
            <a:lvl2pPr lvl="1" algn="ctr">
              <a:lnSpc>
                <a:spcPct val="100000"/>
              </a:lnSpc>
              <a:spcBef>
                <a:spcPts val="560"/>
              </a:spcBef>
              <a:spcAft>
                <a:spcPts val="0"/>
              </a:spcAft>
              <a:buClr>
                <a:schemeClr val="dk1"/>
              </a:buClr>
              <a:buSzPts val="2800"/>
              <a:buFont typeface="Arial"/>
              <a:buNone/>
              <a:defRPr/>
            </a:lvl2pPr>
            <a:lvl3pPr lvl="2" algn="ctr">
              <a:lnSpc>
                <a:spcPct val="100000"/>
              </a:lnSpc>
              <a:spcBef>
                <a:spcPts val="480"/>
              </a:spcBef>
              <a:spcAft>
                <a:spcPts val="0"/>
              </a:spcAft>
              <a:buClr>
                <a:schemeClr val="dk1"/>
              </a:buClr>
              <a:buSzPts val="2400"/>
              <a:buFont typeface="Arial"/>
              <a:buNone/>
              <a:defRPr/>
            </a:lvl3pPr>
            <a:lvl4pPr lvl="3" algn="ctr">
              <a:lnSpc>
                <a:spcPct val="100000"/>
              </a:lnSpc>
              <a:spcBef>
                <a:spcPts val="400"/>
              </a:spcBef>
              <a:spcAft>
                <a:spcPts val="0"/>
              </a:spcAft>
              <a:buClr>
                <a:schemeClr val="dk1"/>
              </a:buClr>
              <a:buSzPts val="2000"/>
              <a:buFont typeface="Arial"/>
              <a:buNone/>
              <a:defRPr/>
            </a:lvl4pPr>
            <a:lvl5pPr lvl="4" algn="ctr">
              <a:lnSpc>
                <a:spcPct val="100000"/>
              </a:lnSpc>
              <a:spcBef>
                <a:spcPts val="400"/>
              </a:spcBef>
              <a:spcAft>
                <a:spcPts val="0"/>
              </a:spcAft>
              <a:buClr>
                <a:schemeClr val="dk1"/>
              </a:buClr>
              <a:buSzPts val="2000"/>
              <a:buFont typeface="Arial"/>
              <a:buNone/>
              <a:defRPr/>
            </a:lvl5pPr>
            <a:lvl6pPr lvl="5" algn="ctr">
              <a:lnSpc>
                <a:spcPct val="100000"/>
              </a:lnSpc>
              <a:spcBef>
                <a:spcPts val="400"/>
              </a:spcBef>
              <a:spcAft>
                <a:spcPts val="0"/>
              </a:spcAft>
              <a:buClr>
                <a:schemeClr val="dk1"/>
              </a:buClr>
              <a:buSzPts val="2000"/>
              <a:buFont typeface="Arial"/>
              <a:buNone/>
              <a:defRPr/>
            </a:lvl6pPr>
            <a:lvl7pPr lvl="6" algn="ctr">
              <a:lnSpc>
                <a:spcPct val="100000"/>
              </a:lnSpc>
              <a:spcBef>
                <a:spcPts val="400"/>
              </a:spcBef>
              <a:spcAft>
                <a:spcPts val="0"/>
              </a:spcAft>
              <a:buClr>
                <a:schemeClr val="dk1"/>
              </a:buClr>
              <a:buSzPts val="2000"/>
              <a:buFont typeface="Arial"/>
              <a:buNone/>
              <a:defRPr/>
            </a:lvl7pPr>
            <a:lvl8pPr lvl="7" algn="ctr">
              <a:lnSpc>
                <a:spcPct val="100000"/>
              </a:lnSpc>
              <a:spcBef>
                <a:spcPts val="400"/>
              </a:spcBef>
              <a:spcAft>
                <a:spcPts val="0"/>
              </a:spcAft>
              <a:buClr>
                <a:schemeClr val="dk1"/>
              </a:buClr>
              <a:buSzPts val="2000"/>
              <a:buFont typeface="Arial"/>
              <a:buNone/>
              <a:defRPr/>
            </a:lvl8pPr>
            <a:lvl9pPr lvl="8" algn="ctr">
              <a:lnSpc>
                <a:spcPct val="100000"/>
              </a:lnSpc>
              <a:spcBef>
                <a:spcPts val="400"/>
              </a:spcBef>
              <a:spcAft>
                <a:spcPts val="0"/>
              </a:spcAft>
              <a:buClr>
                <a:schemeClr val="dk1"/>
              </a:buClr>
              <a:buSzPts val="2000"/>
              <a:buFont typeface="Arial"/>
              <a:buNone/>
              <a:defRPr/>
            </a:lvl9pPr>
          </a:lstStyle>
          <a:p>
            <a:endParaRPr/>
          </a:p>
        </p:txBody>
      </p:sp>
      <p:sp>
        <p:nvSpPr>
          <p:cNvPr id="32" name="Google Shape;32;p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35"/>
        <p:cNvGrpSpPr/>
        <p:nvPr/>
      </p:nvGrpSpPr>
      <p:grpSpPr>
        <a:xfrm>
          <a:off x="0" y="0"/>
          <a:ext cx="0" cy="0"/>
          <a:chOff x="0" y="0"/>
          <a:chExt cx="0" cy="0"/>
        </a:xfrm>
      </p:grpSpPr>
      <p:sp>
        <p:nvSpPr>
          <p:cNvPr id="36" name="Google Shape;36;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Объект" type="objOnly">
  <p:cSld name="OBJECT_ONLY">
    <p:spTree>
      <p:nvGrpSpPr>
        <p:cNvPr id="1" name="Shape 39"/>
        <p:cNvGrpSpPr/>
        <p:nvPr/>
      </p:nvGrpSpPr>
      <p:grpSpPr>
        <a:xfrm>
          <a:off x="0" y="0"/>
          <a:ext cx="0" cy="0"/>
          <a:chOff x="0" y="0"/>
          <a:chExt cx="0" cy="0"/>
        </a:xfrm>
      </p:grpSpPr>
      <p:sp>
        <p:nvSpPr>
          <p:cNvPr id="40" name="Google Shape;40;p6"/>
          <p:cNvSpPr txBox="1">
            <a:spLocks noGrp="1"/>
          </p:cNvSpPr>
          <p:nvPr>
            <p:ph type="body" idx="1"/>
          </p:nvPr>
        </p:nvSpPr>
        <p:spPr>
          <a:xfrm>
            <a:off x="457200" y="274638"/>
            <a:ext cx="8229600" cy="5851525"/>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 name="Google Shape;41;p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 name="Google Shape;52;p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 name="Google Shape;53;p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8" name="Google Shape;58;p9"/>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 name="Google Shape;59;p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 name="Google Shape;64;p10"/>
          <p:cNvSpPr>
            <a:spLocks noGrp="1"/>
          </p:cNvSpPr>
          <p:nvPr>
            <p:ph type="pic" idx="2"/>
          </p:nvPr>
        </p:nvSpPr>
        <p:spPr>
          <a:xfrm>
            <a:off x="1792288" y="612775"/>
            <a:ext cx="5486400" cy="4114800"/>
          </a:xfrm>
          <a:prstGeom prst="rect">
            <a:avLst/>
          </a:prstGeom>
          <a:noFill/>
          <a:ln>
            <a:noFill/>
          </a:ln>
        </p:spPr>
      </p:sp>
      <p:sp>
        <p:nvSpPr>
          <p:cNvPr id="65" name="Google Shape;65;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66" name="Google Shape;66;p1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1" name="Google Shape;71;p1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100000"/>
              </a:lnSpc>
              <a:spcBef>
                <a:spcPts val="400"/>
              </a:spcBef>
              <a:spcAft>
                <a:spcPts val="0"/>
              </a:spcAft>
              <a:buClr>
                <a:schemeClr val="dk1"/>
              </a:buClr>
              <a:buSzPts val="2000"/>
              <a:buFont typeface="Arial"/>
              <a:buChar char="»"/>
              <a:defRPr sz="2000"/>
            </a:lvl6pPr>
            <a:lvl7pPr marL="3200400" lvl="6" indent="-355600" algn="l">
              <a:lnSpc>
                <a:spcPct val="100000"/>
              </a:lnSpc>
              <a:spcBef>
                <a:spcPts val="400"/>
              </a:spcBef>
              <a:spcAft>
                <a:spcPts val="0"/>
              </a:spcAft>
              <a:buClr>
                <a:schemeClr val="dk1"/>
              </a:buClr>
              <a:buSzPts val="2000"/>
              <a:buFont typeface="Arial"/>
              <a:buChar char="»"/>
              <a:defRPr sz="2000"/>
            </a:lvl7pPr>
            <a:lvl8pPr marL="3657600" lvl="7" indent="-355600" algn="l">
              <a:lnSpc>
                <a:spcPct val="100000"/>
              </a:lnSpc>
              <a:spcBef>
                <a:spcPts val="400"/>
              </a:spcBef>
              <a:spcAft>
                <a:spcPts val="0"/>
              </a:spcAft>
              <a:buClr>
                <a:schemeClr val="dk1"/>
              </a:buClr>
              <a:buSzPts val="2000"/>
              <a:buFont typeface="Arial"/>
              <a:buChar char="»"/>
              <a:defRPr sz="2000"/>
            </a:lvl8pPr>
            <a:lvl9pPr marL="4114800" lvl="8" indent="-355600" algn="l">
              <a:lnSpc>
                <a:spcPct val="100000"/>
              </a:lnSpc>
              <a:spcBef>
                <a:spcPts val="400"/>
              </a:spcBef>
              <a:spcAft>
                <a:spcPts val="0"/>
              </a:spcAft>
              <a:buClr>
                <a:schemeClr val="dk1"/>
              </a:buClr>
              <a:buSzPts val="2000"/>
              <a:buFont typeface="Arial"/>
              <a:buChar char="»"/>
              <a:defRPr sz="2000"/>
            </a:lvl9pPr>
          </a:lstStyle>
          <a:p>
            <a:endParaRPr/>
          </a:p>
        </p:txBody>
      </p:sp>
      <p:sp>
        <p:nvSpPr>
          <p:cNvPr id="72" name="Google Shape;72;p1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73" name="Google Shape;73;p1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8" name="Google Shape;78;p1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3" name="Google Shape;83;p1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84" name="Google Shape;84;p1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85" name="Google Shape;85;p1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86" name="Google Shape;86;p1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87" name="Google Shape;87;p1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2" name="Google Shape;92;p1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93" name="Google Shape;93;p1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94" name="Google Shape;94;p1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97"/>
        <p:cNvGrpSpPr/>
        <p:nvPr/>
      </p:nvGrpSpPr>
      <p:grpSpPr>
        <a:xfrm>
          <a:off x="0" y="0"/>
          <a:ext cx="0" cy="0"/>
          <a:chOff x="0" y="0"/>
          <a:chExt cx="0" cy="0"/>
        </a:xfrm>
      </p:grpSpPr>
      <p:sp>
        <p:nvSpPr>
          <p:cNvPr id="98" name="Google Shape;98;p1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9" name="Google Shape;99;p1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Arial"/>
              <a:buNone/>
              <a:defRPr sz="2000"/>
            </a:lvl1pPr>
            <a:lvl2pPr marL="914400" lvl="1" indent="-228600" algn="l">
              <a:lnSpc>
                <a:spcPct val="100000"/>
              </a:lnSpc>
              <a:spcBef>
                <a:spcPts val="360"/>
              </a:spcBef>
              <a:spcAft>
                <a:spcPts val="0"/>
              </a:spcAft>
              <a:buClr>
                <a:schemeClr val="dk1"/>
              </a:buClr>
              <a:buSzPts val="1800"/>
              <a:buFont typeface="Arial"/>
              <a:buNone/>
              <a:defRPr sz="1800"/>
            </a:lvl2pPr>
            <a:lvl3pPr marL="1371600" lvl="2" indent="-228600" algn="l">
              <a:lnSpc>
                <a:spcPct val="100000"/>
              </a:lnSpc>
              <a:spcBef>
                <a:spcPts val="320"/>
              </a:spcBef>
              <a:spcAft>
                <a:spcPts val="0"/>
              </a:spcAft>
              <a:buClr>
                <a:schemeClr val="dk1"/>
              </a:buClr>
              <a:buSzPts val="1600"/>
              <a:buFont typeface="Arial"/>
              <a:buNone/>
              <a:defRPr sz="1600"/>
            </a:lvl3pPr>
            <a:lvl4pPr marL="1828800" lvl="3" indent="-228600" algn="l">
              <a:lnSpc>
                <a:spcPct val="100000"/>
              </a:lnSpc>
              <a:spcBef>
                <a:spcPts val="280"/>
              </a:spcBef>
              <a:spcAft>
                <a:spcPts val="0"/>
              </a:spcAft>
              <a:buClr>
                <a:schemeClr val="dk1"/>
              </a:buClr>
              <a:buSzPts val="1400"/>
              <a:buFont typeface="Arial"/>
              <a:buNone/>
              <a:defRPr sz="1400"/>
            </a:lvl4pPr>
            <a:lvl5pPr marL="2286000" lvl="4" indent="-228600" algn="l">
              <a:lnSpc>
                <a:spcPct val="100000"/>
              </a:lnSpc>
              <a:spcBef>
                <a:spcPts val="280"/>
              </a:spcBef>
              <a:spcAft>
                <a:spcPts val="0"/>
              </a:spcAft>
              <a:buClr>
                <a:schemeClr val="dk1"/>
              </a:buClr>
              <a:buSzPts val="1400"/>
              <a:buFont typeface="Arial"/>
              <a:buNone/>
              <a:defRPr sz="1400"/>
            </a:lvl5pPr>
            <a:lvl6pPr marL="2743200" lvl="5" indent="-228600" algn="l">
              <a:lnSpc>
                <a:spcPct val="100000"/>
              </a:lnSpc>
              <a:spcBef>
                <a:spcPts val="280"/>
              </a:spcBef>
              <a:spcAft>
                <a:spcPts val="0"/>
              </a:spcAft>
              <a:buClr>
                <a:schemeClr val="dk1"/>
              </a:buClr>
              <a:buSzPts val="1400"/>
              <a:buFont typeface="Arial"/>
              <a:buNone/>
              <a:defRPr sz="1400"/>
            </a:lvl6pPr>
            <a:lvl7pPr marL="3200400" lvl="6" indent="-228600" algn="l">
              <a:lnSpc>
                <a:spcPct val="100000"/>
              </a:lnSpc>
              <a:spcBef>
                <a:spcPts val="280"/>
              </a:spcBef>
              <a:spcAft>
                <a:spcPts val="0"/>
              </a:spcAft>
              <a:buClr>
                <a:schemeClr val="dk1"/>
              </a:buClr>
              <a:buSzPts val="1400"/>
              <a:buFont typeface="Arial"/>
              <a:buNone/>
              <a:defRPr sz="1400"/>
            </a:lvl7pPr>
            <a:lvl8pPr marL="3657600" lvl="7" indent="-228600" algn="l">
              <a:lnSpc>
                <a:spcPct val="100000"/>
              </a:lnSpc>
              <a:spcBef>
                <a:spcPts val="280"/>
              </a:spcBef>
              <a:spcAft>
                <a:spcPts val="0"/>
              </a:spcAft>
              <a:buClr>
                <a:schemeClr val="dk1"/>
              </a:buClr>
              <a:buSzPts val="1400"/>
              <a:buFont typeface="Arial"/>
              <a:buNone/>
              <a:defRPr sz="1400"/>
            </a:lvl8pPr>
            <a:lvl9pPr marL="4114800" lvl="8" indent="-228600" algn="l">
              <a:lnSpc>
                <a:spcPct val="100000"/>
              </a:lnSpc>
              <a:spcBef>
                <a:spcPts val="280"/>
              </a:spcBef>
              <a:spcAft>
                <a:spcPts val="0"/>
              </a:spcAft>
              <a:buClr>
                <a:schemeClr val="dk1"/>
              </a:buClr>
              <a:buSzPts val="1400"/>
              <a:buFont typeface="Arial"/>
              <a:buNone/>
              <a:defRPr sz="1400"/>
            </a:lvl9pPr>
          </a:lstStyle>
          <a:p>
            <a:endParaRPr/>
          </a:p>
        </p:txBody>
      </p:sp>
      <p:sp>
        <p:nvSpPr>
          <p:cNvPr id="100" name="Google Shape;100;p1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Заголовок с текстом">
  <p:cSld name="Заголовок с текстом">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2"/>
              </a:buClr>
              <a:buSzPts val="1400"/>
              <a:buFont typeface="Calibri"/>
              <a:buNone/>
              <a:defRPr sz="4400" b="0" i="0" u="none" strike="noStrike" cap="none">
                <a:solidFill>
                  <a:schemeClr val="dk2"/>
                </a:solidFill>
                <a:latin typeface="Calibri"/>
                <a:ea typeface="Calibri"/>
                <a:cs typeface="Calibri"/>
                <a:sym typeface="Calibri"/>
              </a:defRPr>
            </a:lvl1pPr>
            <a:lvl2pPr marR="0" lvl="1"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2pPr>
            <a:lvl3pPr marR="0" lvl="2"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3pPr>
            <a:lvl4pPr marR="0" lvl="3"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4pPr>
            <a:lvl5pPr marR="0" lvl="4"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5pPr>
            <a:lvl6pPr marR="0" lvl="5"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6pPr>
            <a:lvl7pPr marR="0" lvl="6"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7pPr>
            <a:lvl8pPr marR="0" lvl="7"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8pPr>
            <a:lvl9pPr marR="0" lvl="8" algn="ctr">
              <a:lnSpc>
                <a:spcPct val="100000"/>
              </a:lnSpc>
              <a:spcBef>
                <a:spcPts val="0"/>
              </a:spcBef>
              <a:spcAft>
                <a:spcPts val="0"/>
              </a:spcAft>
              <a:buClr>
                <a:srgbClr val="376092"/>
              </a:buClr>
              <a:buSzPts val="1400"/>
              <a:buFont typeface="Calibri"/>
              <a:buNone/>
              <a:defRPr sz="4400" b="0" i="0" u="none" strike="noStrike" cap="none">
                <a:solidFill>
                  <a:srgbClr val="376092"/>
                </a:solidFill>
                <a:latin typeface="Calibri"/>
                <a:ea typeface="Calibri"/>
                <a:cs typeface="Calibri"/>
                <a:sym typeface="Calibri"/>
              </a:defRPr>
            </a:lvl9pPr>
          </a:lstStyle>
          <a:p>
            <a:endParaRPr/>
          </a:p>
        </p:txBody>
      </p:sp>
      <p:sp>
        <p:nvSpPr>
          <p:cNvPr id="112" name="Google Shape;112;p17"/>
          <p:cNvSpPr txBox="1">
            <a:spLocks noGrp="1"/>
          </p:cNvSpPr>
          <p:nvPr>
            <p:ph type="body" idx="1"/>
          </p:nvPr>
        </p:nvSpPr>
        <p:spPr>
          <a:xfrm>
            <a:off x="457200" y="1600200"/>
            <a:ext cx="8229600" cy="46482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3" name="Google Shape;113;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Заголовок с текстом">
  <p:cSld name="1_Заголовок с текстом">
    <p:spTree>
      <p:nvGrpSpPr>
        <p:cNvPr id="1" name="Shape 122"/>
        <p:cNvGrpSpPr/>
        <p:nvPr/>
      </p:nvGrpSpPr>
      <p:grpSpPr>
        <a:xfrm>
          <a:off x="0" y="0"/>
          <a:ext cx="0" cy="0"/>
          <a:chOff x="0" y="0"/>
          <a:chExt cx="0" cy="0"/>
        </a:xfrm>
      </p:grpSpPr>
      <p:sp>
        <p:nvSpPr>
          <p:cNvPr id="123" name="Google Shape;123;p1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4" name="Google Shape;124;p19"/>
          <p:cNvSpPr txBox="1">
            <a:spLocks noGrp="1"/>
          </p:cNvSpPr>
          <p:nvPr>
            <p:ph type="body" idx="1"/>
          </p:nvPr>
        </p:nvSpPr>
        <p:spPr>
          <a:xfrm>
            <a:off x="457200" y="1600200"/>
            <a:ext cx="8229600" cy="46482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5" name="Google Shape;125;p1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1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1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descr="C:\Users\malves\AppData\Local\Microsoft\Windows\Temporary Internet Files\Content.IE5\SGE5N6DW\MPj04387460000[1].jpg"/>
          <p:cNvPicPr preferRelativeResize="0"/>
          <p:nvPr/>
        </p:nvPicPr>
        <p:blipFill rotWithShape="1">
          <a:blip r:embed="rId3">
            <a:alphaModFix/>
          </a:blip>
          <a:srcRect/>
          <a:stretch/>
        </p:blipFill>
        <p:spPr>
          <a:xfrm>
            <a:off x="0" y="0"/>
            <a:ext cx="5143500" cy="6858000"/>
          </a:xfrm>
          <a:prstGeom prst="rect">
            <a:avLst/>
          </a:prstGeom>
          <a:noFill/>
          <a:ln>
            <a:noFill/>
          </a:ln>
        </p:spPr>
      </p:pic>
      <p:sp>
        <p:nvSpPr>
          <p:cNvPr id="11" name="Google Shape;11;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5" name="Google Shape;15;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25" name="Google Shape;25;p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7" name="Google Shape;27;p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8" name="Google Shape;28;p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pic>
        <p:nvPicPr>
          <p:cNvPr id="104" name="Google Shape;104;p16" descr="C:\Users\malves\AppData\Local\Microsoft\Windows\Temporary Internet Files\Content.IE5\SGE5N6DW\MPj04387460000[1].jpg"/>
          <p:cNvPicPr preferRelativeResize="0"/>
          <p:nvPr/>
        </p:nvPicPr>
        <p:blipFill rotWithShape="1">
          <a:blip r:embed="rId3">
            <a:alphaModFix/>
          </a:blip>
          <a:srcRect/>
          <a:stretch/>
        </p:blipFill>
        <p:spPr>
          <a:xfrm>
            <a:off x="0" y="0"/>
            <a:ext cx="5143500" cy="6858000"/>
          </a:xfrm>
          <a:prstGeom prst="rect">
            <a:avLst/>
          </a:prstGeom>
          <a:noFill/>
          <a:ln>
            <a:noFill/>
          </a:ln>
        </p:spPr>
      </p:pic>
      <p:sp>
        <p:nvSpPr>
          <p:cNvPr id="105" name="Google Shape;105;p1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106" name="Google Shape;106;p1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7" name="Google Shape;107;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8" name="Google Shape;108;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9" name="Google Shape;109;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1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118" name="Google Shape;118;p1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9" name="Google Shape;119;p1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0" name="Google Shape;120;p1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1" name="Google Shape;121;p1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3.xml"/><Relationship Id="rId1" Type="http://schemas.openxmlformats.org/officeDocument/2006/relationships/slideLayout" Target="../slideLayouts/slideLayout14.xml"/><Relationship Id="rId4" Type="http://schemas.openxmlformats.org/officeDocument/2006/relationships/image" Target="../media/image34.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5.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7.xml"/><Relationship Id="rId1" Type="http://schemas.openxmlformats.org/officeDocument/2006/relationships/slideLayout" Target="../slideLayouts/slideLayout15.xml"/><Relationship Id="rId4" Type="http://schemas.openxmlformats.org/officeDocument/2006/relationships/image" Target="../media/image34.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chemeClr val="accent2"/>
              </a:buClr>
              <a:buSzPts val="1400"/>
              <a:buFont typeface="Calibri"/>
              <a:buNone/>
            </a:pPr>
            <a:r>
              <a:rPr lang="en-US" sz="3600" b="0">
                <a:solidFill>
                  <a:schemeClr val="accent2"/>
                </a:solidFill>
              </a:rPr>
              <a:t>Лекція № 3</a:t>
            </a:r>
            <a:endParaRPr/>
          </a:p>
        </p:txBody>
      </p:sp>
      <p:sp>
        <p:nvSpPr>
          <p:cNvPr id="133" name="Google Shape;133;p20"/>
          <p:cNvSpPr txBox="1">
            <a:spLocks noGrp="1"/>
          </p:cNvSpPr>
          <p:nvPr>
            <p:ph type="body" idx="1"/>
          </p:nvPr>
        </p:nvSpPr>
        <p:spPr>
          <a:xfrm>
            <a:off x="457200" y="1600200"/>
            <a:ext cx="8229600" cy="20113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1F497D"/>
              </a:buClr>
              <a:buSzPts val="2800"/>
              <a:buFont typeface="Times New Roman"/>
              <a:buChar char="•"/>
            </a:pPr>
            <a:r>
              <a:rPr lang="en-US" sz="2800" b="1" i="0" u="none" strike="noStrike" cap="none">
                <a:solidFill>
                  <a:srgbClr val="1F497D"/>
                </a:solidFill>
                <a:latin typeface="Times New Roman"/>
                <a:ea typeface="Times New Roman"/>
                <a:cs typeface="Times New Roman"/>
                <a:sym typeface="Times New Roman"/>
              </a:rPr>
              <a:t>Роль різних рівнів ЦНС у регуляції рухових функцій. Роль спинного мозку в регуляції. Роль стовбура мозку, ретикулярної формації і мозочка в регуляції рухових функцій. </a:t>
            </a:r>
            <a:endParaRPr/>
          </a:p>
          <a:p>
            <a:pPr marL="342900" marR="0" lvl="0" indent="-165100" algn="l" rtl="0">
              <a:lnSpc>
                <a:spcPct val="100000"/>
              </a:lnSpc>
              <a:spcBef>
                <a:spcPts val="560"/>
              </a:spcBef>
              <a:spcAft>
                <a:spcPts val="0"/>
              </a:spcAft>
              <a:buClr>
                <a:schemeClr val="dk1"/>
              </a:buClr>
              <a:buSzPts val="2800"/>
              <a:buFont typeface="Arial"/>
              <a:buNone/>
            </a:pPr>
            <a:endParaRPr sz="2800" b="1" i="0" u="none">
              <a:solidFill>
                <a:srgbClr val="1F497D"/>
              </a:solidFill>
              <a:latin typeface="Times New Roman"/>
              <a:ea typeface="Times New Roman"/>
              <a:cs typeface="Times New Roman"/>
              <a:sym typeface="Times New Roman"/>
            </a:endParaRPr>
          </a:p>
        </p:txBody>
      </p:sp>
      <p:pic>
        <p:nvPicPr>
          <p:cNvPr id="134" name="Google Shape;134;p20" descr="nervous"/>
          <p:cNvPicPr preferRelativeResize="0"/>
          <p:nvPr/>
        </p:nvPicPr>
        <p:blipFill rotWithShape="1">
          <a:blip r:embed="rId3">
            <a:alphaModFix/>
          </a:blip>
          <a:srcRect/>
          <a:stretch/>
        </p:blipFill>
        <p:spPr>
          <a:xfrm>
            <a:off x="5437187" y="3289300"/>
            <a:ext cx="3165475" cy="3390900"/>
          </a:xfrm>
          <a:prstGeom prst="rect">
            <a:avLst/>
          </a:prstGeom>
          <a:noFill/>
          <a:ln>
            <a:noFill/>
          </a:ln>
        </p:spPr>
      </p:pic>
      <p:sp>
        <p:nvSpPr>
          <p:cNvPr id="5" name="Прямоугольник 4"/>
          <p:cNvSpPr/>
          <p:nvPr/>
        </p:nvSpPr>
        <p:spPr>
          <a:xfrm>
            <a:off x="458680" y="6074583"/>
            <a:ext cx="2138727" cy="338554"/>
          </a:xfrm>
          <a:prstGeom prst="rect">
            <a:avLst/>
          </a:prstGeom>
        </p:spPr>
        <p:txBody>
          <a:bodyPr wrap="none">
            <a:spAutoFit/>
          </a:bodyPr>
          <a:lstStyle/>
          <a:p>
            <a:r>
              <a:rPr lang="ru-RU" sz="1600" dirty="0"/>
              <a:t>Доц. Ольга Кащенко</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ctrTitle"/>
          </p:nvPr>
        </p:nvSpPr>
        <p:spPr>
          <a:xfrm>
            <a:off x="6715125" y="0"/>
            <a:ext cx="2428875" cy="3200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F497D"/>
              </a:buClr>
              <a:buSzPts val="1800"/>
              <a:buFont typeface="Calibri"/>
              <a:buNone/>
            </a:pPr>
            <a:r>
              <a:rPr lang="en-US" sz="1800" b="0" i="0" u="none" dirty="0" err="1">
                <a:solidFill>
                  <a:srgbClr val="1F497D"/>
                </a:solidFill>
                <a:latin typeface="Calibri"/>
                <a:ea typeface="Calibri"/>
                <a:cs typeface="Calibri"/>
                <a:sym typeface="Calibri"/>
              </a:rPr>
              <a:t>Спинний</a:t>
            </a:r>
            <a:r>
              <a:rPr lang="en-US" sz="1800" b="0" i="0" u="none" dirty="0">
                <a:solidFill>
                  <a:srgbClr val="1F497D"/>
                </a:solidFill>
                <a:latin typeface="Calibri"/>
                <a:ea typeface="Calibri"/>
                <a:cs typeface="Calibri"/>
                <a:sym typeface="Calibri"/>
              </a:rPr>
              <a:t> </a:t>
            </a:r>
            <a:r>
              <a:rPr lang="en-US" sz="1800" b="0" i="0" u="none" dirty="0" err="1">
                <a:solidFill>
                  <a:srgbClr val="1F497D"/>
                </a:solidFill>
                <a:latin typeface="Calibri"/>
                <a:ea typeface="Calibri"/>
                <a:cs typeface="Calibri"/>
                <a:sym typeface="Calibri"/>
              </a:rPr>
              <a:t>мозок</a:t>
            </a:r>
            <a:r>
              <a:rPr lang="en-US" sz="1800" b="0" i="0" u="none" dirty="0">
                <a:solidFill>
                  <a:srgbClr val="1F497D"/>
                </a:solidFill>
                <a:latin typeface="Calibri"/>
                <a:ea typeface="Calibri"/>
                <a:cs typeface="Calibri"/>
                <a:sym typeface="Calibri"/>
              </a:rPr>
              <a:t> </a:t>
            </a:r>
            <a:r>
              <a:rPr lang="en-US" sz="1800" b="0" i="0" u="none" dirty="0" err="1">
                <a:solidFill>
                  <a:srgbClr val="1F497D"/>
                </a:solidFill>
                <a:latin typeface="Calibri"/>
                <a:ea typeface="Calibri"/>
                <a:cs typeface="Calibri"/>
                <a:sym typeface="Calibri"/>
              </a:rPr>
              <a:t>заповнює</a:t>
            </a:r>
            <a:r>
              <a:rPr lang="en-US" sz="1800" b="0" i="0" u="none" dirty="0">
                <a:solidFill>
                  <a:srgbClr val="1F497D"/>
                </a:solidFill>
                <a:latin typeface="Calibri"/>
                <a:ea typeface="Calibri"/>
                <a:cs typeface="Calibri"/>
                <a:sym typeface="Calibri"/>
              </a:rPr>
              <a:t> </a:t>
            </a:r>
            <a:r>
              <a:rPr lang="en-US" sz="1800" b="0" i="0" u="none" dirty="0" err="1">
                <a:solidFill>
                  <a:srgbClr val="1F497D"/>
                </a:solidFill>
                <a:latin typeface="Calibri"/>
                <a:ea typeface="Calibri"/>
                <a:cs typeface="Calibri"/>
                <a:sym typeface="Calibri"/>
              </a:rPr>
              <a:t>порожнину</a:t>
            </a:r>
            <a:r>
              <a:rPr lang="en-US" sz="1800" b="0" i="0" u="none" dirty="0">
                <a:solidFill>
                  <a:srgbClr val="1F497D"/>
                </a:solidFill>
                <a:latin typeface="Calibri"/>
                <a:ea typeface="Calibri"/>
                <a:cs typeface="Calibri"/>
                <a:sym typeface="Calibri"/>
              </a:rPr>
              <a:t> </a:t>
            </a:r>
            <a:r>
              <a:rPr lang="en-US" sz="1800" b="0" i="0" u="none" dirty="0" err="1">
                <a:solidFill>
                  <a:srgbClr val="1F497D"/>
                </a:solidFill>
                <a:latin typeface="Calibri"/>
                <a:ea typeface="Calibri"/>
                <a:cs typeface="Calibri"/>
                <a:sym typeface="Calibri"/>
              </a:rPr>
              <a:t>хребетного</a:t>
            </a:r>
            <a:r>
              <a:rPr lang="en-US" sz="1800" b="0" i="0" u="none" dirty="0">
                <a:solidFill>
                  <a:srgbClr val="1F497D"/>
                </a:solidFill>
                <a:latin typeface="Calibri"/>
                <a:ea typeface="Calibri"/>
                <a:cs typeface="Calibri"/>
                <a:sym typeface="Calibri"/>
              </a:rPr>
              <a:t> </a:t>
            </a:r>
            <a:r>
              <a:rPr lang="en-US" sz="1800" b="0" i="0" u="none" dirty="0" err="1">
                <a:solidFill>
                  <a:srgbClr val="1F497D"/>
                </a:solidFill>
                <a:latin typeface="Calibri"/>
                <a:ea typeface="Calibri"/>
                <a:cs typeface="Calibri"/>
                <a:sym typeface="Calibri"/>
              </a:rPr>
              <a:t>стовпа</a:t>
            </a:r>
            <a:r>
              <a:rPr lang="en-US" sz="1800" b="0" i="0" u="none" dirty="0">
                <a:solidFill>
                  <a:srgbClr val="1F497D"/>
                </a:solidFill>
                <a:latin typeface="Calibri"/>
                <a:ea typeface="Calibri"/>
                <a:cs typeface="Calibri"/>
                <a:sym typeface="Calibri"/>
              </a:rPr>
              <a:t> і </a:t>
            </a:r>
            <a:r>
              <a:rPr lang="en-US" sz="1800" b="0" i="0" u="none" dirty="0" err="1">
                <a:solidFill>
                  <a:srgbClr val="1F497D"/>
                </a:solidFill>
                <a:latin typeface="Calibri"/>
                <a:ea typeface="Calibri"/>
                <a:cs typeface="Calibri"/>
                <a:sym typeface="Calibri"/>
              </a:rPr>
              <a:t>має</a:t>
            </a:r>
            <a:r>
              <a:rPr lang="en-US" sz="1800" b="0" i="0" u="none" dirty="0">
                <a:solidFill>
                  <a:srgbClr val="1F497D"/>
                </a:solidFill>
                <a:latin typeface="Calibri"/>
                <a:ea typeface="Calibri"/>
                <a:cs typeface="Calibri"/>
                <a:sym typeface="Calibri"/>
              </a:rPr>
              <a:t> </a:t>
            </a:r>
            <a:r>
              <a:rPr lang="en-US" sz="1800" b="0" i="0" u="none" dirty="0" err="1">
                <a:solidFill>
                  <a:srgbClr val="1F497D"/>
                </a:solidFill>
                <a:latin typeface="Calibri"/>
                <a:ea typeface="Calibri"/>
                <a:cs typeface="Calibri"/>
                <a:sym typeface="Calibri"/>
              </a:rPr>
              <a:t>сенментарну</a:t>
            </a:r>
            <a:r>
              <a:rPr lang="en-US" sz="1800" b="0" i="0" u="none" dirty="0">
                <a:solidFill>
                  <a:srgbClr val="1F497D"/>
                </a:solidFill>
                <a:latin typeface="Calibri"/>
                <a:ea typeface="Calibri"/>
                <a:cs typeface="Calibri"/>
                <a:sym typeface="Calibri"/>
              </a:rPr>
              <a:t> </a:t>
            </a:r>
            <a:r>
              <a:rPr lang="en-US" sz="1800" b="0" i="0" u="none" dirty="0" err="1">
                <a:solidFill>
                  <a:srgbClr val="1F497D"/>
                </a:solidFill>
                <a:latin typeface="Calibri"/>
                <a:ea typeface="Calibri"/>
                <a:cs typeface="Calibri"/>
                <a:sym typeface="Calibri"/>
              </a:rPr>
              <a:t>будову</a:t>
            </a:r>
            <a:r>
              <a:rPr lang="en-US" sz="1800" b="0" i="0" u="none" dirty="0">
                <a:solidFill>
                  <a:srgbClr val="1F497D"/>
                </a:solidFill>
                <a:latin typeface="Calibri"/>
                <a:ea typeface="Calibri"/>
                <a:cs typeface="Calibri"/>
                <a:sym typeface="Calibri"/>
              </a:rPr>
              <a:t> (31-33 </a:t>
            </a:r>
            <a:r>
              <a:rPr lang="en-US" sz="1800" b="0" i="0" u="none" dirty="0" err="1">
                <a:solidFill>
                  <a:srgbClr val="1F497D"/>
                </a:solidFill>
                <a:latin typeface="Calibri"/>
                <a:ea typeface="Calibri"/>
                <a:cs typeface="Calibri"/>
                <a:sym typeface="Calibri"/>
              </a:rPr>
              <a:t>сегменти</a:t>
            </a:r>
            <a:r>
              <a:rPr lang="en-US" sz="1800" b="0" i="0" u="none" dirty="0">
                <a:solidFill>
                  <a:srgbClr val="1F497D"/>
                </a:solidFill>
                <a:latin typeface="Calibri"/>
                <a:ea typeface="Calibri"/>
                <a:cs typeface="Calibri"/>
                <a:sym typeface="Calibri"/>
              </a:rPr>
              <a:t>)</a:t>
            </a:r>
            <a:r>
              <a:rPr lang="en-US" sz="1800" b="0" i="0" u="none" dirty="0">
                <a:solidFill>
                  <a:srgbClr val="1F497D"/>
                </a:solidFill>
                <a:latin typeface="Arial"/>
                <a:ea typeface="Arial"/>
                <a:cs typeface="Arial"/>
                <a:sym typeface="Arial"/>
              </a:rPr>
              <a:t> 8 </a:t>
            </a:r>
            <a:r>
              <a:rPr lang="en-US" sz="1800" b="0" i="0" u="none" dirty="0" err="1">
                <a:solidFill>
                  <a:srgbClr val="1F497D"/>
                </a:solidFill>
                <a:latin typeface="Arial"/>
                <a:ea typeface="Arial"/>
                <a:cs typeface="Arial"/>
                <a:sym typeface="Arial"/>
              </a:rPr>
              <a:t>шийних</a:t>
            </a:r>
            <a:r>
              <a:rPr lang="en-US" sz="1800" b="0" i="0" u="none" dirty="0">
                <a:solidFill>
                  <a:srgbClr val="1F497D"/>
                </a:solidFill>
                <a:latin typeface="Calibri"/>
                <a:ea typeface="Calibri"/>
                <a:cs typeface="Calibri"/>
                <a:sym typeface="Calibri"/>
              </a:rPr>
              <a:t>(С1-С8)</a:t>
            </a:r>
            <a:r>
              <a:rPr lang="en-US" sz="1800" b="0" i="0" u="none" dirty="0">
                <a:solidFill>
                  <a:srgbClr val="1F497D"/>
                </a:solidFill>
                <a:latin typeface="Arial"/>
                <a:ea typeface="Arial"/>
                <a:cs typeface="Arial"/>
                <a:sym typeface="Arial"/>
              </a:rPr>
              <a:t>, 12 </a:t>
            </a:r>
            <a:r>
              <a:rPr lang="en-US" sz="1800" b="0" i="0" u="none" dirty="0" err="1">
                <a:solidFill>
                  <a:srgbClr val="1F497D"/>
                </a:solidFill>
                <a:latin typeface="Arial"/>
                <a:ea typeface="Arial"/>
                <a:cs typeface="Arial"/>
                <a:sym typeface="Arial"/>
              </a:rPr>
              <a:t>грудних</a:t>
            </a:r>
            <a:r>
              <a:rPr lang="en-US" sz="1800" b="0" i="0" u="none" dirty="0">
                <a:solidFill>
                  <a:srgbClr val="1F497D"/>
                </a:solidFill>
                <a:latin typeface="Arial"/>
                <a:ea typeface="Arial"/>
                <a:cs typeface="Arial"/>
                <a:sym typeface="Arial"/>
              </a:rPr>
              <a:t> (Т1-Т12), </a:t>
            </a:r>
            <a:br>
              <a:rPr lang="en-US" sz="1800" b="0" i="0" u="none" dirty="0">
                <a:solidFill>
                  <a:srgbClr val="1F497D"/>
                </a:solidFill>
                <a:latin typeface="Arial"/>
                <a:ea typeface="Arial"/>
                <a:cs typeface="Arial"/>
                <a:sym typeface="Arial"/>
              </a:rPr>
            </a:br>
            <a:r>
              <a:rPr lang="en-US" sz="1800" b="0" i="0" u="none" dirty="0">
                <a:solidFill>
                  <a:srgbClr val="1F497D"/>
                </a:solidFill>
                <a:latin typeface="Arial"/>
                <a:ea typeface="Arial"/>
                <a:cs typeface="Arial"/>
                <a:sym typeface="Arial"/>
              </a:rPr>
              <a:t>5 </a:t>
            </a:r>
            <a:r>
              <a:rPr lang="en-US" sz="1800" b="0" i="0" u="none" dirty="0" err="1">
                <a:solidFill>
                  <a:srgbClr val="1F497D"/>
                </a:solidFill>
                <a:latin typeface="Arial"/>
                <a:ea typeface="Arial"/>
                <a:cs typeface="Arial"/>
                <a:sym typeface="Arial"/>
              </a:rPr>
              <a:t>поперекових</a:t>
            </a:r>
            <a:r>
              <a:rPr lang="en-US" sz="1800" b="0" i="0" u="none" dirty="0">
                <a:solidFill>
                  <a:srgbClr val="1F497D"/>
                </a:solidFill>
                <a:latin typeface="Arial"/>
                <a:ea typeface="Arial"/>
                <a:cs typeface="Arial"/>
                <a:sym typeface="Arial"/>
              </a:rPr>
              <a:t> (L1-L5), 5 (6) </a:t>
            </a:r>
            <a:r>
              <a:rPr lang="en-US" sz="1800" b="0" i="0" u="none" dirty="0" err="1">
                <a:solidFill>
                  <a:srgbClr val="1F497D"/>
                </a:solidFill>
                <a:latin typeface="Arial"/>
                <a:ea typeface="Arial"/>
                <a:cs typeface="Arial"/>
                <a:sym typeface="Arial"/>
              </a:rPr>
              <a:t>крижових</a:t>
            </a:r>
            <a:r>
              <a:rPr lang="en-US" sz="1800" b="0" i="0" u="none" dirty="0">
                <a:solidFill>
                  <a:srgbClr val="1F497D"/>
                </a:solidFill>
                <a:latin typeface="Arial"/>
                <a:ea typeface="Arial"/>
                <a:cs typeface="Arial"/>
                <a:sym typeface="Arial"/>
              </a:rPr>
              <a:t> (S1-S5), 1 (3) </a:t>
            </a:r>
            <a:r>
              <a:rPr lang="en-US" sz="1800" b="0" i="0" u="none" dirty="0" err="1">
                <a:solidFill>
                  <a:srgbClr val="1F497D"/>
                </a:solidFill>
                <a:latin typeface="Arial"/>
                <a:ea typeface="Arial"/>
                <a:cs typeface="Arial"/>
                <a:sym typeface="Arial"/>
              </a:rPr>
              <a:t>куприкових</a:t>
            </a:r>
            <a:r>
              <a:rPr lang="en-US" sz="1800" b="0" i="0" u="none" dirty="0">
                <a:solidFill>
                  <a:srgbClr val="1F497D"/>
                </a:solidFill>
                <a:latin typeface="Arial"/>
                <a:ea typeface="Arial"/>
                <a:cs typeface="Arial"/>
                <a:sym typeface="Arial"/>
              </a:rPr>
              <a:t> (Co).</a:t>
            </a:r>
            <a:endParaRPr dirty="0"/>
          </a:p>
        </p:txBody>
      </p:sp>
      <p:sp>
        <p:nvSpPr>
          <p:cNvPr id="140" name="Google Shape;140;p21"/>
          <p:cNvSpPr txBox="1"/>
          <p:nvPr/>
        </p:nvSpPr>
        <p:spPr>
          <a:xfrm>
            <a:off x="4429125" y="4191000"/>
            <a:ext cx="4572000" cy="36988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41" name="Google Shape;141;p21"/>
          <p:cNvSpPr txBox="1"/>
          <p:nvPr/>
        </p:nvSpPr>
        <p:spPr>
          <a:xfrm>
            <a:off x="33337" y="117475"/>
            <a:ext cx="4395787" cy="5632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200"/>
              <a:buFont typeface="Noto Sans Symbols"/>
              <a:buChar char="✓"/>
            </a:pPr>
            <a:r>
              <a:rPr lang="en-US" sz="1800" b="0" i="0" u="none" strike="noStrike" cap="none" dirty="0" err="1">
                <a:solidFill>
                  <a:schemeClr val="dk1"/>
                </a:solidFill>
                <a:latin typeface="Arial"/>
                <a:ea typeface="Arial"/>
                <a:cs typeface="Arial"/>
                <a:sym typeface="Arial"/>
              </a:rPr>
              <a:t>Центральну</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нервову</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систему</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складають</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спинний</a:t>
            </a:r>
            <a:r>
              <a:rPr lang="en-US" sz="1800" b="0" i="0" u="none" strike="noStrike" cap="none" dirty="0">
                <a:solidFill>
                  <a:schemeClr val="dk1"/>
                </a:solidFill>
                <a:latin typeface="Arial"/>
                <a:ea typeface="Arial"/>
                <a:cs typeface="Arial"/>
                <a:sym typeface="Arial"/>
              </a:rPr>
              <a:t> і </a:t>
            </a:r>
            <a:r>
              <a:rPr lang="en-US" sz="1800" b="0" i="0" u="none" strike="noStrike" cap="none" dirty="0" err="1">
                <a:solidFill>
                  <a:schemeClr val="dk1"/>
                </a:solidFill>
                <a:latin typeface="Arial"/>
                <a:ea typeface="Arial"/>
                <a:cs typeface="Arial"/>
                <a:sym typeface="Arial"/>
              </a:rPr>
              <a:t>головний</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мозок</a:t>
            </a:r>
            <a:r>
              <a:rPr lang="en-US" sz="1800" b="0" i="0" u="none" strike="noStrike" cap="none" dirty="0">
                <a:solidFill>
                  <a:schemeClr val="dk1"/>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
              <a:buFont typeface="Noto Sans Symbols"/>
              <a:buChar char="✓"/>
            </a:pPr>
            <a:r>
              <a:rPr lang="en-US" sz="1800" b="1" i="0" u="none" strike="noStrike" cap="none" dirty="0" err="1">
                <a:solidFill>
                  <a:schemeClr val="dk1"/>
                </a:solidFill>
                <a:latin typeface="Arial"/>
                <a:ea typeface="Arial"/>
                <a:cs typeface="Arial"/>
                <a:sym typeface="Arial"/>
              </a:rPr>
              <a:t>Спинний</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мозок</a:t>
            </a:r>
            <a:r>
              <a:rPr lang="en-US" sz="1800" b="1"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являє</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собою</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тяж</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дещо</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сплюснутий</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спереду</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назад</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Довжина</a:t>
            </a:r>
            <a:r>
              <a:rPr lang="en-US" sz="1800" b="0" i="0" u="none" strike="noStrike" cap="none" dirty="0">
                <a:solidFill>
                  <a:schemeClr val="dk1"/>
                </a:solidFill>
                <a:latin typeface="Arial"/>
                <a:ea typeface="Arial"/>
                <a:cs typeface="Arial"/>
                <a:sym typeface="Arial"/>
              </a:rPr>
              <a:t> – 41-45 </a:t>
            </a:r>
            <a:r>
              <a:rPr lang="en-US" sz="1800" b="0" i="0" u="none" strike="noStrike" cap="none" dirty="0" err="1">
                <a:solidFill>
                  <a:schemeClr val="dk1"/>
                </a:solidFill>
                <a:latin typeface="Arial"/>
                <a:ea typeface="Arial"/>
                <a:cs typeface="Arial"/>
                <a:sym typeface="Arial"/>
              </a:rPr>
              <a:t>см</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вага</a:t>
            </a:r>
            <a:r>
              <a:rPr lang="en-US" sz="1800" b="0" i="0" u="none" strike="noStrike" cap="none" dirty="0">
                <a:solidFill>
                  <a:schemeClr val="dk1"/>
                </a:solidFill>
                <a:latin typeface="Arial"/>
                <a:ea typeface="Arial"/>
                <a:cs typeface="Arial"/>
                <a:sym typeface="Arial"/>
              </a:rPr>
              <a:t> 30 </a:t>
            </a:r>
            <a:r>
              <a:rPr lang="en-US" sz="1800" b="0" i="0" u="none" strike="noStrike" cap="none" dirty="0" err="1">
                <a:solidFill>
                  <a:schemeClr val="dk1"/>
                </a:solidFill>
                <a:latin typeface="Arial"/>
                <a:ea typeface="Arial"/>
                <a:cs typeface="Arial"/>
                <a:sym typeface="Arial"/>
              </a:rPr>
              <a:t>гр</a:t>
            </a:r>
            <a:r>
              <a:rPr lang="en-US" sz="1800" b="0" i="0" u="none" strike="noStrike" cap="none" dirty="0">
                <a:solidFill>
                  <a:schemeClr val="dk1"/>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800"/>
              <a:buFont typeface="Arial"/>
              <a:buNone/>
            </a:pPr>
            <a:endParaRPr sz="18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
              <a:buFont typeface="Noto Sans Symbols"/>
              <a:buChar char="✓"/>
            </a:pPr>
            <a:r>
              <a:rPr lang="en-US" sz="1800" b="1" i="0" u="none" strike="noStrike" cap="none" dirty="0" err="1">
                <a:solidFill>
                  <a:schemeClr val="dk1"/>
                </a:solidFill>
                <a:latin typeface="Arial"/>
                <a:ea typeface="Arial"/>
                <a:cs typeface="Arial"/>
                <a:sym typeface="Arial"/>
              </a:rPr>
              <a:t>Головний</a:t>
            </a:r>
            <a:r>
              <a:rPr lang="en-US" sz="1800" b="0"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мозок</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розташовується</a:t>
            </a:r>
            <a:r>
              <a:rPr lang="en-US" sz="1800" b="0" i="0" u="none" strike="noStrike" cap="none" dirty="0">
                <a:solidFill>
                  <a:schemeClr val="dk1"/>
                </a:solidFill>
                <a:latin typeface="Arial"/>
                <a:ea typeface="Arial"/>
                <a:cs typeface="Arial"/>
                <a:sym typeface="Arial"/>
              </a:rPr>
              <a:t> в </a:t>
            </a:r>
            <a:r>
              <a:rPr lang="en-US" sz="1800" b="0" i="0" u="none" strike="noStrike" cap="none" dirty="0" err="1">
                <a:solidFill>
                  <a:schemeClr val="dk1"/>
                </a:solidFill>
                <a:latin typeface="Arial"/>
                <a:ea typeface="Arial"/>
                <a:cs typeface="Arial"/>
                <a:sym typeface="Arial"/>
              </a:rPr>
              <a:t>порожнині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черепа</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Розрізняють</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великі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півкулі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головного</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мозку</a:t>
            </a:r>
            <a:r>
              <a:rPr lang="en-US" sz="1800" b="0" i="0" u="none" strike="noStrike" cap="none" dirty="0">
                <a:solidFill>
                  <a:schemeClr val="dk1"/>
                </a:solidFill>
                <a:latin typeface="Arial"/>
                <a:ea typeface="Arial"/>
                <a:cs typeface="Arial"/>
                <a:sym typeface="Arial"/>
              </a:rPr>
              <a:t> і </a:t>
            </a:r>
            <a:r>
              <a:rPr lang="en-US" sz="1800" b="0" i="0" u="none" strike="noStrike" cap="none" dirty="0" err="1">
                <a:solidFill>
                  <a:schemeClr val="dk1"/>
                </a:solidFill>
                <a:latin typeface="Arial"/>
                <a:ea typeface="Arial"/>
                <a:cs typeface="Arial"/>
                <a:sym typeface="Arial"/>
              </a:rPr>
              <a:t>стовбур</a:t>
            </a:r>
            <a:r>
              <a:rPr lang="en-US" sz="1800" b="0" i="0" u="none" strike="noStrike" cap="none" dirty="0">
                <a:solidFill>
                  <a:schemeClr val="dk1"/>
                </a:solidFill>
                <a:latin typeface="Arial"/>
                <a:ea typeface="Arial"/>
                <a:cs typeface="Arial"/>
                <a:sym typeface="Arial"/>
              </a:rPr>
              <a:t> з </a:t>
            </a:r>
            <a:r>
              <a:rPr lang="en-US" sz="1800" b="0" i="0" u="none" strike="noStrike" cap="none" dirty="0" err="1">
                <a:solidFill>
                  <a:schemeClr val="dk1"/>
                </a:solidFill>
                <a:latin typeface="Arial"/>
                <a:ea typeface="Arial"/>
                <a:cs typeface="Arial"/>
                <a:sym typeface="Arial"/>
              </a:rPr>
              <a:t>мозочком</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Вага</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мозку</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дорослого</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дорівнює</a:t>
            </a:r>
            <a:r>
              <a:rPr lang="en-US" sz="1800" b="0" i="0" u="none" strike="noStrike" cap="none" dirty="0">
                <a:solidFill>
                  <a:schemeClr val="dk1"/>
                </a:solidFill>
                <a:latin typeface="Arial"/>
                <a:ea typeface="Arial"/>
                <a:cs typeface="Arial"/>
                <a:sym typeface="Arial"/>
              </a:rPr>
              <a:t> в </a:t>
            </a:r>
            <a:r>
              <a:rPr lang="en-US" sz="1800" b="0" i="0" u="none" strike="noStrike" cap="none" dirty="0" err="1">
                <a:solidFill>
                  <a:schemeClr val="dk1"/>
                </a:solidFill>
                <a:latin typeface="Arial"/>
                <a:ea typeface="Arial"/>
                <a:cs typeface="Arial"/>
                <a:sym typeface="Arial"/>
              </a:rPr>
              <a:t>середньому</a:t>
            </a:r>
            <a:r>
              <a:rPr lang="en-US" sz="1800" b="0" i="0" u="none" strike="noStrike" cap="none" dirty="0">
                <a:solidFill>
                  <a:schemeClr val="dk1"/>
                </a:solidFill>
                <a:latin typeface="Arial"/>
                <a:ea typeface="Arial"/>
                <a:cs typeface="Arial"/>
                <a:sym typeface="Arial"/>
              </a:rPr>
              <a:t> у </a:t>
            </a:r>
            <a:r>
              <a:rPr lang="en-US" sz="1800" b="0" i="0" u="none" strike="noStrike" cap="none" dirty="0" err="1">
                <a:solidFill>
                  <a:schemeClr val="dk1"/>
                </a:solidFill>
                <a:latin typeface="Arial"/>
                <a:ea typeface="Arial"/>
                <a:cs typeface="Arial"/>
                <a:sym typeface="Arial"/>
              </a:rPr>
              <a:t>чоловіків</a:t>
            </a:r>
            <a:r>
              <a:rPr lang="en-US" sz="1800" b="0" i="0" u="none" strike="noStrike" cap="none" dirty="0">
                <a:solidFill>
                  <a:schemeClr val="dk1"/>
                </a:solidFill>
                <a:latin typeface="Arial"/>
                <a:ea typeface="Arial"/>
                <a:cs typeface="Arial"/>
                <a:sym typeface="Arial"/>
              </a:rPr>
              <a:t> 1375 г, у </a:t>
            </a:r>
            <a:r>
              <a:rPr lang="en-US" sz="1800" b="0" i="0" u="none" strike="noStrike" cap="none" dirty="0" err="1">
                <a:solidFill>
                  <a:schemeClr val="dk1"/>
                </a:solidFill>
                <a:latin typeface="Arial"/>
                <a:ea typeface="Arial"/>
                <a:cs typeface="Arial"/>
                <a:sym typeface="Arial"/>
              </a:rPr>
              <a:t>жінок</a:t>
            </a:r>
            <a:r>
              <a:rPr lang="en-US" sz="1800" b="0" i="0" u="none" strike="noStrike" cap="none" dirty="0">
                <a:solidFill>
                  <a:schemeClr val="dk1"/>
                </a:solidFill>
                <a:latin typeface="Arial"/>
                <a:ea typeface="Arial"/>
                <a:cs typeface="Arial"/>
                <a:sym typeface="Arial"/>
              </a:rPr>
              <a:t> 1275 г, </a:t>
            </a:r>
            <a:r>
              <a:rPr lang="en-US" sz="1800" b="0" i="0" u="none" strike="noStrike" cap="none" dirty="0" err="1">
                <a:solidFill>
                  <a:schemeClr val="dk1"/>
                </a:solidFill>
                <a:latin typeface="Arial"/>
                <a:ea typeface="Arial"/>
                <a:cs typeface="Arial"/>
                <a:sym typeface="Arial"/>
              </a:rPr>
              <a:t>що</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пов'язано</a:t>
            </a:r>
            <a:r>
              <a:rPr lang="en-US" sz="1800" b="0" i="0" u="none" strike="noStrike" cap="none" dirty="0">
                <a:solidFill>
                  <a:schemeClr val="dk1"/>
                </a:solidFill>
                <a:latin typeface="Arial"/>
                <a:ea typeface="Arial"/>
                <a:cs typeface="Arial"/>
                <a:sym typeface="Arial"/>
              </a:rPr>
              <a:t> з </a:t>
            </a:r>
            <a:r>
              <a:rPr lang="en-US" sz="1800" b="0" i="0" u="none" strike="noStrike" cap="none" dirty="0" err="1">
                <a:solidFill>
                  <a:schemeClr val="dk1"/>
                </a:solidFill>
                <a:latin typeface="Arial"/>
                <a:ea typeface="Arial"/>
                <a:cs typeface="Arial"/>
                <a:sym typeface="Arial"/>
              </a:rPr>
              <a:t>меншими</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загальними</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розмірами</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жінок</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порівняно</a:t>
            </a:r>
            <a:r>
              <a:rPr lang="en-US" sz="1800" b="0" i="0" u="none" strike="noStrike" cap="none" dirty="0">
                <a:solidFill>
                  <a:schemeClr val="dk1"/>
                </a:solidFill>
                <a:latin typeface="Arial"/>
                <a:ea typeface="Arial"/>
                <a:cs typeface="Arial"/>
                <a:sym typeface="Arial"/>
              </a:rPr>
              <a:t> з </a:t>
            </a:r>
            <a:r>
              <a:rPr lang="en-US" sz="1800" b="0" i="0" u="none" strike="noStrike" cap="none" dirty="0" err="1">
                <a:solidFill>
                  <a:schemeClr val="dk1"/>
                </a:solidFill>
                <a:latin typeface="Arial"/>
                <a:ea typeface="Arial"/>
                <a:cs typeface="Arial"/>
                <a:sym typeface="Arial"/>
              </a:rPr>
              <a:t>чоловіками</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Мозок</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новонародженого</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важить</a:t>
            </a:r>
            <a:r>
              <a:rPr lang="en-US" sz="1800" b="0" i="0" u="none" strike="noStrike" cap="none" dirty="0">
                <a:solidFill>
                  <a:schemeClr val="dk1"/>
                </a:solidFill>
                <a:latin typeface="Arial"/>
                <a:ea typeface="Arial"/>
                <a:cs typeface="Arial"/>
                <a:sym typeface="Arial"/>
              </a:rPr>
              <a:t> в </a:t>
            </a:r>
            <a:r>
              <a:rPr lang="en-US" sz="1800" b="0" i="0" u="none" strike="noStrike" cap="none" dirty="0" err="1">
                <a:solidFill>
                  <a:schemeClr val="dk1"/>
                </a:solidFill>
                <a:latin typeface="Arial"/>
                <a:ea typeface="Arial"/>
                <a:cs typeface="Arial"/>
                <a:sym typeface="Arial"/>
              </a:rPr>
              <a:t>середньому</a:t>
            </a:r>
            <a:r>
              <a:rPr lang="en-US" sz="1800" b="0" i="0" u="none" strike="noStrike" cap="none" dirty="0">
                <a:solidFill>
                  <a:schemeClr val="dk1"/>
                </a:solidFill>
                <a:latin typeface="Arial"/>
                <a:ea typeface="Arial"/>
                <a:cs typeface="Arial"/>
                <a:sym typeface="Arial"/>
              </a:rPr>
              <a:t> 330-340 </a:t>
            </a:r>
            <a:r>
              <a:rPr lang="en-US" sz="1800" b="0" i="0" u="none" strike="noStrike" cap="none" dirty="0" err="1">
                <a:solidFill>
                  <a:schemeClr val="dk1"/>
                </a:solidFill>
                <a:latin typeface="Arial"/>
                <a:ea typeface="Arial"/>
                <a:cs typeface="Arial"/>
                <a:sym typeface="Arial"/>
              </a:rPr>
              <a:t>гр</a:t>
            </a:r>
            <a:r>
              <a:rPr lang="en-US" sz="1800" b="0" i="0" u="none" strike="noStrike" cap="none" dirty="0">
                <a:solidFill>
                  <a:schemeClr val="dk1"/>
                </a:solidFill>
                <a:latin typeface="Arial"/>
                <a:ea typeface="Arial"/>
                <a:cs typeface="Arial"/>
                <a:sym typeface="Arial"/>
              </a:rPr>
              <a:t> В </a:t>
            </a:r>
            <a:r>
              <a:rPr lang="en-US" sz="1800" b="0" i="0" u="none" strike="noStrike" cap="none" dirty="0" err="1">
                <a:solidFill>
                  <a:schemeClr val="dk1"/>
                </a:solidFill>
                <a:latin typeface="Arial"/>
                <a:ea typeface="Arial"/>
                <a:cs typeface="Arial"/>
                <a:sym typeface="Arial"/>
              </a:rPr>
              <a:t>ембріональному</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періоді</a:t>
            </a:r>
            <a:r>
              <a:rPr lang="en-US" sz="1800" b="0" i="0" u="none" strike="noStrike" cap="none" dirty="0">
                <a:solidFill>
                  <a:schemeClr val="dk1"/>
                </a:solidFill>
                <a:latin typeface="Arial"/>
                <a:ea typeface="Arial"/>
                <a:cs typeface="Arial"/>
                <a:sym typeface="Arial"/>
              </a:rPr>
              <a:t> і в </a:t>
            </a:r>
            <a:r>
              <a:rPr lang="en-US" sz="1800" b="0" i="0" u="none" strike="noStrike" cap="none" dirty="0" err="1">
                <a:solidFill>
                  <a:schemeClr val="dk1"/>
                </a:solidFill>
                <a:latin typeface="Arial"/>
                <a:ea typeface="Arial"/>
                <a:cs typeface="Arial"/>
                <a:sym typeface="Arial"/>
              </a:rPr>
              <a:t>перші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роки</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життя</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головний</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мозок</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росте</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інтенсивно</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потім</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зростання</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сповільнюється</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остаточної</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величини</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мозок</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досягає</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до</a:t>
            </a:r>
            <a:r>
              <a:rPr lang="en-US" sz="1800" b="0" i="0" u="none" strike="noStrike" cap="none" dirty="0">
                <a:solidFill>
                  <a:schemeClr val="dk1"/>
                </a:solidFill>
                <a:latin typeface="Arial"/>
                <a:ea typeface="Arial"/>
                <a:cs typeface="Arial"/>
                <a:sym typeface="Arial"/>
              </a:rPr>
              <a:t> 20 </a:t>
            </a:r>
            <a:r>
              <a:rPr lang="en-US" sz="1800" b="0" i="0" u="none" strike="noStrike" cap="none" dirty="0" err="1">
                <a:solidFill>
                  <a:schemeClr val="dk1"/>
                </a:solidFill>
                <a:latin typeface="Arial"/>
                <a:ea typeface="Arial"/>
                <a:cs typeface="Arial"/>
                <a:sym typeface="Arial"/>
              </a:rPr>
              <a:t>років</a:t>
            </a:r>
            <a:endParaRPr sz="1400" b="0" i="0" u="none" strike="noStrike" cap="none" dirty="0">
              <a:solidFill>
                <a:srgbClr val="000000"/>
              </a:solidFill>
              <a:latin typeface="Arial"/>
              <a:ea typeface="Arial"/>
              <a:cs typeface="Arial"/>
              <a:sym typeface="Arial"/>
            </a:endParaRPr>
          </a:p>
        </p:txBody>
      </p:sp>
      <p:pic>
        <p:nvPicPr>
          <p:cNvPr id="142" name="Google Shape;142;p21"/>
          <p:cNvPicPr preferRelativeResize="0"/>
          <p:nvPr/>
        </p:nvPicPr>
        <p:blipFill rotWithShape="1">
          <a:blip r:embed="rId3">
            <a:alphaModFix/>
          </a:blip>
          <a:srcRect l="2165" t="9968" r="78312" b="10043"/>
          <a:stretch/>
        </p:blipFill>
        <p:spPr>
          <a:xfrm>
            <a:off x="4560887" y="0"/>
            <a:ext cx="2154237" cy="6858000"/>
          </a:xfrm>
          <a:prstGeom prst="rect">
            <a:avLst/>
          </a:prstGeom>
          <a:noFill/>
          <a:ln>
            <a:noFill/>
          </a:ln>
        </p:spPr>
      </p:pic>
      <p:pic>
        <p:nvPicPr>
          <p:cNvPr id="143" name="Google Shape;143;p21" descr="n5551554"/>
          <p:cNvPicPr preferRelativeResize="0"/>
          <p:nvPr/>
        </p:nvPicPr>
        <p:blipFill rotWithShape="1">
          <a:blip r:embed="rId4">
            <a:alphaModFix/>
          </a:blip>
          <a:srcRect r="60165"/>
          <a:stretch/>
        </p:blipFill>
        <p:spPr>
          <a:xfrm>
            <a:off x="6715125" y="3200400"/>
            <a:ext cx="2428875" cy="3657600"/>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2"/>
          <p:cNvSpPr txBox="1">
            <a:spLocks noGrp="1"/>
          </p:cNvSpPr>
          <p:nvPr>
            <p:ph type="body" idx="1"/>
          </p:nvPr>
        </p:nvSpPr>
        <p:spPr>
          <a:xfrm>
            <a:off x="-164900" y="755175"/>
            <a:ext cx="8229600" cy="5791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3200"/>
              <a:buNone/>
            </a:pPr>
            <a:r>
              <a:rPr lang="en-US" sz="2800" b="1" i="0" u="none">
                <a:solidFill>
                  <a:srgbClr val="000000"/>
                </a:solidFill>
                <a:latin typeface="Calibri"/>
                <a:ea typeface="Calibri"/>
                <a:cs typeface="Calibri"/>
                <a:sym typeface="Calibri"/>
              </a:rPr>
              <a:t>Закономірність розподілу волокон у корінцях спинномозкових нервів </a:t>
            </a:r>
            <a:endParaRPr sz="3200" b="0" i="0" u="none">
              <a:solidFill>
                <a:srgbClr val="000000"/>
              </a:solidFill>
              <a:latin typeface="Calibri"/>
              <a:ea typeface="Calibri"/>
              <a:cs typeface="Calibri"/>
              <a:sym typeface="Calibri"/>
            </a:endParaRPr>
          </a:p>
          <a:p>
            <a:pPr marL="0" lvl="0" indent="0" algn="ctr" rtl="0">
              <a:lnSpc>
                <a:spcPct val="100000"/>
              </a:lnSpc>
              <a:spcBef>
                <a:spcPts val="500"/>
              </a:spcBef>
              <a:spcAft>
                <a:spcPts val="0"/>
              </a:spcAft>
              <a:buSzPts val="3200"/>
              <a:buNone/>
            </a:pPr>
            <a:r>
              <a:rPr lang="en-US" sz="2800" b="1" i="0" u="none">
                <a:solidFill>
                  <a:srgbClr val="000000"/>
                </a:solidFill>
                <a:latin typeface="Calibri"/>
                <a:ea typeface="Calibri"/>
                <a:cs typeface="Calibri"/>
                <a:sym typeface="Calibri"/>
              </a:rPr>
              <a:t>(ЗАКОН БЕЛЛА-МАЖАНДІ):</a:t>
            </a:r>
            <a:endParaRPr sz="3200" b="0" i="0" u="none">
              <a:solidFill>
                <a:srgbClr val="000000"/>
              </a:solidFill>
              <a:latin typeface="Calibri"/>
              <a:ea typeface="Calibri"/>
              <a:cs typeface="Calibri"/>
              <a:sym typeface="Calibri"/>
            </a:endParaRPr>
          </a:p>
          <a:p>
            <a:pPr marL="0" lvl="0" indent="-19050" algn="just" rtl="0">
              <a:lnSpc>
                <a:spcPct val="100000"/>
              </a:lnSpc>
              <a:spcBef>
                <a:spcPts val="400"/>
              </a:spcBef>
              <a:spcAft>
                <a:spcPts val="0"/>
              </a:spcAft>
              <a:buClr>
                <a:srgbClr val="00B050"/>
              </a:buClr>
              <a:buSzPts val="300"/>
              <a:buChar char="•"/>
            </a:pPr>
            <a:r>
              <a:rPr lang="en-US" sz="2400" b="1" i="0" u="sng">
                <a:solidFill>
                  <a:srgbClr val="00B050"/>
                </a:solidFill>
                <a:latin typeface="Calibri"/>
                <a:ea typeface="Calibri"/>
                <a:cs typeface="Calibri"/>
                <a:sym typeface="Calibri"/>
              </a:rPr>
              <a:t>чутливі волокна (аферентні) </a:t>
            </a:r>
            <a:r>
              <a:rPr lang="en-US" sz="2400" b="0" i="0" u="none">
                <a:solidFill>
                  <a:srgbClr val="000000"/>
                </a:solidFill>
                <a:latin typeface="Calibri"/>
                <a:ea typeface="Calibri"/>
                <a:cs typeface="Calibri"/>
                <a:sym typeface="Calibri"/>
              </a:rPr>
              <a:t>вступають в спинний мозок у складі </a:t>
            </a:r>
            <a:r>
              <a:rPr lang="en-US" sz="2400" b="1" i="0" u="sng">
                <a:solidFill>
                  <a:srgbClr val="FF0000"/>
                </a:solidFill>
                <a:latin typeface="Calibri"/>
                <a:ea typeface="Calibri"/>
                <a:cs typeface="Calibri"/>
                <a:sym typeface="Calibri"/>
              </a:rPr>
              <a:t>задніх корінців</a:t>
            </a:r>
            <a:r>
              <a:rPr lang="en-US" sz="2400" b="0" i="0" u="none">
                <a:solidFill>
                  <a:srgbClr val="000000"/>
                </a:solidFill>
                <a:latin typeface="Calibri"/>
                <a:ea typeface="Calibri"/>
                <a:cs typeface="Calibri"/>
                <a:sym typeface="Calibri"/>
              </a:rPr>
              <a:t>, а </a:t>
            </a:r>
            <a:r>
              <a:rPr lang="en-US" sz="2400" b="1" i="0" u="sng">
                <a:solidFill>
                  <a:srgbClr val="00B050"/>
                </a:solidFill>
                <a:latin typeface="Calibri"/>
                <a:ea typeface="Calibri"/>
                <a:cs typeface="Calibri"/>
                <a:sym typeface="Calibri"/>
              </a:rPr>
              <a:t>рухові волокна (еферентні) </a:t>
            </a:r>
            <a:r>
              <a:rPr lang="en-US" sz="2400" b="0" i="0" u="none">
                <a:solidFill>
                  <a:srgbClr val="000000"/>
                </a:solidFill>
                <a:latin typeface="Calibri"/>
                <a:ea typeface="Calibri"/>
                <a:cs typeface="Calibri"/>
                <a:sym typeface="Calibri"/>
              </a:rPr>
              <a:t>виходять зі спинного мозку в складі </a:t>
            </a:r>
            <a:r>
              <a:rPr lang="en-US" sz="2400" b="1" i="0" u="sng">
                <a:solidFill>
                  <a:srgbClr val="FF0000"/>
                </a:solidFill>
                <a:latin typeface="Calibri"/>
                <a:ea typeface="Calibri"/>
                <a:cs typeface="Calibri"/>
                <a:sym typeface="Calibri"/>
              </a:rPr>
              <a:t>передніх корінців.</a:t>
            </a:r>
            <a:endParaRPr sz="3200" b="0" i="0" u="none">
              <a:solidFill>
                <a:srgbClr val="000000"/>
              </a:solidFill>
              <a:latin typeface="Calibri"/>
              <a:ea typeface="Calibri"/>
              <a:cs typeface="Calibri"/>
              <a:sym typeface="Calibri"/>
            </a:endParaRPr>
          </a:p>
          <a:p>
            <a:pPr marL="0" lvl="0" indent="-19050" algn="just" rtl="0">
              <a:lnSpc>
                <a:spcPct val="100000"/>
              </a:lnSpc>
              <a:spcBef>
                <a:spcPts val="400"/>
              </a:spcBef>
              <a:spcAft>
                <a:spcPts val="0"/>
              </a:spcAft>
              <a:buClr>
                <a:srgbClr val="000000"/>
              </a:buClr>
              <a:buSzPts val="300"/>
              <a:buChar char="•"/>
            </a:pPr>
            <a:r>
              <a:rPr lang="en-US" sz="2400" b="0" i="0" u="none">
                <a:solidFill>
                  <a:srgbClr val="000000"/>
                </a:solidFill>
                <a:latin typeface="Calibri"/>
                <a:ea typeface="Calibri"/>
                <a:cs typeface="Calibri"/>
                <a:sym typeface="Calibri"/>
              </a:rPr>
              <a:t>Перерізання передніх корінців супроводжується паралічем м'язів, а задніх – втратою чутливості відповідних ділянок тіла.</a:t>
            </a:r>
            <a:endParaRPr/>
          </a:p>
        </p:txBody>
      </p:sp>
      <p:pic>
        <p:nvPicPr>
          <p:cNvPr id="149" name="Google Shape;149;p22"/>
          <p:cNvPicPr preferRelativeResize="0"/>
          <p:nvPr/>
        </p:nvPicPr>
        <p:blipFill rotWithShape="1">
          <a:blip r:embed="rId3">
            <a:alphaModFix/>
          </a:blip>
          <a:srcRect/>
          <a:stretch/>
        </p:blipFill>
        <p:spPr>
          <a:xfrm>
            <a:off x="3175" y="4278312"/>
            <a:ext cx="3962400" cy="2579687"/>
          </a:xfrm>
          <a:prstGeom prst="rect">
            <a:avLst/>
          </a:prstGeom>
          <a:noFill/>
          <a:ln>
            <a:noFill/>
          </a:ln>
        </p:spPr>
      </p:pic>
      <p:sp>
        <p:nvSpPr>
          <p:cNvPr id="150" name="Google Shape;150;p22"/>
          <p:cNvSpPr txBox="1"/>
          <p:nvPr/>
        </p:nvSpPr>
        <p:spPr>
          <a:xfrm>
            <a:off x="329825" y="4520825"/>
            <a:ext cx="2729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22"/>
          <p:cNvSpPr txBox="1"/>
          <p:nvPr/>
        </p:nvSpPr>
        <p:spPr>
          <a:xfrm>
            <a:off x="2888700" y="4594725"/>
            <a:ext cx="16833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2"/>
          <p:cNvSpPr txBox="1"/>
          <p:nvPr/>
        </p:nvSpPr>
        <p:spPr>
          <a:xfrm>
            <a:off x="2723850" y="4594725"/>
            <a:ext cx="2013000" cy="615600"/>
          </a:xfrm>
          <a:prstGeom prst="rect">
            <a:avLst/>
          </a:prstGeom>
          <a:solidFill>
            <a:srgbClr val="F9F9F9"/>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Біла речовина (мієлінізовані аксони)</a:t>
            </a:r>
            <a:endParaRPr sz="1400" b="0" i="0" u="none" strike="noStrike" cap="none">
              <a:solidFill>
                <a:srgbClr val="000000"/>
              </a:solidFill>
              <a:latin typeface="Arial"/>
              <a:ea typeface="Arial"/>
              <a:cs typeface="Arial"/>
              <a:sym typeface="Arial"/>
            </a:endParaRPr>
          </a:p>
        </p:txBody>
      </p:sp>
      <p:sp>
        <p:nvSpPr>
          <p:cNvPr id="153" name="Google Shape;153;p22"/>
          <p:cNvSpPr txBox="1"/>
          <p:nvPr/>
        </p:nvSpPr>
        <p:spPr>
          <a:xfrm>
            <a:off x="0" y="4158875"/>
            <a:ext cx="2081400" cy="615600"/>
          </a:xfrm>
          <a:prstGeom prst="rect">
            <a:avLst/>
          </a:prstGeom>
          <a:solidFill>
            <a:srgbClr val="F9F9F9"/>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Сіра речовина (нервови клітини) </a:t>
            </a:r>
            <a:endParaRPr sz="1400" b="0" i="0" u="none" strike="noStrike" cap="none">
              <a:solidFill>
                <a:srgbClr val="000000"/>
              </a:solidFill>
              <a:latin typeface="Arial"/>
              <a:ea typeface="Arial"/>
              <a:cs typeface="Arial"/>
              <a:sym typeface="Arial"/>
            </a:endParaRPr>
          </a:p>
        </p:txBody>
      </p:sp>
      <p:sp>
        <p:nvSpPr>
          <p:cNvPr id="154" name="Google Shape;154;p22"/>
          <p:cNvSpPr txBox="1"/>
          <p:nvPr/>
        </p:nvSpPr>
        <p:spPr>
          <a:xfrm>
            <a:off x="0" y="5091625"/>
            <a:ext cx="1683300" cy="400200"/>
          </a:xfrm>
          <a:prstGeom prst="rect">
            <a:avLst/>
          </a:prstGeom>
          <a:solidFill>
            <a:srgbClr val="F9F9F9"/>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Нервові коринці</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3"/>
          <p:cNvSpPr txBox="1">
            <a:spLocks noGrp="1"/>
          </p:cNvSpPr>
          <p:nvPr>
            <p:ph type="body" idx="1"/>
          </p:nvPr>
        </p:nvSpPr>
        <p:spPr>
          <a:xfrm>
            <a:off x="5105400" y="381000"/>
            <a:ext cx="3581400" cy="4648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00"/>
              <a:buChar char="•"/>
            </a:pPr>
            <a:r>
              <a:rPr lang="en-US" sz="2000" b="0" i="0" u="none">
                <a:solidFill>
                  <a:srgbClr val="000000"/>
                </a:solidFill>
                <a:latin typeface="Calibri"/>
                <a:ea typeface="Calibri"/>
                <a:cs typeface="Calibri"/>
                <a:sym typeface="Calibri"/>
              </a:rPr>
              <a:t>У центрі спинного мозку розміщена </a:t>
            </a:r>
            <a:r>
              <a:rPr lang="en-US" sz="2000" b="1" i="0" u="none">
                <a:solidFill>
                  <a:srgbClr val="FF0000"/>
                </a:solidFill>
                <a:latin typeface="Calibri"/>
                <a:ea typeface="Calibri"/>
                <a:cs typeface="Calibri"/>
                <a:sym typeface="Calibri"/>
              </a:rPr>
              <a:t>сіра речовина - </a:t>
            </a:r>
            <a:r>
              <a:rPr lang="en-US" sz="2000" b="0" i="0" u="none">
                <a:solidFill>
                  <a:srgbClr val="000000"/>
                </a:solidFill>
                <a:latin typeface="Calibri"/>
                <a:ea typeface="Calibri"/>
                <a:cs typeface="Calibri"/>
                <a:sym typeface="Calibri"/>
              </a:rPr>
              <a:t>скупчення нервових клітин, що оточене </a:t>
            </a:r>
            <a:r>
              <a:rPr lang="en-US" sz="2000" b="1" i="0" u="none">
                <a:solidFill>
                  <a:srgbClr val="FF0000"/>
                </a:solidFill>
                <a:latin typeface="Calibri"/>
                <a:ea typeface="Calibri"/>
                <a:cs typeface="Calibri"/>
                <a:sym typeface="Calibri"/>
              </a:rPr>
              <a:t>білою  речовиною,</a:t>
            </a:r>
            <a:r>
              <a:rPr lang="en-US" sz="2000" b="0" i="0" u="none">
                <a:solidFill>
                  <a:srgbClr val="000000"/>
                </a:solidFill>
                <a:latin typeface="Calibri"/>
                <a:ea typeface="Calibri"/>
                <a:cs typeface="Calibri"/>
                <a:sym typeface="Calibri"/>
              </a:rPr>
              <a:t> що утворена нервовими волокнами.</a:t>
            </a:r>
            <a:endParaRPr/>
          </a:p>
        </p:txBody>
      </p:sp>
      <p:sp>
        <p:nvSpPr>
          <p:cNvPr id="160" name="Google Shape;160;p23"/>
          <p:cNvSpPr txBox="1"/>
          <p:nvPr/>
        </p:nvSpPr>
        <p:spPr>
          <a:xfrm>
            <a:off x="5072062" y="2590800"/>
            <a:ext cx="4008437" cy="203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Сіра речовина утворює  </a:t>
            </a:r>
            <a:r>
              <a:rPr lang="en-US" sz="1800" b="1" i="0" u="sng" strike="noStrike" cap="none">
                <a:solidFill>
                  <a:schemeClr val="dk1"/>
                </a:solidFill>
                <a:latin typeface="Arial"/>
                <a:ea typeface="Arial"/>
                <a:cs typeface="Arial"/>
                <a:sym typeface="Arial"/>
              </a:rPr>
              <a:t>задні, бічні і передні роги</a:t>
            </a:r>
            <a:r>
              <a:rPr lang="en-US" sz="1800" b="0" i="0" u="none" strike="noStrike" cap="none">
                <a:solidFill>
                  <a:schemeClr val="dk1"/>
                </a:solidFill>
                <a:latin typeface="Arial"/>
                <a:ea typeface="Arial"/>
                <a:cs typeface="Arial"/>
                <a:sym typeface="Arial"/>
              </a:rPr>
              <a:t>. В задні роги входять задні корінці (чутливі); в передні  роги – передні корінці (рухові). У бокових рогах містяться ядра вегетативної нервнової системи (CНС).</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3600" b="1" i="0" u="none">
                <a:solidFill>
                  <a:srgbClr val="1F497D"/>
                </a:solidFill>
                <a:latin typeface="Calibri"/>
                <a:ea typeface="Calibri"/>
                <a:cs typeface="Calibri"/>
                <a:sym typeface="Calibri"/>
              </a:rPr>
              <a:t>Групи нервових клітин спинного мозку </a:t>
            </a:r>
            <a:endParaRPr/>
          </a:p>
        </p:txBody>
      </p:sp>
      <p:pic>
        <p:nvPicPr>
          <p:cNvPr id="166" name="Google Shape;166;p24"/>
          <p:cNvPicPr preferRelativeResize="0"/>
          <p:nvPr/>
        </p:nvPicPr>
        <p:blipFill rotWithShape="1">
          <a:blip r:embed="rId3">
            <a:alphaModFix/>
          </a:blip>
          <a:srcRect/>
          <a:stretch/>
        </p:blipFill>
        <p:spPr>
          <a:xfrm>
            <a:off x="3060700" y="762000"/>
            <a:ext cx="6113462" cy="4065587"/>
          </a:xfrm>
          <a:prstGeom prst="rect">
            <a:avLst/>
          </a:prstGeom>
          <a:noFill/>
          <a:ln>
            <a:noFill/>
          </a:ln>
        </p:spPr>
      </p:pic>
      <p:sp>
        <p:nvSpPr>
          <p:cNvPr id="167" name="Google Shape;167;p24"/>
          <p:cNvSpPr txBox="1"/>
          <p:nvPr/>
        </p:nvSpPr>
        <p:spPr>
          <a:xfrm>
            <a:off x="533400" y="1295400"/>
            <a:ext cx="6934200" cy="3698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Спинний мозок людини має приблизно 13 млн нейронів</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5"/>
          <p:cNvSpPr txBox="1">
            <a:spLocks noGrp="1"/>
          </p:cNvSpPr>
          <p:nvPr>
            <p:ph type="body" idx="1"/>
          </p:nvPr>
        </p:nvSpPr>
        <p:spPr>
          <a:xfrm>
            <a:off x="457200" y="381000"/>
            <a:ext cx="8229600" cy="58674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2000" b="0" i="0" u="none">
                <a:solidFill>
                  <a:srgbClr val="000000"/>
                </a:solidFill>
                <a:latin typeface="Calibri"/>
                <a:ea typeface="Calibri"/>
                <a:cs typeface="Calibri"/>
                <a:sym typeface="Calibri"/>
              </a:rPr>
              <a:t> Біла речовина складається з аксонів нейронів, вузлів спинномозкових нервів, що утворюють особливі канатики (стовпи).  Між передніми рогами лежать </a:t>
            </a:r>
            <a:r>
              <a:rPr lang="en-US" sz="2000" b="0" i="0" u="sng">
                <a:solidFill>
                  <a:srgbClr val="000000"/>
                </a:solidFill>
                <a:latin typeface="Calibri"/>
                <a:ea typeface="Calibri"/>
                <a:cs typeface="Calibri"/>
                <a:sym typeface="Calibri"/>
              </a:rPr>
              <a:t>передні стовпи</a:t>
            </a:r>
            <a:r>
              <a:rPr lang="en-US" sz="2000" b="0" i="0" u="none">
                <a:solidFill>
                  <a:srgbClr val="000000"/>
                </a:solidFill>
                <a:latin typeface="Calibri"/>
                <a:ea typeface="Calibri"/>
                <a:cs typeface="Calibri"/>
                <a:sym typeface="Calibri"/>
              </a:rPr>
              <a:t>, між задніми - задні стовпи, між передніми і задніми - бічні. У цих стовпах проходять провідні шляхи спинного мозку, що виконують складну функцію зв'язку з головним мозком. Виділяють </a:t>
            </a:r>
            <a:r>
              <a:rPr lang="en-US" sz="2000" b="1" i="0" u="sng">
                <a:solidFill>
                  <a:srgbClr val="FF0000"/>
                </a:solidFill>
                <a:latin typeface="Calibri"/>
                <a:ea typeface="Calibri"/>
                <a:cs typeface="Calibri"/>
                <a:sym typeface="Calibri"/>
              </a:rPr>
              <a:t>висхідні провідні шляхи </a:t>
            </a:r>
            <a:r>
              <a:rPr lang="en-US" sz="2000" b="0" i="0" u="none">
                <a:solidFill>
                  <a:srgbClr val="000000"/>
                </a:solidFill>
                <a:latin typeface="Calibri"/>
                <a:ea typeface="Calibri"/>
                <a:cs typeface="Calibri"/>
                <a:sym typeface="Calibri"/>
              </a:rPr>
              <a:t>(аферентні), що передають </a:t>
            </a:r>
            <a:r>
              <a:rPr lang="en-US" sz="2000" b="0" i="1" u="none">
                <a:solidFill>
                  <a:srgbClr val="FF0000"/>
                </a:solidFill>
                <a:latin typeface="Calibri"/>
                <a:ea typeface="Calibri"/>
                <a:cs typeface="Calibri"/>
                <a:sym typeface="Calibri"/>
              </a:rPr>
              <a:t>чутливі імпульси з периферії до головного мозку</a:t>
            </a:r>
            <a:r>
              <a:rPr lang="en-US" sz="2000" b="0" i="0" u="none">
                <a:solidFill>
                  <a:srgbClr val="000000"/>
                </a:solidFill>
                <a:latin typeface="Calibri"/>
                <a:ea typeface="Calibri"/>
                <a:cs typeface="Calibri"/>
                <a:sym typeface="Calibri"/>
              </a:rPr>
              <a:t>, і </a:t>
            </a:r>
            <a:r>
              <a:rPr lang="en-US" sz="2000" b="1" i="0" u="sng">
                <a:solidFill>
                  <a:srgbClr val="FF0000"/>
                </a:solidFill>
                <a:latin typeface="Calibri"/>
                <a:ea typeface="Calibri"/>
                <a:cs typeface="Calibri"/>
                <a:sym typeface="Calibri"/>
              </a:rPr>
              <a:t>низхідні</a:t>
            </a:r>
            <a:r>
              <a:rPr lang="en-US" sz="2000" b="0" i="0" u="none">
                <a:solidFill>
                  <a:srgbClr val="000000"/>
                </a:solidFill>
                <a:latin typeface="Calibri"/>
                <a:ea typeface="Calibri"/>
                <a:cs typeface="Calibri"/>
                <a:sym typeface="Calibri"/>
              </a:rPr>
              <a:t> (еферентні), </a:t>
            </a:r>
            <a:r>
              <a:rPr lang="en-US" sz="2000" b="0" i="1" u="none">
                <a:solidFill>
                  <a:srgbClr val="FF0000"/>
                </a:solidFill>
                <a:latin typeface="Calibri"/>
                <a:ea typeface="Calibri"/>
                <a:cs typeface="Calibri"/>
                <a:sym typeface="Calibri"/>
              </a:rPr>
              <a:t>які проводять рухові імпульси від кори та інших відділів головного мозку до спинного мозку</a:t>
            </a:r>
            <a:r>
              <a:rPr lang="en-US" sz="2000" b="0" i="0" u="none">
                <a:solidFill>
                  <a:srgbClr val="000000"/>
                </a:solidFill>
                <a:latin typeface="Calibri"/>
                <a:ea typeface="Calibri"/>
                <a:cs typeface="Calibri"/>
                <a:sym typeface="Calibri"/>
              </a:rPr>
              <a:t>. </a:t>
            </a:r>
            <a:endParaRPr/>
          </a:p>
        </p:txBody>
      </p:sp>
      <p:grpSp>
        <p:nvGrpSpPr>
          <p:cNvPr id="173" name="Google Shape;173;p25"/>
          <p:cNvGrpSpPr/>
          <p:nvPr/>
        </p:nvGrpSpPr>
        <p:grpSpPr>
          <a:xfrm>
            <a:off x="4343400" y="3200400"/>
            <a:ext cx="4621212" cy="3649662"/>
            <a:chOff x="3962400" y="3487737"/>
            <a:chExt cx="5181600" cy="3370262"/>
          </a:xfrm>
        </p:grpSpPr>
        <p:pic>
          <p:nvPicPr>
            <p:cNvPr id="174" name="Google Shape;174;p25" descr="fig1402"/>
            <p:cNvPicPr preferRelativeResize="0"/>
            <p:nvPr/>
          </p:nvPicPr>
          <p:blipFill rotWithShape="1">
            <a:blip r:embed="rId3">
              <a:alphaModFix/>
            </a:blip>
            <a:srcRect/>
            <a:stretch/>
          </p:blipFill>
          <p:spPr>
            <a:xfrm>
              <a:off x="3962400" y="3487737"/>
              <a:ext cx="5181600" cy="3370262"/>
            </a:xfrm>
            <a:prstGeom prst="rect">
              <a:avLst/>
            </a:prstGeom>
            <a:noFill/>
            <a:ln>
              <a:noFill/>
            </a:ln>
          </p:spPr>
        </p:pic>
        <p:sp>
          <p:nvSpPr>
            <p:cNvPr id="175" name="Google Shape;175;p25"/>
            <p:cNvSpPr txBox="1"/>
            <p:nvPr/>
          </p:nvSpPr>
          <p:spPr>
            <a:xfrm>
              <a:off x="5562600" y="5106987"/>
              <a:ext cx="282575" cy="393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3300"/>
                </a:buClr>
                <a:buSzPts val="1800"/>
                <a:buFont typeface="Arial"/>
                <a:buNone/>
              </a:pPr>
              <a:r>
                <a:rPr lang="en-US" sz="1800" b="0" i="0" u="none" strike="noStrike" cap="none">
                  <a:solidFill>
                    <a:srgbClr val="FF33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76" name="Google Shape;176;p25"/>
            <p:cNvSpPr txBox="1"/>
            <p:nvPr/>
          </p:nvSpPr>
          <p:spPr>
            <a:xfrm>
              <a:off x="4784725" y="4468812"/>
              <a:ext cx="280987" cy="393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3300"/>
                </a:buClr>
                <a:buSzPts val="1800"/>
                <a:buFont typeface="Arial"/>
                <a:buNone/>
              </a:pPr>
              <a:r>
                <a:rPr lang="en-US" sz="1800" b="0" i="0" u="none" strike="noStrike" cap="none">
                  <a:solidFill>
                    <a:srgbClr val="FF33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77" name="Google Shape;177;p25"/>
            <p:cNvSpPr txBox="1"/>
            <p:nvPr/>
          </p:nvSpPr>
          <p:spPr>
            <a:xfrm>
              <a:off x="5546725" y="3935412"/>
              <a:ext cx="282575" cy="393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3300"/>
                </a:buClr>
                <a:buSzPts val="1800"/>
                <a:buFont typeface="Arial"/>
                <a:buNone/>
              </a:pPr>
              <a:r>
                <a:rPr lang="en-US" sz="1800" b="0" i="0" u="none" strike="noStrike" cap="none">
                  <a:solidFill>
                    <a:srgbClr val="FF33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6"/>
          <p:cNvSpPr txBox="1">
            <a:spLocks noGrp="1"/>
          </p:cNvSpPr>
          <p:nvPr>
            <p:ph type="title"/>
          </p:nvPr>
        </p:nvSpPr>
        <p:spPr>
          <a:xfrm>
            <a:off x="419100" y="152400"/>
            <a:ext cx="8229600" cy="533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4000" b="1" i="0" u="none">
                <a:solidFill>
                  <a:srgbClr val="1F497D"/>
                </a:solidFill>
                <a:latin typeface="Calibri"/>
                <a:ea typeface="Calibri"/>
                <a:cs typeface="Calibri"/>
                <a:sym typeface="Calibri"/>
              </a:rPr>
              <a:t>Провідні шляхи спинного мозку</a:t>
            </a:r>
            <a:endParaRPr/>
          </a:p>
        </p:txBody>
      </p:sp>
      <p:sp>
        <p:nvSpPr>
          <p:cNvPr id="183" name="Google Shape;183;p26"/>
          <p:cNvSpPr txBox="1">
            <a:spLocks noGrp="1"/>
          </p:cNvSpPr>
          <p:nvPr>
            <p:ph type="body" idx="1"/>
          </p:nvPr>
        </p:nvSpPr>
        <p:spPr>
          <a:xfrm>
            <a:off x="457200" y="1600200"/>
            <a:ext cx="8229600" cy="46482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184" name="Google Shape;184;p26"/>
          <p:cNvPicPr preferRelativeResize="0"/>
          <p:nvPr/>
        </p:nvPicPr>
        <p:blipFill rotWithShape="1">
          <a:blip r:embed="rId3">
            <a:alphaModFix/>
          </a:blip>
          <a:srcRect/>
          <a:stretch/>
        </p:blipFill>
        <p:spPr>
          <a:xfrm>
            <a:off x="0" y="1524000"/>
            <a:ext cx="9067800" cy="5181600"/>
          </a:xfrm>
          <a:prstGeom prst="rect">
            <a:avLst/>
          </a:prstGeom>
          <a:noFill/>
          <a:ln>
            <a:noFill/>
          </a:ln>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4000" b="1" i="0" u="none">
                <a:solidFill>
                  <a:srgbClr val="1F497D"/>
                </a:solidFill>
                <a:latin typeface="Calibri"/>
                <a:ea typeface="Calibri"/>
                <a:cs typeface="Calibri"/>
                <a:sym typeface="Calibri"/>
              </a:rPr>
              <a:t>Рефлекси спинного мозку</a:t>
            </a:r>
            <a:endParaRPr/>
          </a:p>
        </p:txBody>
      </p:sp>
      <p:sp>
        <p:nvSpPr>
          <p:cNvPr id="190" name="Google Shape;190;p27"/>
          <p:cNvSpPr txBox="1">
            <a:spLocks noGrp="1"/>
          </p:cNvSpPr>
          <p:nvPr>
            <p:ph type="body" idx="1"/>
          </p:nvPr>
        </p:nvSpPr>
        <p:spPr>
          <a:xfrm>
            <a:off x="457200" y="1600200"/>
            <a:ext cx="8229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1800" b="1" i="0" u="sng">
                <a:solidFill>
                  <a:srgbClr val="000000"/>
                </a:solidFill>
                <a:latin typeface="Calibri"/>
                <a:ea typeface="Calibri"/>
                <a:cs typeface="Calibri"/>
                <a:sym typeface="Calibri"/>
              </a:rPr>
              <a:t>Рефлекси на розтягнення м'яза. </a:t>
            </a:r>
            <a:r>
              <a:rPr lang="en-US" sz="1800" b="0" i="0" u="none">
                <a:solidFill>
                  <a:srgbClr val="000000"/>
                </a:solidFill>
                <a:latin typeface="Calibri"/>
                <a:ea typeface="Calibri"/>
                <a:cs typeface="Calibri"/>
                <a:sym typeface="Calibri"/>
              </a:rPr>
              <a:t>швидке розтягнення м'яза, всього на кілька міліметрів механічним ударом по її сухожилию призводить до скорочення всього м'яза і рухової реакції. Наприклад, легкий удар по сухожилку надколінника викликає скорочення м'язів стегна і розгинання гомілки.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1" i="0" u="sng">
                <a:solidFill>
                  <a:srgbClr val="000000"/>
                </a:solidFill>
                <a:latin typeface="Calibri"/>
                <a:ea typeface="Calibri"/>
                <a:cs typeface="Calibri"/>
                <a:sym typeface="Calibri"/>
              </a:rPr>
              <a:t>Рефлекси з рецепторів шкіри</a:t>
            </a:r>
            <a:r>
              <a:rPr lang="en-US" sz="1800" b="0" i="0" u="none">
                <a:solidFill>
                  <a:srgbClr val="000000"/>
                </a:solidFill>
                <a:latin typeface="Calibri"/>
                <a:ea typeface="Calibri"/>
                <a:cs typeface="Calibri"/>
                <a:sym typeface="Calibri"/>
              </a:rPr>
              <a:t> носять характер, що залежить від сили подразнення, виду подразнювального рецептора, але найчастіше кінцева реакція виглядає у вигляді посилення скорочення м'язів-згиначів.</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 </a:t>
            </a:r>
            <a:r>
              <a:rPr lang="en-US" sz="1800" b="1" i="0" u="sng">
                <a:solidFill>
                  <a:srgbClr val="000000"/>
                </a:solidFill>
                <a:latin typeface="Calibri"/>
                <a:ea typeface="Calibri"/>
                <a:cs typeface="Calibri"/>
                <a:sym typeface="Calibri"/>
              </a:rPr>
              <a:t>Вісцеромоторні рефлекси </a:t>
            </a:r>
            <a:r>
              <a:rPr lang="en-US" sz="1800" b="0" i="0" u="none">
                <a:solidFill>
                  <a:srgbClr val="000000"/>
                </a:solidFill>
                <a:latin typeface="Calibri"/>
                <a:ea typeface="Calibri"/>
                <a:cs typeface="Calibri"/>
                <a:sym typeface="Calibri"/>
              </a:rPr>
              <a:t>виникають при стимуляції аферентних нервів внутрішніх органів і характеризуються появою рухових реакцій м'язів грудної клітки і черевної стінки, м'язів-розгиначів спини.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1" i="0" u="sng">
                <a:solidFill>
                  <a:srgbClr val="000000"/>
                </a:solidFill>
                <a:latin typeface="Calibri"/>
                <a:ea typeface="Calibri"/>
                <a:cs typeface="Calibri"/>
                <a:sym typeface="Calibri"/>
              </a:rPr>
              <a:t>Рефлекси автономної нервової системи</a:t>
            </a:r>
            <a:r>
              <a:rPr lang="en-US" sz="1800" b="0" i="0" u="none">
                <a:solidFill>
                  <a:srgbClr val="000000"/>
                </a:solidFill>
                <a:latin typeface="Calibri"/>
                <a:ea typeface="Calibri"/>
                <a:cs typeface="Calibri"/>
                <a:sym typeface="Calibri"/>
              </a:rPr>
              <a:t>. Вони починаються від різних рецепторів, входять в спинний мозок через задні корінці, задні роги, далі в бічні роги, нейрони яких через передній корінець посилають аксони НЕ о до органів, а до ганглію симпитичного чи парасимпатичного відділу АНС.</a:t>
            </a:r>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8"/>
          <p:cNvSpPr txBox="1">
            <a:spLocks noGrp="1"/>
          </p:cNvSpPr>
          <p:nvPr>
            <p:ph type="body" idx="1"/>
          </p:nvPr>
        </p:nvSpPr>
        <p:spPr>
          <a:xfrm>
            <a:off x="457200" y="457200"/>
            <a:ext cx="8229600" cy="5791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2800"/>
              <a:buFont typeface="Arial"/>
              <a:buNone/>
            </a:pPr>
            <a:r>
              <a:rPr lang="en-US" sz="2800" b="1" i="0" u="none">
                <a:solidFill>
                  <a:schemeClr val="dk1"/>
                </a:solidFill>
                <a:latin typeface="Arial"/>
                <a:ea typeface="Arial"/>
                <a:cs typeface="Arial"/>
                <a:sym typeface="Arial"/>
              </a:rPr>
              <a:t>Закономірність розподілу волокон у корінцях спинномозкових нервів </a:t>
            </a:r>
            <a:endParaRPr/>
          </a:p>
          <a:p>
            <a:pPr marL="0" lvl="0" indent="0" algn="ctr" rtl="0">
              <a:lnSpc>
                <a:spcPct val="100000"/>
              </a:lnSpc>
              <a:spcBef>
                <a:spcPts val="560"/>
              </a:spcBef>
              <a:spcAft>
                <a:spcPts val="0"/>
              </a:spcAft>
              <a:buClr>
                <a:schemeClr val="dk1"/>
              </a:buClr>
              <a:buSzPts val="2800"/>
              <a:buFont typeface="Arial"/>
              <a:buNone/>
            </a:pPr>
            <a:r>
              <a:rPr lang="en-US" sz="2800" b="1" i="0" u="none">
                <a:solidFill>
                  <a:schemeClr val="dk1"/>
                </a:solidFill>
                <a:latin typeface="Arial"/>
                <a:ea typeface="Arial"/>
                <a:cs typeface="Arial"/>
                <a:sym typeface="Arial"/>
              </a:rPr>
              <a:t>(ЗАКОН БЕЛЛА-МАЖАНДІ):</a:t>
            </a:r>
            <a:endParaRPr/>
          </a:p>
          <a:p>
            <a:pPr marL="0" lvl="0" indent="-152400" algn="just" rtl="0">
              <a:lnSpc>
                <a:spcPct val="100000"/>
              </a:lnSpc>
              <a:spcBef>
                <a:spcPts val="480"/>
              </a:spcBef>
              <a:spcAft>
                <a:spcPts val="0"/>
              </a:spcAft>
              <a:buClr>
                <a:srgbClr val="00B050"/>
              </a:buClr>
              <a:buSzPts val="2400"/>
              <a:buFont typeface="Arial"/>
              <a:buChar char="•"/>
            </a:pPr>
            <a:r>
              <a:rPr lang="en-US" sz="2400" b="1" i="0" u="sng">
                <a:solidFill>
                  <a:srgbClr val="00B050"/>
                </a:solidFill>
                <a:latin typeface="Arial"/>
                <a:ea typeface="Arial"/>
                <a:cs typeface="Arial"/>
                <a:sym typeface="Arial"/>
              </a:rPr>
              <a:t>чутливі волокна (аферентні) </a:t>
            </a:r>
            <a:r>
              <a:rPr lang="en-US" sz="2400" b="0" i="0" u="none">
                <a:solidFill>
                  <a:schemeClr val="dk1"/>
                </a:solidFill>
                <a:latin typeface="Arial"/>
                <a:ea typeface="Arial"/>
                <a:cs typeface="Arial"/>
                <a:sym typeface="Arial"/>
              </a:rPr>
              <a:t>вступають в спинний мозок у складі </a:t>
            </a:r>
            <a:r>
              <a:rPr lang="en-US" sz="2400" b="1" i="0" u="sng">
                <a:solidFill>
                  <a:srgbClr val="FF0000"/>
                </a:solidFill>
                <a:latin typeface="Arial"/>
                <a:ea typeface="Arial"/>
                <a:cs typeface="Arial"/>
                <a:sym typeface="Arial"/>
              </a:rPr>
              <a:t>задніх корінців</a:t>
            </a:r>
            <a:r>
              <a:rPr lang="en-US" sz="2400" b="0" i="0" u="none">
                <a:solidFill>
                  <a:schemeClr val="dk1"/>
                </a:solidFill>
                <a:latin typeface="Arial"/>
                <a:ea typeface="Arial"/>
                <a:cs typeface="Arial"/>
                <a:sym typeface="Arial"/>
              </a:rPr>
              <a:t>, а </a:t>
            </a:r>
            <a:r>
              <a:rPr lang="en-US" sz="2400" b="1" i="0" u="sng">
                <a:solidFill>
                  <a:srgbClr val="00B050"/>
                </a:solidFill>
                <a:latin typeface="Arial"/>
                <a:ea typeface="Arial"/>
                <a:cs typeface="Arial"/>
                <a:sym typeface="Arial"/>
              </a:rPr>
              <a:t>рухові волокна (еферентні) </a:t>
            </a:r>
            <a:r>
              <a:rPr lang="en-US" sz="2400" b="0" i="0" u="none">
                <a:solidFill>
                  <a:schemeClr val="dk1"/>
                </a:solidFill>
                <a:latin typeface="Arial"/>
                <a:ea typeface="Arial"/>
                <a:cs typeface="Arial"/>
                <a:sym typeface="Arial"/>
              </a:rPr>
              <a:t>виходять зі спинного мозку в складі </a:t>
            </a:r>
            <a:r>
              <a:rPr lang="en-US" sz="2400" b="1" i="0" u="sng">
                <a:solidFill>
                  <a:srgbClr val="FF0000"/>
                </a:solidFill>
                <a:latin typeface="Arial"/>
                <a:ea typeface="Arial"/>
                <a:cs typeface="Arial"/>
                <a:sym typeface="Arial"/>
              </a:rPr>
              <a:t>передніх корінців.</a:t>
            </a:r>
            <a:endParaRPr/>
          </a:p>
          <a:p>
            <a:pPr marL="0" lvl="0" indent="-152400" algn="just" rtl="0">
              <a:lnSpc>
                <a:spcPct val="10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Перерізання передніх корінців супроводжується паралічем м'язів, а задніх – втратою чутливості відповідних ділянок тіла.</a:t>
            </a:r>
            <a:endParaRPr/>
          </a:p>
        </p:txBody>
      </p:sp>
      <p:pic>
        <p:nvPicPr>
          <p:cNvPr id="196" name="Google Shape;196;p28"/>
          <p:cNvPicPr preferRelativeResize="0"/>
          <p:nvPr/>
        </p:nvPicPr>
        <p:blipFill rotWithShape="1">
          <a:blip r:embed="rId3">
            <a:alphaModFix/>
          </a:blip>
          <a:srcRect l="19144" t="19541" r="30622" b="14330"/>
          <a:stretch/>
        </p:blipFill>
        <p:spPr>
          <a:xfrm>
            <a:off x="6300700" y="4542425"/>
            <a:ext cx="1893625" cy="1705975"/>
          </a:xfrm>
          <a:prstGeom prst="rect">
            <a:avLst/>
          </a:prstGeom>
          <a:noFill/>
          <a:ln>
            <a:noFill/>
          </a:ln>
        </p:spPr>
      </p:pic>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9"/>
          <p:cNvSpPr txBox="1">
            <a:spLocks noGrp="1"/>
          </p:cNvSpPr>
          <p:nvPr>
            <p:ph type="body" idx="1"/>
          </p:nvPr>
        </p:nvSpPr>
        <p:spPr>
          <a:xfrm>
            <a:off x="5105400" y="381000"/>
            <a:ext cx="3581400" cy="4648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У центрі спинного мозку розміщена </a:t>
            </a:r>
            <a:r>
              <a:rPr lang="en-US" sz="2000" b="1" i="0" u="none">
                <a:solidFill>
                  <a:srgbClr val="FF0000"/>
                </a:solidFill>
                <a:latin typeface="Arial"/>
                <a:ea typeface="Arial"/>
                <a:cs typeface="Arial"/>
                <a:sym typeface="Arial"/>
              </a:rPr>
              <a:t>сіра речовина - </a:t>
            </a:r>
            <a:r>
              <a:rPr lang="en-US" sz="2000" b="0" i="0" u="none">
                <a:solidFill>
                  <a:schemeClr val="dk1"/>
                </a:solidFill>
                <a:latin typeface="Arial"/>
                <a:ea typeface="Arial"/>
                <a:cs typeface="Arial"/>
                <a:sym typeface="Arial"/>
              </a:rPr>
              <a:t>скупчення нервових клітин, що оточене </a:t>
            </a:r>
            <a:r>
              <a:rPr lang="en-US" sz="2000" b="1" i="0" u="none">
                <a:solidFill>
                  <a:srgbClr val="FF0000"/>
                </a:solidFill>
                <a:latin typeface="Arial"/>
                <a:ea typeface="Arial"/>
                <a:cs typeface="Arial"/>
                <a:sym typeface="Arial"/>
              </a:rPr>
              <a:t>білою  речовиною,</a:t>
            </a:r>
            <a:r>
              <a:rPr lang="en-US" sz="2000" b="0" i="0" u="none">
                <a:solidFill>
                  <a:schemeClr val="dk1"/>
                </a:solidFill>
                <a:latin typeface="Arial"/>
                <a:ea typeface="Arial"/>
                <a:cs typeface="Arial"/>
                <a:sym typeface="Arial"/>
              </a:rPr>
              <a:t> що утворена нервовими волокнами.</a:t>
            </a:r>
            <a:endParaRPr/>
          </a:p>
        </p:txBody>
      </p:sp>
      <p:pic>
        <p:nvPicPr>
          <p:cNvPr id="202" name="Google Shape;202;p29" descr="&amp;Kcy;&amp;acy;&amp;rcy;&amp;tcy;&amp;icy;&amp;ncy;&amp;kcy;&amp;acy; 23 &amp;icy;&amp;zcy; 2057"/>
          <p:cNvPicPr preferRelativeResize="0"/>
          <p:nvPr/>
        </p:nvPicPr>
        <p:blipFill rotWithShape="1">
          <a:blip r:embed="rId3">
            <a:alphaModFix/>
          </a:blip>
          <a:srcRect l="13434" t="8675" r="22035"/>
          <a:stretch/>
        </p:blipFill>
        <p:spPr>
          <a:xfrm>
            <a:off x="619824" y="585725"/>
            <a:ext cx="4058675" cy="5815075"/>
          </a:xfrm>
          <a:prstGeom prst="rect">
            <a:avLst/>
          </a:prstGeom>
          <a:noFill/>
          <a:ln w="9525" cap="flat" cmpd="sng">
            <a:solidFill>
              <a:srgbClr val="71BEC4"/>
            </a:solidFill>
            <a:prstDash val="solid"/>
            <a:round/>
            <a:headEnd type="none" w="sm" len="sm"/>
            <a:tailEnd type="none" w="sm" len="sm"/>
          </a:ln>
          <a:effectLst>
            <a:outerShdw blurRad="292100" dist="139700" dir="2700000" algn="tl" rotWithShape="0">
              <a:srgbClr val="333333">
                <a:alpha val="63921"/>
              </a:srgbClr>
            </a:outerShdw>
          </a:effectLst>
        </p:spPr>
      </p:pic>
      <p:sp>
        <p:nvSpPr>
          <p:cNvPr id="203" name="Google Shape;203;p29"/>
          <p:cNvSpPr txBox="1"/>
          <p:nvPr/>
        </p:nvSpPr>
        <p:spPr>
          <a:xfrm>
            <a:off x="4891887" y="2997200"/>
            <a:ext cx="40083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dirty="0" err="1">
                <a:solidFill>
                  <a:schemeClr val="dk1"/>
                </a:solidFill>
                <a:latin typeface="Arial"/>
                <a:ea typeface="Arial"/>
                <a:cs typeface="Arial"/>
                <a:sym typeface="Arial"/>
              </a:rPr>
              <a:t>Сіра</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речовина</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утворює</a:t>
            </a:r>
            <a:r>
              <a:rPr lang="en-US" sz="1800" b="0" i="0" u="none" strike="noStrike" cap="none" dirty="0">
                <a:solidFill>
                  <a:schemeClr val="dk1"/>
                </a:solidFill>
                <a:latin typeface="Arial"/>
                <a:ea typeface="Arial"/>
                <a:cs typeface="Arial"/>
                <a:sym typeface="Arial"/>
              </a:rPr>
              <a:t>  </a:t>
            </a:r>
            <a:r>
              <a:rPr lang="en-US" sz="1800" b="1" i="0" u="sng" strike="noStrike" cap="none" dirty="0" err="1">
                <a:solidFill>
                  <a:schemeClr val="dk1"/>
                </a:solidFill>
                <a:latin typeface="Arial"/>
                <a:ea typeface="Arial"/>
                <a:cs typeface="Arial"/>
                <a:sym typeface="Arial"/>
              </a:rPr>
              <a:t>задні</a:t>
            </a:r>
            <a:r>
              <a:rPr lang="en-US" sz="1800" b="1" i="0" u="sng" strike="noStrike" cap="none" dirty="0">
                <a:solidFill>
                  <a:schemeClr val="dk1"/>
                </a:solidFill>
                <a:latin typeface="Arial"/>
                <a:ea typeface="Arial"/>
                <a:cs typeface="Arial"/>
                <a:sym typeface="Arial"/>
              </a:rPr>
              <a:t>, </a:t>
            </a:r>
            <a:r>
              <a:rPr lang="en-US" sz="1800" b="1" i="0" u="sng" strike="noStrike" cap="none" dirty="0" err="1">
                <a:solidFill>
                  <a:schemeClr val="dk1"/>
                </a:solidFill>
                <a:latin typeface="Arial"/>
                <a:ea typeface="Arial"/>
                <a:cs typeface="Arial"/>
                <a:sym typeface="Arial"/>
              </a:rPr>
              <a:t>бічні</a:t>
            </a:r>
            <a:r>
              <a:rPr lang="en-US" sz="1800" b="1" i="0" u="sng" strike="noStrike" cap="none" dirty="0">
                <a:solidFill>
                  <a:schemeClr val="dk1"/>
                </a:solidFill>
                <a:latin typeface="Arial"/>
                <a:ea typeface="Arial"/>
                <a:cs typeface="Arial"/>
                <a:sym typeface="Arial"/>
              </a:rPr>
              <a:t> і </a:t>
            </a:r>
            <a:r>
              <a:rPr lang="en-US" sz="1800" b="1" i="0" u="sng" strike="noStrike" cap="none" dirty="0" err="1">
                <a:solidFill>
                  <a:schemeClr val="dk1"/>
                </a:solidFill>
                <a:latin typeface="Arial"/>
                <a:ea typeface="Arial"/>
                <a:cs typeface="Arial"/>
                <a:sym typeface="Arial"/>
              </a:rPr>
              <a:t>передні</a:t>
            </a:r>
            <a:r>
              <a:rPr lang="en-US" sz="1800" b="1" i="0" u="sng" strike="noStrike" cap="none" dirty="0">
                <a:solidFill>
                  <a:schemeClr val="dk1"/>
                </a:solidFill>
                <a:latin typeface="Arial"/>
                <a:ea typeface="Arial"/>
                <a:cs typeface="Arial"/>
                <a:sym typeface="Arial"/>
              </a:rPr>
              <a:t> </a:t>
            </a:r>
            <a:r>
              <a:rPr lang="en-US" sz="1800" b="1" i="0" u="sng" strike="noStrike" cap="none" dirty="0" err="1">
                <a:solidFill>
                  <a:schemeClr val="dk1"/>
                </a:solidFill>
                <a:latin typeface="Arial"/>
                <a:ea typeface="Arial"/>
                <a:cs typeface="Arial"/>
                <a:sym typeface="Arial"/>
              </a:rPr>
              <a:t>роги</a:t>
            </a:r>
            <a:r>
              <a:rPr lang="en-US" sz="1800" b="0" i="0" u="none" strike="noStrike" cap="none" dirty="0">
                <a:solidFill>
                  <a:schemeClr val="dk1"/>
                </a:solidFill>
                <a:latin typeface="Arial"/>
                <a:ea typeface="Arial"/>
                <a:cs typeface="Arial"/>
                <a:sym typeface="Arial"/>
              </a:rPr>
              <a:t>. В </a:t>
            </a:r>
            <a:r>
              <a:rPr lang="en-US" sz="1800" b="0" i="0" u="none" strike="noStrike" cap="none" dirty="0" err="1">
                <a:solidFill>
                  <a:schemeClr val="dk1"/>
                </a:solidFill>
                <a:latin typeface="Arial"/>
                <a:ea typeface="Arial"/>
                <a:cs typeface="Arial"/>
                <a:sym typeface="Arial"/>
              </a:rPr>
              <a:t>задні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роги</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входять</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задні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корінці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чутливі</a:t>
            </a:r>
            <a:r>
              <a:rPr lang="en-US" sz="1800" b="0" i="0" u="none" strike="noStrike" cap="none" dirty="0">
                <a:solidFill>
                  <a:schemeClr val="dk1"/>
                </a:solidFill>
                <a:latin typeface="Arial"/>
                <a:ea typeface="Arial"/>
                <a:cs typeface="Arial"/>
                <a:sym typeface="Arial"/>
              </a:rPr>
              <a:t>); в </a:t>
            </a:r>
            <a:r>
              <a:rPr lang="en-US" sz="1800" b="0" i="0" u="none" strike="noStrike" cap="none" dirty="0" err="1">
                <a:solidFill>
                  <a:schemeClr val="dk1"/>
                </a:solidFill>
                <a:latin typeface="Arial"/>
                <a:ea typeface="Arial"/>
                <a:cs typeface="Arial"/>
                <a:sym typeface="Arial"/>
              </a:rPr>
              <a:t>передні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роги</a:t>
            </a:r>
            <a:r>
              <a:rPr lang="en-US" sz="1800" b="0" i="0" u="none" strike="noStrike" cap="none" dirty="0">
                <a:solidFill>
                  <a:schemeClr val="dk1"/>
                </a:solidFill>
                <a:latin typeface="Arial"/>
                <a:ea typeface="Arial"/>
                <a:cs typeface="Arial"/>
                <a:sym typeface="Arial"/>
              </a:rPr>
              <a:t> – </a:t>
            </a:r>
            <a:r>
              <a:rPr lang="en-US" sz="1800" b="0" i="0" u="none" strike="noStrike" cap="none" dirty="0" err="1">
                <a:solidFill>
                  <a:schemeClr val="dk1"/>
                </a:solidFill>
                <a:latin typeface="Arial"/>
                <a:ea typeface="Arial"/>
                <a:cs typeface="Arial"/>
                <a:sym typeface="Arial"/>
              </a:rPr>
              <a:t>передні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корінці</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рухові</a:t>
            </a:r>
            <a:r>
              <a:rPr lang="en-US" sz="1800" b="0" i="0" u="none" strike="noStrike" cap="none" dirty="0">
                <a:solidFill>
                  <a:schemeClr val="dk1"/>
                </a:solidFill>
                <a:latin typeface="Arial"/>
                <a:ea typeface="Arial"/>
                <a:cs typeface="Arial"/>
                <a:sym typeface="Arial"/>
              </a:rPr>
              <a:t>). У </a:t>
            </a:r>
            <a:r>
              <a:rPr lang="en-US" sz="1800" b="0" i="0" u="none" strike="noStrike" cap="none" dirty="0" err="1">
                <a:solidFill>
                  <a:schemeClr val="dk1"/>
                </a:solidFill>
                <a:latin typeface="Arial"/>
                <a:ea typeface="Arial"/>
                <a:cs typeface="Arial"/>
                <a:sym typeface="Arial"/>
              </a:rPr>
              <a:t>бокових</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рогах</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містяться</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ядра</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вегетативної</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нервової</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системи</a:t>
            </a:r>
            <a:r>
              <a:rPr lang="en-US" sz="1800" b="0" i="0" u="none" strike="noStrike" cap="none" dirty="0">
                <a:solidFill>
                  <a:schemeClr val="dk1"/>
                </a:solidFill>
                <a:latin typeface="Arial"/>
                <a:ea typeface="Arial"/>
                <a:cs typeface="Arial"/>
                <a:sym typeface="Arial"/>
              </a:rPr>
              <a:t> (CНС).</a:t>
            </a:r>
            <a:endParaRPr sz="1400" b="0" i="0" u="none" strike="noStrike" cap="none" dirty="0">
              <a:solidFill>
                <a:srgbClr val="000000"/>
              </a:solidFill>
              <a:latin typeface="Arial"/>
              <a:ea typeface="Arial"/>
              <a:cs typeface="Arial"/>
              <a:sym typeface="Arial"/>
            </a:endParaRPr>
          </a:p>
        </p:txBody>
      </p:sp>
      <p:sp>
        <p:nvSpPr>
          <p:cNvPr id="204" name="Google Shape;204;p29"/>
          <p:cNvSpPr txBox="1"/>
          <p:nvPr/>
        </p:nvSpPr>
        <p:spPr>
          <a:xfrm>
            <a:off x="5318775" y="4952312"/>
            <a:ext cx="35814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1" u="none" strike="noStrike" cap="none">
                <a:solidFill>
                  <a:schemeClr val="dk1"/>
                </a:solidFill>
                <a:latin typeface="Arial"/>
                <a:ea typeface="Arial"/>
                <a:cs typeface="Arial"/>
                <a:sym typeface="Arial"/>
              </a:rPr>
              <a:t>Эферентні (моторніі) нейрони </a:t>
            </a:r>
            <a:r>
              <a:rPr lang="en-US" sz="1800" b="0" i="0" u="none" strike="noStrike" cap="none">
                <a:solidFill>
                  <a:schemeClr val="dk1"/>
                </a:solidFill>
                <a:latin typeface="Arial"/>
                <a:ea typeface="Arial"/>
                <a:cs typeface="Arial"/>
                <a:sym typeface="Arial"/>
              </a:rPr>
              <a:t>розташовані в передніх рогах</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спинного мозку, та їх волокна іннервують усі скелетні м’язи.</a:t>
            </a: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600"/>
              <a:buFont typeface="Arial"/>
              <a:buNone/>
            </a:pPr>
            <a:r>
              <a:rPr lang="en-US" sz="3600" b="1" i="0" u="none">
                <a:solidFill>
                  <a:schemeClr val="dk2"/>
                </a:solidFill>
                <a:latin typeface="Arial"/>
                <a:ea typeface="Arial"/>
                <a:cs typeface="Arial"/>
                <a:sym typeface="Arial"/>
              </a:rPr>
              <a:t>Групи нервових клітин спинного мозку </a:t>
            </a:r>
            <a:endParaRPr/>
          </a:p>
        </p:txBody>
      </p:sp>
      <p:pic>
        <p:nvPicPr>
          <p:cNvPr id="210" name="Google Shape;210;p30"/>
          <p:cNvPicPr preferRelativeResize="0"/>
          <p:nvPr/>
        </p:nvPicPr>
        <p:blipFill rotWithShape="1">
          <a:blip r:embed="rId3">
            <a:alphaModFix/>
          </a:blip>
          <a:srcRect/>
          <a:stretch/>
        </p:blipFill>
        <p:spPr>
          <a:xfrm>
            <a:off x="3060700" y="762000"/>
            <a:ext cx="6113462" cy="4065587"/>
          </a:xfrm>
          <a:prstGeom prst="rect">
            <a:avLst/>
          </a:prstGeom>
          <a:noFill/>
          <a:ln>
            <a:noFill/>
          </a:ln>
        </p:spPr>
      </p:pic>
      <p:sp>
        <p:nvSpPr>
          <p:cNvPr id="211" name="Google Shape;211;p30"/>
          <p:cNvSpPr txBox="1"/>
          <p:nvPr/>
        </p:nvSpPr>
        <p:spPr>
          <a:xfrm>
            <a:off x="533400" y="1295400"/>
            <a:ext cx="693420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Спинний мозок людини має приблизно 13 млн нейронів</a:t>
            </a:r>
            <a:endParaRPr sz="1400" b="0" i="0" u="none" strike="noStrike" cap="none">
              <a:solidFill>
                <a:srgbClr val="000000"/>
              </a:solidFill>
              <a:latin typeface="Arial"/>
              <a:ea typeface="Arial"/>
              <a:cs typeface="Arial"/>
              <a:sym typeface="Arial"/>
            </a:endParaRPr>
          </a:p>
        </p:txBody>
      </p:sp>
      <p:sp>
        <p:nvSpPr>
          <p:cNvPr id="212" name="Google Shape;212;p30"/>
          <p:cNvSpPr txBox="1"/>
          <p:nvPr/>
        </p:nvSpPr>
        <p:spPr>
          <a:xfrm>
            <a:off x="106350" y="4012550"/>
            <a:ext cx="9067800" cy="2586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FF0000"/>
              </a:buClr>
              <a:buSzPts val="1800"/>
              <a:buFont typeface="Arial"/>
              <a:buNone/>
            </a:pPr>
            <a:r>
              <a:rPr lang="en-US" sz="1800" b="1" i="0" u="none" strike="noStrike" cap="none">
                <a:solidFill>
                  <a:srgbClr val="FF0000"/>
                </a:solidFill>
                <a:latin typeface="Arial"/>
                <a:ea typeface="Arial"/>
                <a:cs typeface="Arial"/>
                <a:sym typeface="Arial"/>
              </a:rPr>
              <a:t>мотонейрони</a:t>
            </a:r>
            <a:r>
              <a:rPr lang="en-US" sz="1800" b="1" i="0" u="none" strike="noStrike" cap="none">
                <a:solidFill>
                  <a:schemeClr val="dk1"/>
                </a:solidFill>
                <a:latin typeface="Arial"/>
                <a:ea typeface="Arial"/>
                <a:cs typeface="Arial"/>
                <a:sym typeface="Arial"/>
              </a:rPr>
              <a:t> </a:t>
            </a:r>
            <a:r>
              <a:rPr lang="en-US" sz="1800" b="0" i="0" u="none" strike="noStrike" cap="none">
                <a:solidFill>
                  <a:schemeClr val="dk1"/>
                </a:solidFill>
                <a:latin typeface="Arial"/>
                <a:ea typeface="Arial"/>
                <a:cs typeface="Arial"/>
                <a:sym typeface="Arial"/>
              </a:rPr>
              <a:t>— клетини передніх рогов, аксони яких формують передні корінці-;</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800"/>
              <a:buFont typeface="Arial"/>
              <a:buNone/>
            </a:pPr>
            <a:r>
              <a:rPr lang="en-US" sz="1800" b="1" i="0" u="none" strike="noStrike" cap="none">
                <a:solidFill>
                  <a:srgbClr val="FF0000"/>
                </a:solidFill>
                <a:latin typeface="Arial"/>
                <a:ea typeface="Arial"/>
                <a:cs typeface="Arial"/>
                <a:sym typeface="Arial"/>
              </a:rPr>
              <a:t> інтернейрони</a:t>
            </a:r>
            <a:r>
              <a:rPr lang="en-US" sz="1800" b="1" i="0" u="none" strike="noStrike" cap="none">
                <a:solidFill>
                  <a:schemeClr val="dk1"/>
                </a:solidFill>
                <a:latin typeface="Arial"/>
                <a:ea typeface="Arial"/>
                <a:cs typeface="Arial"/>
                <a:sym typeface="Arial"/>
              </a:rPr>
              <a:t> </a:t>
            </a:r>
            <a:r>
              <a:rPr lang="en-US" sz="1800" b="0" i="0" u="none" strike="noStrike" cap="none">
                <a:solidFill>
                  <a:schemeClr val="dk1"/>
                </a:solidFill>
                <a:latin typeface="Arial"/>
                <a:ea typeface="Arial"/>
                <a:cs typeface="Arial"/>
                <a:sym typeface="Arial"/>
              </a:rPr>
              <a:t>— нейрони, що отримують інформацію от спинальних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гангліїв та розташовуються  в задніх рогах; реагують на болеві, температурні, тактильні, вибраційні, пропріоцептивні подразнення;</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800"/>
              <a:buFont typeface="Arial"/>
              <a:buNone/>
            </a:pPr>
            <a:r>
              <a:rPr lang="en-US" sz="1800" b="1" i="0" u="none" strike="noStrike" cap="none">
                <a:solidFill>
                  <a:schemeClr val="dk1"/>
                </a:solidFill>
                <a:latin typeface="Arial"/>
                <a:ea typeface="Arial"/>
                <a:cs typeface="Arial"/>
                <a:sym typeface="Arial"/>
              </a:rPr>
              <a:t>* </a:t>
            </a:r>
            <a:r>
              <a:rPr lang="en-US" sz="1800" b="1" i="0" u="none" strike="noStrike" cap="none">
                <a:solidFill>
                  <a:srgbClr val="FF0000"/>
                </a:solidFill>
                <a:latin typeface="Arial"/>
                <a:ea typeface="Arial"/>
                <a:cs typeface="Arial"/>
                <a:sym typeface="Arial"/>
              </a:rPr>
              <a:t>симпатичні и парасимпатичні нейрони</a:t>
            </a:r>
            <a:r>
              <a:rPr lang="en-US" sz="1800" b="0" i="0" u="none" strike="noStrike" cap="none">
                <a:solidFill>
                  <a:srgbClr val="FF0000"/>
                </a:solidFill>
                <a:latin typeface="Arial"/>
                <a:ea typeface="Arial"/>
                <a:cs typeface="Arial"/>
                <a:sym typeface="Arial"/>
              </a:rPr>
              <a:t> </a:t>
            </a:r>
            <a:r>
              <a:rPr lang="en-US" sz="1800" b="0" i="0" u="none" strike="noStrike" cap="none">
                <a:solidFill>
                  <a:schemeClr val="dk1"/>
                </a:solidFill>
                <a:latin typeface="Arial"/>
                <a:ea typeface="Arial"/>
                <a:cs typeface="Arial"/>
                <a:sym typeface="Arial"/>
              </a:rPr>
              <a:t>- в бокових рогах; аксони цих клітин виходять з спинного</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мозку в складі передніх корінців;</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FF0000"/>
              </a:buClr>
              <a:buSzPts val="1800"/>
              <a:buFont typeface="Arial"/>
              <a:buNone/>
            </a:pPr>
            <a:r>
              <a:rPr lang="en-US" sz="1800" b="1" i="0" u="none" strike="noStrike" cap="none">
                <a:solidFill>
                  <a:srgbClr val="FF0000"/>
                </a:solidFill>
                <a:latin typeface="Arial"/>
                <a:ea typeface="Arial"/>
                <a:cs typeface="Arial"/>
                <a:sym typeface="Arial"/>
              </a:rPr>
              <a:t>асоціативні клітини</a:t>
            </a:r>
            <a:r>
              <a:rPr lang="en-US" sz="1800" b="0" i="0" u="none" strike="noStrike" cap="none">
                <a:solidFill>
                  <a:schemeClr val="dk1"/>
                </a:solidFill>
                <a:latin typeface="Arial"/>
                <a:ea typeface="Arial"/>
                <a:cs typeface="Arial"/>
                <a:sym typeface="Arial"/>
              </a:rPr>
              <a:t> — нейрони спинного мозку, що образуют зв'язки всередині та між сегментами.</a:t>
            </a: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1"/>
          <p:cNvSpPr txBox="1">
            <a:spLocks noGrp="1"/>
          </p:cNvSpPr>
          <p:nvPr>
            <p:ph type="body" idx="1"/>
          </p:nvPr>
        </p:nvSpPr>
        <p:spPr>
          <a:xfrm>
            <a:off x="457200" y="381000"/>
            <a:ext cx="8229600" cy="58674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 Біла речовина складається з аксонів нейронів, вузлів спинномозкових нервів, що утворюють особливі канатики (стовпи).  Між передніми рогами лежать </a:t>
            </a:r>
            <a:r>
              <a:rPr lang="en-US" sz="2000" b="0" i="0" u="sng">
                <a:solidFill>
                  <a:schemeClr val="dk1"/>
                </a:solidFill>
                <a:latin typeface="Arial"/>
                <a:ea typeface="Arial"/>
                <a:cs typeface="Arial"/>
                <a:sym typeface="Arial"/>
              </a:rPr>
              <a:t>передні стовпи</a:t>
            </a:r>
            <a:r>
              <a:rPr lang="en-US" sz="2000" b="0" i="0" u="none">
                <a:solidFill>
                  <a:schemeClr val="dk1"/>
                </a:solidFill>
                <a:latin typeface="Arial"/>
                <a:ea typeface="Arial"/>
                <a:cs typeface="Arial"/>
                <a:sym typeface="Arial"/>
              </a:rPr>
              <a:t>, між задніми - задні стовпи, між передніми і задніми - бічні. У цих стовпах проходять провідні шляхи спинного мозку, що виконують складну функцію зв'язку з головним мозком. Виділяють </a:t>
            </a:r>
            <a:r>
              <a:rPr lang="en-US" sz="2000" b="1" i="0" u="sng">
                <a:solidFill>
                  <a:srgbClr val="FF0000"/>
                </a:solidFill>
                <a:latin typeface="Arial"/>
                <a:ea typeface="Arial"/>
                <a:cs typeface="Arial"/>
                <a:sym typeface="Arial"/>
              </a:rPr>
              <a:t>висхідні провідні шляхи </a:t>
            </a:r>
            <a:r>
              <a:rPr lang="en-US" sz="2000" b="0" i="0" u="none">
                <a:solidFill>
                  <a:schemeClr val="dk1"/>
                </a:solidFill>
                <a:latin typeface="Arial"/>
                <a:ea typeface="Arial"/>
                <a:cs typeface="Arial"/>
                <a:sym typeface="Arial"/>
              </a:rPr>
              <a:t>(аферентні), що передають </a:t>
            </a:r>
            <a:r>
              <a:rPr lang="en-US" sz="2000" b="0" i="1" u="none">
                <a:solidFill>
                  <a:srgbClr val="FF0000"/>
                </a:solidFill>
                <a:latin typeface="Arial"/>
                <a:ea typeface="Arial"/>
                <a:cs typeface="Arial"/>
                <a:sym typeface="Arial"/>
              </a:rPr>
              <a:t>чутливі імпульси з периферії до головного мозку</a:t>
            </a:r>
            <a:r>
              <a:rPr lang="en-US" sz="2000" b="0" i="0" u="none">
                <a:solidFill>
                  <a:schemeClr val="dk1"/>
                </a:solidFill>
                <a:latin typeface="Arial"/>
                <a:ea typeface="Arial"/>
                <a:cs typeface="Arial"/>
                <a:sym typeface="Arial"/>
              </a:rPr>
              <a:t>, і </a:t>
            </a:r>
            <a:r>
              <a:rPr lang="en-US" sz="2000" b="1" i="0" u="sng">
                <a:solidFill>
                  <a:srgbClr val="FF0000"/>
                </a:solidFill>
                <a:latin typeface="Arial"/>
                <a:ea typeface="Arial"/>
                <a:cs typeface="Arial"/>
                <a:sym typeface="Arial"/>
              </a:rPr>
              <a:t>низхідні</a:t>
            </a:r>
            <a:r>
              <a:rPr lang="en-US" sz="2000" b="0" i="0" u="none">
                <a:solidFill>
                  <a:schemeClr val="dk1"/>
                </a:solidFill>
                <a:latin typeface="Arial"/>
                <a:ea typeface="Arial"/>
                <a:cs typeface="Arial"/>
                <a:sym typeface="Arial"/>
              </a:rPr>
              <a:t> (еферентні), </a:t>
            </a:r>
            <a:r>
              <a:rPr lang="en-US" sz="2000" b="0" i="1" u="none">
                <a:solidFill>
                  <a:srgbClr val="FF0000"/>
                </a:solidFill>
                <a:latin typeface="Arial"/>
                <a:ea typeface="Arial"/>
                <a:cs typeface="Arial"/>
                <a:sym typeface="Arial"/>
              </a:rPr>
              <a:t>які проводять рухові імпульси від кори та інших відділів головного мозку до спинного мозку</a:t>
            </a:r>
            <a:r>
              <a:rPr lang="en-US" sz="2000" b="0" i="0" u="none">
                <a:solidFill>
                  <a:schemeClr val="dk1"/>
                </a:solidFill>
                <a:latin typeface="Arial"/>
                <a:ea typeface="Arial"/>
                <a:cs typeface="Arial"/>
                <a:sym typeface="Arial"/>
              </a:rPr>
              <a:t>. </a:t>
            </a:r>
            <a:endParaRPr/>
          </a:p>
        </p:txBody>
      </p:sp>
      <p:grpSp>
        <p:nvGrpSpPr>
          <p:cNvPr id="218" name="Google Shape;218;p31"/>
          <p:cNvGrpSpPr/>
          <p:nvPr/>
        </p:nvGrpSpPr>
        <p:grpSpPr>
          <a:xfrm>
            <a:off x="1903445" y="3429000"/>
            <a:ext cx="6156098" cy="3649662"/>
            <a:chOff x="2496" y="2197"/>
            <a:chExt cx="3264" cy="2123"/>
          </a:xfrm>
        </p:grpSpPr>
        <p:pic>
          <p:nvPicPr>
            <p:cNvPr id="219" name="Google Shape;219;p31" descr="fig1402"/>
            <p:cNvPicPr preferRelativeResize="0"/>
            <p:nvPr/>
          </p:nvPicPr>
          <p:blipFill rotWithShape="1">
            <a:blip r:embed="rId3">
              <a:alphaModFix/>
            </a:blip>
            <a:srcRect/>
            <a:stretch/>
          </p:blipFill>
          <p:spPr>
            <a:xfrm>
              <a:off x="2496" y="2197"/>
              <a:ext cx="3264" cy="2123"/>
            </a:xfrm>
            <a:prstGeom prst="rect">
              <a:avLst/>
            </a:prstGeom>
            <a:noFill/>
            <a:ln>
              <a:noFill/>
            </a:ln>
          </p:spPr>
        </p:pic>
        <p:sp>
          <p:nvSpPr>
            <p:cNvPr id="220" name="Google Shape;220;p31"/>
            <p:cNvSpPr txBox="1"/>
            <p:nvPr/>
          </p:nvSpPr>
          <p:spPr>
            <a:xfrm>
              <a:off x="3504" y="3217"/>
              <a:ext cx="178" cy="2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3300"/>
                </a:buClr>
                <a:buSzPts val="1800"/>
                <a:buFont typeface="Arial"/>
                <a:buNone/>
              </a:pPr>
              <a:r>
                <a:rPr lang="en-US" sz="1800" b="0" i="0" u="none" strike="noStrike" cap="none">
                  <a:solidFill>
                    <a:srgbClr val="FF33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221" name="Google Shape;221;p31"/>
            <p:cNvSpPr txBox="1"/>
            <p:nvPr/>
          </p:nvSpPr>
          <p:spPr>
            <a:xfrm>
              <a:off x="3014" y="2815"/>
              <a:ext cx="177" cy="2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3300"/>
                </a:buClr>
                <a:buSzPts val="1800"/>
                <a:buFont typeface="Arial"/>
                <a:buNone/>
              </a:pPr>
              <a:r>
                <a:rPr lang="en-US" sz="1800" b="0" i="0" u="none" strike="noStrike" cap="none">
                  <a:solidFill>
                    <a:srgbClr val="FF33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222" name="Google Shape;222;p31"/>
            <p:cNvSpPr txBox="1"/>
            <p:nvPr/>
          </p:nvSpPr>
          <p:spPr>
            <a:xfrm>
              <a:off x="3494" y="2479"/>
              <a:ext cx="178" cy="2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3300"/>
                </a:buClr>
                <a:buSzPts val="1800"/>
                <a:buFont typeface="Arial"/>
                <a:buNone/>
              </a:pPr>
              <a:r>
                <a:rPr lang="en-US" sz="1800" b="0" i="0" u="none" strike="noStrike" cap="none">
                  <a:solidFill>
                    <a:srgbClr val="FF33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gr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2"/>
          <p:cNvSpPr txBox="1">
            <a:spLocks noGrp="1"/>
          </p:cNvSpPr>
          <p:nvPr>
            <p:ph type="title"/>
          </p:nvPr>
        </p:nvSpPr>
        <p:spPr>
          <a:xfrm>
            <a:off x="419100" y="152400"/>
            <a:ext cx="8229600" cy="533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r>
              <a:rPr lang="en-US" sz="4000" b="1" i="0" u="none">
                <a:solidFill>
                  <a:schemeClr val="dk2"/>
                </a:solidFill>
                <a:latin typeface="Arial"/>
                <a:ea typeface="Arial"/>
                <a:cs typeface="Arial"/>
                <a:sym typeface="Arial"/>
              </a:rPr>
              <a:t>Провідні шляхи спинного мозку</a:t>
            </a:r>
            <a:endParaRPr/>
          </a:p>
        </p:txBody>
      </p:sp>
      <p:sp>
        <p:nvSpPr>
          <p:cNvPr id="228" name="Google Shape;228;p32"/>
          <p:cNvSpPr txBox="1">
            <a:spLocks noGrp="1"/>
          </p:cNvSpPr>
          <p:nvPr>
            <p:ph type="body" idx="1"/>
          </p:nvPr>
        </p:nvSpPr>
        <p:spPr>
          <a:xfrm>
            <a:off x="457200" y="1600200"/>
            <a:ext cx="8229600" cy="4648200"/>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sz="3200">
              <a:solidFill>
                <a:schemeClr val="dk1"/>
              </a:solidFill>
              <a:latin typeface="Arial"/>
              <a:ea typeface="Arial"/>
              <a:cs typeface="Arial"/>
              <a:sym typeface="Arial"/>
            </a:endParaRPr>
          </a:p>
        </p:txBody>
      </p:sp>
      <p:pic>
        <p:nvPicPr>
          <p:cNvPr id="229" name="Google Shape;229;p32"/>
          <p:cNvPicPr preferRelativeResize="0"/>
          <p:nvPr/>
        </p:nvPicPr>
        <p:blipFill rotWithShape="1">
          <a:blip r:embed="rId3">
            <a:alphaModFix/>
          </a:blip>
          <a:srcRect/>
          <a:stretch/>
        </p:blipFill>
        <p:spPr>
          <a:xfrm>
            <a:off x="0" y="1524000"/>
            <a:ext cx="9067800" cy="5181600"/>
          </a:xfrm>
          <a:prstGeom prst="rect">
            <a:avLst/>
          </a:prstGeom>
          <a:noFill/>
          <a:ln>
            <a:noFill/>
          </a:ln>
        </p:spPr>
      </p:pic>
      <p:sp>
        <p:nvSpPr>
          <p:cNvPr id="230" name="Google Shape;230;p32"/>
          <p:cNvSpPr txBox="1"/>
          <p:nvPr/>
        </p:nvSpPr>
        <p:spPr>
          <a:xfrm>
            <a:off x="1219200" y="1066800"/>
            <a:ext cx="4638675"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a:solidFill>
                  <a:schemeClr val="dk1"/>
                </a:solidFill>
                <a:latin typeface="Arial"/>
                <a:ea typeface="Arial"/>
                <a:cs typeface="Arial"/>
                <a:sym typeface="Arial"/>
              </a:rPr>
              <a:t>Локалізація провідних шляхів см – Д/З</a:t>
            </a: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r>
              <a:rPr lang="en-US" sz="4000" b="1" i="0" u="none">
                <a:solidFill>
                  <a:schemeClr val="dk2"/>
                </a:solidFill>
                <a:latin typeface="Arial"/>
                <a:ea typeface="Arial"/>
                <a:cs typeface="Arial"/>
                <a:sym typeface="Arial"/>
              </a:rPr>
              <a:t>Рефлекси спинного мозку</a:t>
            </a:r>
            <a:endParaRPr/>
          </a:p>
        </p:txBody>
      </p:sp>
      <p:sp>
        <p:nvSpPr>
          <p:cNvPr id="236" name="Google Shape;236;p33"/>
          <p:cNvSpPr txBox="1">
            <a:spLocks noGrp="1"/>
          </p:cNvSpPr>
          <p:nvPr>
            <p:ph type="body" idx="1"/>
          </p:nvPr>
        </p:nvSpPr>
        <p:spPr>
          <a:xfrm>
            <a:off x="457200" y="1600200"/>
            <a:ext cx="8229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1800"/>
              <a:buFont typeface="Arial"/>
              <a:buChar char="•"/>
            </a:pPr>
            <a:r>
              <a:rPr lang="en-US" sz="1800" b="1" i="0" u="sng">
                <a:solidFill>
                  <a:schemeClr val="dk1"/>
                </a:solidFill>
                <a:latin typeface="Arial"/>
                <a:ea typeface="Arial"/>
                <a:cs typeface="Arial"/>
                <a:sym typeface="Arial"/>
              </a:rPr>
              <a:t>Рефлекси на розтягнення м'яза. </a:t>
            </a:r>
            <a:r>
              <a:rPr lang="en-US" sz="1800" b="0" i="0" u="none">
                <a:solidFill>
                  <a:schemeClr val="dk1"/>
                </a:solidFill>
                <a:latin typeface="Arial"/>
                <a:ea typeface="Arial"/>
                <a:cs typeface="Arial"/>
                <a:sym typeface="Arial"/>
              </a:rPr>
              <a:t>швидке розтягнення м'яза, всього на кілька міліметрів механічним ударом по її сухожилию призводить до скорочення всього м'яза і рухової реакції. Наприклад, легкий удар по сухожилку надколінника викликає скорочення м'язів стегна і розгинання гомілки. </a:t>
            </a:r>
            <a:endParaRPr/>
          </a:p>
          <a:p>
            <a:pPr marL="342900" lvl="0" indent="-342900" algn="just" rtl="0">
              <a:lnSpc>
                <a:spcPct val="100000"/>
              </a:lnSpc>
              <a:spcBef>
                <a:spcPts val="360"/>
              </a:spcBef>
              <a:spcAft>
                <a:spcPts val="0"/>
              </a:spcAft>
              <a:buClr>
                <a:schemeClr val="dk1"/>
              </a:buClr>
              <a:buSzPts val="1800"/>
              <a:buFont typeface="Arial"/>
              <a:buChar char="•"/>
            </a:pPr>
            <a:r>
              <a:rPr lang="en-US" sz="1800" b="1" i="0" u="sng">
                <a:solidFill>
                  <a:schemeClr val="dk1"/>
                </a:solidFill>
                <a:latin typeface="Arial"/>
                <a:ea typeface="Arial"/>
                <a:cs typeface="Arial"/>
                <a:sym typeface="Arial"/>
              </a:rPr>
              <a:t>Рефлекси з рецепторів шкіри</a:t>
            </a:r>
            <a:r>
              <a:rPr lang="en-US" sz="1800" b="0" i="0" u="none">
                <a:solidFill>
                  <a:schemeClr val="dk1"/>
                </a:solidFill>
                <a:latin typeface="Arial"/>
                <a:ea typeface="Arial"/>
                <a:cs typeface="Arial"/>
                <a:sym typeface="Arial"/>
              </a:rPr>
              <a:t> носять характер, що залежить від сили подразнення, виду подразнювального рецептора, але найчастіше кінцева реакція виглядає у вигляді посилення скорочення м'язів-згиначів.</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 </a:t>
            </a:r>
            <a:r>
              <a:rPr lang="en-US" sz="1800" b="1" i="0" u="sng">
                <a:solidFill>
                  <a:schemeClr val="dk1"/>
                </a:solidFill>
                <a:latin typeface="Arial"/>
                <a:ea typeface="Arial"/>
                <a:cs typeface="Arial"/>
                <a:sym typeface="Arial"/>
              </a:rPr>
              <a:t>Вісцеромоторні рефлекси </a:t>
            </a:r>
            <a:r>
              <a:rPr lang="en-US" sz="1800" b="0" i="0" u="none">
                <a:solidFill>
                  <a:schemeClr val="dk1"/>
                </a:solidFill>
                <a:latin typeface="Arial"/>
                <a:ea typeface="Arial"/>
                <a:cs typeface="Arial"/>
                <a:sym typeface="Arial"/>
              </a:rPr>
              <a:t>виникають при стимуляції аферентних нервів внутрішніх органів і характеризуються появою рухових реакцій м'язів грудної клітки і черевної стінки, м'язів-розгиначів спини. </a:t>
            </a:r>
            <a:endParaRPr/>
          </a:p>
          <a:p>
            <a:pPr marL="342900" lvl="0" indent="-342900" algn="just" rtl="0">
              <a:lnSpc>
                <a:spcPct val="100000"/>
              </a:lnSpc>
              <a:spcBef>
                <a:spcPts val="360"/>
              </a:spcBef>
              <a:spcAft>
                <a:spcPts val="0"/>
              </a:spcAft>
              <a:buClr>
                <a:schemeClr val="dk1"/>
              </a:buClr>
              <a:buSzPts val="1800"/>
              <a:buFont typeface="Arial"/>
              <a:buChar char="•"/>
            </a:pPr>
            <a:r>
              <a:rPr lang="en-US" sz="1800" b="1" i="0" u="sng">
                <a:solidFill>
                  <a:schemeClr val="dk1"/>
                </a:solidFill>
                <a:latin typeface="Arial"/>
                <a:ea typeface="Arial"/>
                <a:cs typeface="Arial"/>
                <a:sym typeface="Arial"/>
              </a:rPr>
              <a:t>Рефлекси автономної нервової системи</a:t>
            </a:r>
            <a:r>
              <a:rPr lang="en-US" sz="1800" b="0" i="0" u="none">
                <a:solidFill>
                  <a:schemeClr val="dk1"/>
                </a:solidFill>
                <a:latin typeface="Arial"/>
                <a:ea typeface="Arial"/>
                <a:cs typeface="Arial"/>
                <a:sym typeface="Arial"/>
              </a:rPr>
              <a:t>. Вони починаються від різних рецепторів, входять в спинний мозок через задні корінці, задні роги, далі в бічні роги, нейрони яких через передній корінець посилають аксони НЕ о до органів, а до ганглію симпитичного чи парасимпатичного відділу АНС.</a:t>
            </a:r>
            <a:endParaRP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4"/>
          <p:cNvSpPr txBox="1">
            <a:spLocks noGrp="1"/>
          </p:cNvSpPr>
          <p:nvPr>
            <p:ph type="title"/>
          </p:nvPr>
        </p:nvSpPr>
        <p:spPr>
          <a:xfrm>
            <a:off x="0" y="0"/>
            <a:ext cx="73152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1" i="0" u="none">
                <a:solidFill>
                  <a:schemeClr val="dk2"/>
                </a:solidFill>
                <a:latin typeface="Arial"/>
                <a:ea typeface="Arial"/>
                <a:cs typeface="Arial"/>
                <a:sym typeface="Arial"/>
              </a:rPr>
              <a:t>Головний мозок</a:t>
            </a:r>
            <a:endParaRPr/>
          </a:p>
        </p:txBody>
      </p:sp>
      <p:pic>
        <p:nvPicPr>
          <p:cNvPr id="243" name="Google Shape;243;p34"/>
          <p:cNvPicPr preferRelativeResize="0"/>
          <p:nvPr/>
        </p:nvPicPr>
        <p:blipFill rotWithShape="1">
          <a:blip r:embed="rId3">
            <a:alphaModFix/>
          </a:blip>
          <a:srcRect/>
          <a:stretch/>
        </p:blipFill>
        <p:spPr>
          <a:xfrm>
            <a:off x="0" y="1295400"/>
            <a:ext cx="6588125" cy="5562600"/>
          </a:xfrm>
          <a:prstGeom prst="rect">
            <a:avLst/>
          </a:prstGeom>
          <a:noFill/>
          <a:ln>
            <a:noFill/>
          </a:ln>
        </p:spPr>
      </p:pic>
      <p:pic>
        <p:nvPicPr>
          <p:cNvPr id="244" name="Google Shape;244;p34" descr="220px-Chimp_Brain_in_a_jar.jpg"/>
          <p:cNvPicPr preferRelativeResize="0"/>
          <p:nvPr/>
        </p:nvPicPr>
        <p:blipFill rotWithShape="1">
          <a:blip r:embed="rId4">
            <a:alphaModFix/>
          </a:blip>
          <a:srcRect/>
          <a:stretch/>
        </p:blipFill>
        <p:spPr>
          <a:xfrm>
            <a:off x="6934200" y="3001962"/>
            <a:ext cx="2011362" cy="2533650"/>
          </a:xfrm>
          <a:prstGeom prst="rect">
            <a:avLst/>
          </a:prstGeom>
          <a:noFill/>
          <a:ln>
            <a:noFill/>
          </a:ln>
        </p:spPr>
      </p:pic>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5"/>
          <p:cNvSpPr txBox="1"/>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50" name="Google Shape;250;p35"/>
          <p:cNvPicPr preferRelativeResize="0"/>
          <p:nvPr/>
        </p:nvPicPr>
        <p:blipFill rotWithShape="1">
          <a:blip r:embed="rId3">
            <a:alphaModFix/>
          </a:blip>
          <a:srcRect/>
          <a:stretch/>
        </p:blipFill>
        <p:spPr>
          <a:xfrm>
            <a:off x="539750" y="1125537"/>
            <a:ext cx="8064500" cy="5543550"/>
          </a:xfrm>
          <a:prstGeom prst="rect">
            <a:avLst/>
          </a:prstGeom>
          <a:noFill/>
          <a:ln>
            <a:noFill/>
          </a:ln>
        </p:spPr>
      </p:pic>
      <p:sp>
        <p:nvSpPr>
          <p:cNvPr id="251" name="Google Shape;251;p35"/>
          <p:cNvSpPr txBox="1"/>
          <p:nvPr/>
        </p:nvSpPr>
        <p:spPr>
          <a:xfrm>
            <a:off x="1979612" y="188912"/>
            <a:ext cx="5256212" cy="91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5400"/>
              <a:buFont typeface="Arial"/>
              <a:buNone/>
            </a:pPr>
            <a:r>
              <a:rPr lang="en-US" sz="5400" b="0" i="0" u="none" strike="noStrike" cap="none">
                <a:solidFill>
                  <a:schemeClr val="dk1"/>
                </a:solidFill>
                <a:latin typeface="Arial"/>
                <a:ea typeface="Arial"/>
                <a:cs typeface="Arial"/>
                <a:sym typeface="Arial"/>
              </a:rPr>
              <a:t>Будова мозку</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6"/>
          <p:cNvSpPr txBox="1">
            <a:spLocks noGrp="1"/>
          </p:cNvSpPr>
          <p:nvPr>
            <p:ph type="title"/>
          </p:nvPr>
        </p:nvSpPr>
        <p:spPr>
          <a:xfrm>
            <a:off x="609600" y="3175"/>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4400" b="1" i="0" u="none">
                <a:solidFill>
                  <a:srgbClr val="1F497D"/>
                </a:solidFill>
                <a:latin typeface="Calibri"/>
                <a:ea typeface="Calibri"/>
                <a:cs typeface="Calibri"/>
                <a:sym typeface="Calibri"/>
              </a:rPr>
              <a:t>Стовбур мозку</a:t>
            </a:r>
            <a:endParaRPr/>
          </a:p>
        </p:txBody>
      </p:sp>
      <p:sp>
        <p:nvSpPr>
          <p:cNvPr id="257" name="Google Shape;257;p36"/>
          <p:cNvSpPr txBox="1">
            <a:spLocks noGrp="1"/>
          </p:cNvSpPr>
          <p:nvPr>
            <p:ph type="body" idx="1"/>
          </p:nvPr>
        </p:nvSpPr>
        <p:spPr>
          <a:xfrm>
            <a:off x="5029200" y="990600"/>
            <a:ext cx="3733800" cy="5715000"/>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rgbClr val="000000"/>
              </a:buClr>
              <a:buSzPts val="200"/>
              <a:buChar char="•"/>
            </a:pPr>
            <a:r>
              <a:rPr lang="en-US" sz="1800" b="0" i="0" u="none">
                <a:solidFill>
                  <a:srgbClr val="000000"/>
                </a:solidFill>
                <a:latin typeface="Calibri"/>
                <a:ea typeface="Calibri"/>
                <a:cs typeface="Calibri"/>
                <a:sym typeface="Calibri"/>
              </a:rPr>
              <a:t>Анатомічно стовбур мозку складається з довгастого мозку, моста, середнього мозку, проміжного мозку та мозочка. </a:t>
            </a:r>
            <a:endParaRPr sz="3200" b="0" i="0" u="none">
              <a:solidFill>
                <a:srgbClr val="000000"/>
              </a:solidFill>
              <a:latin typeface="Calibri"/>
              <a:ea typeface="Calibri"/>
              <a:cs typeface="Calibri"/>
              <a:sym typeface="Calibri"/>
            </a:endParaRPr>
          </a:p>
          <a:p>
            <a:pPr marL="342900" lvl="0" indent="-342900" algn="just" rtl="0">
              <a:lnSpc>
                <a:spcPct val="80000"/>
              </a:lnSpc>
              <a:spcBef>
                <a:spcPts val="300"/>
              </a:spcBef>
              <a:spcAft>
                <a:spcPts val="0"/>
              </a:spcAft>
              <a:buClr>
                <a:srgbClr val="FF0000"/>
              </a:buClr>
              <a:buSzPts val="200"/>
              <a:buChar char="•"/>
            </a:pPr>
            <a:r>
              <a:rPr lang="en-US" sz="1800" b="0" i="0" u="none">
                <a:solidFill>
                  <a:srgbClr val="FF0000"/>
                </a:solidFill>
                <a:latin typeface="Calibri"/>
                <a:ea typeface="Calibri"/>
                <a:cs typeface="Calibri"/>
                <a:sym typeface="Calibri"/>
              </a:rPr>
              <a:t>Д</a:t>
            </a:r>
            <a:r>
              <a:rPr lang="en-US" sz="1800" b="1" i="0" u="none">
                <a:solidFill>
                  <a:srgbClr val="FF0000"/>
                </a:solidFill>
                <a:latin typeface="Calibri"/>
                <a:ea typeface="Calibri"/>
                <a:cs typeface="Calibri"/>
                <a:sym typeface="Calibri"/>
              </a:rPr>
              <a:t>овгастий мозок</a:t>
            </a:r>
            <a:r>
              <a:rPr lang="en-US" sz="1800" b="1" i="0" u="none">
                <a:solidFill>
                  <a:srgbClr val="000000"/>
                </a:solidFill>
                <a:latin typeface="Calibri"/>
                <a:ea typeface="Calibri"/>
                <a:cs typeface="Calibri"/>
                <a:sym typeface="Calibri"/>
              </a:rPr>
              <a:t> </a:t>
            </a:r>
            <a:r>
              <a:rPr lang="en-US" sz="1800" b="0" i="0" u="none">
                <a:solidFill>
                  <a:srgbClr val="000000"/>
                </a:solidFill>
                <a:latin typeface="Calibri"/>
                <a:ea typeface="Calibri"/>
                <a:cs typeface="Calibri"/>
                <a:sym typeface="Calibri"/>
              </a:rPr>
              <a:t>є безпосереднім продовженням спинного мозку. </a:t>
            </a:r>
            <a:endParaRPr sz="3200" b="0" i="0" u="none">
              <a:solidFill>
                <a:srgbClr val="000000"/>
              </a:solidFill>
              <a:latin typeface="Calibri"/>
              <a:ea typeface="Calibri"/>
              <a:cs typeface="Calibri"/>
              <a:sym typeface="Calibri"/>
            </a:endParaRPr>
          </a:p>
          <a:p>
            <a:pPr marL="342900" lvl="0" indent="-342900" algn="just" rtl="0">
              <a:lnSpc>
                <a:spcPct val="8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У довгастому мозку виділяють: </a:t>
            </a:r>
            <a:endParaRPr sz="3200" b="0" i="0" u="none">
              <a:solidFill>
                <a:srgbClr val="000000"/>
              </a:solidFill>
              <a:latin typeface="Calibri"/>
              <a:ea typeface="Calibri"/>
              <a:cs typeface="Calibri"/>
              <a:sym typeface="Calibri"/>
            </a:endParaRPr>
          </a:p>
          <a:p>
            <a:pPr marL="342900" lvl="0" indent="-342900" algn="just" rtl="0">
              <a:lnSpc>
                <a:spcPct val="8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1) еферентні нейрони, </a:t>
            </a:r>
            <a:endParaRPr sz="3200" b="0" i="0" u="none">
              <a:solidFill>
                <a:srgbClr val="000000"/>
              </a:solidFill>
              <a:latin typeface="Calibri"/>
              <a:ea typeface="Calibri"/>
              <a:cs typeface="Calibri"/>
              <a:sym typeface="Calibri"/>
            </a:endParaRPr>
          </a:p>
          <a:p>
            <a:pPr marL="342900" lvl="0" indent="-342900" algn="just" rtl="0">
              <a:lnSpc>
                <a:spcPct val="8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2) вставні або проміжні нейрони, </a:t>
            </a:r>
            <a:endParaRPr sz="3200" b="0" i="0" u="none">
              <a:solidFill>
                <a:srgbClr val="000000"/>
              </a:solidFill>
              <a:latin typeface="Calibri"/>
              <a:ea typeface="Calibri"/>
              <a:cs typeface="Calibri"/>
              <a:sym typeface="Calibri"/>
            </a:endParaRPr>
          </a:p>
          <a:p>
            <a:pPr marL="342900" lvl="0" indent="-342900" algn="just" rtl="0">
              <a:lnSpc>
                <a:spcPct val="8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3) нервові волокна, </a:t>
            </a:r>
            <a:endParaRPr sz="3200" b="0" i="0" u="none">
              <a:solidFill>
                <a:srgbClr val="000000"/>
              </a:solidFill>
              <a:latin typeface="Calibri"/>
              <a:ea typeface="Calibri"/>
              <a:cs typeface="Calibri"/>
              <a:sym typeface="Calibri"/>
            </a:endParaRPr>
          </a:p>
          <a:p>
            <a:pPr marL="342900" lvl="0" indent="-342900" algn="just" rtl="0">
              <a:lnSpc>
                <a:spcPct val="8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4) клітини ретикулярної формації. </a:t>
            </a:r>
            <a:endParaRPr sz="3200" b="0" i="0" u="none">
              <a:solidFill>
                <a:srgbClr val="000000"/>
              </a:solidFill>
              <a:latin typeface="Calibri"/>
              <a:ea typeface="Calibri"/>
              <a:cs typeface="Calibri"/>
              <a:sym typeface="Calibri"/>
            </a:endParaRPr>
          </a:p>
          <a:p>
            <a:pPr marL="342900" lvl="0" indent="-342900" algn="just" rtl="0">
              <a:lnSpc>
                <a:spcPct val="8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Основна частина сірої речовини довгастого мозку розміщена у вигляді скупчень, так званих ядер, розділених білою речовиною.</a:t>
            </a:r>
            <a:endParaRPr/>
          </a:p>
        </p:txBody>
      </p:sp>
      <p:pic>
        <p:nvPicPr>
          <p:cNvPr id="258" name="Google Shape;258;p36" descr="obl-vent"/>
          <p:cNvPicPr preferRelativeResize="0"/>
          <p:nvPr/>
        </p:nvPicPr>
        <p:blipFill rotWithShape="1">
          <a:blip r:embed="rId3">
            <a:alphaModFix/>
          </a:blip>
          <a:srcRect l="30122" t="6201" r="35182"/>
          <a:stretch/>
        </p:blipFill>
        <p:spPr>
          <a:xfrm>
            <a:off x="30162" y="762000"/>
            <a:ext cx="3111500" cy="5151437"/>
          </a:xfrm>
          <a:prstGeom prst="rect">
            <a:avLst/>
          </a:prstGeom>
          <a:noFill/>
          <a:ln>
            <a:noFill/>
          </a:ln>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7"/>
          <p:cNvSpPr txBox="1">
            <a:spLocks noGrp="1"/>
          </p:cNvSpPr>
          <p:nvPr>
            <p:ph type="body" idx="1"/>
          </p:nvPr>
        </p:nvSpPr>
        <p:spPr>
          <a:xfrm>
            <a:off x="4229100" y="304800"/>
            <a:ext cx="48387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2000" b="0" i="0" u="none">
                <a:solidFill>
                  <a:srgbClr val="000000"/>
                </a:solidFill>
                <a:latin typeface="Calibri"/>
                <a:ea typeface="Calibri"/>
                <a:cs typeface="Calibri"/>
                <a:sym typeface="Calibri"/>
              </a:rPr>
              <a:t>У довгастому мозку знаходяться оливи, що пов'язані зі спинним мозком, екстрапірамідною системою і мозочком - це тонке і клиновидное ядра пропріоцептивної чутливості (ядра Голля і Бурдаха). Тут же знаходяться перехрестя низхідних пірамідних шляхів і висхідних шляхів, утворених тонким і клиноподібним пучками (Голля і Бурдаха), ретикулярна формація.</a:t>
            </a:r>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38"/>
          <p:cNvPicPr preferRelativeResize="0"/>
          <p:nvPr/>
        </p:nvPicPr>
        <p:blipFill rotWithShape="1">
          <a:blip r:embed="rId3">
            <a:alphaModFix/>
          </a:blip>
          <a:srcRect/>
          <a:stretch/>
        </p:blipFill>
        <p:spPr>
          <a:xfrm>
            <a:off x="611187" y="1125537"/>
            <a:ext cx="7921625" cy="5472112"/>
          </a:xfrm>
          <a:prstGeom prst="rect">
            <a:avLst/>
          </a:prstGeom>
          <a:noFill/>
          <a:ln>
            <a:noFill/>
          </a:ln>
        </p:spPr>
      </p:pic>
      <p:sp>
        <p:nvSpPr>
          <p:cNvPr id="269" name="Google Shape;269;p38"/>
          <p:cNvSpPr txBox="1"/>
          <p:nvPr/>
        </p:nvSpPr>
        <p:spPr>
          <a:xfrm>
            <a:off x="900112" y="60325"/>
            <a:ext cx="7559675" cy="7016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4000"/>
              <a:buFont typeface="Arial"/>
              <a:buNone/>
            </a:pPr>
            <a:r>
              <a:rPr lang="en-US" sz="4000" b="0" i="0" u="none" strike="noStrike" cap="none">
                <a:solidFill>
                  <a:schemeClr val="dk1"/>
                </a:solidFill>
                <a:latin typeface="Arial"/>
                <a:ea typeface="Arial"/>
                <a:cs typeface="Arial"/>
                <a:sym typeface="Arial"/>
              </a:rPr>
              <a:t>Черепні нерви стовбура мозку</a:t>
            </a:r>
            <a:endParaRPr sz="1400" b="0" i="0" u="none" strike="noStrike" cap="none">
              <a:solidFill>
                <a:srgbClr val="000000"/>
              </a:solidFill>
              <a:latin typeface="Arial"/>
              <a:ea typeface="Arial"/>
              <a:cs typeface="Arial"/>
              <a:sym typeface="Arial"/>
            </a:endParaRPr>
          </a:p>
        </p:txBody>
      </p:sp>
      <p:sp>
        <p:nvSpPr>
          <p:cNvPr id="270" name="Google Shape;270;p38"/>
          <p:cNvSpPr txBox="1"/>
          <p:nvPr/>
        </p:nvSpPr>
        <p:spPr>
          <a:xfrm>
            <a:off x="0" y="0"/>
            <a:ext cx="5924550" cy="3667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39"/>
          <p:cNvPicPr preferRelativeResize="0"/>
          <p:nvPr/>
        </p:nvPicPr>
        <p:blipFill rotWithShape="1">
          <a:blip r:embed="rId3">
            <a:alphaModFix/>
          </a:blip>
          <a:srcRect/>
          <a:stretch/>
        </p:blipFill>
        <p:spPr>
          <a:xfrm>
            <a:off x="684212" y="1258887"/>
            <a:ext cx="7812087" cy="5599112"/>
          </a:xfrm>
          <a:prstGeom prst="rect">
            <a:avLst/>
          </a:prstGeom>
          <a:noFill/>
          <a:ln>
            <a:noFill/>
          </a:ln>
        </p:spPr>
      </p:pic>
      <p:sp>
        <p:nvSpPr>
          <p:cNvPr id="276" name="Google Shape;276;p39"/>
          <p:cNvSpPr txBox="1"/>
          <p:nvPr/>
        </p:nvSpPr>
        <p:spPr>
          <a:xfrm>
            <a:off x="395287" y="188912"/>
            <a:ext cx="8748712" cy="8223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2400" b="1" i="0" u="none" strike="noStrike" cap="none">
                <a:solidFill>
                  <a:schemeClr val="dk1"/>
                </a:solidFill>
                <a:latin typeface="Arial"/>
                <a:ea typeface="Arial"/>
                <a:cs typeface="Arial"/>
                <a:sym typeface="Arial"/>
              </a:rPr>
              <a:t>Розташування рухових центрів у стовбурі мозку:довгастому мозку, мосту та середньому мозку</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0"/>
          <p:cNvSpPr txBox="1">
            <a:spLocks noGrp="1"/>
          </p:cNvSpPr>
          <p:nvPr>
            <p:ph type="body" idx="1"/>
          </p:nvPr>
        </p:nvSpPr>
        <p:spPr>
          <a:xfrm>
            <a:off x="4419600" y="304800"/>
            <a:ext cx="4297362" cy="4648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FF0000"/>
              </a:buClr>
              <a:buSzPts val="200"/>
              <a:buChar char="•"/>
            </a:pPr>
            <a:r>
              <a:rPr lang="en-US" sz="2000" b="1" i="0" u="none">
                <a:solidFill>
                  <a:srgbClr val="FF0000"/>
                </a:solidFill>
                <a:latin typeface="Calibri"/>
                <a:ea typeface="Calibri"/>
                <a:cs typeface="Calibri"/>
                <a:sym typeface="Calibri"/>
              </a:rPr>
              <a:t>Довгастий мозок </a:t>
            </a:r>
            <a:r>
              <a:rPr lang="en-US" sz="2000" b="0" i="0" u="none">
                <a:solidFill>
                  <a:srgbClr val="000000"/>
                </a:solidFill>
                <a:latin typeface="Calibri"/>
                <a:ea typeface="Calibri"/>
                <a:cs typeface="Calibri"/>
                <a:sym typeface="Calibri"/>
              </a:rPr>
              <a:t>- містить дихальний і судиноруховий центри (регуляція роботи серця, тонус судин); </a:t>
            </a:r>
            <a:endParaRPr sz="3200" b="0" i="0" u="none">
              <a:solidFill>
                <a:srgbClr val="000000"/>
              </a:solidFill>
              <a:latin typeface="Calibri"/>
              <a:ea typeface="Calibri"/>
              <a:cs typeface="Calibri"/>
              <a:sym typeface="Calibri"/>
            </a:endParaRPr>
          </a:p>
          <a:p>
            <a:pPr marL="342900" lvl="0" indent="-342900" algn="l" rtl="0">
              <a:lnSpc>
                <a:spcPct val="100000"/>
              </a:lnSpc>
              <a:spcBef>
                <a:spcPts val="500"/>
              </a:spcBef>
              <a:spcAft>
                <a:spcPts val="0"/>
              </a:spcAft>
              <a:buClr>
                <a:srgbClr val="660066"/>
              </a:buClr>
              <a:buSzPts val="200"/>
              <a:buChar char="•"/>
            </a:pPr>
            <a:r>
              <a:rPr lang="en-US" sz="2000" b="0" i="0" u="none">
                <a:solidFill>
                  <a:srgbClr val="660066"/>
                </a:solidFill>
                <a:latin typeface="Calibri"/>
                <a:ea typeface="Calibri"/>
                <a:cs typeface="Calibri"/>
                <a:sym typeface="Calibri"/>
              </a:rPr>
              <a:t>центри, що забезпечують врождену харчову поведінку (центри смаку, смоктання, глотання, слюновиділення, блювання и др.)</a:t>
            </a:r>
            <a:r>
              <a:rPr lang="en-US" sz="2800" b="0" i="0" u="none">
                <a:solidFill>
                  <a:srgbClr val="660066"/>
                </a:solidFill>
                <a:latin typeface="Calibri"/>
                <a:ea typeface="Calibri"/>
                <a:cs typeface="Calibri"/>
                <a:sym typeface="Calibri"/>
              </a:rPr>
              <a:t>;</a:t>
            </a:r>
            <a:endParaRPr sz="3200" b="0" i="0" u="none">
              <a:solidFill>
                <a:srgbClr val="000000"/>
              </a:solidFill>
              <a:latin typeface="Calibri"/>
              <a:ea typeface="Calibri"/>
              <a:cs typeface="Calibri"/>
              <a:sym typeface="Calibri"/>
            </a:endParaRPr>
          </a:p>
          <a:p>
            <a:pPr marL="342900" lvl="0" indent="-342900" algn="l" rtl="0">
              <a:lnSpc>
                <a:spcPct val="100000"/>
              </a:lnSpc>
              <a:spcBef>
                <a:spcPts val="400"/>
              </a:spcBef>
              <a:spcAft>
                <a:spcPts val="0"/>
              </a:spcAft>
              <a:buClr>
                <a:srgbClr val="000000"/>
              </a:buClr>
              <a:buSzPts val="200"/>
              <a:buChar char="•"/>
            </a:pPr>
            <a:r>
              <a:rPr lang="en-US" sz="2000" b="0" i="0" u="none">
                <a:solidFill>
                  <a:srgbClr val="000000"/>
                </a:solidFill>
                <a:latin typeface="Calibri"/>
                <a:ea typeface="Calibri"/>
                <a:cs typeface="Calibri"/>
                <a:sym typeface="Calibri"/>
              </a:rPr>
              <a:t> ядра черепномозкових нервів VIII-XII (присінково-завиткового, язикоглоткового, блукаючого, додаткового і під'язикового). </a:t>
            </a:r>
            <a:endParaRPr sz="3200" b="0" i="0" u="none">
              <a:solidFill>
                <a:srgbClr val="000000"/>
              </a:solidFill>
              <a:latin typeface="Calibri"/>
              <a:ea typeface="Calibri"/>
              <a:cs typeface="Calibri"/>
              <a:sym typeface="Calibri"/>
            </a:endParaRPr>
          </a:p>
          <a:p>
            <a:pPr marL="342900" lvl="0" indent="-342900" algn="l" rtl="0">
              <a:lnSpc>
                <a:spcPct val="90000"/>
              </a:lnSpc>
              <a:spcBef>
                <a:spcPts val="400"/>
              </a:spcBef>
              <a:spcAft>
                <a:spcPts val="0"/>
              </a:spcAft>
              <a:buClr>
                <a:srgbClr val="4F6228"/>
              </a:buClr>
              <a:buSzPts val="200"/>
              <a:buChar char="•"/>
            </a:pPr>
            <a:r>
              <a:rPr lang="en-US" sz="2000" b="1" i="0" u="none">
                <a:solidFill>
                  <a:srgbClr val="4F6228"/>
                </a:solidFill>
                <a:latin typeface="Calibri"/>
                <a:ea typeface="Calibri"/>
                <a:cs typeface="Calibri"/>
                <a:sym typeface="Calibri"/>
              </a:rPr>
              <a:t>Регуляція захисних рефлексів:</a:t>
            </a:r>
            <a:endParaRPr sz="3200" b="0" i="0" u="none">
              <a:solidFill>
                <a:srgbClr val="000000"/>
              </a:solidFill>
              <a:latin typeface="Calibri"/>
              <a:ea typeface="Calibri"/>
              <a:cs typeface="Calibri"/>
              <a:sym typeface="Calibri"/>
            </a:endParaRPr>
          </a:p>
          <a:p>
            <a:pPr marL="342900" lvl="0" indent="-342900" algn="l" rtl="0">
              <a:lnSpc>
                <a:spcPct val="90000"/>
              </a:lnSpc>
              <a:spcBef>
                <a:spcPts val="400"/>
              </a:spcBef>
              <a:spcAft>
                <a:spcPts val="0"/>
              </a:spcAft>
              <a:buClr>
                <a:srgbClr val="4F6228"/>
              </a:buClr>
              <a:buSzPts val="200"/>
              <a:buChar char="•"/>
            </a:pPr>
            <a:r>
              <a:rPr lang="en-US" sz="2000" b="0" i="0" u="none">
                <a:solidFill>
                  <a:srgbClr val="4F6228"/>
                </a:solidFill>
                <a:latin typeface="Calibri"/>
                <a:ea typeface="Calibri"/>
                <a:cs typeface="Calibri"/>
                <a:sym typeface="Calibri"/>
              </a:rPr>
              <a:t>Чихання, моргання, кашлю, блювання</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4F6228"/>
              </a:buClr>
              <a:buSzPts val="200"/>
              <a:buChar char="•"/>
            </a:pPr>
            <a:r>
              <a:rPr lang="en-US" sz="2000" b="0" i="0" u="none">
                <a:solidFill>
                  <a:srgbClr val="4F6228"/>
                </a:solidFill>
                <a:latin typeface="Calibri"/>
                <a:ea typeface="Calibri"/>
                <a:cs typeface="Calibri"/>
                <a:sym typeface="Calibri"/>
              </a:rPr>
              <a:t>                           </a:t>
            </a:r>
            <a:r>
              <a:rPr lang="en-US" sz="1800" b="1" i="0" u="none">
                <a:solidFill>
                  <a:srgbClr val="4F6228"/>
                </a:solidFill>
                <a:latin typeface="Calibri"/>
                <a:ea typeface="Calibri"/>
                <a:cs typeface="Calibri"/>
                <a:sym typeface="Calibri"/>
              </a:rPr>
              <a:t>рефлекторна функція</a:t>
            </a:r>
            <a:endParaRPr/>
          </a:p>
        </p:txBody>
      </p:sp>
      <p:pic>
        <p:nvPicPr>
          <p:cNvPr id="282" name="Google Shape;282;p40"/>
          <p:cNvPicPr preferRelativeResize="0"/>
          <p:nvPr/>
        </p:nvPicPr>
        <p:blipFill rotWithShape="1">
          <a:blip r:embed="rId3">
            <a:alphaModFix/>
          </a:blip>
          <a:srcRect/>
          <a:stretch/>
        </p:blipFill>
        <p:spPr>
          <a:xfrm>
            <a:off x="0" y="263525"/>
            <a:ext cx="4795837" cy="5032375"/>
          </a:xfrm>
          <a:prstGeom prst="rect">
            <a:avLst/>
          </a:prstGeom>
          <a:noFill/>
          <a:ln>
            <a:noFill/>
          </a:ln>
        </p:spPr>
      </p:pic>
      <p:sp>
        <p:nvSpPr>
          <p:cNvPr id="283" name="Google Shape;283;p40"/>
          <p:cNvSpPr/>
          <p:nvPr/>
        </p:nvSpPr>
        <p:spPr>
          <a:xfrm>
            <a:off x="8039100" y="4648200"/>
            <a:ext cx="381000" cy="914400"/>
          </a:xfrm>
          <a:prstGeom prst="rightBrace">
            <a:avLst>
              <a:gd name="adj1" fmla="val 0"/>
              <a:gd name="adj2" fmla="val 50000"/>
            </a:avLst>
          </a:prstGeom>
          <a:noFill/>
          <a:ln w="9525" cap="flat" cmpd="sng">
            <a:solidFill>
              <a:srgbClr val="4A7EB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 name="Google Shape;284;p40"/>
          <p:cNvSpPr/>
          <p:nvPr/>
        </p:nvSpPr>
        <p:spPr>
          <a:xfrm>
            <a:off x="4953000" y="5514975"/>
            <a:ext cx="1219200" cy="381000"/>
          </a:xfrm>
          <a:prstGeom prst="rightArrow">
            <a:avLst>
              <a:gd name="adj1" fmla="val 18225"/>
              <a:gd name="adj2" fmla="val 8832"/>
            </a:avLst>
          </a:prstGeom>
          <a:solidFill>
            <a:schemeClr val="accent1"/>
          </a:solidFill>
          <a:ln w="2540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 name="Google Shape;285;p40"/>
          <p:cNvSpPr txBox="1"/>
          <p:nvPr/>
        </p:nvSpPr>
        <p:spPr>
          <a:xfrm>
            <a:off x="76200" y="6003925"/>
            <a:ext cx="9067800" cy="1006475"/>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rgbClr val="4F6228"/>
              </a:buClr>
              <a:buSzPts val="1800"/>
              <a:buFont typeface="Arial"/>
              <a:buNone/>
            </a:pPr>
            <a:r>
              <a:rPr lang="en-US" sz="1800" b="1" i="0" u="none" strike="noStrike" cap="none">
                <a:solidFill>
                  <a:srgbClr val="4F6228"/>
                </a:solidFill>
                <a:latin typeface="Arial"/>
                <a:ea typeface="Arial"/>
                <a:cs typeface="Arial"/>
                <a:sym typeface="Arial"/>
              </a:rPr>
              <a:t>Провідникова функція: </a:t>
            </a:r>
            <a:r>
              <a:rPr lang="en-US" sz="1600" b="1" i="0" u="none" strike="noStrike" cap="none">
                <a:solidFill>
                  <a:schemeClr val="dk1"/>
                </a:solidFill>
                <a:latin typeface="Arial"/>
                <a:ea typeface="Arial"/>
                <a:cs typeface="Arial"/>
                <a:sym typeface="Arial"/>
              </a:rPr>
              <a:t>довгастий мозок зєднує головний із спинним мозком і проводить сигнали від одного відділу до іншого. Через ДМ проходять всі висхідні та низхідні шляхи спинного мозку, формується присінково-спинномозкові і сітчасто-спинномозкові шляхи і закінчуються кірковобульбврні волокна.</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41" descr="bst 2"/>
          <p:cNvPicPr preferRelativeResize="0"/>
          <p:nvPr/>
        </p:nvPicPr>
        <p:blipFill rotWithShape="1">
          <a:blip r:embed="rId3">
            <a:alphaModFix/>
          </a:blip>
          <a:srcRect/>
          <a:stretch/>
        </p:blipFill>
        <p:spPr>
          <a:xfrm>
            <a:off x="684212" y="549275"/>
            <a:ext cx="7991475" cy="5616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4400" b="1" i="0" u="none">
                <a:solidFill>
                  <a:srgbClr val="1F497D"/>
                </a:solidFill>
                <a:latin typeface="Calibri"/>
                <a:ea typeface="Calibri"/>
                <a:cs typeface="Calibri"/>
                <a:sym typeface="Calibri"/>
              </a:rPr>
              <a:t>Ядра довгастого мозку</a:t>
            </a:r>
            <a:endParaRPr/>
          </a:p>
        </p:txBody>
      </p:sp>
      <p:sp>
        <p:nvSpPr>
          <p:cNvPr id="296" name="Google Shape;296;p42"/>
          <p:cNvSpPr txBox="1">
            <a:spLocks noGrp="1"/>
          </p:cNvSpPr>
          <p:nvPr>
            <p:ph type="body" idx="1"/>
          </p:nvPr>
        </p:nvSpPr>
        <p:spPr>
          <a:xfrm>
            <a:off x="533400" y="1295400"/>
            <a:ext cx="8229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2000" b="0" i="0" u="none">
                <a:solidFill>
                  <a:srgbClr val="000000"/>
                </a:solidFill>
                <a:latin typeface="Calibri"/>
                <a:ea typeface="Calibri"/>
                <a:cs typeface="Calibri"/>
                <a:sym typeface="Calibri"/>
              </a:rPr>
              <a:t>1) рухові, 2) чутливі, 3) змішані і 4) ретикулярної формації.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200"/>
              <a:buChar char="•"/>
            </a:pPr>
            <a:r>
              <a:rPr lang="en-US" sz="2000" b="1" i="0" u="sng">
                <a:solidFill>
                  <a:srgbClr val="000000"/>
                </a:solidFill>
                <a:latin typeface="Calibri"/>
                <a:ea typeface="Calibri"/>
                <a:cs typeface="Calibri"/>
                <a:sym typeface="Calibri"/>
              </a:rPr>
              <a:t>Рухові:</a:t>
            </a:r>
            <a:r>
              <a:rPr lang="en-US" sz="2000" b="0" i="0" u="none">
                <a:solidFill>
                  <a:srgbClr val="000000"/>
                </a:solidFill>
                <a:latin typeface="Calibri"/>
                <a:ea typeface="Calibri"/>
                <a:cs typeface="Calibri"/>
                <a:sym typeface="Calibri"/>
              </a:rPr>
              <a:t> ядро підязикового нерва (XII пара) забезпечує іннервацію м'язів язика; ядро додаткового нерва (ХI пара) здійснює іннервацію м'язів шиї.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200"/>
              <a:buChar char="•"/>
            </a:pPr>
            <a:r>
              <a:rPr lang="en-US" sz="2000" b="1" i="0" u="sng">
                <a:solidFill>
                  <a:srgbClr val="000000"/>
                </a:solidFill>
                <a:latin typeface="Calibri"/>
                <a:ea typeface="Calibri"/>
                <a:cs typeface="Calibri"/>
                <a:sym typeface="Calibri"/>
              </a:rPr>
              <a:t>Чутливі:</a:t>
            </a:r>
            <a:r>
              <a:rPr lang="en-US" sz="2000" b="0" i="0" u="none">
                <a:solidFill>
                  <a:srgbClr val="000000"/>
                </a:solidFill>
                <a:latin typeface="Calibri"/>
                <a:ea typeface="Calibri"/>
                <a:cs typeface="Calibri"/>
                <a:sym typeface="Calibri"/>
              </a:rPr>
              <a:t> Бурдаха, Голля. В них закінчуються однойменні провідні шляхи спинного мозку.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200"/>
              <a:buChar char="•"/>
            </a:pPr>
            <a:r>
              <a:rPr lang="en-US" sz="2000" b="1" i="0" u="sng">
                <a:solidFill>
                  <a:srgbClr val="000000"/>
                </a:solidFill>
                <a:latin typeface="Calibri"/>
                <a:ea typeface="Calibri"/>
                <a:cs typeface="Calibri"/>
                <a:sym typeface="Calibri"/>
              </a:rPr>
              <a:t>Змішані: </a:t>
            </a:r>
            <a:r>
              <a:rPr lang="en-US" sz="2000" b="0" i="0" u="none">
                <a:solidFill>
                  <a:srgbClr val="000000"/>
                </a:solidFill>
                <a:latin typeface="Calibri"/>
                <a:ea typeface="Calibri"/>
                <a:cs typeface="Calibri"/>
                <a:sym typeface="Calibri"/>
              </a:rPr>
              <a:t>Ядро вестибулярного та слухового нерва (VIII пара). Це утворення складається з декількох ядер. Від ядра Дейтерса починається вестибулоспінальний тракт, який йде до передніх рогів спинного мозку.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200"/>
              <a:buChar char="•"/>
            </a:pPr>
            <a:r>
              <a:rPr lang="en-US" sz="2000" b="0" i="0" u="none">
                <a:solidFill>
                  <a:srgbClr val="000000"/>
                </a:solidFill>
                <a:latin typeface="Calibri"/>
                <a:ea typeface="Calibri"/>
                <a:cs typeface="Calibri"/>
                <a:sym typeface="Calibri"/>
              </a:rPr>
              <a:t>Ядро блукаючого нерва (Х пара). Сюди надходить чутлива інформація від внутрішніх органів, рухова - забезпечує рефлекторне послідовне скорочення м'язів глотки і гортані при диханні.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200"/>
              <a:buChar char="•"/>
            </a:pPr>
            <a:r>
              <a:rPr lang="en-US" sz="2000" b="0" i="0" u="none">
                <a:solidFill>
                  <a:srgbClr val="000000"/>
                </a:solidFill>
                <a:latin typeface="Calibri"/>
                <a:ea typeface="Calibri"/>
                <a:cs typeface="Calibri"/>
                <a:sym typeface="Calibri"/>
              </a:rPr>
              <a:t>Ядро язико-глоткового нерва (IX пара) - рухові волокна іннервують м'язи ротової порожнини і глотки, чутливі сприймають інформацію про задню частину язика, слизову глотки.</a:t>
            </a:r>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rgbClr val="1F497D"/>
              </a:buClr>
              <a:buSzPts val="1400"/>
              <a:buFont typeface="Calibri"/>
              <a:buNone/>
            </a:pPr>
            <a:r>
              <a:rPr lang="en-US" sz="2800" b="1" i="0" u="none">
                <a:solidFill>
                  <a:srgbClr val="1F497D"/>
                </a:solidFill>
                <a:latin typeface="Calibri"/>
                <a:ea typeface="Calibri"/>
                <a:cs typeface="Calibri"/>
                <a:sym typeface="Calibri"/>
              </a:rPr>
              <a:t>Міст</a:t>
            </a:r>
            <a:r>
              <a:rPr lang="en-US" sz="2400" b="0" i="0" u="none">
                <a:solidFill>
                  <a:srgbClr val="1F497D"/>
                </a:solidFill>
                <a:latin typeface="Calibri"/>
                <a:ea typeface="Calibri"/>
                <a:cs typeface="Calibri"/>
                <a:sym typeface="Calibri"/>
              </a:rPr>
              <a:t> </a:t>
            </a:r>
            <a:r>
              <a:rPr lang="en-US" sz="2000" b="0" i="0" u="none">
                <a:solidFill>
                  <a:srgbClr val="1F497D"/>
                </a:solidFill>
                <a:latin typeface="Calibri"/>
                <a:ea typeface="Calibri"/>
                <a:cs typeface="Calibri"/>
                <a:sym typeface="Calibri"/>
              </a:rPr>
              <a:t>(pons cerebri, pons Varolii) розташовується вище довгастого мозку і виконує сенсорні, провідникові, рухові, інтегративні рефлекторні функції.</a:t>
            </a:r>
            <a:endParaRPr/>
          </a:p>
        </p:txBody>
      </p:sp>
      <p:sp>
        <p:nvSpPr>
          <p:cNvPr id="302" name="Google Shape;302;p43"/>
          <p:cNvSpPr txBox="1">
            <a:spLocks noGrp="1"/>
          </p:cNvSpPr>
          <p:nvPr>
            <p:ph type="body" idx="1"/>
          </p:nvPr>
        </p:nvSpPr>
        <p:spPr>
          <a:xfrm>
            <a:off x="3810000" y="1600200"/>
            <a:ext cx="48768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2000" b="0" i="0" u="none">
                <a:solidFill>
                  <a:srgbClr val="000000"/>
                </a:solidFill>
                <a:latin typeface="Calibri"/>
                <a:ea typeface="Calibri"/>
                <a:cs typeface="Calibri"/>
                <a:sym typeface="Calibri"/>
              </a:rPr>
              <a:t>До складу моста входять ядра лицьового, трійчастого, відвідного, присінково-завиткового нерва, ядра присінкової частини присінково-завиткового нерва (вестибулярного нерва): латеральне (Дейтерса) і верхнє (Бехтерева).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200"/>
              <a:buChar char="•"/>
            </a:pPr>
            <a:r>
              <a:rPr lang="en-US" sz="2000" b="0" i="0" u="none">
                <a:solidFill>
                  <a:srgbClr val="000000"/>
                </a:solidFill>
                <a:latin typeface="Calibri"/>
                <a:ea typeface="Calibri"/>
                <a:cs typeface="Calibri"/>
                <a:sym typeface="Calibri"/>
              </a:rPr>
              <a:t>Ретикулярна формація моста тісно пов'язана з ретикулярною формацією середнього і довгастого мозку.  Важливою структурою моста є середня ніжка мозочка. Саме вона забезпечує функціональні компенсаторні та морфологічні зв'язки кори великого мозку з півкулями мозочка.</a:t>
            </a:r>
            <a:endParaRPr/>
          </a:p>
        </p:txBody>
      </p:sp>
      <p:pic>
        <p:nvPicPr>
          <p:cNvPr id="303" name="Google Shape;303;p43"/>
          <p:cNvPicPr preferRelativeResize="0"/>
          <p:nvPr/>
        </p:nvPicPr>
        <p:blipFill rotWithShape="1">
          <a:blip r:embed="rId3">
            <a:alphaModFix/>
          </a:blip>
          <a:srcRect/>
          <a:stretch/>
        </p:blipFill>
        <p:spPr>
          <a:xfrm>
            <a:off x="304800" y="1600200"/>
            <a:ext cx="3371850" cy="4886325"/>
          </a:xfrm>
          <a:prstGeom prst="rect">
            <a:avLst/>
          </a:prstGeom>
          <a:noFill/>
          <a:ln>
            <a:noFill/>
          </a:ln>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4"/>
          <p:cNvSpPr txBox="1">
            <a:spLocks noGrp="1"/>
          </p:cNvSpPr>
          <p:nvPr>
            <p:ph type="title"/>
          </p:nvPr>
        </p:nvSpPr>
        <p:spPr>
          <a:xfrm>
            <a:off x="457200" y="76200"/>
            <a:ext cx="82296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4400" b="1" i="0" u="none">
                <a:solidFill>
                  <a:srgbClr val="1F497D"/>
                </a:solidFill>
                <a:latin typeface="Calibri"/>
                <a:ea typeface="Calibri"/>
                <a:cs typeface="Calibri"/>
                <a:sym typeface="Calibri"/>
              </a:rPr>
              <a:t>Ядра моста</a:t>
            </a:r>
            <a:endParaRPr/>
          </a:p>
        </p:txBody>
      </p:sp>
      <p:sp>
        <p:nvSpPr>
          <p:cNvPr id="309" name="Google Shape;309;p44"/>
          <p:cNvSpPr txBox="1">
            <a:spLocks noGrp="1"/>
          </p:cNvSpPr>
          <p:nvPr>
            <p:ph type="body" idx="1"/>
          </p:nvPr>
        </p:nvSpPr>
        <p:spPr>
          <a:xfrm>
            <a:off x="3810000" y="842962"/>
            <a:ext cx="4800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1800" b="0" i="0" u="none">
                <a:solidFill>
                  <a:srgbClr val="000000"/>
                </a:solidFill>
                <a:latin typeface="Calibri"/>
                <a:ea typeface="Calibri"/>
                <a:cs typeface="Calibri"/>
                <a:sym typeface="Calibri"/>
              </a:rPr>
              <a:t>1) рухові,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2) змішані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3) ядра ретикулярної формації.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1" i="0" u="none">
                <a:solidFill>
                  <a:srgbClr val="000000"/>
                </a:solidFill>
                <a:latin typeface="Calibri"/>
                <a:ea typeface="Calibri"/>
                <a:cs typeface="Calibri"/>
                <a:sym typeface="Calibri"/>
              </a:rPr>
              <a:t>Рухові: </a:t>
            </a:r>
            <a:r>
              <a:rPr lang="en-US" sz="1800" b="0" i="0" u="none">
                <a:solidFill>
                  <a:srgbClr val="000000"/>
                </a:solidFill>
                <a:latin typeface="Calibri"/>
                <a:ea typeface="Calibri"/>
                <a:cs typeface="Calibri"/>
                <a:sym typeface="Calibri"/>
              </a:rPr>
              <a:t>ядро відвідного нерва (VI) пара, забезпечує іннервацію зовнішнього прямого м'яза ока.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1" i="0" u="none">
                <a:solidFill>
                  <a:srgbClr val="000000"/>
                </a:solidFill>
                <a:latin typeface="Calibri"/>
                <a:ea typeface="Calibri"/>
                <a:cs typeface="Calibri"/>
                <a:sym typeface="Calibri"/>
              </a:rPr>
              <a:t>Змішані: </a:t>
            </a:r>
            <a:r>
              <a:rPr lang="en-US" sz="1800" b="0" i="0" u="none">
                <a:solidFill>
                  <a:srgbClr val="000000"/>
                </a:solidFill>
                <a:latin typeface="Calibri"/>
                <a:ea typeface="Calibri"/>
                <a:cs typeface="Calibri"/>
                <a:sym typeface="Calibri"/>
              </a:rPr>
              <a:t>Ядро лицевого нерва (VIІ пара), чутливі нейрони сприймають інформацію від смакових рецепторів рухові –  забезпечують іннервацію мімічних м'язів обличчя, опускання верхньої повіки.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Ядро трійчастого нерва (V пара), чутливі нейрони сприймають інформацію від шкіри обличчя, слизової носа, окістя черепа,. Таким чином, довгастий мозок має ядра VIІІ -ХII, міст - V - VIІ. Виключно руховими є V і, XI, XII, решта змішані (рухові, чутливі, автономні).</a:t>
            </a:r>
            <a:endParaRPr/>
          </a:p>
        </p:txBody>
      </p:sp>
      <p:pic>
        <p:nvPicPr>
          <p:cNvPr id="310" name="Google Shape;310;p44"/>
          <p:cNvPicPr preferRelativeResize="0"/>
          <p:nvPr/>
        </p:nvPicPr>
        <p:blipFill rotWithShape="1">
          <a:blip r:embed="rId3">
            <a:alphaModFix/>
          </a:blip>
          <a:srcRect/>
          <a:stretch/>
        </p:blipFill>
        <p:spPr>
          <a:xfrm>
            <a:off x="277812" y="1366837"/>
            <a:ext cx="3371850" cy="4124325"/>
          </a:xfrm>
          <a:prstGeom prst="rect">
            <a:avLst/>
          </a:prstGeom>
          <a:noFill/>
          <a:ln>
            <a:noFill/>
          </a:ln>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Google Shape;315;p45" descr="bst 4"/>
          <p:cNvPicPr preferRelativeResize="0">
            <a:picLocks noGrp="1"/>
          </p:cNvPicPr>
          <p:nvPr>
            <p:ph type="body" idx="1"/>
          </p:nvPr>
        </p:nvPicPr>
        <p:blipFill rotWithShape="1">
          <a:blip r:embed="rId3">
            <a:alphaModFix/>
          </a:blip>
          <a:srcRect/>
          <a:stretch/>
        </p:blipFill>
        <p:spPr>
          <a:xfrm>
            <a:off x="323850" y="404812"/>
            <a:ext cx="8280400" cy="619283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46" descr="bst 5"/>
          <p:cNvPicPr preferRelativeResize="0">
            <a:picLocks noGrp="1"/>
          </p:cNvPicPr>
          <p:nvPr>
            <p:ph type="body" idx="1"/>
          </p:nvPr>
        </p:nvPicPr>
        <p:blipFill rotWithShape="1">
          <a:blip r:embed="rId3">
            <a:alphaModFix/>
          </a:blip>
          <a:srcRect/>
          <a:stretch/>
        </p:blipFill>
        <p:spPr>
          <a:xfrm>
            <a:off x="539750" y="333375"/>
            <a:ext cx="8208962" cy="6191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47" descr="bst 3"/>
          <p:cNvPicPr preferRelativeResize="0">
            <a:picLocks noGrp="1"/>
          </p:cNvPicPr>
          <p:nvPr>
            <p:ph type="body" idx="1"/>
          </p:nvPr>
        </p:nvPicPr>
        <p:blipFill rotWithShape="1">
          <a:blip r:embed="rId3">
            <a:alphaModFix/>
          </a:blip>
          <a:srcRect/>
          <a:stretch/>
        </p:blipFill>
        <p:spPr>
          <a:xfrm>
            <a:off x="395287" y="333375"/>
            <a:ext cx="8280400" cy="6191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8"/>
          <p:cNvSpPr txBox="1">
            <a:spLocks noGrp="1"/>
          </p:cNvSpPr>
          <p:nvPr>
            <p:ph type="title"/>
          </p:nvPr>
        </p:nvSpPr>
        <p:spPr>
          <a:xfrm>
            <a:off x="609600" y="3175"/>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1" i="0" u="none">
                <a:solidFill>
                  <a:schemeClr val="dk2"/>
                </a:solidFill>
                <a:latin typeface="Arial"/>
                <a:ea typeface="Arial"/>
                <a:cs typeface="Arial"/>
                <a:sym typeface="Arial"/>
              </a:rPr>
              <a:t>Стовбур мозку</a:t>
            </a:r>
            <a:endParaRPr/>
          </a:p>
        </p:txBody>
      </p:sp>
      <p:sp>
        <p:nvSpPr>
          <p:cNvPr id="331" name="Google Shape;331;p48"/>
          <p:cNvSpPr txBox="1">
            <a:spLocks noGrp="1"/>
          </p:cNvSpPr>
          <p:nvPr>
            <p:ph type="body" idx="1"/>
          </p:nvPr>
        </p:nvSpPr>
        <p:spPr>
          <a:xfrm>
            <a:off x="5029200" y="990600"/>
            <a:ext cx="3733800" cy="5715000"/>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rgbClr val="000000"/>
              </a:buClr>
              <a:buSzPts val="1800"/>
              <a:buFont typeface="Arial"/>
              <a:buChar char="•"/>
            </a:pPr>
            <a:r>
              <a:rPr lang="en-US" sz="1800" b="0" i="0" u="none">
                <a:solidFill>
                  <a:srgbClr val="000000"/>
                </a:solidFill>
                <a:latin typeface="Arial"/>
                <a:ea typeface="Arial"/>
                <a:cs typeface="Arial"/>
                <a:sym typeface="Arial"/>
              </a:rPr>
              <a:t>Анатомічно стовбур мозку складається з довгастого мозку, моста, середнього мозку, проміжного мозку та мозочка. </a:t>
            </a:r>
            <a:endParaRPr/>
          </a:p>
          <a:p>
            <a:pPr marL="342900" lvl="0" indent="-342900" algn="just" rtl="0">
              <a:lnSpc>
                <a:spcPct val="80000"/>
              </a:lnSpc>
              <a:spcBef>
                <a:spcPts val="360"/>
              </a:spcBef>
              <a:spcAft>
                <a:spcPts val="0"/>
              </a:spcAft>
              <a:buClr>
                <a:srgbClr val="FF0000"/>
              </a:buClr>
              <a:buSzPts val="1800"/>
              <a:buFont typeface="Arial"/>
              <a:buChar char="•"/>
            </a:pPr>
            <a:r>
              <a:rPr lang="en-US" sz="1800" b="0" i="0" u="none">
                <a:solidFill>
                  <a:srgbClr val="FF0000"/>
                </a:solidFill>
                <a:latin typeface="Arial"/>
                <a:ea typeface="Arial"/>
                <a:cs typeface="Arial"/>
                <a:sym typeface="Arial"/>
              </a:rPr>
              <a:t>Д</a:t>
            </a:r>
            <a:r>
              <a:rPr lang="en-US" sz="1800" b="1" i="0" u="none">
                <a:solidFill>
                  <a:srgbClr val="FF0000"/>
                </a:solidFill>
                <a:latin typeface="Arial"/>
                <a:ea typeface="Arial"/>
                <a:cs typeface="Arial"/>
                <a:sym typeface="Arial"/>
              </a:rPr>
              <a:t>овгастий мозок</a:t>
            </a:r>
            <a:r>
              <a:rPr lang="en-US" sz="1800" b="1" i="0" u="none">
                <a:solidFill>
                  <a:srgbClr val="000000"/>
                </a:solidFill>
                <a:latin typeface="Arial"/>
                <a:ea typeface="Arial"/>
                <a:cs typeface="Arial"/>
                <a:sym typeface="Arial"/>
              </a:rPr>
              <a:t> </a:t>
            </a:r>
            <a:r>
              <a:rPr lang="en-US" sz="1800" b="0" i="0" u="none">
                <a:solidFill>
                  <a:srgbClr val="000000"/>
                </a:solidFill>
                <a:latin typeface="Arial"/>
                <a:ea typeface="Arial"/>
                <a:cs typeface="Arial"/>
                <a:sym typeface="Arial"/>
              </a:rPr>
              <a:t>є безпосереднім продовженням спинного мозку. </a:t>
            </a:r>
            <a:endParaRPr/>
          </a:p>
          <a:p>
            <a:pPr marL="342900" lvl="0" indent="-342900" algn="just" rtl="0">
              <a:lnSpc>
                <a:spcPct val="80000"/>
              </a:lnSpc>
              <a:spcBef>
                <a:spcPts val="360"/>
              </a:spcBef>
              <a:spcAft>
                <a:spcPts val="0"/>
              </a:spcAft>
              <a:buClr>
                <a:srgbClr val="000000"/>
              </a:buClr>
              <a:buSzPts val="1800"/>
              <a:buFont typeface="Arial"/>
              <a:buChar char="•"/>
            </a:pPr>
            <a:r>
              <a:rPr lang="en-US" sz="1800" b="0" i="0" u="none">
                <a:solidFill>
                  <a:srgbClr val="000000"/>
                </a:solidFill>
                <a:latin typeface="Arial"/>
                <a:ea typeface="Arial"/>
                <a:cs typeface="Arial"/>
                <a:sym typeface="Arial"/>
              </a:rPr>
              <a:t>У довгастому мозку виділяють: </a:t>
            </a:r>
            <a:endParaRPr/>
          </a:p>
          <a:p>
            <a:pPr marL="342900" lvl="0" indent="-342900" algn="just" rtl="0">
              <a:lnSpc>
                <a:spcPct val="80000"/>
              </a:lnSpc>
              <a:spcBef>
                <a:spcPts val="360"/>
              </a:spcBef>
              <a:spcAft>
                <a:spcPts val="0"/>
              </a:spcAft>
              <a:buClr>
                <a:srgbClr val="000000"/>
              </a:buClr>
              <a:buSzPts val="1800"/>
              <a:buFont typeface="Arial"/>
              <a:buChar char="•"/>
            </a:pPr>
            <a:r>
              <a:rPr lang="en-US" sz="1800" b="0" i="0" u="none">
                <a:solidFill>
                  <a:srgbClr val="000000"/>
                </a:solidFill>
                <a:latin typeface="Arial"/>
                <a:ea typeface="Arial"/>
                <a:cs typeface="Arial"/>
                <a:sym typeface="Arial"/>
              </a:rPr>
              <a:t>1) еферентні нейрони, </a:t>
            </a:r>
            <a:endParaRPr/>
          </a:p>
          <a:p>
            <a:pPr marL="342900" lvl="0" indent="-342900" algn="just" rtl="0">
              <a:lnSpc>
                <a:spcPct val="80000"/>
              </a:lnSpc>
              <a:spcBef>
                <a:spcPts val="360"/>
              </a:spcBef>
              <a:spcAft>
                <a:spcPts val="0"/>
              </a:spcAft>
              <a:buClr>
                <a:srgbClr val="000000"/>
              </a:buClr>
              <a:buSzPts val="1800"/>
              <a:buFont typeface="Arial"/>
              <a:buChar char="•"/>
            </a:pPr>
            <a:r>
              <a:rPr lang="en-US" sz="1800" b="0" i="0" u="none">
                <a:solidFill>
                  <a:srgbClr val="000000"/>
                </a:solidFill>
                <a:latin typeface="Arial"/>
                <a:ea typeface="Arial"/>
                <a:cs typeface="Arial"/>
                <a:sym typeface="Arial"/>
              </a:rPr>
              <a:t>2) вставні або проміжні нейрони, </a:t>
            </a:r>
            <a:endParaRPr/>
          </a:p>
          <a:p>
            <a:pPr marL="342900" lvl="0" indent="-342900" algn="just" rtl="0">
              <a:lnSpc>
                <a:spcPct val="80000"/>
              </a:lnSpc>
              <a:spcBef>
                <a:spcPts val="360"/>
              </a:spcBef>
              <a:spcAft>
                <a:spcPts val="0"/>
              </a:spcAft>
              <a:buClr>
                <a:srgbClr val="000000"/>
              </a:buClr>
              <a:buSzPts val="1800"/>
              <a:buFont typeface="Arial"/>
              <a:buChar char="•"/>
            </a:pPr>
            <a:r>
              <a:rPr lang="en-US" sz="1800" b="0" i="0" u="none">
                <a:solidFill>
                  <a:srgbClr val="000000"/>
                </a:solidFill>
                <a:latin typeface="Arial"/>
                <a:ea typeface="Arial"/>
                <a:cs typeface="Arial"/>
                <a:sym typeface="Arial"/>
              </a:rPr>
              <a:t>3) нервові волокна, </a:t>
            </a:r>
            <a:endParaRPr/>
          </a:p>
          <a:p>
            <a:pPr marL="342900" lvl="0" indent="-342900" algn="just" rtl="0">
              <a:lnSpc>
                <a:spcPct val="80000"/>
              </a:lnSpc>
              <a:spcBef>
                <a:spcPts val="360"/>
              </a:spcBef>
              <a:spcAft>
                <a:spcPts val="0"/>
              </a:spcAft>
              <a:buClr>
                <a:srgbClr val="000000"/>
              </a:buClr>
              <a:buSzPts val="1800"/>
              <a:buFont typeface="Arial"/>
              <a:buChar char="•"/>
            </a:pPr>
            <a:r>
              <a:rPr lang="en-US" sz="1800" b="0" i="0" u="none">
                <a:solidFill>
                  <a:srgbClr val="000000"/>
                </a:solidFill>
                <a:latin typeface="Arial"/>
                <a:ea typeface="Arial"/>
                <a:cs typeface="Arial"/>
                <a:sym typeface="Arial"/>
              </a:rPr>
              <a:t>4) клітини ретикулярної формації. </a:t>
            </a:r>
            <a:endParaRPr/>
          </a:p>
          <a:p>
            <a:pPr marL="342900" lvl="0" indent="-342900" algn="just" rtl="0">
              <a:lnSpc>
                <a:spcPct val="80000"/>
              </a:lnSpc>
              <a:spcBef>
                <a:spcPts val="360"/>
              </a:spcBef>
              <a:spcAft>
                <a:spcPts val="0"/>
              </a:spcAft>
              <a:buClr>
                <a:srgbClr val="000000"/>
              </a:buClr>
              <a:buSzPts val="1800"/>
              <a:buFont typeface="Arial"/>
              <a:buChar char="•"/>
            </a:pPr>
            <a:r>
              <a:rPr lang="en-US" sz="1800" b="0" i="0" u="none">
                <a:solidFill>
                  <a:srgbClr val="000000"/>
                </a:solidFill>
                <a:latin typeface="Arial"/>
                <a:ea typeface="Arial"/>
                <a:cs typeface="Arial"/>
                <a:sym typeface="Arial"/>
              </a:rPr>
              <a:t>Основна частина сірої речовини довгастого мозку розміщена у вигляді скупчень, так званих ядер, розділених білою речовиною.</a:t>
            </a:r>
            <a:endParaRPr/>
          </a:p>
        </p:txBody>
      </p:sp>
      <p:pic>
        <p:nvPicPr>
          <p:cNvPr id="332" name="Google Shape;332;p48" descr="obl-vent"/>
          <p:cNvPicPr preferRelativeResize="0"/>
          <p:nvPr/>
        </p:nvPicPr>
        <p:blipFill rotWithShape="1">
          <a:blip r:embed="rId3">
            <a:alphaModFix/>
          </a:blip>
          <a:srcRect l="30122" t="6201" r="35182"/>
          <a:stretch/>
        </p:blipFill>
        <p:spPr>
          <a:xfrm>
            <a:off x="823264" y="990600"/>
            <a:ext cx="3111500" cy="5151437"/>
          </a:xfrm>
          <a:prstGeom prst="rect">
            <a:avLst/>
          </a:prstGeom>
          <a:noFill/>
          <a:ln>
            <a:noFill/>
          </a:ln>
        </p:spPr>
      </p:pic>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9"/>
          <p:cNvSpPr txBox="1">
            <a:spLocks noGrp="1"/>
          </p:cNvSpPr>
          <p:nvPr>
            <p:ph type="body" idx="1"/>
          </p:nvPr>
        </p:nvSpPr>
        <p:spPr>
          <a:xfrm>
            <a:off x="4229100" y="304800"/>
            <a:ext cx="48387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У довгастому мозку знаходяться оливи, що пов'язані зі спинним мозком, екстрапірамідною системою і мозочком - це тонке і клиновидное ядра пропріоцептивної чутливості (ядра Голля і Бурдаха). Тут же знаходяться перехрестя низхідних пірамідних шляхів і висхідних шляхів, утворених тонким і клиноподібним пучками (Голля і Бурдаха), ретикулярна формація.</a:t>
            </a:r>
            <a:endParaRPr/>
          </a:p>
        </p:txBody>
      </p:sp>
      <p:pic>
        <p:nvPicPr>
          <p:cNvPr id="338" name="Google Shape;338;p49"/>
          <p:cNvPicPr preferRelativeResize="0"/>
          <p:nvPr/>
        </p:nvPicPr>
        <p:blipFill rotWithShape="1">
          <a:blip r:embed="rId3">
            <a:alphaModFix/>
          </a:blip>
          <a:srcRect/>
          <a:stretch/>
        </p:blipFill>
        <p:spPr>
          <a:xfrm>
            <a:off x="0" y="228600"/>
            <a:ext cx="4495800" cy="4724400"/>
          </a:xfrm>
          <a:prstGeom prst="rect">
            <a:avLst/>
          </a:prstGeom>
          <a:noFill/>
          <a:ln>
            <a:noFill/>
          </a:ln>
        </p:spPr>
      </p:pic>
    </p:spTree>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0"/>
          <p:cNvSpPr txBox="1">
            <a:spLocks noGrp="1"/>
          </p:cNvSpPr>
          <p:nvPr>
            <p:ph type="body" idx="1"/>
          </p:nvPr>
        </p:nvSpPr>
        <p:spPr>
          <a:xfrm>
            <a:off x="4419600" y="304800"/>
            <a:ext cx="4297362" cy="4648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FF0000"/>
              </a:buClr>
              <a:buSzPts val="2000"/>
              <a:buFont typeface="Arial"/>
              <a:buChar char="•"/>
            </a:pPr>
            <a:r>
              <a:rPr lang="en-US" sz="2000" b="1" i="0" u="none">
                <a:solidFill>
                  <a:srgbClr val="FF0000"/>
                </a:solidFill>
                <a:latin typeface="Arial"/>
                <a:ea typeface="Arial"/>
                <a:cs typeface="Arial"/>
                <a:sym typeface="Arial"/>
              </a:rPr>
              <a:t>Довгастий мозок </a:t>
            </a:r>
            <a:r>
              <a:rPr lang="en-US" sz="2000" b="0" i="0" u="none">
                <a:solidFill>
                  <a:schemeClr val="dk1"/>
                </a:solidFill>
                <a:latin typeface="Arial"/>
                <a:ea typeface="Arial"/>
                <a:cs typeface="Arial"/>
                <a:sym typeface="Arial"/>
              </a:rPr>
              <a:t>- містить дихальний і судиноруховий центри (регуляція роботи серця, тонус судин); </a:t>
            </a:r>
            <a:endParaRPr/>
          </a:p>
          <a:p>
            <a:pPr marL="342900" lvl="0" indent="-342900" algn="l" rtl="0">
              <a:lnSpc>
                <a:spcPct val="100000"/>
              </a:lnSpc>
              <a:spcBef>
                <a:spcPts val="560"/>
              </a:spcBef>
              <a:spcAft>
                <a:spcPts val="0"/>
              </a:spcAft>
              <a:buClr>
                <a:srgbClr val="660066"/>
              </a:buClr>
              <a:buSzPts val="2000"/>
              <a:buFont typeface="Arial"/>
              <a:buChar char="•"/>
            </a:pPr>
            <a:r>
              <a:rPr lang="en-US" sz="2000" b="0" i="0" u="none">
                <a:solidFill>
                  <a:srgbClr val="660066"/>
                </a:solidFill>
                <a:latin typeface="Arial"/>
                <a:ea typeface="Arial"/>
                <a:cs typeface="Arial"/>
                <a:sym typeface="Arial"/>
              </a:rPr>
              <a:t>центри, що забезпечують врождену харчову поведінку (центри смаку, смоктання, глотання, слюновиділення, блювання и др.)</a:t>
            </a:r>
            <a:r>
              <a:rPr lang="en-US" sz="2800" b="0" i="0" u="none">
                <a:solidFill>
                  <a:srgbClr val="660066"/>
                </a:solidFill>
                <a:latin typeface="Arial"/>
                <a:ea typeface="Arial"/>
                <a:cs typeface="Arial"/>
                <a:sym typeface="Arial"/>
              </a:rPr>
              <a:t>;</a:t>
            </a:r>
            <a:endParaRPr/>
          </a:p>
          <a:p>
            <a:pPr marL="342900" lvl="0" indent="-342900"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 ядра черепномозкових нервів VIII-XII (присінково-завиткового, язикоглоткового, блукаючого, додаткового і під'язикового). </a:t>
            </a:r>
            <a:endParaRPr/>
          </a:p>
          <a:p>
            <a:pPr marL="342900" lvl="0" indent="-342900" algn="l" rtl="0">
              <a:lnSpc>
                <a:spcPct val="90000"/>
              </a:lnSpc>
              <a:spcBef>
                <a:spcPts val="400"/>
              </a:spcBef>
              <a:spcAft>
                <a:spcPts val="0"/>
              </a:spcAft>
              <a:buClr>
                <a:srgbClr val="7F7F7F"/>
              </a:buClr>
              <a:buSzPts val="2000"/>
              <a:buFont typeface="Arial"/>
              <a:buChar char="•"/>
            </a:pPr>
            <a:r>
              <a:rPr lang="en-US" sz="2000" b="1" i="0" u="none">
                <a:solidFill>
                  <a:srgbClr val="7F7F7F"/>
                </a:solidFill>
                <a:latin typeface="Arial"/>
                <a:ea typeface="Arial"/>
                <a:cs typeface="Arial"/>
                <a:sym typeface="Arial"/>
              </a:rPr>
              <a:t>Регуляція захисних рефлексів:</a:t>
            </a:r>
            <a:endParaRPr/>
          </a:p>
          <a:p>
            <a:pPr marL="342900" lvl="0" indent="-342900" algn="l" rtl="0">
              <a:lnSpc>
                <a:spcPct val="90000"/>
              </a:lnSpc>
              <a:spcBef>
                <a:spcPts val="400"/>
              </a:spcBef>
              <a:spcAft>
                <a:spcPts val="0"/>
              </a:spcAft>
              <a:buClr>
                <a:srgbClr val="7F7F7F"/>
              </a:buClr>
              <a:buSzPts val="2000"/>
              <a:buFont typeface="Arial"/>
              <a:buChar char="•"/>
            </a:pPr>
            <a:r>
              <a:rPr lang="en-US" sz="2000" b="0" i="0" u="none">
                <a:solidFill>
                  <a:srgbClr val="7F7F7F"/>
                </a:solidFill>
                <a:latin typeface="Arial"/>
                <a:ea typeface="Arial"/>
                <a:cs typeface="Arial"/>
                <a:sym typeface="Arial"/>
              </a:rPr>
              <a:t>Чихання, моргання, кашлю, блювання</a:t>
            </a:r>
            <a:endParaRPr/>
          </a:p>
          <a:p>
            <a:pPr marL="342900" lvl="0" indent="-342900" algn="just" rtl="0">
              <a:lnSpc>
                <a:spcPct val="100000"/>
              </a:lnSpc>
              <a:spcBef>
                <a:spcPts val="400"/>
              </a:spcBef>
              <a:spcAft>
                <a:spcPts val="0"/>
              </a:spcAft>
              <a:buClr>
                <a:srgbClr val="7F7F7F"/>
              </a:buClr>
              <a:buSzPts val="2000"/>
              <a:buFont typeface="Arial"/>
              <a:buChar char="•"/>
            </a:pPr>
            <a:r>
              <a:rPr lang="en-US" sz="2000" b="0" i="0" u="none">
                <a:solidFill>
                  <a:srgbClr val="7F7F7F"/>
                </a:solidFill>
                <a:latin typeface="Arial"/>
                <a:ea typeface="Arial"/>
                <a:cs typeface="Arial"/>
                <a:sym typeface="Arial"/>
              </a:rPr>
              <a:t>                           </a:t>
            </a:r>
            <a:r>
              <a:rPr lang="en-US" sz="1800" b="1" i="0" u="none">
                <a:solidFill>
                  <a:srgbClr val="7F7F7F"/>
                </a:solidFill>
                <a:latin typeface="Arial"/>
                <a:ea typeface="Arial"/>
                <a:cs typeface="Arial"/>
                <a:sym typeface="Arial"/>
              </a:rPr>
              <a:t>рефлекторна функція</a:t>
            </a:r>
            <a:endParaRPr/>
          </a:p>
        </p:txBody>
      </p:sp>
      <p:pic>
        <p:nvPicPr>
          <p:cNvPr id="344" name="Google Shape;344;p50"/>
          <p:cNvPicPr preferRelativeResize="0"/>
          <p:nvPr/>
        </p:nvPicPr>
        <p:blipFill rotWithShape="1">
          <a:blip r:embed="rId3">
            <a:alphaModFix/>
          </a:blip>
          <a:srcRect/>
          <a:stretch/>
        </p:blipFill>
        <p:spPr>
          <a:xfrm>
            <a:off x="0" y="76200"/>
            <a:ext cx="4648200" cy="4876800"/>
          </a:xfrm>
          <a:prstGeom prst="rect">
            <a:avLst/>
          </a:prstGeom>
          <a:noFill/>
          <a:ln>
            <a:noFill/>
          </a:ln>
        </p:spPr>
      </p:pic>
      <p:sp>
        <p:nvSpPr>
          <p:cNvPr id="345" name="Google Shape;345;p50"/>
          <p:cNvSpPr/>
          <p:nvPr/>
        </p:nvSpPr>
        <p:spPr>
          <a:xfrm>
            <a:off x="8039100" y="4648200"/>
            <a:ext cx="381000" cy="914400"/>
          </a:xfrm>
          <a:prstGeom prst="rightBrace">
            <a:avLst>
              <a:gd name="adj1" fmla="val 0"/>
              <a:gd name="adj2" fmla="val 50000"/>
            </a:avLst>
          </a:prstGeom>
          <a:noFill/>
          <a:ln w="9525" cap="flat" cmpd="sng">
            <a:solidFill>
              <a:srgbClr val="B6DCD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 name="Google Shape;346;p50"/>
          <p:cNvSpPr/>
          <p:nvPr/>
        </p:nvSpPr>
        <p:spPr>
          <a:xfrm>
            <a:off x="4953000" y="5514975"/>
            <a:ext cx="1219200" cy="381000"/>
          </a:xfrm>
          <a:prstGeom prst="rightArrow">
            <a:avLst>
              <a:gd name="adj1" fmla="val 18225"/>
              <a:gd name="adj2" fmla="val 50000"/>
            </a:avLst>
          </a:prstGeom>
          <a:solidFill>
            <a:schemeClr val="accent1"/>
          </a:solidFill>
          <a:ln w="25400" cap="flat" cmpd="sng">
            <a:solidFill>
              <a:srgbClr val="89A4A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 name="Google Shape;347;p50"/>
          <p:cNvSpPr txBox="1"/>
          <p:nvPr/>
        </p:nvSpPr>
        <p:spPr>
          <a:xfrm>
            <a:off x="76200" y="6003925"/>
            <a:ext cx="9067800" cy="1006475"/>
          </a:xfrm>
          <a:prstGeom prst="rect">
            <a:avLst/>
          </a:prstGeom>
          <a:noFill/>
          <a:ln>
            <a:noFill/>
          </a:ln>
        </p:spPr>
        <p:txBody>
          <a:bodyPr spcFirstLastPara="1" wrap="square" lIns="91425" tIns="45700" rIns="91425" bIns="45700" anchor="t" anchorCtr="0">
            <a:spAutoFit/>
          </a:bodyPr>
          <a:lstStyle/>
          <a:p>
            <a:pPr marL="0" marR="0" lvl="0" indent="0" algn="just" rtl="0">
              <a:lnSpc>
                <a:spcPct val="90000"/>
              </a:lnSpc>
              <a:spcBef>
                <a:spcPts val="0"/>
              </a:spcBef>
              <a:spcAft>
                <a:spcPts val="0"/>
              </a:spcAft>
              <a:buClr>
                <a:srgbClr val="7F7F7F"/>
              </a:buClr>
              <a:buSzPts val="1800"/>
              <a:buFont typeface="Arial"/>
              <a:buNone/>
            </a:pPr>
            <a:r>
              <a:rPr lang="en-US" sz="1800" b="1" i="0" u="none" strike="noStrike" cap="none">
                <a:solidFill>
                  <a:srgbClr val="7F7F7F"/>
                </a:solidFill>
                <a:latin typeface="Arial"/>
                <a:ea typeface="Arial"/>
                <a:cs typeface="Arial"/>
                <a:sym typeface="Arial"/>
              </a:rPr>
              <a:t>Провідникова функція: </a:t>
            </a:r>
            <a:r>
              <a:rPr lang="en-US" sz="1600" b="1" i="0" u="none" strike="noStrike" cap="none">
                <a:solidFill>
                  <a:schemeClr val="dk1"/>
                </a:solidFill>
                <a:latin typeface="Arial"/>
                <a:ea typeface="Arial"/>
                <a:cs typeface="Arial"/>
                <a:sym typeface="Arial"/>
              </a:rPr>
              <a:t>довгастий мозок зєднує головний із спинним мозком і проводить сигнали від одного відділу до іншого. Через ДМ проходять всі висхідні та низхідні шляхи спинного мозку, формується присінково-спинномозкові і сітчасто-спинномозкові шляхи і закінчуються кірковобульбврні волокна.</a:t>
            </a: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1" i="0" u="none">
                <a:solidFill>
                  <a:schemeClr val="dk2"/>
                </a:solidFill>
                <a:latin typeface="Arial"/>
                <a:ea typeface="Arial"/>
                <a:cs typeface="Arial"/>
                <a:sym typeface="Arial"/>
              </a:rPr>
              <a:t>Ядра довгастого мозку</a:t>
            </a:r>
            <a:endParaRPr/>
          </a:p>
        </p:txBody>
      </p:sp>
      <p:sp>
        <p:nvSpPr>
          <p:cNvPr id="353" name="Google Shape;353;p51"/>
          <p:cNvSpPr txBox="1">
            <a:spLocks noGrp="1"/>
          </p:cNvSpPr>
          <p:nvPr>
            <p:ph type="body" idx="1"/>
          </p:nvPr>
        </p:nvSpPr>
        <p:spPr>
          <a:xfrm>
            <a:off x="533400" y="1295400"/>
            <a:ext cx="8229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1) рухові, 2) чутливі, 3) змішані і 4) ретикулярної формації. </a:t>
            </a:r>
            <a:endParaRPr/>
          </a:p>
          <a:p>
            <a:pPr marL="342900" lvl="0" indent="-342900" algn="just" rtl="0">
              <a:lnSpc>
                <a:spcPct val="100000"/>
              </a:lnSpc>
              <a:spcBef>
                <a:spcPts val="400"/>
              </a:spcBef>
              <a:spcAft>
                <a:spcPts val="0"/>
              </a:spcAft>
              <a:buClr>
                <a:schemeClr val="dk1"/>
              </a:buClr>
              <a:buSzPts val="2000"/>
              <a:buFont typeface="Arial"/>
              <a:buChar char="•"/>
            </a:pPr>
            <a:r>
              <a:rPr lang="en-US" sz="2000" b="1" i="0" u="sng">
                <a:solidFill>
                  <a:schemeClr val="dk1"/>
                </a:solidFill>
                <a:latin typeface="Arial"/>
                <a:ea typeface="Arial"/>
                <a:cs typeface="Arial"/>
                <a:sym typeface="Arial"/>
              </a:rPr>
              <a:t>Рухові:</a:t>
            </a:r>
            <a:r>
              <a:rPr lang="en-US" sz="2000" b="0" i="0" u="none">
                <a:solidFill>
                  <a:schemeClr val="dk1"/>
                </a:solidFill>
                <a:latin typeface="Arial"/>
                <a:ea typeface="Arial"/>
                <a:cs typeface="Arial"/>
                <a:sym typeface="Arial"/>
              </a:rPr>
              <a:t> ядро підязикового нерва (XII пара) забезпечує іннервацію м'язів язика; ядро додаткового нерва (ХI пара) здійснює іннервацію м'язів шиї. </a:t>
            </a:r>
            <a:endParaRPr/>
          </a:p>
          <a:p>
            <a:pPr marL="342900" lvl="0" indent="-342900" algn="just" rtl="0">
              <a:lnSpc>
                <a:spcPct val="100000"/>
              </a:lnSpc>
              <a:spcBef>
                <a:spcPts val="400"/>
              </a:spcBef>
              <a:spcAft>
                <a:spcPts val="0"/>
              </a:spcAft>
              <a:buClr>
                <a:schemeClr val="dk1"/>
              </a:buClr>
              <a:buSzPts val="2000"/>
              <a:buFont typeface="Arial"/>
              <a:buChar char="•"/>
            </a:pPr>
            <a:r>
              <a:rPr lang="en-US" sz="2000" b="1" i="0" u="sng">
                <a:solidFill>
                  <a:schemeClr val="dk1"/>
                </a:solidFill>
                <a:latin typeface="Arial"/>
                <a:ea typeface="Arial"/>
                <a:cs typeface="Arial"/>
                <a:sym typeface="Arial"/>
              </a:rPr>
              <a:t>Чутливі:</a:t>
            </a:r>
            <a:r>
              <a:rPr lang="en-US" sz="2000" b="0" i="0" u="none">
                <a:solidFill>
                  <a:schemeClr val="dk1"/>
                </a:solidFill>
                <a:latin typeface="Arial"/>
                <a:ea typeface="Arial"/>
                <a:cs typeface="Arial"/>
                <a:sym typeface="Arial"/>
              </a:rPr>
              <a:t> Бурдаха, Голля. В них закінчуються однойменні провідні шляхи спинного мозку. </a:t>
            </a:r>
            <a:endParaRPr/>
          </a:p>
          <a:p>
            <a:pPr marL="342900" lvl="0" indent="-342900" algn="just" rtl="0">
              <a:lnSpc>
                <a:spcPct val="100000"/>
              </a:lnSpc>
              <a:spcBef>
                <a:spcPts val="400"/>
              </a:spcBef>
              <a:spcAft>
                <a:spcPts val="0"/>
              </a:spcAft>
              <a:buClr>
                <a:schemeClr val="dk1"/>
              </a:buClr>
              <a:buSzPts val="2000"/>
              <a:buFont typeface="Arial"/>
              <a:buChar char="•"/>
            </a:pPr>
            <a:r>
              <a:rPr lang="en-US" sz="2000" b="1" i="0" u="sng">
                <a:solidFill>
                  <a:schemeClr val="dk1"/>
                </a:solidFill>
                <a:latin typeface="Arial"/>
                <a:ea typeface="Arial"/>
                <a:cs typeface="Arial"/>
                <a:sym typeface="Arial"/>
              </a:rPr>
              <a:t>Змішані: </a:t>
            </a:r>
            <a:r>
              <a:rPr lang="en-US" sz="2000" b="0" i="0" u="none">
                <a:solidFill>
                  <a:schemeClr val="dk1"/>
                </a:solidFill>
                <a:latin typeface="Arial"/>
                <a:ea typeface="Arial"/>
                <a:cs typeface="Arial"/>
                <a:sym typeface="Arial"/>
              </a:rPr>
              <a:t>Ядро вестибулярного та слухового нерва (VIII пара). Це утворення складається з декількох ядер. Від ядра Дейтерса починається вестибулоспінальний тракт, який йде до передніх рогів спинного мозку. </a:t>
            </a:r>
            <a:endParaRPr/>
          </a:p>
          <a:p>
            <a:pPr marL="342900" lvl="0" indent="-342900" algn="just" rtl="0">
              <a:lnSpc>
                <a:spcPct val="100000"/>
              </a:lnSpc>
              <a:spcBef>
                <a:spcPts val="40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Ядро блукаючого нерва (Х пара). Сюди надходить чутлива інформація від внутрішніх органів, рухова - забезпечує рефлекторне послідовне скорочення м'язів глотки і гортані при диханні. </a:t>
            </a:r>
            <a:endParaRPr/>
          </a:p>
          <a:p>
            <a:pPr marL="342900" lvl="0" indent="-342900" algn="just" rtl="0">
              <a:lnSpc>
                <a:spcPct val="100000"/>
              </a:lnSpc>
              <a:spcBef>
                <a:spcPts val="40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Ядро язико-глоткового нерва (IX пара) - рухові волокна іннервують м'язи ротової порожнини і глотки, чутливі сприймають інформацію про задню частину язика, слизову глотки.</a:t>
            </a:r>
            <a:endParaRPr/>
          </a:p>
        </p:txBody>
      </p:sp>
    </p:spTree>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5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Міст</a:t>
            </a:r>
            <a:r>
              <a:rPr lang="en-US" sz="2400" b="0" i="0" u="none">
                <a:solidFill>
                  <a:schemeClr val="dk2"/>
                </a:solidFill>
                <a:latin typeface="Arial"/>
                <a:ea typeface="Arial"/>
                <a:cs typeface="Arial"/>
                <a:sym typeface="Arial"/>
              </a:rPr>
              <a:t> </a:t>
            </a:r>
            <a:r>
              <a:rPr lang="en-US" sz="2000" b="0" i="0" u="none">
                <a:solidFill>
                  <a:schemeClr val="dk2"/>
                </a:solidFill>
                <a:latin typeface="Arial"/>
                <a:ea typeface="Arial"/>
                <a:cs typeface="Arial"/>
                <a:sym typeface="Arial"/>
              </a:rPr>
              <a:t>(pons cerebri, pons Varolii) розташовується вище довгастого мозку і виконує сенсорні, провідникові, рухові, інтегративні рефлекторні функції.</a:t>
            </a:r>
            <a:endParaRPr/>
          </a:p>
        </p:txBody>
      </p:sp>
      <p:sp>
        <p:nvSpPr>
          <p:cNvPr id="359" name="Google Shape;359;p52"/>
          <p:cNvSpPr txBox="1">
            <a:spLocks noGrp="1"/>
          </p:cNvSpPr>
          <p:nvPr>
            <p:ph type="body" idx="1"/>
          </p:nvPr>
        </p:nvSpPr>
        <p:spPr>
          <a:xfrm>
            <a:off x="3810000" y="1600200"/>
            <a:ext cx="48768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До складу моста входять ядра лицьового, трійчастого, відвідного, присінково-завиткового нерва, ядра присінкової частини присінково-завиткового нерва (вестибулярного нерва): латеральне (Дейтерса) і верхнє (Бехтерева). </a:t>
            </a:r>
            <a:endParaRPr/>
          </a:p>
          <a:p>
            <a:pPr marL="342900" lvl="0" indent="-342900" algn="just" rtl="0">
              <a:lnSpc>
                <a:spcPct val="100000"/>
              </a:lnSpc>
              <a:spcBef>
                <a:spcPts val="40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Ретикулярна формація моста тісно пов'язана з ретикулярною формацією середнього і довгастого мозку.  Важливою структурою моста є середня ніжка мозочка. Саме вона забезпечує функціональні компенсаторні та морфологічні зв'язки кори великого мозку з півкулями мозочка.</a:t>
            </a:r>
            <a:endParaRPr/>
          </a:p>
        </p:txBody>
      </p:sp>
      <p:pic>
        <p:nvPicPr>
          <p:cNvPr id="360" name="Google Shape;360;p52"/>
          <p:cNvPicPr preferRelativeResize="0"/>
          <p:nvPr/>
        </p:nvPicPr>
        <p:blipFill rotWithShape="1">
          <a:blip r:embed="rId3">
            <a:alphaModFix/>
          </a:blip>
          <a:srcRect/>
          <a:stretch/>
        </p:blipFill>
        <p:spPr>
          <a:xfrm>
            <a:off x="304800" y="1600200"/>
            <a:ext cx="3371850" cy="4886325"/>
          </a:xfrm>
          <a:prstGeom prst="rect">
            <a:avLst/>
          </a:prstGeom>
          <a:noFill/>
          <a:ln>
            <a:noFill/>
          </a:ln>
        </p:spPr>
      </p:pic>
    </p:spTree>
  </p:cSld>
  <p:clrMapOvr>
    <a:masterClrMapping/>
  </p:clrMapOvr>
  <p:transition spd="slow">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3"/>
          <p:cNvSpPr txBox="1">
            <a:spLocks noGrp="1"/>
          </p:cNvSpPr>
          <p:nvPr>
            <p:ph type="title"/>
          </p:nvPr>
        </p:nvSpPr>
        <p:spPr>
          <a:xfrm>
            <a:off x="457200" y="76200"/>
            <a:ext cx="82296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1" i="0" u="none">
                <a:solidFill>
                  <a:schemeClr val="dk2"/>
                </a:solidFill>
                <a:latin typeface="Arial"/>
                <a:ea typeface="Arial"/>
                <a:cs typeface="Arial"/>
                <a:sym typeface="Arial"/>
              </a:rPr>
              <a:t>Ядра моста</a:t>
            </a:r>
            <a:endParaRPr/>
          </a:p>
        </p:txBody>
      </p:sp>
      <p:sp>
        <p:nvSpPr>
          <p:cNvPr id="366" name="Google Shape;366;p53"/>
          <p:cNvSpPr txBox="1">
            <a:spLocks noGrp="1"/>
          </p:cNvSpPr>
          <p:nvPr>
            <p:ph type="body" idx="1"/>
          </p:nvPr>
        </p:nvSpPr>
        <p:spPr>
          <a:xfrm>
            <a:off x="3810000" y="842962"/>
            <a:ext cx="4800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1) рухові, </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2) змішані </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3) ядра ретикулярної формації. </a:t>
            </a:r>
            <a:endParaRPr/>
          </a:p>
          <a:p>
            <a:pPr marL="342900" lvl="0" indent="-342900" algn="just" rtl="0">
              <a:lnSpc>
                <a:spcPct val="100000"/>
              </a:lnSpc>
              <a:spcBef>
                <a:spcPts val="360"/>
              </a:spcBef>
              <a:spcAft>
                <a:spcPts val="0"/>
              </a:spcAft>
              <a:buClr>
                <a:schemeClr val="dk1"/>
              </a:buClr>
              <a:buSzPts val="1800"/>
              <a:buFont typeface="Arial"/>
              <a:buChar char="•"/>
            </a:pPr>
            <a:r>
              <a:rPr lang="en-US" sz="1800" b="1" i="0" u="none">
                <a:solidFill>
                  <a:schemeClr val="dk1"/>
                </a:solidFill>
                <a:latin typeface="Arial"/>
                <a:ea typeface="Arial"/>
                <a:cs typeface="Arial"/>
                <a:sym typeface="Arial"/>
              </a:rPr>
              <a:t>Рухові: </a:t>
            </a:r>
            <a:r>
              <a:rPr lang="en-US" sz="1800" b="0" i="0" u="none">
                <a:solidFill>
                  <a:schemeClr val="dk1"/>
                </a:solidFill>
                <a:latin typeface="Arial"/>
                <a:ea typeface="Arial"/>
                <a:cs typeface="Arial"/>
                <a:sym typeface="Arial"/>
              </a:rPr>
              <a:t>ядро відвідного нерва (VI) пара, забезпечує іннервацію зовнішнього прямого м'яза ока. </a:t>
            </a:r>
            <a:endParaRPr/>
          </a:p>
          <a:p>
            <a:pPr marL="342900" lvl="0" indent="-342900" algn="just" rtl="0">
              <a:lnSpc>
                <a:spcPct val="100000"/>
              </a:lnSpc>
              <a:spcBef>
                <a:spcPts val="360"/>
              </a:spcBef>
              <a:spcAft>
                <a:spcPts val="0"/>
              </a:spcAft>
              <a:buClr>
                <a:schemeClr val="dk1"/>
              </a:buClr>
              <a:buSzPts val="1800"/>
              <a:buFont typeface="Arial"/>
              <a:buChar char="•"/>
            </a:pPr>
            <a:r>
              <a:rPr lang="en-US" sz="1800" b="1" i="0" u="none">
                <a:solidFill>
                  <a:schemeClr val="dk1"/>
                </a:solidFill>
                <a:latin typeface="Arial"/>
                <a:ea typeface="Arial"/>
                <a:cs typeface="Arial"/>
                <a:sym typeface="Arial"/>
              </a:rPr>
              <a:t>Змішані: </a:t>
            </a:r>
            <a:r>
              <a:rPr lang="en-US" sz="1800" b="0" i="0" u="none">
                <a:solidFill>
                  <a:schemeClr val="dk1"/>
                </a:solidFill>
                <a:latin typeface="Arial"/>
                <a:ea typeface="Arial"/>
                <a:cs typeface="Arial"/>
                <a:sym typeface="Arial"/>
              </a:rPr>
              <a:t>Ядро лицевого нерва (VIІ пара), чутливі нейрони сприймають інформацію від смакових рецепторів рухові –  забезпечують іннервацію мімічних м'язів обличчя, опускання верхньої повіки. </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Ядро трійчастого нерва (V пара), чутливі нейрони сприймають інформацію від шкіри обличчя, слизової носа, окістя черепа,. Таким чином, довгастий мозок має ядра VIІІ -ХII, міст - V - VIІ. Виключно руховими є V і, XI, XII, решта змішані (рухові, чутливі, автономні).</a:t>
            </a:r>
            <a:endParaRPr/>
          </a:p>
        </p:txBody>
      </p:sp>
      <p:pic>
        <p:nvPicPr>
          <p:cNvPr id="367" name="Google Shape;367;p53"/>
          <p:cNvPicPr preferRelativeResize="0"/>
          <p:nvPr/>
        </p:nvPicPr>
        <p:blipFill rotWithShape="1">
          <a:blip r:embed="rId3">
            <a:alphaModFix/>
          </a:blip>
          <a:srcRect/>
          <a:stretch/>
        </p:blipFill>
        <p:spPr>
          <a:xfrm>
            <a:off x="277812" y="1366837"/>
            <a:ext cx="3371850" cy="4124325"/>
          </a:xfrm>
          <a:prstGeom prst="rect">
            <a:avLst/>
          </a:prstGeom>
          <a:noFill/>
          <a:ln>
            <a:noFill/>
          </a:ln>
        </p:spPr>
      </p:pic>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4"/>
          <p:cNvSpPr txBox="1">
            <a:spLocks noGrp="1"/>
          </p:cNvSpPr>
          <p:nvPr>
            <p:ph type="body" idx="1"/>
          </p:nvPr>
        </p:nvSpPr>
        <p:spPr>
          <a:xfrm>
            <a:off x="304800" y="228600"/>
            <a:ext cx="8229600" cy="29718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FF0000"/>
              </a:buClr>
              <a:buSzPts val="1800"/>
              <a:buFont typeface="Arial"/>
              <a:buChar char="•"/>
            </a:pPr>
            <a:r>
              <a:rPr lang="en-US" sz="1800" b="1" i="0" u="none">
                <a:solidFill>
                  <a:srgbClr val="FF0000"/>
                </a:solidFill>
                <a:latin typeface="Arial"/>
                <a:ea typeface="Arial"/>
                <a:cs typeface="Arial"/>
                <a:sym typeface="Arial"/>
              </a:rPr>
              <a:t>Середній мозок (mesencephalon) </a:t>
            </a:r>
            <a:r>
              <a:rPr lang="en-US" sz="1800" b="0" i="0" u="none">
                <a:solidFill>
                  <a:schemeClr val="dk1"/>
                </a:solidFill>
                <a:latin typeface="Arial"/>
                <a:ea typeface="Arial"/>
                <a:cs typeface="Arial"/>
                <a:sym typeface="Arial"/>
              </a:rPr>
              <a:t>представлений чотирьохгорбковою пластинкою і ніжками мозку. Найбільш великими ядрами середнього мозку є червоне ядро, чорна речовина та ядра черепних (окорухового і блокового) нервів, а також ядра ретикулярної формації. </a:t>
            </a:r>
            <a:endParaRPr/>
          </a:p>
          <a:p>
            <a:pPr marL="342900" lvl="0" indent="-342900" algn="just" rtl="0">
              <a:lnSpc>
                <a:spcPct val="100000"/>
              </a:lnSpc>
              <a:spcBef>
                <a:spcPts val="320"/>
              </a:spcBef>
              <a:spcAft>
                <a:spcPts val="0"/>
              </a:spcAft>
              <a:buClr>
                <a:srgbClr val="00B050"/>
              </a:buClr>
              <a:buSzPts val="1600"/>
              <a:buFont typeface="Arial"/>
              <a:buChar char="•"/>
            </a:pPr>
            <a:r>
              <a:rPr lang="en-US" sz="1600" b="1" i="0" u="none">
                <a:solidFill>
                  <a:srgbClr val="00B050"/>
                </a:solidFill>
                <a:latin typeface="Arial"/>
                <a:ea typeface="Arial"/>
                <a:cs typeface="Arial"/>
                <a:sym typeface="Arial"/>
              </a:rPr>
              <a:t>Верхні горбки чотирьохгорбкової пластинки - реакція на нові зорові стимули. </a:t>
            </a:r>
            <a:endParaRPr/>
          </a:p>
          <a:p>
            <a:pPr marL="342900" lvl="0" indent="-342900" algn="just" rtl="0">
              <a:lnSpc>
                <a:spcPct val="100000"/>
              </a:lnSpc>
              <a:spcBef>
                <a:spcPts val="320"/>
              </a:spcBef>
              <a:spcAft>
                <a:spcPts val="0"/>
              </a:spcAft>
              <a:buClr>
                <a:srgbClr val="0070C0"/>
              </a:buClr>
              <a:buSzPts val="1600"/>
              <a:buFont typeface="Arial"/>
              <a:buChar char="•"/>
            </a:pPr>
            <a:r>
              <a:rPr lang="en-US" sz="1600" b="1" i="0" u="none">
                <a:solidFill>
                  <a:srgbClr val="0070C0"/>
                </a:solidFill>
                <a:latin typeface="Arial"/>
                <a:ea typeface="Arial"/>
                <a:cs typeface="Arial"/>
                <a:sym typeface="Arial"/>
              </a:rPr>
              <a:t>Нижні горбки чотирьохгорбкової пластинки - реакція на нові слухові стимули. </a:t>
            </a:r>
            <a:endParaRPr/>
          </a:p>
          <a:p>
            <a:pPr marL="342900" lvl="0" indent="-342900" algn="just" rtl="0">
              <a:lnSpc>
                <a:spcPct val="100000"/>
              </a:lnSpc>
              <a:spcBef>
                <a:spcPts val="360"/>
              </a:spcBef>
              <a:spcAft>
                <a:spcPts val="0"/>
              </a:spcAft>
              <a:buClr>
                <a:schemeClr val="dk1"/>
              </a:buClr>
              <a:buSzPts val="1600"/>
              <a:buFont typeface="Arial"/>
              <a:buChar char="•"/>
            </a:pPr>
            <a:r>
              <a:rPr lang="en-US" sz="1600" b="1" i="0" u="none">
                <a:solidFill>
                  <a:schemeClr val="dk1"/>
                </a:solidFill>
                <a:latin typeface="Arial"/>
                <a:ea typeface="Arial"/>
                <a:cs typeface="Arial"/>
                <a:sym typeface="Arial"/>
              </a:rPr>
              <a:t>При появі нових стимулів горбки чотирьохгорбкової пластинки запускають орієнтовну реакцію - поворот очей, голови і всього тіла в бік джерела сигналу («цікавість»). </a:t>
            </a:r>
            <a:r>
              <a:rPr lang="en-US" sz="1800" b="1" i="0" u="none">
                <a:solidFill>
                  <a:srgbClr val="7030A0"/>
                </a:solidFill>
                <a:latin typeface="Arial"/>
                <a:ea typeface="Arial"/>
                <a:cs typeface="Arial"/>
                <a:sym typeface="Arial"/>
              </a:rPr>
              <a:t>Сенсорні функції. </a:t>
            </a:r>
            <a:r>
              <a:rPr lang="en-US" sz="1600" b="1" i="0" u="none">
                <a:solidFill>
                  <a:schemeClr val="dk1"/>
                </a:solidFill>
                <a:latin typeface="Arial"/>
                <a:ea typeface="Arial"/>
                <a:cs typeface="Arial"/>
                <a:sym typeface="Arial"/>
              </a:rPr>
              <a:t>Реалізуються за рахунок надходження в нього зорової та слухової інформації.</a:t>
            </a:r>
            <a:endParaRPr/>
          </a:p>
        </p:txBody>
      </p:sp>
      <p:sp>
        <p:nvSpPr>
          <p:cNvPr id="373" name="Google Shape;373;p54"/>
          <p:cNvSpPr txBox="1"/>
          <p:nvPr/>
        </p:nvSpPr>
        <p:spPr>
          <a:xfrm>
            <a:off x="4417350" y="3564012"/>
            <a:ext cx="4419600" cy="3294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7030A0"/>
              </a:buClr>
              <a:buSzPts val="1600"/>
              <a:buFont typeface="Arial"/>
              <a:buNone/>
            </a:pPr>
            <a:r>
              <a:rPr lang="en-US" sz="1600" b="1" i="0" u="none" strike="noStrike" cap="none">
                <a:solidFill>
                  <a:srgbClr val="7030A0"/>
                </a:solidFill>
                <a:latin typeface="Arial"/>
                <a:ea typeface="Arial"/>
                <a:cs typeface="Arial"/>
                <a:sym typeface="Arial"/>
              </a:rPr>
              <a:t>Провідникова функція. </a:t>
            </a:r>
            <a:r>
              <a:rPr lang="en-US" sz="1600" b="0" i="0" u="none" strike="noStrike" cap="none">
                <a:solidFill>
                  <a:schemeClr val="dk1"/>
                </a:solidFill>
                <a:latin typeface="Arial"/>
                <a:ea typeface="Arial"/>
                <a:cs typeface="Arial"/>
                <a:sym typeface="Arial"/>
              </a:rPr>
              <a:t>Полягає в тому, що через нього проходять усі висхідні шляхи до вище розміщених </a:t>
            </a:r>
            <a:r>
              <a:rPr lang="en-US" sz="1600" b="0" i="1" u="none" strike="noStrike" cap="none">
                <a:solidFill>
                  <a:schemeClr val="dk1"/>
                </a:solidFill>
                <a:latin typeface="Arial"/>
                <a:ea typeface="Arial"/>
                <a:cs typeface="Arial"/>
                <a:sym typeface="Arial"/>
              </a:rPr>
              <a:t>таламуса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 спиноталамічний шлях), і </a:t>
            </a:r>
            <a:r>
              <a:rPr lang="en-US" sz="1600" b="0" i="1" u="none" strike="noStrike" cap="none">
                <a:solidFill>
                  <a:schemeClr val="dk1"/>
                </a:solidFill>
                <a:latin typeface="Arial"/>
                <a:ea typeface="Arial"/>
                <a:cs typeface="Arial"/>
                <a:sym typeface="Arial"/>
              </a:rPr>
              <a:t>мозочка.</a:t>
            </a:r>
            <a:r>
              <a:rPr lang="en-US" sz="1600" b="0" i="0" u="none" strike="noStrike" cap="none">
                <a:solidFill>
                  <a:schemeClr val="dk1"/>
                </a:solidFill>
                <a:latin typeface="Arial"/>
                <a:ea typeface="Arial"/>
                <a:cs typeface="Arial"/>
                <a:sym typeface="Arial"/>
              </a:rPr>
              <a:t> Низхідні шляхи ідуть через середній мозок до довгастого і спинного мозку. Це пірамідний шлях, корково-мостові волокна, руброретікулоспінальний шлях.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7030A0"/>
              </a:buClr>
              <a:buSzPts val="1600"/>
              <a:buFont typeface="Arial"/>
              <a:buNone/>
            </a:pPr>
            <a:r>
              <a:rPr lang="en-US" sz="1600" b="1" i="0" u="none" strike="noStrike" cap="none">
                <a:solidFill>
                  <a:srgbClr val="7030A0"/>
                </a:solidFill>
                <a:latin typeface="Arial"/>
                <a:ea typeface="Arial"/>
                <a:cs typeface="Arial"/>
                <a:sym typeface="Arial"/>
              </a:rPr>
              <a:t>Рухова функція. </a:t>
            </a:r>
            <a:r>
              <a:rPr lang="en-US" sz="1600" b="0" i="0" u="none" strike="noStrike" cap="none">
                <a:solidFill>
                  <a:schemeClr val="dk1"/>
                </a:solidFill>
                <a:latin typeface="Arial"/>
                <a:ea typeface="Arial"/>
                <a:cs typeface="Arial"/>
                <a:sym typeface="Arial"/>
              </a:rPr>
              <a:t>Реалізується за рахунок ядра блокового нерва (n. тrochlearis), ядер окорухового нерва (n. оculomotorius), червоного ядра (nucleus ruber), чорної речовини (substantia nigra).</a:t>
            </a:r>
            <a:endParaRPr sz="1400" b="0" i="0" u="none" strike="noStrike" cap="none">
              <a:solidFill>
                <a:srgbClr val="000000"/>
              </a:solidFill>
              <a:latin typeface="Arial"/>
              <a:ea typeface="Arial"/>
              <a:cs typeface="Arial"/>
              <a:sym typeface="Arial"/>
            </a:endParaRPr>
          </a:p>
        </p:txBody>
      </p:sp>
      <p:sp>
        <p:nvSpPr>
          <p:cNvPr id="374" name="Google Shape;374;p54"/>
          <p:cNvSpPr txBox="1"/>
          <p:nvPr/>
        </p:nvSpPr>
        <p:spPr>
          <a:xfrm>
            <a:off x="255587" y="6067425"/>
            <a:ext cx="1238250" cy="2778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Ножка мозга</a:t>
            </a:r>
            <a:endParaRPr sz="1400" b="0" i="0" u="none" strike="noStrike" cap="none">
              <a:solidFill>
                <a:srgbClr val="000000"/>
              </a:solidFill>
              <a:latin typeface="Arial"/>
              <a:ea typeface="Arial"/>
              <a:cs typeface="Arial"/>
              <a:sym typeface="Arial"/>
            </a:endParaRPr>
          </a:p>
        </p:txBody>
      </p:sp>
      <p:pic>
        <p:nvPicPr>
          <p:cNvPr id="375" name="Google Shape;375;p54" descr="mittelhirn_normal"/>
          <p:cNvPicPr preferRelativeResize="0"/>
          <p:nvPr/>
        </p:nvPicPr>
        <p:blipFill rotWithShape="1">
          <a:blip r:embed="rId3">
            <a:alphaModFix/>
          </a:blip>
          <a:srcRect t="16957"/>
          <a:stretch/>
        </p:blipFill>
        <p:spPr>
          <a:xfrm>
            <a:off x="870050" y="3564000"/>
            <a:ext cx="3119437" cy="2979737"/>
          </a:xfrm>
          <a:prstGeom prst="rect">
            <a:avLst/>
          </a:prstGeom>
          <a:noFill/>
          <a:ln>
            <a:noFill/>
          </a:ln>
        </p:spPr>
      </p:pic>
    </p:spTree>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5"/>
          <p:cNvSpPr txBox="1">
            <a:spLocks noGrp="1"/>
          </p:cNvSpPr>
          <p:nvPr>
            <p:ph type="title"/>
          </p:nvPr>
        </p:nvSpPr>
        <p:spPr>
          <a:xfrm>
            <a:off x="943975" y="228600"/>
            <a:ext cx="7666500" cy="792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dirty="0" err="1">
                <a:solidFill>
                  <a:schemeClr val="dk2"/>
                </a:solidFill>
                <a:latin typeface="Arial"/>
                <a:ea typeface="Arial"/>
                <a:cs typeface="Arial"/>
                <a:sym typeface="Arial"/>
              </a:rPr>
              <a:t>Рефлекторна</a:t>
            </a:r>
            <a:r>
              <a:rPr lang="en-US" sz="2800" b="1" i="0" u="none" dirty="0">
                <a:solidFill>
                  <a:schemeClr val="dk2"/>
                </a:solidFill>
                <a:latin typeface="Arial"/>
                <a:ea typeface="Arial"/>
                <a:cs typeface="Arial"/>
                <a:sym typeface="Arial"/>
              </a:rPr>
              <a:t> </a:t>
            </a:r>
            <a:r>
              <a:rPr lang="en-US" sz="2800" b="1" i="0" u="none" dirty="0" err="1">
                <a:solidFill>
                  <a:schemeClr val="dk2"/>
                </a:solidFill>
                <a:latin typeface="Arial"/>
                <a:ea typeface="Arial"/>
                <a:cs typeface="Arial"/>
                <a:sym typeface="Arial"/>
              </a:rPr>
              <a:t>функц</a:t>
            </a:r>
            <a:r>
              <a:rPr lang="uk-UA" sz="2800" b="1" i="0" u="none" dirty="0">
                <a:solidFill>
                  <a:schemeClr val="dk2"/>
                </a:solidFill>
                <a:latin typeface="Arial"/>
                <a:ea typeface="Arial"/>
                <a:cs typeface="Arial"/>
                <a:sym typeface="Arial"/>
              </a:rPr>
              <a:t>і</a:t>
            </a:r>
            <a:r>
              <a:rPr lang="en-US" sz="2800" b="1" i="0" u="none" dirty="0">
                <a:solidFill>
                  <a:schemeClr val="dk2"/>
                </a:solidFill>
                <a:latin typeface="Arial"/>
                <a:ea typeface="Arial"/>
                <a:cs typeface="Arial"/>
                <a:sym typeface="Arial"/>
              </a:rPr>
              <a:t>я</a:t>
            </a:r>
            <a:endParaRPr dirty="0"/>
          </a:p>
        </p:txBody>
      </p:sp>
      <p:sp>
        <p:nvSpPr>
          <p:cNvPr id="381" name="Google Shape;381;p55"/>
          <p:cNvSpPr txBox="1"/>
          <p:nvPr/>
        </p:nvSpPr>
        <p:spPr>
          <a:xfrm>
            <a:off x="653950" y="1091825"/>
            <a:ext cx="8188800" cy="3901028"/>
          </a:xfrm>
          <a:prstGeom prst="rect">
            <a:avLst/>
          </a:prstGeom>
          <a:noFill/>
          <a:ln>
            <a:noFill/>
          </a:ln>
        </p:spPr>
        <p:txBody>
          <a:bodyPr spcFirstLastPara="1" wrap="square" lIns="91425" tIns="45700" rIns="91425" bIns="45700" anchor="t" anchorCtr="0">
            <a:spAutoFit/>
          </a:bodyPr>
          <a:lstStyle/>
          <a:p>
            <a:pPr marL="0" marR="0" lvl="0" indent="0" algn="just" rtl="0">
              <a:lnSpc>
                <a:spcPct val="90000"/>
              </a:lnSpc>
              <a:spcBef>
                <a:spcPts val="0"/>
              </a:spcBef>
              <a:spcAft>
                <a:spcPts val="0"/>
              </a:spcAft>
              <a:buClr>
                <a:srgbClr val="000000"/>
              </a:buClr>
              <a:buSzPts val="1600"/>
              <a:buFont typeface="Arial"/>
              <a:buNone/>
            </a:pPr>
            <a:r>
              <a:rPr lang="en-US" sz="2500" b="0" i="0" u="none" strike="noStrike" cap="none" dirty="0">
                <a:solidFill>
                  <a:srgbClr val="000000"/>
                </a:solidFill>
                <a:latin typeface="Arial"/>
                <a:ea typeface="Arial"/>
                <a:cs typeface="Arial"/>
                <a:sym typeface="Arial"/>
              </a:rPr>
              <a:t>А. С</a:t>
            </a:r>
            <a:r>
              <a:rPr lang="uk-UA" sz="2500" b="0" i="0" u="none" strike="noStrike" cap="none" dirty="0">
                <a:solidFill>
                  <a:srgbClr val="000000"/>
                </a:solidFill>
                <a:latin typeface="Arial"/>
                <a:ea typeface="Arial"/>
                <a:cs typeface="Arial"/>
                <a:sym typeface="Arial"/>
              </a:rPr>
              <a:t>е</a:t>
            </a:r>
            <a:r>
              <a:rPr lang="en-US" sz="2500" b="0" i="0" u="none" strike="noStrike" cap="none" dirty="0" err="1">
                <a:solidFill>
                  <a:srgbClr val="000000"/>
                </a:solidFill>
                <a:latin typeface="Arial"/>
                <a:ea typeface="Arial"/>
                <a:cs typeface="Arial"/>
                <a:sym typeface="Arial"/>
              </a:rPr>
              <a:t>редн</a:t>
            </a:r>
            <a:r>
              <a:rPr lang="uk-UA" sz="2500" b="0" i="0" u="none" strike="noStrike" cap="none" dirty="0">
                <a:solidFill>
                  <a:srgbClr val="000000"/>
                </a:solidFill>
                <a:latin typeface="Arial"/>
                <a:ea typeface="Arial"/>
                <a:cs typeface="Arial"/>
                <a:sym typeface="Arial"/>
              </a:rPr>
              <a:t>і</a:t>
            </a:r>
            <a:r>
              <a:rPr lang="en-US" sz="2500" b="0" i="0" u="none" strike="noStrike" cap="none" dirty="0">
                <a:solidFill>
                  <a:srgbClr val="000000"/>
                </a:solidFill>
                <a:latin typeface="Arial"/>
                <a:ea typeface="Arial"/>
                <a:cs typeface="Arial"/>
                <a:sym typeface="Arial"/>
              </a:rPr>
              <a:t>й </a:t>
            </a:r>
            <a:r>
              <a:rPr lang="en-US" sz="2500" b="0" i="0" u="none" strike="noStrike" cap="none" dirty="0" err="1">
                <a:solidFill>
                  <a:srgbClr val="000000"/>
                </a:solidFill>
                <a:latin typeface="Arial"/>
                <a:ea typeface="Arial"/>
                <a:cs typeface="Arial"/>
                <a:sym typeface="Arial"/>
              </a:rPr>
              <a:t>моз</a:t>
            </a:r>
            <a:r>
              <a:rPr lang="uk-UA" sz="2500" b="0" i="0" u="none" strike="noStrike" cap="none" dirty="0" err="1">
                <a:solidFill>
                  <a:srgbClr val="000000"/>
                </a:solidFill>
                <a:latin typeface="Arial"/>
                <a:ea typeface="Arial"/>
                <a:cs typeface="Arial"/>
                <a:sym typeface="Arial"/>
              </a:rPr>
              <a:t>о</a:t>
            </a:r>
            <a:r>
              <a:rPr lang="uk-UA" sz="2500" dirty="0" err="1"/>
              <a:t>к</a:t>
            </a:r>
            <a:r>
              <a:rPr lang="en-US" sz="2500" b="0" i="0" u="none" strike="noStrike" cap="none" dirty="0">
                <a:solidFill>
                  <a:srgbClr val="000000"/>
                </a:solidFill>
                <a:latin typeface="Arial"/>
                <a:ea typeface="Arial"/>
                <a:cs typeface="Arial"/>
                <a:sym typeface="Arial"/>
              </a:rPr>
              <a:t>:</a:t>
            </a:r>
            <a:endParaRPr sz="2300" b="0" i="0" u="none" strike="noStrike" cap="none" dirty="0">
              <a:solidFill>
                <a:srgbClr val="000000"/>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600"/>
              <a:buFont typeface="Arial"/>
              <a:buNone/>
            </a:pPr>
            <a:r>
              <a:rPr lang="en-US" sz="2500" b="0" i="0" u="none" strike="noStrike" cap="none" dirty="0">
                <a:solidFill>
                  <a:srgbClr val="000000"/>
                </a:solidFill>
                <a:latin typeface="Arial"/>
                <a:ea typeface="Arial"/>
                <a:cs typeface="Arial"/>
                <a:sym typeface="Arial"/>
              </a:rPr>
              <a:t>1 ) з</a:t>
            </a:r>
            <a:r>
              <a:rPr lang="uk-UA" sz="2500" b="0" i="0" u="none" strike="noStrike" cap="none" dirty="0" err="1">
                <a:solidFill>
                  <a:srgbClr val="000000"/>
                </a:solidFill>
                <a:latin typeface="Arial"/>
                <a:ea typeface="Arial"/>
                <a:cs typeface="Arial"/>
                <a:sym typeface="Arial"/>
              </a:rPr>
              <a:t>орові</a:t>
            </a:r>
            <a:endParaRPr sz="2300" b="0" i="0" u="none" strike="noStrike" cap="none" dirty="0">
              <a:solidFill>
                <a:srgbClr val="000000"/>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600"/>
              <a:buFont typeface="Arial"/>
              <a:buNone/>
            </a:pPr>
            <a:r>
              <a:rPr lang="en-US" sz="2500" b="0" i="0" u="none" strike="noStrike" cap="none" dirty="0">
                <a:solidFill>
                  <a:srgbClr val="000000"/>
                </a:solidFill>
                <a:latin typeface="Arial"/>
                <a:ea typeface="Arial"/>
                <a:cs typeface="Arial"/>
                <a:sym typeface="Arial"/>
              </a:rPr>
              <a:t>2 ) </a:t>
            </a:r>
            <a:r>
              <a:rPr lang="en-US" sz="2500" b="0" i="0" u="none" strike="noStrike" cap="none" dirty="0" err="1">
                <a:solidFill>
                  <a:srgbClr val="000000"/>
                </a:solidFill>
                <a:latin typeface="Arial"/>
                <a:ea typeface="Arial"/>
                <a:cs typeface="Arial"/>
                <a:sym typeface="Arial"/>
              </a:rPr>
              <a:t>слухов</a:t>
            </a:r>
            <a:r>
              <a:rPr lang="uk-UA" sz="2500" b="0" i="0" u="none" strike="noStrike" cap="none" dirty="0">
                <a:solidFill>
                  <a:srgbClr val="000000"/>
                </a:solidFill>
                <a:latin typeface="Arial"/>
                <a:ea typeface="Arial"/>
                <a:cs typeface="Arial"/>
                <a:sym typeface="Arial"/>
              </a:rPr>
              <a:t>і</a:t>
            </a:r>
            <a:endParaRPr sz="2300" b="0" i="0" u="none" strike="noStrike" cap="none" dirty="0">
              <a:solidFill>
                <a:srgbClr val="000000"/>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600"/>
              <a:buFont typeface="Arial"/>
              <a:buNone/>
            </a:pPr>
            <a:r>
              <a:rPr lang="en-US" sz="2500" b="0" i="0" u="none" strike="noStrike" cap="none" dirty="0">
                <a:solidFill>
                  <a:srgbClr val="000000"/>
                </a:solidFill>
                <a:latin typeface="Arial"/>
                <a:ea typeface="Arial"/>
                <a:cs typeface="Arial"/>
                <a:sym typeface="Arial"/>
              </a:rPr>
              <a:t>Б. </a:t>
            </a:r>
            <a:r>
              <a:rPr lang="uk-UA" sz="2500" b="0" i="0" u="none" strike="noStrike" cap="none" dirty="0">
                <a:solidFill>
                  <a:srgbClr val="000000"/>
                </a:solidFill>
                <a:latin typeface="Arial"/>
                <a:ea typeface="Arial"/>
                <a:cs typeface="Arial"/>
                <a:sym typeface="Arial"/>
              </a:rPr>
              <a:t>Моторні</a:t>
            </a:r>
            <a:r>
              <a:rPr lang="en-US" sz="2500" b="0" i="0" u="none" strike="noStrike" cap="none" dirty="0">
                <a:solidFill>
                  <a:srgbClr val="000000"/>
                </a:solidFill>
                <a:latin typeface="Arial"/>
                <a:ea typeface="Arial"/>
                <a:cs typeface="Arial"/>
                <a:sym typeface="Arial"/>
              </a:rPr>
              <a:t>:</a:t>
            </a:r>
            <a:endParaRPr sz="2300" b="0" i="0" u="none" strike="noStrike" cap="none" dirty="0">
              <a:solidFill>
                <a:srgbClr val="000000"/>
              </a:solidFill>
              <a:latin typeface="Arial"/>
              <a:ea typeface="Arial"/>
              <a:cs typeface="Arial"/>
              <a:sym typeface="Arial"/>
            </a:endParaRPr>
          </a:p>
          <a:p>
            <a:pPr marL="457200" marR="0" lvl="0" indent="-457200" algn="just" rtl="0">
              <a:lnSpc>
                <a:spcPct val="90000"/>
              </a:lnSpc>
              <a:spcBef>
                <a:spcPts val="0"/>
              </a:spcBef>
              <a:spcAft>
                <a:spcPts val="0"/>
              </a:spcAft>
              <a:buClr>
                <a:srgbClr val="000000"/>
              </a:buClr>
              <a:buSzPts val="1600"/>
              <a:buFont typeface="Arial"/>
              <a:buAutoNum type="arabicPeriod"/>
            </a:pPr>
            <a:r>
              <a:rPr lang="ru-RU" sz="2500" i="0" u="none" strike="noStrike" cap="none" dirty="0" err="1">
                <a:solidFill>
                  <a:srgbClr val="000000"/>
                </a:solidFill>
                <a:latin typeface="Arial"/>
                <a:ea typeface="Arial"/>
                <a:cs typeface="Arial"/>
                <a:sym typeface="Arial"/>
              </a:rPr>
              <a:t>Шийні</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випрямлення</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Їхні</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рецептори</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знаходяться</a:t>
            </a:r>
            <a:r>
              <a:rPr lang="ru-RU" sz="2500" i="0" u="none" strike="noStrike" cap="none" dirty="0">
                <a:solidFill>
                  <a:srgbClr val="000000"/>
                </a:solidFill>
                <a:latin typeface="Arial"/>
                <a:ea typeface="Arial"/>
                <a:cs typeface="Arial"/>
                <a:sym typeface="Arial"/>
              </a:rPr>
              <a:t> в </a:t>
            </a:r>
            <a:r>
              <a:rPr lang="ru-RU" sz="2500" i="0" u="none" strike="noStrike" cap="none" dirty="0" err="1">
                <a:solidFill>
                  <a:srgbClr val="000000"/>
                </a:solidFill>
                <a:latin typeface="Arial"/>
                <a:ea typeface="Arial"/>
                <a:cs typeface="Arial"/>
                <a:sym typeface="Arial"/>
              </a:rPr>
              <a:t>м'язових</a:t>
            </a:r>
            <a:r>
              <a:rPr lang="ru-RU" sz="2500" i="0" u="none" strike="noStrike" cap="none" dirty="0">
                <a:solidFill>
                  <a:srgbClr val="000000"/>
                </a:solidFill>
                <a:latin typeface="Arial"/>
                <a:ea typeface="Arial"/>
                <a:cs typeface="Arial"/>
                <a:sym typeface="Arial"/>
              </a:rPr>
              <a:t> веретенах, </a:t>
            </a:r>
            <a:r>
              <a:rPr lang="ru-RU" sz="2500" i="0" u="none" strike="noStrike" cap="none" dirty="0" err="1">
                <a:solidFill>
                  <a:srgbClr val="000000"/>
                </a:solidFill>
                <a:latin typeface="Arial"/>
                <a:ea typeface="Arial"/>
                <a:cs typeface="Arial"/>
                <a:sym typeface="Arial"/>
              </a:rPr>
              <a:t>дратуються</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внаслідок</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розтягування</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м'язів</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Відповідь</a:t>
            </a:r>
            <a:r>
              <a:rPr lang="ru-RU" sz="2500" i="0" u="none" strike="noStrike" cap="none" dirty="0">
                <a:solidFill>
                  <a:srgbClr val="000000"/>
                </a:solidFill>
                <a:latin typeface="Arial"/>
                <a:ea typeface="Arial"/>
                <a:cs typeface="Arial"/>
                <a:sym typeface="Arial"/>
              </a:rPr>
              <a:t> - </a:t>
            </a:r>
            <a:r>
              <a:rPr lang="ru-RU" sz="2500" i="0" u="none" strike="noStrike" cap="none" dirty="0" err="1">
                <a:solidFill>
                  <a:srgbClr val="000000"/>
                </a:solidFill>
                <a:latin typeface="Arial"/>
                <a:ea typeface="Arial"/>
                <a:cs typeface="Arial"/>
                <a:sym typeface="Arial"/>
              </a:rPr>
              <a:t>скорочення</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м'язів</a:t>
            </a:r>
            <a:r>
              <a:rPr lang="ru-RU" sz="2500" i="0" u="none" strike="noStrike" cap="none" dirty="0">
                <a:solidFill>
                  <a:srgbClr val="000000"/>
                </a:solidFill>
                <a:latin typeface="Arial"/>
                <a:ea typeface="Arial"/>
                <a:cs typeface="Arial"/>
                <a:sym typeface="Arial"/>
              </a:rPr>
              <a:t>.</a:t>
            </a:r>
          </a:p>
          <a:p>
            <a:pPr marL="457200" marR="0" lvl="0" indent="-457200" algn="just" rtl="0">
              <a:lnSpc>
                <a:spcPct val="90000"/>
              </a:lnSpc>
              <a:spcBef>
                <a:spcPts val="0"/>
              </a:spcBef>
              <a:spcAft>
                <a:spcPts val="0"/>
              </a:spcAft>
              <a:buClr>
                <a:srgbClr val="000000"/>
              </a:buClr>
              <a:buSzPts val="1600"/>
              <a:buFont typeface="Arial"/>
              <a:buAutoNum type="arabicPeriod"/>
            </a:pPr>
            <a:r>
              <a:rPr lang="ru-RU" sz="2500" i="0" u="none" strike="noStrike" cap="none" dirty="0" err="1">
                <a:solidFill>
                  <a:srgbClr val="000000"/>
                </a:solidFill>
                <a:latin typeface="Arial"/>
                <a:ea typeface="Arial"/>
                <a:cs typeface="Arial"/>
                <a:sym typeface="Arial"/>
              </a:rPr>
              <a:t>Вестибулярні</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рефлекси</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випрямлення</a:t>
            </a:r>
            <a:r>
              <a:rPr lang="ru-RU" sz="2500" i="0" u="none" strike="noStrike" cap="none" dirty="0">
                <a:solidFill>
                  <a:srgbClr val="000000"/>
                </a:solidFill>
                <a:latin typeface="Arial"/>
                <a:ea typeface="Arial"/>
                <a:cs typeface="Arial"/>
                <a:sym typeface="Arial"/>
              </a:rPr>
              <a:t>: а) </a:t>
            </a:r>
            <a:r>
              <a:rPr lang="ru-RU" sz="2500" i="0" u="none" strike="noStrike" cap="none" dirty="0" err="1">
                <a:solidFill>
                  <a:srgbClr val="000000"/>
                </a:solidFill>
                <a:latin typeface="Arial"/>
                <a:ea typeface="Arial"/>
                <a:cs typeface="Arial"/>
                <a:sym typeface="Arial"/>
              </a:rPr>
              <a:t>статичні</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рефлекси</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випрямлення</a:t>
            </a:r>
            <a:r>
              <a:rPr lang="ru-RU" sz="2500" i="0" u="none" strike="noStrike" cap="none" dirty="0">
                <a:solidFill>
                  <a:srgbClr val="000000"/>
                </a:solidFill>
                <a:latin typeface="Arial"/>
                <a:ea typeface="Arial"/>
                <a:cs typeface="Arial"/>
                <a:sym typeface="Arial"/>
              </a:rPr>
              <a:t> б) </a:t>
            </a:r>
            <a:r>
              <a:rPr lang="ru-RU" sz="2500" i="0" u="none" strike="noStrike" cap="none" dirty="0" err="1">
                <a:solidFill>
                  <a:srgbClr val="000000"/>
                </a:solidFill>
                <a:latin typeface="Arial"/>
                <a:ea typeface="Arial"/>
                <a:cs typeface="Arial"/>
                <a:sym typeface="Arial"/>
              </a:rPr>
              <a:t>статокінетичні</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рефлекси</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випрямлення</a:t>
            </a:r>
            <a:r>
              <a:rPr lang="ru-RU" sz="2500" i="0" u="none" strike="noStrike" cap="none" dirty="0">
                <a:solidFill>
                  <a:srgbClr val="000000"/>
                </a:solidFill>
                <a:latin typeface="Arial"/>
                <a:ea typeface="Arial"/>
                <a:cs typeface="Arial"/>
                <a:sym typeface="Arial"/>
              </a:rPr>
              <a:t>. Вони </a:t>
            </a:r>
            <a:r>
              <a:rPr lang="ru-RU" sz="2500" i="0" u="none" strike="noStrike" cap="none" dirty="0" err="1">
                <a:solidFill>
                  <a:srgbClr val="000000"/>
                </a:solidFill>
                <a:latin typeface="Arial"/>
                <a:ea typeface="Arial"/>
                <a:cs typeface="Arial"/>
                <a:sym typeface="Arial"/>
              </a:rPr>
              <a:t>спостерігаються</a:t>
            </a:r>
            <a:r>
              <a:rPr lang="ru-RU" sz="2500" i="0" u="none" strike="noStrike" cap="none" dirty="0">
                <a:solidFill>
                  <a:srgbClr val="000000"/>
                </a:solidFill>
                <a:latin typeface="Arial"/>
                <a:ea typeface="Arial"/>
                <a:cs typeface="Arial"/>
                <a:sym typeface="Arial"/>
              </a:rPr>
              <a:t> при </a:t>
            </a:r>
            <a:r>
              <a:rPr lang="ru-RU" sz="2500" i="0" u="none" strike="noStrike" cap="none" dirty="0" err="1">
                <a:solidFill>
                  <a:srgbClr val="000000"/>
                </a:solidFill>
                <a:latin typeface="Arial"/>
                <a:ea typeface="Arial"/>
                <a:cs typeface="Arial"/>
                <a:sym typeface="Arial"/>
              </a:rPr>
              <a:t>дії</a:t>
            </a:r>
            <a:r>
              <a:rPr lang="ru-RU" sz="2500" i="0" u="none" strike="noStrike" cap="none" dirty="0">
                <a:solidFill>
                  <a:srgbClr val="000000"/>
                </a:solidFill>
                <a:latin typeface="Arial"/>
                <a:ea typeface="Arial"/>
                <a:cs typeface="Arial"/>
                <a:sym typeface="Arial"/>
              </a:rPr>
              <a:t> на </a:t>
            </a:r>
            <a:r>
              <a:rPr lang="ru-RU" sz="2500" i="0" u="none" strike="noStrike" cap="none" dirty="0" err="1">
                <a:solidFill>
                  <a:srgbClr val="000000"/>
                </a:solidFill>
                <a:latin typeface="Arial"/>
                <a:ea typeface="Arial"/>
                <a:cs typeface="Arial"/>
                <a:sym typeface="Arial"/>
              </a:rPr>
              <a:t>організм</a:t>
            </a:r>
            <a:r>
              <a:rPr lang="ru-RU" sz="2500" i="0" u="none" strike="noStrike" cap="none" dirty="0">
                <a:solidFill>
                  <a:srgbClr val="000000"/>
                </a:solidFill>
                <a:latin typeface="Arial"/>
                <a:ea typeface="Arial"/>
                <a:cs typeface="Arial"/>
                <a:sym typeface="Arial"/>
              </a:rPr>
              <a:t> </a:t>
            </a:r>
            <a:r>
              <a:rPr lang="ru-RU" sz="2500" i="0" u="none" strike="noStrike" cap="none" dirty="0" err="1">
                <a:solidFill>
                  <a:srgbClr val="000000"/>
                </a:solidFill>
                <a:latin typeface="Arial"/>
                <a:ea typeface="Arial"/>
                <a:cs typeface="Arial"/>
                <a:sym typeface="Arial"/>
              </a:rPr>
              <a:t>прискорення</a:t>
            </a:r>
            <a:r>
              <a:rPr lang="ru-RU" sz="2500" i="0" u="none" strike="noStrike" cap="none" dirty="0">
                <a:solidFill>
                  <a:srgbClr val="000000"/>
                </a:solidFill>
                <a:latin typeface="Arial"/>
                <a:ea typeface="Arial"/>
                <a:cs typeface="Arial"/>
                <a:sym typeface="Arial"/>
              </a:rPr>
              <a:t>.</a:t>
            </a:r>
            <a:endParaRPr sz="2300" i="0" u="none" strike="noStrike" cap="none" dirty="0">
              <a:solidFill>
                <a:srgbClr val="000000"/>
              </a:solidFill>
              <a:latin typeface="Arial"/>
              <a:ea typeface="Arial"/>
              <a:cs typeface="Arial"/>
              <a:sym typeface="Arial"/>
            </a:endParaRPr>
          </a:p>
        </p:txBody>
      </p:sp>
    </p:spTree>
  </p:cSld>
  <p:clrMapOvr>
    <a:masterClrMapping/>
  </p:clrMapOvr>
  <p:transition spd="slow">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56" descr="bst 5"/>
          <p:cNvPicPr preferRelativeResize="0"/>
          <p:nvPr/>
        </p:nvPicPr>
        <p:blipFill rotWithShape="1">
          <a:blip r:embed="rId3">
            <a:alphaModFix/>
          </a:blip>
          <a:srcRect/>
          <a:stretch/>
        </p:blipFill>
        <p:spPr>
          <a:xfrm>
            <a:off x="539750" y="333375"/>
            <a:ext cx="8208962" cy="6372225"/>
          </a:xfrm>
          <a:prstGeom prst="rect">
            <a:avLst/>
          </a:prstGeom>
          <a:noFill/>
          <a:ln>
            <a:noFill/>
          </a:ln>
        </p:spPr>
      </p:pic>
    </p:spTree>
  </p:cSld>
  <p:clrMapOvr>
    <a:masterClrMapping/>
  </p:clrMapOvr>
  <p:transition spd="slow">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2" name="Google Shape;392;p57" descr="mittelhirn_normal"/>
          <p:cNvPicPr preferRelativeResize="0"/>
          <p:nvPr/>
        </p:nvPicPr>
        <p:blipFill rotWithShape="1">
          <a:blip r:embed="rId3">
            <a:alphaModFix/>
          </a:blip>
          <a:srcRect t="16954"/>
          <a:stretch/>
        </p:blipFill>
        <p:spPr>
          <a:xfrm>
            <a:off x="1918076" y="591645"/>
            <a:ext cx="5439566" cy="3362620"/>
          </a:xfrm>
          <a:prstGeom prst="rect">
            <a:avLst/>
          </a:prstGeom>
          <a:noFill/>
          <a:ln>
            <a:noFill/>
          </a:ln>
        </p:spPr>
      </p:pic>
      <p:sp>
        <p:nvSpPr>
          <p:cNvPr id="393" name="Google Shape;393;p57"/>
          <p:cNvSpPr txBox="1"/>
          <p:nvPr/>
        </p:nvSpPr>
        <p:spPr>
          <a:xfrm>
            <a:off x="3442775" y="4828015"/>
            <a:ext cx="2743200" cy="92392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1800"/>
              <a:buFont typeface="Arial"/>
              <a:buNone/>
            </a:pPr>
            <a:r>
              <a:rPr lang="en-US" sz="1800" b="1" i="0" u="none" strike="noStrike" cap="none">
                <a:solidFill>
                  <a:srgbClr val="FF0000"/>
                </a:solidFill>
                <a:latin typeface="Arial"/>
                <a:ea typeface="Arial"/>
                <a:cs typeface="Arial"/>
                <a:sym typeface="Arial"/>
              </a:rPr>
              <a:t>Червоні ядра: </a:t>
            </a:r>
            <a:r>
              <a:rPr lang="en-US" sz="1800" b="0" i="0" u="none" strike="noStrike" cap="none">
                <a:solidFill>
                  <a:schemeClr val="dk1"/>
                </a:solidFill>
                <a:latin typeface="Arial"/>
                <a:ea typeface="Arial"/>
                <a:cs typeface="Arial"/>
                <a:sym typeface="Arial"/>
              </a:rPr>
              <a:t>регуляція автоматичних рухів, м'язового тонусу.</a:t>
            </a: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58" descr="bst 3"/>
          <p:cNvPicPr preferRelativeResize="0">
            <a:picLocks noGrp="1"/>
          </p:cNvPicPr>
          <p:nvPr>
            <p:ph type="body" idx="1"/>
          </p:nvPr>
        </p:nvPicPr>
        <p:blipFill rotWithShape="1">
          <a:blip r:embed="rId3">
            <a:alphaModFix/>
          </a:blip>
          <a:srcRect/>
          <a:stretch/>
        </p:blipFill>
        <p:spPr>
          <a:xfrm>
            <a:off x="0" y="228600"/>
            <a:ext cx="6019800" cy="6642100"/>
          </a:xfrm>
          <a:prstGeom prst="rect">
            <a:avLst/>
          </a:prstGeom>
          <a:noFill/>
          <a:ln>
            <a:noFill/>
          </a:ln>
        </p:spPr>
      </p:pic>
      <p:sp>
        <p:nvSpPr>
          <p:cNvPr id="399" name="Google Shape;399;p58"/>
          <p:cNvSpPr txBox="1"/>
          <p:nvPr/>
        </p:nvSpPr>
        <p:spPr>
          <a:xfrm>
            <a:off x="6019800" y="228600"/>
            <a:ext cx="3124200" cy="452437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Порушення зв'язків червоних ядер з ретикулярною формацією довгастого мозку призводить до </a:t>
            </a:r>
            <a:r>
              <a:rPr lang="en-US" sz="1600" b="1" i="0" u="none" strike="noStrike" cap="none">
                <a:solidFill>
                  <a:schemeClr val="dk1"/>
                </a:solidFill>
                <a:latin typeface="Arial"/>
                <a:ea typeface="Arial"/>
                <a:cs typeface="Arial"/>
                <a:sym typeface="Arial"/>
              </a:rPr>
              <a:t>децеребраційної ригідності. </a:t>
            </a:r>
            <a:r>
              <a:rPr lang="en-US" sz="1600" b="0" i="0" u="none" strike="noStrike" cap="none">
                <a:solidFill>
                  <a:schemeClr val="dk1"/>
                </a:solidFill>
                <a:latin typeface="Arial"/>
                <a:ea typeface="Arial"/>
                <a:cs typeface="Arial"/>
                <a:sym typeface="Arial"/>
              </a:rPr>
              <a:t>Цей стан характеризується сильною напругою м'язів розгиначів кінцівок, шиї, спини. Основною причиною виникнення децеребраційної ригідності є блокада гальмівного впливу червоного ядрана бічне присінкове ядро (Дейтерса). Під час перетину мозку нижче ядра латерального вестибулярного нерва децеребраційна ригідність зникає.</a:t>
            </a: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59"/>
          <p:cNvSpPr txBox="1">
            <a:spLocks noGrp="1"/>
          </p:cNvSpPr>
          <p:nvPr>
            <p:ph type="title"/>
          </p:nvPr>
        </p:nvSpPr>
        <p:spPr>
          <a:xfrm>
            <a:off x="457200" y="228600"/>
            <a:ext cx="8229600" cy="11572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Нервові механізми і схема розвитку децеребраційної ригідності</a:t>
            </a:r>
            <a:br>
              <a:rPr lang="en-US" sz="4400" b="1" i="0" u="none">
                <a:solidFill>
                  <a:schemeClr val="dk2"/>
                </a:solidFill>
                <a:latin typeface="Arial"/>
                <a:ea typeface="Arial"/>
                <a:cs typeface="Arial"/>
                <a:sym typeface="Arial"/>
              </a:rPr>
            </a:br>
            <a:endParaRPr/>
          </a:p>
        </p:txBody>
      </p:sp>
      <p:pic>
        <p:nvPicPr>
          <p:cNvPr id="405" name="Google Shape;405;p59"/>
          <p:cNvPicPr preferRelativeResize="0"/>
          <p:nvPr/>
        </p:nvPicPr>
        <p:blipFill rotWithShape="1">
          <a:blip r:embed="rId3">
            <a:alphaModFix/>
          </a:blip>
          <a:srcRect/>
          <a:stretch/>
        </p:blipFill>
        <p:spPr>
          <a:xfrm>
            <a:off x="770862" y="1031872"/>
            <a:ext cx="7602276" cy="5826128"/>
          </a:xfrm>
          <a:prstGeom prst="rect">
            <a:avLst/>
          </a:prstGeom>
          <a:noFill/>
          <a:ln>
            <a:noFill/>
          </a:ln>
        </p:spPr>
      </p:pic>
    </p:spTree>
  </p:cSld>
  <p:clrMapOvr>
    <a:masterClrMapping/>
  </p:clrMapOvr>
  <p:transition spd="slow">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0"/>
          <p:cNvSpPr txBox="1">
            <a:spLocks noGrp="1"/>
          </p:cNvSpPr>
          <p:nvPr>
            <p:ph type="body" idx="1"/>
          </p:nvPr>
        </p:nvSpPr>
        <p:spPr>
          <a:xfrm>
            <a:off x="457200" y="762000"/>
            <a:ext cx="8229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000"/>
              <a:buFont typeface="Arial"/>
              <a:buChar char="•"/>
            </a:pPr>
            <a:r>
              <a:rPr lang="en-US" sz="2000" b="0" i="0" u="none">
                <a:solidFill>
                  <a:schemeClr val="dk1"/>
                </a:solidFill>
                <a:latin typeface="Arial"/>
                <a:ea typeface="Arial"/>
                <a:cs typeface="Arial"/>
                <a:sym typeface="Arial"/>
              </a:rPr>
              <a:t>Інше функціонально важливе ядро середнього мозку </a:t>
            </a:r>
            <a:r>
              <a:rPr lang="en-US" sz="2000" b="1" i="0" u="none">
                <a:solidFill>
                  <a:srgbClr val="FF0000"/>
                </a:solidFill>
                <a:latin typeface="Arial"/>
                <a:ea typeface="Arial"/>
                <a:cs typeface="Arial"/>
                <a:sym typeface="Arial"/>
              </a:rPr>
              <a:t>- чорна речовина (субстанція) </a:t>
            </a:r>
            <a:r>
              <a:rPr lang="en-US" sz="2000" b="0" i="0" u="none">
                <a:solidFill>
                  <a:schemeClr val="dk1"/>
                </a:solidFill>
                <a:latin typeface="Arial"/>
                <a:ea typeface="Arial"/>
                <a:cs typeface="Arial"/>
                <a:sym typeface="Arial"/>
              </a:rPr>
              <a:t>- розташовується в ніжках мозку, регулює акти жування, ковтання (їх послідовність), забезпечує точні рухи пальців кисті руки, наприклад під час письма. Нейрони цього ядра здатні синтезувати медіатор </a:t>
            </a:r>
            <a:r>
              <a:rPr lang="en-US" sz="2000" b="1" i="0" u="none">
                <a:solidFill>
                  <a:srgbClr val="FF0000"/>
                </a:solidFill>
                <a:latin typeface="Arial"/>
                <a:ea typeface="Arial"/>
                <a:cs typeface="Arial"/>
                <a:sym typeface="Arial"/>
              </a:rPr>
              <a:t>дофамін,</a:t>
            </a:r>
            <a:r>
              <a:rPr lang="en-US" sz="2000" b="0" i="0" u="none">
                <a:solidFill>
                  <a:schemeClr val="dk1"/>
                </a:solidFill>
                <a:latin typeface="Arial"/>
                <a:ea typeface="Arial"/>
                <a:cs typeface="Arial"/>
                <a:sym typeface="Arial"/>
              </a:rPr>
              <a:t> який поставляється аксональним транспортом до базальних гангліїв головного мозку. Ураження чорної речовини призводить до порушення пластичного тонусу м'язів. Тонка регуляція пластичного тонусу під час гри на скрипці, письмі, виконанні графічних робіт забезпечується чорним речовиною. </a:t>
            </a:r>
            <a:endParaRPr/>
          </a:p>
        </p:txBody>
      </p:sp>
      <p:pic>
        <p:nvPicPr>
          <p:cNvPr id="411" name="Google Shape;411;p60" descr="mittelhirn_normal"/>
          <p:cNvPicPr preferRelativeResize="0"/>
          <p:nvPr/>
        </p:nvPicPr>
        <p:blipFill rotWithShape="1">
          <a:blip r:embed="rId3">
            <a:alphaModFix/>
          </a:blip>
          <a:srcRect t="16957"/>
          <a:stretch/>
        </p:blipFill>
        <p:spPr>
          <a:xfrm>
            <a:off x="4572001" y="3878275"/>
            <a:ext cx="4114812" cy="2979737"/>
          </a:xfrm>
          <a:prstGeom prst="rect">
            <a:avLst/>
          </a:prstGeom>
          <a:noFill/>
          <a:ln>
            <a:noFill/>
          </a:ln>
        </p:spPr>
      </p:pic>
    </p:spTree>
  </p:cSld>
  <p:clrMapOvr>
    <a:masterClrMapping/>
  </p:clrMapOvr>
  <p:transition spd="slow">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1"/>
          <p:cNvSpPr txBox="1">
            <a:spLocks noGrp="1"/>
          </p:cNvSpPr>
          <p:nvPr>
            <p:ph type="title"/>
          </p:nvPr>
        </p:nvSpPr>
        <p:spPr>
          <a:xfrm>
            <a:off x="533400" y="0"/>
            <a:ext cx="82296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1" i="0" u="none">
                <a:solidFill>
                  <a:schemeClr val="dk2"/>
                </a:solidFill>
                <a:latin typeface="Arial"/>
                <a:ea typeface="Arial"/>
                <a:cs typeface="Arial"/>
                <a:sym typeface="Arial"/>
              </a:rPr>
              <a:t>Ретикулярна формація</a:t>
            </a:r>
            <a:endParaRPr/>
          </a:p>
        </p:txBody>
      </p:sp>
      <p:sp>
        <p:nvSpPr>
          <p:cNvPr id="417" name="Google Shape;417;p61"/>
          <p:cNvSpPr txBox="1">
            <a:spLocks noGrp="1"/>
          </p:cNvSpPr>
          <p:nvPr>
            <p:ph type="body" idx="1"/>
          </p:nvPr>
        </p:nvSpPr>
        <p:spPr>
          <a:xfrm>
            <a:off x="381000" y="762000"/>
            <a:ext cx="8229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Ретикулярна (сітчаста) формація (РФ) мозку </a:t>
            </a:r>
            <a:r>
              <a:rPr lang="en-US" sz="1800" b="1" i="0" u="none">
                <a:solidFill>
                  <a:schemeClr val="dk1"/>
                </a:solidFill>
                <a:latin typeface="Arial"/>
                <a:ea typeface="Arial"/>
                <a:cs typeface="Arial"/>
                <a:sym typeface="Arial"/>
              </a:rPr>
              <a:t>(formatio reticulauis) </a:t>
            </a:r>
            <a:r>
              <a:rPr lang="en-US" sz="1800" b="0" i="0" u="none">
                <a:solidFill>
                  <a:schemeClr val="dk1"/>
                </a:solidFill>
                <a:latin typeface="Arial"/>
                <a:ea typeface="Arial"/>
                <a:cs typeface="Arial"/>
                <a:sym typeface="Arial"/>
              </a:rPr>
              <a:t>представлена ​​мережею нейронів з численними дифузними зв'язками між собою і практично з усіма структурами ЦНС. </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РФ розташовується в товщі сірої речовини довгастого, середнього, проміжного мозку і пов'язана з РФ спинного мозку. </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Основною функцією РФ є регуляція рівня активності кори великого мозку, мозочка, таламуса, спинного мозку .</a:t>
            </a:r>
            <a:endParaRPr/>
          </a:p>
          <a:p>
            <a:pPr marL="342900" lvl="0" indent="-342900" algn="just" rtl="0">
              <a:lnSpc>
                <a:spcPct val="100000"/>
              </a:lnSpc>
              <a:spcBef>
                <a:spcPts val="40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РФ стовбура мозку бере участь у передачі інформації від кори великого мозку, спинного мозку до мозочка і, навпаки, від мозочка до цих же систем. Функція даних зв'язків полягає в підготовці і реалізації моторики, пов'язаної зі звиканням, орієнтовними реакціями, больовими реакціями, організацією ходьби, рухами очей</a:t>
            </a:r>
            <a:r>
              <a:rPr lang="en-US" sz="2000" b="0" i="0" u="none">
                <a:solidFill>
                  <a:schemeClr val="dk1"/>
                </a:solidFill>
                <a:latin typeface="Arial"/>
                <a:ea typeface="Arial"/>
                <a:cs typeface="Arial"/>
                <a:sym typeface="Arial"/>
              </a:rPr>
              <a:t>.</a:t>
            </a:r>
            <a:endParaRPr/>
          </a:p>
        </p:txBody>
      </p:sp>
    </p:spTree>
  </p:cSld>
  <p:clrMapOvr>
    <a:masterClrMapping/>
  </p:clrMapOvr>
  <p:transition spd="slow">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Google Shape;422;p62"/>
          <p:cNvPicPr preferRelativeResize="0"/>
          <p:nvPr/>
        </p:nvPicPr>
        <p:blipFill rotWithShape="1">
          <a:blip r:embed="rId3">
            <a:alphaModFix/>
          </a:blip>
          <a:srcRect/>
          <a:stretch/>
        </p:blipFill>
        <p:spPr>
          <a:xfrm>
            <a:off x="1258887" y="1052512"/>
            <a:ext cx="7416800" cy="5616575"/>
          </a:xfrm>
          <a:prstGeom prst="rect">
            <a:avLst/>
          </a:prstGeom>
          <a:noFill/>
          <a:ln>
            <a:noFill/>
          </a:ln>
        </p:spPr>
      </p:pic>
      <p:sp>
        <p:nvSpPr>
          <p:cNvPr id="423" name="Google Shape;423;p62"/>
          <p:cNvSpPr txBox="1"/>
          <p:nvPr/>
        </p:nvSpPr>
        <p:spPr>
          <a:xfrm>
            <a:off x="1476375" y="0"/>
            <a:ext cx="6481762" cy="9461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Tahoma"/>
              <a:buNone/>
            </a:pPr>
            <a:r>
              <a:rPr lang="en-US" sz="2800" b="1" i="0" u="none" strike="noStrike" cap="none">
                <a:solidFill>
                  <a:schemeClr val="dk1"/>
                </a:solidFill>
                <a:latin typeface="Tahoma"/>
                <a:ea typeface="Tahoma"/>
                <a:cs typeface="Tahoma"/>
                <a:sym typeface="Tahoma"/>
              </a:rPr>
              <a:t>Нервові механізми децеребраційної ригідності</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pic>
        <p:nvPicPr>
          <p:cNvPr id="428" name="Google Shape;428;p63"/>
          <p:cNvPicPr preferRelativeResize="0"/>
          <p:nvPr/>
        </p:nvPicPr>
        <p:blipFill rotWithShape="1">
          <a:blip r:embed="rId3">
            <a:alphaModFix/>
          </a:blip>
          <a:srcRect t="11412"/>
          <a:stretch/>
        </p:blipFill>
        <p:spPr>
          <a:xfrm>
            <a:off x="684212" y="1628775"/>
            <a:ext cx="8064500" cy="5027612"/>
          </a:xfrm>
          <a:prstGeom prst="rect">
            <a:avLst/>
          </a:prstGeom>
          <a:noFill/>
          <a:ln>
            <a:noFill/>
          </a:ln>
        </p:spPr>
      </p:pic>
      <p:sp>
        <p:nvSpPr>
          <p:cNvPr id="429" name="Google Shape;429;p63"/>
          <p:cNvSpPr txBox="1"/>
          <p:nvPr/>
        </p:nvSpPr>
        <p:spPr>
          <a:xfrm>
            <a:off x="395287" y="476250"/>
            <a:ext cx="8569325" cy="5794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200"/>
              <a:buFont typeface="Arial"/>
              <a:buNone/>
            </a:pPr>
            <a:r>
              <a:rPr lang="en-US" sz="3200" b="0" i="0" u="none" strike="noStrike" cap="none">
                <a:solidFill>
                  <a:schemeClr val="dk1"/>
                </a:solidFill>
                <a:latin typeface="Arial"/>
                <a:ea typeface="Arial"/>
                <a:cs typeface="Arial"/>
                <a:sym typeface="Arial"/>
              </a:rPr>
              <a:t>Схема розвитку децеребраційної ригідності</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p64"/>
          <p:cNvPicPr preferRelativeResize="0"/>
          <p:nvPr/>
        </p:nvPicPr>
        <p:blipFill rotWithShape="1">
          <a:blip r:embed="rId3">
            <a:alphaModFix/>
          </a:blip>
          <a:srcRect/>
          <a:stretch/>
        </p:blipFill>
        <p:spPr>
          <a:xfrm>
            <a:off x="179387" y="1157287"/>
            <a:ext cx="8712200" cy="5700712"/>
          </a:xfrm>
          <a:prstGeom prst="rect">
            <a:avLst/>
          </a:prstGeom>
          <a:noFill/>
          <a:ln>
            <a:noFill/>
          </a:ln>
        </p:spPr>
      </p:pic>
      <p:sp>
        <p:nvSpPr>
          <p:cNvPr id="435" name="Google Shape;435;p64"/>
          <p:cNvSpPr txBox="1"/>
          <p:nvPr/>
        </p:nvSpPr>
        <p:spPr>
          <a:xfrm>
            <a:off x="1042987" y="333375"/>
            <a:ext cx="6624637" cy="8223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2400" b="1" i="0" u="none" strike="noStrike" cap="none">
                <a:solidFill>
                  <a:schemeClr val="dk1"/>
                </a:solidFill>
                <a:latin typeface="Arial"/>
                <a:ea typeface="Arial"/>
                <a:cs typeface="Arial"/>
                <a:sym typeface="Arial"/>
              </a:rPr>
              <a:t>Орієнтовані рефлекси із зорових та слухових рецепторів середнього мозку</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65"/>
          <p:cNvPicPr preferRelativeResize="0"/>
          <p:nvPr/>
        </p:nvPicPr>
        <p:blipFill rotWithShape="1">
          <a:blip r:embed="rId3">
            <a:alphaModFix/>
          </a:blip>
          <a:srcRect l="2891" t="4013" r="4974"/>
          <a:stretch/>
        </p:blipFill>
        <p:spPr>
          <a:xfrm>
            <a:off x="611187" y="1409700"/>
            <a:ext cx="8281987" cy="5448300"/>
          </a:xfrm>
          <a:prstGeom prst="rect">
            <a:avLst/>
          </a:prstGeom>
          <a:noFill/>
          <a:ln>
            <a:noFill/>
          </a:ln>
        </p:spPr>
      </p:pic>
      <p:sp>
        <p:nvSpPr>
          <p:cNvPr id="441" name="Google Shape;441;p65"/>
          <p:cNvSpPr txBox="1"/>
          <p:nvPr/>
        </p:nvSpPr>
        <p:spPr>
          <a:xfrm>
            <a:off x="1476375" y="333375"/>
            <a:ext cx="6264275" cy="9461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Статокінетичні рефлекси:активація волоскових рецепторних клітин</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66"/>
          <p:cNvPicPr preferRelativeResize="0"/>
          <p:nvPr/>
        </p:nvPicPr>
        <p:blipFill rotWithShape="1">
          <a:blip r:embed="rId3">
            <a:alphaModFix/>
          </a:blip>
          <a:srcRect/>
          <a:stretch/>
        </p:blipFill>
        <p:spPr>
          <a:xfrm>
            <a:off x="111967" y="1341437"/>
            <a:ext cx="8636745" cy="5516562"/>
          </a:xfrm>
          <a:prstGeom prst="rect">
            <a:avLst/>
          </a:prstGeom>
          <a:noFill/>
          <a:ln>
            <a:noFill/>
          </a:ln>
        </p:spPr>
      </p:pic>
      <p:sp>
        <p:nvSpPr>
          <p:cNvPr id="447" name="Google Shape;447;p66"/>
          <p:cNvSpPr txBox="1"/>
          <p:nvPr/>
        </p:nvSpPr>
        <p:spPr>
          <a:xfrm>
            <a:off x="611187" y="0"/>
            <a:ext cx="8064500" cy="1187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Структури і шляхи, що беруть участь у керуванні очних яблук при орієнтовних рефлексах із зорових та слухових рецепторів</a:t>
            </a:r>
            <a:endParaRPr sz="1400" b="0" i="0" u="none" strike="noStrike" cap="none">
              <a:solidFill>
                <a:srgbClr val="000000"/>
              </a:solidFill>
              <a:latin typeface="Arial"/>
              <a:ea typeface="Arial"/>
              <a:cs typeface="Arial"/>
              <a:sym typeface="Arial"/>
            </a:endParaRPr>
          </a:p>
        </p:txBody>
      </p:sp>
      <p:sp>
        <p:nvSpPr>
          <p:cNvPr id="448" name="Google Shape;448;p66"/>
          <p:cNvSpPr txBox="1"/>
          <p:nvPr/>
        </p:nvSpPr>
        <p:spPr>
          <a:xfrm>
            <a:off x="1384300" y="419100"/>
            <a:ext cx="6788150" cy="3667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67"/>
          <p:cNvSpPr txBox="1">
            <a:spLocks noGrp="1"/>
          </p:cNvSpPr>
          <p:nvPr>
            <p:ph type="title"/>
          </p:nvPr>
        </p:nvSpPr>
        <p:spPr>
          <a:xfrm>
            <a:off x="533400" y="0"/>
            <a:ext cx="82296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4400" b="1" i="0" u="none">
                <a:solidFill>
                  <a:srgbClr val="1F497D"/>
                </a:solidFill>
                <a:latin typeface="Calibri"/>
                <a:ea typeface="Calibri"/>
                <a:cs typeface="Calibri"/>
                <a:sym typeface="Calibri"/>
              </a:rPr>
              <a:t>Ретикулярна формація</a:t>
            </a:r>
            <a:endParaRPr/>
          </a:p>
        </p:txBody>
      </p:sp>
      <p:sp>
        <p:nvSpPr>
          <p:cNvPr id="454" name="Google Shape;454;p67"/>
          <p:cNvSpPr txBox="1">
            <a:spLocks noGrp="1"/>
          </p:cNvSpPr>
          <p:nvPr>
            <p:ph type="body" idx="1"/>
          </p:nvPr>
        </p:nvSpPr>
        <p:spPr>
          <a:xfrm>
            <a:off x="381000" y="762000"/>
            <a:ext cx="82296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1800" b="0" i="0" u="none">
                <a:solidFill>
                  <a:srgbClr val="000000"/>
                </a:solidFill>
                <a:latin typeface="Calibri"/>
                <a:ea typeface="Calibri"/>
                <a:cs typeface="Calibri"/>
                <a:sym typeface="Calibri"/>
              </a:rPr>
              <a:t>Ретикулярна (сітчаста) формація (РФ) мозку </a:t>
            </a:r>
            <a:r>
              <a:rPr lang="en-US" sz="1800" b="1" i="0" u="none">
                <a:solidFill>
                  <a:srgbClr val="000000"/>
                </a:solidFill>
                <a:latin typeface="Calibri"/>
                <a:ea typeface="Calibri"/>
                <a:cs typeface="Calibri"/>
                <a:sym typeface="Calibri"/>
              </a:rPr>
              <a:t>(formatio reticulauis) </a:t>
            </a:r>
            <a:r>
              <a:rPr lang="en-US" sz="1800" b="0" i="0" u="none">
                <a:solidFill>
                  <a:srgbClr val="000000"/>
                </a:solidFill>
                <a:latin typeface="Calibri"/>
                <a:ea typeface="Calibri"/>
                <a:cs typeface="Calibri"/>
                <a:sym typeface="Calibri"/>
              </a:rPr>
              <a:t>представлена ​​мережею нейронів з численними дифузними зв'язками між собою і практично з усіма структурами ЦНС.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РФ розташовується в товщі сірої речовини довгастого, середнього, проміжного мозку і пов'язана з РФ спинного мозку.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Основною функцією РФ є регуляція рівня активності кори великого мозку, мозочка, таламуса, спинного мозку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200"/>
              <a:buChar char="•"/>
            </a:pPr>
            <a:r>
              <a:rPr lang="en-US" sz="1800" b="0" i="0" u="none">
                <a:solidFill>
                  <a:srgbClr val="000000"/>
                </a:solidFill>
                <a:latin typeface="Calibri"/>
                <a:ea typeface="Calibri"/>
                <a:cs typeface="Calibri"/>
                <a:sym typeface="Calibri"/>
              </a:rPr>
              <a:t>РФ стовбура мозку бере участь у передачі інформації від кори великого мозку, спинного мозку до мозочка і, навпаки, від мозочка до цих же систем. Функція даних зв'язків полягає в підготовці і реалізації моторики, пов'язаної зі звиканням, орієнтовними реакціями, больовими реакціями, організацією ходьби, рухами очей</a:t>
            </a:r>
            <a:r>
              <a:rPr lang="en-US" sz="2000" b="0" i="0" u="none">
                <a:solidFill>
                  <a:srgbClr val="000000"/>
                </a:solidFill>
                <a:latin typeface="Calibri"/>
                <a:ea typeface="Calibri"/>
                <a:cs typeface="Calibri"/>
                <a:sym typeface="Calibri"/>
              </a:rPr>
              <a:t>.</a:t>
            </a:r>
            <a:endParaRP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68"/>
          <p:cNvPicPr preferRelativeResize="0"/>
          <p:nvPr/>
        </p:nvPicPr>
        <p:blipFill rotWithShape="1">
          <a:blip r:embed="rId3">
            <a:alphaModFix/>
          </a:blip>
          <a:srcRect/>
          <a:stretch/>
        </p:blipFill>
        <p:spPr>
          <a:xfrm>
            <a:off x="1547812" y="1193800"/>
            <a:ext cx="5976937" cy="5421312"/>
          </a:xfrm>
          <a:prstGeom prst="rect">
            <a:avLst/>
          </a:prstGeom>
          <a:noFill/>
          <a:ln>
            <a:noFill/>
          </a:ln>
        </p:spPr>
      </p:pic>
      <p:sp>
        <p:nvSpPr>
          <p:cNvPr id="460" name="Google Shape;460;p68"/>
          <p:cNvSpPr txBox="1"/>
          <p:nvPr/>
        </p:nvSpPr>
        <p:spPr>
          <a:xfrm>
            <a:off x="1908175" y="200025"/>
            <a:ext cx="4967287" cy="9540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Tahoma"/>
              <a:buNone/>
            </a:pPr>
            <a:r>
              <a:rPr lang="en-US" sz="2800" b="0" i="0" u="none" strike="noStrike" cap="none">
                <a:solidFill>
                  <a:schemeClr val="dk1"/>
                </a:solidFill>
                <a:latin typeface="Tahoma"/>
                <a:ea typeface="Tahoma"/>
                <a:cs typeface="Tahoma"/>
                <a:sym typeface="Tahoma"/>
              </a:rPr>
              <a:t>Висхідні і низхідні впливи ретикулярної формації</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p69"/>
          <p:cNvPicPr preferRelativeResize="0"/>
          <p:nvPr/>
        </p:nvPicPr>
        <p:blipFill rotWithShape="1">
          <a:blip r:embed="rId3">
            <a:alphaModFix/>
          </a:blip>
          <a:srcRect t="7913" r="4465"/>
          <a:stretch/>
        </p:blipFill>
        <p:spPr>
          <a:xfrm>
            <a:off x="468312" y="1341437"/>
            <a:ext cx="8207375" cy="5183187"/>
          </a:xfrm>
          <a:prstGeom prst="rect">
            <a:avLst/>
          </a:prstGeom>
          <a:noFill/>
          <a:ln>
            <a:noFill/>
          </a:ln>
        </p:spPr>
      </p:pic>
      <p:sp>
        <p:nvSpPr>
          <p:cNvPr id="466" name="Google Shape;466;p69"/>
          <p:cNvSpPr txBox="1"/>
          <p:nvPr/>
        </p:nvSpPr>
        <p:spPr>
          <a:xfrm>
            <a:off x="1671637" y="131762"/>
            <a:ext cx="7221537" cy="3667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 name="Google Shape;467;p69"/>
          <p:cNvSpPr txBox="1"/>
          <p:nvPr/>
        </p:nvSpPr>
        <p:spPr>
          <a:xfrm>
            <a:off x="395287" y="260350"/>
            <a:ext cx="8280400" cy="9461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Arial"/>
              <a:buNone/>
            </a:pPr>
            <a:r>
              <a:rPr lang="en-US" sz="2800" b="1" i="0" u="none" strike="noStrike" cap="none">
                <a:solidFill>
                  <a:schemeClr val="dk1"/>
                </a:solidFill>
                <a:latin typeface="Arial"/>
                <a:ea typeface="Arial"/>
                <a:cs typeface="Arial"/>
                <a:sym typeface="Arial"/>
              </a:rPr>
              <a:t>Активуючий вплив ретикулярної формації та гіпоталамуса на кору головного мозку</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70"/>
          <p:cNvSpPr txBox="1">
            <a:spLocks noGrp="1"/>
          </p:cNvSpPr>
          <p:nvPr>
            <p:ph type="title"/>
          </p:nvPr>
        </p:nvSpPr>
        <p:spPr>
          <a:xfrm>
            <a:off x="0" y="0"/>
            <a:ext cx="9144000" cy="1143000"/>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rgbClr val="FF0000"/>
              </a:buClr>
              <a:buSzPts val="1400"/>
              <a:buFont typeface="Calibri"/>
              <a:buNone/>
            </a:pPr>
            <a:r>
              <a:rPr lang="en-US" sz="2000" b="1" i="0" u="none">
                <a:solidFill>
                  <a:srgbClr val="FF0000"/>
                </a:solidFill>
                <a:latin typeface="Calibri"/>
                <a:ea typeface="Calibri"/>
                <a:cs typeface="Calibri"/>
                <a:sym typeface="Calibri"/>
              </a:rPr>
              <a:t>Мозочок</a:t>
            </a:r>
            <a:r>
              <a:rPr lang="en-US" sz="2000" b="0" i="0" u="none">
                <a:solidFill>
                  <a:srgbClr val="1F497D"/>
                </a:solidFill>
                <a:latin typeface="Calibri"/>
                <a:ea typeface="Calibri"/>
                <a:cs typeface="Calibri"/>
                <a:sym typeface="Calibri"/>
              </a:rPr>
              <a:t> </a:t>
            </a:r>
            <a:r>
              <a:rPr lang="en-US" sz="1600" b="0" i="0" u="none">
                <a:solidFill>
                  <a:srgbClr val="1F497D"/>
                </a:solidFill>
                <a:latin typeface="Calibri"/>
                <a:ea typeface="Calibri"/>
                <a:cs typeface="Calibri"/>
                <a:sym typeface="Calibri"/>
              </a:rPr>
              <a:t>(cerebellum, малий мозок) - одна з інтегративних структур головного мозку, що бере участь у координації та регуляції довільних, мимовільних рухів, в регуляції вегетативних і поведінкових функцій.</a:t>
            </a:r>
            <a:endParaRPr/>
          </a:p>
        </p:txBody>
      </p:sp>
      <p:pic>
        <p:nvPicPr>
          <p:cNvPr id="473" name="Google Shape;473;p70" descr="7a-17"/>
          <p:cNvPicPr preferRelativeResize="0"/>
          <p:nvPr/>
        </p:nvPicPr>
        <p:blipFill rotWithShape="1">
          <a:blip r:embed="rId3">
            <a:alphaModFix/>
          </a:blip>
          <a:srcRect l="2415" r="14729"/>
          <a:stretch/>
        </p:blipFill>
        <p:spPr>
          <a:xfrm>
            <a:off x="4572000" y="1152525"/>
            <a:ext cx="4572000" cy="2882900"/>
          </a:xfrm>
          <a:prstGeom prst="rect">
            <a:avLst/>
          </a:prstGeom>
          <a:noFill/>
          <a:ln>
            <a:noFill/>
          </a:ln>
        </p:spPr>
      </p:pic>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71"/>
          <p:cNvSpPr txBox="1">
            <a:spLocks noGrp="1"/>
          </p:cNvSpPr>
          <p:nvPr>
            <p:ph type="title"/>
          </p:nvPr>
        </p:nvSpPr>
        <p:spPr>
          <a:xfrm>
            <a:off x="3484562" y="198437"/>
            <a:ext cx="5162550" cy="715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1F497D"/>
              </a:buClr>
              <a:buSzPts val="1400"/>
              <a:buFont typeface="Calibri"/>
              <a:buNone/>
            </a:pPr>
            <a:r>
              <a:rPr lang="en-US" sz="4400" b="1" i="0" u="none">
                <a:solidFill>
                  <a:srgbClr val="1F497D"/>
                </a:solidFill>
                <a:latin typeface="Calibri"/>
                <a:ea typeface="Calibri"/>
                <a:cs typeface="Calibri"/>
                <a:sym typeface="Calibri"/>
              </a:rPr>
              <a:t>Функції мозочка</a:t>
            </a:r>
            <a:endParaRPr/>
          </a:p>
        </p:txBody>
      </p:sp>
      <p:sp>
        <p:nvSpPr>
          <p:cNvPr id="479" name="Google Shape;479;p71"/>
          <p:cNvSpPr txBox="1">
            <a:spLocks noGrp="1"/>
          </p:cNvSpPr>
          <p:nvPr>
            <p:ph type="body" idx="1"/>
          </p:nvPr>
        </p:nvSpPr>
        <p:spPr>
          <a:xfrm>
            <a:off x="4038600" y="914400"/>
            <a:ext cx="48768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300"/>
              <a:buChar char="•"/>
            </a:pPr>
            <a:r>
              <a:rPr lang="en-US" sz="2400" b="0" i="0" u="none">
                <a:solidFill>
                  <a:srgbClr val="000000"/>
                </a:solidFill>
                <a:latin typeface="Times New Roman"/>
                <a:ea typeface="Times New Roman"/>
                <a:cs typeface="Times New Roman"/>
                <a:sym typeface="Times New Roman"/>
              </a:rPr>
              <a:t>Мозочок є центральним органом координації рухів, що здійснює узгодження діяльності м’язів-синергістів і антагоністів, що беруть участь у рухових актах.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400"/>
              </a:spcBef>
              <a:spcAft>
                <a:spcPts val="0"/>
              </a:spcAft>
              <a:buClr>
                <a:srgbClr val="000000"/>
              </a:buClr>
              <a:buSzPts val="300"/>
              <a:buChar char="•"/>
            </a:pPr>
            <a:r>
              <a:rPr lang="en-US" sz="2400" b="0" i="0" u="none">
                <a:solidFill>
                  <a:srgbClr val="000000"/>
                </a:solidFill>
                <a:latin typeface="Times New Roman"/>
                <a:ea typeface="Times New Roman"/>
                <a:cs typeface="Times New Roman"/>
                <a:sym typeface="Times New Roman"/>
              </a:rPr>
              <a:t>Регуляція м’язового тонусу, що забезпечує точність, плавність цілеспрямованих рухів, а також збереження пози і рівноваги тіла.</a:t>
            </a:r>
            <a:endParaRPr sz="3200" b="0" i="0" u="none">
              <a:solidFill>
                <a:srgbClr val="000000"/>
              </a:solidFill>
              <a:latin typeface="Calibri"/>
              <a:ea typeface="Calibri"/>
              <a:cs typeface="Calibri"/>
              <a:sym typeface="Calibri"/>
            </a:endParaRPr>
          </a:p>
          <a:p>
            <a:pPr marL="457200" marR="0" lvl="0" indent="-228600" algn="l" rtl="0">
              <a:lnSpc>
                <a:spcPct val="100000"/>
              </a:lnSpc>
              <a:spcBef>
                <a:spcPts val="640"/>
              </a:spcBef>
              <a:spcAft>
                <a:spcPts val="0"/>
              </a:spcAft>
              <a:buClr>
                <a:schemeClr val="dk1"/>
              </a:buClr>
              <a:buSzPts val="3200"/>
              <a:buFont typeface="Arial"/>
              <a:buNone/>
            </a:pPr>
            <a:endParaRPr sz="3200" b="0" i="0" u="none">
              <a:solidFill>
                <a:srgbClr val="000000"/>
              </a:solidFill>
              <a:latin typeface="Calibri"/>
              <a:ea typeface="Calibri"/>
              <a:cs typeface="Calibri"/>
              <a:sym typeface="Calibri"/>
            </a:endParaRPr>
          </a:p>
        </p:txBody>
      </p:sp>
      <p:pic>
        <p:nvPicPr>
          <p:cNvPr id="480" name="Google Shape;480;p71"/>
          <p:cNvPicPr preferRelativeResize="0"/>
          <p:nvPr/>
        </p:nvPicPr>
        <p:blipFill rotWithShape="1">
          <a:blip r:embed="rId3">
            <a:alphaModFix/>
          </a:blip>
          <a:srcRect/>
          <a:stretch/>
        </p:blipFill>
        <p:spPr>
          <a:xfrm>
            <a:off x="5168900" y="4495800"/>
            <a:ext cx="3346450" cy="2362200"/>
          </a:xfrm>
          <a:prstGeom prst="rect">
            <a:avLst/>
          </a:prstGeom>
          <a:noFill/>
          <a:ln>
            <a:noFill/>
          </a:ln>
        </p:spPr>
      </p:pic>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72"/>
          <p:cNvSpPr txBox="1">
            <a:spLocks noGrp="1"/>
          </p:cNvSpPr>
          <p:nvPr>
            <p:ph type="body" idx="1"/>
          </p:nvPr>
        </p:nvSpPr>
        <p:spPr>
          <a:xfrm>
            <a:off x="457200" y="304800"/>
            <a:ext cx="8229600" cy="40386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1800" b="0" i="0" u="none">
                <a:solidFill>
                  <a:srgbClr val="000000"/>
                </a:solidFill>
                <a:latin typeface="Calibri"/>
                <a:ea typeface="Calibri"/>
                <a:cs typeface="Calibri"/>
                <a:sym typeface="Calibri"/>
              </a:rPr>
              <a:t>Кора мозочка має специфічну (ніде в ЦНС не повторювальну) будову.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1" i="0" u="none">
                <a:solidFill>
                  <a:srgbClr val="000000"/>
                </a:solidFill>
                <a:latin typeface="Calibri"/>
                <a:ea typeface="Calibri"/>
                <a:cs typeface="Calibri"/>
                <a:sym typeface="Calibri"/>
              </a:rPr>
              <a:t>Верхній (I) шар кори мозочка </a:t>
            </a:r>
            <a:r>
              <a:rPr lang="en-US" sz="1800" b="0" i="0" u="none">
                <a:solidFill>
                  <a:srgbClr val="000000"/>
                </a:solidFill>
                <a:latin typeface="Calibri"/>
                <a:ea typeface="Calibri"/>
                <a:cs typeface="Calibri"/>
                <a:sym typeface="Calibri"/>
              </a:rPr>
              <a:t>- молекулярний шар.</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1" i="0" u="none">
                <a:solidFill>
                  <a:srgbClr val="000000"/>
                </a:solidFill>
                <a:latin typeface="Calibri"/>
                <a:ea typeface="Calibri"/>
                <a:cs typeface="Calibri"/>
                <a:sym typeface="Calibri"/>
              </a:rPr>
              <a:t>Середній (II) шар кори </a:t>
            </a:r>
            <a:r>
              <a:rPr lang="en-US" sz="1800" b="0" i="0" u="none">
                <a:solidFill>
                  <a:srgbClr val="000000"/>
                </a:solidFill>
                <a:latin typeface="Calibri"/>
                <a:ea typeface="Calibri"/>
                <a:cs typeface="Calibri"/>
                <a:sym typeface="Calibri"/>
              </a:rPr>
              <a:t>утворений клітинами Пуркіньє, що мають найпотужнішу в ЦНС дендритну систему.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Під II шаром кори (під клітинами Пуркіньє) </a:t>
            </a:r>
            <a:r>
              <a:rPr lang="en-US" sz="1800" b="1" i="0" u="none">
                <a:solidFill>
                  <a:srgbClr val="000000"/>
                </a:solidFill>
                <a:latin typeface="Calibri"/>
                <a:ea typeface="Calibri"/>
                <a:cs typeface="Calibri"/>
                <a:sym typeface="Calibri"/>
              </a:rPr>
              <a:t>лежить гранулярний (III)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1" i="0" u="none">
                <a:solidFill>
                  <a:srgbClr val="000000"/>
                </a:solidFill>
                <a:latin typeface="Calibri"/>
                <a:ea typeface="Calibri"/>
                <a:cs typeface="Calibri"/>
                <a:sym typeface="Calibri"/>
              </a:rPr>
              <a:t>шар, </a:t>
            </a:r>
            <a:r>
              <a:rPr lang="en-US" sz="1800" b="0" i="0" u="none">
                <a:solidFill>
                  <a:srgbClr val="000000"/>
                </a:solidFill>
                <a:latin typeface="Calibri"/>
                <a:ea typeface="Calibri"/>
                <a:cs typeface="Calibri"/>
                <a:sym typeface="Calibri"/>
              </a:rPr>
              <a:t>що складається з клітин-зерен, число яких досягає 10 млрд.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З мозочка інформація йде через </a:t>
            </a:r>
            <a:r>
              <a:rPr lang="en-US" sz="1800" b="1" i="0" u="none">
                <a:solidFill>
                  <a:srgbClr val="FF0000"/>
                </a:solidFill>
                <a:latin typeface="Calibri"/>
                <a:ea typeface="Calibri"/>
                <a:cs typeface="Calibri"/>
                <a:sym typeface="Calibri"/>
              </a:rPr>
              <a:t>верхні і нижні ніжки.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FF0000"/>
              </a:buClr>
              <a:buSzPts val="200"/>
              <a:buChar char="•"/>
            </a:pPr>
            <a:r>
              <a:rPr lang="en-US" sz="1800" b="0" i="0" u="sng">
                <a:solidFill>
                  <a:srgbClr val="FF0000"/>
                </a:solidFill>
                <a:latin typeface="Calibri"/>
                <a:ea typeface="Calibri"/>
                <a:cs typeface="Calibri"/>
                <a:sym typeface="Calibri"/>
              </a:rPr>
              <a:t>Через верхні ніжки</a:t>
            </a:r>
            <a:r>
              <a:rPr lang="en-US" sz="1800" b="0" i="0" u="none">
                <a:solidFill>
                  <a:srgbClr val="000000"/>
                </a:solidFill>
                <a:latin typeface="Calibri"/>
                <a:ea typeface="Calibri"/>
                <a:cs typeface="Calibri"/>
                <a:sym typeface="Calibri"/>
              </a:rPr>
              <a:t> сигнали йдуть в таламус, в міст, червоне ядро, ядра стовбура мозку, в ретикулярну формацію середнього мозку. </a:t>
            </a:r>
            <a:r>
              <a:rPr lang="en-US" sz="1800" b="0" i="0" u="sng">
                <a:solidFill>
                  <a:srgbClr val="FF0000"/>
                </a:solidFill>
                <a:latin typeface="Calibri"/>
                <a:ea typeface="Calibri"/>
                <a:cs typeface="Calibri"/>
                <a:sym typeface="Calibri"/>
              </a:rPr>
              <a:t>Через нижні ніжки </a:t>
            </a:r>
            <a:r>
              <a:rPr lang="en-US" sz="1800" b="0" i="0" u="none">
                <a:solidFill>
                  <a:srgbClr val="000000"/>
                </a:solidFill>
                <a:latin typeface="Calibri"/>
                <a:ea typeface="Calibri"/>
                <a:cs typeface="Calibri"/>
                <a:sym typeface="Calibri"/>
              </a:rPr>
              <a:t>мозочка сигнали йдуть у довгастий мозок до його вестибулярних ядед, олив, ретикулярної формації.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FF0000"/>
              </a:buClr>
              <a:buSzPts val="200"/>
              <a:buChar char="•"/>
            </a:pPr>
            <a:r>
              <a:rPr lang="en-US" sz="1800" b="0" i="0" u="sng">
                <a:solidFill>
                  <a:srgbClr val="FF0000"/>
                </a:solidFill>
                <a:latin typeface="Calibri"/>
                <a:ea typeface="Calibri"/>
                <a:cs typeface="Calibri"/>
                <a:sym typeface="Calibri"/>
              </a:rPr>
              <a:t>Середні ніжки </a:t>
            </a:r>
            <a:r>
              <a:rPr lang="en-US" sz="1800" b="0" i="0" u="none">
                <a:solidFill>
                  <a:srgbClr val="000000"/>
                </a:solidFill>
                <a:latin typeface="Calibri"/>
                <a:ea typeface="Calibri"/>
                <a:cs typeface="Calibri"/>
                <a:sym typeface="Calibri"/>
              </a:rPr>
              <a:t>мозочка пов'язують новий мозочок з лобною часткою мозку.</a:t>
            </a:r>
            <a:endParaRPr/>
          </a:p>
        </p:txBody>
      </p:sp>
      <p:pic>
        <p:nvPicPr>
          <p:cNvPr id="486" name="Google Shape;486;p72"/>
          <p:cNvPicPr preferRelativeResize="0"/>
          <p:nvPr/>
        </p:nvPicPr>
        <p:blipFill rotWithShape="1">
          <a:blip r:embed="rId3">
            <a:alphaModFix/>
          </a:blip>
          <a:srcRect/>
          <a:stretch/>
        </p:blipFill>
        <p:spPr>
          <a:xfrm>
            <a:off x="5105400" y="4114800"/>
            <a:ext cx="3886200" cy="2743200"/>
          </a:xfrm>
          <a:prstGeom prst="rect">
            <a:avLst/>
          </a:prstGeom>
          <a:noFill/>
          <a:ln>
            <a:noFill/>
          </a:ln>
        </p:spPr>
      </p:pic>
      <p:pic>
        <p:nvPicPr>
          <p:cNvPr id="487" name="Google Shape;487;p72"/>
          <p:cNvPicPr preferRelativeResize="0"/>
          <p:nvPr/>
        </p:nvPicPr>
        <p:blipFill rotWithShape="1">
          <a:blip r:embed="rId4">
            <a:alphaModFix/>
          </a:blip>
          <a:srcRect/>
          <a:stretch/>
        </p:blipFill>
        <p:spPr>
          <a:xfrm>
            <a:off x="0" y="3989387"/>
            <a:ext cx="4929187" cy="2868612"/>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87"/>
                                        </p:tgtEl>
                                        <p:attrNameLst>
                                          <p:attrName>style.visibility</p:attrName>
                                        </p:attrNameLst>
                                      </p:cBhvr>
                                      <p:to>
                                        <p:strVal val="visible"/>
                                      </p:to>
                                    </p:set>
                                    <p:anim calcmode="lin" valueType="num">
                                      <p:cBhvr additive="base">
                                        <p:cTn id="7" dur="1750"/>
                                        <p:tgtEl>
                                          <p:spTgt spid="487"/>
                                        </p:tgtEl>
                                        <p:attrNameLst>
                                          <p:attrName>ppt_w</p:attrName>
                                        </p:attrNameLst>
                                      </p:cBhvr>
                                      <p:tavLst>
                                        <p:tav tm="0">
                                          <p:val>
                                            <p:strVal val="0"/>
                                          </p:val>
                                        </p:tav>
                                        <p:tav tm="100000">
                                          <p:val>
                                            <p:strVal val="#ppt_w"/>
                                          </p:val>
                                        </p:tav>
                                      </p:tavLst>
                                    </p:anim>
                                    <p:anim calcmode="lin" valueType="num">
                                      <p:cBhvr additive="base">
                                        <p:cTn id="8" dur="1750"/>
                                        <p:tgtEl>
                                          <p:spTgt spid="48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73"/>
          <p:cNvSpPr txBox="1">
            <a:spLocks noGrp="1"/>
          </p:cNvSpPr>
          <p:nvPr>
            <p:ph type="body" idx="1"/>
          </p:nvPr>
        </p:nvSpPr>
        <p:spPr>
          <a:xfrm>
            <a:off x="457200" y="228600"/>
            <a:ext cx="8229600" cy="60198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rgbClr val="000000"/>
              </a:buClr>
              <a:buSzPts val="200"/>
              <a:buChar char="•"/>
            </a:pPr>
            <a:r>
              <a:rPr lang="en-US" sz="1600" b="0" i="0" u="none">
                <a:solidFill>
                  <a:srgbClr val="000000"/>
                </a:solidFill>
                <a:latin typeface="Calibri"/>
                <a:ea typeface="Calibri"/>
                <a:cs typeface="Calibri"/>
                <a:sym typeface="Calibri"/>
              </a:rPr>
              <a:t>Мозочок забезпечує синергію скорочень різних м'язів при складних рухах. У тих випадках, коли мозочок не виконує своєї регуляторної функції, у людини спостерігаються розлади рухових функцій, що виражається наступними симптомами.</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SzPts val="3200"/>
              <a:buNone/>
            </a:pPr>
            <a:endParaRPr sz="16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FF0000"/>
              </a:buClr>
              <a:buSzPts val="200"/>
              <a:buChar char="•"/>
            </a:pPr>
            <a:r>
              <a:rPr lang="en-US" sz="1800" b="1" i="0" u="none">
                <a:solidFill>
                  <a:srgbClr val="FF0000"/>
                </a:solidFill>
                <a:latin typeface="Calibri"/>
                <a:ea typeface="Calibri"/>
                <a:cs typeface="Calibri"/>
                <a:sym typeface="Calibri"/>
              </a:rPr>
              <a:t>1) астенія </a:t>
            </a:r>
            <a:r>
              <a:rPr lang="en-US" sz="1800" b="0" i="0" u="none">
                <a:solidFill>
                  <a:srgbClr val="000000"/>
                </a:solidFill>
                <a:latin typeface="Calibri"/>
                <a:ea typeface="Calibri"/>
                <a:cs typeface="Calibri"/>
                <a:sym typeface="Calibri"/>
              </a:rPr>
              <a:t>(астенія - слабкість) - зниження сили м'язового скорочення, швидка стомлюваність м'язів;</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FF0000"/>
              </a:buClr>
              <a:buSzPts val="200"/>
              <a:buChar char="•"/>
            </a:pPr>
            <a:r>
              <a:rPr lang="en-US" sz="1800" b="1" i="0" u="none">
                <a:solidFill>
                  <a:srgbClr val="FF0000"/>
                </a:solidFill>
                <a:latin typeface="Calibri"/>
                <a:ea typeface="Calibri"/>
                <a:cs typeface="Calibri"/>
                <a:sym typeface="Calibri"/>
              </a:rPr>
              <a:t>2) астазія </a:t>
            </a:r>
            <a:r>
              <a:rPr lang="en-US" sz="1800" b="0" i="0" u="none">
                <a:solidFill>
                  <a:srgbClr val="000000"/>
                </a:solidFill>
                <a:latin typeface="Calibri"/>
                <a:ea typeface="Calibri"/>
                <a:cs typeface="Calibri"/>
                <a:sym typeface="Calibri"/>
              </a:rPr>
              <a:t>(астазия, від грец stasia- стояння) - втрата здатності до тривалого скорочення м'язів, що ускладнює стояння, сидіння і т. д.</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FF0000"/>
              </a:buClr>
              <a:buSzPts val="200"/>
              <a:buChar char="•"/>
            </a:pPr>
            <a:r>
              <a:rPr lang="en-US" sz="1800" b="1" i="0" u="none">
                <a:solidFill>
                  <a:srgbClr val="FF0000"/>
                </a:solidFill>
                <a:latin typeface="Calibri"/>
                <a:ea typeface="Calibri"/>
                <a:cs typeface="Calibri"/>
                <a:sym typeface="Calibri"/>
              </a:rPr>
              <a:t>3) дистонія </a:t>
            </a:r>
            <a:r>
              <a:rPr lang="en-US" sz="1800" b="0" i="0" u="none">
                <a:solidFill>
                  <a:srgbClr val="000000"/>
                </a:solidFill>
                <a:latin typeface="Calibri"/>
                <a:ea typeface="Calibri"/>
                <a:cs typeface="Calibri"/>
                <a:sym typeface="Calibri"/>
              </a:rPr>
              <a:t>(дистонія - порушення тонусу) - мимовільне підвищення або зниження тонусу м'язів;</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FF0000"/>
              </a:buClr>
              <a:buSzPts val="200"/>
              <a:buChar char="•"/>
            </a:pPr>
            <a:r>
              <a:rPr lang="en-US" sz="1800" b="1" i="0" u="none">
                <a:solidFill>
                  <a:srgbClr val="FF0000"/>
                </a:solidFill>
                <a:latin typeface="Calibri"/>
                <a:ea typeface="Calibri"/>
                <a:cs typeface="Calibri"/>
                <a:sym typeface="Calibri"/>
              </a:rPr>
              <a:t>4) тремор </a:t>
            </a:r>
            <a:r>
              <a:rPr lang="en-US" sz="1800" b="0" i="0" u="none">
                <a:solidFill>
                  <a:srgbClr val="000000"/>
                </a:solidFill>
                <a:latin typeface="Calibri"/>
                <a:ea typeface="Calibri"/>
                <a:cs typeface="Calibri"/>
                <a:sym typeface="Calibri"/>
              </a:rPr>
              <a:t>(tremor - тремтіння) - тремтіння пальців рук, кистей, голови в спокої; що посилюється під час руху.</a:t>
            </a:r>
            <a:endParaRPr/>
          </a:p>
          <a:p>
            <a:pPr marL="342900" lvl="0" indent="-342900" algn="just" rtl="0">
              <a:lnSpc>
                <a:spcPct val="100000"/>
              </a:lnSpc>
              <a:spcBef>
                <a:spcPts val="300"/>
              </a:spcBef>
              <a:spcAft>
                <a:spcPts val="0"/>
              </a:spcAft>
              <a:buClr>
                <a:srgbClr val="FF0000"/>
              </a:buClr>
              <a:buSzPts val="200"/>
              <a:buChar char="•"/>
            </a:pPr>
            <a:r>
              <a:rPr lang="en-US" sz="1800" b="1" i="0" u="none">
                <a:solidFill>
                  <a:srgbClr val="FF0000"/>
                </a:solidFill>
                <a:latin typeface="Calibri"/>
                <a:ea typeface="Calibri"/>
                <a:cs typeface="Calibri"/>
                <a:sym typeface="Calibri"/>
              </a:rPr>
              <a:t>5) дисметрія </a:t>
            </a:r>
            <a:r>
              <a:rPr lang="en-US" sz="1800" b="0" i="0" u="none">
                <a:solidFill>
                  <a:srgbClr val="000000"/>
                </a:solidFill>
                <a:latin typeface="Calibri"/>
                <a:ea typeface="Calibri"/>
                <a:cs typeface="Calibri"/>
                <a:sym typeface="Calibri"/>
              </a:rPr>
              <a:t>(dismetria - порушення відчуття відстані) - розлад рівномірності рухів, що виражається або в зайвому, або недостатньому русі. Хворий намагається взяти предмет зі столу і проносить руку за предмет (гиперметрия) або не доносить її до предмета (гіпометрія).</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FF0000"/>
              </a:buClr>
              <a:buSzPts val="200"/>
              <a:buChar char="•"/>
            </a:pPr>
            <a:r>
              <a:rPr lang="en-US" sz="1800" b="1" i="0" u="none">
                <a:solidFill>
                  <a:srgbClr val="FF0000"/>
                </a:solidFill>
                <a:latin typeface="Calibri"/>
                <a:ea typeface="Calibri"/>
                <a:cs typeface="Calibri"/>
                <a:sym typeface="Calibri"/>
              </a:rPr>
              <a:t>6) атаксія</a:t>
            </a:r>
            <a:r>
              <a:rPr lang="en-US" sz="1800" b="0" i="0" u="none">
                <a:solidFill>
                  <a:srgbClr val="000000"/>
                </a:solidFill>
                <a:latin typeface="Calibri"/>
                <a:ea typeface="Calibri"/>
                <a:cs typeface="Calibri"/>
                <a:sym typeface="Calibri"/>
              </a:rPr>
              <a:t> (ataksia, від грец а - заперечення) - порушення координації рухів. неможливість виконання рухів в потрібному порядку, в певній послідовності. </a:t>
            </a:r>
            <a:endParaRPr sz="3200" b="0" i="0" u="none">
              <a:solidFill>
                <a:srgbClr val="000000"/>
              </a:solidFill>
              <a:latin typeface="Calibri"/>
              <a:ea typeface="Calibri"/>
              <a:cs typeface="Calibri"/>
              <a:sym typeface="Calibri"/>
            </a:endParaRPr>
          </a:p>
          <a:p>
            <a:pPr marL="342900" lvl="0" indent="-342900" algn="just" rtl="0">
              <a:lnSpc>
                <a:spcPct val="100000"/>
              </a:lnSpc>
              <a:spcBef>
                <a:spcPts val="300"/>
              </a:spcBef>
              <a:spcAft>
                <a:spcPts val="0"/>
              </a:spcAft>
              <a:buClr>
                <a:srgbClr val="000000"/>
              </a:buClr>
              <a:buSzPts val="200"/>
              <a:buChar char="•"/>
            </a:pPr>
            <a:r>
              <a:rPr lang="en-US" sz="1800" b="0" i="0" u="none">
                <a:solidFill>
                  <a:srgbClr val="000000"/>
                </a:solidFill>
                <a:latin typeface="Calibri"/>
                <a:ea typeface="Calibri"/>
                <a:cs typeface="Calibri"/>
                <a:sym typeface="Calibri"/>
              </a:rPr>
              <a:t>7) </a:t>
            </a:r>
            <a:r>
              <a:rPr lang="en-US" sz="1800" b="1" i="0" u="none">
                <a:solidFill>
                  <a:srgbClr val="FF0000"/>
                </a:solidFill>
                <a:latin typeface="Calibri"/>
                <a:ea typeface="Calibri"/>
                <a:cs typeface="Calibri"/>
                <a:sym typeface="Calibri"/>
              </a:rPr>
              <a:t>дизартрія </a:t>
            </a:r>
            <a:r>
              <a:rPr lang="en-US" sz="1800" b="0" i="0" u="none">
                <a:solidFill>
                  <a:srgbClr val="000000"/>
                </a:solidFill>
                <a:latin typeface="Calibri"/>
                <a:ea typeface="Calibri"/>
                <a:cs typeface="Calibri"/>
                <a:sym typeface="Calibri"/>
              </a:rPr>
              <a:t>(disartria) - розлад організації мовної моторики. При пошкодженні мозочка мова хворого стає розтягнута, слова іноді вимовляються як би поштовхами.</a:t>
            </a:r>
            <a:endParaRPr sz="3200" b="0" i="0" u="none">
              <a:solidFill>
                <a:srgbClr val="000000"/>
              </a:solidFill>
              <a:latin typeface="Calibri"/>
              <a:ea typeface="Calibri"/>
              <a:cs typeface="Calibri"/>
              <a:sym typeface="Calibri"/>
            </a:endParaRPr>
          </a:p>
          <a:p>
            <a:pPr marL="342900" lvl="0" indent="-342900" algn="l" rtl="0">
              <a:lnSpc>
                <a:spcPct val="100000"/>
              </a:lnSpc>
              <a:spcBef>
                <a:spcPts val="300"/>
              </a:spcBef>
              <a:spcAft>
                <a:spcPts val="0"/>
              </a:spcAft>
              <a:buSzPts val="3200"/>
              <a:buNone/>
            </a:pPr>
            <a:r>
              <a:rPr lang="en-US" sz="1800" b="0" i="0" u="none">
                <a:solidFill>
                  <a:srgbClr val="000000"/>
                </a:solidFill>
                <a:latin typeface="Calibri"/>
                <a:ea typeface="Calibri"/>
                <a:cs typeface="Calibri"/>
                <a:sym typeface="Calibri"/>
              </a:rPr>
              <a:t> </a:t>
            </a:r>
            <a:endParaRP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74"/>
          <p:cNvSpPr txBox="1">
            <a:spLocks noGrp="1"/>
          </p:cNvSpPr>
          <p:nvPr>
            <p:ph type="title"/>
          </p:nvPr>
        </p:nvSpPr>
        <p:spPr>
          <a:xfrm>
            <a:off x="0" y="0"/>
            <a:ext cx="9144000" cy="1143000"/>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rgbClr val="FF0000"/>
              </a:buClr>
              <a:buSzPts val="2000"/>
              <a:buFont typeface="Arial"/>
              <a:buNone/>
            </a:pPr>
            <a:r>
              <a:rPr lang="en-US" sz="2000" b="1" i="0" u="none">
                <a:solidFill>
                  <a:srgbClr val="FF0000"/>
                </a:solidFill>
                <a:latin typeface="Arial"/>
                <a:ea typeface="Arial"/>
                <a:cs typeface="Arial"/>
                <a:sym typeface="Arial"/>
              </a:rPr>
              <a:t>Мозочок</a:t>
            </a:r>
            <a:r>
              <a:rPr lang="en-US" sz="2000" b="0" i="0" u="none">
                <a:solidFill>
                  <a:schemeClr val="dk2"/>
                </a:solidFill>
                <a:latin typeface="Arial"/>
                <a:ea typeface="Arial"/>
                <a:cs typeface="Arial"/>
                <a:sym typeface="Arial"/>
              </a:rPr>
              <a:t> </a:t>
            </a:r>
            <a:r>
              <a:rPr lang="en-US" sz="1600" b="0" i="0" u="none">
                <a:solidFill>
                  <a:schemeClr val="dk2"/>
                </a:solidFill>
                <a:latin typeface="Arial"/>
                <a:ea typeface="Arial"/>
                <a:cs typeface="Arial"/>
                <a:sym typeface="Arial"/>
              </a:rPr>
              <a:t>(cerebellum, малий мозок) - одна з інтегративних структур головного мозку, що бере участь у координації та регуляції довільних, мимовільних рухів, в регуляції вегетативних і поведінкових функцій.</a:t>
            </a:r>
            <a:endParaRPr/>
          </a:p>
        </p:txBody>
      </p:sp>
      <p:pic>
        <p:nvPicPr>
          <p:cNvPr id="498" name="Google Shape;498;p74" descr="7a-17"/>
          <p:cNvPicPr preferRelativeResize="0"/>
          <p:nvPr/>
        </p:nvPicPr>
        <p:blipFill rotWithShape="1">
          <a:blip r:embed="rId3">
            <a:alphaModFix/>
          </a:blip>
          <a:srcRect l="2415" r="14729"/>
          <a:stretch/>
        </p:blipFill>
        <p:spPr>
          <a:xfrm>
            <a:off x="4759650" y="2429950"/>
            <a:ext cx="4572000" cy="2882900"/>
          </a:xfrm>
          <a:prstGeom prst="rect">
            <a:avLst/>
          </a:prstGeom>
          <a:noFill/>
          <a:ln>
            <a:noFill/>
          </a:ln>
        </p:spPr>
      </p:pic>
      <p:pic>
        <p:nvPicPr>
          <p:cNvPr id="499" name="Google Shape;499;p74"/>
          <p:cNvPicPr preferRelativeResize="0"/>
          <p:nvPr/>
        </p:nvPicPr>
        <p:blipFill rotWithShape="1">
          <a:blip r:embed="rId4">
            <a:alphaModFix/>
          </a:blip>
          <a:srcRect/>
          <a:stretch/>
        </p:blipFill>
        <p:spPr>
          <a:xfrm>
            <a:off x="152400" y="2423600"/>
            <a:ext cx="4419600" cy="2895600"/>
          </a:xfrm>
          <a:prstGeom prst="rect">
            <a:avLst/>
          </a:prstGeom>
          <a:noFill/>
          <a:ln>
            <a:noFill/>
          </a:ln>
        </p:spPr>
      </p:pic>
    </p:spTree>
  </p:cSld>
  <p:clrMapOvr>
    <a:masterClrMapping/>
  </p:clrMapOvr>
  <p:transition spd="slow">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75"/>
          <p:cNvSpPr txBox="1">
            <a:spLocks noGrp="1"/>
          </p:cNvSpPr>
          <p:nvPr>
            <p:ph type="title"/>
          </p:nvPr>
        </p:nvSpPr>
        <p:spPr>
          <a:xfrm>
            <a:off x="3484562" y="198437"/>
            <a:ext cx="5162550" cy="715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1" i="0" u="none">
                <a:solidFill>
                  <a:schemeClr val="dk2"/>
                </a:solidFill>
                <a:latin typeface="Arial"/>
                <a:ea typeface="Arial"/>
                <a:cs typeface="Arial"/>
                <a:sym typeface="Arial"/>
              </a:rPr>
              <a:t>Функції мозочка</a:t>
            </a:r>
            <a:endParaRPr/>
          </a:p>
        </p:txBody>
      </p:sp>
      <p:sp>
        <p:nvSpPr>
          <p:cNvPr id="505" name="Google Shape;505;p75"/>
          <p:cNvSpPr txBox="1">
            <a:spLocks noGrp="1"/>
          </p:cNvSpPr>
          <p:nvPr>
            <p:ph type="body" idx="1"/>
          </p:nvPr>
        </p:nvSpPr>
        <p:spPr>
          <a:xfrm>
            <a:off x="4038600" y="914400"/>
            <a:ext cx="4876800" cy="46482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400"/>
              <a:buFont typeface="Times New Roman"/>
              <a:buChar char="•"/>
            </a:pPr>
            <a:r>
              <a:rPr lang="en-US" sz="2400" b="0" i="0" u="none">
                <a:solidFill>
                  <a:schemeClr val="dk1"/>
                </a:solidFill>
                <a:latin typeface="Times New Roman"/>
                <a:ea typeface="Times New Roman"/>
                <a:cs typeface="Times New Roman"/>
                <a:sym typeface="Times New Roman"/>
              </a:rPr>
              <a:t>Мозочок є центральним органом координації рухів, що здійснює узгодження діяльності м’язів-синергістів і антагоністів, що беруть участь у рухових актах. </a:t>
            </a:r>
            <a:endParaRPr/>
          </a:p>
          <a:p>
            <a:pPr marL="342900" lvl="0" indent="-342900" algn="just" rtl="0">
              <a:lnSpc>
                <a:spcPct val="100000"/>
              </a:lnSpc>
              <a:spcBef>
                <a:spcPts val="480"/>
              </a:spcBef>
              <a:spcAft>
                <a:spcPts val="0"/>
              </a:spcAft>
              <a:buClr>
                <a:schemeClr val="dk1"/>
              </a:buClr>
              <a:buSzPts val="2400"/>
              <a:buFont typeface="Times New Roman"/>
              <a:buChar char="•"/>
            </a:pPr>
            <a:r>
              <a:rPr lang="en-US" sz="2400" b="0" i="0" u="none">
                <a:solidFill>
                  <a:schemeClr val="dk1"/>
                </a:solidFill>
                <a:latin typeface="Times New Roman"/>
                <a:ea typeface="Times New Roman"/>
                <a:cs typeface="Times New Roman"/>
                <a:sym typeface="Times New Roman"/>
              </a:rPr>
              <a:t>Регуляція м’язового тонусу, що забезпечує точність, плавність цілеспрямованих рухів, а також збереження пози і рівноваги тіла.</a:t>
            </a:r>
            <a:endParaRPr/>
          </a:p>
          <a:p>
            <a:pPr marL="342900" lvl="0" indent="-190500" algn="l" rtl="0">
              <a:lnSpc>
                <a:spcPct val="100000"/>
              </a:lnSpc>
              <a:spcBef>
                <a:spcPts val="480"/>
              </a:spcBef>
              <a:spcAft>
                <a:spcPts val="0"/>
              </a:spcAft>
              <a:buClr>
                <a:schemeClr val="dk1"/>
              </a:buClr>
              <a:buSzPts val="2400"/>
              <a:buFont typeface="Arial"/>
              <a:buNone/>
            </a:pPr>
            <a:endParaRPr sz="2400" b="0" i="0" u="none">
              <a:solidFill>
                <a:schemeClr val="dk1"/>
              </a:solidFill>
              <a:latin typeface="Times New Roman"/>
              <a:ea typeface="Times New Roman"/>
              <a:cs typeface="Times New Roman"/>
              <a:sym typeface="Times New Roman"/>
            </a:endParaRPr>
          </a:p>
        </p:txBody>
      </p:sp>
      <p:pic>
        <p:nvPicPr>
          <p:cNvPr id="506" name="Google Shape;506;p75"/>
          <p:cNvPicPr preferRelativeResize="0"/>
          <p:nvPr/>
        </p:nvPicPr>
        <p:blipFill rotWithShape="1">
          <a:blip r:embed="rId3">
            <a:alphaModFix/>
          </a:blip>
          <a:srcRect/>
          <a:stretch/>
        </p:blipFill>
        <p:spPr>
          <a:xfrm>
            <a:off x="228600" y="228600"/>
            <a:ext cx="3346450" cy="2362200"/>
          </a:xfrm>
          <a:prstGeom prst="rect">
            <a:avLst/>
          </a:prstGeom>
          <a:noFill/>
          <a:ln>
            <a:noFill/>
          </a:ln>
        </p:spPr>
      </p:pic>
    </p:spTree>
  </p:cSld>
  <p:clrMapOvr>
    <a:masterClrMapping/>
  </p:clrMapOvr>
  <p:transition spd="slow">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76"/>
          <p:cNvSpPr txBox="1">
            <a:spLocks noGrp="1"/>
          </p:cNvSpPr>
          <p:nvPr>
            <p:ph type="body" idx="1"/>
          </p:nvPr>
        </p:nvSpPr>
        <p:spPr>
          <a:xfrm>
            <a:off x="457200" y="304800"/>
            <a:ext cx="8229600" cy="4038600"/>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Кора мозочка має специфічну (ніде в ЦНС не повторювальну) будову. </a:t>
            </a:r>
            <a:endParaRPr/>
          </a:p>
          <a:p>
            <a:pPr marL="342900" lvl="0" indent="-342900" algn="just" rtl="0">
              <a:lnSpc>
                <a:spcPct val="100000"/>
              </a:lnSpc>
              <a:spcBef>
                <a:spcPts val="360"/>
              </a:spcBef>
              <a:spcAft>
                <a:spcPts val="0"/>
              </a:spcAft>
              <a:buClr>
                <a:schemeClr val="dk1"/>
              </a:buClr>
              <a:buSzPts val="1800"/>
              <a:buFont typeface="Arial"/>
              <a:buChar char="•"/>
            </a:pPr>
            <a:r>
              <a:rPr lang="en-US" sz="1800" b="1" i="0" u="none">
                <a:solidFill>
                  <a:schemeClr val="dk1"/>
                </a:solidFill>
                <a:latin typeface="Arial"/>
                <a:ea typeface="Arial"/>
                <a:cs typeface="Arial"/>
                <a:sym typeface="Arial"/>
              </a:rPr>
              <a:t>Верхній (I) шар кори мозочка </a:t>
            </a:r>
            <a:r>
              <a:rPr lang="en-US" sz="1800" b="0" i="0" u="none">
                <a:solidFill>
                  <a:schemeClr val="dk1"/>
                </a:solidFill>
                <a:latin typeface="Arial"/>
                <a:ea typeface="Arial"/>
                <a:cs typeface="Arial"/>
                <a:sym typeface="Arial"/>
              </a:rPr>
              <a:t>- молекулярний шар.</a:t>
            </a:r>
            <a:endParaRPr/>
          </a:p>
          <a:p>
            <a:pPr marL="342900" lvl="0" indent="-342900" algn="just" rtl="0">
              <a:lnSpc>
                <a:spcPct val="100000"/>
              </a:lnSpc>
              <a:spcBef>
                <a:spcPts val="360"/>
              </a:spcBef>
              <a:spcAft>
                <a:spcPts val="0"/>
              </a:spcAft>
              <a:buClr>
                <a:schemeClr val="dk1"/>
              </a:buClr>
              <a:buSzPts val="1800"/>
              <a:buFont typeface="Arial"/>
              <a:buChar char="•"/>
            </a:pPr>
            <a:r>
              <a:rPr lang="en-US" sz="1800" b="1" i="0" u="none">
                <a:solidFill>
                  <a:schemeClr val="dk1"/>
                </a:solidFill>
                <a:latin typeface="Arial"/>
                <a:ea typeface="Arial"/>
                <a:cs typeface="Arial"/>
                <a:sym typeface="Arial"/>
              </a:rPr>
              <a:t>Середній (II) шар кори </a:t>
            </a:r>
            <a:r>
              <a:rPr lang="en-US" sz="1800" b="0" i="0" u="none">
                <a:solidFill>
                  <a:schemeClr val="dk1"/>
                </a:solidFill>
                <a:latin typeface="Arial"/>
                <a:ea typeface="Arial"/>
                <a:cs typeface="Arial"/>
                <a:sym typeface="Arial"/>
              </a:rPr>
              <a:t>утворений клітинами Пуркіньє, що мають найпотужнішу в ЦНС дендритну систему. </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Під II шаром кори (під клітинами Пуркіньє) </a:t>
            </a:r>
            <a:r>
              <a:rPr lang="en-US" sz="1800" b="1" i="0" u="none">
                <a:solidFill>
                  <a:schemeClr val="dk1"/>
                </a:solidFill>
                <a:latin typeface="Arial"/>
                <a:ea typeface="Arial"/>
                <a:cs typeface="Arial"/>
                <a:sym typeface="Arial"/>
              </a:rPr>
              <a:t>лежить гранулярний (III) </a:t>
            </a:r>
            <a:endParaRPr/>
          </a:p>
          <a:p>
            <a:pPr marL="342900" lvl="0" indent="-342900" algn="just" rtl="0">
              <a:lnSpc>
                <a:spcPct val="100000"/>
              </a:lnSpc>
              <a:spcBef>
                <a:spcPts val="360"/>
              </a:spcBef>
              <a:spcAft>
                <a:spcPts val="0"/>
              </a:spcAft>
              <a:buClr>
                <a:schemeClr val="dk1"/>
              </a:buClr>
              <a:buSzPts val="1800"/>
              <a:buFont typeface="Arial"/>
              <a:buChar char="•"/>
            </a:pPr>
            <a:r>
              <a:rPr lang="en-US" sz="1800" b="1" i="0" u="none">
                <a:solidFill>
                  <a:schemeClr val="dk1"/>
                </a:solidFill>
                <a:latin typeface="Arial"/>
                <a:ea typeface="Arial"/>
                <a:cs typeface="Arial"/>
                <a:sym typeface="Arial"/>
              </a:rPr>
              <a:t>шар, </a:t>
            </a:r>
            <a:r>
              <a:rPr lang="en-US" sz="1800" b="0" i="0" u="none">
                <a:solidFill>
                  <a:schemeClr val="dk1"/>
                </a:solidFill>
                <a:latin typeface="Arial"/>
                <a:ea typeface="Arial"/>
                <a:cs typeface="Arial"/>
                <a:sym typeface="Arial"/>
              </a:rPr>
              <a:t>що складається з клітин-зерен, число яких досягає 10 млрд. </a:t>
            </a:r>
            <a:endParaRPr/>
          </a:p>
          <a:p>
            <a:pPr marL="342900" lvl="0" indent="-342900" algn="just" rtl="0">
              <a:lnSpc>
                <a:spcPct val="100000"/>
              </a:lnSpc>
              <a:spcBef>
                <a:spcPts val="360"/>
              </a:spcBef>
              <a:spcAft>
                <a:spcPts val="0"/>
              </a:spcAft>
              <a:buClr>
                <a:schemeClr val="dk1"/>
              </a:buClr>
              <a:buSzPts val="1800"/>
              <a:buFont typeface="Arial"/>
              <a:buChar char="•"/>
            </a:pPr>
            <a:r>
              <a:rPr lang="en-US" sz="1800" b="0" i="0" u="none">
                <a:solidFill>
                  <a:schemeClr val="dk1"/>
                </a:solidFill>
                <a:latin typeface="Arial"/>
                <a:ea typeface="Arial"/>
                <a:cs typeface="Arial"/>
                <a:sym typeface="Arial"/>
              </a:rPr>
              <a:t>З мозочка інформація йде через </a:t>
            </a:r>
            <a:r>
              <a:rPr lang="en-US" sz="1800" b="1" i="0" u="none">
                <a:solidFill>
                  <a:srgbClr val="FF0000"/>
                </a:solidFill>
                <a:latin typeface="Arial"/>
                <a:ea typeface="Arial"/>
                <a:cs typeface="Arial"/>
                <a:sym typeface="Arial"/>
              </a:rPr>
              <a:t>верхні і нижні ніжки. </a:t>
            </a:r>
            <a:endParaRPr/>
          </a:p>
          <a:p>
            <a:pPr marL="342900" lvl="0" indent="-342900" algn="just" rtl="0">
              <a:lnSpc>
                <a:spcPct val="100000"/>
              </a:lnSpc>
              <a:spcBef>
                <a:spcPts val="360"/>
              </a:spcBef>
              <a:spcAft>
                <a:spcPts val="0"/>
              </a:spcAft>
              <a:buClr>
                <a:srgbClr val="FF0000"/>
              </a:buClr>
              <a:buSzPts val="1800"/>
              <a:buFont typeface="Arial"/>
              <a:buChar char="•"/>
            </a:pPr>
            <a:r>
              <a:rPr lang="en-US" sz="1800" b="0" i="0" u="sng">
                <a:solidFill>
                  <a:srgbClr val="FF0000"/>
                </a:solidFill>
                <a:latin typeface="Arial"/>
                <a:ea typeface="Arial"/>
                <a:cs typeface="Arial"/>
                <a:sym typeface="Arial"/>
              </a:rPr>
              <a:t>Через верхні ніжки</a:t>
            </a:r>
            <a:r>
              <a:rPr lang="en-US" sz="1800" b="0" i="0" u="none">
                <a:solidFill>
                  <a:schemeClr val="dk1"/>
                </a:solidFill>
                <a:latin typeface="Arial"/>
                <a:ea typeface="Arial"/>
                <a:cs typeface="Arial"/>
                <a:sym typeface="Arial"/>
              </a:rPr>
              <a:t> сигнали йдуть в таламус, в міст, червоне ядро, ядра стовбура мозку, в ретикулярну формацію середнього мозку. </a:t>
            </a:r>
            <a:r>
              <a:rPr lang="en-US" sz="1800" b="0" i="0" u="sng">
                <a:solidFill>
                  <a:srgbClr val="FF0000"/>
                </a:solidFill>
                <a:latin typeface="Arial"/>
                <a:ea typeface="Arial"/>
                <a:cs typeface="Arial"/>
                <a:sym typeface="Arial"/>
              </a:rPr>
              <a:t>Через нижні ніжки </a:t>
            </a:r>
            <a:r>
              <a:rPr lang="en-US" sz="1800" b="0" i="0" u="none">
                <a:solidFill>
                  <a:schemeClr val="dk1"/>
                </a:solidFill>
                <a:latin typeface="Arial"/>
                <a:ea typeface="Arial"/>
                <a:cs typeface="Arial"/>
                <a:sym typeface="Arial"/>
              </a:rPr>
              <a:t>мозочка сигнали йдуть у довгастий мозок до його вестибулярних ядед, олив, ретикулярної формації. </a:t>
            </a:r>
            <a:endParaRPr/>
          </a:p>
          <a:p>
            <a:pPr marL="342900" lvl="0" indent="-342900" algn="just" rtl="0">
              <a:lnSpc>
                <a:spcPct val="100000"/>
              </a:lnSpc>
              <a:spcBef>
                <a:spcPts val="360"/>
              </a:spcBef>
              <a:spcAft>
                <a:spcPts val="0"/>
              </a:spcAft>
              <a:buClr>
                <a:srgbClr val="FF0000"/>
              </a:buClr>
              <a:buSzPts val="1800"/>
              <a:buFont typeface="Arial"/>
              <a:buChar char="•"/>
            </a:pPr>
            <a:r>
              <a:rPr lang="en-US" sz="1800" b="0" i="0" u="sng">
                <a:solidFill>
                  <a:srgbClr val="FF0000"/>
                </a:solidFill>
                <a:latin typeface="Arial"/>
                <a:ea typeface="Arial"/>
                <a:cs typeface="Arial"/>
                <a:sym typeface="Arial"/>
              </a:rPr>
              <a:t>Середні ніжки </a:t>
            </a:r>
            <a:r>
              <a:rPr lang="en-US" sz="1800" b="0" i="0" u="none">
                <a:solidFill>
                  <a:schemeClr val="dk1"/>
                </a:solidFill>
                <a:latin typeface="Arial"/>
                <a:ea typeface="Arial"/>
                <a:cs typeface="Arial"/>
                <a:sym typeface="Arial"/>
              </a:rPr>
              <a:t>мозочка пов'язують новий мозочок з лобною часткою мозку.</a:t>
            </a:r>
            <a:endParaRPr/>
          </a:p>
        </p:txBody>
      </p:sp>
      <p:pic>
        <p:nvPicPr>
          <p:cNvPr id="512" name="Google Shape;512;p76"/>
          <p:cNvPicPr preferRelativeResize="0"/>
          <p:nvPr/>
        </p:nvPicPr>
        <p:blipFill rotWithShape="1">
          <a:blip r:embed="rId3">
            <a:alphaModFix/>
          </a:blip>
          <a:srcRect/>
          <a:stretch/>
        </p:blipFill>
        <p:spPr>
          <a:xfrm>
            <a:off x="5105400" y="4114800"/>
            <a:ext cx="3886200" cy="2743200"/>
          </a:xfrm>
          <a:prstGeom prst="rect">
            <a:avLst/>
          </a:prstGeom>
          <a:noFill/>
          <a:ln>
            <a:noFill/>
          </a:ln>
        </p:spPr>
      </p:pic>
      <p:pic>
        <p:nvPicPr>
          <p:cNvPr id="513" name="Google Shape;513;p76"/>
          <p:cNvPicPr preferRelativeResize="0"/>
          <p:nvPr/>
        </p:nvPicPr>
        <p:blipFill rotWithShape="1">
          <a:blip r:embed="rId4">
            <a:alphaModFix/>
          </a:blip>
          <a:srcRect/>
          <a:stretch/>
        </p:blipFill>
        <p:spPr>
          <a:xfrm>
            <a:off x="0" y="3989387"/>
            <a:ext cx="4929187" cy="2868612"/>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13"/>
                                        </p:tgtEl>
                                        <p:attrNameLst>
                                          <p:attrName>style.visibility</p:attrName>
                                        </p:attrNameLst>
                                      </p:cBhvr>
                                      <p:to>
                                        <p:strVal val="visible"/>
                                      </p:to>
                                    </p:set>
                                    <p:anim calcmode="lin" valueType="num">
                                      <p:cBhvr additive="base">
                                        <p:cTn id="7" dur="1750"/>
                                        <p:tgtEl>
                                          <p:spTgt spid="513"/>
                                        </p:tgtEl>
                                        <p:attrNameLst>
                                          <p:attrName>ppt_w</p:attrName>
                                        </p:attrNameLst>
                                      </p:cBhvr>
                                      <p:tavLst>
                                        <p:tav tm="0">
                                          <p:val>
                                            <p:strVal val="0"/>
                                          </p:val>
                                        </p:tav>
                                        <p:tav tm="100000">
                                          <p:val>
                                            <p:strVal val="#ppt_w"/>
                                          </p:val>
                                        </p:tav>
                                      </p:tavLst>
                                    </p:anim>
                                    <p:anim calcmode="lin" valueType="num">
                                      <p:cBhvr additive="base">
                                        <p:cTn id="8" dur="1750"/>
                                        <p:tgtEl>
                                          <p:spTgt spid="51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7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5400"/>
              <a:buFont typeface="Bodoni"/>
              <a:buChar char="•"/>
            </a:pPr>
            <a:r>
              <a:rPr lang="en-US" sz="5400" b="1" i="0" u="none">
                <a:solidFill>
                  <a:schemeClr val="dk1"/>
                </a:solidFill>
                <a:latin typeface="Bodoni"/>
                <a:ea typeface="Bodoni"/>
                <a:cs typeface="Bodoni"/>
                <a:sym typeface="Bodoni"/>
              </a:rPr>
              <a:t>Дякую за увагу!</a:t>
            </a:r>
            <a:endParaRPr/>
          </a:p>
        </p:txBody>
      </p:sp>
    </p:spTree>
  </p:cSld>
  <p:clrMapOvr>
    <a:masterClrMapping/>
  </p:clrMapOvr>
</p:sld>
</file>

<file path=ppt/theme/theme1.xml><?xml version="1.0" encoding="utf-8"?>
<a:theme xmlns:a="http://schemas.openxmlformats.org/drawingml/2006/main" name="2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3645</Words>
  <Application>Microsoft Office PowerPoint</Application>
  <PresentationFormat>Экран (4:3)</PresentationFormat>
  <Paragraphs>201</Paragraphs>
  <Slides>58</Slides>
  <Notes>58</Notes>
  <HiddenSlides>0</HiddenSlides>
  <MMClips>0</MMClips>
  <ScaleCrop>false</ScaleCrop>
  <HeadingPairs>
    <vt:vector size="6" baseType="variant">
      <vt:variant>
        <vt:lpstr>Использованные шрифты</vt:lpstr>
      </vt:variant>
      <vt:variant>
        <vt:i4>6</vt:i4>
      </vt:variant>
      <vt:variant>
        <vt:lpstr>Тема</vt:lpstr>
      </vt:variant>
      <vt:variant>
        <vt:i4>4</vt:i4>
      </vt:variant>
      <vt:variant>
        <vt:lpstr>Заголовки слайдов</vt:lpstr>
      </vt:variant>
      <vt:variant>
        <vt:i4>58</vt:i4>
      </vt:variant>
    </vt:vector>
  </HeadingPairs>
  <TitlesOfParts>
    <vt:vector size="68" baseType="lpstr">
      <vt:lpstr>Times New Roman</vt:lpstr>
      <vt:lpstr>Bodoni</vt:lpstr>
      <vt:lpstr>Noto Sans Symbols</vt:lpstr>
      <vt:lpstr>Calibri</vt:lpstr>
      <vt:lpstr>Tahoma</vt:lpstr>
      <vt:lpstr>Arial</vt:lpstr>
      <vt:lpstr>2_Оформление по умолчанию</vt:lpstr>
      <vt:lpstr>Оформление по умолчанию</vt:lpstr>
      <vt:lpstr>1_Оформление по умолчанию</vt:lpstr>
      <vt:lpstr>3_Оформление по умолчанию</vt:lpstr>
      <vt:lpstr>Лекція № 3</vt:lpstr>
      <vt:lpstr>Спинний мозок заповнює порожнину хребетного стовпа і має сенментарну будову (31-33 сегменти) 8 шийних(С1-С8), 12 грудних (Т1-Т12),  5 поперекових (L1-L5), 5 (6) крижових (S1-S5), 1 (3) куприкових (Co).</vt:lpstr>
      <vt:lpstr>Презентация PowerPoint</vt:lpstr>
      <vt:lpstr>Презентация PowerPoint</vt:lpstr>
      <vt:lpstr>Групи нервових клітин спинного мозку </vt:lpstr>
      <vt:lpstr>Презентация PowerPoint</vt:lpstr>
      <vt:lpstr>Провідні шляхи спинного мозку</vt:lpstr>
      <vt:lpstr>Рефлекси спинного мозку</vt:lpstr>
      <vt:lpstr>Презентация PowerPoint</vt:lpstr>
      <vt:lpstr>Презентация PowerPoint</vt:lpstr>
      <vt:lpstr>Групи нервових клітин спинного мозку </vt:lpstr>
      <vt:lpstr>Презентация PowerPoint</vt:lpstr>
      <vt:lpstr>Провідні шляхи спинного мозку</vt:lpstr>
      <vt:lpstr>Рефлекси спинного мозку</vt:lpstr>
      <vt:lpstr>Головний мозок</vt:lpstr>
      <vt:lpstr>Презентация PowerPoint</vt:lpstr>
      <vt:lpstr>Стовбур мозку</vt:lpstr>
      <vt:lpstr>Презентация PowerPoint</vt:lpstr>
      <vt:lpstr>Презентация PowerPoint</vt:lpstr>
      <vt:lpstr>Презентация PowerPoint</vt:lpstr>
      <vt:lpstr>Презентация PowerPoint</vt:lpstr>
      <vt:lpstr>Презентация PowerPoint</vt:lpstr>
      <vt:lpstr>Ядра довгастого мозку</vt:lpstr>
      <vt:lpstr>Міст (pons cerebri, pons Varolii) розташовується вище довгастого мозку і виконує сенсорні, провідникові, рухові, інтегративні рефлекторні функції.</vt:lpstr>
      <vt:lpstr>Ядра моста</vt:lpstr>
      <vt:lpstr>Презентация PowerPoint</vt:lpstr>
      <vt:lpstr>Презентация PowerPoint</vt:lpstr>
      <vt:lpstr>Презентация PowerPoint</vt:lpstr>
      <vt:lpstr>Стовбур мозку</vt:lpstr>
      <vt:lpstr>Презентация PowerPoint</vt:lpstr>
      <vt:lpstr>Презентация PowerPoint</vt:lpstr>
      <vt:lpstr>Ядра довгастого мозку</vt:lpstr>
      <vt:lpstr>Міст (pons cerebri, pons Varolii) розташовується вище довгастого мозку і виконує сенсорні, провідникові, рухові, інтегративні рефлекторні функції.</vt:lpstr>
      <vt:lpstr>Ядра моста</vt:lpstr>
      <vt:lpstr>Презентация PowerPoint</vt:lpstr>
      <vt:lpstr>Рефлекторна функція</vt:lpstr>
      <vt:lpstr>Презентация PowerPoint</vt:lpstr>
      <vt:lpstr>Презентация PowerPoint</vt:lpstr>
      <vt:lpstr>Презентация PowerPoint</vt:lpstr>
      <vt:lpstr>Нервові механізми і схема розвитку децеребраційної ригідності </vt:lpstr>
      <vt:lpstr>Презентация PowerPoint</vt:lpstr>
      <vt:lpstr>Ретикулярна формація</vt:lpstr>
      <vt:lpstr>Презентация PowerPoint</vt:lpstr>
      <vt:lpstr>Презентация PowerPoint</vt:lpstr>
      <vt:lpstr>Презентация PowerPoint</vt:lpstr>
      <vt:lpstr>Презентация PowerPoint</vt:lpstr>
      <vt:lpstr>Презентация PowerPoint</vt:lpstr>
      <vt:lpstr>Ретикулярна формація</vt:lpstr>
      <vt:lpstr>Презентация PowerPoint</vt:lpstr>
      <vt:lpstr>Презентация PowerPoint</vt:lpstr>
      <vt:lpstr>Мозочок (cerebellum, малий мозок) - одна з інтегративних структур головного мозку, що бере участь у координації та регуляції довільних, мимовільних рухів, в регуляції вегетативних і поведінкових функцій.</vt:lpstr>
      <vt:lpstr>Функції мозочка</vt:lpstr>
      <vt:lpstr>Презентация PowerPoint</vt:lpstr>
      <vt:lpstr>Презентация PowerPoint</vt:lpstr>
      <vt:lpstr>Мозочок (cerebellum, малий мозок) - одна з інтегративних структур головного мозку, що бере участь у координації та регуляції довільних, мимовільних рухів, в регуляції вегетативних і поведінкових функцій.</vt:lpstr>
      <vt:lpstr>Функції мозочка</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 3</dc:title>
  <cp:lastModifiedBy>Ольга Анатоліївна Кащенко</cp:lastModifiedBy>
  <cp:revision>4</cp:revision>
  <dcterms:modified xsi:type="dcterms:W3CDTF">2024-01-28T18:46:17Z</dcterms:modified>
</cp:coreProperties>
</file>