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63" r:id="rId2"/>
    <p:sldMasterId id="2147483664" r:id="rId3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embeddedFontLst>
    <p:embeddedFont>
      <p:font typeface="Bodoni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7" name="Google Shape;147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6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80" name="Google Shape;180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7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" type="picTx">
  <p:cSld name="PICTURE_WITH_CAPTION_TEX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1400"/>
              <a:buFont typeface="Calibri"/>
              <a:buNone/>
              <a:defRPr sz="2000" b="1" i="0" u="none" strike="noStrike" cap="none">
                <a:solidFill>
                  <a:srgbClr val="3760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1400"/>
              <a:buFont typeface="Calibri"/>
              <a:buNone/>
              <a:defRPr sz="4400" b="0" i="0" u="none" strike="noStrike" cap="none">
                <a:solidFill>
                  <a:srgbClr val="37609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1400"/>
              <a:buFont typeface="Calibri"/>
              <a:buNone/>
              <a:defRPr sz="4400" b="0" i="0" u="none" strike="noStrike" cap="none">
                <a:solidFill>
                  <a:srgbClr val="37609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1400"/>
              <a:buFont typeface="Calibri"/>
              <a:buNone/>
              <a:defRPr sz="4400" b="0" i="0" u="none" strike="noStrike" cap="none">
                <a:solidFill>
                  <a:srgbClr val="37609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1400"/>
              <a:buFont typeface="Calibri"/>
              <a:buNone/>
              <a:defRPr sz="4400" b="0" i="0" u="none" strike="noStrike" cap="none">
                <a:solidFill>
                  <a:srgbClr val="37609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1400"/>
              <a:buFont typeface="Calibri"/>
              <a:buNone/>
              <a:defRPr sz="4400" b="0" i="0" u="none" strike="noStrike" cap="none">
                <a:solidFill>
                  <a:srgbClr val="37609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1400"/>
              <a:buFont typeface="Calibri"/>
              <a:buNone/>
              <a:defRPr sz="4400" b="0" i="0" u="none" strike="noStrike" cap="none">
                <a:solidFill>
                  <a:srgbClr val="37609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1400"/>
              <a:buFont typeface="Calibri"/>
              <a:buNone/>
              <a:defRPr sz="4400" b="0" i="0" u="none" strike="noStrike" cap="none">
                <a:solidFill>
                  <a:srgbClr val="37609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1400"/>
              <a:buFont typeface="Calibri"/>
              <a:buNone/>
              <a:defRPr sz="4400" b="0" i="0" u="none" strike="noStrike" cap="none">
                <a:solidFill>
                  <a:srgbClr val="37609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" type="objOnly">
  <p:cSld name="OBJECT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с текстом">
  <p:cSld name="1_Заголовок с текстом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 descr="C:\Users\malves\AppData\Local\Microsoft\Windows\Temporary Internet Files\Content.IE5\SGE5N6DW\MPj04387460000[1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alibri"/>
              <a:buNone/>
            </a:pPr>
            <a:r>
              <a:rPr lang="en-US" sz="3600" b="0">
                <a:solidFill>
                  <a:schemeClr val="accent2"/>
                </a:solidFill>
              </a:rPr>
              <a:t>Лекція № 4</a:t>
            </a:r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Times New Roman"/>
              <a:buChar char="•"/>
            </a:pPr>
            <a:r>
              <a:rPr lang="en-US" sz="28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Роль </a:t>
            </a:r>
            <a:r>
              <a:rPr lang="en-US" sz="28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переднього мозку, лімбічної системи і кори головного мозку у формуванні системної діяльності організму. Пірамідна і екстрапірамідна система. </a:t>
            </a:r>
            <a:endParaRPr sz="2800" b="1">
              <a:solidFill>
                <a:srgbClr val="1F497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>
              <a:solidFill>
                <a:srgbClr val="1F497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1" name="Google Shape;121;p18" descr="nervou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1337" y="3118675"/>
            <a:ext cx="3165475" cy="33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14951" y="6144922"/>
            <a:ext cx="2379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/>
              <a:t>Доц. Ольга Кащенко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Проміжний мозок</a:t>
            </a:r>
            <a:endParaRPr/>
          </a:p>
        </p:txBody>
      </p:sp>
      <p:pic>
        <p:nvPicPr>
          <p:cNvPr id="127" name="Google Shape;127;p19" descr="7a-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1066800"/>
            <a:ext cx="5334000" cy="508476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 txBox="1"/>
          <p:nvPr/>
        </p:nvSpPr>
        <p:spPr>
          <a:xfrm>
            <a:off x="4913312" y="2209800"/>
            <a:ext cx="762000" cy="3381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епіфіз</a:t>
            </a:r>
            <a:endParaRPr/>
          </a:p>
        </p:txBody>
      </p:sp>
      <p:sp>
        <p:nvSpPr>
          <p:cNvPr id="129" name="Google Shape;129;p19"/>
          <p:cNvSpPr txBox="1"/>
          <p:nvPr/>
        </p:nvSpPr>
        <p:spPr>
          <a:xfrm>
            <a:off x="5562600" y="914400"/>
            <a:ext cx="3611562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Проміжний мозок інтегрує сенсорні, рухові і вегетативні реакції, необхідні для цілісної діяльності організму. Основними утвореннями проміжного мозку є таламус, гіпотоламус, епіталамус і метаталамус.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Таламус (thalamus, зоровий бугор)</a:t>
            </a:r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body" idx="1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структура, в якій відбувається обробка та інтеграція практично всіх сигналів, що йдуть в кору великого мозку від спинного, середнього мозку, мозочка, базальних гангліїв головного мозку.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таламусі містяться близько 40 ядер, які поділяються на специфічні, неспецифічні і асоціативні.</a:t>
            </a:r>
            <a:endParaRPr/>
          </a:p>
          <a:p>
            <a:pPr marL="342900" lvl="0" indent="-228600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457200" y="2514600"/>
            <a:ext cx="8153400" cy="1600200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FFFFFF"/>
              </a:gs>
              <a:gs pos="100000">
                <a:srgbClr val="FFFFFF"/>
              </a:gs>
            </a:gsLst>
            <a:lin ang="16200000" scaled="0"/>
          </a:gradFill>
          <a:ln w="9525" cap="flat" cmpd="sng">
            <a:solidFill>
              <a:srgbClr val="F9F9F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Гіпоталамус </a:t>
            </a:r>
            <a:r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є вищим інтегративним центром ендокринної і вегетативної регуляції, а також головним центром біологічних потреб (і пов'язаних з ними емоцій). Тут - </a:t>
            </a:r>
            <a:r>
              <a:rPr lang="en-US" sz="1800" b="1" i="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центри</a:t>
            </a:r>
            <a:r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голоду і спраги, страху і агресії, задоволення, статевої поведінкиї («центр несвідомого»), центр бадьорість-сон.</a:t>
            </a:r>
            <a:endParaRPr/>
          </a:p>
        </p:txBody>
      </p:sp>
      <p:sp>
        <p:nvSpPr>
          <p:cNvPr id="137" name="Google Shape;137;p20"/>
          <p:cNvSpPr txBox="1"/>
          <p:nvPr/>
        </p:nvSpPr>
        <p:spPr>
          <a:xfrm>
            <a:off x="381000" y="4343400"/>
            <a:ext cx="8305800" cy="1524000"/>
          </a:xfrm>
          <a:prstGeom prst="rect">
            <a:avLst/>
          </a:prstGeom>
          <a:gradFill>
            <a:gsLst>
              <a:gs pos="0">
                <a:srgbClr val="A8A8EA"/>
              </a:gs>
              <a:gs pos="35000">
                <a:srgbClr val="C3C3EF"/>
              </a:gs>
              <a:gs pos="100000">
                <a:srgbClr val="E8E8FA"/>
              </a:gs>
            </a:gsLst>
            <a:lin ang="16200000" scaled="0"/>
          </a:gradFill>
          <a:ln w="9525" cap="flat" cmpd="sng">
            <a:solidFill>
              <a:srgbClr val="2F2F9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Епіталамус складається з епіфізу, 2 вуздечок, що з'єднують його з таламусом. </a:t>
            </a:r>
            <a:r>
              <a:rPr lang="en-US" sz="1800" b="0" i="0" u="sng">
                <a:solidFill>
                  <a:srgbClr val="33CC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sng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Епіфіз –</a:t>
            </a:r>
            <a:r>
              <a:rPr lang="en-US" sz="1800" b="1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нейроендокринний орган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(циркадні ритми, мелатонін)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43" name="Google Shape;143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77812"/>
            <a:ext cx="8915400" cy="622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Кінцевий мозок</a:t>
            </a:r>
            <a:endParaRPr/>
          </a:p>
        </p:txBody>
      </p:sp>
      <p:pic>
        <p:nvPicPr>
          <p:cNvPr id="151" name="Google Shape;151;p22" descr="fig14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138487"/>
            <a:ext cx="4992687" cy="372903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 txBox="1"/>
          <p:nvPr/>
        </p:nvSpPr>
        <p:spPr>
          <a:xfrm>
            <a:off x="4572012" y="1262400"/>
            <a:ext cx="4643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складається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із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базальн</a:t>
            </a:r>
            <a:r>
              <a:rPr lang="uk-UA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 </a:t>
            </a:r>
            <a:r>
              <a:rPr lang="en-US" sz="24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ядер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n-US" sz="2400" b="0" i="0" u="none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кори</a:t>
            </a:r>
            <a:r>
              <a:rPr lang="en-US" sz="2400" b="0" i="0" u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великий</a:t>
            </a:r>
            <a:r>
              <a:rPr lang="en-US" sz="2400" b="0" i="0" u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півкуль</a:t>
            </a:r>
            <a:endParaRPr dirty="0"/>
          </a:p>
        </p:txBody>
      </p:sp>
      <p:sp>
        <p:nvSpPr>
          <p:cNvPr id="153" name="Google Shape;153;p22"/>
          <p:cNvSpPr txBox="1"/>
          <p:nvPr/>
        </p:nvSpPr>
        <p:spPr>
          <a:xfrm>
            <a:off x="0" y="1125537"/>
            <a:ext cx="5076825" cy="113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Базальні ядра: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Знаходяться в товщі білої речовини (переважно в лобній частці)</a:t>
            </a:r>
            <a:endParaRPr/>
          </a:p>
        </p:txBody>
      </p:sp>
      <p:pic>
        <p:nvPicPr>
          <p:cNvPr id="154" name="Google Shape;154;p22" descr="g-basal-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7342" t="7324" r="27346" b="19006"/>
          <a:stretch/>
        </p:blipFill>
        <p:spPr>
          <a:xfrm>
            <a:off x="4995862" y="3138487"/>
            <a:ext cx="4148137" cy="371951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2"/>
          <p:cNvSpPr txBox="1"/>
          <p:nvPr/>
        </p:nvSpPr>
        <p:spPr>
          <a:xfrm>
            <a:off x="0" y="2205037"/>
            <a:ext cx="449897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 базальних ядер відносять: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(блідий шар, скоролупу, хвостате ядро,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огорожу</a:t>
            </a:r>
            <a:endParaRPr/>
          </a:p>
        </p:txBody>
      </p:sp>
      <p:cxnSp>
        <p:nvCxnSpPr>
          <p:cNvPr id="156" name="Google Shape;156;p22"/>
          <p:cNvCxnSpPr/>
          <p:nvPr/>
        </p:nvCxnSpPr>
        <p:spPr>
          <a:xfrm>
            <a:off x="4211637" y="2781300"/>
            <a:ext cx="2089150" cy="20875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157" name="Google Shape;157;p22"/>
          <p:cNvCxnSpPr/>
          <p:nvPr/>
        </p:nvCxnSpPr>
        <p:spPr>
          <a:xfrm>
            <a:off x="3708400" y="3357562"/>
            <a:ext cx="2808287" cy="25193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158" name="Google Shape;158;p22"/>
          <p:cNvSpPr txBox="1"/>
          <p:nvPr/>
        </p:nvSpPr>
        <p:spPr>
          <a:xfrm>
            <a:off x="4041775" y="5876925"/>
            <a:ext cx="914400" cy="4572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89A4A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Блідий шар</a:t>
            </a:r>
            <a:endParaRPr/>
          </a:p>
        </p:txBody>
      </p:sp>
      <p:sp>
        <p:nvSpPr>
          <p:cNvPr id="159" name="Google Shape;159;p22"/>
          <p:cNvSpPr txBox="1"/>
          <p:nvPr/>
        </p:nvSpPr>
        <p:spPr>
          <a:xfrm>
            <a:off x="4162425" y="4678362"/>
            <a:ext cx="914400" cy="4572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89A4A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скоролупа</a:t>
            </a:r>
            <a:endParaRPr/>
          </a:p>
        </p:txBody>
      </p:sp>
      <p:sp>
        <p:nvSpPr>
          <p:cNvPr id="160" name="Google Shape;160;p22"/>
          <p:cNvSpPr txBox="1"/>
          <p:nvPr/>
        </p:nvSpPr>
        <p:spPr>
          <a:xfrm>
            <a:off x="3989387" y="3995737"/>
            <a:ext cx="914400" cy="4572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89A4A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Хвостате ядро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533400" y="109537"/>
            <a:ext cx="8229600" cy="34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Лімбічна система</a:t>
            </a:r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body" idx="1"/>
          </p:nvPr>
        </p:nvSpPr>
        <p:spPr>
          <a:xfrm>
            <a:off x="381000" y="423862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функціональне об'єднання структур мозку, що беруть участь в організації емоційно-мотиваційної поведінки (харчової, статевої, захисної), процесах памяті та навчання, координації вегетативних функцій.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Приймає участь в організації циклу неспання-сон.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 лімбічної системи відносять підкіркові структури: </a:t>
            </a:r>
            <a:r>
              <a:rPr lang="en-U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гіпокамп, мигдалеподібне тіло та прозору перетинку.</a:t>
            </a:r>
            <a:endParaRPr/>
          </a:p>
        </p:txBody>
      </p:sp>
      <p:pic>
        <p:nvPicPr>
          <p:cNvPr id="167" name="Google Shape;16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2101" y="2901908"/>
            <a:ext cx="5324062" cy="3652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>
            <a:spLocks noGrp="1"/>
          </p:cNvSpPr>
          <p:nvPr>
            <p:ph type="title"/>
          </p:nvPr>
        </p:nvSpPr>
        <p:spPr>
          <a:xfrm>
            <a:off x="533400" y="152400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Кора великих півкуль</a:t>
            </a:r>
            <a:endParaRPr/>
          </a:p>
        </p:txBody>
      </p:sp>
      <p:sp>
        <p:nvSpPr>
          <p:cNvPr id="174" name="Google Shape;174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Архітектоніка кори</a:t>
            </a:r>
            <a:endParaRPr/>
          </a:p>
        </p:txBody>
      </p:sp>
      <p:sp>
        <p:nvSpPr>
          <p:cNvPr id="175" name="Google Shape;175;p24"/>
          <p:cNvSpPr txBox="1"/>
          <p:nvPr/>
        </p:nvSpPr>
        <p:spPr>
          <a:xfrm>
            <a:off x="228600" y="685800"/>
            <a:ext cx="8458200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Вищий відділ ЦНС.  Забезпечує досконалу організацію поведінки на основі вроджених і набутих в онтогенезі функцій.</a:t>
            </a:r>
            <a:endParaRPr/>
          </a:p>
        </p:txBody>
      </p:sp>
      <p:pic>
        <p:nvPicPr>
          <p:cNvPr id="176" name="Google Shape;176;p24" descr="7-22"/>
          <p:cNvPicPr preferRelativeResize="0"/>
          <p:nvPr/>
        </p:nvPicPr>
        <p:blipFill rotWithShape="1">
          <a:blip r:embed="rId3">
            <a:alphaModFix/>
          </a:blip>
          <a:srcRect r="2963"/>
          <a:stretch/>
        </p:blipFill>
        <p:spPr>
          <a:xfrm>
            <a:off x="1524000" y="2209800"/>
            <a:ext cx="6096000" cy="4648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24"/>
          <p:cNvCxnSpPr/>
          <p:nvPr/>
        </p:nvCxnSpPr>
        <p:spPr>
          <a:xfrm flipH="1">
            <a:off x="2195512" y="4457700"/>
            <a:ext cx="876300" cy="1943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228600" y="0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Цитоархітектоніка кори </a:t>
            </a:r>
            <a:endParaRPr/>
          </a:p>
        </p:txBody>
      </p:sp>
      <p:pic>
        <p:nvPicPr>
          <p:cNvPr id="184" name="Google Shape;184;p25"/>
          <p:cNvPicPr preferRelativeResize="0"/>
          <p:nvPr/>
        </p:nvPicPr>
        <p:blipFill rotWithShape="1">
          <a:blip r:embed="rId3">
            <a:alphaModFix/>
          </a:blip>
          <a:srcRect l="6442" t="1852" r="10272" b="13801"/>
          <a:stretch/>
        </p:blipFill>
        <p:spPr>
          <a:xfrm>
            <a:off x="847300" y="1018375"/>
            <a:ext cx="7449401" cy="518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>
            <a:spLocks noGrp="1"/>
          </p:cNvSpPr>
          <p:nvPr>
            <p:ph type="title"/>
          </p:nvPr>
        </p:nvSpPr>
        <p:spPr>
          <a:xfrm>
            <a:off x="381000" y="0"/>
            <a:ext cx="8229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Функціональна топографія кори</a:t>
            </a:r>
            <a:endParaRPr/>
          </a:p>
        </p:txBody>
      </p:sp>
      <p:sp>
        <p:nvSpPr>
          <p:cNvPr id="190" name="Google Shape;190;p26"/>
          <p:cNvSpPr txBox="1"/>
          <p:nvPr/>
        </p:nvSpPr>
        <p:spPr>
          <a:xfrm>
            <a:off x="-381000" y="944562"/>
            <a:ext cx="45720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корі виділяють зони: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Чутливі (сенсорні);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Рухові (моторні);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Асоціативні</a:t>
            </a:r>
            <a:endParaRPr/>
          </a:p>
        </p:txBody>
      </p:sp>
      <p:pic>
        <p:nvPicPr>
          <p:cNvPr id="191" name="Google Shape;19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0275" y="2214350"/>
            <a:ext cx="5753100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Зони кори поділяють на 52 поля </a:t>
            </a:r>
            <a:b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(поля Бродмана)</a:t>
            </a:r>
            <a:b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body" idx="1"/>
          </p:nvPr>
        </p:nvSpPr>
        <p:spPr>
          <a:xfrm>
            <a:off x="457200" y="9144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Чутлива зона 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(задня центральна звивина) (центри рухового та шкірного аналізаторів) (больова і температурна чутливість).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Рухова зона 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розміщена у передцентральній звивині (поля 4, 6).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Поле 44 – зона Брока – руховий центр мови (забезпечує здатність людини писати, читати, чути, розмовлятиі розуміти мову).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Асоціативна зона –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лобна, скронева і тім'яна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зони.</a:t>
            </a:r>
            <a:endParaRPr/>
          </a:p>
        </p:txBody>
      </p:sp>
      <p:pic>
        <p:nvPicPr>
          <p:cNvPr id="198" name="Google Shape;19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900" y="2743200"/>
            <a:ext cx="5753100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Bodoni"/>
              <a:buChar char="•"/>
            </a:pPr>
            <a:r>
              <a:rPr lang="en-US" sz="5400" b="1" i="0" u="none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Дякую за увагу!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407</Words>
  <Application>Microsoft Office PowerPoint</Application>
  <PresentationFormat>Экран (4:3)</PresentationFormat>
  <Paragraphs>48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Times New Roman</vt:lpstr>
      <vt:lpstr>Bodoni</vt:lpstr>
      <vt:lpstr>Calibri</vt:lpstr>
      <vt:lpstr>Arial</vt:lpstr>
      <vt:lpstr>2_Оформление по умолчанию</vt:lpstr>
      <vt:lpstr>Оформление по умолчанию</vt:lpstr>
      <vt:lpstr>3_Оформление по умолчанию</vt:lpstr>
      <vt:lpstr>Лекція № 4</vt:lpstr>
      <vt:lpstr>Проміжний мозок</vt:lpstr>
      <vt:lpstr>Таламус (thalamus, зоровий бугор)</vt:lpstr>
      <vt:lpstr>Презентация PowerPoint</vt:lpstr>
      <vt:lpstr>Кінцевий мозок</vt:lpstr>
      <vt:lpstr>Лімбічна система</vt:lpstr>
      <vt:lpstr>Кора великих півкуль</vt:lpstr>
      <vt:lpstr>Цитоархітектоніка кори </vt:lpstr>
      <vt:lpstr>Функціональна топографія кори</vt:lpstr>
      <vt:lpstr>Зони кори поділяють на 52 поля  (поля Бродмана)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№ 4</dc:title>
  <cp:lastModifiedBy>Ольга Анатоліївна Кащенко</cp:lastModifiedBy>
  <cp:revision>3</cp:revision>
  <dcterms:modified xsi:type="dcterms:W3CDTF">2024-01-28T18:46:39Z</dcterms:modified>
</cp:coreProperties>
</file>