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406" r:id="rId2"/>
    <p:sldId id="340" r:id="rId3"/>
    <p:sldId id="393" r:id="rId4"/>
    <p:sldId id="304" r:id="rId5"/>
    <p:sldId id="341" r:id="rId6"/>
    <p:sldId id="325" r:id="rId7"/>
    <p:sldId id="307" r:id="rId8"/>
    <p:sldId id="401" r:id="rId9"/>
    <p:sldId id="398" r:id="rId10"/>
    <p:sldId id="339" r:id="rId11"/>
    <p:sldId id="394" r:id="rId12"/>
    <p:sldId id="395" r:id="rId13"/>
    <p:sldId id="396" r:id="rId14"/>
    <p:sldId id="397" r:id="rId15"/>
    <p:sldId id="342" r:id="rId16"/>
    <p:sldId id="361" r:id="rId17"/>
    <p:sldId id="362" r:id="rId18"/>
    <p:sldId id="343" r:id="rId19"/>
    <p:sldId id="344" r:id="rId20"/>
    <p:sldId id="345" r:id="rId21"/>
    <p:sldId id="346" r:id="rId22"/>
    <p:sldId id="399" r:id="rId23"/>
    <p:sldId id="350" r:id="rId24"/>
    <p:sldId id="291" r:id="rId25"/>
    <p:sldId id="404" r:id="rId26"/>
    <p:sldId id="351" r:id="rId27"/>
    <p:sldId id="366" r:id="rId28"/>
    <p:sldId id="405" r:id="rId29"/>
    <p:sldId id="402" r:id="rId30"/>
    <p:sldId id="352" r:id="rId31"/>
    <p:sldId id="403" r:id="rId32"/>
    <p:sldId id="364" r:id="rId33"/>
    <p:sldId id="349" r:id="rId34"/>
    <p:sldId id="400" r:id="rId35"/>
    <p:sldId id="295" r:id="rId36"/>
    <p:sldId id="374" r:id="rId37"/>
    <p:sldId id="375" r:id="rId38"/>
    <p:sldId id="377" r:id="rId39"/>
    <p:sldId id="378" r:id="rId40"/>
    <p:sldId id="379" r:id="rId41"/>
    <p:sldId id="380" r:id="rId42"/>
    <p:sldId id="381" r:id="rId43"/>
    <p:sldId id="356" r:id="rId44"/>
    <p:sldId id="314" r:id="rId45"/>
    <p:sldId id="315" r:id="rId46"/>
    <p:sldId id="354" r:id="rId47"/>
    <p:sldId id="293" r:id="rId48"/>
    <p:sldId id="369" r:id="rId49"/>
    <p:sldId id="370" r:id="rId50"/>
    <p:sldId id="371" r:id="rId51"/>
    <p:sldId id="372" r:id="rId52"/>
    <p:sldId id="373" r:id="rId53"/>
    <p:sldId id="256" r:id="rId54"/>
    <p:sldId id="353" r:id="rId55"/>
    <p:sldId id="321" r:id="rId56"/>
    <p:sldId id="358" r:id="rId57"/>
    <p:sldId id="359" r:id="rId58"/>
    <p:sldId id="360" r:id="rId59"/>
    <p:sldId id="265" r:id="rId60"/>
    <p:sldId id="268" r:id="rId61"/>
    <p:sldId id="336" r:id="rId62"/>
    <p:sldId id="382" r:id="rId63"/>
    <p:sldId id="383" r:id="rId64"/>
    <p:sldId id="387" r:id="rId65"/>
    <p:sldId id="388" r:id="rId6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FFFF"/>
    <a:srgbClr val="FF8B8B"/>
    <a:srgbClr val="FCB2B2"/>
    <a:srgbClr val="F7B7CB"/>
    <a:srgbClr val="FFAFFF"/>
    <a:srgbClr val="FF5050"/>
    <a:srgbClr val="FCE2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471" autoAdjust="0"/>
    <p:restoredTop sz="93201" autoAdjust="0"/>
  </p:normalViewPr>
  <p:slideViewPr>
    <p:cSldViewPr>
      <p:cViewPr varScale="1">
        <p:scale>
          <a:sx n="68" d="100"/>
          <a:sy n="68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3622E2D-1BE0-43BA-9320-2C53BC90083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E0C0F9-B561-4F04-9C13-A45161DC147C}" type="slidenum">
              <a:rPr lang="ru-RU" altLang="ru-RU" smtClean="0">
                <a:cs typeface="Arial" charset="0"/>
              </a:rPr>
              <a:pPr/>
              <a:t>22</a:t>
            </a:fld>
            <a:endParaRPr lang="ru-RU" altLang="ru-RU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36536-F9C7-452F-AF05-C9C35436DB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B7AFF-BDB6-4833-AED5-534D4EF49A3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4FBFA-BAB1-4F9A-AABA-01BA701374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D76A9-5A79-499D-B2D7-C337A973EA4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FBD42-FC89-47AB-99EC-3C42A1E02A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C67C8-7988-4BC1-B75B-45BDDD750BB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F0F3-9A46-4266-98A2-2FF07B5307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5F173-C92B-47E0-8407-8D3D5724330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2F434-341C-40FB-85DF-585F778AC8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CF7B9-90EE-49D9-9546-9C6D67DA9D0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E9D0D-4CD0-44F9-AA0F-8B7052E9F0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4EE8F-8D34-4B29-874C-81374A96B8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8B5B0"/>
            </a:gs>
            <a:gs pos="100000">
              <a:srgbClr val="EFE8C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94C53992-8DFC-41DD-9B19-69FB474EB81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2781300"/>
            <a:ext cx="7342187" cy="3314700"/>
          </a:xfrm>
        </p:spPr>
        <p:txBody>
          <a:bodyPr/>
          <a:lstStyle/>
          <a:p>
            <a:pPr algn="ctr">
              <a:buFontTx/>
              <a:buNone/>
            </a:pPr>
            <a:r>
              <a:rPr lang="uk-UA" sz="40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Структурно-функціональна організація </a:t>
            </a:r>
            <a:r>
              <a:rPr lang="uk-UA" sz="4000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АНС</a:t>
            </a:r>
            <a:r>
              <a:rPr lang="uk-UA" sz="40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нервової системи і її роль у регуляції вісцеральних функцій</a:t>
            </a:r>
            <a:endParaRPr lang="ru-RU" sz="4000" b="1" dirty="0" smtClean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smtClean="0"/>
              <a:t>Одеський національний медичний університет</a:t>
            </a:r>
            <a:br>
              <a:rPr lang="uk-UA" sz="4000" smtClean="0"/>
            </a:br>
            <a:r>
              <a:rPr lang="uk-UA" sz="4000" smtClean="0"/>
              <a:t>кафедра фізіології</a:t>
            </a:r>
            <a:br>
              <a:rPr lang="uk-UA" sz="4000" smtClean="0"/>
            </a:br>
            <a:endParaRPr lang="ru-RU" sz="400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395288" y="333375"/>
            <a:ext cx="8569325" cy="2586038"/>
          </a:xfrm>
          <a:prstGeom prst="rect">
            <a:avLst/>
          </a:prstGeom>
          <a:noFill/>
          <a:ln w="57150">
            <a:solidFill>
              <a:srgbClr val="FF8B8B"/>
            </a:solidFill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8B8B"/>
            </a:extrusionClr>
          </a:sp3d>
        </p:spPr>
        <p:txBody>
          <a:bodyPr>
            <a:spAutoFit/>
            <a:flatTx/>
          </a:bodyPr>
          <a:lstStyle/>
          <a:p>
            <a:pPr algn="ctr">
              <a:defRPr/>
            </a:pPr>
            <a:endParaRPr lang="en-US" sz="3200" b="1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ctr">
              <a:defRPr/>
            </a:pPr>
            <a:r>
              <a:rPr lang="uk-UA" sz="32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ФІЗІОЛОГІЯ АВТОНОМНОЇ НЕРВОВОЇ СИСТЕМИ. МЕХАНІЗМИ НЕРВОВОЇ РЕГУЛЯЦІЇ ВЕГЕТАТИВНИХ ФУНКЦІЙ.</a:t>
            </a:r>
            <a:r>
              <a:rPr lang="en-US" sz="32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/>
            </a:r>
            <a:br>
              <a:rPr lang="en-US" sz="32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</a:br>
            <a:endParaRPr lang="ru-RU" sz="3200" b="1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3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23910" name="Rectangle 6"/>
          <p:cNvSpPr>
            <a:spLocks noChangeArrowheads="1"/>
          </p:cNvSpPr>
          <p:nvPr/>
        </p:nvSpPr>
        <p:spPr bwMode="auto">
          <a:xfrm>
            <a:off x="539750" y="644525"/>
            <a:ext cx="7920038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marL="457200" indent="-457200">
              <a:defRPr/>
            </a:pPr>
            <a:endParaRPr lang="en-US" sz="3600" b="1" i="1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marL="457200" indent="-457200" algn="just">
              <a:buFontTx/>
              <a:buAutoNum type="arabicParenR"/>
              <a:defRPr/>
            </a:pPr>
            <a:r>
              <a:rPr lang="uk-UA" sz="28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Загальна характеристика  автономної нервової нервової системи (АНС).</a:t>
            </a:r>
          </a:p>
          <a:p>
            <a:pPr marL="457200" indent="-457200" algn="just">
              <a:defRPr/>
            </a:pPr>
            <a:r>
              <a:rPr lang="uk-UA" sz="28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2) Порівняльна характеристика соматичної та АНС.</a:t>
            </a:r>
          </a:p>
          <a:p>
            <a:pPr marL="457200" indent="-457200" algn="just">
              <a:defRPr/>
            </a:pPr>
            <a:r>
              <a:rPr lang="uk-UA" sz="28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3) Порівняльна характеристика симпатичної (СНС) та парасимпатичної нервової системи (ПСНС).</a:t>
            </a:r>
          </a:p>
          <a:p>
            <a:pPr marL="457200" indent="-457200" algn="just">
              <a:defRPr/>
            </a:pPr>
            <a:r>
              <a:rPr lang="uk-UA" sz="28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4)  Рефлекси АНС.</a:t>
            </a:r>
          </a:p>
          <a:p>
            <a:pPr marL="457200" indent="-457200" algn="just">
              <a:defRPr/>
            </a:pPr>
            <a:r>
              <a:rPr lang="uk-UA" sz="28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5)</a:t>
            </a:r>
            <a:r>
              <a:rPr lang="en-US" sz="28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uk-UA" sz="28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Трофічно-адаптаційна роль симпато-адреналової системи (САС).</a:t>
            </a:r>
          </a:p>
          <a:p>
            <a:pPr marL="457200" indent="-457200" algn="just">
              <a:defRPr/>
            </a:pPr>
            <a:r>
              <a:rPr lang="uk-UA" sz="28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6) Роль  гіпоталамусу у забезпеченні вісцеральних функцій.</a:t>
            </a:r>
          </a:p>
        </p:txBody>
      </p:sp>
      <p:sp>
        <p:nvSpPr>
          <p:cNvPr id="30723" name="WordArt 7"/>
          <p:cNvSpPr>
            <a:spLocks noChangeArrowheads="1" noChangeShapeType="1" noTextEdit="1"/>
          </p:cNvSpPr>
          <p:nvPr/>
        </p:nvSpPr>
        <p:spPr bwMode="auto">
          <a:xfrm>
            <a:off x="1619250" y="260350"/>
            <a:ext cx="5545138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План  лекції: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0" y="-619125"/>
            <a:ext cx="9144000" cy="7910513"/>
          </a:xfrm>
          <a:prstGeom prst="rect">
            <a:avLst/>
          </a:prstGeom>
          <a:gradFill rotWithShape="1">
            <a:gsLst>
              <a:gs pos="0">
                <a:srgbClr val="FCB2B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ctr">
              <a:defRPr/>
            </a:pPr>
            <a:endParaRPr lang="uk-UA" sz="2800" b="1" dirty="0">
              <a:solidFill>
                <a:srgbClr val="FF669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indent="450850" algn="ctr">
              <a:defRPr/>
            </a:pPr>
            <a:endParaRPr lang="uk-UA" sz="2800" b="1" dirty="0">
              <a:solidFill>
                <a:srgbClr val="FF669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indent="450850" algn="ctr">
              <a:defRPr/>
            </a:pPr>
            <a:r>
              <a:rPr lang="uk-UA" sz="28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Автономна</a:t>
            </a:r>
            <a:r>
              <a:rPr lang="uk-UA" dirty="0">
                <a:cs typeface="+mn-cs"/>
              </a:rPr>
              <a:t> </a:t>
            </a:r>
            <a:r>
              <a:rPr lang="uk-UA" sz="28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нервова система (</a:t>
            </a:r>
            <a:r>
              <a:rPr lang="uk-UA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або</a:t>
            </a:r>
            <a:r>
              <a:rPr lang="uk-UA" sz="28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uk-UA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вегетативна)</a:t>
            </a:r>
            <a:r>
              <a:rPr lang="uk-UA" dirty="0">
                <a:cs typeface="+mn-cs"/>
              </a:rPr>
              <a:t> </a:t>
            </a:r>
            <a:r>
              <a:rPr lang="uk-UA" sz="28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є сукупністю нейронів головного та спинного мозку, які приймають участь у регуляції діяльності внутрішніх органів. </a:t>
            </a:r>
            <a:endParaRPr lang="en-US" sz="2800" b="1" dirty="0">
              <a:solidFill>
                <a:srgbClr val="FF669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indent="450850" algn="ctr">
              <a:defRPr/>
            </a:pPr>
            <a:r>
              <a:rPr lang="uk-UA" b="1" dirty="0">
                <a:cs typeface="+mn-cs"/>
              </a:rPr>
              <a:t>Перші відомості про будову  та функції вегетативної нервової системи відносять до часів </a:t>
            </a:r>
            <a:r>
              <a:rPr lang="uk-UA" b="1" dirty="0" err="1">
                <a:cs typeface="+mn-cs"/>
              </a:rPr>
              <a:t>Галена</a:t>
            </a:r>
            <a:r>
              <a:rPr lang="uk-UA" b="1" dirty="0">
                <a:cs typeface="+mn-cs"/>
              </a:rPr>
              <a:t>. Саме Гален дав назву симпатичному нервовому стовбуру, розміщеному вздовж хребетного стовбуру, описав хід та розміщення блукаючого нерва. </a:t>
            </a:r>
          </a:p>
          <a:p>
            <a:pPr indent="450850" algn="ctr">
              <a:defRPr/>
            </a:pPr>
            <a:r>
              <a:rPr lang="uk-UA" b="1" dirty="0">
                <a:cs typeface="+mn-cs"/>
              </a:rPr>
              <a:t>1801 р. - Франсуа </a:t>
            </a:r>
            <a:r>
              <a:rPr lang="uk-UA" b="1" dirty="0" err="1">
                <a:cs typeface="+mn-cs"/>
              </a:rPr>
              <a:t>Біша</a:t>
            </a:r>
            <a:r>
              <a:rPr lang="uk-UA" b="1" dirty="0">
                <a:cs typeface="+mn-cs"/>
              </a:rPr>
              <a:t> розділив життєві функції  в організмі на соматичні (тваринні, анімальні) та вегетативні (вісцеральні, рослинні). </a:t>
            </a:r>
            <a:endParaRPr lang="en-US" b="1" dirty="0">
              <a:cs typeface="+mn-cs"/>
            </a:endParaRPr>
          </a:p>
          <a:p>
            <a:pPr indent="450850" algn="ctr">
              <a:defRPr/>
            </a:pPr>
            <a:r>
              <a:rPr lang="uk-UA" b="1" dirty="0">
                <a:cs typeface="+mn-cs"/>
              </a:rPr>
              <a:t>До </a:t>
            </a:r>
            <a:r>
              <a:rPr lang="uk-UA" b="1" dirty="0">
                <a:solidFill>
                  <a:srgbClr val="FF5050"/>
                </a:solidFill>
                <a:cs typeface="+mn-cs"/>
              </a:rPr>
              <a:t>соматичних</a:t>
            </a:r>
            <a:r>
              <a:rPr lang="uk-UA" b="1" dirty="0">
                <a:cs typeface="+mn-cs"/>
              </a:rPr>
              <a:t> відносять сприйняття зовнішніх подразнень, і рухові реакції посмугованих м’язів, а до </a:t>
            </a:r>
            <a:r>
              <a:rPr lang="uk-UA" b="1" dirty="0">
                <a:solidFill>
                  <a:srgbClr val="FF5050"/>
                </a:solidFill>
                <a:cs typeface="+mn-cs"/>
              </a:rPr>
              <a:t>вегетативних</a:t>
            </a:r>
            <a:r>
              <a:rPr lang="uk-UA" b="1" dirty="0">
                <a:cs typeface="+mn-cs"/>
              </a:rPr>
              <a:t> – процеси, що забезпечують обмін речовин, травлення, дихання, кровообіг, виділення, розмноження тощо.</a:t>
            </a:r>
            <a:endParaRPr lang="en-US" b="1" dirty="0">
              <a:cs typeface="+mn-cs"/>
            </a:endParaRPr>
          </a:p>
          <a:p>
            <a:pPr indent="450850" algn="ctr">
              <a:defRPr/>
            </a:pPr>
            <a:endParaRPr lang="en-US" b="1" dirty="0">
              <a:cs typeface="+mn-cs"/>
            </a:endParaRPr>
          </a:p>
          <a:p>
            <a:pPr indent="450850">
              <a:defRPr/>
            </a:pPr>
            <a:endParaRPr lang="en-US" sz="2800" b="1" dirty="0">
              <a:solidFill>
                <a:srgbClr val="FF669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5738" y="115888"/>
            <a:ext cx="5148262" cy="6553200"/>
          </a:xfrm>
          <a:prstGeom prst="rect">
            <a:avLst/>
          </a:prstGeom>
          <a:noFill/>
          <a:ln w="57150">
            <a:solidFill>
              <a:srgbClr val="FF3737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sp>
        <p:nvSpPr>
          <p:cNvPr id="147461" name="Rectangle 5"/>
          <p:cNvSpPr>
            <a:spLocks noChangeArrowheads="1"/>
          </p:cNvSpPr>
          <p:nvPr/>
        </p:nvSpPr>
        <p:spPr bwMode="auto">
          <a:xfrm>
            <a:off x="179388" y="260350"/>
            <a:ext cx="3600450" cy="6245225"/>
          </a:xfrm>
          <a:prstGeom prst="rect">
            <a:avLst/>
          </a:prstGeom>
          <a:noFill/>
          <a:ln w="57150">
            <a:solidFill>
              <a:srgbClr val="FF8B8B"/>
            </a:solidFill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8B8B"/>
            </a:extrusionClr>
          </a:sp3d>
        </p:spPr>
        <p:txBody>
          <a:bodyPr>
            <a:spAutoFit/>
            <a:flatTx/>
          </a:bodyPr>
          <a:lstStyle/>
          <a:p>
            <a:pPr algn="just">
              <a:defRPr/>
            </a:pPr>
            <a:r>
              <a:rPr lang="uk-UA" sz="2000" b="1">
                <a:cs typeface="+mn-cs"/>
              </a:rPr>
              <a:t>Відповідно до розподілу функцій нервову систему також поділяють на соматичну і вегетативну.</a:t>
            </a:r>
            <a:endParaRPr lang="en-US" sz="2000" b="1">
              <a:cs typeface="+mn-cs"/>
            </a:endParaRPr>
          </a:p>
          <a:p>
            <a:pPr algn="just">
              <a:defRPr/>
            </a:pPr>
            <a:r>
              <a:rPr lang="uk-UA" sz="2000" b="1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У 1903 р. Дж Ленглі ввів поняття “автономна нервова система”,</a:t>
            </a:r>
            <a:r>
              <a:rPr lang="uk-UA" sz="2000">
                <a:cs typeface="+mn-cs"/>
              </a:rPr>
              <a:t> </a:t>
            </a:r>
            <a:r>
              <a:rPr lang="uk-UA" sz="2000" b="1">
                <a:cs typeface="+mn-cs"/>
              </a:rPr>
              <a:t>підкреслюючи, що її функціонування, до певної міри, не залежить від нашої свідомості, і запропонував поділ на симпатичну та парасимпатичну нервову систему (1921р.). </a:t>
            </a:r>
          </a:p>
          <a:p>
            <a:pPr algn="just">
              <a:defRPr/>
            </a:pPr>
            <a:r>
              <a:rPr lang="uk-UA" sz="2000" b="1">
                <a:cs typeface="+mn-cs"/>
              </a:rPr>
              <a:t>Згідно зараз діючої Міжнародної анатомічної номенклатури, термін “</a:t>
            </a:r>
            <a:r>
              <a:rPr lang="uk-UA" sz="2000" b="1">
                <a:solidFill>
                  <a:srgbClr val="FF5050"/>
                </a:solidFill>
                <a:cs typeface="+mn-cs"/>
              </a:rPr>
              <a:t>автономна нервова система”</a:t>
            </a:r>
            <a:r>
              <a:rPr lang="uk-UA" sz="2000" b="1">
                <a:cs typeface="+mn-cs"/>
              </a:rPr>
              <a:t> повністю замінив усі раніше існуючі.</a:t>
            </a:r>
            <a:r>
              <a:rPr lang="en-US" sz="2000">
                <a:cs typeface="+mn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40" name="Rectangle 8"/>
          <p:cNvSpPr>
            <a:spLocks noChangeArrowheads="1"/>
          </p:cNvSpPr>
          <p:nvPr/>
        </p:nvSpPr>
        <p:spPr bwMode="auto">
          <a:xfrm>
            <a:off x="179388" y="549275"/>
            <a:ext cx="8964612" cy="5397500"/>
          </a:xfrm>
          <a:prstGeom prst="rect">
            <a:avLst/>
          </a:prstGeom>
          <a:gradFill rotWithShape="1">
            <a:gsLst>
              <a:gs pos="0">
                <a:srgbClr val="FCB2B2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8B8B"/>
            </a:extrusionClr>
          </a:sp3d>
        </p:spPr>
        <p:txBody>
          <a:bodyPr>
            <a:spAutoFit/>
            <a:flatTx/>
          </a:bodyPr>
          <a:lstStyle/>
          <a:p>
            <a:pPr algn="ctr">
              <a:defRPr/>
            </a:pPr>
            <a:r>
              <a:rPr lang="uk-UA" b="1" dirty="0">
                <a:solidFill>
                  <a:srgbClr val="29292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Автономна (вегетативна</a:t>
            </a:r>
            <a:r>
              <a:rPr lang="ru-RU" b="1" dirty="0">
                <a:solidFill>
                  <a:srgbClr val="29292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, в</a:t>
            </a:r>
            <a:r>
              <a:rPr lang="uk-UA" b="1" dirty="0">
                <a:solidFill>
                  <a:srgbClr val="29292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і</a:t>
            </a:r>
            <a:r>
              <a:rPr lang="ru-RU" b="1" dirty="0" err="1">
                <a:solidFill>
                  <a:srgbClr val="29292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сцеральна</a:t>
            </a:r>
            <a:r>
              <a:rPr lang="uk-UA" b="1" dirty="0">
                <a:solidFill>
                  <a:srgbClr val="29292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) нервова система – це комплекс центральних та периферичних структур, які регулюють необхідний для адекватної реакції організму функціональний рівень внутрішнього середовища.</a:t>
            </a:r>
            <a:endParaRPr lang="en-US" b="1" dirty="0">
              <a:solidFill>
                <a:srgbClr val="29292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>
              <a:defRPr/>
            </a:pPr>
            <a:endParaRPr lang="en-US" b="1" dirty="0">
              <a:solidFill>
                <a:srgbClr val="29292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>
              <a:defRPr/>
            </a:pPr>
            <a:endParaRPr lang="en-US" sz="2000" b="1" dirty="0">
              <a:cs typeface="+mn-cs"/>
            </a:endParaRPr>
          </a:p>
          <a:p>
            <a:pPr>
              <a:defRPr/>
            </a:pPr>
            <a:endParaRPr lang="en-US" sz="2000" b="1" dirty="0">
              <a:cs typeface="+mn-cs"/>
            </a:endParaRPr>
          </a:p>
          <a:p>
            <a:pPr>
              <a:defRPr/>
            </a:pPr>
            <a:endParaRPr lang="en-US" sz="2000" b="1" dirty="0">
              <a:cs typeface="+mn-cs"/>
            </a:endParaRPr>
          </a:p>
          <a:p>
            <a:pPr algn="just">
              <a:defRPr/>
            </a:pPr>
            <a:r>
              <a:rPr lang="en-US" sz="2000" b="1" dirty="0">
                <a:cs typeface="+mn-cs"/>
              </a:rPr>
              <a:t>  </a:t>
            </a:r>
            <a:r>
              <a:rPr lang="uk-UA" b="1" dirty="0">
                <a:cs typeface="+mn-cs"/>
              </a:rPr>
              <a:t>Автономна нервова система регулює діяльність внутрішніх органів, ендокринних залоз, серця, кровоносних судин, а також (її симпатичні волокна) - скелетні м’язи, органи чуття і ЦНС. Таким чином, </a:t>
            </a:r>
            <a:r>
              <a:rPr lang="uk-UA" b="1" dirty="0" err="1">
                <a:cs typeface="+mn-cs"/>
              </a:rPr>
              <a:t>АНС</a:t>
            </a:r>
            <a:r>
              <a:rPr lang="uk-UA" b="1" dirty="0">
                <a:cs typeface="+mn-cs"/>
              </a:rPr>
              <a:t> регулює стан внутрішнього середовища організму (гомеостаз), обмін речовин і пов’язаних з цим функцій дихання, кровообігу, травлення, виділення, розмноження.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468313" y="1668463"/>
            <a:ext cx="8675687" cy="4778375"/>
          </a:xfrm>
          <a:prstGeom prst="rect">
            <a:avLst/>
          </a:prstGeom>
          <a:gradFill rotWithShape="1">
            <a:gsLst>
              <a:gs pos="0">
                <a:srgbClr val="FCE2EA">
                  <a:alpha val="98000"/>
                </a:srgbClr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57150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CE2EA"/>
            </a:extrusionClr>
          </a:sp3d>
        </p:spPr>
        <p:txBody>
          <a:bodyPr anchor="ctr">
            <a:spAutoFit/>
            <a:flatTx/>
          </a:bodyPr>
          <a:lstStyle/>
          <a:p>
            <a:pPr indent="450850" algn="just">
              <a:defRPr/>
            </a:pPr>
            <a:r>
              <a:rPr lang="uk-UA" sz="2000" b="1">
                <a:cs typeface="+mn-cs"/>
              </a:rPr>
              <a:t>Більшість внутрішніх органів мають подвійну інервацію – симпатичну та парасимпатичну. Основні ефекти дії цих систем протилежні, антагоністичні, однак діють вони синергічно.</a:t>
            </a:r>
            <a:endParaRPr lang="en-US" sz="2000" b="1">
              <a:cs typeface="+mn-cs"/>
            </a:endParaRPr>
          </a:p>
          <a:p>
            <a:pPr indent="450850" algn="just">
              <a:defRPr/>
            </a:pPr>
            <a:r>
              <a:rPr lang="uk-UA" sz="2000" b="1">
                <a:cs typeface="+mn-cs"/>
              </a:rPr>
              <a:t>При цьому </a:t>
            </a:r>
            <a:r>
              <a:rPr lang="uk-UA" b="1">
                <a:solidFill>
                  <a:srgbClr val="FF537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симпатична нервова система,</a:t>
            </a:r>
            <a:r>
              <a:rPr lang="uk-UA" sz="2000" b="1">
                <a:cs typeface="+mn-cs"/>
              </a:rPr>
              <a:t> як правило, зумовлює мобілізацію діяльності життєво важливих органів, підвищує енергопостачання в організмі – за рахунок активації процесів глікогенолізу, глюконеогенезу, ліполізу - </a:t>
            </a:r>
            <a:r>
              <a:rPr lang="uk-UA" b="1">
                <a:solidFill>
                  <a:srgbClr val="FF537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виявляє ерготропну дію</a:t>
            </a:r>
            <a:r>
              <a:rPr lang="uk-UA" sz="2000" b="1">
                <a:cs typeface="+mn-cs"/>
              </a:rPr>
              <a:t> (підвищення працездатності та життєвих резервів). </a:t>
            </a:r>
            <a:r>
              <a:rPr lang="uk-UA" b="1">
                <a:solidFill>
                  <a:srgbClr val="FF537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Парасимпатична нервова система</a:t>
            </a:r>
            <a:r>
              <a:rPr lang="uk-UA" sz="2000" b="1">
                <a:cs typeface="+mn-cs"/>
              </a:rPr>
              <a:t> </a:t>
            </a:r>
            <a:r>
              <a:rPr lang="uk-UA" b="1">
                <a:solidFill>
                  <a:srgbClr val="FF537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виявляє трофотропну дію,</a:t>
            </a:r>
            <a:r>
              <a:rPr lang="uk-UA" sz="2000" b="1">
                <a:cs typeface="+mn-cs"/>
              </a:rPr>
              <a:t> сприяє відновленню, порушеного за час активності організму,  гомеостазу.</a:t>
            </a:r>
          </a:p>
          <a:p>
            <a:pPr indent="450850" algn="just">
              <a:defRPr/>
            </a:pPr>
            <a:r>
              <a:rPr lang="uk-UA" sz="2000" b="1">
                <a:cs typeface="+mn-cs"/>
              </a:rPr>
              <a:t>Останнім часом виділяють ще </a:t>
            </a:r>
            <a:r>
              <a:rPr lang="uk-UA" sz="2000" u="sng">
                <a:cs typeface="+mn-cs"/>
              </a:rPr>
              <a:t>метасимпатичну</a:t>
            </a:r>
            <a:r>
              <a:rPr lang="uk-UA" sz="2000" b="1">
                <a:cs typeface="+mn-cs"/>
              </a:rPr>
              <a:t> частину нервової системи (інтегральна, інтрамуральна). </a:t>
            </a:r>
            <a:r>
              <a:rPr lang="uk-UA" b="1">
                <a:cs typeface="+mn-cs"/>
              </a:rPr>
              <a:t>Сучасні</a:t>
            </a:r>
            <a:r>
              <a:rPr lang="uk-UA" sz="2000" b="1">
                <a:cs typeface="+mn-cs"/>
              </a:rPr>
              <a:t> фізіологи довели існування периферичних рефлекторних дуг (у ШТК, серцевому м’язі, бронхах, шийці матки).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ChangeArrowheads="1"/>
          </p:cNvSpPr>
          <p:nvPr/>
        </p:nvSpPr>
        <p:spPr bwMode="auto">
          <a:xfrm>
            <a:off x="323850" y="1728788"/>
            <a:ext cx="8820150" cy="4848225"/>
          </a:xfrm>
          <a:prstGeom prst="rect">
            <a:avLst/>
          </a:prstGeom>
          <a:gradFill rotWithShape="1">
            <a:gsLst>
              <a:gs pos="0">
                <a:srgbClr val="FF8B8B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8B8B"/>
            </a:extrusionClr>
          </a:sp3d>
        </p:spPr>
        <p:txBody>
          <a:bodyPr anchor="ctr">
            <a:spAutoFit/>
            <a:flatTx/>
          </a:bodyPr>
          <a:lstStyle/>
          <a:p>
            <a:pPr indent="450850" algn="just"/>
            <a:r>
              <a:rPr lang="uk-UA" altLang="ru-RU" b="1"/>
              <a:t>Метасимпатична нервова система (МНС)</a:t>
            </a:r>
            <a:r>
              <a:rPr lang="uk-UA" altLang="ru-RU"/>
              <a:t> – комплекс мікрогангліонарних утворів, розміщених у стінках внутрішніх органів, які володіють моторною активністю. Цей тип НС не має ядерних утворів, але має комплекс мікрогангліїв (інтрамуральних гангліїв). Метасимпатична нервова система виявляє регуляторний вплив на місцеві структури в ШТК (регулюючи його моторику), в серці (регулюючи його скоротливу активність).</a:t>
            </a:r>
            <a:endParaRPr lang="en-US" altLang="ru-RU"/>
          </a:p>
          <a:p>
            <a:pPr indent="450850" algn="just"/>
            <a:r>
              <a:rPr lang="uk-UA" altLang="ru-RU"/>
              <a:t> За Ноздрачовим – </a:t>
            </a:r>
            <a:r>
              <a:rPr lang="uk-UA" altLang="ru-RU" b="1"/>
              <a:t>кардіометасимпатична</a:t>
            </a:r>
            <a:r>
              <a:rPr lang="uk-UA" altLang="ru-RU"/>
              <a:t>, </a:t>
            </a:r>
            <a:r>
              <a:rPr lang="uk-UA" altLang="ru-RU" b="1"/>
              <a:t>ентерометасимпатична, уретрометасимпатична</a:t>
            </a:r>
            <a:r>
              <a:rPr lang="uk-UA" altLang="ru-RU"/>
              <a:t> тощо. Ауербахове та Мейснерівське сплетення. </a:t>
            </a:r>
            <a:r>
              <a:rPr lang="uk-UA" altLang="ru-RU" b="1"/>
              <a:t>Нейрони МНС –пурин- холін-, адрен-, серотонін-, гістамінергічні</a:t>
            </a:r>
            <a:r>
              <a:rPr lang="uk-UA" altLang="ru-RU"/>
              <a:t>.</a:t>
            </a:r>
            <a:endParaRPr lang="en-US" altLang="ru-RU"/>
          </a:p>
          <a:p>
            <a:pPr indent="450850" algn="just"/>
            <a:r>
              <a:rPr lang="uk-UA" altLang="ru-RU"/>
              <a:t>Гангліоблокатори – бензогексоній, що виключає (блокує) метасимпатичні шляхи.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ChangeArrowheads="1"/>
          </p:cNvSpPr>
          <p:nvPr/>
        </p:nvSpPr>
        <p:spPr bwMode="auto">
          <a:xfrm>
            <a:off x="250825" y="82550"/>
            <a:ext cx="8642350" cy="669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just"/>
            <a:r>
              <a:rPr lang="uk-UA" altLang="ru-RU" sz="1600" b="1">
                <a:solidFill>
                  <a:srgbClr val="FF0000"/>
                </a:solidFill>
              </a:rPr>
              <a:t>Трофічна функція симпатичного відділу вегетативної нервової системи</a:t>
            </a:r>
            <a:endParaRPr lang="en-US" altLang="ru-RU" sz="1600" b="1">
              <a:solidFill>
                <a:srgbClr val="FF0000"/>
              </a:solidFill>
            </a:endParaRPr>
          </a:p>
          <a:p>
            <a:pPr indent="450850" algn="just"/>
            <a:r>
              <a:rPr lang="uk-UA" altLang="ru-RU" sz="1600" b="1"/>
              <a:t>Симпатичну нервову систему розглядають як </a:t>
            </a:r>
            <a:r>
              <a:rPr lang="en-US" altLang="ru-RU" sz="1600" b="1"/>
              <a:t>механізм</a:t>
            </a:r>
            <a:r>
              <a:rPr lang="uk-UA" altLang="ru-RU" sz="1600" b="1"/>
              <a:t> мобілізації захисних сил і ре</a:t>
            </a:r>
            <a:r>
              <a:rPr lang="en-US" altLang="ru-RU" sz="1600" b="1"/>
              <a:t>зервів</a:t>
            </a:r>
            <a:r>
              <a:rPr lang="uk-UA" altLang="ru-RU" sz="1600" b="1"/>
              <a:t> для активної взаємодії з впливом факторів середовища. Особливу </a:t>
            </a:r>
            <a:r>
              <a:rPr lang="en-US" altLang="ru-RU" sz="1600" b="1"/>
              <a:t>її </a:t>
            </a:r>
            <a:r>
              <a:rPr lang="uk-UA" altLang="ru-RU" sz="1600" b="1"/>
              <a:t>роль обгрунтував Л.А. Орбелі. Адаптивно-трофічна функція симпатичної нервової системи описана в рамках феномена Орбелі-Гі</a:t>
            </a:r>
            <a:r>
              <a:rPr lang="en-US" altLang="ru-RU" sz="1600" b="1"/>
              <a:t>нецинського</a:t>
            </a:r>
            <a:r>
              <a:rPr lang="uk-UA" altLang="ru-RU" sz="1600" b="1"/>
              <a:t>. Подразнення симпатичного стовбуру</a:t>
            </a:r>
            <a:r>
              <a:rPr lang="en-US" altLang="ru-RU" sz="1600" b="1"/>
              <a:t> </a:t>
            </a:r>
            <a:r>
              <a:rPr lang="uk-UA" altLang="ru-RU" sz="1600" b="1"/>
              <a:t>при втомі скелетного м’яза “знімає” цей ефект (підвищується працездатність втомлено</a:t>
            </a:r>
            <a:r>
              <a:rPr lang="en-US" altLang="ru-RU" sz="1600" b="1"/>
              <a:t>го</a:t>
            </a:r>
            <a:r>
              <a:rPr lang="uk-UA" altLang="ru-RU" sz="1600" b="1"/>
              <a:t> м’яза внаслідок стимулюючого впливу на обмінні процеси). </a:t>
            </a:r>
            <a:endParaRPr lang="en-US" altLang="ru-RU" sz="1600" b="1"/>
          </a:p>
          <a:p>
            <a:pPr indent="450850" algn="just"/>
            <a:r>
              <a:rPr lang="uk-UA" altLang="ru-RU" sz="1600" b="1"/>
              <a:t>Під трофічною регуляцією слід розуміти комплекс метаболічних процесів, які підтримують структуру і забезпечують специфічні функції та обмінні реакції. У трофічних процесах </a:t>
            </a:r>
            <a:r>
              <a:rPr lang="en-US" altLang="ru-RU" sz="1600" b="1"/>
              <a:t>(як трофогени) </a:t>
            </a:r>
            <a:r>
              <a:rPr lang="uk-UA" altLang="ru-RU" sz="1600" b="1"/>
              <a:t>приймають участь БАР – НА, А, АХ</a:t>
            </a:r>
            <a:r>
              <a:rPr lang="en-US" altLang="ru-RU" sz="1600" b="1"/>
              <a:t>, серотонін</a:t>
            </a:r>
            <a:r>
              <a:rPr lang="uk-UA" altLang="ru-RU" sz="1600" b="1"/>
              <a:t> та інші. </a:t>
            </a:r>
            <a:r>
              <a:rPr lang="en-US" altLang="ru-RU" sz="1600" b="1"/>
              <a:t>(нуклеотиди, деякі амінокислоти, простагландини).</a:t>
            </a:r>
          </a:p>
          <a:p>
            <a:pPr indent="450850" algn="just"/>
            <a:r>
              <a:rPr lang="uk-UA" altLang="ru-RU" sz="1600" b="1"/>
              <a:t>Адаптивно-трофічна функція симпатичної нервової системи забезпечується двома шляхами:</a:t>
            </a:r>
            <a:endParaRPr lang="en-US" altLang="ru-RU" sz="1600" b="1"/>
          </a:p>
          <a:p>
            <a:pPr indent="450850" algn="just"/>
            <a:r>
              <a:rPr lang="uk-UA" altLang="ru-RU" sz="1600" b="1"/>
              <a:t>1) При безпосередній іннервації органів (серця, гладких м’язів) НА поруч з медіаторною функцією здійснює трофічні впливи.</a:t>
            </a:r>
            <a:endParaRPr lang="en-US" altLang="ru-RU" sz="1600" b="1"/>
          </a:p>
          <a:p>
            <a:pPr indent="450850" algn="just"/>
            <a:r>
              <a:rPr lang="uk-UA" altLang="ru-RU" sz="1600" b="1"/>
              <a:t>2) Потрапляння НА з кров’ю або шляхом дифузії до органів та тканин, які не мають прямої симпатичної іннервації (скелетні м’язи)</a:t>
            </a:r>
            <a:endParaRPr lang="en-US" altLang="ru-RU" sz="1600" b="1"/>
          </a:p>
          <a:p>
            <a:pPr indent="450850" algn="just"/>
            <a:r>
              <a:rPr lang="uk-UA" altLang="ru-RU" sz="1600" b="1"/>
              <a:t>Симпатичний вплив супр</a:t>
            </a:r>
            <a:r>
              <a:rPr lang="en-US" altLang="ru-RU" sz="1600" b="1"/>
              <a:t>о</a:t>
            </a:r>
            <a:r>
              <a:rPr lang="uk-UA" altLang="ru-RU" sz="1600" b="1"/>
              <a:t>воджується метаболічними змінами в клітинах, посиленням процесів ресинтезу енергетичних сполук, зміною збудливості рецепторів та соматичних нервів, умовно- та безумовно рефлекторної діяльності ЦНС, тобто забезпечує адаптацію органа до сили, тривалості та характеру діючого подразника. </a:t>
            </a:r>
            <a:endParaRPr lang="en-US" altLang="ru-RU" sz="1600" b="1"/>
          </a:p>
          <a:p>
            <a:pPr indent="450850" algn="just"/>
            <a:r>
              <a:rPr lang="uk-UA" altLang="ru-RU" sz="1600" b="1"/>
              <a:t>Адаптивні процеси відбуваються на клітинному, органному, тканинному рівнях та на рівні цілісного  організму. При цьому суттєва роль КА, які стимулюють глікогеноліз, ліполіз, збільшують працездатність серця з одночасним посиленням вентиляції легень, що підвищує транспорт О</a:t>
            </a:r>
            <a:r>
              <a:rPr lang="uk-UA" altLang="ru-RU" sz="1600" b="1" baseline="-25000"/>
              <a:t>2</a:t>
            </a:r>
            <a:r>
              <a:rPr lang="uk-UA" altLang="ru-RU" sz="1600" b="1"/>
              <a:t> до мозку, серця, м’язів. </a:t>
            </a:r>
          </a:p>
          <a:p>
            <a:pPr indent="450850" algn="just"/>
            <a:r>
              <a:rPr lang="uk-UA" altLang="ru-RU" sz="1600" b="1"/>
              <a:t>На рівні організму регуляція адаптивно-трофічних процесів здійснюється ЦНС через периферичну нервову систему, а також за рахунок нейросекреції</a:t>
            </a:r>
            <a:r>
              <a:rPr lang="uk-UA" altLang="ru-RU" sz="1600"/>
              <a:t>.</a:t>
            </a:r>
            <a:r>
              <a:rPr lang="en-US" altLang="ru-RU" sz="16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0"/>
            <a:ext cx="7775575" cy="3141663"/>
          </a:xfrm>
          <a:ln w="38100">
            <a:solidFill>
              <a:schemeClr val="hlink"/>
            </a:solidFill>
          </a:ln>
        </p:spPr>
      </p:pic>
      <p:sp>
        <p:nvSpPr>
          <p:cNvPr id="23554" name="Rectangle 6"/>
          <p:cNvSpPr>
            <a:spLocks noChangeArrowheads="1"/>
          </p:cNvSpPr>
          <p:nvPr/>
        </p:nvSpPr>
        <p:spPr bwMode="auto">
          <a:xfrm>
            <a:off x="827088" y="3141663"/>
            <a:ext cx="7777162" cy="3781425"/>
          </a:xfrm>
          <a:prstGeom prst="rect">
            <a:avLst/>
          </a:prstGeom>
          <a:gradFill rotWithShape="1">
            <a:gsLst>
              <a:gs pos="0">
                <a:srgbClr val="FCB2B2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CB2B2"/>
            </a:extrusionClr>
          </a:sp3d>
        </p:spPr>
        <p:txBody>
          <a:bodyPr>
            <a:spAutoFit/>
            <a:flatTx/>
          </a:bodyPr>
          <a:lstStyle/>
          <a:p>
            <a:pPr algn="just"/>
            <a:r>
              <a:rPr lang="uk-UA" altLang="ru-RU" b="1">
                <a:solidFill>
                  <a:srgbClr val="FF6600"/>
                </a:solidFill>
              </a:rPr>
              <a:t>Умовний поділ на рівні (поверхи) всіх структур АНС</a:t>
            </a:r>
            <a:r>
              <a:rPr lang="ru-RU" altLang="ru-RU" b="1">
                <a:solidFill>
                  <a:srgbClr val="FF6600"/>
                </a:solidFill>
              </a:rPr>
              <a:t>:</a:t>
            </a:r>
            <a:endParaRPr lang="en-US" altLang="ru-RU" b="1">
              <a:solidFill>
                <a:srgbClr val="FF6600"/>
              </a:solidFill>
            </a:endParaRPr>
          </a:p>
          <a:p>
            <a:pPr algn="just"/>
            <a:r>
              <a:rPr lang="en-US" altLang="ru-RU" b="1">
                <a:solidFill>
                  <a:srgbClr val="FF6600"/>
                </a:solidFill>
              </a:rPr>
              <a:t>- </a:t>
            </a:r>
            <a:r>
              <a:rPr lang="uk-UA" altLang="ru-RU" b="1">
                <a:solidFill>
                  <a:srgbClr val="FF6600"/>
                </a:solidFill>
              </a:rPr>
              <a:t>метасимпатична нервова система</a:t>
            </a:r>
            <a:r>
              <a:rPr lang="en-US" altLang="ru-RU" b="1">
                <a:solidFill>
                  <a:srgbClr val="FF6600"/>
                </a:solidFill>
              </a:rPr>
              <a:t>;</a:t>
            </a:r>
          </a:p>
          <a:p>
            <a:pPr algn="just">
              <a:buFontTx/>
              <a:buChar char="-"/>
            </a:pPr>
            <a:r>
              <a:rPr lang="uk-UA" altLang="ru-RU" b="1">
                <a:solidFill>
                  <a:srgbClr val="FF6600"/>
                </a:solidFill>
              </a:rPr>
              <a:t> паравертебральні і превертебральні ганглії, в яких замикаються вегетативні рефлекси, незалежно від вище розташованих структур</a:t>
            </a:r>
            <a:r>
              <a:rPr lang="en-US" altLang="ru-RU" b="1">
                <a:solidFill>
                  <a:srgbClr val="FF6600"/>
                </a:solidFill>
              </a:rPr>
              <a:t>;</a:t>
            </a:r>
          </a:p>
          <a:p>
            <a:pPr algn="just">
              <a:buFontTx/>
              <a:buChar char="-"/>
            </a:pPr>
            <a:r>
              <a:rPr lang="uk-UA" altLang="ru-RU" b="1"/>
              <a:t> центральні структури симпатичної та парасимпатичної НС (скупчення прегангліонарних нейронів у стовбурі мозку і спинному мозку)</a:t>
            </a:r>
            <a:r>
              <a:rPr lang="en-US" altLang="ru-RU" b="1"/>
              <a:t>;</a:t>
            </a:r>
            <a:r>
              <a:rPr lang="uk-UA" altLang="ru-RU"/>
              <a:t>  </a:t>
            </a:r>
          </a:p>
          <a:p>
            <a:pPr algn="just">
              <a:buFontTx/>
              <a:buChar char="-"/>
            </a:pPr>
            <a:r>
              <a:rPr lang="uk-UA" altLang="ru-RU" b="1"/>
              <a:t> вищі вегетативні центри – гіпоталамус, РФ, мозочок, базальні ганглії, кора великих півкуль.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8964613" cy="6858000"/>
          </a:xfrm>
          <a:gradFill rotWithShape="1">
            <a:gsLst>
              <a:gs pos="0">
                <a:srgbClr val="FFFF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algn="ctr">
              <a:buFontTx/>
              <a:buNone/>
              <a:defRPr/>
            </a:pPr>
            <a:endParaRPr lang="uk-UA" sz="2400" smtClean="0"/>
          </a:p>
          <a:p>
            <a:pPr algn="ctr">
              <a:buFontTx/>
              <a:buNone/>
              <a:defRPr/>
            </a:pPr>
            <a:endParaRPr lang="uk-UA" sz="2400" smtClean="0"/>
          </a:p>
          <a:p>
            <a:pPr algn="ctr">
              <a:buFontTx/>
              <a:buNone/>
              <a:defRPr/>
            </a:pPr>
            <a:endParaRPr lang="uk-UA" sz="2400" smtClean="0"/>
          </a:p>
          <a:p>
            <a:pPr algn="ctr">
              <a:buFontTx/>
              <a:buNone/>
              <a:defRPr/>
            </a:pPr>
            <a:r>
              <a:rPr lang="uk-UA" sz="28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uk-UA" sz="2800" b="1" smtClean="0">
                <a:solidFill>
                  <a:srgbClr val="FF5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Класифікації ядер гіпоталамуса:</a:t>
            </a:r>
          </a:p>
          <a:p>
            <a:pPr algn="just">
              <a:defRPr/>
            </a:pPr>
            <a:r>
              <a:rPr lang="uk-UA" sz="2000" smtClean="0"/>
              <a:t>1. </a:t>
            </a:r>
            <a:r>
              <a:rPr lang="uk-UA" sz="2000" b="1" smtClean="0"/>
              <a:t>Поділ на ерготропні та трофотропні (класифікація Гесса) – ядра, які активують симпатичну та парасимпатичну нервову системи, відповідно.</a:t>
            </a:r>
          </a:p>
          <a:p>
            <a:pPr algn="just">
              <a:defRPr/>
            </a:pPr>
            <a:r>
              <a:rPr lang="uk-UA" sz="2000" b="1" smtClean="0"/>
              <a:t>2. Поділ на симпатичні та парасимпатичні – вважають, що в передніх відділах гіпоталамуса локалізовані ядра, подразнення яких спричинює зміни, характерні для активації парасимпатичної нервової системи; подразнення задніх ядер гіпоталамуса супроводжується ефектами, аналогічними для активації симпатичної нервової системи.</a:t>
            </a:r>
          </a:p>
          <a:p>
            <a:pPr algn="just">
              <a:defRPr/>
            </a:pPr>
            <a:r>
              <a:rPr lang="uk-UA" sz="2000" b="1" smtClean="0"/>
              <a:t>3. Топографічно виділяють  4 групи ядер: 1) преоптичну; 2) передню; 3) середню (туберальну) та 4) задню групи ядер.</a:t>
            </a:r>
          </a:p>
          <a:p>
            <a:pPr algn="just">
              <a:defRPr/>
            </a:pPr>
            <a:r>
              <a:rPr lang="uk-UA" sz="2000" b="1" smtClean="0"/>
              <a:t>Відомо, що серед ядер передньої групи є нейронні скупчення, що регулюють процес тепловіддачі (центр фізичної терморегуляції); серед ядер задньої групи – скупчення нейронів, що регулюють процес теплопродукції (центр хімічної терморегуляції).</a:t>
            </a:r>
          </a:p>
          <a:p>
            <a:pPr algn="just">
              <a:defRPr/>
            </a:pPr>
            <a:endParaRPr lang="ru-RU" sz="2000" b="1" smtClean="0"/>
          </a:p>
        </p:txBody>
      </p:sp>
      <p:sp>
        <p:nvSpPr>
          <p:cNvPr id="24578" name="WordArt 3"/>
          <p:cNvSpPr>
            <a:spLocks noChangeArrowheads="1" noChangeShapeType="1" noTextEdit="1"/>
          </p:cNvSpPr>
          <p:nvPr/>
        </p:nvSpPr>
        <p:spPr bwMode="auto">
          <a:xfrm>
            <a:off x="2051050" y="260350"/>
            <a:ext cx="5473700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Гіпоталамус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  <a:gradFill rotWithShape="1">
            <a:gsLst>
              <a:gs pos="0">
                <a:srgbClr val="FFFF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algn="just"/>
            <a:endParaRPr lang="uk-UA" altLang="ru-RU" sz="2000" smtClean="0"/>
          </a:p>
          <a:p>
            <a:pPr algn="just"/>
            <a:endParaRPr lang="uk-UA" altLang="ru-RU" sz="2000" smtClean="0"/>
          </a:p>
          <a:p>
            <a:pPr algn="just"/>
            <a:endParaRPr lang="uk-UA" altLang="ru-RU" sz="2000" smtClean="0"/>
          </a:p>
          <a:p>
            <a:pPr algn="just">
              <a:buFontTx/>
              <a:buNone/>
            </a:pPr>
            <a:endParaRPr lang="uk-UA" altLang="ru-RU" sz="2000" smtClean="0"/>
          </a:p>
          <a:p>
            <a:pPr algn="just"/>
            <a:r>
              <a:rPr lang="uk-UA" altLang="ru-RU" sz="2000" b="1" smtClean="0"/>
              <a:t>Середня група ядер гіпоталамуса відіграє важливу роль у формуванні харчової поведінки; стимуляція викликає  підвищення споживання їжі, а двобічне руйнування – афагію (відмову від їжі). Подразнення вентромедіального ядра знижує рівень харчової мотивації, його руйнування призводить до гіперфагії – посилене споживання їжі, ожиріння. У вентромедіальному ядрі також представлені центри регуляції сечовиділення, контролю сну та неспання, статевої та емоційної поведінки, центри, що беруть участь в процесах адаптації організму.</a:t>
            </a:r>
          </a:p>
          <a:p>
            <a:pPr algn="just"/>
            <a:r>
              <a:rPr lang="uk-UA" altLang="ru-RU" sz="2000" b="1" smtClean="0"/>
              <a:t>Супрахіазматичне ядро – ядро передньої групи гіпоталамуса – має відношення до регуляції статевої поведінки, а також циркадних ритмів (водій циркадних ритмів), а також водій ритму для харчової та питтєвої поведінки, для циклу “сон-неспання”, рухової активності, вмісту в крові АКТГ, серотоніну, мелатоніну, температури тіла. Нейрони супрахіазматичного ядра володіють автоматією, тому є внутрішнім “годинником” організму.</a:t>
            </a:r>
            <a:endParaRPr lang="ru-RU" altLang="ru-RU" sz="2000" b="1" smtClean="0"/>
          </a:p>
        </p:txBody>
      </p:sp>
      <p:sp>
        <p:nvSpPr>
          <p:cNvPr id="26626" name="WordArt 3"/>
          <p:cNvSpPr>
            <a:spLocks noChangeArrowheads="1" noChangeShapeType="1" noTextEdit="1"/>
          </p:cNvSpPr>
          <p:nvPr/>
        </p:nvSpPr>
        <p:spPr bwMode="auto">
          <a:xfrm>
            <a:off x="684213" y="260350"/>
            <a:ext cx="7991475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Гіпоталамус  (продовження)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0" y="0"/>
            <a:ext cx="9144000" cy="65357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spAutoFit/>
            <a:flatTx/>
          </a:bodyPr>
          <a:lstStyle/>
          <a:p>
            <a:pPr algn="just">
              <a:defRPr/>
            </a:pPr>
            <a:r>
              <a:rPr lang="uk-U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</a:p>
          <a:p>
            <a:pPr algn="just">
              <a:defRPr/>
            </a:pPr>
            <a:endParaRPr lang="uk-UA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pPr algn="just">
              <a:defRPr/>
            </a:pPr>
            <a:endParaRPr lang="uk-UA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pPr algn="just">
              <a:defRPr/>
            </a:pPr>
            <a:endParaRPr lang="uk-UA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pPr algn="just">
              <a:defRPr/>
            </a:pPr>
            <a:endParaRPr lang="uk-UA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pPr algn="just">
              <a:defRPr/>
            </a:pPr>
            <a:endParaRPr lang="uk-UA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pPr algn="just">
              <a:defRPr/>
            </a:pPr>
            <a:r>
              <a:rPr lang="uk-U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</a:p>
          <a:p>
            <a:pPr algn="just">
              <a:defRPr/>
            </a:pPr>
            <a:r>
              <a:rPr lang="uk-U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- Латеральний гіпоталамус: спрага, апетит, підвищення активності організму, агресія, гнів;</a:t>
            </a:r>
          </a:p>
          <a:p>
            <a:pPr algn="just">
              <a:defRPr/>
            </a:pPr>
            <a:r>
              <a:rPr lang="uk-U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 - Вентромедіальне ядро: відчуття насичення, зниження апетиту, виникає заспокоєння;</a:t>
            </a:r>
          </a:p>
          <a:p>
            <a:pPr algn="just">
              <a:defRPr/>
            </a:pPr>
            <a:r>
              <a:rPr lang="uk-U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 -   Перивентрикулярні ядра: переляк та страх бути покараним;</a:t>
            </a:r>
          </a:p>
          <a:p>
            <a:pPr algn="just">
              <a:defRPr/>
            </a:pPr>
            <a:r>
              <a:rPr lang="uk-U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- Окремі ділянки переднього та заднього гіпоталамуса: посилення пошуку статевого партнера.</a:t>
            </a:r>
            <a:endParaRPr lang="ru-RU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44034" name="WordArt 3"/>
          <p:cNvSpPr>
            <a:spLocks noChangeArrowheads="1" noChangeShapeType="1" noTextEdit="1"/>
          </p:cNvSpPr>
          <p:nvPr/>
        </p:nvSpPr>
        <p:spPr bwMode="auto">
          <a:xfrm>
            <a:off x="323850" y="620713"/>
            <a:ext cx="8820150" cy="1368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Ефекти стимуляції гіпоталамуса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5888"/>
            <a:ext cx="8062913" cy="3313112"/>
          </a:xfrm>
          <a:ln w="38100">
            <a:solidFill>
              <a:srgbClr val="FF8B8B"/>
            </a:solidFill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8B8B"/>
            </a:extrusionClr>
          </a:sp3d>
        </p:spPr>
        <p:txBody>
          <a:bodyPr>
            <a:flatTx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uk-UA" altLang="ru-RU" sz="2400" b="1" smtClean="0">
                <a:solidFill>
                  <a:srgbClr val="FF0000"/>
                </a:solidFill>
              </a:rPr>
              <a:t>Відмінності автономної  нервової системи від соматичної</a:t>
            </a:r>
            <a:endParaRPr lang="en-US" altLang="ru-RU" sz="2400" b="1" smtClean="0">
              <a:solidFill>
                <a:srgbClr val="FF0000"/>
              </a:solidFill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uk-UA" altLang="ru-RU" sz="1800" b="1" smtClean="0"/>
              <a:t>Вегетативна нервова система, </a:t>
            </a:r>
            <a:r>
              <a:rPr lang="uk-UA" altLang="ru-RU" sz="1800" b="1" smtClean="0">
                <a:solidFill>
                  <a:srgbClr val="FF0000"/>
                </a:solidFill>
              </a:rPr>
              <a:t>на відміну від соматичної</a:t>
            </a:r>
            <a:r>
              <a:rPr lang="uk-UA" altLang="ru-RU" sz="1800" b="1" smtClean="0"/>
              <a:t>, має морфологічні та функціональні особливості, які полягають в тому, що:</a:t>
            </a:r>
            <a:endParaRPr lang="en-US" altLang="ru-RU" sz="1800" b="1" smtClean="0"/>
          </a:p>
          <a:p>
            <a:pPr algn="just" eaLnBrk="1" hangingPunct="1">
              <a:lnSpc>
                <a:spcPct val="80000"/>
              </a:lnSpc>
            </a:pPr>
            <a:r>
              <a:rPr lang="uk-UA" altLang="ru-RU" sz="1800" b="1" smtClean="0"/>
              <a:t> Нервові центри вегетативної нервової системи розташовані </a:t>
            </a:r>
            <a:r>
              <a:rPr lang="uk-UA" altLang="ru-RU" sz="1800" b="1" smtClean="0">
                <a:solidFill>
                  <a:srgbClr val="FF0000"/>
                </a:solidFill>
              </a:rPr>
              <a:t>локально</a:t>
            </a:r>
            <a:r>
              <a:rPr lang="uk-UA" altLang="ru-RU" sz="1800" b="1" smtClean="0"/>
              <a:t> в мезенцефальному, бульбарному відділах головного мозку та торако-люмбальному і сакральному відділах спинного мозку. Центри соматичної нервової системи </a:t>
            </a:r>
            <a:r>
              <a:rPr lang="uk-UA" altLang="ru-RU" sz="1800" b="1" smtClean="0">
                <a:solidFill>
                  <a:srgbClr val="FF0000"/>
                </a:solidFill>
              </a:rPr>
              <a:t>дифузно</a:t>
            </a:r>
            <a:r>
              <a:rPr lang="uk-UA" altLang="ru-RU" sz="1800" b="1" smtClean="0"/>
              <a:t> розташовані по всій ЦНС. </a:t>
            </a:r>
            <a:endParaRPr lang="en-US" altLang="ru-RU" sz="1800" b="1" smtClean="0"/>
          </a:p>
          <a:p>
            <a:pPr algn="just" eaLnBrk="1" hangingPunct="1">
              <a:lnSpc>
                <a:spcPct val="80000"/>
              </a:lnSpc>
            </a:pPr>
            <a:r>
              <a:rPr lang="uk-UA" altLang="ru-RU" sz="1800" b="1" smtClean="0"/>
              <a:t> Вегетативна нервова система не має своїх  особливих, чутливих аферентних шляхів. Аферентна ланка ВНС і соматичної НС </a:t>
            </a:r>
            <a:r>
              <a:rPr lang="uk-UA" altLang="ru-RU" sz="1800" b="1" smtClean="0">
                <a:solidFill>
                  <a:srgbClr val="FF0000"/>
                </a:solidFill>
              </a:rPr>
              <a:t>спільна</a:t>
            </a:r>
            <a:r>
              <a:rPr lang="uk-UA" altLang="ru-RU" sz="1800" b="1" smtClean="0"/>
              <a:t>. Еферентний шлях вегетативної рефлекторної дуги </a:t>
            </a:r>
            <a:r>
              <a:rPr lang="uk-UA" altLang="ru-RU" sz="1800" b="1" smtClean="0">
                <a:solidFill>
                  <a:srgbClr val="FF0000"/>
                </a:solidFill>
              </a:rPr>
              <a:t>двохнейронний</a:t>
            </a:r>
            <a:r>
              <a:rPr lang="uk-UA" altLang="ru-RU" sz="1800" b="1" smtClean="0"/>
              <a:t> і складається з </a:t>
            </a:r>
            <a:r>
              <a:rPr lang="uk-UA" altLang="ru-RU" sz="1800" b="1" smtClean="0">
                <a:solidFill>
                  <a:srgbClr val="FF0000"/>
                </a:solidFill>
              </a:rPr>
              <a:t>прегангліонарних та постгангліонарних нейронів</a:t>
            </a:r>
            <a:r>
              <a:rPr lang="uk-UA" altLang="ru-RU" sz="1800" b="1" smtClean="0"/>
              <a:t>. Еферентний шлях соматичного рефлексу </a:t>
            </a:r>
            <a:r>
              <a:rPr lang="uk-UA" altLang="ru-RU" sz="1800" b="1" smtClean="0">
                <a:solidFill>
                  <a:srgbClr val="FF0000"/>
                </a:solidFill>
              </a:rPr>
              <a:t>однонейронний. </a:t>
            </a:r>
            <a:endParaRPr lang="en-US" altLang="ru-RU" sz="1800" b="1" smtClean="0">
              <a:solidFill>
                <a:srgbClr val="FF0000"/>
              </a:solidFill>
            </a:endParaRPr>
          </a:p>
          <a:p>
            <a:pPr algn="just" eaLnBrk="1" hangingPunct="1">
              <a:lnSpc>
                <a:spcPct val="80000"/>
              </a:lnSpc>
            </a:pPr>
            <a:endParaRPr lang="uk-UA" altLang="ru-RU" sz="1800" b="1" smtClean="0"/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3716338"/>
            <a:ext cx="7993063" cy="31416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8" name="Object 4"/>
          <p:cNvGraphicFramePr>
            <a:graphicFrameLocks noChangeAspect="1"/>
          </p:cNvGraphicFramePr>
          <p:nvPr>
            <p:ph/>
          </p:nvPr>
        </p:nvGraphicFramePr>
        <p:xfrm>
          <a:off x="685800" y="615950"/>
          <a:ext cx="7772400" cy="5472113"/>
        </p:xfrm>
        <a:graphic>
          <a:graphicData uri="http://schemas.openxmlformats.org/presentationml/2006/ole">
            <p:oleObj spid="_x0000_s16388" name="Точечный рисунок" r:id="rId3" imgW="7954485" imgH="5601482" progId="PBrush">
              <p:embed/>
            </p:oleObj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684213" y="620713"/>
          <a:ext cx="7772400" cy="5472112"/>
        </p:xfrm>
        <a:graphic>
          <a:graphicData uri="http://schemas.openxmlformats.org/presentationml/2006/ole">
            <p:oleObj spid="_x0000_s16389" name="Точечный рисунок" r:id="rId4" imgW="7954485" imgH="5601482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977900" y="658813"/>
            <a:ext cx="7188200" cy="5387975"/>
          </a:xfrm>
          <a:ln w="57150">
            <a:solidFill>
              <a:srgbClr val="FF8B8B"/>
            </a:solidFill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5888"/>
            <a:ext cx="7847013" cy="2881312"/>
          </a:xfrm>
          <a:ln w="38100">
            <a:solidFill>
              <a:srgbClr val="FF8B8B"/>
            </a:solidFill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8B8B"/>
            </a:extrusionClr>
          </a:sp3d>
        </p:spPr>
        <p:txBody>
          <a:bodyPr>
            <a:flatTx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uk-UA" altLang="ru-RU" sz="1800" b="1" smtClean="0"/>
              <a:t>Прегангліонарні волокна належать до типу В. Вони мають тонку мієлінову оболонку, швидкість проведення збудження – 3-18 м/с.</a:t>
            </a:r>
            <a:endParaRPr lang="en-US" altLang="ru-RU" sz="1800" b="1" smtClean="0"/>
          </a:p>
          <a:p>
            <a:pPr algn="just" eaLnBrk="1" hangingPunct="1">
              <a:lnSpc>
                <a:spcPct val="80000"/>
              </a:lnSpc>
            </a:pPr>
            <a:r>
              <a:rPr lang="uk-UA" altLang="ru-RU" sz="1800" b="1" smtClean="0"/>
              <a:t>Постгангліонарні волокна належать до типу С. Вони не мають мієлінової оболонки, тонкі (D ≤ 7 мкм), швидкість проведення збудження – 1-3 м/с. Для них властива низька збудливість – триваліший рефрактерний період, хронаксія.</a:t>
            </a:r>
            <a:endParaRPr lang="en-US" altLang="ru-RU" sz="1800" b="1" smtClean="0"/>
          </a:p>
          <a:p>
            <a:pPr algn="just" eaLnBrk="1" hangingPunct="1">
              <a:lnSpc>
                <a:spcPct val="80000"/>
              </a:lnSpc>
            </a:pPr>
            <a:r>
              <a:rPr lang="uk-UA" altLang="ru-RU" sz="1800" b="1" smtClean="0"/>
              <a:t>Соматичні – товсті, мієлінові.</a:t>
            </a:r>
            <a:endParaRPr lang="en-US" altLang="ru-RU" sz="1800" b="1" smtClean="0"/>
          </a:p>
          <a:p>
            <a:pPr algn="just" eaLnBrk="1" hangingPunct="1">
              <a:lnSpc>
                <a:spcPct val="80000"/>
              </a:lnSpc>
            </a:pPr>
            <a:r>
              <a:rPr lang="uk-UA" altLang="ru-RU" sz="1800" b="1" smtClean="0"/>
              <a:t> Тривалість ПД АНС довша. Його виникнення у прегангліонарних волокнах супроводжується тривалим слідовим позитивним потенціалом, а у постгангліонарних – слідовим негативним потенціалом з наступною тривалою слідовою гіперполяризацією (300-400 мс).</a:t>
            </a:r>
          </a:p>
          <a:p>
            <a:pPr algn="just" eaLnBrk="1" hangingPunct="1">
              <a:lnSpc>
                <a:spcPct val="80000"/>
              </a:lnSpc>
            </a:pPr>
            <a:endParaRPr lang="uk-UA" altLang="ru-RU" sz="1800" b="1" smtClean="0"/>
          </a:p>
        </p:txBody>
      </p:sp>
      <p:pic>
        <p:nvPicPr>
          <p:cNvPr id="3277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3141663"/>
            <a:ext cx="7775575" cy="37163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60350"/>
            <a:ext cx="8137525" cy="6337300"/>
          </a:xfrm>
          <a:gradFill rotWithShape="1">
            <a:gsLst>
              <a:gs pos="0">
                <a:srgbClr val="FFFFFF"/>
              </a:gs>
              <a:gs pos="100000">
                <a:schemeClr val="bg1"/>
              </a:gs>
            </a:gsLst>
            <a:lin ang="2700000" scaled="1"/>
          </a:gradFill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algn="just" eaLnBrk="1" hangingPunct="1">
              <a:lnSpc>
                <a:spcPct val="80000"/>
              </a:lnSpc>
            </a:pPr>
            <a:endParaRPr lang="uk-UA" altLang="ru-RU" sz="1800" b="1" smtClean="0">
              <a:solidFill>
                <a:srgbClr val="FF5374"/>
              </a:solidFill>
            </a:endParaRPr>
          </a:p>
          <a:p>
            <a:pPr algn="just" eaLnBrk="1" hangingPunct="1">
              <a:lnSpc>
                <a:spcPct val="80000"/>
              </a:lnSpc>
            </a:pPr>
            <a:r>
              <a:rPr lang="uk-UA" altLang="ru-RU" sz="2400" b="1" smtClean="0">
                <a:solidFill>
                  <a:srgbClr val="FF5374"/>
                </a:solidFill>
              </a:rPr>
              <a:t>Тіла еферентних</a:t>
            </a:r>
            <a:r>
              <a:rPr lang="uk-UA" altLang="ru-RU" sz="2400" smtClean="0"/>
              <a:t> вегетативних нейронів знаходяться в </a:t>
            </a:r>
            <a:r>
              <a:rPr lang="uk-UA" altLang="ru-RU" sz="2400" b="1" smtClean="0">
                <a:solidFill>
                  <a:srgbClr val="FF5374"/>
                </a:solidFill>
              </a:rPr>
              <a:t>гангліях</a:t>
            </a:r>
            <a:r>
              <a:rPr lang="uk-UA" altLang="ru-RU" sz="2400" smtClean="0"/>
              <a:t>; </a:t>
            </a:r>
            <a:r>
              <a:rPr lang="uk-UA" altLang="ru-RU" sz="2400" b="1" smtClean="0">
                <a:solidFill>
                  <a:srgbClr val="FF5374"/>
                </a:solidFill>
              </a:rPr>
              <a:t>тіла соматичних еферентних нейронів — у передніх рогах спинного мозку.</a:t>
            </a:r>
            <a:r>
              <a:rPr lang="uk-UA" altLang="ru-RU" sz="2400" smtClean="0"/>
              <a:t> </a:t>
            </a:r>
            <a:r>
              <a:rPr lang="uk-UA" altLang="ru-RU" sz="2400" smtClean="0">
                <a:solidFill>
                  <a:srgbClr val="FF0000"/>
                </a:solidFill>
              </a:rPr>
              <a:t>Ганглій</a:t>
            </a:r>
            <a:r>
              <a:rPr lang="uk-UA" altLang="ru-RU" sz="2400" smtClean="0"/>
              <a:t> – скупчення різних типів нейронів та мікроглії, що вкриті сполучнотканинною капсулою.</a:t>
            </a:r>
            <a:endParaRPr lang="en-US" altLang="ru-RU" sz="2400" smtClean="0"/>
          </a:p>
          <a:p>
            <a:pPr algn="just" eaLnBrk="1" hangingPunct="1">
              <a:lnSpc>
                <a:spcPct val="80000"/>
              </a:lnSpc>
            </a:pPr>
            <a:r>
              <a:rPr lang="uk-UA" altLang="ru-RU" sz="2400" smtClean="0"/>
              <a:t> </a:t>
            </a:r>
            <a:r>
              <a:rPr lang="uk-UA" altLang="ru-RU" sz="2400" b="1" smtClean="0"/>
              <a:t>Вегетативна нервова система, на відміну від соматичної, має</a:t>
            </a:r>
            <a:r>
              <a:rPr lang="uk-UA" altLang="ru-RU" sz="2400" b="1" smtClean="0">
                <a:solidFill>
                  <a:srgbClr val="FF0000"/>
                </a:solidFill>
              </a:rPr>
              <a:t> ганглії</a:t>
            </a:r>
            <a:r>
              <a:rPr lang="uk-UA" altLang="ru-RU" sz="2400" b="1" smtClean="0"/>
              <a:t> – скупчення тіл нейронів, що винесені на периферію, приймають участь в обробці інформації і таким чином виконують функції властиві нервовим центрам. </a:t>
            </a:r>
            <a:endParaRPr lang="en-US" altLang="ru-RU" sz="2400" b="1" smtClean="0"/>
          </a:p>
          <a:p>
            <a:pPr algn="just" eaLnBrk="1" hangingPunct="1">
              <a:lnSpc>
                <a:spcPct val="80000"/>
              </a:lnSpc>
            </a:pPr>
            <a:r>
              <a:rPr lang="uk-UA" altLang="ru-RU" sz="2400" b="1" smtClean="0"/>
              <a:t> </a:t>
            </a:r>
            <a:r>
              <a:rPr lang="uk-UA" altLang="ru-RU" sz="2400" b="1" smtClean="0">
                <a:solidFill>
                  <a:srgbClr val="FF0000"/>
                </a:solidFill>
              </a:rPr>
              <a:t>Характер виходу</a:t>
            </a:r>
            <a:r>
              <a:rPr lang="uk-UA" altLang="ru-RU" sz="2400" b="1" smtClean="0"/>
              <a:t> нервових волокон з ЦНС у соматичних нейронів </a:t>
            </a:r>
            <a:r>
              <a:rPr lang="uk-UA" altLang="ru-RU" sz="2400" b="1" smtClean="0">
                <a:solidFill>
                  <a:srgbClr val="FF0000"/>
                </a:solidFill>
              </a:rPr>
              <a:t>сегментарний</a:t>
            </a:r>
            <a:r>
              <a:rPr lang="uk-UA" altLang="ru-RU" sz="2400" b="1" smtClean="0"/>
              <a:t>, а у </a:t>
            </a:r>
            <a:r>
              <a:rPr lang="uk-UA" altLang="ru-RU" sz="2400" b="1" smtClean="0">
                <a:solidFill>
                  <a:srgbClr val="FF0000"/>
                </a:solidFill>
              </a:rPr>
              <a:t>вегетативних змішаний</a:t>
            </a:r>
            <a:r>
              <a:rPr lang="uk-UA" altLang="ru-RU" sz="2400" b="1" smtClean="0"/>
              <a:t>.</a:t>
            </a:r>
            <a:r>
              <a:rPr lang="uk-UA" altLang="ru-RU" sz="2400" b="1" smtClean="0">
                <a:solidFill>
                  <a:srgbClr val="FF0000"/>
                </a:solidFill>
              </a:rPr>
              <a:t> 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ru-RU" sz="2400" b="1" smtClean="0">
                <a:solidFill>
                  <a:srgbClr val="FF0000"/>
                </a:solidFill>
              </a:rPr>
              <a:t>— Інервація ефекторів соматичними волокнами</a:t>
            </a:r>
            <a:endParaRPr lang="en-US" altLang="ru-RU" sz="2400" b="1" smtClean="0"/>
          </a:p>
          <a:p>
            <a:pPr algn="just" eaLnBrk="1" hangingPunct="1">
              <a:lnSpc>
                <a:spcPct val="80000"/>
              </a:lnSpc>
            </a:pPr>
            <a:r>
              <a:rPr lang="uk-UA" altLang="ru-RU" sz="2400" b="1" smtClean="0"/>
              <a:t>базується на сегментарному принципі, для вегетативних нейронів така закономірність відсутня, при цьому внутрішні органи можуть отримувати парасимпатичну, симпатичну та метасимпатичну інервацію.</a:t>
            </a:r>
            <a:endParaRPr lang="en-US" altLang="ru-RU" sz="2400" b="1" smtClean="0"/>
          </a:p>
          <a:p>
            <a:pPr algn="just" eaLnBrk="1" hangingPunct="1">
              <a:lnSpc>
                <a:spcPct val="80000"/>
              </a:lnSpc>
            </a:pPr>
            <a:endParaRPr lang="uk-UA" altLang="ru-RU" sz="2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  <a:gradFill rotWithShape="1">
            <a:gsLst>
              <a:gs pos="0">
                <a:srgbClr val="FFFF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algn="just" eaLnBrk="1" hangingPunct="1">
              <a:lnSpc>
                <a:spcPct val="80000"/>
              </a:lnSpc>
            </a:pPr>
            <a:endParaRPr lang="uk-UA" altLang="ru-RU" sz="2400" b="1" smtClean="0"/>
          </a:p>
          <a:p>
            <a:pPr algn="just" eaLnBrk="1" hangingPunct="1">
              <a:lnSpc>
                <a:spcPct val="80000"/>
              </a:lnSpc>
            </a:pPr>
            <a:endParaRPr lang="uk-UA" altLang="ru-RU" sz="2400" b="1" smtClean="0"/>
          </a:p>
          <a:p>
            <a:pPr algn="just" eaLnBrk="1" hangingPunct="1">
              <a:lnSpc>
                <a:spcPct val="80000"/>
              </a:lnSpc>
            </a:pPr>
            <a:endParaRPr lang="uk-UA" altLang="ru-RU" sz="2400" b="1" smtClean="0"/>
          </a:p>
          <a:p>
            <a:pPr algn="just" eaLnBrk="1" hangingPunct="1">
              <a:lnSpc>
                <a:spcPct val="80000"/>
              </a:lnSpc>
            </a:pPr>
            <a:r>
              <a:rPr lang="uk-UA" altLang="ru-RU" sz="2400" b="1" smtClean="0"/>
              <a:t>Медіатором в еферентній ланці дуги соматичного рефлексу є </a:t>
            </a:r>
            <a:r>
              <a:rPr lang="uk-UA" altLang="ru-RU" sz="2400" b="1" smtClean="0">
                <a:solidFill>
                  <a:srgbClr val="FF0000"/>
                </a:solidFill>
              </a:rPr>
              <a:t>ацетилхолін</a:t>
            </a:r>
            <a:r>
              <a:rPr lang="uk-UA" altLang="ru-RU" sz="2400" b="1" smtClean="0"/>
              <a:t>, а медіаторами вегетативного рефлексу можуть бути </a:t>
            </a:r>
            <a:r>
              <a:rPr lang="uk-UA" altLang="ru-RU" sz="2400" b="1" smtClean="0">
                <a:solidFill>
                  <a:srgbClr val="FF0000"/>
                </a:solidFill>
              </a:rPr>
              <a:t>ацетилхолін, АТФ, норадреналін, серотонін, гістамін, речовина Р та інші.</a:t>
            </a:r>
            <a:endParaRPr lang="en-US" altLang="ru-RU" sz="2400" b="1" smtClean="0">
              <a:solidFill>
                <a:srgbClr val="FF0000"/>
              </a:solidFill>
            </a:endParaRPr>
          </a:p>
          <a:p>
            <a:pPr algn="just" eaLnBrk="1" hangingPunct="1">
              <a:lnSpc>
                <a:spcPct val="80000"/>
              </a:lnSpc>
            </a:pPr>
            <a:r>
              <a:rPr lang="uk-UA" altLang="ru-RU" sz="2400" b="1" smtClean="0"/>
              <a:t> </a:t>
            </a:r>
            <a:r>
              <a:rPr lang="uk-UA" altLang="ru-RU" sz="2400" b="1" smtClean="0">
                <a:solidFill>
                  <a:srgbClr val="FF0000"/>
                </a:solidFill>
              </a:rPr>
              <a:t>Соматична</a:t>
            </a:r>
            <a:r>
              <a:rPr lang="uk-UA" altLang="ru-RU" sz="2400" b="1" smtClean="0"/>
              <a:t> нервова система забезпечує рухові реакції скелетної мускулатури та сприйняття зовнішніх подразників, </a:t>
            </a:r>
            <a:r>
              <a:rPr lang="uk-UA" altLang="ru-RU" sz="2400" b="1" smtClean="0">
                <a:solidFill>
                  <a:srgbClr val="FF0000"/>
                </a:solidFill>
              </a:rPr>
              <a:t>вегетативна нервова система </a:t>
            </a:r>
            <a:r>
              <a:rPr lang="uk-UA" altLang="ru-RU" sz="2400" b="1" smtClean="0"/>
              <a:t>відповідає за процеси росту, розмноження, діяльність внутрішніх органів, забезпечення гомеостазу.</a:t>
            </a:r>
            <a:endParaRPr lang="en-US" altLang="ru-RU" sz="2400" b="1" smtClean="0"/>
          </a:p>
          <a:p>
            <a:pPr algn="just" eaLnBrk="1" hangingPunct="1">
              <a:lnSpc>
                <a:spcPct val="80000"/>
              </a:lnSpc>
            </a:pPr>
            <a:r>
              <a:rPr lang="uk-UA" altLang="ru-RU" sz="2400" b="1" smtClean="0"/>
              <a:t> Регуляція функцій вегетативною нервовою системою відбувається </a:t>
            </a:r>
            <a:r>
              <a:rPr lang="uk-UA" altLang="ru-RU" sz="2400" b="1" smtClean="0">
                <a:solidFill>
                  <a:srgbClr val="FF0000"/>
                </a:solidFill>
              </a:rPr>
              <a:t>автономно</a:t>
            </a:r>
            <a:r>
              <a:rPr lang="uk-UA" altLang="ru-RU" sz="2400" b="1" smtClean="0"/>
              <a:t>, на відміну від </a:t>
            </a:r>
            <a:r>
              <a:rPr lang="uk-UA" altLang="ru-RU" sz="2400" b="1" smtClean="0">
                <a:solidFill>
                  <a:srgbClr val="FF0000"/>
                </a:solidFill>
              </a:rPr>
              <a:t>свідомого керування </a:t>
            </a:r>
            <a:r>
              <a:rPr lang="uk-UA" altLang="ru-RU" sz="2400" b="1" smtClean="0"/>
              <a:t>соматичною нервовою системою.</a:t>
            </a:r>
            <a:endParaRPr lang="en-US" altLang="ru-RU" sz="2400" b="1" smtClean="0"/>
          </a:p>
          <a:p>
            <a:pPr algn="just" eaLnBrk="1" hangingPunct="1">
              <a:lnSpc>
                <a:spcPct val="80000"/>
              </a:lnSpc>
            </a:pPr>
            <a:r>
              <a:rPr lang="uk-UA" altLang="ru-RU" sz="2400" b="1" smtClean="0"/>
              <a:t>Ефект впливу соматичних волокон завжди </a:t>
            </a:r>
            <a:r>
              <a:rPr lang="uk-UA" altLang="ru-RU" sz="2400" b="1" smtClean="0">
                <a:solidFill>
                  <a:srgbClr val="FF0000"/>
                </a:solidFill>
              </a:rPr>
              <a:t>стимулюючий</a:t>
            </a:r>
            <a:r>
              <a:rPr lang="uk-UA" altLang="ru-RU" sz="2400" b="1" smtClean="0"/>
              <a:t>, вегетативних — може бути як </a:t>
            </a:r>
            <a:r>
              <a:rPr lang="uk-UA" altLang="ru-RU" sz="2400" b="1" smtClean="0">
                <a:solidFill>
                  <a:srgbClr val="FF0000"/>
                </a:solidFill>
              </a:rPr>
              <a:t>стимулюючим, так і гамівним</a:t>
            </a:r>
            <a:r>
              <a:rPr lang="uk-UA" altLang="ru-RU" sz="2400" b="1" smtClean="0"/>
              <a:t>.</a:t>
            </a:r>
          </a:p>
          <a:p>
            <a:pPr algn="just" eaLnBrk="1" hangingPunct="1">
              <a:lnSpc>
                <a:spcPct val="80000"/>
              </a:lnSpc>
            </a:pPr>
            <a:endParaRPr lang="uk-UA" altLang="ru-RU" sz="2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60350"/>
            <a:ext cx="8064500" cy="6264275"/>
          </a:xfrm>
          <a:gradFill rotWithShape="1">
            <a:gsLst>
              <a:gs pos="0">
                <a:srgbClr val="FCE2EA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CE2EA"/>
            </a:extrusionClr>
          </a:sp3d>
        </p:spPr>
        <p:txBody>
          <a:bodyPr>
            <a:flatTx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uk-UA" sz="2800" b="1" smtClean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ВІДМІННОСТІ  ПАРАСИМПАТИЧНОГО ВІДДІЛУ  АНС ВІД СИМПАТИЧНОГО</a:t>
            </a:r>
            <a:endParaRPr lang="en-US" sz="2800" smtClean="0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uk-UA" smtClean="0"/>
              <a:t>Постійність внутрішнього середовища, обмін речовин та енергії, тобто функціональний рівень внутрішніх параметрів організму забезпечується єдністю та різноспрямованістю дії двох відділів вегетативної нервової системи — парасимпатичного та симпатичного у їх функціональному антагонізмі. Це виявляється певними морфологічними та функціональними особливостями цих відділів, які полягають в тому що:</a:t>
            </a:r>
            <a:endParaRPr lang="en-US" smtClean="0"/>
          </a:p>
          <a:p>
            <a:pPr algn="just" eaLnBrk="1" hangingPunct="1">
              <a:lnSpc>
                <a:spcPct val="90000"/>
              </a:lnSpc>
              <a:defRPr/>
            </a:pPr>
            <a:endParaRPr lang="uk-UA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977900" y="658813"/>
            <a:ext cx="7188200" cy="5387975"/>
          </a:xfrm>
          <a:ln w="73025">
            <a:solidFill>
              <a:srgbClr val="FCB2B2"/>
            </a:solidFill>
          </a:ln>
        </p:spPr>
      </p:pic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1116013" y="0"/>
            <a:ext cx="712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/>
              <a:t>Відділи автономної нервової системи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3284538"/>
            <a:ext cx="7129463" cy="3384550"/>
          </a:xfrm>
          <a:gradFill rotWithShape="1">
            <a:gsLst>
              <a:gs pos="0">
                <a:schemeClr val="hlink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>
            <a:flatTx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uk-UA" altLang="ru-RU" sz="2400" b="1" smtClean="0"/>
              <a:t>центри парасимпатичного відділу розташовані в бульбарному відділі головного мозку та сакральному відділі спинного мозку (краніальні – у ядрах Ш, </a:t>
            </a:r>
            <a:r>
              <a:rPr lang="en-US" altLang="ru-RU" sz="2400" b="1" smtClean="0"/>
              <a:t>VII</a:t>
            </a:r>
            <a:r>
              <a:rPr lang="uk-UA" altLang="ru-RU" sz="2400" b="1" smtClean="0"/>
              <a:t>, </a:t>
            </a:r>
            <a:r>
              <a:rPr lang="en-US" altLang="ru-RU" sz="2400" b="1" smtClean="0"/>
              <a:t>IX</a:t>
            </a:r>
            <a:r>
              <a:rPr lang="uk-UA" altLang="ru-RU" sz="2400" b="1" smtClean="0"/>
              <a:t>, </a:t>
            </a:r>
            <a:r>
              <a:rPr lang="en-US" altLang="ru-RU" sz="2400" b="1" smtClean="0"/>
              <a:t>X</a:t>
            </a:r>
            <a:r>
              <a:rPr lang="uk-UA" altLang="ru-RU" sz="2400" b="1" smtClean="0"/>
              <a:t> чер.-м.н., сакральні – у бокових рогах трьох сегментів крижового відділу сп.м.- </a:t>
            </a:r>
            <a:r>
              <a:rPr lang="en-US" altLang="ru-RU" sz="2400" b="1" smtClean="0"/>
              <a:t>S</a:t>
            </a:r>
            <a:r>
              <a:rPr lang="uk-UA" altLang="ru-RU" sz="1600" b="1" smtClean="0"/>
              <a:t>2</a:t>
            </a:r>
            <a:r>
              <a:rPr lang="uk-UA" altLang="ru-RU" sz="1600" b="1" smtClean="0">
                <a:latin typeface="Arial" charset="0"/>
              </a:rPr>
              <a:t>-</a:t>
            </a:r>
            <a:r>
              <a:rPr lang="en-US" altLang="ru-RU" sz="2400" b="1" smtClean="0"/>
              <a:t>S</a:t>
            </a:r>
            <a:r>
              <a:rPr lang="uk-UA" altLang="ru-RU" sz="1600" b="1" smtClean="0"/>
              <a:t>4</a:t>
            </a:r>
            <a:r>
              <a:rPr lang="uk-UA" altLang="ru-RU" sz="2400" b="1" smtClean="0"/>
              <a:t> – нисхідна частина ободової кишки, тазові органи (пряма кишка,</a:t>
            </a:r>
            <a:r>
              <a:rPr lang="uk-UA" altLang="ru-RU" sz="2400" b="1" smtClean="0">
                <a:latin typeface="Arial" charset="0"/>
              </a:rPr>
              <a:t> </a:t>
            </a:r>
            <a:r>
              <a:rPr lang="uk-UA" altLang="ru-RU" sz="2400" b="1" smtClean="0"/>
              <a:t>сечовий міхур, статеві органи), центри симпатичного відділу – у торако-люмбальному відділі спинного мозку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uk-UA" altLang="ru-RU" sz="2400" b="1" smtClean="0"/>
              <a:t>	(</a:t>
            </a:r>
            <a:r>
              <a:rPr lang="en-US" altLang="ru-RU" sz="2400" b="1" smtClean="0"/>
              <a:t>T</a:t>
            </a:r>
            <a:r>
              <a:rPr lang="uk-UA" altLang="ru-RU" sz="1600" b="1" smtClean="0"/>
              <a:t>1</a:t>
            </a:r>
            <a:r>
              <a:rPr lang="uk-UA" altLang="ru-RU" sz="2400" b="1" smtClean="0"/>
              <a:t> (</a:t>
            </a:r>
            <a:r>
              <a:rPr lang="en-US" altLang="ru-RU" sz="2400" b="1" smtClean="0"/>
              <a:t>C</a:t>
            </a:r>
            <a:r>
              <a:rPr lang="uk-UA" altLang="ru-RU" sz="1600" b="1" smtClean="0"/>
              <a:t>8</a:t>
            </a:r>
            <a:r>
              <a:rPr lang="uk-UA" altLang="ru-RU" sz="2400" b="1" smtClean="0"/>
              <a:t>) –</a:t>
            </a:r>
            <a:r>
              <a:rPr lang="en-US" altLang="ru-RU" sz="2400" b="1" smtClean="0"/>
              <a:t>L</a:t>
            </a:r>
            <a:r>
              <a:rPr lang="uk-UA" altLang="ru-RU" sz="1600" b="1" smtClean="0"/>
              <a:t>5</a:t>
            </a:r>
            <a:r>
              <a:rPr lang="uk-UA" altLang="ru-RU" sz="2400" b="1" smtClean="0"/>
              <a:t>);</a:t>
            </a:r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0"/>
            <a:ext cx="720090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609600"/>
            <a:ext cx="7315200" cy="5486400"/>
          </a:xfrm>
          <a:ln w="28575">
            <a:solidFill>
              <a:srgbClr val="339966"/>
            </a:solidFill>
          </a:ln>
        </p:spPr>
      </p:pic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620713"/>
            <a:ext cx="7315200" cy="5486400"/>
          </a:xfrm>
          <a:prstGeom prst="rect">
            <a:avLst/>
          </a:prstGeom>
          <a:noFill/>
          <a:ln w="28575">
            <a:solidFill>
              <a:srgbClr val="33996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609600"/>
            <a:ext cx="7315200" cy="5486400"/>
          </a:xfrm>
          <a:ln w="38100">
            <a:solidFill>
              <a:srgbClr val="80008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977900" y="658813"/>
            <a:ext cx="7188200" cy="5387975"/>
          </a:xfrm>
          <a:ln w="76200">
            <a:solidFill>
              <a:srgbClr val="FFCC99"/>
            </a:solidFill>
          </a:ln>
        </p:spPr>
      </p:pic>
      <p:sp>
        <p:nvSpPr>
          <p:cNvPr id="41986" name="Rectangle 3"/>
          <p:cNvSpPr>
            <a:spLocks noChangeArrowheads="1"/>
          </p:cNvSpPr>
          <p:nvPr/>
        </p:nvSpPr>
        <p:spPr bwMode="auto">
          <a:xfrm>
            <a:off x="611188" y="0"/>
            <a:ext cx="8137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/>
              <a:t>    Симпатичний відділ автономної нервової сиситеми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2" name="Object 4"/>
          <p:cNvGraphicFramePr>
            <a:graphicFrameLocks noChangeAspect="1"/>
          </p:cNvGraphicFramePr>
          <p:nvPr>
            <p:ph/>
          </p:nvPr>
        </p:nvGraphicFramePr>
        <p:xfrm>
          <a:off x="4643438" y="188913"/>
          <a:ext cx="4500562" cy="6335712"/>
        </p:xfrm>
        <a:graphic>
          <a:graphicData uri="http://schemas.openxmlformats.org/presentationml/2006/ole">
            <p:oleObj spid="_x0000_s27652" name="Точечный рисунок" r:id="rId3" imgW="8066667" imgH="5582429" progId="PBrush">
              <p:embed/>
            </p:oleObj>
          </a:graphicData>
        </a:graphic>
      </p:graphicFrame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179388" y="115888"/>
            <a:ext cx="4464050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uk-UA" altLang="ru-RU" b="1"/>
              <a:t>У останньому шийному та двох перших грудних сегментах спинного мозку розташований  спіноциліарний центр, що здійснює регуляцію функції гладких м’язів ока, в т.ч. м’язу, що розширює зіницю. Від 2-4 грудних сегментів сегментів спинного мозку відходять симпатичні волокна, що інервують слинні залози. У перших п</a:t>
            </a:r>
            <a:r>
              <a:rPr lang="ru-RU" altLang="ru-RU" b="1"/>
              <a:t>’</a:t>
            </a:r>
            <a:r>
              <a:rPr lang="uk-UA" altLang="ru-RU" b="1"/>
              <a:t>яти грудних сегментах спинного мозку розташовані симпатичні нейрони, що інервують серце та бронхи.</a:t>
            </a:r>
            <a:endParaRPr lang="ru-RU" alt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188913"/>
            <a:ext cx="8007350" cy="693737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uk-UA" altLang="ru-RU" sz="2800" smtClean="0">
                <a:solidFill>
                  <a:srgbClr val="009999"/>
                </a:solidFill>
              </a:rPr>
              <a:t>Найважливіші нервові центри спинного мозку</a:t>
            </a:r>
          </a:p>
        </p:txBody>
      </p:sp>
      <p:sp>
        <p:nvSpPr>
          <p:cNvPr id="45058" name="Rectangle 3"/>
          <p:cNvSpPr>
            <a:spLocks noChangeArrowheads="1"/>
          </p:cNvSpPr>
          <p:nvPr/>
        </p:nvSpPr>
        <p:spPr bwMode="auto">
          <a:xfrm>
            <a:off x="0" y="1125538"/>
            <a:ext cx="9144000" cy="602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uk-UA" altLang="ru-RU" sz="1800"/>
              <a:t>Центр зіничного рефлексу – С8 - Т</a:t>
            </a:r>
            <a:r>
              <a:rPr lang="en-US" altLang="ru-RU" sz="1800"/>
              <a:t>h</a:t>
            </a:r>
            <a:r>
              <a:rPr lang="uk-UA" altLang="ru-RU" sz="1800"/>
              <a:t> 2.</a:t>
            </a: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uk-UA" altLang="ru-RU" sz="1800"/>
              <a:t>Регуляція діяльності серця  - Т </a:t>
            </a:r>
            <a:r>
              <a:rPr lang="en-US" altLang="ru-RU" sz="1800"/>
              <a:t>h</a:t>
            </a:r>
            <a:r>
              <a:rPr lang="uk-UA" altLang="ru-RU" sz="1800"/>
              <a:t>1 – Т</a:t>
            </a:r>
            <a:r>
              <a:rPr lang="en-US" altLang="ru-RU" sz="1800"/>
              <a:t>h</a:t>
            </a:r>
            <a:r>
              <a:rPr lang="uk-UA" altLang="ru-RU" sz="1800"/>
              <a:t> 5</a:t>
            </a: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altLang="ru-RU" sz="1800"/>
              <a:t>C</a:t>
            </a:r>
            <a:r>
              <a:rPr lang="uk-UA" altLang="ru-RU" sz="1800"/>
              <a:t>линовиділення</a:t>
            </a:r>
            <a:r>
              <a:rPr lang="en-US" altLang="ru-RU" sz="1800"/>
              <a:t> – Th</a:t>
            </a:r>
            <a:r>
              <a:rPr lang="uk-UA" altLang="ru-RU" sz="1800"/>
              <a:t> </a:t>
            </a:r>
            <a:r>
              <a:rPr lang="en-US" altLang="ru-RU" sz="1800"/>
              <a:t>2 – Th</a:t>
            </a:r>
            <a:r>
              <a:rPr lang="uk-UA" altLang="ru-RU" sz="1800"/>
              <a:t> </a:t>
            </a:r>
            <a:r>
              <a:rPr lang="en-US" altLang="ru-RU" sz="1800"/>
              <a:t>5</a:t>
            </a: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uk-UA" altLang="ru-RU" sz="1800"/>
              <a:t>Регуляція функцій шлунка</a:t>
            </a:r>
            <a:r>
              <a:rPr lang="en-US" altLang="ru-RU" sz="1800"/>
              <a:t>- </a:t>
            </a:r>
            <a:r>
              <a:rPr lang="uk-UA" altLang="ru-RU" sz="1800"/>
              <a:t>Т</a:t>
            </a:r>
            <a:r>
              <a:rPr lang="en-US" altLang="ru-RU" sz="1800"/>
              <a:t>h 6</a:t>
            </a:r>
            <a:r>
              <a:rPr lang="uk-UA" altLang="ru-RU" sz="1800"/>
              <a:t> – Т</a:t>
            </a:r>
            <a:r>
              <a:rPr lang="en-US" altLang="ru-RU" sz="1800"/>
              <a:t>h</a:t>
            </a:r>
            <a:r>
              <a:rPr lang="uk-UA" altLang="ru-RU" sz="1800"/>
              <a:t> </a:t>
            </a:r>
            <a:r>
              <a:rPr lang="en-US" altLang="ru-RU" sz="1800"/>
              <a:t>9</a:t>
            </a: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uk-UA" altLang="ru-RU" sz="1800"/>
              <a:t>Регуляція функцій нирок </a:t>
            </a:r>
            <a:r>
              <a:rPr lang="en-US" altLang="ru-RU" sz="1800"/>
              <a:t> - </a:t>
            </a:r>
            <a:r>
              <a:rPr lang="uk-UA" altLang="ru-RU" sz="1800"/>
              <a:t>Т</a:t>
            </a:r>
            <a:r>
              <a:rPr lang="en-US" altLang="ru-RU" sz="1800"/>
              <a:t>h 5</a:t>
            </a:r>
            <a:r>
              <a:rPr lang="uk-UA" altLang="ru-RU" sz="1800"/>
              <a:t>  – </a:t>
            </a:r>
            <a:r>
              <a:rPr lang="en-US" altLang="ru-RU" sz="1800"/>
              <a:t>L</a:t>
            </a:r>
            <a:r>
              <a:rPr lang="uk-UA" altLang="ru-RU" sz="1800"/>
              <a:t> </a:t>
            </a:r>
            <a:r>
              <a:rPr lang="en-US" altLang="ru-RU" sz="1800"/>
              <a:t>3   </a:t>
            </a:r>
            <a:endParaRPr lang="uk-UA" altLang="ru-RU" sz="1800"/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uk-UA" altLang="ru-RU" sz="1800"/>
              <a:t>Парасимпатична інервація (</a:t>
            </a:r>
            <a:r>
              <a:rPr lang="en-US" altLang="ru-RU" sz="1800"/>
              <a:t>S2 – S4 </a:t>
            </a:r>
            <a:r>
              <a:rPr lang="uk-UA" altLang="ru-RU" sz="1800"/>
              <a:t>)  - всі органи малої миски </a:t>
            </a:r>
            <a:r>
              <a:rPr lang="en-US" altLang="ru-RU" sz="1800"/>
              <a:t>: </a:t>
            </a:r>
            <a:r>
              <a:rPr lang="uk-UA" altLang="ru-RU" sz="1800"/>
              <a:t> сечовий міхур, частина товстої кишки нижче її згину, статеві органи</a:t>
            </a:r>
            <a:r>
              <a:rPr lang="en-US" altLang="ru-RU" sz="1800"/>
              <a:t>;</a:t>
            </a:r>
            <a:r>
              <a:rPr lang="uk-UA" altLang="ru-RU" sz="1800"/>
              <a:t> у жінок – судинні реакції клітора, вагіни </a:t>
            </a:r>
            <a:r>
              <a:rPr lang="en-US" altLang="ru-RU" sz="1800"/>
              <a:t>;</a:t>
            </a:r>
            <a:r>
              <a:rPr lang="uk-UA" altLang="ru-RU" sz="1800"/>
              <a:t> у чоловіків –</a:t>
            </a:r>
            <a:r>
              <a:rPr lang="en-US" altLang="ru-RU" sz="1800"/>
              <a:t> </a:t>
            </a:r>
            <a:r>
              <a:rPr lang="uk-UA" altLang="ru-RU" sz="1800"/>
              <a:t>рефлекторний компонент ерекції.</a:t>
            </a:r>
            <a:endParaRPr lang="en-US" altLang="ru-RU" sz="1800"/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uk-UA" altLang="ru-RU" sz="1800"/>
              <a:t>Сегментарно розташовані центри непосмугованих м</a:t>
            </a:r>
            <a:r>
              <a:rPr lang="en-US" altLang="ru-RU" sz="1800"/>
              <a:t>’</a:t>
            </a:r>
            <a:r>
              <a:rPr lang="uk-UA" altLang="ru-RU" sz="1800"/>
              <a:t>язів внутрішніх органів, центри піломоторних рефлексів, що регулюють функції потових залоз і судин.</a:t>
            </a: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uk-UA" altLang="ru-RU" sz="1800"/>
              <a:t>Центри управління скелетними м</a:t>
            </a:r>
            <a:r>
              <a:rPr lang="en-US" altLang="ru-RU" sz="1800"/>
              <a:t>’</a:t>
            </a:r>
            <a:r>
              <a:rPr lang="uk-UA" altLang="ru-RU" sz="1800"/>
              <a:t>язами розміщені у всіх відділах спинного мозку і інервують за сегментарним принципом  </a:t>
            </a:r>
            <a:r>
              <a:rPr lang="en-US" altLang="ru-RU" sz="1800"/>
              <a:t>:</a:t>
            </a:r>
            <a:r>
              <a:rPr lang="uk-UA" altLang="ru-RU" sz="1800"/>
              <a:t> м</a:t>
            </a:r>
            <a:r>
              <a:rPr lang="en-US" altLang="ru-RU" sz="1800"/>
              <a:t>’</a:t>
            </a:r>
            <a:r>
              <a:rPr lang="uk-UA" altLang="ru-RU" sz="1800"/>
              <a:t>язи шиї (</a:t>
            </a:r>
            <a:r>
              <a:rPr lang="en-US" altLang="ru-RU" sz="1800"/>
              <a:t>C1 – C4 </a:t>
            </a:r>
            <a:r>
              <a:rPr lang="uk-UA" altLang="ru-RU" sz="1800"/>
              <a:t>), діафрагми (</a:t>
            </a:r>
            <a:r>
              <a:rPr lang="en-US" altLang="ru-RU" sz="1800"/>
              <a:t>C</a:t>
            </a:r>
            <a:r>
              <a:rPr lang="uk-UA" altLang="ru-RU" sz="1800"/>
              <a:t>3</a:t>
            </a:r>
            <a:r>
              <a:rPr lang="en-US" altLang="ru-RU" sz="1800"/>
              <a:t> – </a:t>
            </a:r>
            <a:r>
              <a:rPr lang="uk-UA" altLang="ru-RU" sz="1800"/>
              <a:t>С5), верхніх кінцівок (</a:t>
            </a:r>
            <a:r>
              <a:rPr lang="en-US" altLang="ru-RU" sz="1800"/>
              <a:t>C</a:t>
            </a:r>
            <a:r>
              <a:rPr lang="uk-UA" altLang="ru-RU" sz="1800"/>
              <a:t>5</a:t>
            </a:r>
            <a:r>
              <a:rPr lang="en-US" altLang="ru-RU" sz="1800"/>
              <a:t> –Th2 </a:t>
            </a:r>
            <a:r>
              <a:rPr lang="uk-UA" altLang="ru-RU" sz="1800"/>
              <a:t>), тулуба (</a:t>
            </a:r>
            <a:r>
              <a:rPr lang="en-US" altLang="ru-RU" sz="1800"/>
              <a:t>Th</a:t>
            </a:r>
            <a:r>
              <a:rPr lang="uk-UA" altLang="ru-RU" sz="1800"/>
              <a:t> 3 – </a:t>
            </a:r>
            <a:r>
              <a:rPr lang="en-US" altLang="ru-RU" sz="1800"/>
              <a:t>L</a:t>
            </a:r>
            <a:r>
              <a:rPr lang="uk-UA" altLang="ru-RU" sz="1800"/>
              <a:t>1) і нижніх кінцівок (</a:t>
            </a:r>
            <a:r>
              <a:rPr lang="en-US" altLang="ru-RU" sz="1800"/>
              <a:t>L</a:t>
            </a:r>
            <a:r>
              <a:rPr lang="uk-UA" altLang="ru-RU" sz="1800"/>
              <a:t>2 – </a:t>
            </a:r>
            <a:r>
              <a:rPr lang="en-US" altLang="ru-RU" sz="1800"/>
              <a:t>S</a:t>
            </a:r>
            <a:r>
              <a:rPr lang="uk-UA" altLang="ru-RU" sz="1800"/>
              <a:t>5).</a:t>
            </a: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70000"/>
            </a:pPr>
            <a:r>
              <a:rPr lang="uk-UA" altLang="ru-RU" sz="1400"/>
              <a:t>Кожен сегмент спинного мозку приймає участь у чутливій інервації трьох дерматомів </a:t>
            </a: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70000"/>
            </a:pPr>
            <a:r>
              <a:rPr lang="uk-UA" altLang="ru-RU" sz="1400"/>
              <a:t>(ділянка шкіри, інервована чутливими волокнами сегмента – дерматом). Спинний мозок має власний асоціативний апарат, що здійснює зв</a:t>
            </a:r>
            <a:r>
              <a:rPr lang="en-US" altLang="ru-RU" sz="1400"/>
              <a:t>’</a:t>
            </a:r>
            <a:r>
              <a:rPr lang="uk-UA" altLang="ru-RU" sz="1400"/>
              <a:t>язки між сегментами і всередині сегментів. Забезпечує регуляцію рухів кінцівок і тулуба, тонусу м</a:t>
            </a:r>
            <a:r>
              <a:rPr lang="en-US" altLang="ru-RU" sz="1400"/>
              <a:t>’</a:t>
            </a:r>
            <a:r>
              <a:rPr lang="uk-UA" altLang="ru-RU" sz="1400"/>
              <a:t>язів, підтримання постави. </a:t>
            </a: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uk-UA" altLang="ru-RU" sz="1800"/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uk-UA" altLang="ru-RU" sz="1800"/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altLang="ru-RU" sz="1800"/>
              <a:t> </a:t>
            </a:r>
            <a:endParaRPr lang="uk-UA" altLang="ru-RU" sz="18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981075"/>
            <a:ext cx="7772400" cy="5114925"/>
          </a:xfrm>
          <a:gradFill rotWithShape="1">
            <a:gsLst>
              <a:gs pos="0">
                <a:srgbClr val="FFFFFF"/>
              </a:gs>
              <a:gs pos="100000">
                <a:srgbClr val="FCB2B2"/>
              </a:gs>
            </a:gsLst>
            <a:path path="rect">
              <a:fillToRect r="100000" b="100000"/>
            </a:path>
          </a:gradFill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uk-UA" altLang="ru-RU" smtClean="0"/>
              <a:t>    </a:t>
            </a:r>
            <a:r>
              <a:rPr lang="uk-UA" altLang="ru-RU" b="1" smtClean="0">
                <a:solidFill>
                  <a:srgbClr val="FF5050"/>
                </a:solidFill>
              </a:rPr>
              <a:t>Парасимпатичні</a:t>
            </a:r>
            <a:r>
              <a:rPr lang="uk-UA" altLang="ru-RU" b="1" smtClean="0"/>
              <a:t> ганглії розташовані біля органу або безпосередньо в ньому (інтрамурально), </a:t>
            </a:r>
            <a:r>
              <a:rPr lang="uk-UA" altLang="ru-RU" b="1" smtClean="0">
                <a:solidFill>
                  <a:srgbClr val="FF5050"/>
                </a:solidFill>
              </a:rPr>
              <a:t>симпатичні</a:t>
            </a:r>
            <a:r>
              <a:rPr lang="uk-UA" altLang="ru-RU" b="1" smtClean="0"/>
              <a:t> — паравертебрально (симпатичний стовбур по обидва боки спинного мозку) або превертебрально – на відстані як від вісцеральних органів, так і від спинного мозку (сонячне, верхнє та нижнє сплетіння брижі);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981075"/>
            <a:ext cx="7188200" cy="5472113"/>
          </a:xfrm>
          <a:ln w="73025">
            <a:solidFill>
              <a:srgbClr val="F7B7CB"/>
            </a:solidFill>
          </a:ln>
        </p:spPr>
      </p:pic>
      <p:sp>
        <p:nvSpPr>
          <p:cNvPr id="47106" name="Rectangle 3"/>
          <p:cNvSpPr>
            <a:spLocks noChangeArrowheads="1"/>
          </p:cNvSpPr>
          <p:nvPr/>
        </p:nvSpPr>
        <p:spPr bwMode="auto">
          <a:xfrm>
            <a:off x="611188" y="188913"/>
            <a:ext cx="75612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/>
              <a:t>Парасимпатичний відділ автономної нервової системи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620713"/>
            <a:ext cx="7315200" cy="5486400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609600"/>
            <a:ext cx="7315200" cy="5486400"/>
          </a:xfrm>
          <a:ln w="69850" cap="flat">
            <a:solidFill>
              <a:srgbClr val="E8B5B0"/>
            </a:solidFill>
            <a:prstDash val="lgDash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8913"/>
            <a:ext cx="4067175" cy="6669087"/>
          </a:xfrm>
          <a:gradFill rotWithShape="1">
            <a:gsLst>
              <a:gs pos="0">
                <a:srgbClr val="FCE2EA"/>
              </a:gs>
              <a:gs pos="100000">
                <a:srgbClr val="FFFFFF"/>
              </a:gs>
            </a:gsLst>
            <a:path path="rect">
              <a:fillToRect r="100000" b="100000"/>
            </a:path>
          </a:gradFill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CE2EA"/>
            </a:extrusionClr>
          </a:sp3d>
        </p:spPr>
        <p:txBody>
          <a:bodyPr>
            <a:flatTx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en-US" altLang="ru-RU" sz="2000" smtClean="0"/>
              <a:t>O</a:t>
            </a:r>
            <a:r>
              <a:rPr lang="uk-UA" altLang="ru-RU" sz="2000" smtClean="0"/>
              <a:t>сновним медіатором в прегангліонарних та постганліонарних парасимпатичних волокнах та прегангліонарних симпатичних - </a:t>
            </a:r>
            <a:r>
              <a:rPr lang="uk-UA" altLang="ru-RU" sz="2000" smtClean="0">
                <a:solidFill>
                  <a:srgbClr val="FF0000"/>
                </a:solidFill>
              </a:rPr>
              <a:t>ацетилхолін</a:t>
            </a:r>
            <a:r>
              <a:rPr lang="uk-UA" altLang="ru-RU" sz="2000" smtClean="0"/>
              <a:t>, а постгангліонарних симпатичних - </a:t>
            </a:r>
            <a:r>
              <a:rPr lang="uk-UA" altLang="ru-RU" sz="2000" smtClean="0">
                <a:solidFill>
                  <a:srgbClr val="FF0000"/>
                </a:solidFill>
              </a:rPr>
              <a:t>норадреналін</a:t>
            </a:r>
            <a:r>
              <a:rPr lang="uk-UA" altLang="ru-RU" sz="2000" smtClean="0"/>
              <a:t>. Ацетилхолін реалізує ефект через </a:t>
            </a:r>
            <a:r>
              <a:rPr lang="uk-UA" altLang="ru-RU" sz="2000" smtClean="0">
                <a:solidFill>
                  <a:srgbClr val="FF0000"/>
                </a:solidFill>
              </a:rPr>
              <a:t>М-холінорецептори,</a:t>
            </a:r>
            <a:r>
              <a:rPr lang="uk-UA" altLang="ru-RU" sz="2000" smtClean="0"/>
              <a:t> які розташовані на мембранах ефекторних органів, </a:t>
            </a:r>
            <a:r>
              <a:rPr lang="uk-UA" altLang="ru-RU" sz="2000" smtClean="0">
                <a:solidFill>
                  <a:srgbClr val="FF0000"/>
                </a:solidFill>
              </a:rPr>
              <a:t>норадреналін</a:t>
            </a:r>
            <a:r>
              <a:rPr lang="uk-UA" altLang="ru-RU" sz="2000" smtClean="0"/>
              <a:t> — через </a:t>
            </a:r>
            <a:r>
              <a:rPr lang="uk-UA" altLang="ru-RU" sz="2000" smtClean="0">
                <a:solidFill>
                  <a:srgbClr val="FF0000"/>
                </a:solidFill>
              </a:rPr>
              <a:t>альфа (α-1 та α-2)- та бета (β-1 та β-2)- адренорецептори.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ru-RU" sz="2000" smtClean="0"/>
              <a:t>ефекти збудження парасимпатичного та симпатичного відділів на діяльність органів в основному </a:t>
            </a:r>
            <a:r>
              <a:rPr lang="uk-UA" altLang="ru-RU" sz="2000" smtClean="0">
                <a:solidFill>
                  <a:srgbClr val="FF0000"/>
                </a:solidFill>
              </a:rPr>
              <a:t>протилежні</a:t>
            </a:r>
            <a:r>
              <a:rPr lang="uk-UA" altLang="ru-RU" sz="2000" smtClean="0"/>
              <a:t>, за винятком реакції слинних залоз, рефлекторних реакцій з барорецепторів на діяльність серця, коли спостерігаються </a:t>
            </a:r>
            <a:r>
              <a:rPr lang="uk-UA" altLang="ru-RU" sz="2000" smtClean="0">
                <a:solidFill>
                  <a:srgbClr val="FF0000"/>
                </a:solidFill>
              </a:rPr>
              <a:t>синергічні, односпрямовані впливи.</a:t>
            </a:r>
            <a:r>
              <a:rPr lang="en-US" altLang="ru-RU" sz="2000" smtClean="0">
                <a:solidFill>
                  <a:srgbClr val="FF0000"/>
                </a:solidFill>
              </a:rPr>
              <a:t> </a:t>
            </a:r>
          </a:p>
          <a:p>
            <a:pPr algn="just" eaLnBrk="1" hangingPunct="1">
              <a:lnSpc>
                <a:spcPct val="80000"/>
              </a:lnSpc>
            </a:pPr>
            <a:endParaRPr lang="uk-UA" altLang="ru-RU" sz="2000" smtClean="0"/>
          </a:p>
        </p:txBody>
      </p:sp>
      <p:pic>
        <p:nvPicPr>
          <p:cNvPr id="5017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0"/>
            <a:ext cx="5076825" cy="6858000"/>
          </a:xfrm>
          <a:prstGeom prst="rect">
            <a:avLst/>
          </a:prstGeom>
          <a:noFill/>
          <a:ln w="57150">
            <a:solidFill>
              <a:srgbClr val="FCE2EA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2" descr="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115888"/>
            <a:ext cx="7788275" cy="66262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692150"/>
            <a:ext cx="7315200" cy="5486400"/>
          </a:xfrm>
          <a:ln w="38100">
            <a:solidFill>
              <a:srgbClr val="D14A2F"/>
            </a:solidFill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971550" y="41275"/>
            <a:ext cx="7488238" cy="6627813"/>
          </a:xfrm>
          <a:prstGeom prst="rect">
            <a:avLst/>
          </a:prstGeom>
          <a:gradFill rotWithShape="1">
            <a:gsLst>
              <a:gs pos="0">
                <a:srgbClr val="FCE2EA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57150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CE2EA"/>
            </a:extrusionClr>
          </a:sp3d>
        </p:spPr>
        <p:txBody>
          <a:bodyPr bIns="0" anchor="ctr">
            <a:spAutoFit/>
            <a:flatTx/>
          </a:bodyPr>
          <a:lstStyle/>
          <a:p>
            <a:pPr indent="450850" algn="just">
              <a:defRPr/>
            </a:pPr>
            <a:r>
              <a:rPr lang="uk-UA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У АНС нараховується більше десятка медіаторів – ацетилхолін, норадреналін, серотонін та інші біогенні аміни, АТФ і амінокислоти. у зв'язку з цим нейрони, що їх утворюють, називають </a:t>
            </a:r>
            <a:r>
              <a:rPr lang="uk-UA" b="1" i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холінер-г</a:t>
            </a:r>
            <a:r>
              <a:rPr lang="uk-UA" sz="2000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+mn-cs"/>
              </a:rPr>
              <a:t>іч</a:t>
            </a:r>
            <a:r>
              <a:rPr lang="uk-UA" b="1" i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ними, адренергічними, серотонінергічними, пуринергічними</a:t>
            </a:r>
            <a:r>
              <a:rPr lang="uk-UA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, і т.п.</a:t>
            </a: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  <a:p>
            <a:pPr indent="450850" algn="just">
              <a:defRPr/>
            </a:pPr>
            <a:r>
              <a:rPr lang="uk-UA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Існує також багато типів гіпоталамічних нейронів, які продукують нейрогормони.</a:t>
            </a:r>
          </a:p>
          <a:p>
            <a:pPr indent="450850" algn="just">
              <a:defRPr/>
            </a:pPr>
            <a:r>
              <a:rPr lang="uk-UA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Дія АХ може бути відтворена за допомогою фармакологічних препаратів. Так, нікотин, викликає подібний ацетилхоліну ефект при дії на постсинаптичну мембрану постгангліонарного нейрона, токсин мухомора мускарин – на мембрану ефекторного органа. Така різниця в реакціях стала основою для виділення двох типів холікорецепторів: нікотинового </a:t>
            </a:r>
          </a:p>
          <a:p>
            <a:pPr indent="450850" algn="just">
              <a:defRPr/>
            </a:pPr>
            <a:r>
              <a:rPr lang="uk-UA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(</a:t>
            </a:r>
            <a:r>
              <a:rPr lang="uk-UA" b="1">
                <a:solidFill>
                  <a:srgbClr val="FF537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Н-холінорецептора</a:t>
            </a:r>
            <a:r>
              <a:rPr lang="uk-UA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) і мускаринового </a:t>
            </a:r>
          </a:p>
          <a:p>
            <a:pPr indent="450850" algn="just">
              <a:defRPr/>
            </a:pPr>
            <a:r>
              <a:rPr lang="uk-UA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(</a:t>
            </a:r>
            <a:r>
              <a:rPr lang="uk-UA" b="1">
                <a:solidFill>
                  <a:srgbClr val="FF537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М-холінорецептора).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23850" y="168275"/>
            <a:ext cx="8640763" cy="6465888"/>
          </a:xfrm>
          <a:prstGeom prst="rect">
            <a:avLst/>
          </a:prstGeom>
          <a:gradFill rotWithShape="0">
            <a:gsLst>
              <a:gs pos="0">
                <a:srgbClr val="FCE2EA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5715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CE2EA"/>
            </a:extrusionClr>
          </a:sp3d>
        </p:spPr>
        <p:txBody>
          <a:bodyPr anchor="ctr">
            <a:spAutoFit/>
            <a:flatTx/>
          </a:bodyPr>
          <a:lstStyle/>
          <a:p>
            <a:pPr indent="450850" algn="just">
              <a:defRPr/>
            </a:pP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Фармакологічні препарати, які впливають на ефекторний орган аналогічно постгангліонарному парасимпатичному нейрону, одержали назву парасимпатоміметиків.</a:t>
            </a:r>
            <a:endParaRPr lang="en-US" sz="1800" b="1"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  <a:p>
            <a:pPr indent="450850" algn="just">
              <a:defRPr/>
            </a:pP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– </a:t>
            </a:r>
            <a:r>
              <a:rPr lang="uk-UA" sz="1800" b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М-холіноміметики (збуджують М-холінорецептори): пілокарпін, ацеклідин.</a:t>
            </a:r>
            <a:endParaRPr lang="en-US" sz="1800" b="1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indent="450850" algn="just">
              <a:defRPr/>
            </a:pPr>
            <a:r>
              <a:rPr lang="uk-UA" sz="1800" b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– Н-холіноміметики (збуджують Н-холінорецептори): цитизин.</a:t>
            </a:r>
            <a:endParaRPr lang="en-US" sz="1800" b="1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indent="450850" algn="just">
              <a:defRPr/>
            </a:pP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Антихолінестеразні (блокують холінестеразу, при цьому ацетилхолін,що виділяється, не руйнується і його ефект підсилюється й пролонгується; ефективніше діють на органи з М-холінорецепторами): прозергін, оксазил - діють переважно на нервово-м'язову передачу; фосфакол, езерин – діють на ЦНС.</a:t>
            </a:r>
            <a:endParaRPr lang="en-US" sz="1800" b="1"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  <a:p>
            <a:pPr indent="450850" algn="just">
              <a:defRPr/>
            </a:pP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Існують речовини (холінолітики), які вибірково блокують синаптичну передачу в холінергічних синапсах.</a:t>
            </a:r>
            <a:endParaRPr lang="en-US" sz="1800" b="1"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  <a:p>
            <a:pPr indent="450850" algn="just">
              <a:defRPr/>
            </a:pP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– </a:t>
            </a:r>
            <a:r>
              <a:rPr lang="uk-UA" sz="1800" b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Блокатори М-холінорецепторів: атропін і скополамін.</a:t>
            </a:r>
            <a:endParaRPr lang="en-US" sz="1800" b="1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indent="450850" algn="just">
              <a:defRPr/>
            </a:pPr>
            <a:r>
              <a:rPr lang="uk-UA" sz="1800" b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– Блокатори Н-холінорецепторів: а) гангліоблокатори - бензогексоній, пентамін; б) курареподібні (м'язові релаксанти, взаємодіють з Н-холінорецепторами скелетних м'язів) – тубокурарину хлорид, диплацин, дитилін.</a:t>
            </a:r>
            <a:endParaRPr lang="en-US" sz="1800" b="1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indent="450850" algn="just">
              <a:defRPr/>
            </a:pP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Окрім медіаторної ролі, АХ володіє і загально-біологічною дією. Він пригнічує роботу серця, підсилює легеневу вентиляцію, скорочує м'язи бронхів, підсилює шлунково-кишкову перистальтику, активує секрецію травних залоз. Унаслідок короткочасності ефекту сам АХ не застосовується, але використовуються його похідні метахолін і карбамілхолін.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323850" y="2522538"/>
            <a:ext cx="8640763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just">
              <a:tabLst>
                <a:tab pos="1128713" algn="l"/>
              </a:tabLst>
              <a:defRPr/>
            </a:pPr>
            <a:r>
              <a:rPr lang="uk-UA" b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Речовини, що відтворюють</a:t>
            </a:r>
            <a:r>
              <a:rPr lang="uk-UA">
                <a:cs typeface="+mn-cs"/>
              </a:rPr>
              <a:t> </a:t>
            </a:r>
            <a:r>
              <a:rPr lang="uk-UA" sz="1800">
                <a:cs typeface="+mn-cs"/>
              </a:rPr>
              <a:t>ефекти подразнення постгангліонарних симпатичних нейронів, одержали назву </a:t>
            </a:r>
            <a:r>
              <a:rPr lang="uk-UA" sz="1800" i="1">
                <a:cs typeface="+mn-cs"/>
              </a:rPr>
              <a:t>адреноміметики;</a:t>
            </a:r>
            <a:r>
              <a:rPr lang="uk-UA" sz="1800">
                <a:cs typeface="+mn-cs"/>
              </a:rPr>
              <a:t> речовини, що попереджують цю дію – </a:t>
            </a:r>
            <a:r>
              <a:rPr lang="uk-UA" sz="1800" i="1">
                <a:cs typeface="+mn-cs"/>
              </a:rPr>
              <a:t>адреноблокатори і симпатолітики.</a:t>
            </a:r>
            <a:endParaRPr lang="en-US" sz="1800">
              <a:cs typeface="+mn-cs"/>
            </a:endParaRPr>
          </a:p>
          <a:p>
            <a:pPr indent="450850" algn="just">
              <a:tabLst>
                <a:tab pos="1128713" algn="l"/>
              </a:tabLst>
              <a:defRPr/>
            </a:pPr>
            <a:r>
              <a:rPr lang="uk-UA" sz="1800">
                <a:cs typeface="+mn-cs"/>
              </a:rPr>
              <a:t>– Адреноміметики прямої дії (безпосередньо впливають на адренорецептори, збуджуючи їх): </a:t>
            </a:r>
            <a:r>
              <a:rPr lang="uk-UA" sz="1800" i="1">
                <a:cs typeface="+mn-cs"/>
              </a:rPr>
              <a:t>норадреналін (</a:t>
            </a:r>
            <a:r>
              <a:rPr lang="uk-UA" sz="1800">
                <a:cs typeface="+mn-cs"/>
              </a:rPr>
              <a:t>діє на β-адренорецептори), </a:t>
            </a:r>
            <a:r>
              <a:rPr lang="uk-UA" sz="1800" i="1">
                <a:cs typeface="+mn-cs"/>
              </a:rPr>
              <a:t>адреналін (α, β), ізадрин (β, мезатон (β), нафтизин (β).</a:t>
            </a:r>
            <a:endParaRPr lang="en-US" sz="1800">
              <a:cs typeface="+mn-cs"/>
            </a:endParaRPr>
          </a:p>
          <a:p>
            <a:pPr indent="450850" algn="just">
              <a:tabLst>
                <a:tab pos="1128713" algn="l"/>
              </a:tabLst>
              <a:defRPr/>
            </a:pPr>
            <a:r>
              <a:rPr lang="uk-UA" sz="1800" i="1">
                <a:cs typeface="+mn-cs"/>
              </a:rPr>
              <a:t>–</a:t>
            </a:r>
            <a:r>
              <a:rPr lang="uk-UA" sz="1800">
                <a:cs typeface="+mn-cs"/>
              </a:rPr>
              <a:t> Адреноміметики непрямої дії (пригнічують дію фермента моноаміноксидази (МАО-аза), що призводить до накопичення адреналіну в нервових закінченнях): </a:t>
            </a:r>
            <a:r>
              <a:rPr lang="uk-UA" sz="1800" i="1">
                <a:cs typeface="+mn-cs"/>
              </a:rPr>
              <a:t>ефедрин (а, β), фенамін (а, β)</a:t>
            </a:r>
            <a:endParaRPr lang="en-US" sz="1800">
              <a:cs typeface="+mn-cs"/>
            </a:endParaRPr>
          </a:p>
          <a:p>
            <a:pPr indent="450850" algn="just">
              <a:tabLst>
                <a:tab pos="1128713" algn="l"/>
              </a:tabLst>
              <a:defRPr/>
            </a:pPr>
            <a:r>
              <a:rPr lang="uk-UA" sz="1800">
                <a:cs typeface="+mn-cs"/>
              </a:rPr>
              <a:t>– Адреноблокатори (блокують адренорецептори):</a:t>
            </a:r>
            <a:endParaRPr lang="en-US" sz="1800">
              <a:cs typeface="+mn-cs"/>
            </a:endParaRPr>
          </a:p>
          <a:p>
            <a:pPr indent="450850" algn="just">
              <a:tabLst>
                <a:tab pos="1128713" algn="l"/>
              </a:tabLst>
              <a:defRPr/>
            </a:pPr>
            <a:r>
              <a:rPr lang="uk-UA" sz="1800">
                <a:cs typeface="+mn-cs"/>
              </a:rPr>
              <a:t>α-адреноблокатори; </a:t>
            </a:r>
            <a:r>
              <a:rPr lang="uk-UA" sz="1800" i="1">
                <a:solidFill>
                  <a:srgbClr val="FF5050"/>
                </a:solidFill>
                <a:cs typeface="+mn-cs"/>
              </a:rPr>
              <a:t>фентола</a:t>
            </a:r>
            <a:r>
              <a:rPr lang="ru-RU" sz="1800" i="1">
                <a:solidFill>
                  <a:srgbClr val="FF5050"/>
                </a:solidFill>
                <a:cs typeface="+mn-cs"/>
              </a:rPr>
              <a:t>м</a:t>
            </a:r>
            <a:r>
              <a:rPr lang="uk-UA" sz="1800" i="1">
                <a:solidFill>
                  <a:srgbClr val="FF5050"/>
                </a:solidFill>
                <a:cs typeface="+mn-cs"/>
              </a:rPr>
              <a:t>і</a:t>
            </a:r>
            <a:r>
              <a:rPr lang="ru-RU" sz="1800" i="1">
                <a:solidFill>
                  <a:srgbClr val="FF5050"/>
                </a:solidFill>
                <a:cs typeface="+mn-cs"/>
              </a:rPr>
              <a:t>н</a:t>
            </a:r>
            <a:r>
              <a:rPr lang="ru-RU" sz="1800" i="1">
                <a:cs typeface="+mn-cs"/>
              </a:rPr>
              <a:t>, тропа</a:t>
            </a:r>
            <a:r>
              <a:rPr lang="uk-UA" sz="1800" i="1">
                <a:cs typeface="+mn-cs"/>
              </a:rPr>
              <a:t>фен;</a:t>
            </a:r>
            <a:endParaRPr lang="en-US" sz="1800">
              <a:cs typeface="+mn-cs"/>
            </a:endParaRPr>
          </a:p>
          <a:p>
            <a:pPr indent="450850" algn="just">
              <a:tabLst>
                <a:tab pos="1128713" algn="l"/>
              </a:tabLst>
              <a:defRPr/>
            </a:pPr>
            <a:r>
              <a:rPr lang="uk-UA" sz="1800">
                <a:cs typeface="+mn-cs"/>
              </a:rPr>
              <a:t>β-адреноблокатори; </a:t>
            </a:r>
            <a:r>
              <a:rPr lang="uk-UA" sz="1800" i="1">
                <a:cs typeface="+mn-cs"/>
              </a:rPr>
              <a:t>корданум, атенолол</a:t>
            </a:r>
            <a:r>
              <a:rPr lang="uk-UA" sz="1800">
                <a:cs typeface="+mn-cs"/>
              </a:rPr>
              <a:t> (кардіоселективні), </a:t>
            </a:r>
            <a:r>
              <a:rPr lang="uk-UA" sz="1800" i="1">
                <a:solidFill>
                  <a:srgbClr val="FF5050"/>
                </a:solidFill>
                <a:cs typeface="+mn-cs"/>
              </a:rPr>
              <a:t>анаприлін</a:t>
            </a:r>
            <a:r>
              <a:rPr lang="uk-UA" sz="1800" i="1">
                <a:cs typeface="+mn-cs"/>
              </a:rPr>
              <a:t>, транзикор, віскен</a:t>
            </a:r>
            <a:r>
              <a:rPr lang="uk-UA" sz="1800">
                <a:cs typeface="+mn-cs"/>
              </a:rPr>
              <a:t> (загальної дії), </a:t>
            </a:r>
            <a:r>
              <a:rPr lang="uk-UA" sz="1800" i="1">
                <a:cs typeface="+mn-cs"/>
              </a:rPr>
              <a:t>кордарон</a:t>
            </a:r>
            <a:r>
              <a:rPr lang="uk-UA" sz="1800">
                <a:cs typeface="+mn-cs"/>
              </a:rPr>
              <a:t> (змішаної дії).</a:t>
            </a:r>
            <a:endParaRPr lang="en-US" sz="1800">
              <a:cs typeface="+mn-cs"/>
            </a:endParaRPr>
          </a:p>
          <a:p>
            <a:pPr indent="450850" algn="just">
              <a:tabLst>
                <a:tab pos="1128713" algn="l"/>
              </a:tabLst>
              <a:defRPr/>
            </a:pPr>
            <a:r>
              <a:rPr lang="uk-UA" sz="1800">
                <a:cs typeface="+mn-cs"/>
              </a:rPr>
              <a:t>– Симпатолітики (зменшують вміст медіатора в нервових закінченнях): </a:t>
            </a:r>
            <a:r>
              <a:rPr lang="uk-UA" sz="1800" i="1">
                <a:cs typeface="+mn-cs"/>
              </a:rPr>
              <a:t>октадин, метил-дофа, резерпін, раунатин.</a:t>
            </a:r>
          </a:p>
        </p:txBody>
      </p:sp>
      <p:pic>
        <p:nvPicPr>
          <p:cNvPr id="5529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0"/>
            <a:ext cx="7772400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79388" y="63500"/>
            <a:ext cx="8785225" cy="6442075"/>
          </a:xfrm>
          <a:prstGeom prst="rect">
            <a:avLst/>
          </a:prstGeom>
          <a:gradFill rotWithShape="1">
            <a:gsLst>
              <a:gs pos="0">
                <a:srgbClr val="FCE2EA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5715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CE2EA"/>
            </a:extrusionClr>
          </a:sp3d>
        </p:spPr>
        <p:txBody>
          <a:bodyPr bIns="0" anchor="ctr">
            <a:spAutoFit/>
            <a:flatTx/>
          </a:bodyPr>
          <a:lstStyle/>
          <a:p>
            <a:pPr indent="450850" algn="ctr">
              <a:tabLst>
                <a:tab pos="228600" algn="l"/>
              </a:tabLst>
              <a:defRPr/>
            </a:pPr>
            <a:r>
              <a:rPr lang="uk-UA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Трансдуктори</a:t>
            </a:r>
          </a:p>
          <a:p>
            <a:pPr indent="450850" algn="ctr">
              <a:tabLst>
                <a:tab pos="228600" algn="l"/>
              </a:tabLst>
              <a:defRPr/>
            </a:pPr>
            <a:endParaRPr lang="uk-UA" sz="3200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indent="450850" algn="ctr">
              <a:tabLst>
                <a:tab pos="228600" algn="l"/>
              </a:tabLst>
              <a:defRPr/>
            </a:pPr>
            <a:endParaRPr lang="uk-UA" sz="3200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indent="450850" algn="just">
              <a:tabLst>
                <a:tab pos="228600" algn="l"/>
              </a:tabLst>
              <a:defRPr/>
            </a:pPr>
            <a:r>
              <a:rPr lang="uk-UA" sz="2000" b="1">
                <a:cs typeface="+mn-cs"/>
              </a:rPr>
              <a:t>Для виконання своїх функцій і підтримання гомеостазу АНС, поряд зі звичайними нейронами, має особливі клітини (трансдуктори), сприймання інформації в яких здійснюється звичайним шляхом, а відповіді – ендокринним способом.</a:t>
            </a:r>
            <a:endParaRPr lang="en-US" sz="2000" b="1">
              <a:cs typeface="+mn-cs"/>
            </a:endParaRPr>
          </a:p>
          <a:p>
            <a:pPr indent="450850" algn="just">
              <a:tabLst>
                <a:tab pos="228600" algn="l"/>
              </a:tabLst>
              <a:defRPr/>
            </a:pPr>
            <a:r>
              <a:rPr lang="uk-UA" sz="2000" b="1">
                <a:cs typeface="+mn-cs"/>
              </a:rPr>
              <a:t>До трансдукторів відносять:</a:t>
            </a:r>
            <a:endParaRPr lang="en-US" sz="2000" b="1">
              <a:cs typeface="+mn-cs"/>
            </a:endParaRPr>
          </a:p>
          <a:p>
            <a:pPr indent="450850" algn="just">
              <a:buFontTx/>
              <a:buChar char="•"/>
              <a:tabLst>
                <a:tab pos="228600" algn="l"/>
              </a:tabLst>
              <a:defRPr/>
            </a:pPr>
            <a:r>
              <a:rPr lang="uk-UA" sz="2000" b="1">
                <a:solidFill>
                  <a:schemeClr val="accent2"/>
                </a:solidFill>
                <a:cs typeface="+mn-cs"/>
              </a:rPr>
              <a:t>хроматоффінні</a:t>
            </a:r>
            <a:r>
              <a:rPr lang="uk-UA" sz="1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uk-UA" sz="2000" b="1">
                <a:cs typeface="+mn-cs"/>
              </a:rPr>
              <a:t>клітини мозкового шару надниркових залоз, які відповідають на холінергічний передавач прегангліонарного симпатичного волокна виділенням адреналіну й норадреналіну;</a:t>
            </a:r>
            <a:endParaRPr lang="en-US" sz="2000" b="1">
              <a:cs typeface="+mn-cs"/>
            </a:endParaRPr>
          </a:p>
          <a:p>
            <a:pPr indent="450850" algn="just">
              <a:buFontTx/>
              <a:buChar char="•"/>
              <a:tabLst>
                <a:tab pos="228600" algn="l"/>
              </a:tabLst>
              <a:defRPr/>
            </a:pPr>
            <a:r>
              <a:rPr lang="uk-UA" sz="2000" b="1">
                <a:solidFill>
                  <a:schemeClr val="accent2"/>
                </a:solidFill>
                <a:cs typeface="+mn-cs"/>
              </a:rPr>
              <a:t>юкстагломерулярні клітини нирок</a:t>
            </a: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, </a:t>
            </a:r>
            <a:r>
              <a:rPr lang="uk-UA" sz="2000" b="1">
                <a:cs typeface="+mn-cs"/>
              </a:rPr>
              <a:t>які відповідають на адренергічний передавач постгангліонарного симпатичного волокна виділенням у кров'яне русло реніну;</a:t>
            </a:r>
            <a:endParaRPr lang="en-US" sz="2000" b="1">
              <a:cs typeface="+mn-cs"/>
            </a:endParaRPr>
          </a:p>
          <a:p>
            <a:pPr indent="450850" algn="just">
              <a:buFontTx/>
              <a:buChar char="•"/>
              <a:tabLst>
                <a:tab pos="228600" algn="l"/>
              </a:tabLst>
              <a:defRPr/>
            </a:pPr>
            <a:r>
              <a:rPr lang="uk-UA" sz="2000" b="1">
                <a:solidFill>
                  <a:schemeClr val="accent2"/>
                </a:solidFill>
                <a:cs typeface="+mn-cs"/>
              </a:rPr>
              <a:t>нейрони супраоптичного й паравентрикулярного ядер гіпоталамусу, </a:t>
            </a:r>
            <a:r>
              <a:rPr lang="uk-UA" sz="2000" b="1">
                <a:cs typeface="+mn-cs"/>
              </a:rPr>
              <a:t>які реагують на адренергічний, холінергічний та інші передавачі виділенням вазопресину й окситоцину;</a:t>
            </a:r>
            <a:endParaRPr lang="en-US" sz="2000" b="1">
              <a:cs typeface="+mn-cs"/>
            </a:endParaRPr>
          </a:p>
          <a:p>
            <a:pPr indent="450850" algn="just">
              <a:buFontTx/>
              <a:buChar char="•"/>
              <a:tabLst>
                <a:tab pos="228600" algn="l"/>
              </a:tabLst>
              <a:defRPr/>
            </a:pPr>
            <a:r>
              <a:rPr lang="uk-UA" sz="2000" b="1">
                <a:solidFill>
                  <a:schemeClr val="accent2"/>
                </a:solidFill>
                <a:cs typeface="+mn-cs"/>
              </a:rPr>
              <a:t>нейрони ядер гіпоталамусу</a:t>
            </a: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, </a:t>
            </a:r>
            <a:r>
              <a:rPr lang="uk-UA" sz="2000" b="1">
                <a:cs typeface="+mn-cs"/>
              </a:rPr>
              <a:t>які виділяють у судинну систему фактори регуляції.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323850" y="247650"/>
            <a:ext cx="8640763" cy="636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indent="450850" algn="just">
              <a:tabLst>
                <a:tab pos="228600" algn="l"/>
              </a:tabLst>
              <a:defRPr/>
            </a:pP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Серотонін</a:t>
            </a:r>
          </a:p>
          <a:p>
            <a:pPr indent="450850" algn="just">
              <a:tabLst>
                <a:tab pos="228600" algn="l"/>
              </a:tabLst>
              <a:defRPr/>
            </a:pP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Серотонін (С) виділено в 1937 р. з ентерохроматоффінних клітин кишки. 90% С синтезується в шлунково-кишковому тракті й відкладається в гранулах цитоплазми. Під час травлення частина С звільняється в просвіт кишки. Певна кількість його потрапляє в портальну систему.</a:t>
            </a:r>
            <a:endParaRPr lang="en-US" sz="1800" b="1"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  <a:p>
            <a:pPr indent="450850" algn="just">
              <a:tabLst>
                <a:tab pos="228600" algn="l"/>
              </a:tabLst>
              <a:defRPr/>
            </a:pP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У мозку С міститься, головним чином, в структурах, що мають відношення до регуляції вісцеральних органів. Особливо багато його в лімбічній системі, ядрах шва.</a:t>
            </a:r>
            <a:endParaRPr lang="en-US" sz="1800" b="1"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  <a:p>
            <a:pPr indent="450850" algn="just">
              <a:tabLst>
                <a:tab pos="228600" algn="l"/>
              </a:tabLst>
              <a:defRPr/>
            </a:pP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На судинний апарат С виявляє прямий і рефлекторний вплив, що виражається вазоконстрикцією або вазодилятацією. Вазоконстрикція  чіткіше виявляється на денервованих судинах. У скелетних м'язах і шкірі переважає судинорозширююча дія, підвищується капілярна проникність. При прямій дії С зростає сила серцевих скорочень, хоча цей ефект маскується баро- і хеморецепторними впливами.</a:t>
            </a:r>
            <a:endParaRPr lang="en-US" sz="1800" b="1"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  <a:p>
            <a:pPr indent="450850" algn="just">
              <a:tabLst>
                <a:tab pos="228600" algn="l"/>
              </a:tabLst>
              <a:defRPr/>
            </a:pP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На дихальний апарат С також виявляє як прямий, так і рефлекторний вплив. При прямому відбувається скорочення бронхіальних м'язів; при рефлекторному (унаслідок стимуляції рефлексогенних ділянок і аферентних шляхів) – зміна частоти дихання й легеневої вентиляції.</a:t>
            </a:r>
            <a:endParaRPr lang="en-US" sz="1800" b="1"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  <a:p>
            <a:pPr indent="450850" algn="just">
              <a:tabLst>
                <a:tab pos="228600" algn="l"/>
              </a:tabLst>
              <a:defRPr/>
            </a:pP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 Уведення С у людини викликає початкову спастичну реакцію, яка переходить у ритмічне скорочення з підвищенням тонусу й завершується гальмуванням спонтанної моторної діяльності.</a:t>
            </a:r>
            <a:endParaRPr lang="en-US" sz="1800" b="1"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  <a:p>
            <a:pPr indent="450850" algn="just">
              <a:tabLst>
                <a:tab pos="228600" algn="l"/>
              </a:tabLst>
              <a:defRPr/>
            </a:pPr>
            <a:r>
              <a:rPr lang="uk-UA" sz="1800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Серотонін виконує медіаторні функції в метасимпатичній нервовій системі, а також у центральних утворах.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250825" y="461963"/>
            <a:ext cx="8353425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 algn="just">
              <a:tabLst>
                <a:tab pos="228600" algn="l"/>
              </a:tabLst>
              <a:defRPr/>
            </a:pPr>
            <a:r>
              <a:rPr lang="uk-UA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Аденозинтрифосфат (АТФ)</a:t>
            </a: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  <a:p>
            <a:pPr indent="450850" algn="just">
              <a:tabLst>
                <a:tab pos="228600" algn="l"/>
              </a:tabLst>
              <a:defRPr/>
            </a:pPr>
            <a:r>
              <a:rPr lang="uk-UA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Роль АТФ в енергетичному обміні добре відома. Однак, крім того, АТФ є синаптичним передавачем, широко представленим у різних органах і особливо в ефекторних нейронах метасимпатичної нервової системи, де локалізується в пресинаптичних терміналях. У зв'язку з тим, що при стимуляції цих терміналей виділяються продукти пуринового розпаду – аденозин та інозин, цей шлях отримав  назву пуринергічного.</a:t>
            </a: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  <a:p>
            <a:pPr indent="450850" algn="just">
              <a:tabLst>
                <a:tab pos="228600" algn="l"/>
              </a:tabLst>
              <a:defRPr/>
            </a:pPr>
            <a:r>
              <a:rPr lang="uk-UA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Пуринергічні нейрони мають виключну роль у забезпеченні антагоністичних гальмівних ефектів супроти   холінергічної збуджувальної системи, наприклад у забезпеченні механізму кишкової пропульсації.</a:t>
            </a: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  <a:p>
            <a:pPr indent="450850" algn="just">
              <a:tabLst>
                <a:tab pos="228600" algn="l"/>
              </a:tabLst>
              <a:defRPr/>
            </a:pPr>
            <a:r>
              <a:rPr lang="uk-UA" b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Серед можливих кандидатів у медіатори розглядали велику кількість біологічно активних речовин: гліцин, у-аміномасляну кислоту (ГАМК), субстанцію Р, гістамін.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ChangeArrowheads="1"/>
          </p:cNvSpPr>
          <p:nvPr/>
        </p:nvSpPr>
        <p:spPr bwMode="auto">
          <a:xfrm>
            <a:off x="395288" y="142875"/>
            <a:ext cx="8569325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just"/>
            <a:r>
              <a:rPr lang="uk-UA" altLang="ru-RU" i="1"/>
              <a:t>Гліцин</a:t>
            </a:r>
            <a:r>
              <a:rPr lang="uk-UA" altLang="ru-RU"/>
              <a:t> гальмує крижові парасимпатичні нейрони. Гліцинова </a:t>
            </a:r>
            <a:r>
              <a:rPr lang="uk-UA" altLang="ru-RU" sz="1400"/>
              <a:t>депресія блокується стрихніном.</a:t>
            </a:r>
            <a:endParaRPr lang="en-US" altLang="ru-RU" sz="1400"/>
          </a:p>
          <a:p>
            <a:pPr indent="450850" algn="just"/>
            <a:r>
              <a:rPr lang="uk-UA" altLang="ru-RU" sz="1400" i="1"/>
              <a:t>ГАМК</a:t>
            </a:r>
            <a:r>
              <a:rPr lang="uk-UA" altLang="ru-RU" sz="1400"/>
              <a:t> приймає участь у виникненні постсинаптичного й пресинаптичного гальмування.</a:t>
            </a:r>
            <a:endParaRPr lang="en-US" altLang="ru-RU" sz="1400"/>
          </a:p>
          <a:p>
            <a:pPr indent="450850" algn="just"/>
            <a:r>
              <a:rPr lang="uk-UA" altLang="ru-RU" sz="1400" i="1"/>
              <a:t>Субстанція Р</a:t>
            </a:r>
            <a:r>
              <a:rPr lang="uk-UA" altLang="ru-RU" sz="1400"/>
              <a:t> може бути медіатором чутливих нервових клітин у місці їх перемикання на вставні нейрони.</a:t>
            </a:r>
            <a:endParaRPr lang="en-US" altLang="ru-RU" sz="1400"/>
          </a:p>
          <a:p>
            <a:pPr indent="450850" algn="just"/>
            <a:r>
              <a:rPr lang="uk-UA" altLang="ru-RU" sz="1400" i="1"/>
              <a:t>Гістамін.</a:t>
            </a:r>
            <a:r>
              <a:rPr lang="uk-UA" altLang="ru-RU" sz="1400"/>
              <a:t> Найбільша його концентрація в шлунково-кишковому тракті, легенях, шкірі. У нервовій системі багатими на гістамін ділянками є постгангліонарні симпатичні волокна. У вільному стані гістамін надзвичайно активний і може викликати різноманітні ефекти – зниження тиску крові, уповільнення серцевих скорочень, стимуляцію симпатичних центрів. Класичною вважається розширююча дія гістаміну на капіляри й підвищення капілярної проникності.</a:t>
            </a:r>
            <a:endParaRPr lang="en-US" altLang="ru-RU" sz="1400"/>
          </a:p>
          <a:p>
            <a:pPr indent="450850" algn="just"/>
            <a:r>
              <a:rPr lang="uk-UA" altLang="ru-RU" sz="1400"/>
              <a:t>Активні фактори</a:t>
            </a:r>
            <a:endParaRPr lang="en-US" altLang="ru-RU" sz="1400"/>
          </a:p>
          <a:p>
            <a:pPr indent="450850" algn="just"/>
            <a:r>
              <a:rPr lang="uk-UA" altLang="ru-RU" sz="1400"/>
              <a:t>Існує велика кількість біологічно активних речовин, які одержали назву </a:t>
            </a:r>
            <a:r>
              <a:rPr lang="uk-UA" altLang="ru-RU" sz="1400" i="1"/>
              <a:t>активних факторів</a:t>
            </a:r>
            <a:r>
              <a:rPr lang="uk-UA" altLang="ru-RU" sz="1400"/>
              <a:t> або </a:t>
            </a:r>
            <a:r>
              <a:rPr lang="uk-UA" altLang="ru-RU" sz="1400" i="1"/>
              <a:t>місцевих гормонів.</a:t>
            </a:r>
            <a:r>
              <a:rPr lang="uk-UA" altLang="ru-RU" sz="1400"/>
              <a:t> Зокрема, це простагландини, плазмакініни; вони мають значний вплив на тонус і дії АНС.</a:t>
            </a:r>
            <a:endParaRPr lang="en-US" altLang="ru-RU" sz="1400"/>
          </a:p>
          <a:p>
            <a:pPr indent="450850" algn="just"/>
            <a:r>
              <a:rPr lang="uk-UA" altLang="ru-RU" sz="1400"/>
              <a:t>Назва </a:t>
            </a:r>
            <a:r>
              <a:rPr lang="uk-UA" altLang="ru-RU" sz="1400" i="1"/>
              <a:t>простагландини</a:t>
            </a:r>
            <a:r>
              <a:rPr lang="uk-UA" altLang="ru-RU" sz="1400"/>
              <a:t> пов'язана з простатичними залозами, у секреті котрих вони були відкриті. Більшість простагландинів збуджує гладкі м'язи, пригнічує шлункову секрецію, послаблює бронхіальні м'язи, змінює ниркову фільтрацію, регулює артеріальний тиск спільно з ренін-ангіотензиногенною системою.</a:t>
            </a:r>
            <a:endParaRPr lang="en-US" altLang="ru-RU" sz="1400"/>
          </a:p>
          <a:p>
            <a:pPr indent="450850" algn="just"/>
            <a:r>
              <a:rPr lang="uk-UA" altLang="ru-RU" sz="1400" i="1"/>
              <a:t>Плазмакініни –</a:t>
            </a:r>
            <a:r>
              <a:rPr lang="uk-UA" altLang="ru-RU" sz="1400"/>
              <a:t> поліпептиди, що утворюються з плазматичних глобулінів. Найбільш відомі плазмакініни: </a:t>
            </a:r>
            <a:r>
              <a:rPr lang="uk-UA" altLang="ru-RU" sz="1400" i="1"/>
              <a:t>брадикінін, калідин.</a:t>
            </a:r>
            <a:r>
              <a:rPr lang="uk-UA" altLang="ru-RU" sz="1400"/>
              <a:t> Їх вазодилятаторний ефект майже в 10 разів переважає дію гістаміну й у рівній мірі розповсюджується на судини скелетних м'язів і внутрішніх органів, у тому числі, і на коронарні судини.</a:t>
            </a:r>
            <a:endParaRPr lang="en-US" altLang="ru-RU" sz="1400"/>
          </a:p>
          <a:p>
            <a:pPr indent="450850" algn="just"/>
            <a:r>
              <a:rPr lang="uk-UA" altLang="ru-RU" sz="1400" i="1"/>
              <a:t>Ренін-ангіотензиногенна система.</a:t>
            </a:r>
            <a:r>
              <a:rPr lang="uk-UA" altLang="ru-RU" sz="1400"/>
              <a:t> Ренін є речовиною пресорної дії. Секретується юкстагломерулярним апаратом ниркових клубочків. У комплексі ренін-ангіотензик ренін виконує функцію фермента, ангіотензин володіє фізіологічними властивостями. Найсильніша серед них кардіостимулююча й вазоконстрикторна дія, що перевищує вплив норадреналіну в 50 разів.</a:t>
            </a:r>
          </a:p>
          <a:p>
            <a:pPr indent="450850" algn="just"/>
            <a:r>
              <a:rPr lang="uk-UA" altLang="ru-RU" sz="1600"/>
              <a:t>Центральні нейрони АНС утворюють системи в залежності від медіаторів, котрі вони виділяють. Серотонінергічні починаються від ядер шва. Адренергічні – від рострально-вентролатеральних відділів довгастого мозку. Норадренергічні – від мосту. Пептидергічні (вазопресинергічні, окситоцинергічні) – від паравентрикулярних ядер гіпоталамусу. Кожен із шляхів закінчується на прегангліонарних нейронах.</a:t>
            </a:r>
            <a:r>
              <a:rPr lang="en-US" altLang="ru-RU" sz="16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ChangeArrowheads="1"/>
          </p:cNvSpPr>
          <p:nvPr/>
        </p:nvSpPr>
        <p:spPr bwMode="auto">
          <a:xfrm>
            <a:off x="323850" y="368300"/>
            <a:ext cx="8569325" cy="612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just"/>
            <a:r>
              <a:rPr lang="uk-UA" altLang="ru-RU" sz="2200" b="1"/>
              <a:t>Медіатори постгангліонарних симпатичних волокон НА(90%), А(7%),</a:t>
            </a:r>
            <a:r>
              <a:rPr lang="en-US" altLang="ru-RU" sz="2200" b="1"/>
              <a:t> </a:t>
            </a:r>
            <a:r>
              <a:rPr lang="uk-UA" altLang="ru-RU" sz="2200" b="1"/>
              <a:t>ДА(3%</a:t>
            </a:r>
            <a:r>
              <a:rPr lang="en-US" altLang="ru-RU" sz="2200" b="1"/>
              <a:t>)</a:t>
            </a:r>
            <a:r>
              <a:rPr lang="uk-UA" altLang="ru-RU" sz="2200" b="1"/>
              <a:t>. Синтезується у термінальних симпатичних закінченнях з тирозину (лише 1% - у тілі нейрона).</a:t>
            </a:r>
            <a:endParaRPr lang="en-US" altLang="ru-RU" sz="2200"/>
          </a:p>
          <a:p>
            <a:pPr indent="450850" algn="just"/>
            <a:r>
              <a:rPr lang="uk-UA" altLang="ru-RU" sz="2200" b="1"/>
              <a:t>КА, як і інші катехоламіни, виділяються при збудженні нервовим закінченням шляхом везикулярного екзоцитозу, що реалізується за участю Са</a:t>
            </a:r>
            <a:r>
              <a:rPr lang="uk-UA" altLang="ru-RU" sz="2200" b="1" baseline="30000"/>
              <a:t>+2</a:t>
            </a:r>
            <a:r>
              <a:rPr lang="uk-UA" altLang="ru-RU" sz="2200" b="1"/>
              <a:t>, який проникає у пресинаптичне закінчення через потенціалзалежні Са</a:t>
            </a:r>
            <a:r>
              <a:rPr lang="uk-UA" altLang="ru-RU" sz="2200" b="1" baseline="30000"/>
              <a:t>+2</a:t>
            </a:r>
            <a:r>
              <a:rPr lang="uk-UA" altLang="ru-RU" sz="2200" b="1"/>
              <a:t>-канали. Виведення Са</a:t>
            </a:r>
            <a:r>
              <a:rPr lang="uk-UA" altLang="ru-RU" sz="2200" b="1" baseline="30000"/>
              <a:t>+2</a:t>
            </a:r>
            <a:r>
              <a:rPr lang="uk-UA" altLang="ru-RU" sz="2200" b="1"/>
              <a:t> з нервового закінчення після його збудження здійснюється Са</a:t>
            </a:r>
            <a:r>
              <a:rPr lang="uk-UA" altLang="ru-RU" sz="2200" b="1" baseline="30000"/>
              <a:t>+2-</a:t>
            </a:r>
            <a:r>
              <a:rPr lang="uk-UA" altLang="ru-RU" sz="2200" b="1"/>
              <a:t>помпою.</a:t>
            </a:r>
            <a:endParaRPr lang="en-US" altLang="ru-RU" sz="2200"/>
          </a:p>
          <a:p>
            <a:pPr indent="450850" algn="just"/>
            <a:r>
              <a:rPr lang="uk-UA" altLang="ru-RU" sz="2200" b="1"/>
              <a:t>При збудженні постгангліонарних симпатичних нервових волокон разом з НА виділяється комедіатори (модулятори) - нейропептиди (соматостатин, метенкефалін, АТФ).</a:t>
            </a:r>
            <a:endParaRPr lang="en-US" altLang="ru-RU" sz="2200"/>
          </a:p>
          <a:p>
            <a:pPr indent="450850" algn="just"/>
            <a:r>
              <a:rPr lang="uk-UA" altLang="ru-RU" sz="2200" b="1"/>
              <a:t>До аксонів нейронів, медіатором яких є норадреналін, належать постгангліонарні симпатичні волокна, що інервують судини та внутрішні органи, нейрони МСНС, нейрони в ЦНС, що локалізуються в сірій речовині середнього мозку, смугастому тілі, базальних гангліях, у висхідних та нисхідних адренергічних шляхах.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ChangeArrowheads="1"/>
          </p:cNvSpPr>
          <p:nvPr/>
        </p:nvSpPr>
        <p:spPr bwMode="auto">
          <a:xfrm>
            <a:off x="0" y="4013200"/>
            <a:ext cx="9144000" cy="2835275"/>
          </a:xfrm>
          <a:prstGeom prst="rect">
            <a:avLst/>
          </a:prstGeom>
          <a:gradFill rotWithShape="1">
            <a:gsLst>
              <a:gs pos="0">
                <a:srgbClr val="FCB2B2"/>
              </a:gs>
              <a:gs pos="100000">
                <a:srgbClr val="FFFFFF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571500" algn="l"/>
              </a:tabLst>
            </a:pPr>
            <a:r>
              <a:rPr lang="uk-UA" altLang="ru-RU" sz="2000"/>
              <a:t>У більшості органів є два типи адренорецепторів, хоч різне їх співвідношення, у декотрих  - лише один з рецепторів. Зокрема, з</a:t>
            </a:r>
            <a:r>
              <a:rPr lang="ru-RU" altLang="ru-RU" sz="2000"/>
              <a:t>’</a:t>
            </a:r>
            <a:r>
              <a:rPr lang="uk-UA" altLang="ru-RU" sz="2000"/>
              <a:t>єднання симпатичного медіатора з </a:t>
            </a:r>
            <a:r>
              <a:rPr lang="el-GR" altLang="ru-RU" sz="2000">
                <a:cs typeface="Times New Roman" pitchFamily="18" charset="0"/>
              </a:rPr>
              <a:t>α</a:t>
            </a:r>
            <a:r>
              <a:rPr lang="uk-UA" altLang="ru-RU" sz="2000"/>
              <a:t>1-адренорецепторами у арт.стінці  супроводжується звуження артеріол, з </a:t>
            </a:r>
            <a:r>
              <a:rPr lang="el-GR" altLang="ru-RU" sz="2000">
                <a:cs typeface="Times New Roman" pitchFamily="18" charset="0"/>
              </a:rPr>
              <a:t>β</a:t>
            </a:r>
            <a:r>
              <a:rPr lang="uk-UA" altLang="ru-RU" sz="2000"/>
              <a:t>2 - їх розширенням. У </a:t>
            </a:r>
            <a:r>
              <a:rPr lang="ru-RU" altLang="ru-RU" sz="2000"/>
              <a:t>серц</a:t>
            </a:r>
            <a:r>
              <a:rPr lang="uk-UA" altLang="ru-RU" sz="2000"/>
              <a:t>і – через </a:t>
            </a:r>
            <a:r>
              <a:rPr lang="el-GR" altLang="ru-RU" sz="2000"/>
              <a:t>β</a:t>
            </a:r>
            <a:r>
              <a:rPr lang="uk-UA" altLang="ru-RU" sz="2000"/>
              <a:t>1—збільшення ЧСС, розширення бронхів – через </a:t>
            </a:r>
            <a:r>
              <a:rPr lang="el-GR" altLang="ru-RU" sz="2000"/>
              <a:t>β</a:t>
            </a:r>
            <a:r>
              <a:rPr lang="uk-UA" altLang="ru-RU" sz="2000"/>
              <a:t>2. У кишці і через </a:t>
            </a:r>
            <a:r>
              <a:rPr lang="el-GR" altLang="ru-RU" sz="2000"/>
              <a:t>α</a:t>
            </a:r>
            <a:r>
              <a:rPr lang="uk-UA" altLang="ru-RU" sz="2000"/>
              <a:t>- і </a:t>
            </a:r>
            <a:r>
              <a:rPr lang="el-GR" altLang="ru-RU" sz="2000"/>
              <a:t>β</a:t>
            </a:r>
            <a:r>
              <a:rPr lang="uk-UA" altLang="ru-RU" sz="2000"/>
              <a:t>- - адренорецептори гальмуються скорочення. Деякі органи мають в основному парасимпатичну інервацію</a:t>
            </a:r>
            <a:r>
              <a:rPr lang="en-US" altLang="ru-RU" sz="2000"/>
              <a:t> </a:t>
            </a:r>
            <a:r>
              <a:rPr lang="uk-UA" altLang="ru-RU" sz="2000"/>
              <a:t>(сечовий міхур), а деякі органи – потові залози, м</a:t>
            </a:r>
            <a:r>
              <a:rPr lang="ru-RU" altLang="ru-RU" sz="2000"/>
              <a:t>’</a:t>
            </a:r>
            <a:r>
              <a:rPr lang="uk-UA" altLang="ru-RU" sz="2000"/>
              <a:t>язи, що піднімають волосся, селезінка, наднирники – лише симпатичну. У наднирниках мозковий шар інервується лише прегангліонарними волокнами.</a:t>
            </a:r>
          </a:p>
        </p:txBody>
      </p:sp>
      <p:pic>
        <p:nvPicPr>
          <p:cNvPr id="6144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0"/>
            <a:ext cx="6840538" cy="3573463"/>
          </a:xfrm>
          <a:prstGeom prst="rect">
            <a:avLst/>
          </a:prstGeom>
          <a:noFill/>
          <a:ln w="38100">
            <a:solidFill>
              <a:srgbClr val="33CCCC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ChangeArrowheads="1"/>
          </p:cNvSpPr>
          <p:nvPr/>
        </p:nvSpPr>
        <p:spPr bwMode="auto">
          <a:xfrm>
            <a:off x="250825" y="158750"/>
            <a:ext cx="8713788" cy="661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just"/>
            <a:r>
              <a:rPr lang="uk-UA" altLang="ru-RU" b="1">
                <a:solidFill>
                  <a:srgbClr val="FF0000"/>
                </a:solidFill>
              </a:rPr>
              <a:t>Н-холінорецептори (Н-ХР)-нікотинові розташовані</a:t>
            </a:r>
            <a:r>
              <a:rPr lang="uk-UA" altLang="ru-RU" b="1"/>
              <a:t> на постсинаптичних мембранах нейронів ПС- та симпатичних гангліїв, хромаффінних клітин, в скелетних м’язах  і ЦНС (спинний, довгастий мозок, кора головного мозку). Вони гетерогенні і поділяються на 3 класи</a:t>
            </a:r>
            <a:r>
              <a:rPr lang="ru-RU" altLang="ru-RU" b="1"/>
              <a:t>: </a:t>
            </a:r>
            <a:r>
              <a:rPr lang="uk-UA" altLang="ru-RU" b="1"/>
              <a:t>Н-ХР гангліїв АНС, Н-ХР нервово-м</a:t>
            </a:r>
            <a:r>
              <a:rPr lang="ru-RU" altLang="ru-RU" b="1"/>
              <a:t>’</a:t>
            </a:r>
            <a:r>
              <a:rPr lang="uk-UA" altLang="ru-RU" b="1"/>
              <a:t>язевого синапса, Н-ХР хромаффінних клітин наднирників. Фізіологічно важливою відмінністю між М- і Н-ХР є швидкість їх відповіді. Н-ХР забезпечують виникнення швидких та нетривалих відповідей і не здатні інтегрувати збудження в часі, а М-ХР реагують тривало і повільно (тривалість реакції у них є більшою, ніж інтервал між імпульсами, що йдуть один за одним</a:t>
            </a:r>
            <a:r>
              <a:rPr lang="en-US" altLang="ru-RU" b="1"/>
              <a:t>)</a:t>
            </a:r>
            <a:r>
              <a:rPr lang="uk-UA" altLang="ru-RU" b="1"/>
              <a:t>. Залежно від ефектора </a:t>
            </a:r>
            <a:r>
              <a:rPr lang="uk-UA" altLang="ru-RU" b="1">
                <a:solidFill>
                  <a:srgbClr val="FF0000"/>
                </a:solidFill>
              </a:rPr>
              <a:t>в основі пускового механізму</a:t>
            </a:r>
            <a:r>
              <a:rPr lang="ru-RU" altLang="ru-RU" b="1"/>
              <a:t>: </a:t>
            </a:r>
            <a:r>
              <a:rPr lang="uk-UA" altLang="ru-RU" b="1"/>
              <a:t>активація системи </a:t>
            </a:r>
            <a:r>
              <a:rPr lang="uk-UA" altLang="ru-RU" b="1">
                <a:solidFill>
                  <a:srgbClr val="FF0000"/>
                </a:solidFill>
              </a:rPr>
              <a:t>аденілатциклаза- або зміна проникності мембрани для іонів Са</a:t>
            </a:r>
            <a:r>
              <a:rPr lang="uk-UA" altLang="ru-RU" b="1" baseline="30000">
                <a:solidFill>
                  <a:srgbClr val="FF0000"/>
                </a:solidFill>
              </a:rPr>
              <a:t>+2</a:t>
            </a:r>
            <a:r>
              <a:rPr lang="uk-UA" altLang="ru-RU" b="1">
                <a:solidFill>
                  <a:srgbClr val="FF0000"/>
                </a:solidFill>
              </a:rPr>
              <a:t>. </a:t>
            </a:r>
            <a:r>
              <a:rPr lang="uk-UA" altLang="ru-RU" b="1"/>
              <a:t>Блокуються М-ХР атропіном, </a:t>
            </a:r>
            <a:r>
              <a:rPr lang="el-GR" altLang="ru-RU" b="1"/>
              <a:t>α</a:t>
            </a:r>
            <a:r>
              <a:rPr lang="uk-UA" altLang="ru-RU" b="1"/>
              <a:t>-бунгаротоксином та іншими речовинами, що використовуються при лікування бронхіальної астми, виразкової хвороби і т.д.</a:t>
            </a:r>
          </a:p>
          <a:p>
            <a:pPr eaLnBrk="0" hangingPunct="0"/>
            <a:endParaRPr lang="uk-UA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977900" y="658813"/>
            <a:ext cx="7188200" cy="5387975"/>
          </a:xfrm>
          <a:ln w="73025">
            <a:solidFill>
              <a:srgbClr val="FFCC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1" name="Object 3"/>
          <p:cNvGraphicFramePr>
            <a:graphicFrameLocks noChangeAspect="1"/>
          </p:cNvGraphicFramePr>
          <p:nvPr>
            <p:ph/>
          </p:nvPr>
        </p:nvGraphicFramePr>
        <p:xfrm>
          <a:off x="685800" y="635000"/>
          <a:ext cx="7918450" cy="5435600"/>
        </p:xfrm>
        <a:graphic>
          <a:graphicData uri="http://schemas.openxmlformats.org/presentationml/2006/ole">
            <p:oleObj spid="_x0000_s48131" name="Точечный рисунок" r:id="rId3" imgW="8171429" imgH="5714286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609600"/>
            <a:ext cx="7315200" cy="5486400"/>
          </a:xfrm>
          <a:ln w="38100">
            <a:solidFill>
              <a:srgbClr val="D14A2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609600"/>
            <a:ext cx="7315200" cy="5486400"/>
          </a:xfrm>
          <a:ln w="57150">
            <a:solidFill>
              <a:srgbClr val="D14A2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609600"/>
            <a:ext cx="7315200" cy="5486400"/>
          </a:xfrm>
          <a:ln w="38100">
            <a:solidFill>
              <a:srgbClr val="FFCC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609600"/>
            <a:ext cx="7315200" cy="5486400"/>
          </a:xfrm>
          <a:ln w="38100">
            <a:solidFill>
              <a:srgbClr val="D14A2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609600"/>
            <a:ext cx="7315200" cy="5486400"/>
          </a:xfrm>
          <a:ln w="38100">
            <a:solidFill>
              <a:srgbClr val="80008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23850" y="3576638"/>
            <a:ext cx="8569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90500" algn="just">
              <a:defRPr/>
            </a:pPr>
            <a:endParaRPr lang="uk-UA" sz="1600" i="1"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</p:txBody>
      </p:sp>
      <p:pic>
        <p:nvPicPr>
          <p:cNvPr id="7168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2413" y="-531813"/>
            <a:ext cx="9667876" cy="792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ChangeArrowheads="1"/>
          </p:cNvSpPr>
          <p:nvPr/>
        </p:nvSpPr>
        <p:spPr bwMode="auto">
          <a:xfrm>
            <a:off x="395288" y="639763"/>
            <a:ext cx="8424862" cy="5578475"/>
          </a:xfrm>
          <a:prstGeom prst="rect">
            <a:avLst/>
          </a:prstGeom>
          <a:gradFill rotWithShape="1">
            <a:gsLst>
              <a:gs pos="0">
                <a:srgbClr val="FCE2EA"/>
              </a:gs>
              <a:gs pos="100000">
                <a:srgbClr val="FFFFFF"/>
              </a:gs>
            </a:gsLst>
            <a:path path="rect">
              <a:fillToRect r="100000" b="100000"/>
            </a:path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CE2EA"/>
            </a:extrusionClr>
          </a:sp3d>
        </p:spPr>
        <p:txBody>
          <a:bodyPr anchor="ctr">
            <a:spAutoFit/>
            <a:flatTx/>
          </a:bodyPr>
          <a:lstStyle/>
          <a:p>
            <a:pPr indent="450850" algn="just"/>
            <a:r>
              <a:rPr lang="uk-UA" altLang="ru-RU" b="1">
                <a:solidFill>
                  <a:srgbClr val="FF5050"/>
                </a:solidFill>
              </a:rPr>
              <a:t>Активація </a:t>
            </a:r>
            <a:r>
              <a:rPr lang="el-GR" altLang="ru-RU" b="1">
                <a:solidFill>
                  <a:srgbClr val="FF5050"/>
                </a:solidFill>
                <a:cs typeface="Times New Roman" pitchFamily="18" charset="0"/>
              </a:rPr>
              <a:t>α</a:t>
            </a:r>
            <a:r>
              <a:rPr lang="uk-UA" altLang="ru-RU" b="1">
                <a:solidFill>
                  <a:srgbClr val="FF5050"/>
                </a:solidFill>
              </a:rPr>
              <a:t>-АР</a:t>
            </a:r>
            <a:r>
              <a:rPr lang="uk-UA" altLang="ru-RU" b="1"/>
              <a:t> викликає: вазоконстрикцію судин шкіри, слизових оболонок, нирок,</a:t>
            </a:r>
            <a:r>
              <a:rPr lang="uk-UA" altLang="ru-RU" b="1">
                <a:latin typeface="Arial" charset="0"/>
              </a:rPr>
              <a:t> </a:t>
            </a:r>
            <a:r>
              <a:rPr lang="uk-UA" altLang="ru-RU" b="1"/>
              <a:t>органів черевної порожнини, легень, мозку, скелетних м’язів.</a:t>
            </a:r>
            <a:endParaRPr lang="en-US" altLang="ru-RU"/>
          </a:p>
          <a:p>
            <a:pPr indent="450850" algn="just"/>
            <a:r>
              <a:rPr lang="uk-UA" altLang="ru-RU" b="1"/>
              <a:t>Скорочення гладких м’язів, що утворюють сфінктери травної системи (кардіальний, пілоричний,</a:t>
            </a:r>
            <a:r>
              <a:rPr lang="uk-UA" altLang="ru-RU" b="1">
                <a:latin typeface="Arial" charset="0"/>
              </a:rPr>
              <a:t> </a:t>
            </a:r>
            <a:r>
              <a:rPr lang="uk-UA" altLang="ru-RU" b="1"/>
              <a:t>ілеоцекальний), збудження циліарного м’язу та його розширення.</a:t>
            </a:r>
            <a:endParaRPr lang="en-US" altLang="ru-RU"/>
          </a:p>
          <a:p>
            <a:pPr indent="450850" algn="just"/>
            <a:r>
              <a:rPr lang="uk-UA" altLang="ru-RU" b="1">
                <a:solidFill>
                  <a:srgbClr val="FF5050"/>
                </a:solidFill>
              </a:rPr>
              <a:t>Активація </a:t>
            </a:r>
            <a:r>
              <a:rPr lang="el-GR" altLang="ru-RU" b="1">
                <a:solidFill>
                  <a:srgbClr val="FF5050"/>
                </a:solidFill>
                <a:cs typeface="Times New Roman" pitchFamily="18" charset="0"/>
              </a:rPr>
              <a:t>β</a:t>
            </a:r>
            <a:r>
              <a:rPr lang="uk-UA" altLang="ru-RU" b="1">
                <a:solidFill>
                  <a:srgbClr val="FF5050"/>
                </a:solidFill>
              </a:rPr>
              <a:t>-АР</a:t>
            </a:r>
            <a:r>
              <a:rPr lang="ru-RU" altLang="ru-RU" b="1"/>
              <a:t>: </a:t>
            </a:r>
            <a:r>
              <a:rPr lang="uk-UA" altLang="ru-RU" b="1"/>
              <a:t>викликає вазодилятацію судин скелетних м</a:t>
            </a:r>
            <a:r>
              <a:rPr lang="ru-RU" altLang="ru-RU" b="1"/>
              <a:t>’</a:t>
            </a:r>
            <a:r>
              <a:rPr lang="uk-UA" altLang="ru-RU" b="1"/>
              <a:t>язів, коронарних, легень, органів черевної порожнини, головного мозку</a:t>
            </a:r>
            <a:r>
              <a:rPr lang="ru-RU" altLang="ru-RU" b="1"/>
              <a:t>;</a:t>
            </a:r>
            <a:endParaRPr lang="en-US" altLang="ru-RU"/>
          </a:p>
          <a:p>
            <a:pPr indent="450850" algn="just"/>
            <a:r>
              <a:rPr lang="uk-UA" altLang="ru-RU" b="1"/>
              <a:t>Проявляється підсиленням частоти, сили скорочення та швидкості проведення збудження атиповими та типовими кардіоміоцитами</a:t>
            </a:r>
            <a:r>
              <a:rPr lang="ru-RU" altLang="ru-RU" b="1"/>
              <a:t>;</a:t>
            </a:r>
            <a:r>
              <a:rPr lang="uk-UA" altLang="ru-RU" b="1"/>
              <a:t> супроводжується розслабленням циліарного м</a:t>
            </a:r>
            <a:r>
              <a:rPr lang="ru-RU" altLang="ru-RU" b="1"/>
              <a:t>’</a:t>
            </a:r>
            <a:r>
              <a:rPr lang="uk-UA" altLang="ru-RU" b="1"/>
              <a:t>яза, гладких м</a:t>
            </a:r>
            <a:r>
              <a:rPr lang="ru-RU" altLang="ru-RU" b="1"/>
              <a:t>’</a:t>
            </a:r>
            <a:r>
              <a:rPr lang="uk-UA" altLang="ru-RU" b="1"/>
              <a:t>язів жовчних шляхів, зниженням тонусу сечового міхура.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0825" y="260350"/>
            <a:ext cx="8893175" cy="6408738"/>
          </a:xfrm>
          <a:gradFill rotWithShape="1">
            <a:gsLst>
              <a:gs pos="0">
                <a:srgbClr val="FCE2EA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CE2EA"/>
            </a:extrusionClr>
          </a:sp3d>
        </p:spPr>
        <p:txBody>
          <a:bodyPr>
            <a:flatTx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uk-UA" sz="2400" b="1" smtClean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Класифікація вегетативних рефлексів (за структурно-функціональною організацією)</a:t>
            </a:r>
            <a:endParaRPr lang="en-US" sz="2400" smtClean="0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smtClean="0"/>
              <a:t>1.</a:t>
            </a:r>
            <a:r>
              <a:rPr lang="en-US" sz="2000" b="1" smtClean="0"/>
              <a:t> </a:t>
            </a:r>
            <a:r>
              <a:rPr lang="uk-UA" sz="2000" u="sng" smtClean="0"/>
              <a:t>Центральні (різного рівня) та периферичні</a:t>
            </a:r>
            <a:r>
              <a:rPr lang="uk-UA" sz="2000" u="sng" smtClean="0">
                <a:latin typeface="Arial" charset="0"/>
              </a:rPr>
              <a:t> </a:t>
            </a:r>
            <a:r>
              <a:rPr lang="uk-UA" sz="2000" u="sng" smtClean="0"/>
              <a:t>рефлекси (інтра- та екстраорганні).</a:t>
            </a:r>
            <a:endParaRPr lang="en-US" sz="2000" u="sng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u="sng" smtClean="0"/>
              <a:t>П. 1. </a:t>
            </a:r>
            <a:r>
              <a:rPr lang="uk-UA" sz="2000" u="sng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Вісцеро-вісцеральні</a:t>
            </a:r>
            <a:r>
              <a:rPr lang="ru-RU" sz="20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: - зміна діяльності шлунка при наповненні тонкої кишки;</a:t>
            </a:r>
            <a:endParaRPr lang="en-US" sz="2000" b="1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smtClean="0"/>
              <a:t>- гальмування діяльності серця при подразненні Р-рецепторів шлунка (рефлекс Гольца).</a:t>
            </a:r>
            <a:endParaRPr lang="en-US" sz="20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smtClean="0"/>
              <a:t>Рецептивні поля таких рефлексів локалізовані у різних органах.</a:t>
            </a:r>
            <a:endParaRPr lang="en-US" sz="200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uk-UA" sz="2000" b="1" smtClean="0"/>
              <a:t>2.</a:t>
            </a:r>
            <a:r>
              <a:rPr lang="uk-UA" sz="2000" b="1" u="sng" smtClean="0"/>
              <a:t> Вісцеро-соматичні</a:t>
            </a:r>
            <a:r>
              <a:rPr lang="uk-UA" sz="2000" b="1" smtClean="0"/>
              <a:t> – зміна соматичної діяльності при збудженні сенсорних рецепторів ВНС, наприклад, скорочення м’язів, рух кінцівок при сильному подразненні рецепторів ШКТ.</a:t>
            </a:r>
            <a:endParaRPr lang="en-US" sz="2000" b="1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uk-UA" sz="2000" b="1" smtClean="0"/>
              <a:t> 3.</a:t>
            </a:r>
            <a:r>
              <a:rPr lang="uk-UA" sz="2000" b="1" u="sng" smtClean="0"/>
              <a:t> Сомато-вісцеральні</a:t>
            </a:r>
            <a:r>
              <a:rPr lang="uk-UA" sz="2000" b="1" smtClean="0"/>
              <a:t>.</a:t>
            </a:r>
            <a:endParaRPr lang="en-US" sz="20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smtClean="0"/>
              <a:t>Рефлекс Даніні Ашнера – зменшення ЧСС при натискуванні на очні яблука, зменшення сечовипускання при больовому подразненні шкіри. </a:t>
            </a:r>
            <a:r>
              <a:rPr lang="uk-UA" sz="2000" smtClean="0"/>
              <a:t>Прикладом, соматовісцерального рес</a:t>
            </a:r>
            <a:r>
              <a:rPr lang="en-US" sz="2000" smtClean="0"/>
              <a:t>ф</a:t>
            </a:r>
            <a:r>
              <a:rPr lang="uk-UA" sz="2000" smtClean="0"/>
              <a:t>лексу є знеболююча дія теплої грілки </a:t>
            </a:r>
            <a:r>
              <a:rPr lang="en-US" sz="2000" smtClean="0"/>
              <a:t>н</a:t>
            </a:r>
            <a:r>
              <a:rPr lang="uk-UA" sz="2000" smtClean="0"/>
              <a:t>а зону</a:t>
            </a:r>
            <a:r>
              <a:rPr lang="en-US" sz="2000" smtClean="0"/>
              <a:t> шкіри</a:t>
            </a:r>
            <a:r>
              <a:rPr lang="uk-UA" sz="2000" smtClean="0"/>
              <a:t>, </a:t>
            </a:r>
            <a:r>
              <a:rPr lang="en-US" sz="2000" smtClean="0"/>
              <a:t>на яку</a:t>
            </a:r>
            <a:r>
              <a:rPr lang="uk-UA" sz="2000" smtClean="0"/>
              <a:t> проектується уражений орган.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0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smtClean="0"/>
              <a:t>4. </a:t>
            </a:r>
            <a:r>
              <a:rPr lang="uk-UA" sz="2000" b="1" u="sng" smtClean="0"/>
              <a:t>Дермато-вісцеральні</a:t>
            </a:r>
            <a:r>
              <a:rPr lang="uk-UA" sz="2000" b="1" smtClean="0"/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smtClean="0"/>
              <a:t>Ш. </a:t>
            </a:r>
            <a:r>
              <a:rPr lang="uk-UA" sz="2000" b="1" u="sng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За рецепторами рефлексогенних зон</a:t>
            </a:r>
            <a:r>
              <a:rPr lang="uk-UA" sz="20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0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uk-UA" sz="20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інтерорецептивні, екстерорецептивні, пропріоцептивні.</a:t>
            </a:r>
            <a:r>
              <a:rPr lang="en-US" sz="20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endParaRPr lang="uk-UA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0"/>
            <a:ext cx="8964612" cy="6858000"/>
          </a:xfrm>
          <a:gradFill rotWithShape="1">
            <a:gsLst>
              <a:gs pos="0">
                <a:srgbClr val="FCE2EA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CE2EA"/>
            </a:extrusionClr>
          </a:sp3d>
        </p:spPr>
        <p:txBody>
          <a:bodyPr>
            <a:flatTx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uk-UA" sz="3600" b="1" u="sng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Спінальні рефлекси АНС</a:t>
            </a:r>
            <a:endParaRPr lang="en-US" sz="3600" smtClean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uk-UA" sz="2800" b="1" smtClean="0"/>
              <a:t>Характер рефлекторної відповіді багато в дечому визначається наявністю центрів симпат. (грудинно-поперекового) та парасимпатичного (крижового).</a:t>
            </a:r>
            <a:endParaRPr lang="en-US" sz="280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uk-UA" sz="2800" b="1" smtClean="0"/>
              <a:t>Велике значення  мають вставні нейрони, які забезпечують зв</a:t>
            </a:r>
            <a:r>
              <a:rPr lang="ru-RU" sz="2800" b="1" smtClean="0"/>
              <a:t>’</a:t>
            </a:r>
            <a:r>
              <a:rPr lang="uk-UA" sz="2800" b="1" smtClean="0"/>
              <a:t>язок між рефлекторними шляхами всередині АНС, а також між нею і соматичною НС.</a:t>
            </a:r>
            <a:endParaRPr lang="uk-UA" sz="2800" b="1" u="sng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uk-UA" sz="2800" b="1" u="sng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Вісцеро-вісцеральні</a:t>
            </a:r>
            <a:r>
              <a:rPr lang="uk-UA" sz="2800" b="1" smtClean="0"/>
              <a:t> – викликаються  подразненням рецепторів, розміщених у внутрішніх органах,</a:t>
            </a:r>
            <a:r>
              <a:rPr lang="uk-UA" sz="2800" b="1" smtClean="0">
                <a:latin typeface="Arial" charset="0"/>
              </a:rPr>
              <a:t> </a:t>
            </a:r>
            <a:r>
              <a:rPr lang="uk-UA" sz="2800" b="1" smtClean="0"/>
              <a:t>які закінчуються зміною діяльності внутр.органів.</a:t>
            </a:r>
            <a:r>
              <a:rPr lang="uk-UA" sz="2800" b="1" smtClean="0">
                <a:latin typeface="Arial" charset="0"/>
              </a:rPr>
              <a:t> </a:t>
            </a:r>
            <a:r>
              <a:rPr lang="uk-UA" sz="2800" b="1" smtClean="0"/>
              <a:t>Можуть бути міжсистемні або внутрішньосерцеві. Приклад, рефлекторні зміни серц.діяльності, тонусу судин, рефлекторна зупинка серця при подразненні органів черевної порожнини </a:t>
            </a:r>
            <a:r>
              <a:rPr lang="uk-UA" sz="2800" b="1" u="sng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(Гольца).</a:t>
            </a:r>
            <a:r>
              <a:rPr lang="en-US" sz="2800" b="1" u="sng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uk-UA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669088"/>
          </a:xfrm>
          <a:gradFill rotWithShape="1">
            <a:gsLst>
              <a:gs pos="0">
                <a:srgbClr val="FCE2EA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CE2EA"/>
            </a:extrusionClr>
          </a:sp3d>
        </p:spPr>
        <p:txBody>
          <a:bodyPr>
            <a:flatTx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uk-UA" sz="2800" b="1" u="sng" smtClean="0">
                <a:solidFill>
                  <a:srgbClr val="FFA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Вісцеро-дермальні рефлекси</a:t>
            </a:r>
            <a:r>
              <a:rPr lang="uk-UA" sz="2800" b="1" smtClean="0"/>
              <a:t> – при подразненні внутр.органів, але виявляються зміною потовиділення, електр.опору (електропровідності) шкіри і шкірної чутливості на обмежених ділянках шкіри, топографія яких різна залежно від того, як орган подразнюється. Зони Захар</a:t>
            </a:r>
            <a:r>
              <a:rPr lang="en-US" sz="2800" b="1" smtClean="0"/>
              <a:t>’</a:t>
            </a:r>
            <a:r>
              <a:rPr lang="uk-UA" sz="2800" b="1" smtClean="0"/>
              <a:t>їна- Геда.</a:t>
            </a:r>
            <a:endParaRPr lang="en-US" sz="280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uk-UA" sz="2800" b="1" u="sng" smtClean="0">
                <a:solidFill>
                  <a:srgbClr val="FFA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Дермато-вісцеральні</a:t>
            </a:r>
            <a:r>
              <a:rPr lang="uk-UA" sz="2800" b="1" u="sng" smtClean="0">
                <a:latin typeface="Arial" charset="0"/>
              </a:rPr>
              <a:t> -</a:t>
            </a:r>
            <a:r>
              <a:rPr lang="uk-UA" sz="2800" b="1" smtClean="0"/>
              <a:t> при подразненні деяких ділянок шкіри – судинні реакції і зміни діяльності внутрішніх органів.</a:t>
            </a:r>
            <a:endParaRPr lang="en-US" sz="280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uk-UA" sz="2800" b="1" u="sng" smtClean="0">
                <a:solidFill>
                  <a:srgbClr val="FFA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Вісцеро-соматичні</a:t>
            </a:r>
            <a:r>
              <a:rPr lang="uk-UA" sz="2800" b="1" smtClean="0"/>
              <a:t> - подразнення рецепторів внутрішніх органів – зміна активності скелетних м</a:t>
            </a:r>
            <a:r>
              <a:rPr lang="ru-RU" sz="2800" b="1" smtClean="0"/>
              <a:t>’</a:t>
            </a:r>
            <a:r>
              <a:rPr lang="uk-UA" sz="2800" b="1" smtClean="0"/>
              <a:t>язів – скорочення чи гальмування м</a:t>
            </a:r>
            <a:r>
              <a:rPr lang="ru-RU" sz="2800" b="1" smtClean="0"/>
              <a:t>’</a:t>
            </a:r>
            <a:r>
              <a:rPr lang="uk-UA" sz="2800" b="1" smtClean="0"/>
              <a:t>язевих скорочень</a:t>
            </a:r>
            <a:r>
              <a:rPr lang="ru-RU" sz="2800" b="1" smtClean="0"/>
              <a:t>.</a:t>
            </a:r>
            <a:endParaRPr lang="ru-RU" sz="2800" b="1" u="sng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800" b="1" u="sng" smtClean="0">
                <a:solidFill>
                  <a:srgbClr val="FFA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Сомато-в</a:t>
            </a:r>
            <a:r>
              <a:rPr lang="uk-UA" sz="2800" b="1" u="sng" smtClean="0">
                <a:solidFill>
                  <a:srgbClr val="FFA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ісцеральні</a:t>
            </a:r>
            <a:r>
              <a:rPr lang="uk-UA" sz="2800" b="1" u="sng" smtClean="0"/>
              <a:t>  </a:t>
            </a:r>
            <a:r>
              <a:rPr lang="uk-UA" sz="2800" b="1" smtClean="0"/>
              <a:t>- при скороченні скелетних м</a:t>
            </a:r>
            <a:r>
              <a:rPr lang="ru-RU" sz="2800" b="1" smtClean="0"/>
              <a:t>’</a:t>
            </a:r>
            <a:r>
              <a:rPr lang="uk-UA" sz="2800" b="1" smtClean="0"/>
              <a:t>язів</a:t>
            </a:r>
            <a:r>
              <a:rPr lang="ru-RU" sz="2800" b="1" smtClean="0"/>
              <a:t> (</a:t>
            </a:r>
            <a:r>
              <a:rPr lang="uk-UA" sz="2800" b="1" smtClean="0"/>
              <a:t>фізичне навантаження</a:t>
            </a:r>
            <a:r>
              <a:rPr lang="ru-RU" sz="2800" b="1" smtClean="0"/>
              <a:t>) – зміна діяльності внутр.органів.</a:t>
            </a:r>
            <a:r>
              <a:rPr lang="en-US" sz="2800" b="1" smtClean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uk-UA" sz="28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ChangeArrowheads="1"/>
          </p:cNvSpPr>
          <p:nvPr/>
        </p:nvSpPr>
        <p:spPr bwMode="auto">
          <a:xfrm>
            <a:off x="250825" y="2413000"/>
            <a:ext cx="8353425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03200" algn="just"/>
            <a:r>
              <a:rPr lang="uk-UA" altLang="ru-RU" sz="1800"/>
              <a:t>Головним колектором</a:t>
            </a:r>
            <a:r>
              <a:rPr lang="uk-UA" altLang="ru-RU" sz="1800" b="1"/>
              <a:t> </a:t>
            </a:r>
            <a:r>
              <a:rPr lang="uk-UA" altLang="ru-RU" sz="1800" b="1" i="1"/>
              <a:t>чутливих шляхів</a:t>
            </a:r>
            <a:r>
              <a:rPr lang="uk-UA" altLang="ru-RU" sz="1800"/>
              <a:t> парасимпатичної нерво­вої системи є</a:t>
            </a:r>
            <a:r>
              <a:rPr lang="uk-UA" altLang="ru-RU" sz="1800" b="1"/>
              <a:t> </a:t>
            </a:r>
            <a:r>
              <a:rPr lang="uk-UA" altLang="ru-RU" sz="1800" b="1" i="1"/>
              <a:t>блукаючий нерв.</a:t>
            </a:r>
            <a:r>
              <a:rPr lang="uk-UA" altLang="ru-RU" sz="1800"/>
              <a:t> Аферентні волокна його шийного відділу складають 80 - 90%. Приблизно 20% з них є мі</a:t>
            </a:r>
            <a:r>
              <a:rPr lang="uk-UA" altLang="ru-RU" sz="1800">
                <a:latin typeface="Arial" charset="0"/>
              </a:rPr>
              <a:t>є</a:t>
            </a:r>
            <a:r>
              <a:rPr lang="uk-UA" altLang="ru-RU" sz="1800"/>
              <a:t>лінізованими, решта - тонкі безмі</a:t>
            </a:r>
            <a:r>
              <a:rPr lang="uk-UA" altLang="ru-RU" sz="1800">
                <a:latin typeface="Arial" charset="0"/>
              </a:rPr>
              <a:t>є</a:t>
            </a:r>
            <a:r>
              <a:rPr lang="uk-UA" altLang="ru-RU" sz="1800"/>
              <a:t>лінові. Ці волокна передають інформацію від травного тракту, органів грудної та черевної порожнин. Створені цими волокнами рецептори реагують на механічні, термічні, больові впливи, сприймають зміни рН і електролітного складу.</a:t>
            </a:r>
            <a:endParaRPr lang="en-US" altLang="ru-RU" sz="1800"/>
          </a:p>
          <a:p>
            <a:pPr indent="203200" algn="just"/>
            <a:r>
              <a:rPr lang="uk-UA" altLang="ru-RU" sz="1800"/>
              <a:t>Надзвичайно важлива фізіологічна роль чутливої гілки блукаючого нерва - </a:t>
            </a:r>
            <a:r>
              <a:rPr lang="uk-UA" altLang="ru-RU" sz="1800" i="1"/>
              <a:t>депресорного нерва.</a:t>
            </a:r>
            <a:r>
              <a:rPr lang="uk-UA" altLang="ru-RU" sz="1800"/>
              <a:t> Він є потужним провідником, що сигналізує про рівень артеріального тиску в аорті. Клітинні тіла аферентних шляхів блукаючого нерва розташовано здебільшого в яремному вузлі, а їх волокна вступають у довгастий мозок на рівні олив.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33375"/>
            <a:ext cx="9144000" cy="5472113"/>
          </a:xfrm>
        </p:spPr>
      </p:pic>
      <p:sp>
        <p:nvSpPr>
          <p:cNvPr id="78850" name="Rectangle 4"/>
          <p:cNvSpPr>
            <a:spLocks noChangeArrowheads="1"/>
          </p:cNvSpPr>
          <p:nvPr/>
        </p:nvSpPr>
        <p:spPr bwMode="auto">
          <a:xfrm>
            <a:off x="395288" y="5794375"/>
            <a:ext cx="842486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90500" algn="just"/>
            <a:r>
              <a:rPr lang="uk-UA" altLang="ru-RU" sz="1400" b="1"/>
              <a:t>Рис. 13.5.</a:t>
            </a:r>
            <a:r>
              <a:rPr lang="uk-UA" altLang="ru-RU" sz="1400"/>
              <a:t> </a:t>
            </a:r>
            <a:r>
              <a:rPr lang="uk-UA" altLang="ru-RU" sz="1400" i="1"/>
              <a:t>Принципова схема хімічної передачі збудження в ефе-пітній ланці рефлекторної дуги соматичного і автономного (веге-ггиїтивного) рефлекса (за В.М.Покровським і Г.Ф.Коротько, 1997).</a:t>
            </a:r>
            <a:endParaRPr lang="en-US" altLang="ru-RU" sz="1400"/>
          </a:p>
          <a:p>
            <a:pPr indent="190500" algn="just"/>
            <a:r>
              <a:rPr lang="uk-UA" altLang="ru-RU" sz="1400"/>
              <a:t>АХ - ацетилхолін; А - адреналін;</a:t>
            </a:r>
            <a:r>
              <a:rPr lang="uk-UA" altLang="ru-RU" sz="1400" b="1"/>
              <a:t> НА</a:t>
            </a:r>
            <a:r>
              <a:rPr lang="uk-UA" altLang="ru-RU" sz="1400"/>
              <a:t> - норадреналін; АX^ - блокується ядом кураре; АХ^- блокується гангліоблокаторами (гексонієм); АХ^- блокується атропіном.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7222" name="Rectangle 6"/>
          <p:cNvSpPr>
            <a:spLocks noChangeArrowheads="1"/>
          </p:cNvSpPr>
          <p:nvPr/>
        </p:nvSpPr>
        <p:spPr bwMode="auto">
          <a:xfrm>
            <a:off x="0" y="-171450"/>
            <a:ext cx="9144000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uk-UA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Речовини, що відтворюють ефекти подразнення постгангліонарних симпатичних нейронів, одержали назву </a:t>
            </a:r>
            <a:r>
              <a:rPr lang="uk-UA" b="1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адреноміметики;</a:t>
            </a:r>
            <a:r>
              <a:rPr lang="uk-UA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речовини, що попереджують цю дію – </a:t>
            </a:r>
            <a:r>
              <a:rPr lang="uk-UA" b="1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адреноблокатори і симпатолітики.</a:t>
            </a:r>
            <a:endParaRPr lang="en-US" b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just">
              <a:defRPr/>
            </a:pPr>
            <a:r>
              <a:rPr lang="uk-UA" b="1">
                <a:cs typeface="+mn-cs"/>
              </a:rPr>
              <a:t>– </a:t>
            </a:r>
            <a:r>
              <a:rPr lang="uk-UA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Адреноміметики прямої дії (безпосередньо впливають на адренорецептори, збуджуючи їх): норадреналін (діє на β-адренорецептори), адреналін (α, β), ізадрин (β, мезатон (β), нафтизин (β).</a:t>
            </a:r>
            <a:endParaRPr lang="en-US" b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just">
              <a:defRPr/>
            </a:pPr>
            <a:r>
              <a:rPr lang="uk-UA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– Адреноміметики</a:t>
            </a:r>
            <a:r>
              <a:rPr lang="uk-UA" b="1">
                <a:cs typeface="+mn-cs"/>
              </a:rPr>
              <a:t> </a:t>
            </a:r>
            <a:r>
              <a:rPr lang="uk-UA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непрямої дії (пригнічують дію фермента моноаміноксидази (МАО-аза), що призводить до накопичення адреналіну в нервових закінченнях): ефедрін (а, β), фенамін (а, β)</a:t>
            </a:r>
            <a:endParaRPr lang="en-US" b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just">
              <a:defRPr/>
            </a:pPr>
            <a:r>
              <a:rPr lang="uk-UA" b="1">
                <a:cs typeface="+mn-cs"/>
              </a:rPr>
              <a:t>– Адреноблокатори (блокують адренорецептори):</a:t>
            </a:r>
            <a:endParaRPr lang="en-US" b="1">
              <a:cs typeface="+mn-cs"/>
            </a:endParaRPr>
          </a:p>
          <a:p>
            <a:pPr algn="just">
              <a:defRPr/>
            </a:pPr>
            <a:r>
              <a:rPr lang="uk-UA" b="1">
                <a:cs typeface="+mn-cs"/>
              </a:rPr>
              <a:t>α-адреноблокатори; </a:t>
            </a:r>
            <a:r>
              <a:rPr lang="uk-UA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фентола</a:t>
            </a:r>
            <a:r>
              <a:rPr lang="ru-RU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</a:t>
            </a:r>
            <a:r>
              <a:rPr lang="uk-UA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і</a:t>
            </a:r>
            <a:r>
              <a:rPr lang="ru-RU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н,тропа</a:t>
            </a:r>
            <a:r>
              <a:rPr lang="uk-UA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фен;</a:t>
            </a:r>
            <a:endParaRPr lang="en-US" b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just">
              <a:defRPr/>
            </a:pPr>
            <a:r>
              <a:rPr lang="uk-UA" b="1">
                <a:cs typeface="+mn-cs"/>
              </a:rPr>
              <a:t>β-адреноблокатори; </a:t>
            </a:r>
            <a:r>
              <a:rPr lang="uk-UA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корданум, атенолол</a:t>
            </a:r>
            <a:r>
              <a:rPr lang="uk-UA" b="1">
                <a:cs typeface="+mn-cs"/>
              </a:rPr>
              <a:t> (кардюселективні), </a:t>
            </a:r>
            <a:r>
              <a:rPr lang="uk-UA" b="1" i="1">
                <a:cs typeface="+mn-cs"/>
              </a:rPr>
              <a:t>анаприлін, транзикор, віскен</a:t>
            </a:r>
            <a:r>
              <a:rPr lang="uk-UA" b="1">
                <a:cs typeface="+mn-cs"/>
              </a:rPr>
              <a:t> (загальної дії), </a:t>
            </a:r>
            <a:r>
              <a:rPr lang="uk-UA" b="1" i="1">
                <a:cs typeface="+mn-cs"/>
              </a:rPr>
              <a:t>кордарон</a:t>
            </a:r>
            <a:r>
              <a:rPr lang="uk-UA" b="1">
                <a:cs typeface="+mn-cs"/>
              </a:rPr>
              <a:t> (змішаної дії).</a:t>
            </a:r>
            <a:endParaRPr lang="en-US" b="1">
              <a:cs typeface="+mn-cs"/>
            </a:endParaRPr>
          </a:p>
          <a:p>
            <a:pPr algn="just">
              <a:defRPr/>
            </a:pPr>
            <a:r>
              <a:rPr lang="uk-UA" b="1">
                <a:cs typeface="+mn-cs"/>
              </a:rPr>
              <a:t>– Симпатолітики (зменшують вміст медіатора в нервових закінченнях): </a:t>
            </a:r>
            <a:r>
              <a:rPr lang="uk-UA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октадин, метилдофа, резерпін, раунатин.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4" descr="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31888" y="609600"/>
            <a:ext cx="6880225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1" name="Picture 4" descr="3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333625" y="609600"/>
            <a:ext cx="447675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2" descr="1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046288" y="609600"/>
            <a:ext cx="5051425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69" name="Picture 2" descr="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454275" y="609600"/>
            <a:ext cx="423545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8">
      <a:dk1>
        <a:srgbClr val="000000"/>
      </a:dk1>
      <a:lt1>
        <a:srgbClr val="FFD0A1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E4CD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0000"/>
        </a:dk1>
        <a:lt1>
          <a:srgbClr val="FFD0A1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E4CD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1140</TotalTime>
  <Words>4657</Words>
  <Application>Microsoft Office PowerPoint</Application>
  <PresentationFormat>Экран (4:3)</PresentationFormat>
  <Paragraphs>212</Paragraphs>
  <Slides>65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67" baseType="lpstr">
      <vt:lpstr>Оформление по умолчанию</vt:lpstr>
      <vt:lpstr>Точечный рисунок</vt:lpstr>
      <vt:lpstr>Одеський національний медичний університет кафедра фізіології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home</cp:lastModifiedBy>
  <cp:revision>92</cp:revision>
  <dcterms:created xsi:type="dcterms:W3CDTF">1601-01-01T00:00:00Z</dcterms:created>
  <dcterms:modified xsi:type="dcterms:W3CDTF">2022-09-11T22:39:42Z</dcterms:modified>
</cp:coreProperties>
</file>