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4"/>
  </p:notesMasterIdLst>
  <p:sldIdLst>
    <p:sldId id="276" r:id="rId3"/>
    <p:sldId id="257" r:id="rId4"/>
    <p:sldId id="260" r:id="rId5"/>
    <p:sldId id="281" r:id="rId6"/>
    <p:sldId id="267" r:id="rId7"/>
    <p:sldId id="258" r:id="rId8"/>
    <p:sldId id="259" r:id="rId9"/>
    <p:sldId id="262" r:id="rId10"/>
    <p:sldId id="263" r:id="rId11"/>
    <p:sldId id="266" r:id="rId12"/>
    <p:sldId id="265" r:id="rId13"/>
    <p:sldId id="264" r:id="rId14"/>
    <p:sldId id="271" r:id="rId15"/>
    <p:sldId id="269" r:id="rId16"/>
    <p:sldId id="261" r:id="rId17"/>
    <p:sldId id="268" r:id="rId18"/>
    <p:sldId id="270" r:id="rId19"/>
    <p:sldId id="272" r:id="rId20"/>
    <p:sldId id="273" r:id="rId21"/>
    <p:sldId id="274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FF8E1A-B9B9-4040-A620-FF08B8D5C598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BDE829EF-EF1E-455B-8961-655C1E887D8D}">
      <dgm:prSet/>
      <dgm:spPr/>
      <dgm:t>
        <a:bodyPr/>
        <a:lstStyle/>
        <a:p>
          <a:pPr rtl="0"/>
          <a:r>
            <a:rPr lang="ru-RU" smtClean="0"/>
            <a:t>У нормі у дорослої людини через нирки походить до 25 % крові, яка викидається серцем (1000-1200 мл/хв).</a:t>
          </a:r>
          <a:endParaRPr lang="ru-RU"/>
        </a:p>
      </dgm:t>
    </dgm:pt>
    <dgm:pt modelId="{96A9F681-71B9-424B-AC08-CC5C1D43E7AD}" type="parTrans" cxnId="{5D826055-33AB-4593-9F44-8331EAF5E4E1}">
      <dgm:prSet/>
      <dgm:spPr/>
      <dgm:t>
        <a:bodyPr/>
        <a:lstStyle/>
        <a:p>
          <a:endParaRPr lang="ru-RU"/>
        </a:p>
      </dgm:t>
    </dgm:pt>
    <dgm:pt modelId="{C0143DBD-51FA-4B0E-9F59-53002827A537}" type="sibTrans" cxnId="{5D826055-33AB-4593-9F44-8331EAF5E4E1}">
      <dgm:prSet/>
      <dgm:spPr/>
      <dgm:t>
        <a:bodyPr/>
        <a:lstStyle/>
        <a:p>
          <a:endParaRPr lang="ru-RU"/>
        </a:p>
      </dgm:t>
    </dgm:pt>
    <dgm:pt modelId="{040383D6-5304-4EA3-B8B4-E72BEC87F185}">
      <dgm:prSet/>
      <dgm:spPr/>
      <dgm:t>
        <a:bodyPr/>
        <a:lstStyle/>
        <a:p>
          <a:pPr rtl="0"/>
          <a:r>
            <a:rPr lang="ru-RU" smtClean="0"/>
            <a:t>За рахунок невеликої довжини розгалужень ниркових артерій забезпечується високий тиск у капілярах клубочків (65–70 мм рт. ст.). </a:t>
          </a:r>
          <a:endParaRPr lang="ru-RU"/>
        </a:p>
      </dgm:t>
    </dgm:pt>
    <dgm:pt modelId="{418C00E3-40AB-404C-A4BA-44BF126F0D50}" type="parTrans" cxnId="{08676430-0583-461A-875B-C9FDD1C0961C}">
      <dgm:prSet/>
      <dgm:spPr/>
      <dgm:t>
        <a:bodyPr/>
        <a:lstStyle/>
        <a:p>
          <a:endParaRPr lang="ru-RU"/>
        </a:p>
      </dgm:t>
    </dgm:pt>
    <dgm:pt modelId="{B6ED5A32-1B12-44DF-A9B8-7528403DB8D7}" type="sibTrans" cxnId="{08676430-0583-461A-875B-C9FDD1C0961C}">
      <dgm:prSet/>
      <dgm:spPr/>
      <dgm:t>
        <a:bodyPr/>
        <a:lstStyle/>
        <a:p>
          <a:endParaRPr lang="ru-RU"/>
        </a:p>
      </dgm:t>
    </dgm:pt>
    <dgm:pt modelId="{0F017BFB-AB10-4130-9B5A-0C7CC78B9638}">
      <dgm:prSet/>
      <dgm:spPr/>
      <dgm:t>
        <a:bodyPr/>
        <a:lstStyle/>
        <a:p>
          <a:pPr rtl="0"/>
          <a:r>
            <a:rPr lang="ru-RU" smtClean="0"/>
            <a:t>Підтримці високого тиску сприяє і менший діаметр виносної судини, яка забезпечує підвищений опір кровообігу. Такий рівень тиску потрібен для здійснення першої фази процесу сечотворення – фільтрації.</a:t>
          </a:r>
          <a:endParaRPr lang="ru-RU"/>
        </a:p>
      </dgm:t>
    </dgm:pt>
    <dgm:pt modelId="{09546A1D-13D8-4B75-9D6B-9C0FD62DADCE}" type="parTrans" cxnId="{E9D087B0-B5FE-4D56-B0EB-F77B7C9673BF}">
      <dgm:prSet/>
      <dgm:spPr/>
      <dgm:t>
        <a:bodyPr/>
        <a:lstStyle/>
        <a:p>
          <a:endParaRPr lang="ru-RU"/>
        </a:p>
      </dgm:t>
    </dgm:pt>
    <dgm:pt modelId="{F50C2B61-2E94-4976-BEFE-AE3285A57585}" type="sibTrans" cxnId="{E9D087B0-B5FE-4D56-B0EB-F77B7C9673BF}">
      <dgm:prSet/>
      <dgm:spPr/>
      <dgm:t>
        <a:bodyPr/>
        <a:lstStyle/>
        <a:p>
          <a:endParaRPr lang="ru-RU"/>
        </a:p>
      </dgm:t>
    </dgm:pt>
    <dgm:pt modelId="{0908D503-54C2-4F21-AC97-51ACF98884FF}" type="pres">
      <dgm:prSet presAssocID="{4DFF8E1A-B9B9-4040-A620-FF08B8D5C59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E83FE05-8559-4BD7-B3C0-D2A34DD31755}" type="pres">
      <dgm:prSet presAssocID="{BDE829EF-EF1E-455B-8961-655C1E887D8D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01E05D-D873-4047-A79F-B6847765B799}" type="pres">
      <dgm:prSet presAssocID="{C0143DBD-51FA-4B0E-9F59-53002827A537}" presName="spacer" presStyleCnt="0"/>
      <dgm:spPr/>
    </dgm:pt>
    <dgm:pt modelId="{87C7BC10-CAE3-43E4-B373-E6E757E89ECB}" type="pres">
      <dgm:prSet presAssocID="{040383D6-5304-4EA3-B8B4-E72BEC87F185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B4C7D5-8AF1-4DD2-95F6-C19E517EE03C}" type="pres">
      <dgm:prSet presAssocID="{B6ED5A32-1B12-44DF-A9B8-7528403DB8D7}" presName="spacer" presStyleCnt="0"/>
      <dgm:spPr/>
    </dgm:pt>
    <dgm:pt modelId="{80C04FB8-B2D3-4910-8D33-4940B0D08654}" type="pres">
      <dgm:prSet presAssocID="{0F017BFB-AB10-4130-9B5A-0C7CC78B9638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0F75AC-D99C-4752-A1BE-260869F3EAE9}" type="presOf" srcId="{BDE829EF-EF1E-455B-8961-655C1E887D8D}" destId="{AE83FE05-8559-4BD7-B3C0-D2A34DD31755}" srcOrd="0" destOrd="0" presId="urn:microsoft.com/office/officeart/2005/8/layout/vList2"/>
    <dgm:cxn modelId="{4078F2C2-CDD6-489F-9C4A-C4B257BF1983}" type="presOf" srcId="{0F017BFB-AB10-4130-9B5A-0C7CC78B9638}" destId="{80C04FB8-B2D3-4910-8D33-4940B0D08654}" srcOrd="0" destOrd="0" presId="urn:microsoft.com/office/officeart/2005/8/layout/vList2"/>
    <dgm:cxn modelId="{E9D087B0-B5FE-4D56-B0EB-F77B7C9673BF}" srcId="{4DFF8E1A-B9B9-4040-A620-FF08B8D5C598}" destId="{0F017BFB-AB10-4130-9B5A-0C7CC78B9638}" srcOrd="2" destOrd="0" parTransId="{09546A1D-13D8-4B75-9D6B-9C0FD62DADCE}" sibTransId="{F50C2B61-2E94-4976-BEFE-AE3285A57585}"/>
    <dgm:cxn modelId="{58B96B69-A91B-41B1-A26D-981B367B9487}" type="presOf" srcId="{040383D6-5304-4EA3-B8B4-E72BEC87F185}" destId="{87C7BC10-CAE3-43E4-B373-E6E757E89ECB}" srcOrd="0" destOrd="0" presId="urn:microsoft.com/office/officeart/2005/8/layout/vList2"/>
    <dgm:cxn modelId="{5D826055-33AB-4593-9F44-8331EAF5E4E1}" srcId="{4DFF8E1A-B9B9-4040-A620-FF08B8D5C598}" destId="{BDE829EF-EF1E-455B-8961-655C1E887D8D}" srcOrd="0" destOrd="0" parTransId="{96A9F681-71B9-424B-AC08-CC5C1D43E7AD}" sibTransId="{C0143DBD-51FA-4B0E-9F59-53002827A537}"/>
    <dgm:cxn modelId="{B3DAE1E7-CF8A-420E-88C9-04A59736888E}" type="presOf" srcId="{4DFF8E1A-B9B9-4040-A620-FF08B8D5C598}" destId="{0908D503-54C2-4F21-AC97-51ACF98884FF}" srcOrd="0" destOrd="0" presId="urn:microsoft.com/office/officeart/2005/8/layout/vList2"/>
    <dgm:cxn modelId="{08676430-0583-461A-875B-C9FDD1C0961C}" srcId="{4DFF8E1A-B9B9-4040-A620-FF08B8D5C598}" destId="{040383D6-5304-4EA3-B8B4-E72BEC87F185}" srcOrd="1" destOrd="0" parTransId="{418C00E3-40AB-404C-A4BA-44BF126F0D50}" sibTransId="{B6ED5A32-1B12-44DF-A9B8-7528403DB8D7}"/>
    <dgm:cxn modelId="{EE5AED15-AE26-4469-BCBF-5ECF59525E8D}" type="presParOf" srcId="{0908D503-54C2-4F21-AC97-51ACF98884FF}" destId="{AE83FE05-8559-4BD7-B3C0-D2A34DD31755}" srcOrd="0" destOrd="0" presId="urn:microsoft.com/office/officeart/2005/8/layout/vList2"/>
    <dgm:cxn modelId="{6B8FA0BB-333D-4602-905D-50D7AE79489F}" type="presParOf" srcId="{0908D503-54C2-4F21-AC97-51ACF98884FF}" destId="{3101E05D-D873-4047-A79F-B6847765B799}" srcOrd="1" destOrd="0" presId="urn:microsoft.com/office/officeart/2005/8/layout/vList2"/>
    <dgm:cxn modelId="{C47C4C93-51F8-4124-8CF4-CCBEB2CAE498}" type="presParOf" srcId="{0908D503-54C2-4F21-AC97-51ACF98884FF}" destId="{87C7BC10-CAE3-43E4-B373-E6E757E89ECB}" srcOrd="2" destOrd="0" presId="urn:microsoft.com/office/officeart/2005/8/layout/vList2"/>
    <dgm:cxn modelId="{02ADAEF2-1B34-4717-A826-AEB8B91A714A}" type="presParOf" srcId="{0908D503-54C2-4F21-AC97-51ACF98884FF}" destId="{2BB4C7D5-8AF1-4DD2-95F6-C19E517EE03C}" srcOrd="3" destOrd="0" presId="urn:microsoft.com/office/officeart/2005/8/layout/vList2"/>
    <dgm:cxn modelId="{E00F457C-52E7-44D1-9504-5BB7E7C23083}" type="presParOf" srcId="{0908D503-54C2-4F21-AC97-51ACF98884FF}" destId="{80C04FB8-B2D3-4910-8D33-4940B0D0865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83FE05-8559-4BD7-B3C0-D2A34DD31755}">
      <dsp:nvSpPr>
        <dsp:cNvPr id="0" name=""/>
        <dsp:cNvSpPr/>
      </dsp:nvSpPr>
      <dsp:spPr>
        <a:xfrm>
          <a:off x="0" y="221945"/>
          <a:ext cx="9324527" cy="10617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У нормі у дорослої людини через нирки походить до 25 % крові, яка викидається серцем (1000-1200 мл/хв).</a:t>
          </a:r>
          <a:endParaRPr lang="ru-RU" sz="2000" kern="1200"/>
        </a:p>
      </dsp:txBody>
      <dsp:txXfrm>
        <a:off x="51832" y="273777"/>
        <a:ext cx="9220863" cy="958111"/>
      </dsp:txXfrm>
    </dsp:sp>
    <dsp:sp modelId="{87C7BC10-CAE3-43E4-B373-E6E757E89ECB}">
      <dsp:nvSpPr>
        <dsp:cNvPr id="0" name=""/>
        <dsp:cNvSpPr/>
      </dsp:nvSpPr>
      <dsp:spPr>
        <a:xfrm>
          <a:off x="0" y="1341320"/>
          <a:ext cx="9324527" cy="10617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За рахунок невеликої довжини розгалужень ниркових артерій забезпечується високий тиск у капілярах клубочків (65–70 мм рт. ст.). </a:t>
          </a:r>
          <a:endParaRPr lang="ru-RU" sz="2000" kern="1200"/>
        </a:p>
      </dsp:txBody>
      <dsp:txXfrm>
        <a:off x="51832" y="1393152"/>
        <a:ext cx="9220863" cy="958111"/>
      </dsp:txXfrm>
    </dsp:sp>
    <dsp:sp modelId="{80C04FB8-B2D3-4910-8D33-4940B0D08654}">
      <dsp:nvSpPr>
        <dsp:cNvPr id="0" name=""/>
        <dsp:cNvSpPr/>
      </dsp:nvSpPr>
      <dsp:spPr>
        <a:xfrm>
          <a:off x="0" y="2460695"/>
          <a:ext cx="9324527" cy="10617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Підтримці високого тиску сприяє і менший діаметр виносної судини, яка забезпечує підвищений опір кровообігу. Такий рівень тиску потрібен для здійснення першої фази процесу сечотворення – фільтрації.</a:t>
          </a:r>
          <a:endParaRPr lang="ru-RU" sz="2000" kern="1200"/>
        </a:p>
      </dsp:txBody>
      <dsp:txXfrm>
        <a:off x="51832" y="2512527"/>
        <a:ext cx="9220863" cy="9581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BB2211-BAF9-4C63-B298-33A3C8795E23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BB21D1-1F4A-49A2-94BA-1B118550A9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96943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B21D1-1F4A-49A2-94BA-1B118550A932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4026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9AB93-6A27-45FE-B73E-1753E2E9F53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14.02.2023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D9ADC-C98F-4B8A-A269-E96D0798276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34962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9AB93-6A27-45FE-B73E-1753E2E9F53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14.02.2023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D9ADC-C98F-4B8A-A269-E96D0798276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56134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9AB93-6A27-45FE-B73E-1753E2E9F53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14.02.2023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D9ADC-C98F-4B8A-A269-E96D0798276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2108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9AB93-6A27-45FE-B73E-1753E2E9F53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14.02.2023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D9ADC-C98F-4B8A-A269-E96D0798276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90950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9AB93-6A27-45FE-B73E-1753E2E9F53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14.02.2023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D9ADC-C98F-4B8A-A269-E96D0798276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44527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9AB93-6A27-45FE-B73E-1753E2E9F53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14.02.2023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D9ADC-C98F-4B8A-A269-E96D0798276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88512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9AB93-6A27-45FE-B73E-1753E2E9F53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14.02.2023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D9ADC-C98F-4B8A-A269-E96D0798276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75431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9AB93-6A27-45FE-B73E-1753E2E9F53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14.02.2023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D9ADC-C98F-4B8A-A269-E96D0798276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96256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9AB93-6A27-45FE-B73E-1753E2E9F53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14.02.2023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D9ADC-C98F-4B8A-A269-E96D0798276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47969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9AB93-6A27-45FE-B73E-1753E2E9F53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14.02.2023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D9ADC-C98F-4B8A-A269-E96D0798276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67647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9AB93-6A27-45FE-B73E-1753E2E9F53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14.02.2023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D9ADC-C98F-4B8A-A269-E96D0798276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1567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9AB93-6A27-45FE-B73E-1753E2E9F53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14.02.2023</a:t>
            </a:fld>
            <a:endParaRPr lang="ru-RU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4D9ADC-C98F-4B8A-A269-E96D079827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9883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microsoft.com/office/2007/relationships/diagramDrawing" Target="../diagrams/drawing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2907754"/>
          </a:xfrm>
        </p:spPr>
        <p:txBody>
          <a:bodyPr>
            <a:noAutofit/>
          </a:bodyPr>
          <a:lstStyle/>
          <a:p>
            <a:r>
              <a:rPr lang="uk-UA" sz="2400" b="1" dirty="0"/>
              <a:t>Лекція № </a:t>
            </a:r>
            <a:r>
              <a:rPr lang="en-US" sz="2400" b="1" dirty="0"/>
              <a:t>15</a:t>
            </a:r>
            <a:r>
              <a:rPr lang="uk-UA" sz="2400" b="1" dirty="0"/>
              <a:t>.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uk-UA" sz="2400" b="1" dirty="0"/>
              <a:t>Тема: «</a:t>
            </a:r>
            <a:r>
              <a:rPr lang="ru-RU" sz="2400" b="1" dirty="0"/>
              <a:t>Система </a:t>
            </a:r>
            <a:r>
              <a:rPr lang="ru-RU" sz="2400" b="1" dirty="0" err="1"/>
              <a:t>виділення</a:t>
            </a:r>
            <a:r>
              <a:rPr lang="ru-RU" sz="2400" b="1" dirty="0"/>
              <a:t>. </a:t>
            </a:r>
            <a:r>
              <a:rPr lang="ru-RU" sz="2400" b="1" dirty="0" err="1"/>
              <a:t>Механізм</a:t>
            </a:r>
            <a:r>
              <a:rPr lang="ru-RU" sz="2400" b="1" dirty="0"/>
              <a:t> </a:t>
            </a:r>
            <a:r>
              <a:rPr lang="ru-RU" sz="2400" b="1" dirty="0" err="1"/>
              <a:t>утворення</a:t>
            </a:r>
            <a:r>
              <a:rPr lang="ru-RU" sz="2400" b="1" dirty="0"/>
              <a:t> </a:t>
            </a:r>
            <a:r>
              <a:rPr lang="ru-RU" sz="2400" b="1" dirty="0" err="1"/>
              <a:t>сечі</a:t>
            </a:r>
            <a:r>
              <a:rPr lang="ru-RU" sz="2400" b="1" dirty="0"/>
              <a:t>. </a:t>
            </a:r>
            <a:r>
              <a:rPr lang="ru-RU" sz="2400" b="1" dirty="0" err="1"/>
              <a:t>Нейрогуморальна</a:t>
            </a:r>
            <a:r>
              <a:rPr lang="ru-RU" sz="2400" b="1" dirty="0"/>
              <a:t> </a:t>
            </a:r>
            <a:r>
              <a:rPr lang="ru-RU" sz="2400" b="1" dirty="0" err="1"/>
              <a:t>регуляція</a:t>
            </a:r>
            <a:r>
              <a:rPr lang="ru-RU" sz="2400" b="1" dirty="0"/>
              <a:t> </a:t>
            </a:r>
            <a:r>
              <a:rPr lang="ru-RU" sz="2400" b="1" dirty="0" err="1"/>
              <a:t>сечоутворення</a:t>
            </a:r>
            <a:r>
              <a:rPr lang="ru-RU" sz="2400" b="1" dirty="0"/>
              <a:t>. </a:t>
            </a:r>
            <a:r>
              <a:rPr lang="ru-RU" sz="2400" b="1" dirty="0" err="1"/>
              <a:t>Методи</a:t>
            </a:r>
            <a:r>
              <a:rPr lang="ru-RU" sz="2400" b="1" dirty="0"/>
              <a:t> </a:t>
            </a:r>
            <a:r>
              <a:rPr lang="ru-RU" sz="2400" b="1" dirty="0" err="1"/>
              <a:t>дослідження</a:t>
            </a:r>
            <a:r>
              <a:rPr lang="ru-RU" sz="2400" b="1" dirty="0"/>
              <a:t> </a:t>
            </a:r>
            <a:r>
              <a:rPr lang="ru-RU" sz="2400" b="1" dirty="0" err="1"/>
              <a:t>функції</a:t>
            </a:r>
            <a:r>
              <a:rPr lang="ru-RU" sz="2400" b="1" dirty="0"/>
              <a:t> </a:t>
            </a:r>
            <a:r>
              <a:rPr lang="ru-RU" sz="2400" b="1" dirty="0" err="1"/>
              <a:t>нирок</a:t>
            </a:r>
            <a:r>
              <a:rPr lang="ru-RU" sz="2400" b="1" dirty="0"/>
              <a:t>. Роль </a:t>
            </a:r>
            <a:r>
              <a:rPr lang="ru-RU" sz="2400" b="1" dirty="0" err="1"/>
              <a:t>нирок</a:t>
            </a:r>
            <a:r>
              <a:rPr lang="ru-RU" sz="2400" b="1" dirty="0"/>
              <a:t> у </a:t>
            </a:r>
            <a:r>
              <a:rPr lang="ru-RU" sz="2400" b="1" dirty="0" err="1"/>
              <a:t>підтриманні</a:t>
            </a:r>
            <a:r>
              <a:rPr lang="ru-RU" sz="2400" b="1" dirty="0"/>
              <a:t> гомеостазу. </a:t>
            </a:r>
            <a:r>
              <a:rPr lang="ru-RU" sz="2400" b="1" dirty="0" err="1"/>
              <a:t>Фізіологічні</a:t>
            </a:r>
            <a:r>
              <a:rPr lang="ru-RU" sz="2400" b="1" dirty="0"/>
              <a:t> </a:t>
            </a:r>
            <a:r>
              <a:rPr lang="ru-RU" sz="2400" b="1" dirty="0" err="1"/>
              <a:t>механізми</a:t>
            </a:r>
            <a:r>
              <a:rPr lang="ru-RU" sz="2400" b="1" dirty="0"/>
              <a:t> водно-</a:t>
            </a:r>
            <a:r>
              <a:rPr lang="ru-RU" sz="2400" b="1" dirty="0" err="1"/>
              <a:t>сольового</a:t>
            </a:r>
            <a:r>
              <a:rPr lang="ru-RU" sz="2400" b="1" dirty="0"/>
              <a:t> та кислотно-</a:t>
            </a:r>
            <a:r>
              <a:rPr lang="ru-RU" sz="2400" b="1" dirty="0" err="1"/>
              <a:t>лужного</a:t>
            </a:r>
            <a:r>
              <a:rPr lang="ru-RU" sz="2400" b="1" dirty="0"/>
              <a:t> балансу і </a:t>
            </a:r>
            <a:r>
              <a:rPr lang="ru-RU" sz="2400" b="1" dirty="0" err="1"/>
              <a:t>його</a:t>
            </a:r>
            <a:r>
              <a:rPr lang="ru-RU" sz="2400" b="1" dirty="0"/>
              <a:t> </a:t>
            </a:r>
            <a:r>
              <a:rPr lang="ru-RU" sz="2400" b="1" dirty="0" err="1"/>
              <a:t>регуляція</a:t>
            </a:r>
            <a:r>
              <a:rPr lang="ru-RU" sz="2400" b="1" dirty="0"/>
              <a:t>.</a:t>
            </a:r>
            <a:r>
              <a:rPr lang="uk-UA" sz="2400" b="1" i="1" dirty="0"/>
              <a:t>»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uk-UA" sz="2000" dirty="0" smtClean="0">
                <a:solidFill>
                  <a:schemeClr val="tx1"/>
                </a:solidFill>
              </a:rPr>
              <a:t>Доцент кафедри фізіології, </a:t>
            </a:r>
            <a:r>
              <a:rPr lang="uk-UA" sz="2000" dirty="0" err="1" smtClean="0">
                <a:solidFill>
                  <a:schemeClr val="tx1"/>
                </a:solidFill>
              </a:rPr>
              <a:t>к.м.н</a:t>
            </a:r>
            <a:r>
              <a:rPr lang="uk-UA" sz="2000" dirty="0" smtClean="0">
                <a:solidFill>
                  <a:schemeClr val="tx1"/>
                </a:solidFill>
              </a:rPr>
              <a:t>., </a:t>
            </a:r>
          </a:p>
          <a:p>
            <a:r>
              <a:rPr lang="uk-UA" sz="2000" dirty="0" err="1" smtClean="0">
                <a:solidFill>
                  <a:schemeClr val="tx1"/>
                </a:solidFill>
              </a:rPr>
              <a:t>Волохова</a:t>
            </a:r>
            <a:r>
              <a:rPr lang="uk-UA" sz="2000" dirty="0" smtClean="0">
                <a:solidFill>
                  <a:schemeClr val="tx1"/>
                </a:solidFill>
              </a:rPr>
              <a:t> Г.О.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862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0187"/>
            <a:ext cx="6512511" cy="1143000"/>
          </a:xfrm>
        </p:spPr>
        <p:txBody>
          <a:bodyPr>
            <a:prstTxWarp prst="textChevronInverted">
              <a:avLst/>
            </a:prstTxWarp>
          </a:bodyPr>
          <a:lstStyle/>
          <a:p>
            <a:pPr marL="0" indent="0">
              <a:buNone/>
            </a:pPr>
            <a:r>
              <a:rPr lang="uk-UA" dirty="0" smtClean="0"/>
              <a:t>ПЛАН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484784"/>
            <a:ext cx="8784976" cy="4626848"/>
          </a:xfrm>
          <a:effectLst>
            <a:glow rad="228600">
              <a:schemeClr val="accent3">
                <a:satMod val="175000"/>
                <a:alpha val="40000"/>
              </a:schemeClr>
            </a:glow>
            <a:reflection blurRad="38100" stA="26000" endPos="23000" dist="25400" dir="5400000" sy="-100000" rotWithShape="0"/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502920" indent="-457200">
              <a:buFont typeface="+mj-lt"/>
              <a:buAutoNum type="arabicPeriod"/>
            </a:pPr>
            <a:r>
              <a:rPr lang="uk-UA" dirty="0" smtClean="0"/>
              <a:t>Система виділення та  її  функції;</a:t>
            </a:r>
          </a:p>
          <a:p>
            <a:pPr marL="502920" indent="-457200">
              <a:buFont typeface="+mj-lt"/>
              <a:buAutoNum type="arabicPeriod"/>
            </a:pPr>
            <a:r>
              <a:rPr lang="uk-UA" dirty="0" smtClean="0"/>
              <a:t>Органи виділення;</a:t>
            </a:r>
          </a:p>
          <a:p>
            <a:pPr marL="502920" indent="-457200">
              <a:buFont typeface="+mj-lt"/>
              <a:buAutoNum type="arabicPeriod"/>
            </a:pPr>
            <a:r>
              <a:rPr lang="uk-UA" dirty="0" smtClean="0"/>
              <a:t>Участь у підтримці гомеостазу;</a:t>
            </a:r>
          </a:p>
          <a:p>
            <a:pPr marL="502920" indent="-457200">
              <a:buFont typeface="+mj-lt"/>
              <a:buAutoNum type="arabicPeriod"/>
            </a:pPr>
            <a:r>
              <a:rPr lang="uk-UA" dirty="0" smtClean="0"/>
              <a:t>Нефрон як структурна та функціональна одиниця нирки;</a:t>
            </a:r>
          </a:p>
          <a:p>
            <a:pPr marL="502920" indent="-457200">
              <a:buFont typeface="+mj-lt"/>
              <a:buAutoNum type="arabicPeriod"/>
            </a:pPr>
            <a:r>
              <a:rPr lang="uk-UA" dirty="0" smtClean="0"/>
              <a:t>Кровообіг у нирці;</a:t>
            </a:r>
          </a:p>
          <a:p>
            <a:pPr marL="502920" indent="-457200">
              <a:buFont typeface="+mj-lt"/>
              <a:buAutoNum type="arabicPeriod"/>
            </a:pPr>
            <a:r>
              <a:rPr lang="uk-UA" dirty="0" smtClean="0"/>
              <a:t>Сечоутворення;</a:t>
            </a:r>
          </a:p>
          <a:p>
            <a:pPr marL="502920" indent="-457200">
              <a:buFont typeface="+mj-lt"/>
              <a:buAutoNum type="arabicPeriod"/>
            </a:pPr>
            <a:r>
              <a:rPr lang="uk-UA" dirty="0" smtClean="0"/>
              <a:t>Кліренс;</a:t>
            </a:r>
          </a:p>
          <a:p>
            <a:pPr marL="502920" indent="-457200">
              <a:buFont typeface="+mj-lt"/>
              <a:buAutoNum type="arabicPeriod"/>
            </a:pPr>
            <a:r>
              <a:rPr lang="uk-UA" dirty="0" smtClean="0"/>
              <a:t>Участь нирок в </a:t>
            </a:r>
            <a:r>
              <a:rPr lang="uk-UA" dirty="0" err="1" smtClean="0"/>
              <a:t>обіміні</a:t>
            </a:r>
            <a:r>
              <a:rPr lang="uk-UA" dirty="0" smtClean="0"/>
              <a:t> речовин;</a:t>
            </a:r>
          </a:p>
          <a:p>
            <a:pPr marL="502920" indent="-457200">
              <a:buFont typeface="+mj-lt"/>
              <a:buAutoNum type="arabicPeriod"/>
            </a:pPr>
            <a:r>
              <a:rPr lang="uk-UA" dirty="0" err="1" smtClean="0"/>
              <a:t>Ренін-ангіотензин-альдостеронової</a:t>
            </a:r>
            <a:r>
              <a:rPr lang="uk-UA" dirty="0" smtClean="0"/>
              <a:t> системи</a:t>
            </a:r>
          </a:p>
          <a:p>
            <a:pPr marL="502920" indent="-45720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447618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-99392"/>
            <a:ext cx="6512511" cy="1143000"/>
          </a:xfrm>
        </p:spPr>
        <p:txBody>
          <a:bodyPr>
            <a:prstTxWarp prst="textWave2">
              <a:avLst/>
            </a:prstTxWarp>
          </a:bodyPr>
          <a:lstStyle/>
          <a:p>
            <a:r>
              <a:rPr lang="uk-UA" dirty="0" smtClean="0"/>
              <a:t>виділення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1484784"/>
            <a:ext cx="4680520" cy="5256584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uk-UA" dirty="0" err="1" smtClean="0"/>
              <a:t>-це</a:t>
            </a:r>
            <a:r>
              <a:rPr lang="uk-UA" dirty="0" smtClean="0"/>
              <a:t> процес,при якому з організму </a:t>
            </a:r>
            <a:r>
              <a:rPr lang="uk-UA" dirty="0" err="1" smtClean="0"/>
              <a:t>екскретуються</a:t>
            </a:r>
            <a:r>
              <a:rPr lang="uk-UA" dirty="0" smtClean="0"/>
              <a:t> непотрібні,лишні та отруйні речовини</a:t>
            </a:r>
          </a:p>
          <a:p>
            <a:r>
              <a:rPr lang="uk-UA" dirty="0" smtClean="0"/>
              <a:t>Органи виділення:</a:t>
            </a:r>
          </a:p>
          <a:p>
            <a:pPr>
              <a:buFont typeface="Wingdings" pitchFamily="2" charset="2"/>
              <a:buChar char="q"/>
            </a:pPr>
            <a:r>
              <a:rPr lang="uk-UA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Нирки</a:t>
            </a:r>
            <a:r>
              <a:rPr lang="uk-UA" dirty="0" smtClean="0"/>
              <a:t>;</a:t>
            </a:r>
          </a:p>
          <a:p>
            <a:pPr>
              <a:buFont typeface="Wingdings" pitchFamily="2" charset="2"/>
              <a:buChar char="q"/>
            </a:pPr>
            <a:r>
              <a:rPr lang="uk-UA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Легені</a:t>
            </a:r>
            <a:r>
              <a:rPr lang="uk-UA" dirty="0" smtClean="0"/>
              <a:t>(вуглекислий газ та вода,сивушні масла при алкогольному </a:t>
            </a:r>
            <a:r>
              <a:rPr lang="uk-UA" dirty="0" err="1" smtClean="0"/>
              <a:t>сп</a:t>
            </a:r>
            <a:r>
              <a:rPr lang="en-US" dirty="0" smtClean="0"/>
              <a:t>’</a:t>
            </a:r>
            <a:r>
              <a:rPr lang="uk-UA" dirty="0" err="1" smtClean="0"/>
              <a:t>янінні</a:t>
            </a:r>
            <a:r>
              <a:rPr lang="uk-UA" dirty="0" smtClean="0"/>
              <a:t>,при порушенні функції нирок-сечовина);</a:t>
            </a:r>
          </a:p>
          <a:p>
            <a:pPr>
              <a:buFont typeface="Wingdings" pitchFamily="2" charset="2"/>
              <a:buChar char="q"/>
            </a:pPr>
            <a:r>
              <a:rPr lang="uk-UA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Шкіра</a:t>
            </a:r>
            <a:r>
              <a:rPr lang="uk-UA" dirty="0" smtClean="0"/>
              <a:t>(через потові залози);</a:t>
            </a:r>
          </a:p>
          <a:p>
            <a:pPr>
              <a:buFont typeface="Wingdings" pitchFamily="2" charset="2"/>
              <a:buChar char="q"/>
            </a:pPr>
            <a:r>
              <a:rPr lang="uk-UA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Печінка</a:t>
            </a:r>
            <a:r>
              <a:rPr lang="uk-UA" dirty="0" smtClean="0"/>
              <a:t>;</a:t>
            </a:r>
          </a:p>
          <a:p>
            <a:pPr>
              <a:buFont typeface="Wingdings" pitchFamily="2" charset="2"/>
              <a:buChar char="q"/>
            </a:pPr>
            <a:r>
              <a:rPr lang="uk-UA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ШКТ</a:t>
            </a:r>
            <a:r>
              <a:rPr lang="uk-UA" dirty="0" smtClean="0"/>
              <a:t>(рештки їжі,вода,токсини ,барвники тощо).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303439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6438" y="731838"/>
            <a:ext cx="7203994" cy="5505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6649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1" name="Picture 3" descr="D:\РОБОТА\фізіологія\лекції\комплекси лекцій\2262_html_1da5de66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42469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vseslova.com.ua/images/bse/0008/84505/8_b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0278" y="2636912"/>
            <a:ext cx="7338582" cy="422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0"/>
            <a:ext cx="7884368" cy="1143000"/>
          </a:xfrm>
        </p:spPr>
        <p:txBody>
          <a:bodyPr/>
          <a:lstStyle/>
          <a:p>
            <a:r>
              <a:rPr lang="uk-UA" sz="3600" dirty="0" smtClean="0"/>
              <a:t>Анатомічні особливості нирок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692696"/>
            <a:ext cx="9144000" cy="2664296"/>
          </a:xfrm>
        </p:spPr>
        <p:txBody>
          <a:bodyPr>
            <a:normAutofit fontScale="85000" lnSpcReduction="10000"/>
          </a:bodyPr>
          <a:lstStyle/>
          <a:p>
            <a:r>
              <a:rPr lang="uk-UA" dirty="0" smtClean="0"/>
              <a:t>Нирка(</a:t>
            </a:r>
            <a:r>
              <a:rPr lang="en-US" dirty="0" err="1" smtClean="0"/>
              <a:t>ren</a:t>
            </a:r>
            <a:r>
              <a:rPr lang="uk-UA" dirty="0" smtClean="0"/>
              <a:t>)</a:t>
            </a:r>
            <a:r>
              <a:rPr lang="uk-UA" dirty="0" err="1" smtClean="0"/>
              <a:t>-це</a:t>
            </a:r>
            <a:r>
              <a:rPr lang="uk-UA" dirty="0" smtClean="0"/>
              <a:t> парний орган,який знаходиться в поперековій ділянці на задній стінці черевної порожнини,</a:t>
            </a:r>
            <a:r>
              <a:rPr lang="uk-UA" dirty="0" err="1" smtClean="0"/>
              <a:t>бобовидної</a:t>
            </a:r>
            <a:r>
              <a:rPr lang="uk-UA" dirty="0" smtClean="0"/>
              <a:t> форми</a:t>
            </a:r>
          </a:p>
          <a:p>
            <a:r>
              <a:rPr lang="uk-UA" dirty="0" smtClean="0"/>
              <a:t>На медіальному боці-ворота нирки,через які в нирку </a:t>
            </a:r>
            <a:r>
              <a:rPr lang="uk-UA" dirty="0" err="1" smtClean="0"/>
              <a:t>вх.ниркова</a:t>
            </a:r>
            <a:r>
              <a:rPr lang="uk-UA" dirty="0" smtClean="0"/>
              <a:t> артерія,нерви,</a:t>
            </a:r>
            <a:r>
              <a:rPr lang="uk-UA" dirty="0" err="1" smtClean="0"/>
              <a:t>вих.сечовід</a:t>
            </a:r>
            <a:r>
              <a:rPr lang="uk-UA" dirty="0" smtClean="0"/>
              <a:t>,вена,лімфатичні судини.</a:t>
            </a:r>
          </a:p>
          <a:p>
            <a:r>
              <a:rPr lang="uk-UA" dirty="0" smtClean="0"/>
              <a:t>Ниркова пазуха,малі та великі чашечки,які відкриваються в ниркову миску.</a:t>
            </a:r>
          </a:p>
          <a:p>
            <a:r>
              <a:rPr lang="ru-RU" dirty="0"/>
              <a:t>Два шари:</a:t>
            </a:r>
          </a:p>
          <a:p>
            <a:r>
              <a:rPr lang="ru-RU" dirty="0" err="1"/>
              <a:t>Кірковий</a:t>
            </a:r>
            <a:r>
              <a:rPr lang="ru-RU" dirty="0"/>
              <a:t>(</a:t>
            </a:r>
            <a:r>
              <a:rPr lang="ru-RU" dirty="0" err="1"/>
              <a:t>зовнішній</a:t>
            </a:r>
            <a:r>
              <a:rPr lang="ru-RU" dirty="0"/>
              <a:t>);</a:t>
            </a:r>
          </a:p>
          <a:p>
            <a:r>
              <a:rPr lang="ru-RU" dirty="0" err="1"/>
              <a:t>Мозковий</a:t>
            </a:r>
            <a:r>
              <a:rPr lang="ru-RU" dirty="0"/>
              <a:t>(</a:t>
            </a:r>
            <a:r>
              <a:rPr lang="ru-RU" dirty="0" err="1"/>
              <a:t>внутрішній</a:t>
            </a:r>
            <a:r>
              <a:rPr lang="ru-RU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4213946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8358214" cy="5643578"/>
          </a:xfrm>
        </p:spPr>
        <p:txBody>
          <a:bodyPr>
            <a:prstTxWarp prst="textPlain">
              <a:avLst/>
            </a:prstTxWarp>
            <a:noAutofit/>
          </a:bodyPr>
          <a:lstStyle/>
          <a:p>
            <a:pPr marL="45720" indent="0">
              <a:buNone/>
            </a:pPr>
            <a:r>
              <a:rPr lang="ru-RU" sz="1800" dirty="0" smtClean="0"/>
              <a:t>Структурно-</a:t>
            </a:r>
            <a:r>
              <a:rPr lang="ru-RU" sz="1800" dirty="0" err="1" smtClean="0"/>
              <a:t>функціональною</a:t>
            </a:r>
            <a:r>
              <a:rPr lang="ru-RU" sz="1800" dirty="0" smtClean="0"/>
              <a:t> </a:t>
            </a:r>
            <a:r>
              <a:rPr lang="ru-RU" sz="1800" dirty="0" err="1"/>
              <a:t>одиницею</a:t>
            </a:r>
            <a:r>
              <a:rPr lang="ru-RU" sz="1800" dirty="0"/>
              <a:t> </a:t>
            </a:r>
            <a:r>
              <a:rPr lang="ru-RU" sz="1800" dirty="0" err="1"/>
              <a:t>нирки</a:t>
            </a:r>
            <a:r>
              <a:rPr lang="ru-RU" sz="1800" dirty="0"/>
              <a:t> є </a:t>
            </a:r>
            <a:r>
              <a:rPr lang="ru-RU" sz="1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нефрон</a:t>
            </a:r>
            <a:r>
              <a:rPr lang="ru-RU" sz="1800" dirty="0"/>
              <a:t>. </a:t>
            </a:r>
          </a:p>
          <a:p>
            <a:pPr marL="45720" indent="0">
              <a:buNone/>
            </a:pPr>
            <a:r>
              <a:rPr lang="ru-RU" sz="1800" dirty="0" err="1"/>
              <a:t>Залежно</a:t>
            </a:r>
            <a:r>
              <a:rPr lang="ru-RU" sz="1800" dirty="0"/>
              <a:t> </a:t>
            </a:r>
            <a:r>
              <a:rPr lang="ru-RU" sz="1800" dirty="0" err="1"/>
              <a:t>від</a:t>
            </a:r>
            <a:r>
              <a:rPr lang="ru-RU" sz="1800" dirty="0"/>
              <a:t> </a:t>
            </a:r>
            <a:r>
              <a:rPr lang="ru-RU" sz="1800" dirty="0" err="1"/>
              <a:t>місця</a:t>
            </a:r>
            <a:r>
              <a:rPr lang="ru-RU" sz="1800" dirty="0"/>
              <a:t> </a:t>
            </a:r>
            <a:r>
              <a:rPr lang="ru-RU" sz="1800" dirty="0" err="1"/>
              <a:t>розташування</a:t>
            </a:r>
            <a:r>
              <a:rPr lang="ru-RU" sz="1800" dirty="0"/>
              <a:t> в </a:t>
            </a:r>
            <a:r>
              <a:rPr lang="ru-RU" sz="1800" dirty="0" err="1"/>
              <a:t>нирці</a:t>
            </a:r>
            <a:r>
              <a:rPr lang="ru-RU" sz="1800" dirty="0"/>
              <a:t> </a:t>
            </a:r>
            <a:r>
              <a:rPr lang="ru-RU" sz="1800" dirty="0" err="1"/>
              <a:t>виділяють</a:t>
            </a:r>
            <a:r>
              <a:rPr lang="ru-RU" sz="1800" dirty="0"/>
              <a:t> </a:t>
            </a:r>
            <a:r>
              <a:rPr lang="ru-RU" sz="1800" dirty="0" err="1"/>
              <a:t>суперфіціальні</a:t>
            </a:r>
            <a:r>
              <a:rPr lang="ru-RU" sz="1800" dirty="0"/>
              <a:t> (</a:t>
            </a:r>
            <a:r>
              <a:rPr lang="ru-RU" sz="1800" dirty="0" err="1"/>
              <a:t>поверхневі</a:t>
            </a:r>
            <a:r>
              <a:rPr lang="ru-RU" sz="1800" dirty="0"/>
              <a:t>), </a:t>
            </a:r>
            <a:r>
              <a:rPr lang="ru-RU" sz="1800" dirty="0" err="1"/>
              <a:t>інтракортикальні</a:t>
            </a:r>
            <a:r>
              <a:rPr lang="ru-RU" sz="1800" dirty="0"/>
              <a:t> і </a:t>
            </a:r>
            <a:r>
              <a:rPr lang="ru-RU" sz="1800" dirty="0" err="1"/>
              <a:t>коломозкові</a:t>
            </a:r>
            <a:r>
              <a:rPr lang="ru-RU" sz="1800" dirty="0"/>
              <a:t> </a:t>
            </a:r>
            <a:r>
              <a:rPr lang="ru-RU" sz="1800" dirty="0" err="1"/>
              <a:t>нефрони</a:t>
            </a:r>
            <a:r>
              <a:rPr lang="ru-RU" sz="1800" dirty="0"/>
              <a:t>.</a:t>
            </a:r>
          </a:p>
          <a:p>
            <a:pPr marL="45720" indent="0">
              <a:buNone/>
            </a:pPr>
            <a:r>
              <a:rPr lang="ru-RU" sz="1800" dirty="0" err="1"/>
              <a:t>Починається</a:t>
            </a:r>
            <a:r>
              <a:rPr lang="ru-RU" sz="1800" dirty="0"/>
              <a:t> нефрон з </a:t>
            </a:r>
            <a:r>
              <a:rPr lang="ru-RU" sz="1800" dirty="0" err="1"/>
              <a:t>ниркового</a:t>
            </a:r>
            <a:r>
              <a:rPr lang="ru-RU" sz="1800" dirty="0"/>
              <a:t> (</a:t>
            </a:r>
            <a:r>
              <a:rPr lang="ru-RU" sz="1800" dirty="0" err="1"/>
              <a:t>мальпигиева</a:t>
            </a:r>
            <a:r>
              <a:rPr lang="ru-RU" sz="1800" dirty="0"/>
              <a:t>) </a:t>
            </a:r>
            <a:r>
              <a:rPr lang="ru-RU" sz="1800" dirty="0" err="1"/>
              <a:t>тільця</a:t>
            </a:r>
            <a:r>
              <a:rPr lang="ru-RU" sz="1800" dirty="0"/>
              <a:t>, яке </a:t>
            </a:r>
            <a:r>
              <a:rPr lang="ru-RU" sz="1800" dirty="0" err="1"/>
              <a:t>містить</a:t>
            </a:r>
            <a:r>
              <a:rPr lang="ru-RU" sz="1800" dirty="0"/>
              <a:t> </a:t>
            </a:r>
            <a:r>
              <a:rPr lang="ru-RU" sz="1800" dirty="0" err="1"/>
              <a:t>клубочок</a:t>
            </a:r>
            <a:r>
              <a:rPr lang="ru-RU" sz="1800" dirty="0"/>
              <a:t> </a:t>
            </a:r>
            <a:r>
              <a:rPr lang="ru-RU" sz="1800" dirty="0" err="1"/>
              <a:t>кровоносних</a:t>
            </a:r>
            <a:r>
              <a:rPr lang="ru-RU" sz="1800" dirty="0"/>
              <a:t> </a:t>
            </a:r>
            <a:r>
              <a:rPr lang="ru-RU" sz="1800" dirty="0" err="1"/>
              <a:t>капілярів</a:t>
            </a:r>
            <a:r>
              <a:rPr lang="ru-RU" sz="1800" dirty="0"/>
              <a:t>. </a:t>
            </a:r>
            <a:r>
              <a:rPr lang="ru-RU" sz="1800" dirty="0" err="1"/>
              <a:t>Зовні</a:t>
            </a:r>
            <a:r>
              <a:rPr lang="ru-RU" sz="1800" dirty="0"/>
              <a:t> клубочки </a:t>
            </a:r>
            <a:r>
              <a:rPr lang="ru-RU" sz="1800" dirty="0" err="1"/>
              <a:t>покриті</a:t>
            </a:r>
            <a:r>
              <a:rPr lang="ru-RU" sz="1800" dirty="0"/>
              <a:t> </a:t>
            </a:r>
            <a:r>
              <a:rPr lang="ru-RU" sz="1800" dirty="0" err="1"/>
              <a:t>двошарової</a:t>
            </a:r>
            <a:r>
              <a:rPr lang="ru-RU" sz="1800" dirty="0"/>
              <a:t> капсулою </a:t>
            </a:r>
            <a:r>
              <a:rPr lang="ru-RU" sz="1800" dirty="0" err="1"/>
              <a:t>Шумлянського</a:t>
            </a:r>
            <a:r>
              <a:rPr lang="ru-RU" sz="1800" dirty="0"/>
              <a:t> - </a:t>
            </a:r>
            <a:r>
              <a:rPr lang="ru-RU" sz="1800" dirty="0" err="1"/>
              <a:t>Боумена</a:t>
            </a:r>
            <a:r>
              <a:rPr lang="ru-RU" sz="1800" dirty="0" smtClean="0"/>
              <a:t>.</a:t>
            </a:r>
          </a:p>
          <a:p>
            <a:pPr marL="45720" indent="0">
              <a:buNone/>
            </a:pPr>
            <a:r>
              <a:rPr lang="ru-RU" sz="1800" dirty="0"/>
              <a:t>. </a:t>
            </a:r>
            <a:r>
              <a:rPr lang="ru-RU" sz="1800" dirty="0" err="1"/>
              <a:t>Між</a:t>
            </a:r>
            <a:r>
              <a:rPr lang="ru-RU" sz="1800" dirty="0"/>
              <a:t> </a:t>
            </a:r>
            <a:r>
              <a:rPr lang="ru-RU" sz="1800" dirty="0" err="1"/>
              <a:t>двома</a:t>
            </a:r>
            <a:r>
              <a:rPr lang="ru-RU" sz="1800" dirty="0"/>
              <a:t> листками </a:t>
            </a:r>
            <a:r>
              <a:rPr lang="ru-RU" sz="1800" dirty="0" err="1"/>
              <a:t>капсули</a:t>
            </a:r>
            <a:r>
              <a:rPr lang="ru-RU" sz="1800" dirty="0"/>
              <a:t>, </a:t>
            </a:r>
            <a:r>
              <a:rPr lang="ru-RU" sz="1800" dirty="0" err="1"/>
              <a:t>розташованими</a:t>
            </a:r>
            <a:r>
              <a:rPr lang="ru-RU" sz="1800" dirty="0"/>
              <a:t> у </a:t>
            </a:r>
            <a:r>
              <a:rPr lang="ru-RU" sz="1800" dirty="0" err="1"/>
              <a:t>вигляді</a:t>
            </a:r>
            <a:r>
              <a:rPr lang="ru-RU" sz="1800" dirty="0"/>
              <a:t> </a:t>
            </a:r>
            <a:r>
              <a:rPr lang="ru-RU" sz="1800" dirty="0" err="1"/>
              <a:t>чаші</a:t>
            </a:r>
            <a:r>
              <a:rPr lang="ru-RU" sz="1800" dirty="0"/>
              <a:t>, є </a:t>
            </a:r>
            <a:r>
              <a:rPr lang="ru-RU" sz="1800" dirty="0" err="1"/>
              <a:t>щілину</a:t>
            </a:r>
            <a:r>
              <a:rPr lang="ru-RU" sz="1800" dirty="0"/>
              <a:t> </a:t>
            </a:r>
            <a:r>
              <a:rPr lang="ru-RU" sz="1800" dirty="0" err="1"/>
              <a:t>або</a:t>
            </a:r>
            <a:r>
              <a:rPr lang="ru-RU" sz="1800" dirty="0"/>
              <a:t> </a:t>
            </a:r>
            <a:r>
              <a:rPr lang="ru-RU" sz="1800" dirty="0" err="1"/>
              <a:t>порожнину</a:t>
            </a:r>
            <a:r>
              <a:rPr lang="ru-RU" sz="1800" dirty="0"/>
              <a:t> </a:t>
            </a:r>
            <a:r>
              <a:rPr lang="ru-RU" sz="1800" dirty="0" err="1"/>
              <a:t>капсули</a:t>
            </a:r>
            <a:r>
              <a:rPr lang="ru-RU" sz="1800" dirty="0"/>
              <a:t>, </a:t>
            </a:r>
            <a:r>
              <a:rPr lang="ru-RU" sz="1800" dirty="0" err="1"/>
              <a:t>що</a:t>
            </a:r>
            <a:r>
              <a:rPr lang="ru-RU" sz="1800" dirty="0"/>
              <a:t> переходить у </a:t>
            </a:r>
            <a:r>
              <a:rPr lang="ru-RU" sz="1800" dirty="0" err="1"/>
              <a:t>просвіт</a:t>
            </a:r>
            <a:r>
              <a:rPr lang="ru-RU" sz="1800" dirty="0"/>
              <a:t> проксимального </a:t>
            </a:r>
            <a:r>
              <a:rPr lang="ru-RU" sz="1800" dirty="0" err="1"/>
              <a:t>відділу</a:t>
            </a:r>
            <a:r>
              <a:rPr lang="ru-RU" sz="1800" dirty="0"/>
              <a:t> </a:t>
            </a:r>
            <a:r>
              <a:rPr lang="ru-RU" sz="1800" dirty="0" err="1"/>
              <a:t>канальців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32436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149080"/>
            <a:ext cx="9144000" cy="270892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prstTxWarp prst="textPlain">
              <a:avLst/>
            </a:prstTxWarp>
          </a:bodyPr>
          <a:lstStyle/>
          <a:p>
            <a:pPr marL="0" indent="0" algn="l">
              <a:buNone/>
            </a:pPr>
            <a:r>
              <a:rPr lang="ru-RU" sz="1800" b="0" dirty="0" err="1"/>
              <a:t>Судинний</a:t>
            </a:r>
            <a:r>
              <a:rPr lang="ru-RU" sz="1800" b="0" dirty="0"/>
              <a:t> </a:t>
            </a:r>
            <a:r>
              <a:rPr lang="ru-RU" sz="1800" b="0" dirty="0" err="1"/>
              <a:t>клубочок</a:t>
            </a:r>
            <a:r>
              <a:rPr lang="ru-RU" sz="1800" b="0" dirty="0"/>
              <a:t> </a:t>
            </a:r>
            <a:r>
              <a:rPr lang="ru-RU" sz="1800" b="0" dirty="0" err="1"/>
              <a:t>включає</a:t>
            </a:r>
            <a:r>
              <a:rPr lang="ru-RU" sz="1800" b="0" dirty="0"/>
              <a:t> в себе </a:t>
            </a:r>
            <a:r>
              <a:rPr lang="ru-RU" sz="1800" b="0" dirty="0" err="1"/>
              <a:t>від</a:t>
            </a:r>
            <a:r>
              <a:rPr lang="ru-RU" sz="1800" b="0" dirty="0"/>
              <a:t> 50 до 160 </a:t>
            </a:r>
            <a:r>
              <a:rPr lang="ru-RU" sz="1800" b="0" dirty="0" err="1"/>
              <a:t>капілярів</a:t>
            </a:r>
            <a:r>
              <a:rPr lang="ru-RU" sz="1800" b="0" dirty="0"/>
              <a:t>, на </a:t>
            </a:r>
            <a:r>
              <a:rPr lang="ru-RU" sz="1800" b="0" dirty="0" err="1"/>
              <a:t>які</a:t>
            </a:r>
            <a:r>
              <a:rPr lang="ru-RU" sz="1800" b="0" dirty="0"/>
              <a:t> </a:t>
            </a:r>
            <a:r>
              <a:rPr lang="ru-RU" sz="1800" b="0" dirty="0" err="1"/>
              <a:t>розпадається</a:t>
            </a:r>
            <a:r>
              <a:rPr lang="ru-RU" sz="1800" b="0" dirty="0"/>
              <a:t> </a:t>
            </a:r>
            <a:r>
              <a:rPr lang="ru-RU" sz="1800" b="0" dirty="0" err="1"/>
              <a:t>приносна</a:t>
            </a:r>
            <a:r>
              <a:rPr lang="ru-RU" sz="1800" b="0" dirty="0"/>
              <a:t> </a:t>
            </a:r>
            <a:r>
              <a:rPr lang="ru-RU" sz="1800" b="0" dirty="0" err="1" smtClean="0"/>
              <a:t>артеріола</a:t>
            </a:r>
            <a:r>
              <a:rPr lang="ru-RU" sz="1800" b="0" dirty="0" smtClean="0"/>
              <a:t>.</a:t>
            </a:r>
            <a:r>
              <a:rPr lang="ru-RU" sz="2400" b="0" dirty="0"/>
              <a:t/>
            </a:r>
            <a:br>
              <a:rPr lang="ru-RU" sz="2400" b="0" dirty="0"/>
            </a:br>
            <a:r>
              <a:rPr lang="ru-RU" sz="1800" b="0" dirty="0" err="1" smtClean="0">
                <a:solidFill>
                  <a:schemeClr val="tx1"/>
                </a:solidFill>
              </a:rPr>
              <a:t>ниркова</a:t>
            </a:r>
            <a:r>
              <a:rPr lang="ru-RU" sz="1800" b="0" dirty="0" smtClean="0">
                <a:solidFill>
                  <a:schemeClr val="tx1"/>
                </a:solidFill>
              </a:rPr>
              <a:t> мембрана(</a:t>
            </a:r>
            <a:r>
              <a:rPr lang="ru-RU" sz="1800" b="0" dirty="0" err="1" smtClean="0">
                <a:solidFill>
                  <a:schemeClr val="tx1"/>
                </a:solidFill>
              </a:rPr>
              <a:t>фільтраційний</a:t>
            </a:r>
            <a:r>
              <a:rPr lang="ru-RU" sz="1800" b="0" dirty="0" smtClean="0">
                <a:solidFill>
                  <a:schemeClr val="tx1"/>
                </a:solidFill>
              </a:rPr>
              <a:t> бар</a:t>
            </a:r>
            <a:r>
              <a:rPr lang="en-US" sz="1800" b="0" dirty="0" smtClean="0">
                <a:solidFill>
                  <a:schemeClr val="tx1"/>
                </a:solidFill>
              </a:rPr>
              <a:t>’</a:t>
            </a:r>
            <a:r>
              <a:rPr lang="uk-UA" sz="1800" b="0" dirty="0" err="1" smtClean="0">
                <a:solidFill>
                  <a:schemeClr val="tx1"/>
                </a:solidFill>
              </a:rPr>
              <a:t>єр</a:t>
            </a:r>
            <a:r>
              <a:rPr lang="uk-UA" sz="1800" b="0" dirty="0" smtClean="0">
                <a:solidFill>
                  <a:schemeClr val="tx1"/>
                </a:solidFill>
              </a:rPr>
              <a:t> знаходиться на шляху рідини з просвіту капіляра в порожнину капсули ниркового тільця</a:t>
            </a:r>
            <a:r>
              <a:rPr lang="ru-RU" sz="1800" b="0" dirty="0" smtClean="0">
                <a:solidFill>
                  <a:schemeClr val="tx1"/>
                </a:solidFill>
              </a:rPr>
              <a:t>):</a:t>
            </a:r>
            <a:br>
              <a:rPr lang="ru-RU" sz="1800" b="0" dirty="0" smtClean="0">
                <a:solidFill>
                  <a:schemeClr val="tx1"/>
                </a:solidFill>
              </a:rPr>
            </a:br>
            <a:r>
              <a:rPr lang="ru-RU" sz="1800" b="0" dirty="0" smtClean="0">
                <a:solidFill>
                  <a:schemeClr val="tx1"/>
                </a:solidFill>
              </a:rPr>
              <a:t>1.ендотелій </a:t>
            </a:r>
            <a:r>
              <a:rPr lang="ru-RU" sz="1800" b="0" dirty="0" err="1" smtClean="0">
                <a:solidFill>
                  <a:schemeClr val="tx1"/>
                </a:solidFill>
              </a:rPr>
              <a:t>кровоносних</a:t>
            </a:r>
            <a:r>
              <a:rPr lang="ru-RU" sz="1800" b="0" dirty="0" smtClean="0">
                <a:solidFill>
                  <a:schemeClr val="tx1"/>
                </a:solidFill>
              </a:rPr>
              <a:t> </a:t>
            </a:r>
            <a:r>
              <a:rPr lang="ru-RU" sz="1800" b="0" dirty="0" err="1" smtClean="0">
                <a:solidFill>
                  <a:schemeClr val="tx1"/>
                </a:solidFill>
              </a:rPr>
              <a:t>капілярів</a:t>
            </a:r>
            <a:r>
              <a:rPr lang="ru-RU" sz="1800" b="0" dirty="0" smtClean="0">
                <a:solidFill>
                  <a:schemeClr val="tx1"/>
                </a:solidFill>
              </a:rPr>
              <a:t>(пори </a:t>
            </a:r>
            <a:r>
              <a:rPr lang="ru-RU" sz="1800" b="0" dirty="0" err="1" smtClean="0">
                <a:solidFill>
                  <a:schemeClr val="tx1"/>
                </a:solidFill>
              </a:rPr>
              <a:t>закриті</a:t>
            </a:r>
            <a:r>
              <a:rPr lang="ru-RU" sz="1800" b="0" dirty="0" smtClean="0">
                <a:solidFill>
                  <a:schemeClr val="tx1"/>
                </a:solidFill>
              </a:rPr>
              <a:t> </a:t>
            </a:r>
            <a:r>
              <a:rPr lang="ru-RU" sz="1800" b="0" dirty="0" err="1" smtClean="0">
                <a:solidFill>
                  <a:schemeClr val="tx1"/>
                </a:solidFill>
              </a:rPr>
              <a:t>діафрагмою</a:t>
            </a:r>
            <a:r>
              <a:rPr lang="ru-RU" sz="1800" b="0" dirty="0" smtClean="0">
                <a:solidFill>
                  <a:schemeClr val="tx1"/>
                </a:solidFill>
              </a:rPr>
              <a:t>)</a:t>
            </a:r>
            <a:br>
              <a:rPr lang="ru-RU" sz="1800" b="0" dirty="0" smtClean="0">
                <a:solidFill>
                  <a:schemeClr val="tx1"/>
                </a:solidFill>
              </a:rPr>
            </a:br>
            <a:r>
              <a:rPr lang="ru-RU" sz="1800" b="0" dirty="0" smtClean="0">
                <a:solidFill>
                  <a:schemeClr val="tx1"/>
                </a:solidFill>
              </a:rPr>
              <a:t>2.базальна мембрана;</a:t>
            </a:r>
            <a:br>
              <a:rPr lang="ru-RU" sz="1800" b="0" dirty="0" smtClean="0">
                <a:solidFill>
                  <a:schemeClr val="tx1"/>
                </a:solidFill>
              </a:rPr>
            </a:br>
            <a:r>
              <a:rPr lang="ru-RU" sz="1800" b="0" dirty="0" smtClean="0">
                <a:solidFill>
                  <a:schemeClr val="tx1"/>
                </a:solidFill>
              </a:rPr>
              <a:t>3.епітеліальні </a:t>
            </a:r>
            <a:r>
              <a:rPr lang="ru-RU" sz="1800" b="0" dirty="0" err="1" smtClean="0">
                <a:solidFill>
                  <a:schemeClr val="tx1"/>
                </a:solidFill>
              </a:rPr>
              <a:t>клітини</a:t>
            </a:r>
            <a:r>
              <a:rPr lang="ru-RU" sz="1800" b="0" dirty="0" smtClean="0">
                <a:solidFill>
                  <a:schemeClr val="tx1"/>
                </a:solidFill>
              </a:rPr>
              <a:t> </a:t>
            </a:r>
            <a:r>
              <a:rPr lang="ru-RU" sz="1800" b="0" dirty="0" err="1" smtClean="0">
                <a:solidFill>
                  <a:schemeClr val="tx1"/>
                </a:solidFill>
              </a:rPr>
              <a:t>капсули</a:t>
            </a:r>
            <a:r>
              <a:rPr lang="ru-RU" sz="1800" b="0" dirty="0" smtClean="0">
                <a:solidFill>
                  <a:schemeClr val="tx1"/>
                </a:solidFill>
              </a:rPr>
              <a:t>(</a:t>
            </a:r>
            <a:r>
              <a:rPr lang="ru-RU" sz="1800" b="0" dirty="0" err="1" smtClean="0">
                <a:solidFill>
                  <a:schemeClr val="tx1"/>
                </a:solidFill>
              </a:rPr>
              <a:t>подоцити</a:t>
            </a:r>
            <a:r>
              <a:rPr lang="ru-RU" sz="1800" b="0" dirty="0" smtClean="0">
                <a:solidFill>
                  <a:schemeClr val="tx1"/>
                </a:solidFill>
              </a:rPr>
              <a:t> </a:t>
            </a:r>
            <a:r>
              <a:rPr lang="ru-RU" sz="1800" b="0" dirty="0" err="1" smtClean="0">
                <a:solidFill>
                  <a:schemeClr val="tx1"/>
                </a:solidFill>
              </a:rPr>
              <a:t>можуть</a:t>
            </a:r>
            <a:r>
              <a:rPr lang="ru-RU" sz="1800" b="0" dirty="0" smtClean="0">
                <a:solidFill>
                  <a:schemeClr val="tx1"/>
                </a:solidFill>
              </a:rPr>
              <a:t> </a:t>
            </a:r>
            <a:r>
              <a:rPr lang="ru-RU" sz="1800" b="0" dirty="0" err="1" smtClean="0">
                <a:solidFill>
                  <a:schemeClr val="tx1"/>
                </a:solidFill>
              </a:rPr>
              <a:t>скорочуватися</a:t>
            </a:r>
            <a:r>
              <a:rPr lang="ru-RU" sz="1800" b="0" dirty="0" smtClean="0">
                <a:solidFill>
                  <a:schemeClr val="tx1"/>
                </a:solidFill>
              </a:rPr>
              <a:t>)</a:t>
            </a:r>
            <a:endParaRPr lang="ru-RU" sz="1800" b="0" dirty="0">
              <a:solidFill>
                <a:schemeClr val="tx1"/>
              </a:solidFill>
            </a:endParaRPr>
          </a:p>
        </p:txBody>
      </p:sp>
      <p:pic>
        <p:nvPicPr>
          <p:cNvPr id="6" name="Picture 5" descr="glomerule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20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06095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772816"/>
            <a:ext cx="4824535" cy="4824536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208102" y="0"/>
            <a:ext cx="3923928" cy="6858000"/>
          </a:xfrm>
        </p:spPr>
        <p:txBody>
          <a:bodyPr>
            <a:normAutofit/>
          </a:bodyPr>
          <a:lstStyle/>
          <a:p>
            <a:r>
              <a:rPr lang="ru-RU" dirty="0" err="1"/>
              <a:t>Канальці</a:t>
            </a:r>
            <a:r>
              <a:rPr lang="ru-RU" dirty="0"/>
              <a:t> </a:t>
            </a:r>
            <a:r>
              <a:rPr lang="ru-RU" dirty="0" err="1"/>
              <a:t>починаються</a:t>
            </a:r>
            <a:r>
              <a:rPr lang="ru-RU" dirty="0"/>
              <a:t> </a:t>
            </a:r>
            <a:r>
              <a:rPr lang="ru-RU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проксимальний</a:t>
            </a:r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звивистий</a:t>
            </a:r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каналець</a:t>
            </a:r>
            <a:r>
              <a:rPr lang="ru-RU" dirty="0" smtClean="0"/>
              <a:t>,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/>
              <a:t>переходить у </a:t>
            </a:r>
            <a:r>
              <a:rPr lang="ru-RU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низхідний</a:t>
            </a: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відділ</a:t>
            </a: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петлі</a:t>
            </a: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нефрона (</a:t>
            </a:r>
            <a:r>
              <a:rPr lang="ru-RU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петлі</a:t>
            </a: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Генле</a:t>
            </a: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). </a:t>
            </a:r>
            <a:endParaRPr lang="ru-RU" dirty="0"/>
          </a:p>
          <a:p>
            <a:r>
              <a:rPr lang="ru-RU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Висхідний</a:t>
            </a: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відділ</a:t>
            </a: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петлі</a:t>
            </a: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dirty="0"/>
              <a:t>нефрона </a:t>
            </a:r>
            <a:r>
              <a:rPr lang="ru-RU" dirty="0" err="1"/>
              <a:t>піднімається</a:t>
            </a:r>
            <a:r>
              <a:rPr lang="ru-RU" dirty="0"/>
              <a:t> до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капілярів</a:t>
            </a:r>
            <a:r>
              <a:rPr lang="ru-RU" dirty="0"/>
              <a:t> </a:t>
            </a:r>
            <a:r>
              <a:rPr lang="ru-RU" dirty="0" err="1"/>
              <a:t>свого</a:t>
            </a:r>
            <a:r>
              <a:rPr lang="ru-RU" dirty="0"/>
              <a:t> ж нефрона, де переходить у </a:t>
            </a:r>
            <a:r>
              <a:rPr lang="ru-RU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дистальний</a:t>
            </a: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звивистий</a:t>
            </a: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каналець</a:t>
            </a:r>
            <a:r>
              <a:rPr lang="ru-RU" dirty="0"/>
              <a:t>. Початкова </a:t>
            </a:r>
            <a:r>
              <a:rPr lang="ru-RU" dirty="0" err="1"/>
              <a:t>частина</a:t>
            </a:r>
            <a:r>
              <a:rPr lang="ru-RU" dirty="0"/>
              <a:t> </a:t>
            </a:r>
            <a:r>
              <a:rPr lang="ru-RU" dirty="0" err="1"/>
              <a:t>цього</a:t>
            </a:r>
            <a:r>
              <a:rPr lang="ru-RU" dirty="0"/>
              <a:t> </a:t>
            </a:r>
            <a:r>
              <a:rPr lang="ru-RU" dirty="0" err="1"/>
              <a:t>відділу</a:t>
            </a:r>
            <a:r>
              <a:rPr lang="ru-RU" dirty="0"/>
              <a:t> </a:t>
            </a:r>
            <a:r>
              <a:rPr lang="ru-RU" dirty="0" err="1"/>
              <a:t>доторкується</a:t>
            </a:r>
            <a:r>
              <a:rPr lang="ru-RU" dirty="0"/>
              <a:t> до клубочка </a:t>
            </a:r>
            <a:r>
              <a:rPr lang="ru-RU" dirty="0" err="1"/>
              <a:t>між</a:t>
            </a:r>
            <a:r>
              <a:rPr lang="ru-RU" dirty="0"/>
              <a:t> приносною і </a:t>
            </a:r>
            <a:r>
              <a:rPr lang="ru-RU" dirty="0" err="1"/>
              <a:t>виносною</a:t>
            </a:r>
            <a:r>
              <a:rPr lang="ru-RU" dirty="0"/>
              <a:t> </a:t>
            </a:r>
            <a:r>
              <a:rPr lang="ru-RU" dirty="0" err="1"/>
              <a:t>артеріолами</a:t>
            </a:r>
            <a:r>
              <a:rPr lang="ru-RU" dirty="0"/>
              <a:t>. </a:t>
            </a:r>
          </a:p>
          <a:p>
            <a:r>
              <a:rPr lang="ru-RU" dirty="0" err="1"/>
              <a:t>Дистальний</a:t>
            </a:r>
            <a:r>
              <a:rPr lang="ru-RU" dirty="0"/>
              <a:t> </a:t>
            </a:r>
            <a:r>
              <a:rPr lang="ru-RU" dirty="0" err="1"/>
              <a:t>звивистий</a:t>
            </a:r>
            <a:r>
              <a:rPr lang="ru-RU" dirty="0"/>
              <a:t> </a:t>
            </a:r>
            <a:r>
              <a:rPr lang="ru-RU" dirty="0" err="1"/>
              <a:t>каналець</a:t>
            </a:r>
            <a:r>
              <a:rPr lang="ru-RU" dirty="0"/>
              <a:t> переходить у </a:t>
            </a:r>
            <a:r>
              <a:rPr lang="ru-RU" dirty="0" err="1"/>
              <a:t>збиральну</a:t>
            </a:r>
            <a:r>
              <a:rPr lang="ru-RU" dirty="0"/>
              <a:t> трубку </a:t>
            </a:r>
          </a:p>
          <a:p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lum contras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163" y="0"/>
            <a:ext cx="53308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22592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encrypted-tbn2.gstatic.com/images?q=tbn:ANd9GcS_vkFNT2KMm0WyYUbNppySYPQ5xX9QP4KusBilLmWHpm65dhU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13600" y="3025814"/>
            <a:ext cx="3810000" cy="381000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1468"/>
            <a:ext cx="6512511" cy="1143000"/>
          </a:xfrm>
        </p:spPr>
        <p:txBody>
          <a:bodyPr/>
          <a:lstStyle/>
          <a:p>
            <a:r>
              <a:rPr lang="uk-UA" dirty="0" smtClean="0"/>
              <a:t>Кровопостачання нирок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3651" y="1412776"/>
            <a:ext cx="6400800" cy="4032448"/>
          </a:xfrm>
        </p:spPr>
        <p:txBody>
          <a:bodyPr>
            <a:normAutofit fontScale="92500" lnSpcReduction="20000"/>
          </a:bodyPr>
          <a:lstStyle/>
          <a:p>
            <a:r>
              <a:rPr lang="uk-UA" dirty="0" smtClean="0"/>
              <a:t>Судини нирок забезпечують трофіку нирок та утворення сечі;</a:t>
            </a:r>
          </a:p>
          <a:p>
            <a:r>
              <a:rPr lang="uk-UA" dirty="0" smtClean="0"/>
              <a:t>Кровопостачання-короткі ниркові артерії відходять від черевного відділу аорти;</a:t>
            </a:r>
          </a:p>
          <a:p>
            <a:r>
              <a:rPr lang="uk-UA" dirty="0" smtClean="0"/>
              <a:t>Артерії розгалужуються і до кожного клубочка підходять </a:t>
            </a:r>
            <a:r>
              <a:rPr lang="uk-UA" dirty="0" err="1" smtClean="0"/>
              <a:t>приносні</a:t>
            </a:r>
            <a:r>
              <a:rPr lang="uk-UA" dirty="0" smtClean="0"/>
              <a:t> артеріоли-розгалужуються на капіляри-зливаються і </a:t>
            </a:r>
            <a:r>
              <a:rPr lang="uk-UA" dirty="0" err="1" smtClean="0"/>
              <a:t>утв.виносна</a:t>
            </a:r>
            <a:r>
              <a:rPr lang="uk-UA" dirty="0" smtClean="0"/>
              <a:t> артеріола-знову розгалужується навколо </a:t>
            </a:r>
            <a:r>
              <a:rPr lang="uk-UA" dirty="0" err="1" smtClean="0"/>
              <a:t>канальців-вени-НПВ</a:t>
            </a:r>
            <a:endParaRPr lang="uk-UA" dirty="0" smtClean="0"/>
          </a:p>
          <a:p>
            <a:r>
              <a:rPr lang="uk-UA" dirty="0" smtClean="0"/>
              <a:t>Діаметр </a:t>
            </a:r>
            <a:r>
              <a:rPr lang="uk-UA" dirty="0" err="1" smtClean="0"/>
              <a:t>приносної</a:t>
            </a:r>
            <a:r>
              <a:rPr lang="uk-UA" dirty="0" smtClean="0"/>
              <a:t> артеріоли вдвічі більший ніж виносної,що забезпечує кращу фільтрацію</a:t>
            </a:r>
          </a:p>
          <a:p>
            <a:r>
              <a:rPr lang="ru-RU" dirty="0" err="1"/>
              <a:t>Гідростатичний</a:t>
            </a:r>
            <a:r>
              <a:rPr lang="ru-RU" dirty="0"/>
              <a:t> </a:t>
            </a:r>
            <a:r>
              <a:rPr lang="ru-RU" dirty="0" err="1"/>
              <a:t>тиск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в </a:t>
            </a:r>
            <a:r>
              <a:rPr lang="ru-RU" dirty="0" err="1"/>
              <a:t>капілярах</a:t>
            </a:r>
            <a:r>
              <a:rPr lang="ru-RU" dirty="0"/>
              <a:t> </a:t>
            </a:r>
            <a:r>
              <a:rPr lang="ru-RU" dirty="0" err="1"/>
              <a:t>клубочків</a:t>
            </a:r>
            <a:r>
              <a:rPr lang="ru-RU" dirty="0"/>
              <a:t>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вище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в </a:t>
            </a:r>
            <a:r>
              <a:rPr lang="ru-RU" dirty="0" err="1"/>
              <a:t>соматичних</a:t>
            </a:r>
            <a:r>
              <a:rPr lang="ru-RU" dirty="0"/>
              <a:t> </a:t>
            </a:r>
            <a:r>
              <a:rPr lang="ru-RU" dirty="0" err="1"/>
              <a:t>капілярах</a:t>
            </a:r>
            <a:r>
              <a:rPr lang="ru-RU" dirty="0"/>
              <a:t> і </a:t>
            </a:r>
            <a:r>
              <a:rPr lang="ru-RU" dirty="0" err="1"/>
              <a:t>складає</a:t>
            </a:r>
            <a:r>
              <a:rPr lang="ru-RU" dirty="0"/>
              <a:t> 50-70 мм рт. ст.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677235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316" y="3068960"/>
            <a:ext cx="4856327" cy="1512168"/>
          </a:xfrm>
        </p:spPr>
        <p:txBody>
          <a:bodyPr/>
          <a:lstStyle/>
          <a:p>
            <a:r>
              <a:rPr lang="ru-RU" dirty="0" err="1" smtClean="0"/>
              <a:t>Кровопостачання</a:t>
            </a:r>
            <a:r>
              <a:rPr lang="ru-RU" dirty="0" smtClean="0"/>
              <a:t> </a:t>
            </a:r>
            <a:r>
              <a:rPr lang="ru-RU" dirty="0" err="1" smtClean="0"/>
              <a:t>нирок</a:t>
            </a:r>
            <a:endParaRPr lang="ru-RU" dirty="0"/>
          </a:p>
        </p:txBody>
      </p:sp>
      <p:pic>
        <p:nvPicPr>
          <p:cNvPr id="5122" name="Picture 2" descr="D:\РОБОТА\фізіологія\лекції\комплекси лекцій\ostrij-pielonefrit-u-detej-i-vzroslih-1_2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7450"/>
            <a:ext cx="4104456" cy="2989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РОБОТА\фізіологія\лекції\комплекси лекцій\07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16632"/>
            <a:ext cx="3810000" cy="470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08104" y="5301208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Ангіографія нирок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27247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88640"/>
            <a:ext cx="6512511" cy="1143000"/>
          </a:xfrm>
        </p:spPr>
        <p:txBody>
          <a:bodyPr/>
          <a:lstStyle/>
          <a:p>
            <a:r>
              <a:rPr lang="ru-RU" dirty="0" err="1" smtClean="0"/>
              <a:t>Артер</a:t>
            </a:r>
            <a:r>
              <a:rPr lang="uk-UA" dirty="0" smtClean="0"/>
              <a:t>і</a:t>
            </a:r>
            <a:r>
              <a:rPr lang="ru-RU" dirty="0" err="1" smtClean="0"/>
              <a:t>альний</a:t>
            </a:r>
            <a:r>
              <a:rPr lang="ru-RU" dirty="0" smtClean="0"/>
              <a:t> </a:t>
            </a:r>
            <a:r>
              <a:rPr lang="ru-RU" dirty="0" err="1" smtClean="0"/>
              <a:t>тиск</a:t>
            </a:r>
            <a:r>
              <a:rPr lang="ru-RU" dirty="0" smtClean="0"/>
              <a:t> в </a:t>
            </a:r>
            <a:r>
              <a:rPr lang="ru-RU" dirty="0" err="1" smtClean="0"/>
              <a:t>судинах</a:t>
            </a:r>
            <a:r>
              <a:rPr lang="ru-RU" dirty="0" smtClean="0"/>
              <a:t> </a:t>
            </a:r>
            <a:r>
              <a:rPr lang="ru-RU" dirty="0" err="1" smtClean="0"/>
              <a:t>нирок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xmlns="" val="1188305435"/>
              </p:ext>
            </p:extLst>
          </p:nvPr>
        </p:nvGraphicFramePr>
        <p:xfrm>
          <a:off x="6378" y="1556792"/>
          <a:ext cx="9324528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42" name="Picture 2" descr="https://encrypted-tbn3.gstatic.com/images?q=tbn:ANd9GcSVU-ECeUKvrgx1mjgihtJpOtd3Fc0necG2h0baxEJV5FSxSBSB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8" y="5067299"/>
            <a:ext cx="2133600" cy="1790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0592596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1468"/>
            <a:ext cx="6512511" cy="1143000"/>
          </a:xfrm>
        </p:spPr>
        <p:txBody>
          <a:bodyPr/>
          <a:lstStyle/>
          <a:p>
            <a:r>
              <a:rPr lang="uk-UA" dirty="0" err="1" smtClean="0"/>
              <a:t>Ренін-ангіотензин-альдостеронова</a:t>
            </a:r>
            <a:r>
              <a:rPr lang="uk-UA" dirty="0" smtClean="0"/>
              <a:t> система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Объект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07504" y="2060848"/>
                <a:ext cx="7336904" cy="4464496"/>
              </a:xfrm>
              <a:gradFill>
                <a:gsLst>
                  <a:gs pos="0">
                    <a:schemeClr val="accent2">
                      <a:lumMod val="95000"/>
                      <a:alpha val="63000"/>
                    </a:schemeClr>
                  </a:gs>
                  <a:gs pos="100000">
                    <a:schemeClr val="accent2">
                      <a:shade val="82000"/>
                      <a:satMod val="125000"/>
                      <a:lumMod val="74000"/>
                    </a:schemeClr>
                  </a:gs>
                </a:gsLst>
              </a:gradFill>
              <a:effectLst>
                <a:outerShdw blurRad="40005" dist="22984" dir="5400000" rotWithShape="0">
                  <a:srgbClr val="000000">
                    <a:alpha val="45000"/>
                  </a:srgbClr>
                </a:outerShdw>
                <a:softEdge rad="317500"/>
              </a:effectLst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>
                <a:normAutofit lnSpcReduction="10000"/>
              </a:bodyPr>
              <a:lstStyle/>
              <a:p>
                <a:r>
                  <a:rPr lang="uk-UA" dirty="0" smtClean="0"/>
                  <a:t>Зниження тиску в капілярах клубочка</a:t>
                </a:r>
                <a14:m>
                  <m:oMath xmlns:m="http://schemas.openxmlformats.org/officeDocument/2006/math">
                    <m:r>
                      <a:rPr lang="uk-UA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ru-RU" dirty="0" err="1"/>
                  <a:t>барорецептори</a:t>
                </a:r>
                <a:r>
                  <a:rPr lang="ru-RU" dirty="0" err="1" smtClean="0"/>
                  <a:t>→ЮГА</a:t>
                </a:r>
                <a:r>
                  <a:rPr lang="ru-RU" dirty="0" smtClean="0"/>
                  <a:t/>
                </a:r>
                <a:r>
                  <a:rPr lang="ru-RU" dirty="0" err="1" smtClean="0"/>
                  <a:t>секретує</a:t>
                </a:r>
                <a:r>
                  <a:rPr lang="ru-RU" dirty="0"/>
                  <a:t/>
                </a:r>
                <a:r>
                  <a:rPr lang="ru-RU" dirty="0" err="1"/>
                  <a:t>ренін</a:t>
                </a:r>
                <a:r>
                  <a:rPr lang="ru-RU" dirty="0" err="1" smtClean="0"/>
                  <a:t>→ангіотензин</a:t>
                </a:r>
                <a:r>
                  <a:rPr lang="ru-RU" dirty="0"/>
                  <a:t/>
                </a:r>
                <a:r>
                  <a:rPr lang="ru-RU" dirty="0" err="1"/>
                  <a:t>І</a:t>
                </a:r>
                <a:r>
                  <a:rPr lang="ru-RU" dirty="0" err="1" smtClean="0"/>
                  <a:t>→ангіотензин</a:t>
                </a:r>
                <a:r>
                  <a:rPr lang="ru-RU" dirty="0"/>
                  <a:t/>
                </a:r>
                <a:r>
                  <a:rPr lang="ru-RU" dirty="0" err="1"/>
                  <a:t>ІІ</a:t>
                </a:r>
                <a:r>
                  <a:rPr lang="ru-RU" dirty="0" err="1" smtClean="0"/>
                  <a:t>→вазоконстриктор</a:t>
                </a:r>
                <a:r>
                  <a:rPr lang="ru-RU" dirty="0" smtClean="0"/>
                  <a:t>(</a:t>
                </a:r>
                <a:r>
                  <a:rPr lang="ru-RU" dirty="0" err="1" smtClean="0"/>
                  <a:t>звужує</a:t>
                </a:r>
                <a:r>
                  <a:rPr lang="ru-RU" dirty="0" smtClean="0"/>
                  <a:t/>
                </a:r>
                <a:r>
                  <a:rPr lang="ru-RU" dirty="0" err="1" smtClean="0"/>
                  <a:t>судини,підвищує</a:t>
                </a:r>
                <a:r>
                  <a:rPr lang="ru-RU" dirty="0" smtClean="0"/>
                  <a:t/>
                </a:r>
                <a:r>
                  <a:rPr lang="ru-RU" dirty="0" err="1" smtClean="0"/>
                  <a:t>системний</a:t>
                </a:r>
                <a:r>
                  <a:rPr lang="ru-RU" dirty="0" smtClean="0"/>
                  <a:t> АТ)+</a:t>
                </a:r>
                <a:r>
                  <a:rPr lang="ru-RU" dirty="0" err="1" smtClean="0"/>
                  <a:t>наднирники</a:t>
                </a:r>
                <a:r>
                  <a:rPr lang="ru-RU" dirty="0" smtClean="0"/>
                  <a:t/>
                </a:r>
                <a:r>
                  <a:rPr lang="ru-RU" dirty="0" err="1" smtClean="0"/>
                  <a:t>синтезують</a:t>
                </a:r>
                <a:r>
                  <a:rPr lang="ru-RU" dirty="0" smtClean="0"/>
                  <a:t> альдостерон(</a:t>
                </a:r>
                <a:r>
                  <a:rPr lang="ru-RU" dirty="0" err="1" smtClean="0"/>
                  <a:t>ребсорбція</a:t>
                </a:r>
                <a:r>
                  <a:rPr lang="ru-RU" dirty="0" smtClean="0"/>
                  <a:t/>
                </a:r>
                <a:r>
                  <a:rPr lang="ru-RU" dirty="0" err="1" smtClean="0"/>
                  <a:t>натрію</a:t>
                </a:r>
                <a:r>
                  <a:rPr lang="ru-RU" dirty="0" smtClean="0"/>
                  <a:t> в </a:t>
                </a:r>
                <a:r>
                  <a:rPr lang="ru-RU" dirty="0" err="1" smtClean="0"/>
                  <a:t>канальцях</a:t>
                </a:r>
                <a:r>
                  <a:rPr lang="ru-RU" dirty="0" smtClean="0"/>
                  <a:t/>
                </a:r>
                <a:r>
                  <a:rPr lang="ru-RU" dirty="0" err="1" smtClean="0"/>
                  <a:t>нирок,який</a:t>
                </a:r>
                <a:r>
                  <a:rPr lang="ru-RU" dirty="0" smtClean="0"/>
                  <a:t/>
                </a:r>
                <a:r>
                  <a:rPr lang="ru-RU" dirty="0" err="1" smtClean="0"/>
                  <a:t>утримує</a:t>
                </a:r>
                <a:r>
                  <a:rPr lang="ru-RU" dirty="0" smtClean="0"/>
                  <a:t> в орг. </a:t>
                </a:r>
                <a:r>
                  <a:rPr lang="ru-RU" dirty="0" err="1"/>
                  <a:t>в</a:t>
                </a:r>
                <a:r>
                  <a:rPr lang="ru-RU" dirty="0" err="1" smtClean="0"/>
                  <a:t>оду,підв.системний</a:t>
                </a:r>
                <a:r>
                  <a:rPr lang="ru-RU" dirty="0" smtClean="0"/>
                  <a:t> АТ)</a:t>
                </a:r>
              </a:p>
              <a:p>
                <a:r>
                  <a:rPr lang="uk-UA" dirty="0" smtClean="0">
                    <a:solidFill>
                      <a:srgbClr val="FFFF00"/>
                    </a:solidFill>
                  </a:rPr>
                  <a:t>Вироблення реніну стимул також </a:t>
                </a:r>
                <a:r>
                  <a:rPr lang="uk-UA" dirty="0" err="1" smtClean="0">
                    <a:solidFill>
                      <a:srgbClr val="FFFF00"/>
                    </a:solidFill>
                  </a:rPr>
                  <a:t>актив.симпатичної</a:t>
                </a:r>
                <a:r>
                  <a:rPr lang="uk-UA" dirty="0" smtClean="0">
                    <a:solidFill>
                      <a:srgbClr val="FFFF00"/>
                    </a:solidFill>
                  </a:rPr>
                  <a:t> нервової </a:t>
                </a:r>
                <a:r>
                  <a:rPr lang="uk-UA" dirty="0" err="1" smtClean="0">
                    <a:solidFill>
                      <a:srgbClr val="FFFF00"/>
                    </a:solidFill>
                  </a:rPr>
                  <a:t>системи-альфа-адренорецептори</a:t>
                </a:r>
                <a:endParaRPr lang="uk-UA" dirty="0" smtClean="0">
                  <a:solidFill>
                    <a:srgbClr val="FFFF00"/>
                  </a:solidFill>
                </a:endParaRPr>
              </a:p>
              <a:p>
                <a:r>
                  <a:rPr lang="uk-UA" dirty="0" smtClean="0">
                    <a:solidFill>
                      <a:srgbClr val="00B0F0"/>
                    </a:solidFill>
                  </a:rPr>
                  <a:t>РААС потрібна для підвищення системного </a:t>
                </a:r>
                <a:r>
                  <a:rPr lang="uk-UA" dirty="0" err="1" smtClean="0">
                    <a:solidFill>
                      <a:srgbClr val="00B0F0"/>
                    </a:solidFill>
                  </a:rPr>
                  <a:t>кровотоку</a:t>
                </a:r>
                <a:r>
                  <a:rPr lang="uk-UA" dirty="0" smtClean="0">
                    <a:solidFill>
                      <a:srgbClr val="00B0F0"/>
                    </a:solidFill>
                  </a:rPr>
                  <a:t> та АТ(кровотечі,</a:t>
                </a:r>
                <a:r>
                  <a:rPr lang="uk-UA" dirty="0" err="1" smtClean="0">
                    <a:solidFill>
                      <a:srgbClr val="00B0F0"/>
                    </a:solidFill>
                  </a:rPr>
                  <a:t>гіпотензія</a:t>
                </a:r>
                <a:r>
                  <a:rPr lang="uk-UA" dirty="0" smtClean="0">
                    <a:solidFill>
                      <a:srgbClr val="00B0F0"/>
                    </a:solidFill>
                  </a:rPr>
                  <a:t>),але в разі ураження нирок призводить до артеріальної гіпертензії</a:t>
                </a:r>
                <a:endParaRPr lang="ru-RU" dirty="0">
                  <a:solidFill>
                    <a:srgbClr val="00B0F0"/>
                  </a:solidFill>
                </a:endParaRP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07504" y="2060848"/>
                <a:ext cx="7336904" cy="4464496"/>
              </a:xfrm>
              <a:blipFill rotWithShape="1">
                <a:blip r:embed="rId3"/>
                <a:stretch>
                  <a:fillRect/>
                </a:stretch>
              </a:blipFill>
              <a:effectLst>
                <a:outerShdw blurRad="40005" dist="22984" dir="5400000" rotWithShape="0">
                  <a:srgbClr val="000000">
                    <a:alpha val="45000"/>
                  </a:srgbClr>
                </a:outerShdw>
                <a:softEdge rad="317500"/>
              </a:effec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D:\РОБОТА\фізіологія\лекції\комплекси лекцій\2262_html_1da5de6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174" r="22839" b="13932"/>
          <a:stretch/>
        </p:blipFill>
        <p:spPr bwMode="auto">
          <a:xfrm>
            <a:off x="7200820" y="3789039"/>
            <a:ext cx="1943180" cy="290783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10975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6420" y="87908"/>
            <a:ext cx="6955175" cy="792088"/>
          </a:xfrm>
        </p:spPr>
        <p:txBody>
          <a:bodyPr/>
          <a:lstStyle/>
          <a:p>
            <a:r>
              <a:rPr lang="uk-UA" sz="2800" dirty="0" err="1" smtClean="0"/>
              <a:t>Юкстагломерулярний</a:t>
            </a:r>
            <a:r>
              <a:rPr lang="uk-UA" sz="2800" dirty="0" smtClean="0"/>
              <a:t> апарат нирки</a:t>
            </a:r>
            <a:endParaRPr lang="ru-RU" sz="2800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uk-UA" dirty="0" smtClean="0"/>
              <a:t>Сукупність клітин,які синтезують ренін та інші біологічно активні речовини.</a:t>
            </a:r>
            <a:endParaRPr lang="ru-RU" dirty="0"/>
          </a:p>
        </p:txBody>
      </p:sp>
      <p:pic>
        <p:nvPicPr>
          <p:cNvPr id="11292" name="Picture 28" descr="https://upload.wikimedia.org/wikipedia/commons/thumb/2/22/Renal_corpuscle.svg/400px-Renal_corpuscle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6408712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81144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6512511" cy="1143000"/>
          </a:xfrm>
        </p:spPr>
        <p:txBody>
          <a:bodyPr>
            <a:prstTxWarp prst="textChevronInverted">
              <a:avLst/>
            </a:prstTxWarp>
          </a:bodyPr>
          <a:lstStyle/>
          <a:p>
            <a:r>
              <a:rPr lang="uk-UA" dirty="0" smtClean="0"/>
              <a:t>Функції нирок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1556792"/>
            <a:ext cx="5508104" cy="5301208"/>
          </a:xfrm>
        </p:spPr>
        <p:txBody>
          <a:bodyPr>
            <a:normAutofit fontScale="92500"/>
          </a:bodyPr>
          <a:lstStyle/>
          <a:p>
            <a:r>
              <a:rPr lang="uk-UA" dirty="0" smtClean="0"/>
              <a:t>Видільна (</a:t>
            </a:r>
            <a:r>
              <a:rPr lang="uk-UA" dirty="0" err="1" smtClean="0"/>
              <a:t>екскреторнна</a:t>
            </a:r>
            <a:r>
              <a:rPr lang="uk-UA" dirty="0" smtClean="0"/>
              <a:t> функція);</a:t>
            </a:r>
          </a:p>
          <a:p>
            <a:r>
              <a:rPr lang="uk-UA" dirty="0" smtClean="0"/>
              <a:t>Регуляція водного балансу та відповідно об</a:t>
            </a:r>
            <a:r>
              <a:rPr lang="en-US" dirty="0" smtClean="0"/>
              <a:t>’</a:t>
            </a:r>
            <a:r>
              <a:rPr lang="uk-UA" dirty="0" err="1" smtClean="0"/>
              <a:t>єму</a:t>
            </a:r>
            <a:r>
              <a:rPr lang="uk-UA" dirty="0" smtClean="0"/>
              <a:t> крові,</a:t>
            </a:r>
            <a:r>
              <a:rPr lang="uk-UA" dirty="0" err="1" smtClean="0"/>
              <a:t>вн.кл</a:t>
            </a:r>
            <a:r>
              <a:rPr lang="uk-UA" dirty="0" smtClean="0"/>
              <a:t> та </a:t>
            </a:r>
            <a:r>
              <a:rPr lang="uk-UA" dirty="0" err="1" smtClean="0"/>
              <a:t>зн.кл</a:t>
            </a:r>
            <a:r>
              <a:rPr lang="uk-UA" dirty="0" smtClean="0"/>
              <a:t> рідини;</a:t>
            </a:r>
          </a:p>
          <a:p>
            <a:r>
              <a:rPr lang="uk-UA" dirty="0" smtClean="0"/>
              <a:t>Осморегуляція(виведення солей,глюкози);</a:t>
            </a:r>
          </a:p>
          <a:p>
            <a:r>
              <a:rPr lang="uk-UA" dirty="0" smtClean="0"/>
              <a:t>Іонна регуляція;</a:t>
            </a:r>
          </a:p>
          <a:p>
            <a:r>
              <a:rPr lang="uk-UA" dirty="0" smtClean="0"/>
              <a:t>Регуляція кислотно-основного стану;</a:t>
            </a:r>
          </a:p>
          <a:p>
            <a:r>
              <a:rPr lang="uk-UA" dirty="0" smtClean="0"/>
              <a:t>Інкреторна функція-секреція та екскреція БАР в кров(ренін,</a:t>
            </a:r>
            <a:r>
              <a:rPr lang="uk-UA" dirty="0" err="1" smtClean="0"/>
              <a:t>еритропоетин</a:t>
            </a:r>
            <a:r>
              <a:rPr lang="uk-UA" dirty="0" smtClean="0"/>
              <a:t>,)</a:t>
            </a:r>
          </a:p>
          <a:p>
            <a:r>
              <a:rPr lang="uk-UA" dirty="0" smtClean="0"/>
              <a:t>Регуляція рівня артеріального тиску</a:t>
            </a:r>
          </a:p>
          <a:p>
            <a:r>
              <a:rPr lang="uk-UA" dirty="0" smtClean="0"/>
              <a:t>Стимуляція </a:t>
            </a:r>
            <a:r>
              <a:rPr lang="uk-UA" dirty="0" err="1" smtClean="0"/>
              <a:t>еритрооезу</a:t>
            </a:r>
            <a:endParaRPr lang="uk-UA" dirty="0" smtClean="0"/>
          </a:p>
          <a:p>
            <a:r>
              <a:rPr lang="uk-UA" dirty="0" smtClean="0"/>
              <a:t>Метаболічна функція;</a:t>
            </a:r>
          </a:p>
          <a:p>
            <a:r>
              <a:rPr lang="uk-UA" dirty="0" smtClean="0"/>
              <a:t>захисна</a:t>
            </a:r>
            <a:endParaRPr lang="ru-RU" dirty="0"/>
          </a:p>
        </p:txBody>
      </p:sp>
      <p:pic>
        <p:nvPicPr>
          <p:cNvPr id="9218" name="Picture 2" descr="D:\РОБОТА\фізіологія\лекції\комплекси лекцій\urografija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4653" y="1141294"/>
            <a:ext cx="402907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32350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63589" y="0"/>
            <a:ext cx="6512511" cy="1143000"/>
          </a:xfrm>
        </p:spPr>
        <p:txBody>
          <a:bodyPr/>
          <a:lstStyle/>
          <a:p>
            <a:r>
              <a:rPr lang="uk-UA" dirty="0" smtClean="0"/>
              <a:t>сечоутворення</a:t>
            </a:r>
            <a:endParaRPr lang="ru-RU" dirty="0"/>
          </a:p>
        </p:txBody>
      </p:sp>
      <p:pic>
        <p:nvPicPr>
          <p:cNvPr id="4" name="Picture 4" descr="схема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07504" y="260648"/>
            <a:ext cx="4381946" cy="2915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>
          <a:xfrm>
            <a:off x="179512" y="2924944"/>
            <a:ext cx="8964488" cy="3762752"/>
          </a:xfrm>
        </p:spPr>
        <p:txBody>
          <a:bodyPr>
            <a:prstTxWarp prst="textPlain">
              <a:avLst/>
            </a:prstTxWarp>
            <a:normAutofit fontScale="85000" lnSpcReduction="20000"/>
          </a:bodyPr>
          <a:lstStyle/>
          <a:p>
            <a:pPr marL="502920" indent="-457200">
              <a:buFont typeface="+mj-lt"/>
              <a:buAutoNum type="arabicPeriod"/>
            </a:pPr>
            <a:r>
              <a:rPr lang="uk-UA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omic Sans MS" pitchFamily="66" charset="0"/>
              </a:rPr>
              <a:t>Клубочкова</a:t>
            </a:r>
            <a:r>
              <a:rPr lang="uk-UA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omic Sans MS" pitchFamily="66" charset="0"/>
              </a:rPr>
              <a:t> фільтрація</a:t>
            </a:r>
          </a:p>
          <a:p>
            <a:r>
              <a:rPr lang="uk-UA" b="1" dirty="0" smtClean="0">
                <a:latin typeface="Comic Sans MS" pitchFamily="66" charset="0"/>
              </a:rPr>
              <a:t>через пори в клубочку фільтрується плазма-первинна сеча,</a:t>
            </a:r>
          </a:p>
          <a:p>
            <a:r>
              <a:rPr lang="uk-UA" b="1" dirty="0" smtClean="0">
                <a:latin typeface="Comic Sans MS" pitchFamily="66" charset="0"/>
              </a:rPr>
              <a:t>150-180 л на добу,плазма крові очищається нирками 60 разів на добу</a:t>
            </a:r>
          </a:p>
          <a:p>
            <a:r>
              <a:rPr lang="uk-UA" b="1" dirty="0" smtClean="0">
                <a:latin typeface="Comic Sans MS" pitchFamily="66" charset="0"/>
              </a:rPr>
              <a:t>склад майже як плазма за </a:t>
            </a:r>
            <a:r>
              <a:rPr lang="uk-UA" b="1" dirty="0" err="1" smtClean="0">
                <a:latin typeface="Comic Sans MS" pitchFamily="66" charset="0"/>
              </a:rPr>
              <a:t>вийнятком</a:t>
            </a:r>
            <a:r>
              <a:rPr lang="uk-UA" b="1" dirty="0" smtClean="0">
                <a:latin typeface="Comic Sans MS" pitchFamily="66" charset="0"/>
              </a:rPr>
              <a:t> великих білків,</a:t>
            </a:r>
          </a:p>
          <a:p>
            <a:r>
              <a:rPr lang="uk-UA" b="1" dirty="0" smtClean="0">
                <a:latin typeface="Comic Sans MS" pitchFamily="66" charset="0"/>
              </a:rPr>
              <a:t>кількість та </a:t>
            </a:r>
            <a:r>
              <a:rPr lang="uk-UA" b="1" dirty="0" err="1" smtClean="0">
                <a:latin typeface="Comic Sans MS" pitchFamily="66" charset="0"/>
              </a:rPr>
              <a:t>шв</a:t>
            </a:r>
            <a:r>
              <a:rPr lang="uk-UA" b="1" dirty="0" smtClean="0">
                <a:latin typeface="Comic Sans MS" pitchFamily="66" charset="0"/>
              </a:rPr>
              <a:t>. фільтрації залежить від ефективного фільтраційного тиску,який залежить від гідростатичного тиску </a:t>
            </a:r>
            <a:r>
              <a:rPr lang="uk-UA" b="1" dirty="0" err="1" smtClean="0">
                <a:latin typeface="Comic Sans MS" pitchFamily="66" charset="0"/>
              </a:rPr>
              <a:t>кровікапілярів</a:t>
            </a:r>
            <a:r>
              <a:rPr lang="uk-UA" b="1" dirty="0" smtClean="0">
                <a:latin typeface="Comic Sans MS" pitchFamily="66" charset="0"/>
              </a:rPr>
              <a:t> клубочка,</a:t>
            </a:r>
            <a:r>
              <a:rPr lang="uk-UA" b="1" dirty="0" err="1" smtClean="0">
                <a:latin typeface="Comic Sans MS" pitchFamily="66" charset="0"/>
              </a:rPr>
              <a:t>онкотичного</a:t>
            </a:r>
            <a:r>
              <a:rPr lang="uk-UA" b="1" dirty="0" smtClean="0">
                <a:latin typeface="Comic Sans MS" pitchFamily="66" charset="0"/>
              </a:rPr>
              <a:t> тиску крові та гідростатичного тиску фільтрату в капсулі.</a:t>
            </a:r>
          </a:p>
          <a:p>
            <a:r>
              <a:rPr lang="uk-UA" b="1" dirty="0" err="1" smtClean="0">
                <a:latin typeface="Comic Sans MS" pitchFamily="66" charset="0"/>
              </a:rPr>
              <a:t>ЕФТ=Рк-</a:t>
            </a:r>
            <a:r>
              <a:rPr lang="uk-UA" b="1" dirty="0" smtClean="0">
                <a:latin typeface="Comic Sans MS" pitchFamily="66" charset="0"/>
              </a:rPr>
              <a:t>(</a:t>
            </a:r>
            <a:r>
              <a:rPr lang="uk-UA" b="1" dirty="0" err="1" smtClean="0">
                <a:latin typeface="Comic Sans MS" pitchFamily="66" charset="0"/>
              </a:rPr>
              <a:t>Ро+Ру</a:t>
            </a:r>
            <a:r>
              <a:rPr lang="uk-UA" b="1" dirty="0" smtClean="0">
                <a:latin typeface="Comic Sans MS" pitchFamily="66" charset="0"/>
              </a:rPr>
              <a:t>)в нормі-20 </a:t>
            </a:r>
            <a:r>
              <a:rPr lang="uk-UA" b="1" dirty="0" err="1" smtClean="0">
                <a:latin typeface="Comic Sans MS" pitchFamily="66" charset="0"/>
              </a:rPr>
              <a:t>мл.рт.ст</a:t>
            </a:r>
            <a:r>
              <a:rPr lang="uk-UA" b="1" dirty="0" smtClean="0">
                <a:latin typeface="Comic Sans MS" pitchFamily="66" charset="0"/>
              </a:rPr>
              <a:t>.</a:t>
            </a:r>
          </a:p>
          <a:p>
            <a:r>
              <a:rPr lang="uk-UA" b="1" dirty="0" smtClean="0">
                <a:latin typeface="Comic Sans MS" pitchFamily="66" charset="0"/>
              </a:rPr>
              <a:t>Фільтрація здійснюється тільки тоді,коли тиск крові в капілярах клубочків перевищує суму </a:t>
            </a:r>
            <a:r>
              <a:rPr lang="uk-UA" b="1" dirty="0" err="1" smtClean="0">
                <a:latin typeface="Comic Sans MS" pitchFamily="66" charset="0"/>
              </a:rPr>
              <a:t>онкотичного</a:t>
            </a:r>
            <a:r>
              <a:rPr lang="uk-UA" b="1" dirty="0" smtClean="0">
                <a:latin typeface="Comic Sans MS" pitchFamily="66" charset="0"/>
              </a:rPr>
              <a:t> тиску крові і тиску </a:t>
            </a:r>
            <a:r>
              <a:rPr lang="uk-UA" b="1" dirty="0" err="1" smtClean="0">
                <a:latin typeface="Comic Sans MS" pitchFamily="66" charset="0"/>
              </a:rPr>
              <a:t>ультрафільтрату</a:t>
            </a:r>
            <a:r>
              <a:rPr lang="uk-UA" b="1" dirty="0" smtClean="0">
                <a:latin typeface="Comic Sans MS" pitchFamily="66" charset="0"/>
              </a:rPr>
              <a:t> в капсулі.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16016" y="1556792"/>
            <a:ext cx="38884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Три процеси сечоутворення:</a:t>
            </a:r>
          </a:p>
          <a:p>
            <a:pPr marL="342900" indent="-342900">
              <a:buFont typeface="+mj-lt"/>
              <a:buAutoNum type="arabicPeriod"/>
            </a:pPr>
            <a:r>
              <a:rPr lang="uk-UA" dirty="0" err="1" smtClean="0"/>
              <a:t>Клубочкова</a:t>
            </a:r>
            <a:r>
              <a:rPr lang="uk-UA" dirty="0" smtClean="0"/>
              <a:t> фільтрація;</a:t>
            </a:r>
          </a:p>
          <a:p>
            <a:pPr marL="342900" indent="-342900">
              <a:buFont typeface="+mj-lt"/>
              <a:buAutoNum type="arabicPeriod"/>
            </a:pPr>
            <a:r>
              <a:rPr lang="uk-UA" dirty="0" err="1" smtClean="0"/>
              <a:t>Канальцева</a:t>
            </a:r>
            <a:r>
              <a:rPr lang="uk-UA" dirty="0" smtClean="0"/>
              <a:t> реабсорбція;</a:t>
            </a:r>
          </a:p>
          <a:p>
            <a:pPr marL="342900" indent="-342900">
              <a:buFont typeface="+mj-lt"/>
              <a:buAutoNum type="arabicPeriod"/>
            </a:pPr>
            <a:r>
              <a:rPr lang="uk-UA" dirty="0" err="1" smtClean="0"/>
              <a:t>Канальцева</a:t>
            </a:r>
            <a:r>
              <a:rPr lang="uk-UA" dirty="0" smtClean="0"/>
              <a:t> секреція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39539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171950" y="43929"/>
            <a:ext cx="4959045" cy="1143000"/>
          </a:xfrm>
        </p:spPr>
        <p:txBody>
          <a:bodyPr/>
          <a:lstStyle/>
          <a:p>
            <a:r>
              <a:rPr lang="uk-UA" dirty="0" smtClean="0"/>
              <a:t>сечоутворення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285720" y="500042"/>
            <a:ext cx="5076056" cy="3474720"/>
          </a:xfrm>
        </p:spPr>
        <p:txBody>
          <a:bodyPr>
            <a:prstTxWarp prst="textPlain">
              <a:avLst/>
            </a:prstTxWarp>
            <a:normAutofit fontScale="77500" lnSpcReduction="20000"/>
          </a:bodyPr>
          <a:lstStyle/>
          <a:p>
            <a:r>
              <a:rPr lang="uk-UA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Канальцева</a:t>
            </a:r>
            <a:r>
              <a:rPr lang="uk-UA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реабсорбція</a:t>
            </a:r>
          </a:p>
          <a:p>
            <a:pPr>
              <a:buFont typeface="Wingdings" pitchFamily="2" charset="2"/>
              <a:buChar char="q"/>
            </a:pPr>
            <a:r>
              <a:rPr lang="uk-UA" dirty="0" smtClean="0"/>
              <a:t>Первинна сеча,проходячи канальцями та збірними трубочками зазнає суттєвих змін</a:t>
            </a:r>
          </a:p>
          <a:p>
            <a:pPr>
              <a:buFont typeface="Wingdings" pitchFamily="2" charset="2"/>
              <a:buChar char="q"/>
            </a:pPr>
            <a:r>
              <a:rPr lang="uk-UA" dirty="0" smtClean="0"/>
              <a:t>1,0-1,5л.сечі </a:t>
            </a:r>
            <a:r>
              <a:rPr lang="uk-UA" dirty="0" err="1" smtClean="0"/>
              <a:t>задобу</a:t>
            </a:r>
            <a:r>
              <a:rPr lang="uk-UA" dirty="0" smtClean="0"/>
              <a:t> виводиться</a:t>
            </a:r>
          </a:p>
          <a:p>
            <a:pPr>
              <a:buFont typeface="Wingdings" pitchFamily="2" charset="2"/>
              <a:buChar char="q"/>
            </a:pPr>
            <a:r>
              <a:rPr lang="uk-UA" dirty="0" smtClean="0"/>
              <a:t>Речовини </a:t>
            </a:r>
            <a:r>
              <a:rPr lang="uk-UA" dirty="0" err="1" smtClean="0"/>
              <a:t>реабсорбуються</a:t>
            </a:r>
            <a:r>
              <a:rPr lang="uk-UA" dirty="0" smtClean="0"/>
              <a:t> в канальцях назад в </a:t>
            </a:r>
            <a:r>
              <a:rPr lang="uk-UA" dirty="0" err="1" smtClean="0"/>
              <a:t>кровотік</a:t>
            </a:r>
            <a:r>
              <a:rPr lang="uk-UA" dirty="0" smtClean="0"/>
              <a:t>(вода,глюкоза,</a:t>
            </a:r>
            <a:r>
              <a:rPr lang="uk-UA" dirty="0" err="1" smtClean="0"/>
              <a:t>амінокисло-ти</a:t>
            </a:r>
            <a:r>
              <a:rPr lang="uk-UA" dirty="0" smtClean="0"/>
              <a:t>,солі,вітаміни,мікроелементи)</a:t>
            </a:r>
          </a:p>
          <a:p>
            <a:pPr>
              <a:buFont typeface="Wingdings" pitchFamily="2" charset="2"/>
              <a:buChar char="q"/>
            </a:pPr>
            <a:r>
              <a:rPr lang="uk-UA" dirty="0" smtClean="0"/>
              <a:t>Пасивна реабсорбція(вода,вуглекислий газ,)</a:t>
            </a:r>
          </a:p>
          <a:p>
            <a:pPr>
              <a:buFont typeface="Wingdings" pitchFamily="2" charset="2"/>
              <a:buChar char="q"/>
            </a:pPr>
            <a:r>
              <a:rPr lang="uk-UA" dirty="0" smtClean="0"/>
              <a:t>Активний транспорт(іони натрію,глюкоза)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5863" y="4180344"/>
            <a:ext cx="46805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Секреція</a:t>
            </a:r>
            <a:r>
              <a:rPr lang="uk-UA" sz="2400" dirty="0" smtClean="0"/>
              <a:t>-це виділення речовин з крові через клітини канальців у сечу</a:t>
            </a:r>
          </a:p>
          <a:p>
            <a:r>
              <a:rPr lang="uk-UA" sz="2400" dirty="0" smtClean="0"/>
              <a:t>Сечова кислота,слабкі органічні кислоти,основи,аміак,Н+(водень),К+,лікарські речовини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7848034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РОБОТА\фізіологія\лекції\комплекси лекцій\73_i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82800" y="0"/>
            <a:ext cx="7061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6512511" cy="1143000"/>
          </a:xfr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uk-UA" dirty="0" smtClean="0"/>
              <a:t>Регуляція діяльності нирок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15616" y="1772816"/>
            <a:ext cx="6400800" cy="3474720"/>
          </a:xfrm>
          <a:gradFill>
            <a:gsLst>
              <a:gs pos="0">
                <a:schemeClr val="accent1">
                  <a:lumMod val="95000"/>
                  <a:alpha val="15000"/>
                </a:schemeClr>
              </a:gs>
              <a:gs pos="100000">
                <a:schemeClr val="accent1">
                  <a:shade val="82000"/>
                  <a:satMod val="125000"/>
                  <a:lumMod val="74000"/>
                </a:schemeClr>
              </a:gs>
            </a:gsLst>
          </a:gradFill>
          <a:effectLst>
            <a:outerShdw blurRad="40005" dist="22984" dir="5400000" rotWithShape="0">
              <a:srgbClr val="000000">
                <a:alpha val="4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uk-UA" dirty="0" smtClean="0"/>
              <a:t>Нервова регуляція</a:t>
            </a:r>
          </a:p>
          <a:p>
            <a:r>
              <a:rPr lang="uk-UA" dirty="0" smtClean="0"/>
              <a:t>Вегетативна нервова система:симпатична-зменшення сечоутворення,підвищення реабсорбції води та іонів натрію;</a:t>
            </a:r>
          </a:p>
          <a:p>
            <a:r>
              <a:rPr lang="uk-UA" dirty="0" smtClean="0"/>
              <a:t>Больове подразнення може викликати анурію</a:t>
            </a:r>
          </a:p>
          <a:p>
            <a:r>
              <a:rPr lang="ru-RU" dirty="0" err="1"/>
              <a:t>Роздратування</a:t>
            </a:r>
            <a:r>
              <a:rPr lang="ru-RU" dirty="0"/>
              <a:t> </a:t>
            </a:r>
            <a:r>
              <a:rPr lang="ru-RU" dirty="0" err="1"/>
              <a:t>парасимпатичних</a:t>
            </a:r>
            <a:r>
              <a:rPr lang="ru-RU" dirty="0"/>
              <a:t> волокон,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входять</a:t>
            </a:r>
            <a:r>
              <a:rPr lang="ru-RU" dirty="0"/>
              <a:t> до складу </a:t>
            </a:r>
            <a:r>
              <a:rPr lang="ru-RU" dirty="0" err="1"/>
              <a:t>блукаючих</a:t>
            </a:r>
            <a:r>
              <a:rPr lang="ru-RU" dirty="0"/>
              <a:t> </a:t>
            </a:r>
            <a:r>
              <a:rPr lang="ru-RU" dirty="0" err="1"/>
              <a:t>нервів</a:t>
            </a:r>
            <a:r>
              <a:rPr lang="ru-RU" dirty="0"/>
              <a:t>, </a:t>
            </a:r>
            <a:r>
              <a:rPr lang="ru-RU" dirty="0" err="1"/>
              <a:t>викликає</a:t>
            </a:r>
            <a:r>
              <a:rPr lang="ru-RU" dirty="0"/>
              <a:t> </a:t>
            </a:r>
            <a:r>
              <a:rPr lang="ru-RU" dirty="0" err="1"/>
              <a:t>посилення</a:t>
            </a:r>
            <a:r>
              <a:rPr lang="ru-RU" dirty="0"/>
              <a:t> </a:t>
            </a:r>
            <a:r>
              <a:rPr lang="ru-RU" dirty="0" err="1"/>
              <a:t>реабсорбції</a:t>
            </a:r>
            <a:r>
              <a:rPr lang="ru-RU" dirty="0"/>
              <a:t> </a:t>
            </a:r>
            <a:r>
              <a:rPr lang="ru-RU" dirty="0" err="1"/>
              <a:t>глюкози</a:t>
            </a:r>
            <a:r>
              <a:rPr lang="ru-RU" dirty="0"/>
              <a:t> і </a:t>
            </a:r>
            <a:r>
              <a:rPr lang="ru-RU" dirty="0" err="1"/>
              <a:t>секреції</a:t>
            </a:r>
            <a:r>
              <a:rPr lang="ru-RU" dirty="0"/>
              <a:t> </a:t>
            </a:r>
            <a:r>
              <a:rPr lang="ru-RU" dirty="0" err="1"/>
              <a:t>органічних</a:t>
            </a:r>
            <a:r>
              <a:rPr lang="ru-RU" dirty="0"/>
              <a:t> кислот.</a:t>
            </a:r>
          </a:p>
        </p:txBody>
      </p:sp>
    </p:spTree>
    <p:extLst>
      <p:ext uri="{BB962C8B-B14F-4D97-AF65-F5344CB8AC3E}">
        <p14:creationId xmlns:p14="http://schemas.microsoft.com/office/powerpoint/2010/main" xmlns="" val="2350738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РОБОТА\фізіологія\лекції\комплекси лекцій\img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967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1489" y="188640"/>
            <a:ext cx="6512511" cy="1143000"/>
          </a:xfrm>
          <a:effectLst>
            <a:outerShdw blurRad="63500" dist="50800" dir="5400000" sx="98000" sy="98000" rotWithShape="0">
              <a:srgbClr val="000000">
                <a:alpha val="20000"/>
              </a:srgbClr>
            </a:outerShdw>
            <a:softEdge rad="3175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uk-UA" sz="3600" dirty="0" smtClean="0"/>
              <a:t>Гуморальна регуляція діяльності нирок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268760"/>
            <a:ext cx="9144000" cy="5589240"/>
          </a:xfrm>
          <a:gradFill flip="none" rotWithShape="1">
            <a:gsLst>
              <a:gs pos="0">
                <a:srgbClr val="03D4A8">
                  <a:alpha val="70000"/>
                </a:srgbClr>
              </a:gs>
              <a:gs pos="91000">
                <a:srgbClr val="21D6E0"/>
              </a:gs>
              <a:gs pos="94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Антидіуретичний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гормон (АДГ),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або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вазопресин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,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сприяє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реабсорбції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води в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дистальних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відділах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нефрона шляхом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збільшення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проникності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для води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стінок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дистальних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звивистих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канальців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і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збірних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 smtClean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трубочок</a:t>
            </a:r>
            <a:endParaRPr lang="ru-RU" dirty="0" smtClean="0">
              <a:solidFill>
                <a:schemeClr val="bg2">
                  <a:lumMod val="10000"/>
                </a:schemeClr>
              </a:solidFill>
              <a:latin typeface="Comic Sans MS" pitchFamily="66" charset="0"/>
            </a:endParaRPr>
          </a:p>
          <a:p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Альдостерон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збільшує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реабсорбцію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іонів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натрію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і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секрецію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іонів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калію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і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водню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клітинами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ниркових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канальців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.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Одночасно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зростає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реабсорбція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води, яка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всмоктується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пасивно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по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осмотичного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градієнту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,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створюваному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іонами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Na +,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що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призводить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до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зменшення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діурезу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. Гормон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зменшує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реабсорбцію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кальцію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і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магнію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в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проксимальних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відділах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канальців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.</a:t>
            </a:r>
          </a:p>
          <a:p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Натрійуретичний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гормон 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(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атріальний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пептид)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посилює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виведення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іонів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натрію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з сечею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.</a:t>
            </a:r>
          </a:p>
          <a:p>
            <a:r>
              <a:rPr lang="uk-UA" dirty="0" smtClean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Адреналін тощо</a:t>
            </a:r>
            <a:r>
              <a:rPr lang="uk-UA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45421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РОБОТА\фізіологія\лекції\комплекси лекцій\ддд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328" y="1"/>
            <a:ext cx="45903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563888" y="116632"/>
            <a:ext cx="5580112" cy="6827068"/>
          </a:xfrm>
        </p:spPr>
        <p:txBody>
          <a:bodyPr>
            <a:prstTxWarp prst="textPlain">
              <a:avLst/>
            </a:prstTxWarp>
            <a:normAutofit fontScale="77500" lnSpcReduction="20000"/>
          </a:bodyPr>
          <a:lstStyle/>
          <a:p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Сеча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представляє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собою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прозору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рідину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світло-жовтого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кольору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, з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відносною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щільністю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1005-1025, яка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залежить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від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кількості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прийнятої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рідини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.</a:t>
            </a:r>
          </a:p>
          <a:p>
            <a:r>
              <a:rPr lang="ru-RU" b="1" dirty="0" err="1">
                <a:latin typeface="Comic Sans MS" pitchFamily="66" charset="0"/>
              </a:rPr>
              <a:t>Реакція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сечі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здорової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людини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зазвичай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слабокисла</a:t>
            </a:r>
            <a:r>
              <a:rPr lang="ru-RU" b="1" dirty="0">
                <a:latin typeface="Comic Sans MS" pitchFamily="66" charset="0"/>
              </a:rPr>
              <a:t>. </a:t>
            </a:r>
            <a:r>
              <a:rPr lang="ru-RU" b="1" dirty="0" err="1">
                <a:latin typeface="Comic Sans MS" pitchFamily="66" charset="0"/>
              </a:rPr>
              <a:t>Однак</a:t>
            </a:r>
            <a:r>
              <a:rPr lang="ru-RU" b="1" dirty="0">
                <a:latin typeface="Comic Sans MS" pitchFamily="66" charset="0"/>
              </a:rPr>
              <a:t> рН </a:t>
            </a:r>
            <a:r>
              <a:rPr lang="ru-RU" b="1" dirty="0" err="1">
                <a:latin typeface="Comic Sans MS" pitchFamily="66" charset="0"/>
              </a:rPr>
              <a:t>її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коливається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від</a:t>
            </a:r>
            <a:r>
              <a:rPr lang="ru-RU" b="1" dirty="0">
                <a:latin typeface="Comic Sans MS" pitchFamily="66" charset="0"/>
              </a:rPr>
              <a:t> 5,0 до 7,0 </a:t>
            </a:r>
            <a:r>
              <a:rPr lang="ru-RU" b="1" dirty="0" err="1">
                <a:latin typeface="Comic Sans MS" pitchFamily="66" charset="0"/>
              </a:rPr>
              <a:t>залежно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від</a:t>
            </a:r>
            <a:r>
              <a:rPr lang="ru-RU" b="1" dirty="0">
                <a:latin typeface="Comic Sans MS" pitchFamily="66" charset="0"/>
              </a:rPr>
              <a:t> характеру </a:t>
            </a:r>
            <a:r>
              <a:rPr lang="ru-RU" b="1" dirty="0" err="1">
                <a:latin typeface="Comic Sans MS" pitchFamily="66" charset="0"/>
              </a:rPr>
              <a:t>харчування</a:t>
            </a:r>
            <a:r>
              <a:rPr lang="ru-RU" b="1" dirty="0">
                <a:latin typeface="Comic Sans MS" pitchFamily="66" charset="0"/>
              </a:rPr>
              <a:t>. При </a:t>
            </a:r>
            <a:r>
              <a:rPr lang="ru-RU" b="1" dirty="0" err="1">
                <a:latin typeface="Comic Sans MS" pitchFamily="66" charset="0"/>
              </a:rPr>
              <a:t>харчуванні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переважно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білковою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їжею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реакція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сечі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стає</a:t>
            </a:r>
            <a:r>
              <a:rPr lang="ru-RU" b="1" dirty="0">
                <a:latin typeface="Comic Sans MS" pitchFamily="66" charset="0"/>
              </a:rPr>
              <a:t> кислою, </a:t>
            </a:r>
            <a:r>
              <a:rPr lang="ru-RU" b="1" dirty="0" err="1">
                <a:latin typeface="Comic Sans MS" pitchFamily="66" charset="0"/>
              </a:rPr>
              <a:t>рослинної</a:t>
            </a:r>
            <a:r>
              <a:rPr lang="ru-RU" b="1" dirty="0">
                <a:latin typeface="Comic Sans MS" pitchFamily="66" charset="0"/>
              </a:rPr>
              <a:t> - нейтральною </a:t>
            </a:r>
            <a:r>
              <a:rPr lang="ru-RU" b="1" dirty="0" err="1">
                <a:latin typeface="Comic Sans MS" pitchFamily="66" charset="0"/>
              </a:rPr>
              <a:t>або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навіть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лужний</a:t>
            </a:r>
            <a:r>
              <a:rPr lang="ru-RU" b="1" dirty="0">
                <a:latin typeface="Comic Sans MS" pitchFamily="66" charset="0"/>
              </a:rPr>
              <a:t>. У </a:t>
            </a:r>
            <a:r>
              <a:rPr lang="ru-RU" b="1" dirty="0" err="1">
                <a:latin typeface="Comic Sans MS" pitchFamily="66" charset="0"/>
              </a:rPr>
              <a:t>сечі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здорової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людини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білок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відсутній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або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визначаються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його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сліди</a:t>
            </a:r>
            <a:r>
              <a:rPr lang="ru-RU" b="1" dirty="0">
                <a:latin typeface="Comic Sans MS" pitchFamily="66" charset="0"/>
              </a:rPr>
              <a:t>.</a:t>
            </a:r>
          </a:p>
          <a:p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 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сечі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містяться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сечовина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 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сечова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кислота, 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аміак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 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пуринові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основи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 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креатинін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; в 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невеликій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кількості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- 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похідні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продуктів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гниття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білків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у кишечнику (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індол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 скатол фенол).</a:t>
            </a:r>
          </a:p>
          <a:p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Серед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органічних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сполук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небілкового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походження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в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сечі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зустрічаються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солі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щавлевої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кислоти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,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молочної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кис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лоти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,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кетонові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тіла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Глюкози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в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сечі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в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звичайних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умовах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не повинно бути.</a:t>
            </a:r>
          </a:p>
          <a:p>
            <a:r>
              <a:rPr lang="ru-RU" dirty="0" err="1"/>
              <a:t>Еритроцити</a:t>
            </a:r>
            <a:r>
              <a:rPr lang="ru-RU" dirty="0"/>
              <a:t> </a:t>
            </a:r>
            <a:r>
              <a:rPr lang="ru-RU" dirty="0" err="1"/>
              <a:t>з'являються</a:t>
            </a:r>
            <a:r>
              <a:rPr lang="ru-RU" dirty="0"/>
              <a:t> в </a:t>
            </a:r>
            <a:r>
              <a:rPr lang="ru-RU" dirty="0" err="1"/>
              <a:t>сечі</a:t>
            </a:r>
            <a:r>
              <a:rPr lang="ru-RU" dirty="0"/>
              <a:t> (</a:t>
            </a:r>
            <a:r>
              <a:rPr lang="ru-RU" dirty="0" err="1"/>
              <a:t>гемотурія</a:t>
            </a:r>
            <a:r>
              <a:rPr lang="ru-RU" dirty="0"/>
              <a:t>) при </a:t>
            </a:r>
            <a:r>
              <a:rPr lang="ru-RU" dirty="0" err="1"/>
              <a:t>захворюваннях</a:t>
            </a:r>
            <a:r>
              <a:rPr lang="ru-RU" dirty="0"/>
              <a:t> </a:t>
            </a:r>
            <a:r>
              <a:rPr lang="ru-RU" dirty="0" err="1"/>
              <a:t>нирок</a:t>
            </a:r>
            <a:r>
              <a:rPr lang="ru-RU" dirty="0"/>
              <a:t> і </a:t>
            </a:r>
            <a:r>
              <a:rPr lang="ru-RU" dirty="0" err="1"/>
              <a:t>сечовивідних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. У </a:t>
            </a:r>
            <a:r>
              <a:rPr lang="ru-RU" dirty="0" err="1"/>
              <a:t>сечі</a:t>
            </a:r>
            <a:r>
              <a:rPr lang="ru-RU" dirty="0"/>
              <a:t> </a:t>
            </a:r>
            <a:r>
              <a:rPr lang="ru-RU" dirty="0" err="1"/>
              <a:t>містяться</a:t>
            </a:r>
            <a:r>
              <a:rPr lang="ru-RU" dirty="0"/>
              <a:t> </a:t>
            </a:r>
            <a:r>
              <a:rPr lang="ru-RU" dirty="0" err="1"/>
              <a:t>пігменти</a:t>
            </a:r>
            <a:r>
              <a:rPr lang="ru-RU" dirty="0"/>
              <a:t> (</a:t>
            </a:r>
            <a:r>
              <a:rPr lang="ru-RU" dirty="0" err="1"/>
              <a:t>уробілін</a:t>
            </a:r>
            <a:r>
              <a:rPr lang="ru-RU" dirty="0"/>
              <a:t>, </a:t>
            </a:r>
            <a:r>
              <a:rPr lang="ru-RU" dirty="0" err="1"/>
              <a:t>урохром</a:t>
            </a:r>
            <a:r>
              <a:rPr lang="ru-RU" dirty="0"/>
              <a:t>), </a:t>
            </a:r>
            <a:r>
              <a:rPr lang="ru-RU" dirty="0" err="1"/>
              <a:t>які</a:t>
            </a:r>
            <a:r>
              <a:rPr lang="ru-RU" dirty="0"/>
              <a:t> і </a:t>
            </a:r>
            <a:r>
              <a:rPr lang="ru-RU" dirty="0" err="1"/>
              <a:t>визначають</a:t>
            </a:r>
            <a:r>
              <a:rPr lang="ru-RU" dirty="0"/>
              <a:t> </a:t>
            </a:r>
            <a:r>
              <a:rPr lang="ru-RU" dirty="0" err="1"/>
              <a:t>колір</a:t>
            </a:r>
            <a:r>
              <a:rPr lang="ru-RU" dirty="0"/>
              <a:t> </a:t>
            </a:r>
            <a:r>
              <a:rPr lang="ru-RU" dirty="0" err="1"/>
              <a:t>сечі</a:t>
            </a:r>
            <a:r>
              <a:rPr lang="ru-RU" dirty="0"/>
              <a:t>. </a:t>
            </a:r>
            <a:r>
              <a:rPr lang="ru-RU" dirty="0" err="1"/>
              <a:t>Із</a:t>
            </a:r>
            <a:r>
              <a:rPr lang="ru-RU" dirty="0"/>
              <a:t> сечею </a:t>
            </a:r>
            <a:r>
              <a:rPr lang="ru-RU" dirty="0" err="1"/>
              <a:t>виділяються</a:t>
            </a:r>
            <a:r>
              <a:rPr lang="ru-RU" dirty="0"/>
              <a:t> </a:t>
            </a:r>
            <a:r>
              <a:rPr lang="ru-RU" dirty="0" err="1"/>
              <a:t>електроліти</a:t>
            </a:r>
            <a:r>
              <a:rPr lang="ru-RU" dirty="0"/>
              <a:t> (</a:t>
            </a:r>
            <a:r>
              <a:rPr lang="en-US" dirty="0"/>
              <a:t>Na +, </a:t>
            </a:r>
            <a:r>
              <a:rPr lang="ru-RU" dirty="0"/>
              <a:t>К +, С1-, Са2 +, </a:t>
            </a:r>
            <a:r>
              <a:rPr lang="en-US" dirty="0"/>
              <a:t>Mg2 +, </a:t>
            </a:r>
            <a:r>
              <a:rPr lang="ru-RU" dirty="0" err="1"/>
              <a:t>сульфати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.) У </a:t>
            </a:r>
            <a:r>
              <a:rPr lang="ru-RU" dirty="0" err="1"/>
              <a:t>сечі</a:t>
            </a:r>
            <a:r>
              <a:rPr lang="ru-RU" dirty="0"/>
              <a:t> </a:t>
            </a:r>
            <a:r>
              <a:rPr lang="ru-RU" dirty="0" err="1"/>
              <a:t>містяться</a:t>
            </a:r>
            <a:r>
              <a:rPr lang="ru-RU" dirty="0"/>
              <a:t> </a:t>
            </a:r>
            <a:r>
              <a:rPr lang="ru-RU" dirty="0" err="1"/>
              <a:t>гормони</a:t>
            </a:r>
            <a:r>
              <a:rPr lang="ru-RU" dirty="0"/>
              <a:t> та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метаболіти</a:t>
            </a:r>
            <a:r>
              <a:rPr lang="ru-RU" dirty="0"/>
              <a:t>, </a:t>
            </a:r>
            <a:r>
              <a:rPr lang="ru-RU" dirty="0" err="1"/>
              <a:t>ферменти</a:t>
            </a:r>
            <a:r>
              <a:rPr lang="ru-RU" dirty="0"/>
              <a:t>, </a:t>
            </a:r>
            <a:r>
              <a:rPr lang="ru-RU" dirty="0" err="1"/>
              <a:t>вітаміни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24921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685801"/>
            <a:ext cx="7834064" cy="5695527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ЛІТЕРАТУРА</a:t>
            </a:r>
          </a:p>
          <a:p>
            <a:r>
              <a:rPr lang="ru-RU" dirty="0" smtClean="0"/>
              <a:t> </a:t>
            </a:r>
            <a:r>
              <a:rPr lang="ru-RU" dirty="0" err="1"/>
              <a:t>Гжегоцький</a:t>
            </a:r>
            <a:r>
              <a:rPr lang="ru-RU" dirty="0"/>
              <a:t> М. Р. </a:t>
            </a:r>
            <a:r>
              <a:rPr lang="ru-RU" dirty="0" err="1"/>
              <a:t>Фізіологія</a:t>
            </a:r>
            <a:r>
              <a:rPr lang="ru-RU" dirty="0"/>
              <a:t> : </a:t>
            </a:r>
            <a:r>
              <a:rPr lang="ru-RU" dirty="0" err="1"/>
              <a:t>навчально-методичний</a:t>
            </a:r>
            <a:r>
              <a:rPr lang="ru-RU" dirty="0"/>
              <a:t> </a:t>
            </a:r>
            <a:r>
              <a:rPr lang="ru-RU" dirty="0" err="1" smtClean="0"/>
              <a:t>посібник</a:t>
            </a:r>
            <a:r>
              <a:rPr lang="ru-RU" dirty="0" smtClean="0"/>
              <a:t> </a:t>
            </a:r>
            <a:r>
              <a:rPr lang="ru-RU" dirty="0"/>
              <a:t>до </a:t>
            </a:r>
            <a:r>
              <a:rPr lang="ru-RU" dirty="0" err="1"/>
              <a:t>практичних</a:t>
            </a:r>
            <a:r>
              <a:rPr lang="ru-RU" dirty="0"/>
              <a:t> занять </a:t>
            </a:r>
          </a:p>
          <a:p>
            <a:r>
              <a:rPr lang="ru-RU" dirty="0"/>
              <a:t>та </a:t>
            </a:r>
            <a:r>
              <a:rPr lang="ru-RU" dirty="0" err="1"/>
              <a:t>самостійної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/ М. Р. </a:t>
            </a:r>
            <a:r>
              <a:rPr lang="ru-RU" dirty="0" err="1"/>
              <a:t>Гжегоцький</a:t>
            </a:r>
            <a:r>
              <a:rPr lang="ru-RU" dirty="0"/>
              <a:t> [та </a:t>
            </a:r>
            <a:r>
              <a:rPr lang="ru-RU" dirty="0" err="1"/>
              <a:t>ін</a:t>
            </a:r>
            <a:r>
              <a:rPr lang="ru-RU" dirty="0"/>
              <a:t>].– </a:t>
            </a:r>
            <a:r>
              <a:rPr lang="ru-RU" dirty="0" err="1"/>
              <a:t>Вінниця</a:t>
            </a:r>
            <a:r>
              <a:rPr lang="ru-RU" dirty="0"/>
              <a:t>: Нова книга.– 2019.- 464 с.</a:t>
            </a:r>
          </a:p>
          <a:p>
            <a:r>
              <a:rPr lang="ru-RU" dirty="0"/>
              <a:t>2.  </a:t>
            </a:r>
            <a:r>
              <a:rPr lang="ru-RU" dirty="0" err="1"/>
              <a:t>Фізіологія</a:t>
            </a:r>
            <a:r>
              <a:rPr lang="ru-RU" dirty="0"/>
              <a:t>. Короткий курс. 2-ге вид. / Мороз В.М., </a:t>
            </a:r>
            <a:r>
              <a:rPr lang="ru-RU" dirty="0" err="1"/>
              <a:t>Йолтухівський</a:t>
            </a:r>
            <a:r>
              <a:rPr lang="ru-RU" dirty="0"/>
              <a:t> М.В., </a:t>
            </a:r>
            <a:r>
              <a:rPr lang="ru-RU" dirty="0" err="1"/>
              <a:t>Шандра</a:t>
            </a:r>
            <a:r>
              <a:rPr lang="ru-RU" dirty="0"/>
              <a:t> О.А. </a:t>
            </a:r>
          </a:p>
          <a:p>
            <a:r>
              <a:rPr lang="ru-RU" dirty="0"/>
              <a:t>[та </a:t>
            </a:r>
            <a:r>
              <a:rPr lang="ru-RU" dirty="0" err="1"/>
              <a:t>ін</a:t>
            </a:r>
            <a:r>
              <a:rPr lang="ru-RU" dirty="0"/>
              <a:t>.]- за ред. Мороз В.М., </a:t>
            </a:r>
            <a:r>
              <a:rPr lang="ru-RU" dirty="0" err="1"/>
              <a:t>Йолтухівський</a:t>
            </a:r>
            <a:r>
              <a:rPr lang="ru-RU" dirty="0"/>
              <a:t> М.В.– </a:t>
            </a:r>
            <a:r>
              <a:rPr lang="ru-RU" dirty="0" err="1"/>
              <a:t>Вінниця</a:t>
            </a:r>
            <a:r>
              <a:rPr lang="ru-RU" dirty="0"/>
              <a:t>: Нова книга.– 2020.-  408 с.</a:t>
            </a:r>
          </a:p>
          <a:p>
            <a:r>
              <a:rPr lang="ru-RU" dirty="0"/>
              <a:t>3.  </a:t>
            </a:r>
            <a:r>
              <a:rPr lang="en-US" dirty="0"/>
              <a:t>Physiology [textbook]  /V. M. </a:t>
            </a:r>
            <a:r>
              <a:rPr lang="en-US" dirty="0" err="1"/>
              <a:t>Moroz</a:t>
            </a:r>
            <a:r>
              <a:rPr lang="en-US" dirty="0"/>
              <a:t>, O.A. </a:t>
            </a:r>
            <a:r>
              <a:rPr lang="en-US" dirty="0" err="1"/>
              <a:t>Shandra</a:t>
            </a:r>
            <a:r>
              <a:rPr lang="en-US" dirty="0"/>
              <a:t>.–  5th ed.  -  </a:t>
            </a:r>
            <a:r>
              <a:rPr lang="en-US" dirty="0" err="1"/>
              <a:t>Vinnytsya</a:t>
            </a:r>
            <a:r>
              <a:rPr lang="en-US" dirty="0"/>
              <a:t>: Nova </a:t>
            </a:r>
            <a:r>
              <a:rPr lang="en-US" dirty="0" err="1"/>
              <a:t>Kniga</a:t>
            </a:r>
            <a:r>
              <a:rPr lang="en-US" dirty="0"/>
              <a:t>.  -2020. - 728p.</a:t>
            </a:r>
          </a:p>
          <a:p>
            <a:r>
              <a:rPr lang="en-US" dirty="0"/>
              <a:t>4.  </a:t>
            </a:r>
            <a:r>
              <a:rPr lang="ru-RU" dirty="0" err="1"/>
              <a:t>Філімонов</a:t>
            </a:r>
            <a:r>
              <a:rPr lang="ru-RU" dirty="0"/>
              <a:t>  В.  І.  </a:t>
            </a:r>
            <a:r>
              <a:rPr lang="ru-RU" dirty="0" err="1"/>
              <a:t>Фізіологія</a:t>
            </a:r>
            <a:r>
              <a:rPr lang="ru-RU" dirty="0"/>
              <a:t>  </a:t>
            </a:r>
            <a:r>
              <a:rPr lang="ru-RU" dirty="0" err="1"/>
              <a:t>людини</a:t>
            </a:r>
            <a:r>
              <a:rPr lang="ru-RU" dirty="0"/>
              <a:t>:  </a:t>
            </a:r>
            <a:r>
              <a:rPr lang="ru-RU" dirty="0" err="1"/>
              <a:t>підручник</a:t>
            </a:r>
            <a:r>
              <a:rPr lang="ru-RU" dirty="0"/>
              <a:t>  /  В.  Ф  .</a:t>
            </a:r>
            <a:r>
              <a:rPr lang="ru-RU" dirty="0" err="1"/>
              <a:t>Філімонов</a:t>
            </a:r>
            <a:r>
              <a:rPr lang="ru-RU" dirty="0"/>
              <a:t>  .-  3є  вид.,  К.: </a:t>
            </a:r>
          </a:p>
          <a:p>
            <a:r>
              <a:rPr lang="ru-RU" dirty="0"/>
              <a:t>Медицина, 2018. - 488 с.</a:t>
            </a:r>
          </a:p>
          <a:p>
            <a:r>
              <a:rPr lang="ru-RU" dirty="0"/>
              <a:t>5.  </a:t>
            </a:r>
            <a:r>
              <a:rPr lang="ru-RU" dirty="0" err="1"/>
              <a:t>Фізіологія</a:t>
            </a:r>
            <a:r>
              <a:rPr lang="ru-RU" dirty="0"/>
              <a:t> : </a:t>
            </a:r>
            <a:r>
              <a:rPr lang="ru-RU" dirty="0" err="1"/>
              <a:t>підручник</a:t>
            </a:r>
            <a:r>
              <a:rPr lang="ru-RU" dirty="0"/>
              <a:t> для студ. </a:t>
            </a:r>
            <a:r>
              <a:rPr lang="ru-RU" dirty="0" err="1"/>
              <a:t>вищ</a:t>
            </a:r>
            <a:r>
              <a:rPr lang="ru-RU" dirty="0"/>
              <a:t>. мед. </a:t>
            </a:r>
            <a:r>
              <a:rPr lang="ru-RU" dirty="0" err="1"/>
              <a:t>навч</a:t>
            </a:r>
            <a:r>
              <a:rPr lang="ru-RU" dirty="0"/>
              <a:t>. </a:t>
            </a:r>
            <a:r>
              <a:rPr lang="ru-RU" dirty="0" err="1"/>
              <a:t>закл</a:t>
            </a:r>
            <a:r>
              <a:rPr lang="ru-RU" dirty="0"/>
              <a:t>. / В. Г. Шевчук [та </a:t>
            </a:r>
            <a:r>
              <a:rPr lang="ru-RU" dirty="0" err="1"/>
              <a:t>ін</a:t>
            </a:r>
            <a:r>
              <a:rPr lang="ru-RU" dirty="0"/>
              <a:t>.], за </a:t>
            </a:r>
            <a:r>
              <a:rPr lang="ru-RU" dirty="0" err="1"/>
              <a:t>ред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48487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636</TotalTime>
  <Words>1137</Words>
  <Application>Microsoft Office PowerPoint</Application>
  <PresentationFormat>Экран (4:3)</PresentationFormat>
  <Paragraphs>109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Воздушный поток</vt:lpstr>
      <vt:lpstr>Тема Office</vt:lpstr>
      <vt:lpstr>Лекція № 15. Тема: «Система виділення. Механізм утворення сечі. Нейрогуморальна регуляція сечоутворення. Методи дослідження функції нирок. Роль нирок у підтриманні гомеостазу. Фізіологічні механізми водно-сольового та кислотно-лужного балансу і його регуляція.» </vt:lpstr>
      <vt:lpstr>ПЛАН</vt:lpstr>
      <vt:lpstr>виділення</vt:lpstr>
      <vt:lpstr>Слайд 4</vt:lpstr>
      <vt:lpstr>Слайд 5</vt:lpstr>
      <vt:lpstr>Анатомічні особливості нирок</vt:lpstr>
      <vt:lpstr>Слайд 7</vt:lpstr>
      <vt:lpstr>Судинний клубочок включає в себе від 50 до 160 капілярів, на які розпадається приносна артеріола. ниркова мембрана(фільтраційний бар’єр знаходиться на шляху рідини з просвіту капіляра в порожнину капсули ниркового тільця): 1.ендотелій кровоносних капілярів(пори закриті діафрагмою) 2.базальна мембрана; 3.епітеліальні клітини капсули(подоцити можуть скорочуватися)</vt:lpstr>
      <vt:lpstr>Слайд 9</vt:lpstr>
      <vt:lpstr>Кровопостачання нирок</vt:lpstr>
      <vt:lpstr>Кровопостачання нирок</vt:lpstr>
      <vt:lpstr>Артеріальний тиск в судинах нирок</vt:lpstr>
      <vt:lpstr>Ренін-ангіотензин-альдостеронова система</vt:lpstr>
      <vt:lpstr>Юкстагломерулярний апарат нирки</vt:lpstr>
      <vt:lpstr>Функції нирок</vt:lpstr>
      <vt:lpstr>сечоутворення</vt:lpstr>
      <vt:lpstr>сечоутворення</vt:lpstr>
      <vt:lpstr>Регуляція діяльності нирок</vt:lpstr>
      <vt:lpstr>Гуморальна регуляція діяльності нирок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ФІЗІОЛОГІЯ ВИДІЛЕННЯ</dc:title>
  <dc:creator>домашний</dc:creator>
  <cp:lastModifiedBy>home</cp:lastModifiedBy>
  <cp:revision>38</cp:revision>
  <dcterms:modified xsi:type="dcterms:W3CDTF">2023-02-13T23:27:59Z</dcterms:modified>
</cp:coreProperties>
</file>