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  <p:sldMasterId id="2147483662" r:id="rId3"/>
  </p:sldMasterIdLst>
  <p:notesMasterIdLst>
    <p:notesMasterId r:id="rId43"/>
  </p:notesMasterIdLst>
  <p:sldIdLst>
    <p:sldId id="29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</p:sldIdLst>
  <p:sldSz cx="9144000" cy="6858000" type="screen4x3"/>
  <p:notesSz cx="6858000" cy="9144000"/>
  <p:embeddedFontLst>
    <p:embeddedFont>
      <p:font typeface="Arial Narrow" pitchFamily="34" charset="0"/>
      <p:regular r:id="rId44"/>
      <p:bold r:id="rId45"/>
      <p:italic r:id="rId46"/>
      <p:boldItalic r:id="rId47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2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87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Google Shape;112;p2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20482" name="Google Shape;113;p2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Google Shape;118;p3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22530" name="Google Shape;119;p3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Google Shape;125;p4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24578" name="Google Shape;126;p4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Google Shape;131;p5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26626" name="Google Shape;132;p5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Google Shape;138;p6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28674" name="Google Shape;139;p6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Google Shape;145;p7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30722" name="Google Shape;146;p7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Google Shape;151;p8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32770" name="Google Shape;152;p8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Google Shape;157;p9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34818" name="Google Shape;158;p9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Google Shape;163;p10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36866" name="Google Shape;164;p10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Google Shape;170;p1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38914" name="Google Shape;171;p11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Google Shape;177;p12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40962" name="Google Shape;178;p12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Google Shape;184;p13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43010" name="Google Shape;185;p13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Google Shape;191;p14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45058" name="Google Shape;192;p14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Google Shape;198;p15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47106" name="Google Shape;199;p15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Google Shape;205;p16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49154" name="Google Shape;206;p16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Google Shape;212;p17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51202" name="Google Shape;213;p17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Google Shape;218;p18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53250" name="Google Shape;219;p18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Google Shape;224;p19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55298" name="Google Shape;225;p19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Google Shape;231;p20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57346" name="Google Shape;232;p20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Google Shape;238;p2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59394" name="Google Shape;239;p21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Google Shape;246;p22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61442" name="Google Shape;247;p22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Google Shape;253;p23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63490" name="Google Shape;254;p23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Google Shape;260;p24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65538" name="Google Shape;261;p24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Google Shape;268;p25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67586" name="Google Shape;269;p25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Google Shape;275;p26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69634" name="Google Shape;276;p26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Google Shape;282;p27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71682" name="Google Shape;283;p27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Google Shape;288;p28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73730" name="Google Shape;289;p28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Google Shape;295;p29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75778" name="Google Shape;296;p29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Google Shape;301;p30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77826" name="Google Shape;302;p30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Google Shape;308;p3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79874" name="Google Shape;309;p31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Google Shape;315;p32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81922" name="Google Shape;316;p32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Google Shape;323;p33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83970" name="Google Shape;324;p33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Google Shape;331;p34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86018" name="Google Shape;332;p34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Google Shape;338;p35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88066" name="Google Shape;339;p35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Google Shape;345;p36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90114" name="Google Shape;346;p36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Google Shape;350;p37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92162" name="Google Shape;351;p37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Google Shape;357;p38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94210" name="Google Shape;358;p38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Google Shape;364;p39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96258" name="Google Shape;365;p39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6;p1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oogle Shape;7;p1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 t="33331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ctr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ctr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ctr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ctr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R="0" lvl="6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R="0" lvl="7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R="0" lvl="8" algn="ctr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" name="Google Shape;16;p2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17;p2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Google Shape;18;p2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84C2EDA4-0AAD-49D1-90DC-34CAC8382A2E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объект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7924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5" name="Google Shape;29;p4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Google Shape;30;p4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31;p4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A390F9E2-2346-4D45-94F1-9B067F13683A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, картинка и текст" type="clipArtAndTx">
  <p:cSld name="CLIPART_AND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>
            <a:spLocks noGrp="1"/>
          </p:cNvSpPr>
          <p:nvPr>
            <p:ph type="clipArt" idx="2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R="0" lvl="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R="0" lvl="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R="0" lvl="8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lvl="0"/>
            <a:endParaRPr noProof="0">
              <a:sym typeface="Arial Narrow"/>
            </a:endParaRPr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6" name="Google Shape;36;p5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37;p5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Google Shape;38;p5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1D4E0887-2671-4B5B-9150-8A3263664E65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Два объекта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3733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800600" y="1600200"/>
            <a:ext cx="3733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" name="Google Shape;43;p6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44;p6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Google Shape;45;p6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D6A72336-92EB-4E3B-8A38-356A8EDB0C7A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бъект с подписью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3962400" y="1447800"/>
            <a:ext cx="4648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612648" y="2547891"/>
            <a:ext cx="2971800" cy="3167109"/>
          </a:xfrm>
          <a:prstGeom prst="rect">
            <a:avLst/>
          </a:prstGeom>
          <a:noFill/>
          <a:ln>
            <a:noFill/>
          </a:ln>
        </p:spPr>
        <p:txBody>
          <a:bodyPr spcFirstLastPara="1" tIns="9125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6" name="Google Shape;50;p7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51;p7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Google Shape;52;p7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3E975439-C706-4E28-BBBB-5537C910B932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ой слайд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Google Shape;54;p8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Google Shape;55;p8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Google Shape;56;p8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FE1066EE-1436-476C-81EE-BE7886A18D6A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>
  <p:cSld name="VERTICAL_TITLE_AND_VERTICAL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5" name="Google Shape;60;p9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Google Shape;61;p9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62;p9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C233B61B-EFCF-40F3-BE4F-AE878B8440D9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вертикальный текст" type="vertTx">
  <p:cSld name="VERTICAL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 rot="5400000">
            <a:off x="2309019" y="-99219"/>
            <a:ext cx="4525962" cy="792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5" name="Google Shape;66;p10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Google Shape;67;p10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68;p10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2800049F-B3C0-4218-A388-DE1E48AC9D7E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олько заголовок" type="titleOnly">
  <p:cSld name="TITLE_ONL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" name="Google Shape;71;p11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Google Shape;72;p11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Google Shape;73;p11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FBBD6FB4-9B6B-46FA-9BA8-AEF51E158E79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равнение" type="twoTxTwoObj">
  <p:cSld name="TWO_OBJECTS_WITH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Google Shape;75;p12"/>
          <p:cNvSpPr txBox="1">
            <a:spLocks noGrp="1"/>
          </p:cNvSpPr>
          <p:nvPr>
            <p:ph type="body" idx="1"/>
          </p:nvPr>
        </p:nvSpPr>
        <p:spPr>
          <a:xfrm>
            <a:off x="4800600" y="2209800"/>
            <a:ext cx="3733800" cy="35052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2"/>
          </p:nvPr>
        </p:nvSpPr>
        <p:spPr>
          <a:xfrm>
            <a:off x="609600" y="2209800"/>
            <a:ext cx="3733800" cy="35052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3"/>
          </p:nvPr>
        </p:nvSpPr>
        <p:spPr>
          <a:xfrm>
            <a:off x="609600" y="1600199"/>
            <a:ext cx="3733800" cy="574675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marR="0" lvl="0" indent="-22860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4"/>
          </p:nvPr>
        </p:nvSpPr>
        <p:spPr>
          <a:xfrm>
            <a:off x="4800600" y="1600199"/>
            <a:ext cx="3733800" cy="574675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marR="0" lvl="0" indent="-22860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8" name="Google Shape;80;p12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Google Shape;81;p12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Google Shape;82;p12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27FA8A2D-8AD6-457A-93CA-AF5D9DA7C264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  <a:prstGeom prst="rect">
            <a:avLst/>
          </a:prstGeom>
          <a:noFill/>
          <a:ln>
            <a:noFill/>
          </a:ln>
        </p:spPr>
        <p:txBody>
          <a:bodyPr spcFirstLastPara="1" anchor="t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marR="0" lvl="0" indent="-22860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5" name="Google Shape;86;p13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Google Shape;87;p13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88;p13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3DEA7DD3-3539-4697-BA54-1535FC0B5640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90;p14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oogle Shape;91;p14" descr="horizon.png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15"/>
          <p:cNvSpPr>
            <a:spLocks noGrp="1"/>
          </p:cNvSpPr>
          <p:nvPr>
            <p:ph type="pic" idx="2"/>
          </p:nvPr>
        </p:nvSpPr>
        <p:spPr>
          <a:xfrm>
            <a:off x="4657344" y="1447800"/>
            <a:ext cx="3419856" cy="34747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A5A5A5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R="0" lvl="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R="0" lvl="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R="0" lvl="8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lvl="0"/>
            <a:endParaRPr noProof="0">
              <a:sym typeface="Arial Narrow"/>
            </a:endParaRPr>
          </a:p>
        </p:txBody>
      </p:sp>
      <p:sp>
        <p:nvSpPr>
          <p:cNvPr id="100" name="Google Shape;100;p15"/>
          <p:cNvSpPr txBox="1">
            <a:spLocks noGrp="1"/>
          </p:cNvSpPr>
          <p:nvPr>
            <p:ph type="body" idx="1"/>
          </p:nvPr>
        </p:nvSpPr>
        <p:spPr>
          <a:xfrm>
            <a:off x="609600" y="2547890"/>
            <a:ext cx="2971800" cy="2405109"/>
          </a:xfrm>
          <a:prstGeom prst="rect">
            <a:avLst/>
          </a:prstGeom>
          <a:noFill/>
          <a:ln>
            <a:noFill/>
          </a:ln>
        </p:spPr>
        <p:txBody>
          <a:bodyPr spcFirstLastPara="1" tIns="9125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7" name="Google Shape;101;p15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Google Shape;102;p15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Google Shape;103;p15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47CAD24B-2648-4AA2-A6B7-FE6FFBE81135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6;p1" descr="horizon.png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Google Shape;7;p1" descr="horizon.png"/>
          <p:cNvPicPr preferRelativeResize="0">
            <a:picLocks noChangeAspect="1" noChangeArrowheads="1"/>
          </p:cNvPicPr>
          <p:nvPr/>
        </p:nvPicPr>
        <p:blipFill>
          <a:blip r:embed="rId4"/>
          <a:srcRect t="33331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Google Shape;8;p1"/>
          <p:cNvSpPr txBox="1">
            <a:spLocks noGrp="1"/>
          </p:cNvSpPr>
          <p:nvPr>
            <p:ph type="title"/>
          </p:nvPr>
        </p:nvSpPr>
        <p:spPr bwMode="auto">
          <a:xfrm>
            <a:off x="609600" y="274638"/>
            <a:ext cx="792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029" name="Google Shape;9;p1"/>
          <p:cNvSpPr txBox="1">
            <a:spLocks noGrp="1"/>
          </p:cNvSpPr>
          <p:nvPr>
            <p:ph type="body" idx="1"/>
          </p:nvPr>
        </p:nvSpPr>
        <p:spPr bwMode="auto">
          <a:xfrm>
            <a:off x="609600" y="1600200"/>
            <a:ext cx="7924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030" name="Google Shape;10;p1"/>
          <p:cNvSpPr txBox="1">
            <a:spLocks noGrp="1"/>
          </p:cNvSpPr>
          <p:nvPr/>
        </p:nvSpPr>
        <p:spPr bwMode="auto">
          <a:xfrm>
            <a:off x="5715000" y="6356350"/>
            <a:ext cx="152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endParaRPr lang="ru-RU" sz="240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1031" name="Google Shape;11;p1"/>
          <p:cNvSpPr txBox="1">
            <a:spLocks noGrp="1"/>
          </p:cNvSpPr>
          <p:nvPr/>
        </p:nvSpPr>
        <p:spPr bwMode="auto">
          <a:xfrm>
            <a:off x="6096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endParaRPr lang="ru-RU" sz="240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1032" name="Google Shape;12;p1"/>
          <p:cNvSpPr txBox="1">
            <a:spLocks noGrp="1"/>
          </p:cNvSpPr>
          <p:nvPr/>
        </p:nvSpPr>
        <p:spPr bwMode="auto">
          <a:xfrm>
            <a:off x="7543800" y="6356350"/>
            <a:ext cx="990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r">
              <a:buClr>
                <a:srgbClr val="FFFFFF"/>
              </a:buClr>
              <a:buSzPts val="1100"/>
              <a:buFont typeface="Times New Roman" pitchFamily="18" charset="0"/>
              <a:buNone/>
              <a:defRPr/>
            </a:pPr>
            <a:fld id="{4879FD66-31C9-41F4-AE4A-CB08753E313D}" type="slidenum">
              <a:rPr lang="en-US"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pPr algn="r">
                <a:buClr>
                  <a:srgbClr val="FFFFFF"/>
                </a:buClr>
                <a:buSzPts val="1100"/>
                <a:buFont typeface="Times New Roman" pitchFamily="18" charset="0"/>
                <a:buNone/>
                <a:defRPr/>
              </a:pPr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Google Shape;21;p3"/>
          <p:cNvSpPr txBox="1">
            <a:spLocks noGrp="1"/>
          </p:cNvSpPr>
          <p:nvPr>
            <p:ph type="title"/>
          </p:nvPr>
        </p:nvSpPr>
        <p:spPr bwMode="auto">
          <a:xfrm>
            <a:off x="609600" y="274638"/>
            <a:ext cx="792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3076" name="Google Shape;22;p3"/>
          <p:cNvSpPr txBox="1">
            <a:spLocks noGrp="1"/>
          </p:cNvSpPr>
          <p:nvPr>
            <p:ph type="body" idx="1"/>
          </p:nvPr>
        </p:nvSpPr>
        <p:spPr bwMode="auto">
          <a:xfrm>
            <a:off x="609600" y="1600200"/>
            <a:ext cx="7924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3077" name="Google Shape;23;p3"/>
          <p:cNvSpPr txBox="1">
            <a:spLocks noGrp="1"/>
          </p:cNvSpPr>
          <p:nvPr/>
        </p:nvSpPr>
        <p:spPr bwMode="auto">
          <a:xfrm>
            <a:off x="5715000" y="6356350"/>
            <a:ext cx="152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endParaRPr lang="ru-RU" sz="240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3078" name="Google Shape;24;p3"/>
          <p:cNvSpPr txBox="1">
            <a:spLocks noGrp="1"/>
          </p:cNvSpPr>
          <p:nvPr/>
        </p:nvSpPr>
        <p:spPr bwMode="auto">
          <a:xfrm>
            <a:off x="6096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endParaRPr lang="ru-RU" sz="240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3079" name="Google Shape;25;p3"/>
          <p:cNvSpPr txBox="1">
            <a:spLocks noGrp="1"/>
          </p:cNvSpPr>
          <p:nvPr/>
        </p:nvSpPr>
        <p:spPr bwMode="auto">
          <a:xfrm>
            <a:off x="7543800" y="6356350"/>
            <a:ext cx="990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r">
              <a:buClr>
                <a:srgbClr val="FFFFFF"/>
              </a:buClr>
              <a:buSzPts val="1100"/>
              <a:buFont typeface="Times New Roman" pitchFamily="18" charset="0"/>
              <a:buNone/>
              <a:defRPr/>
            </a:pPr>
            <a:fld id="{C5E59B41-7A3F-4557-9097-A4DF7C55EAE9}" type="slidenum">
              <a:rPr lang="en-US"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pPr algn="r">
                <a:buClr>
                  <a:srgbClr val="FFFFFF"/>
                </a:buClr>
                <a:buSzPts val="1100"/>
                <a:buFont typeface="Times New Roman" pitchFamily="18" charset="0"/>
                <a:buNone/>
                <a:defRPr/>
              </a:pPr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Google Shape;90;p14" descr="horizon.png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Google Shape;91;p14" descr="horizon.png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Google Shape;92;p14"/>
          <p:cNvSpPr txBox="1">
            <a:spLocks noGrp="1"/>
          </p:cNvSpPr>
          <p:nvPr>
            <p:ph type="title"/>
          </p:nvPr>
        </p:nvSpPr>
        <p:spPr bwMode="auto">
          <a:xfrm>
            <a:off x="609600" y="274638"/>
            <a:ext cx="792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4341" name="Google Shape;93;p14"/>
          <p:cNvSpPr txBox="1">
            <a:spLocks noGrp="1"/>
          </p:cNvSpPr>
          <p:nvPr>
            <p:ph type="body" idx="1"/>
          </p:nvPr>
        </p:nvSpPr>
        <p:spPr bwMode="auto">
          <a:xfrm>
            <a:off x="609600" y="1600200"/>
            <a:ext cx="7924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4342" name="Google Shape;94;p14"/>
          <p:cNvSpPr txBox="1">
            <a:spLocks noGrp="1"/>
          </p:cNvSpPr>
          <p:nvPr/>
        </p:nvSpPr>
        <p:spPr bwMode="auto">
          <a:xfrm>
            <a:off x="5715000" y="6356350"/>
            <a:ext cx="152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endParaRPr lang="ru-RU" sz="240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14343" name="Google Shape;95;p14"/>
          <p:cNvSpPr txBox="1">
            <a:spLocks noGrp="1"/>
          </p:cNvSpPr>
          <p:nvPr/>
        </p:nvSpPr>
        <p:spPr bwMode="auto">
          <a:xfrm>
            <a:off x="6096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endParaRPr lang="ru-RU" sz="240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14344" name="Google Shape;96;p14"/>
          <p:cNvSpPr txBox="1">
            <a:spLocks noGrp="1"/>
          </p:cNvSpPr>
          <p:nvPr/>
        </p:nvSpPr>
        <p:spPr bwMode="auto">
          <a:xfrm>
            <a:off x="7543800" y="6356350"/>
            <a:ext cx="990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r">
              <a:buClr>
                <a:srgbClr val="FFFFFF"/>
              </a:buClr>
              <a:buSzPts val="1100"/>
              <a:buFont typeface="Times New Roman" pitchFamily="18" charset="0"/>
              <a:buNone/>
              <a:defRPr/>
            </a:pPr>
            <a:fld id="{92D36DEE-A388-43D3-A638-16DF25C091C1}" type="slidenum">
              <a:rPr lang="en-US"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pPr algn="r">
                <a:buClr>
                  <a:srgbClr val="FFFFFF"/>
                </a:buClr>
                <a:buSzPts val="1100"/>
                <a:buFont typeface="Times New Roman" pitchFamily="18" charset="0"/>
                <a:buNone/>
                <a:defRPr/>
              </a:pPr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uk-UA" sz="2800" smtClean="0">
                <a:solidFill>
                  <a:schemeClr val="tx2"/>
                </a:solidFill>
                <a:latin typeface="Arial" charset="0"/>
                <a:cs typeface="Arial" charset="0"/>
              </a:rPr>
              <a:t>Одеський національний медичний університет</a:t>
            </a:r>
            <a:br>
              <a:rPr lang="uk-UA" sz="2800" smtClean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uk-UA" sz="2800" smtClean="0">
                <a:solidFill>
                  <a:schemeClr val="tx2"/>
                </a:solidFill>
                <a:latin typeface="Arial" charset="0"/>
                <a:cs typeface="Arial" charset="0"/>
              </a:rPr>
              <a:t>кафедра фізіології</a:t>
            </a:r>
            <a:br>
              <a:rPr lang="uk-UA" sz="2800" smtClean="0">
                <a:solidFill>
                  <a:schemeClr val="tx2"/>
                </a:solidFill>
                <a:latin typeface="Arial" charset="0"/>
                <a:cs typeface="Arial" charset="0"/>
              </a:rPr>
            </a:br>
            <a:endParaRPr lang="ru-RU" sz="2800" smtClean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109571" name="Text Box 3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Роль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ендокринних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залоз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регуляції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процесів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фізичного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психічного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статевого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розвитку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у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механізмах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неспецифічної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адаптації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організму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Google Shape;115;p17"/>
          <p:cNvSpPr txBox="1">
            <a:spLocks noGrp="1"/>
          </p:cNvSpPr>
          <p:nvPr>
            <p:ph type="subTitle" idx="1"/>
          </p:nvPr>
        </p:nvSpPr>
        <p:spPr>
          <a:xfrm>
            <a:off x="228600" y="1828800"/>
            <a:ext cx="8915400" cy="442277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3600"/>
              <a:buFont typeface="Arial" charset="0"/>
              <a:buNone/>
            </a:pPr>
            <a:r>
              <a:rPr lang="en-US" sz="3600" smtClean="0">
                <a:solidFill>
                  <a:srgbClr val="DC9E1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У регуляції функцій організму крім, генома і нервової системи бере участь комплекс біологічно активних сполук, що утворюють ендокринну систему. Взаємодія зазначених систем настільки тісно, що дозволяє говорити про єдину нейроендокрину систему регуляції функцій організму.</a:t>
            </a:r>
            <a:endParaRPr lang="ru-RU" smtClean="0">
              <a:solidFill>
                <a:srgbClr val="DC9E1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19458" name="Google Shape;116;p17"/>
          <p:cNvSpPr txBox="1">
            <a:spLocks noGrp="1"/>
          </p:cNvSpPr>
          <p:nvPr>
            <p:ph type="ctrTitle"/>
          </p:nvPr>
        </p:nvSpPr>
        <p:spPr>
          <a:xfrm>
            <a:off x="1219200" y="369888"/>
            <a:ext cx="7239000" cy="1570037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4800"/>
              <a:buFont typeface="Arial Narrow" pitchFamily="34" charset="0"/>
              <a:buNone/>
            </a:pPr>
            <a:r>
              <a:rPr lang="en-US" sz="4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ЕНДОКРИННА СИСТЕМА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Google Shape;121;p18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98563"/>
            <a:ext cx="6551613" cy="562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Google Shape;122;p18"/>
          <p:cNvSpPr txBox="1">
            <a:spLocks noGrp="1"/>
          </p:cNvSpPr>
          <p:nvPr>
            <p:ph type="title"/>
          </p:nvPr>
        </p:nvSpPr>
        <p:spPr>
          <a:xfrm>
            <a:off x="6659563" y="1081088"/>
            <a:ext cx="2484437" cy="18161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500"/>
              <a:buFont typeface="Arial Narrow" pitchFamily="34" charset="0"/>
              <a:buNone/>
            </a:pPr>
            <a:r>
              <a:rPr lang="en-US" sz="25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ЦНС И ЕНДОКРИННА СИСТЕМА ОРГАНІЗМА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21507" name="Google Shape;123;p18"/>
          <p:cNvSpPr txBox="1">
            <a:spLocks noGrp="1"/>
          </p:cNvSpPr>
          <p:nvPr>
            <p:ph type="body" idx="1"/>
          </p:nvPr>
        </p:nvSpPr>
        <p:spPr>
          <a:xfrm>
            <a:off x="107950" y="1484313"/>
            <a:ext cx="6624638" cy="5340350"/>
          </a:xfrm>
        </p:spPr>
        <p:txBody>
          <a:bodyPr/>
          <a:lstStyle/>
          <a:p>
            <a:pPr marL="342900" indent="-23495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Google Shape;128;p19"/>
          <p:cNvSpPr txBox="1">
            <a:spLocks noGrp="1"/>
          </p:cNvSpPr>
          <p:nvPr>
            <p:ph type="title"/>
          </p:nvPr>
        </p:nvSpPr>
        <p:spPr>
          <a:xfrm>
            <a:off x="611188" y="692150"/>
            <a:ext cx="7772400" cy="57943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ХІМІЧНА РЕГУЛЯЦІЯ (БАС)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23554" name="Google Shape;129;p19"/>
          <p:cNvSpPr txBox="1">
            <a:spLocks noGrp="1"/>
          </p:cNvSpPr>
          <p:nvPr>
            <p:ph type="body" idx="1"/>
          </p:nvPr>
        </p:nvSpPr>
        <p:spPr>
          <a:xfrm>
            <a:off x="-31750" y="1444625"/>
            <a:ext cx="9144000" cy="5394325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800"/>
              <a:buFont typeface="Noto Sans Symbols"/>
              <a:buChar char="⦿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Для регуляції багатьох органів і процесів цей механізм регуляції (за допомогою біологічно активних сполук, БАС), хоча і діє більш повільно, але виявляється більш ефективним, ніж нервова регуляція.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786F51"/>
              </a:buClr>
              <a:buSzPts val="2800"/>
              <a:buFont typeface="Noto Sans Symbols"/>
              <a:buChar char="⦿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Обумовлено це тим, що: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а) біологічно активне з'єднання може надходити до кожної клітини,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б) спектр зазначених регуляторів ширший, ніж медіаторів нервів,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в) діють на клітини вони більш тривалий час.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Google Shape;134;p20"/>
          <p:cNvSpPr txBox="1">
            <a:spLocks noGrp="1"/>
          </p:cNvSpPr>
          <p:nvPr>
            <p:ph type="title"/>
          </p:nvPr>
        </p:nvSpPr>
        <p:spPr>
          <a:xfrm>
            <a:off x="-31750" y="606425"/>
            <a:ext cx="9144000" cy="523875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ШЛЯХИ ГУМОРАЛЬНОЇ (ХІМІЧНОЇ) РЕГУЛЯЦІЇ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25602" name="Google Shape;135;p20"/>
          <p:cNvSpPr txBox="1">
            <a:spLocks noGrp="1"/>
          </p:cNvSpPr>
          <p:nvPr>
            <p:ph type="body" idx="1"/>
          </p:nvPr>
        </p:nvSpPr>
        <p:spPr>
          <a:xfrm>
            <a:off x="6035675" y="1844675"/>
            <a:ext cx="3108325" cy="4251325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Для гормональної регуляції характерні паракрінний і аутокрінний способи впливу.  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25603" name="Google Shape;136;p20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241425"/>
            <a:ext cx="592772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Google Shape;141;p21"/>
          <p:cNvSpPr txBox="1">
            <a:spLocks noGrp="1"/>
          </p:cNvSpPr>
          <p:nvPr>
            <p:ph type="title"/>
          </p:nvPr>
        </p:nvSpPr>
        <p:spPr>
          <a:xfrm>
            <a:off x="684213" y="549275"/>
            <a:ext cx="7772400" cy="5842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Times New Roman" pitchFamily="18" charset="0"/>
              <a:buNone/>
            </a:pPr>
            <a:r>
              <a:rPr lang="en-US" sz="32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ОСНОВНІ ЕНДОКРИННІ ЗАЛОЗИ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  <p:pic>
        <p:nvPicPr>
          <p:cNvPr id="27650" name="Google Shape;142;p21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169988"/>
            <a:ext cx="3203575" cy="5688012"/>
          </a:xfrm>
        </p:spPr>
      </p:pic>
      <p:sp>
        <p:nvSpPr>
          <p:cNvPr id="27651" name="Google Shape;143;p21"/>
          <p:cNvSpPr txBox="1">
            <a:spLocks noGrp="1"/>
          </p:cNvSpPr>
          <p:nvPr>
            <p:ph type="body" idx="1"/>
          </p:nvPr>
        </p:nvSpPr>
        <p:spPr>
          <a:xfrm>
            <a:off x="3203575" y="1819275"/>
            <a:ext cx="5411788" cy="5038725"/>
          </a:xfrm>
        </p:spPr>
        <p:txBody>
          <a:bodyPr/>
          <a:lstStyle/>
          <a:p>
            <a:pPr marL="342900" indent="-342900" eaLnBrk="1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1 - яєчка,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2 - нирки,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3 - наднирники,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4 - паращитовидні,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5 - щитовидна,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6 - епіфіз,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7 - плацента,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8 - яєчники,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12 - гіпофіз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9 - шлунково-кишковий тракт,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10 - підшлункова залоза,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11 - вилочкова залоза.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Google Shape;148;p22"/>
          <p:cNvSpPr txBox="1">
            <a:spLocks noGrp="1"/>
          </p:cNvSpPr>
          <p:nvPr>
            <p:ph type="title"/>
          </p:nvPr>
        </p:nvSpPr>
        <p:spPr>
          <a:xfrm>
            <a:off x="755650" y="620713"/>
            <a:ext cx="7772400" cy="519112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ГОРМОНИ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29698" name="Google Shape;149;p22"/>
          <p:cNvSpPr txBox="1">
            <a:spLocks noGrp="1"/>
          </p:cNvSpPr>
          <p:nvPr>
            <p:ph type="body" idx="1"/>
          </p:nvPr>
        </p:nvSpPr>
        <p:spPr>
          <a:xfrm>
            <a:off x="228600" y="1066800"/>
            <a:ext cx="8915400" cy="50292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b="1" i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Гормони (від грец. Hormao - привожу в рух) є хімічними посередниками, які секретуються і виділяються клітинами у відповідь на різні сигнали систем регуляції.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b="1" i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Біологічна активність гормонів визначається тим, що, перебуваючи у відносно малій концентрації ці речовини, надають виражений ефект. Так, наприклад, найбільш типові гуморальні регулятори - гормони свій вплив роблять, перебуваючи в крові в концентрації 10-7 - 10-12 моль / л.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Google Shape;154;p23"/>
          <p:cNvSpPr txBox="1">
            <a:spLocks noGrp="1"/>
          </p:cNvSpPr>
          <p:nvPr>
            <p:ph type="title"/>
          </p:nvPr>
        </p:nvSpPr>
        <p:spPr>
          <a:xfrm>
            <a:off x="214313" y="312738"/>
            <a:ext cx="8964612" cy="1322387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4000"/>
              <a:buFont typeface="Arial Narrow" pitchFamily="34" charset="0"/>
              <a:buNone/>
            </a:pPr>
            <a:r>
              <a:rPr lang="en-US" sz="40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ОСНОВНІ МЕХАНІЗМИ ВПЛИВУ ГОРМОНІВ НА КЛІТИНИ-МІШЕНІ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31746" name="Google Shape;155;p23"/>
          <p:cNvSpPr txBox="1">
            <a:spLocks noGrp="1"/>
          </p:cNvSpPr>
          <p:nvPr>
            <p:ph type="body" idx="1"/>
          </p:nvPr>
        </p:nvSpPr>
        <p:spPr>
          <a:xfrm>
            <a:off x="0" y="1557338"/>
            <a:ext cx="9144000" cy="5300662"/>
          </a:xfrm>
        </p:spPr>
        <p:txBody>
          <a:bodyPr/>
          <a:lstStyle/>
          <a:p>
            <a:pPr marL="447675" indent="-3810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3600"/>
              <a:buFont typeface="Noto Sans Symbols"/>
              <a:buChar char="⦿"/>
            </a:pPr>
            <a:r>
              <a:rPr lang="en-US" sz="36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1) метаболічна (дія на обмін речовин),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725"/>
              </a:spcBef>
              <a:spcAft>
                <a:spcPct val="0"/>
              </a:spcAft>
              <a:buClr>
                <a:srgbClr val="DC9E1F"/>
              </a:buClr>
              <a:buSzPts val="3600"/>
              <a:buFont typeface="Noto Sans Symbols"/>
              <a:buChar char="⦿"/>
            </a:pPr>
            <a:r>
              <a:rPr lang="en-US" sz="36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2) морфогенетическое (стимуляція формоутворення, диференціювання, росту),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725"/>
              </a:spcBef>
              <a:spcAft>
                <a:spcPct val="0"/>
              </a:spcAft>
              <a:buClr>
                <a:srgbClr val="DC9E1F"/>
              </a:buClr>
              <a:buSzPts val="3600"/>
              <a:buFont typeface="Noto Sans Symbols"/>
              <a:buChar char="⦿"/>
            </a:pPr>
            <a:r>
              <a:rPr lang="en-US" sz="36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3) кінетичне (включення певної діяльності),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725"/>
              </a:spcBef>
              <a:spcAft>
                <a:spcPct val="0"/>
              </a:spcAft>
              <a:buClr>
                <a:srgbClr val="DC9E1F"/>
              </a:buClr>
              <a:buSzPts val="3600"/>
              <a:buFont typeface="Noto Sans Symbols"/>
              <a:buChar char="⦿"/>
            </a:pPr>
            <a:r>
              <a:rPr lang="en-US" sz="36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4) коригуюча (змінює інтенсивність функцій органів і тканин).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160;p24"/>
          <p:cNvSpPr txBox="1">
            <a:spLocks noGrp="1"/>
          </p:cNvSpPr>
          <p:nvPr>
            <p:ph type="title"/>
          </p:nvPr>
        </p:nvSpPr>
        <p:spPr>
          <a:xfrm>
            <a:off x="-19050" y="765175"/>
            <a:ext cx="9144000" cy="132238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600"/>
              <a:buFont typeface="Times New Roman" pitchFamily="18" charset="0"/>
              <a:buNone/>
            </a:pPr>
            <a:r>
              <a:rPr lang="en-US" sz="3600" i="1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ПО СПРЯМОВАНОСТІ ВПЛИВУ НА МЕТАБОЛІЗМ ГОРМОНИ ПОДІЛЯЮТЬСЯ НА: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  <p:sp>
        <p:nvSpPr>
          <p:cNvPr id="33794" name="Google Shape;161;p24"/>
          <p:cNvSpPr txBox="1">
            <a:spLocks noGrp="1"/>
          </p:cNvSpPr>
          <p:nvPr>
            <p:ph type="body" idx="1"/>
          </p:nvPr>
        </p:nvSpPr>
        <p:spPr>
          <a:xfrm>
            <a:off x="381000" y="2133600"/>
            <a:ext cx="8763000" cy="47244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Анаболічні </a:t>
            </a:r>
            <a:r>
              <a:rPr lang="en-US" sz="2800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гормони стимулюють анаболізм, тобто синтез речовин і їх депонування (наприклад, гормон росту, інсулін, андрогени, естрогени).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Катаболічні </a:t>
            </a:r>
            <a:r>
              <a:rPr lang="en-US" sz="2800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гормони посилюють катаболізм, тобто підвищують обмін речовин, вироблення і витрачання енергії в організмі (тироксин, адреналін та ін.)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Google Shape;166;p25"/>
          <p:cNvSpPr txBox="1">
            <a:spLocks noGrp="1"/>
          </p:cNvSpPr>
          <p:nvPr>
            <p:ph type="body" idx="1"/>
          </p:nvPr>
        </p:nvSpPr>
        <p:spPr>
          <a:xfrm>
            <a:off x="0" y="1295400"/>
            <a:ext cx="3419475" cy="48006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За хімічною природою гормони є: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а) пептидами,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б) білками,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в) стероїдами,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г) похідними амінокислот.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35842" name="Google Shape;167;p25"/>
          <p:cNvSpPr txBox="1">
            <a:spLocks noGrp="1"/>
          </p:cNvSpPr>
          <p:nvPr>
            <p:ph type="body" idx="2"/>
          </p:nvPr>
        </p:nvSpPr>
        <p:spPr>
          <a:xfrm>
            <a:off x="3073400" y="1412875"/>
            <a:ext cx="6084888" cy="52578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У молекулі деяких гормонів можна виділити окремі фрагменти, які виконують різну функцію: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а) фрагменти, що забезпечують пошук місця дії гормону,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б) фрагменти, що забезпечують специфічний вплив гормону на клітину,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в) фрагменти, що регулюють ступінь активності гормону і інші його властивості.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35843" name="Google Shape;168;p25"/>
          <p:cNvSpPr txBox="1">
            <a:spLocks noGrp="1"/>
          </p:cNvSpPr>
          <p:nvPr>
            <p:ph type="title"/>
          </p:nvPr>
        </p:nvSpPr>
        <p:spPr>
          <a:xfrm>
            <a:off x="611188" y="549275"/>
            <a:ext cx="7772400" cy="641350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600"/>
              <a:buFont typeface="Arial Narrow" pitchFamily="34" charset="0"/>
              <a:buNone/>
            </a:pPr>
            <a:r>
              <a:rPr lang="en-US" sz="36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ХІМІЯ ГОРМОНІВ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Google Shape;173;p26"/>
          <p:cNvSpPr txBox="1">
            <a:spLocks noGrp="1"/>
          </p:cNvSpPr>
          <p:nvPr>
            <p:ph type="title"/>
          </p:nvPr>
        </p:nvSpPr>
        <p:spPr>
          <a:xfrm>
            <a:off x="684213" y="476250"/>
            <a:ext cx="7772400" cy="5842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СИНТЕЗ ПЕПТИДНИХ ГОРМОНІВ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37890" name="Google Shape;174;p26"/>
          <p:cNvSpPr txBox="1">
            <a:spLocks noGrp="1"/>
          </p:cNvSpPr>
          <p:nvPr>
            <p:ph type="body" idx="1"/>
          </p:nvPr>
        </p:nvSpPr>
        <p:spPr>
          <a:xfrm>
            <a:off x="3421063" y="981075"/>
            <a:ext cx="5722937" cy="6061075"/>
          </a:xfrm>
        </p:spPr>
        <p:txBody>
          <a:bodyPr/>
          <a:lstStyle/>
          <a:p>
            <a:pPr marL="447675" indent="-3810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000"/>
              <a:buFont typeface="Noto Sans Symbols"/>
              <a:buChar char="⦿"/>
            </a:pPr>
            <a:r>
              <a:rPr lang="en-US" sz="20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У багатьох випадках стимулом для секреції пептидних гормонів є збільшення в цитоплазмі клітини концентрації іонів </a:t>
            </a:r>
            <a:r>
              <a:rPr lang="en-US" sz="20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кальцію</a:t>
            </a:r>
            <a:r>
              <a:rPr lang="en-US" sz="20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, що викликається деполяризацией плазматичноїмембрани.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00"/>
              </a:spcBef>
              <a:spcAft>
                <a:spcPct val="0"/>
              </a:spcAft>
              <a:buClr>
                <a:srgbClr val="DC9E1F"/>
              </a:buClr>
              <a:buSzPts val="2000"/>
              <a:buFont typeface="Noto Sans Symbols"/>
              <a:buChar char="⦿"/>
            </a:pPr>
            <a:r>
              <a:rPr lang="en-US" sz="20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 інших випадках стимуляція поверхневих рецепторів ендокринної клітини призводить до збільшення </a:t>
            </a:r>
            <a:r>
              <a:rPr lang="en-US" sz="20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цАМФ</a:t>
            </a:r>
            <a:r>
              <a:rPr lang="en-US" sz="20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 і подальшої активації протеїнкіназ, що стимулюють секрецію гормону.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00"/>
              </a:spcBef>
              <a:spcAft>
                <a:spcPct val="0"/>
              </a:spcAft>
              <a:buClr>
                <a:srgbClr val="DC9E1F"/>
              </a:buClr>
              <a:buSzPts val="2000"/>
              <a:buFont typeface="Noto Sans Symbols"/>
              <a:buChar char="⦿"/>
            </a:pPr>
            <a:r>
              <a:rPr lang="en-US" sz="20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Пептидні гормони водорозчинні, що дозволяє їм легко проникати в кровоносну систему, що доставляє їх до тканин-мішеней.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00"/>
              </a:spcBef>
              <a:spcAft>
                <a:spcPct val="0"/>
              </a:spcAft>
              <a:buClr>
                <a:srgbClr val="DC9E1F"/>
              </a:buClr>
              <a:buSzPts val="2000"/>
              <a:buFont typeface="Noto Sans Symbols"/>
              <a:buChar char="⦿"/>
            </a:pPr>
            <a:r>
              <a:rPr lang="en-US" sz="20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Основним місцем руйнування багатьох циркулюючих гормонів є печінка.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00"/>
              </a:spcBef>
              <a:spcAft>
                <a:spcPct val="0"/>
              </a:spcAft>
              <a:buClr>
                <a:srgbClr val="DC9E1F"/>
              </a:buClr>
              <a:buSzPts val="2000"/>
              <a:buFont typeface="Arial" charset="0"/>
              <a:buNone/>
            </a:pPr>
            <a:endParaRPr lang="ru-RU" sz="2000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37891" name="Google Shape;175;p2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773238"/>
            <a:ext cx="3313113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Google Shape;180;p27"/>
          <p:cNvSpPr txBox="1">
            <a:spLocks noGrp="1"/>
          </p:cNvSpPr>
          <p:nvPr>
            <p:ph type="title"/>
          </p:nvPr>
        </p:nvSpPr>
        <p:spPr>
          <a:xfrm>
            <a:off x="217488" y="142875"/>
            <a:ext cx="8893175" cy="14478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000"/>
              <a:buFont typeface="Times New Roman" pitchFamily="18" charset="0"/>
              <a:buNone/>
            </a:pPr>
            <a:r>
              <a:rPr lang="en-US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ШЛЯХИ ВПЛИВУ ГОРМОНІВ В</a:t>
            </a:r>
            <a:br>
              <a:rPr lang="en-US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</a:br>
            <a:r>
              <a:rPr lang="en-US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 ЗАЛЕЖНОСТІ ВІД ЇХ БУДОВИ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  <p:pic>
        <p:nvPicPr>
          <p:cNvPr id="39938" name="Google Shape;181;p27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1484313"/>
            <a:ext cx="3944937" cy="5373687"/>
          </a:xfrm>
        </p:spPr>
      </p:pic>
      <p:sp>
        <p:nvSpPr>
          <p:cNvPr id="39939" name="Google Shape;182;p27"/>
          <p:cNvSpPr txBox="1">
            <a:spLocks noGrp="1"/>
          </p:cNvSpPr>
          <p:nvPr>
            <p:ph type="body" idx="1"/>
          </p:nvPr>
        </p:nvSpPr>
        <p:spPr>
          <a:xfrm>
            <a:off x="4140200" y="1484313"/>
            <a:ext cx="5003800" cy="5403850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b="1" i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Пептиди впливають на клітини-мішені через рецептор мембрани з наступним включення в неї друге посередників, змінюючи тим самим метаболізм клітини. Тому їх </a:t>
            </a:r>
            <a:r>
              <a:rPr lang="en-US" sz="2400" b="1" i="1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ефект проявляється швидко.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b="1" i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Стероїди впливають шляхом проникнення в ядро клітини і зчитування генетичної інформації. Тому їх </a:t>
            </a:r>
            <a:r>
              <a:rPr lang="en-US" sz="2400" b="1" i="1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ефект проявляється повільніше</a:t>
            </a:r>
            <a:r>
              <a:rPr lang="en-US" sz="2400" b="1" i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, але зате більш значуще (диференціювання і т.п.).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Google Shape;187;p28"/>
          <p:cNvPicPr preferRelativeResize="0"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09600" y="2446338"/>
            <a:ext cx="3733800" cy="2422525"/>
          </a:xfrm>
        </p:spPr>
      </p:pic>
      <p:sp>
        <p:nvSpPr>
          <p:cNvPr id="41986" name="Google Shape;188;p28"/>
          <p:cNvSpPr txBox="1">
            <a:spLocks noGrp="1"/>
          </p:cNvSpPr>
          <p:nvPr>
            <p:ph type="body" idx="2"/>
          </p:nvPr>
        </p:nvSpPr>
        <p:spPr>
          <a:xfrm>
            <a:off x="5724525" y="1196975"/>
            <a:ext cx="3419475" cy="532765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Після взаємодії гормону з рецептором в ядрі цей комплекс приєднується до фрагменту гормональної відповіді на ДНК, що активує або гальмує транскрипцію гена і синтез білка.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41987" name="Google Shape;189;p2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36050" cy="1384300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Times New Roman" pitchFamily="18" charset="0"/>
              <a:buNone/>
            </a:pPr>
            <a:r>
              <a:rPr lang="en-US" sz="28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МЕХАНІЗМ ВЗАЄМОДІЇ СТЕРОЇДНИХ ГОРМОНІВ З ВНУТРІШНЬО-</a:t>
            </a:r>
            <a:br>
              <a:rPr lang="en-US" sz="28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</a:br>
            <a:r>
              <a:rPr lang="en-US" sz="28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КЛІТИННИМИ РЕЦЕПТОРАМИ КЛІТИН-МІШЕНЕЙ</a:t>
            </a:r>
            <a:r>
              <a:rPr lang="en-US" sz="24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Google Shape;194;p29"/>
          <p:cNvSpPr txBox="1">
            <a:spLocks noGrp="1"/>
          </p:cNvSpPr>
          <p:nvPr>
            <p:ph type="body" idx="1"/>
          </p:nvPr>
        </p:nvSpPr>
        <p:spPr>
          <a:xfrm>
            <a:off x="0" y="981075"/>
            <a:ext cx="4495800" cy="5876925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Кожен гормон може впливати на кілька функцій організму.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 іншого боку, одна і та ж функція, один і той же орган зазвичай знаходиться під впливом декількох гормонів, які в сукупності надають сумарний фізіологічний ефект.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Ця взаємодія гормонів можна розділити на три види - </a:t>
            </a:r>
            <a:r>
              <a:rPr lang="en-US" sz="2400" b="1" u="sng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синергізм, антагонізм і пермісивними дію</a:t>
            </a: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44034" name="Google Shape;195;p29"/>
          <p:cNvSpPr txBox="1">
            <a:spLocks noGrp="1"/>
          </p:cNvSpPr>
          <p:nvPr>
            <p:ph type="body" idx="2"/>
          </p:nvPr>
        </p:nvSpPr>
        <p:spPr>
          <a:xfrm>
            <a:off x="4267200" y="1125538"/>
            <a:ext cx="4876800" cy="5732462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Синергізм: </a:t>
            </a: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кілька гормонів, що впливають на функцію органу, надають односпрямоване дію</a:t>
            </a: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Антагонізм </a:t>
            </a: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гормональних впливів часто відносний</a:t>
            </a: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Пермісивними </a:t>
            </a: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дію гормонів виражається в тому, що гормон, який не викликає фізіологічного ефекту, створює умови для реакції клітини або органу на дію іншого гормону</a:t>
            </a:r>
            <a:r>
              <a:rPr lang="en-US" sz="24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44035" name="Google Shape;196;p29"/>
          <p:cNvSpPr txBox="1">
            <a:spLocks noGrp="1"/>
          </p:cNvSpPr>
          <p:nvPr>
            <p:ph type="title"/>
          </p:nvPr>
        </p:nvSpPr>
        <p:spPr>
          <a:xfrm>
            <a:off x="611188" y="384175"/>
            <a:ext cx="7772400" cy="769938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000"/>
              <a:buFont typeface="Arial Narrow" pitchFamily="34" charset="0"/>
              <a:buNone/>
            </a:pPr>
            <a:r>
              <a:rPr lang="en-US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ВЗАЄМОДІЯ ГОРМОНІВ 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Google Shape;201;p30"/>
          <p:cNvSpPr txBox="1">
            <a:spLocks noGrp="1"/>
          </p:cNvSpPr>
          <p:nvPr>
            <p:ph type="title"/>
          </p:nvPr>
        </p:nvSpPr>
        <p:spPr>
          <a:xfrm>
            <a:off x="0" y="404813"/>
            <a:ext cx="9144000" cy="522287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ПЕРІОД НАПІВРОЗПАДУ (Т</a:t>
            </a:r>
            <a:r>
              <a:rPr lang="en-US" sz="2800" baseline="-250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1/2</a:t>
            </a: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) ДЕЯКИХ ГОРМОНІВ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46082" name="Google Shape;202;p30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052513"/>
            <a:ext cx="4500563" cy="5545137"/>
          </a:xfrm>
        </p:spPr>
      </p:pic>
      <p:sp>
        <p:nvSpPr>
          <p:cNvPr id="46083" name="Google Shape;203;p30"/>
          <p:cNvSpPr txBox="1">
            <a:spLocks noGrp="1"/>
          </p:cNvSpPr>
          <p:nvPr>
            <p:ph type="body" idx="1"/>
          </p:nvPr>
        </p:nvSpPr>
        <p:spPr>
          <a:xfrm>
            <a:off x="4500563" y="1196975"/>
            <a:ext cx="4643437" cy="59055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600"/>
              <a:buFont typeface="Arial" charset="0"/>
              <a:buChar char="•"/>
            </a:pPr>
            <a:r>
              <a:rPr lang="en-US" sz="2600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Є гормони, які в крові знаходяться тривалий час (так, тироксин - більше 4-х діб).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25"/>
              </a:spcBef>
              <a:spcAft>
                <a:spcPct val="0"/>
              </a:spcAft>
              <a:buClr>
                <a:srgbClr val="DC9E1F"/>
              </a:buClr>
              <a:buSzPts val="2600"/>
              <a:buFont typeface="Arial" charset="0"/>
              <a:buChar char="•"/>
            </a:pPr>
            <a:r>
              <a:rPr lang="en-US" sz="2600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Але більшість гормонів в крові циркулює десятки хвилин.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25"/>
              </a:spcBef>
              <a:spcAft>
                <a:spcPct val="0"/>
              </a:spcAft>
              <a:buClr>
                <a:srgbClr val="DC9E1F"/>
              </a:buClr>
              <a:buSzPts val="2600"/>
              <a:buFont typeface="Arial" charset="0"/>
              <a:buChar char="•"/>
            </a:pPr>
            <a:r>
              <a:rPr lang="en-US" sz="2600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А деякі пептиди - кілька хвилин і навіть сек.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25"/>
              </a:spcBef>
              <a:spcAft>
                <a:spcPct val="0"/>
              </a:spcAft>
              <a:buClr>
                <a:srgbClr val="DC9E1F"/>
              </a:buClr>
              <a:buSzPts val="2600"/>
              <a:buFont typeface="Arial" charset="0"/>
              <a:buChar char="•"/>
            </a:pPr>
            <a:r>
              <a:rPr lang="en-US" sz="2600" b="1" u="sng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Тому за рівнем гормону в крові судити про функції залози можливо далеко не завжди.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Google Shape;208;p31"/>
          <p:cNvPicPr preferRelativeResize="0"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2708275"/>
            <a:ext cx="3149600" cy="2160588"/>
          </a:xfrm>
        </p:spPr>
      </p:pic>
      <p:sp>
        <p:nvSpPr>
          <p:cNvPr id="48130" name="Google Shape;209;p31"/>
          <p:cNvSpPr txBox="1">
            <a:spLocks noGrp="1"/>
          </p:cNvSpPr>
          <p:nvPr>
            <p:ph type="body" idx="2"/>
          </p:nvPr>
        </p:nvSpPr>
        <p:spPr>
          <a:xfrm>
            <a:off x="3132138" y="765175"/>
            <a:ext cx="6011862" cy="60928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Більщість гормонів секритуються циклічно. Циклічність секреції їх може визначатися не тільки віком хворого, менструальним циклом, вагітністю, а й індивідуальними особливостями різних людей.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Тому визначення базального (ранкового) рівня гормону при деяких захворюваннях може не відображати істинної картини.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Наочним прикладом цього може бути хвороба Іценко-Кушинга, при якій ранковий рівень кортизолу в крові може бути в межах норми, але на протязі дня такого фізіологічного зниження (див. Рис.) Не відбувається.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48131" name="Google Shape;210;p31"/>
          <p:cNvSpPr txBox="1">
            <a:spLocks noGrp="1"/>
          </p:cNvSpPr>
          <p:nvPr>
            <p:ph type="title"/>
          </p:nvPr>
        </p:nvSpPr>
        <p:spPr>
          <a:xfrm>
            <a:off x="0" y="1279525"/>
            <a:ext cx="3203575" cy="831850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400"/>
              <a:buFont typeface="Times New Roman" pitchFamily="18" charset="0"/>
              <a:buNone/>
            </a:pPr>
            <a:r>
              <a:rPr lang="en-US" sz="24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ЦИРКАДННИЙ РИТМ ПРОДУКЦІЇ КОРТИЗОЛУ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Google Shape;215;p32"/>
          <p:cNvSpPr txBox="1">
            <a:spLocks noGrp="1"/>
          </p:cNvSpPr>
          <p:nvPr>
            <p:ph type="title"/>
          </p:nvPr>
        </p:nvSpPr>
        <p:spPr>
          <a:xfrm>
            <a:off x="611188" y="692150"/>
            <a:ext cx="7772400" cy="52228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РЕГУЛЯЦІЯ УТВОРЕННЯ ГОРМОНІВ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50178" name="Google Shape;216;p32"/>
          <p:cNvSpPr txBox="1">
            <a:spLocks noGrp="1"/>
          </p:cNvSpPr>
          <p:nvPr>
            <p:ph type="body" idx="1"/>
          </p:nvPr>
        </p:nvSpPr>
        <p:spPr>
          <a:xfrm>
            <a:off x="0" y="1052513"/>
            <a:ext cx="9144000" cy="5805487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Утворення більшості гормонів регулюється кількома механізмами, серед яких можна виділити основні.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0" indent="0" eaLnBrk="1" hangingPunct="1">
              <a:spcBef>
                <a:spcPts val="475"/>
              </a:spcBef>
              <a:spcAft>
                <a:spcPct val="0"/>
              </a:spcAft>
              <a:buClr>
                <a:srgbClr val="786F51"/>
              </a:buClr>
              <a:buSzPts val="2400"/>
              <a:buFont typeface="Arial" charset="0"/>
              <a:buChar char="•"/>
            </a:pPr>
            <a:r>
              <a:rPr lang="en-US" sz="24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1) Нейрогенная регуляція. Здійснюється за двома напрямками: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spcBef>
                <a:spcPts val="4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А. Прямий вплив нервів через гіпоталамус на синтез і секрецію гормону {нейрогипофиз - АДГ (нирка), окситоцин (матка, мовляв. Заліза); або ВНС на мозковий шар надниркової залози - симпатичними нервами стимулюється виділення адреналіну}.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spcBef>
                <a:spcPts val="4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Б. Нервова система регулює гормональну активність опосередковано - змінюючи інтенсивність кровопостачання залози.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spcBef>
                <a:spcPts val="475"/>
              </a:spcBef>
              <a:spcAft>
                <a:spcPct val="0"/>
              </a:spcAft>
              <a:buClr>
                <a:srgbClr val="786F51"/>
              </a:buClr>
              <a:buSzPts val="2400"/>
              <a:buFont typeface="Arial" charset="0"/>
              <a:buChar char="•"/>
            </a:pPr>
            <a:r>
              <a:rPr lang="en-US" sz="24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2) Гуморальна регуляція - </a:t>
            </a:r>
            <a:r>
              <a:rPr lang="en-US" sz="2400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безпосередній вплив на клітини залози концентрації субстрату, рівень якого регулює гормон (зворотний зв'язок - негативна і позитивна</a:t>
            </a:r>
            <a:r>
              <a:rPr lang="en-US" sz="24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).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Google Shape;221;p33"/>
          <p:cNvSpPr txBox="1">
            <a:spLocks noGrp="1"/>
          </p:cNvSpPr>
          <p:nvPr>
            <p:ph type="title"/>
          </p:nvPr>
        </p:nvSpPr>
        <p:spPr>
          <a:xfrm>
            <a:off x="0" y="692150"/>
            <a:ext cx="9144000" cy="64135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600"/>
              <a:buFont typeface="Arial Narrow" pitchFamily="34" charset="0"/>
              <a:buNone/>
            </a:pPr>
            <a:r>
              <a:rPr lang="en-US" sz="36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РЕГУЛЯЦІЯ УТВОРЕННЯ (Б)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52226" name="Google Shape;222;p33"/>
          <p:cNvSpPr txBox="1">
            <a:spLocks noGrp="1"/>
          </p:cNvSpPr>
          <p:nvPr>
            <p:ph type="body" idx="1"/>
          </p:nvPr>
        </p:nvSpPr>
        <p:spPr>
          <a:xfrm>
            <a:off x="0" y="1196975"/>
            <a:ext cx="9144000" cy="60960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3) </a:t>
            </a:r>
            <a:r>
              <a:rPr lang="en-US" sz="2800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Нейрогуморальна регуляція здійснюється за допомогою гіпоталамо-гіпофізарної системи (рис.). </a:t>
            </a: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Функція щитовидної, статевих залоз, кори надниркових залоз регулюється гормонами передньої долі гіпофіза, аденогипофизом. Загальна назва цих гормонів - гормони тропів</a:t>
            </a:r>
            <a:r>
              <a:rPr lang="en-US" sz="2800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: адренокортикотропний, тиреотропний, фолікулостимулюючий і лютеонізірующего гормони</a:t>
            </a: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   З деякою умовністю до тропний гормонів відноситься і соматотропний гормон (гормон росту) гіпофіза, який робить свій вплив на зростання не тільки прямо, а й опосередковано через гормон </a:t>
            </a:r>
            <a:r>
              <a:rPr lang="en-US" sz="2800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соматомедин</a:t>
            </a: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, що утворюється в печінці.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Google Shape;227;p34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914400"/>
            <a:ext cx="626427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4" name="Google Shape;228;p34"/>
          <p:cNvSpPr txBox="1">
            <a:spLocks noGrp="1"/>
          </p:cNvSpPr>
          <p:nvPr>
            <p:ph type="title"/>
          </p:nvPr>
        </p:nvSpPr>
        <p:spPr>
          <a:xfrm>
            <a:off x="6492875" y="914400"/>
            <a:ext cx="2636838" cy="3109913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500"/>
              <a:buFont typeface="Arial Narrow" pitchFamily="34" charset="0"/>
              <a:buNone/>
            </a:pPr>
            <a:r>
              <a:rPr lang="en-US" sz="25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ЦНС І ЕНДОКРИННА СИСТЕМА ОРГАНІЗМУ</a:t>
            </a:r>
            <a:br>
              <a:rPr lang="en-US" sz="25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</a:br>
            <a:r>
              <a:rPr lang="en-US" sz="25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(ГІПОТАЛАМО-ГІПОФІЗАРНИЙ МЕХАНІЗМ)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54275" name="Google Shape;229;p34"/>
          <p:cNvSpPr txBox="1">
            <a:spLocks noGrp="1"/>
          </p:cNvSpPr>
          <p:nvPr>
            <p:ph type="body" idx="1"/>
          </p:nvPr>
        </p:nvSpPr>
        <p:spPr>
          <a:xfrm>
            <a:off x="107950" y="1125538"/>
            <a:ext cx="6551613" cy="5732462"/>
          </a:xfrm>
        </p:spPr>
        <p:txBody>
          <a:bodyPr/>
          <a:lstStyle/>
          <a:p>
            <a:pPr marL="342900" indent="-23495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Google Shape;234;p35"/>
          <p:cNvSpPr txBox="1">
            <a:spLocks noGrp="1"/>
          </p:cNvSpPr>
          <p:nvPr>
            <p:ph type="title"/>
          </p:nvPr>
        </p:nvSpPr>
        <p:spPr>
          <a:xfrm>
            <a:off x="250825" y="561975"/>
            <a:ext cx="3889375" cy="138588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ГІПОТАЛАМО-ГІПОФІЗАРНИЙ КОМПЛЕКС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56322" name="Google Shape;235;p35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2700" y="2205038"/>
            <a:ext cx="4133850" cy="3960812"/>
          </a:xfrm>
        </p:spPr>
      </p:pic>
      <p:sp>
        <p:nvSpPr>
          <p:cNvPr id="56323" name="Google Shape;236;p35"/>
          <p:cNvSpPr txBox="1">
            <a:spLocks noGrp="1"/>
          </p:cNvSpPr>
          <p:nvPr>
            <p:ph type="body" idx="1"/>
          </p:nvPr>
        </p:nvSpPr>
        <p:spPr>
          <a:xfrm>
            <a:off x="3995738" y="908050"/>
            <a:ext cx="5040312" cy="5762625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Нейрони гіпоталамуса отримують нервові сигнали від центрів: преоптической області, стовбура мозку (аміноспеціфіческіе системи) і лімбічної системи.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Важливим є те, що тут немає </a:t>
            </a:r>
            <a:r>
              <a:rPr lang="en-US" sz="2200" smtClean="0">
                <a:solidFill>
                  <a:srgbClr val="FFFF00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гематоенцефалічного бар'єру, </a:t>
            </a:r>
            <a:r>
              <a:rPr lang="en-US" sz="22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тому до нейронам гіпоталамуса можуть надходити і гормони з крові.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Нейрони гіпоталамуса синтезують два типи гормонів (</a:t>
            </a:r>
            <a:r>
              <a:rPr lang="en-US" sz="2200" smtClean="0">
                <a:solidFill>
                  <a:srgbClr val="FFFF00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ліберіни і статини</a:t>
            </a:r>
            <a:r>
              <a:rPr lang="en-US" sz="22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), які через систему кровоносних судин надходять до аденогіпофіза, і регулюють освіту гормонів тропів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b="1" u="sng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. 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Google Shape;241;p36"/>
          <p:cNvSpPr txBox="1">
            <a:spLocks noGrp="1"/>
          </p:cNvSpPr>
          <p:nvPr>
            <p:ph type="title"/>
          </p:nvPr>
        </p:nvSpPr>
        <p:spPr>
          <a:xfrm>
            <a:off x="179388" y="296863"/>
            <a:ext cx="5727700" cy="954087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ГІПОТАЛАМО-ГІПОФІЗАРНА</a:t>
            </a:r>
            <a:b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</a:b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ПОРТАЛЬНА СИСТЕМА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58370" name="Google Shape;242;p36"/>
          <p:cNvSpPr txBox="1">
            <a:spLocks noGrp="1"/>
          </p:cNvSpPr>
          <p:nvPr>
            <p:ph type="clipArt" idx="2"/>
          </p:nvPr>
        </p:nvSpPr>
        <p:spPr>
          <a:xfrm>
            <a:off x="179388" y="2584450"/>
            <a:ext cx="4316412" cy="4251325"/>
          </a:xfrm>
        </p:spPr>
      </p:sp>
      <p:sp>
        <p:nvSpPr>
          <p:cNvPr id="58371" name="Google Shape;243;p36"/>
          <p:cNvSpPr txBox="1">
            <a:spLocks noGrp="1"/>
          </p:cNvSpPr>
          <p:nvPr>
            <p:ph type="body" idx="1"/>
          </p:nvPr>
        </p:nvSpPr>
        <p:spPr>
          <a:xfrm>
            <a:off x="5292725" y="1268413"/>
            <a:ext cx="3851275" cy="5589587"/>
          </a:xfrm>
          <a:solidFill>
            <a:schemeClr val="accent2"/>
          </a:solidFill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Ліберини і статини гіпоталамуса спочатку надходять тут в кровоносні капіляри.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 кров'ю вони переносяться до аденогіпофіза, де зберігаються.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У міру необхідності вони знову надходять в кров - в загальний кровотік.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58372" name="Google Shape;244;p3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628775"/>
            <a:ext cx="5224462" cy="489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Google Shape;249;p37"/>
          <p:cNvSpPr txBox="1">
            <a:spLocks noGrp="1"/>
          </p:cNvSpPr>
          <p:nvPr>
            <p:ph type="title"/>
          </p:nvPr>
        </p:nvSpPr>
        <p:spPr>
          <a:xfrm>
            <a:off x="0" y="896938"/>
            <a:ext cx="6659563" cy="6477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600"/>
              <a:buFont typeface="Times New Roman" pitchFamily="18" charset="0"/>
              <a:buNone/>
            </a:pPr>
            <a:r>
              <a:rPr lang="en-US" sz="36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ВПЛИВ ТРОПНИХ ГОРМОНІВ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  <p:pic>
        <p:nvPicPr>
          <p:cNvPr id="60418" name="Google Shape;250;p37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85800" y="2454275"/>
            <a:ext cx="3810000" cy="3168650"/>
          </a:xfrm>
        </p:spPr>
      </p:pic>
      <p:sp>
        <p:nvSpPr>
          <p:cNvPr id="60419" name="Google Shape;251;p37"/>
          <p:cNvSpPr txBox="1">
            <a:spLocks noGrp="1"/>
          </p:cNvSpPr>
          <p:nvPr>
            <p:ph type="body" idx="1"/>
          </p:nvPr>
        </p:nvSpPr>
        <p:spPr>
          <a:xfrm>
            <a:off x="5292725" y="1530350"/>
            <a:ext cx="3851275" cy="532765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1 - аденогипофіз.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2 - ТТГ - щитовидна залоза,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3 - АКТГ - наднирник,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4 - підшлункова залоза,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5 - ЛГ, ФСГ - яєчники,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6 - пролактин -молочне заліза.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ГР - Соматомедин печінки.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Google Shape;256;p38"/>
          <p:cNvSpPr txBox="1">
            <a:spLocks noGrp="1"/>
          </p:cNvSpPr>
          <p:nvPr>
            <p:ph type="title"/>
          </p:nvPr>
        </p:nvSpPr>
        <p:spPr>
          <a:xfrm>
            <a:off x="179388" y="455613"/>
            <a:ext cx="8132762" cy="1201737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400"/>
              <a:buFont typeface="Arial Narrow" pitchFamily="34" charset="0"/>
              <a:buNone/>
            </a:pPr>
            <a:r>
              <a:rPr lang="en-US" sz="24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СХЕМА ГІПОТАЛАМО-ГІПОФІЗАРНИХ МЕХАНІЗМІВ РЕГУЛЯЦІІ АКТИВНОСТІ ЕНДОКРИННИХ ЖЕЛЕЗ </a:t>
            </a:r>
            <a:br>
              <a:rPr lang="en-US" sz="24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</a:b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62466" name="Google Shape;257;p38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0163" y="1412875"/>
            <a:ext cx="4302125" cy="5300663"/>
          </a:xfrm>
        </p:spPr>
      </p:pic>
      <p:sp>
        <p:nvSpPr>
          <p:cNvPr id="62467" name="Google Shape;258;p38"/>
          <p:cNvSpPr txBox="1">
            <a:spLocks noGrp="1"/>
          </p:cNvSpPr>
          <p:nvPr>
            <p:ph type="body" idx="1"/>
          </p:nvPr>
        </p:nvSpPr>
        <p:spPr>
          <a:xfrm>
            <a:off x="4464050" y="1484313"/>
            <a:ext cx="4679950" cy="5876925"/>
          </a:xfrm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Рівень гормону крові через </a:t>
            </a:r>
            <a:r>
              <a:rPr lang="en-US" sz="2400" b="1" u="sng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зворотний зв'язок</a:t>
            </a: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, впливаючи на вироблення в гіпоталамусі релізинг гормонів, що впливає на інтенсивність синтезу гормонів тропів гіпофіза.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Гормони тропів регулюють активність утворення гормонів: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збільшення в крові рівня гормону пригнічує його освіту,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- Зменшення рівня гормону в крові - стимулює синтез його.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endParaRPr lang="ru-RU" sz="2400" b="1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Google Shape;263;p39"/>
          <p:cNvSpPr txBox="1">
            <a:spLocks noGrp="1"/>
          </p:cNvSpPr>
          <p:nvPr>
            <p:ph type="title"/>
          </p:nvPr>
        </p:nvSpPr>
        <p:spPr>
          <a:xfrm>
            <a:off x="96838" y="765175"/>
            <a:ext cx="8856662" cy="5842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900"/>
              <a:buFont typeface="Arial Narrow" pitchFamily="34" charset="0"/>
              <a:buNone/>
            </a:pPr>
            <a:r>
              <a:rPr lang="en-US" sz="29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ГІПОТАЛАМУС И НЕЙРОГІПОФІЗ (ЗАДНЯ ДОЛЯ)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64514" name="Google Shape;264;p39"/>
          <p:cNvSpPr txBox="1">
            <a:spLocks noGrp="1"/>
          </p:cNvSpPr>
          <p:nvPr>
            <p:ph type="clipArt" idx="2"/>
          </p:nvPr>
        </p:nvSpPr>
        <p:spPr>
          <a:xfrm>
            <a:off x="0" y="1700213"/>
            <a:ext cx="4565650" cy="5041900"/>
          </a:xfrm>
        </p:spPr>
      </p:sp>
      <p:sp>
        <p:nvSpPr>
          <p:cNvPr id="64515" name="Google Shape;265;p39"/>
          <p:cNvSpPr txBox="1">
            <a:spLocks noGrp="1"/>
          </p:cNvSpPr>
          <p:nvPr>
            <p:ph type="body" idx="1"/>
          </p:nvPr>
        </p:nvSpPr>
        <p:spPr>
          <a:xfrm>
            <a:off x="4716463" y="1743075"/>
            <a:ext cx="4319587" cy="5114925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 нейронів ПВЯ і СОЯ синтезовані гормони по </a:t>
            </a:r>
            <a:r>
              <a:rPr lang="en-US" sz="28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аксонах</a:t>
            </a: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 надходять в </a:t>
            </a:r>
            <a:r>
              <a:rPr lang="en-US" sz="28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задню частку гіпофіза</a:t>
            </a: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Звідси вони, вступивши в кров, розносяться по організму.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64516" name="Google Shape;266;p3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838" y="1700213"/>
            <a:ext cx="445452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Google Shape;271;p40"/>
          <p:cNvSpPr txBox="1">
            <a:spLocks noGrp="1"/>
          </p:cNvSpPr>
          <p:nvPr>
            <p:ph type="title"/>
          </p:nvPr>
        </p:nvSpPr>
        <p:spPr>
          <a:xfrm>
            <a:off x="395288" y="692150"/>
            <a:ext cx="7772400" cy="57943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ЭПІФІЗ І ОСВІТЛЕННІСТЬ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66562" name="Google Shape;272;p40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014413" y="2562225"/>
            <a:ext cx="3152775" cy="2952750"/>
          </a:xfrm>
        </p:spPr>
      </p:pic>
      <p:sp>
        <p:nvSpPr>
          <p:cNvPr id="66563" name="Google Shape;273;p40"/>
          <p:cNvSpPr txBox="1">
            <a:spLocks noGrp="1"/>
          </p:cNvSpPr>
          <p:nvPr>
            <p:ph type="body" idx="1"/>
          </p:nvPr>
        </p:nvSpPr>
        <p:spPr>
          <a:xfrm>
            <a:off x="5795963" y="1981200"/>
            <a:ext cx="3348037" cy="411480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Від сітківки ока імпульси через спинний мозок і ганглії ВНС надходять до епіфізу.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Google Shape;278;p41"/>
          <p:cNvPicPr preferRelativeResize="0"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0825" y="1268413"/>
            <a:ext cx="3627438" cy="5370512"/>
          </a:xfrm>
        </p:spPr>
      </p:pic>
      <p:sp>
        <p:nvSpPr>
          <p:cNvPr id="68610" name="Google Shape;279;p41"/>
          <p:cNvSpPr txBox="1">
            <a:spLocks noGrp="1"/>
          </p:cNvSpPr>
          <p:nvPr>
            <p:ph type="body" idx="2"/>
          </p:nvPr>
        </p:nvSpPr>
        <p:spPr>
          <a:xfrm>
            <a:off x="4067175" y="1341438"/>
            <a:ext cx="4897438" cy="41148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Зазначена зв'язок епіфіза із зором забезпечує йому участь в регуляції цілодобовий ритм.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Не дарма з давніх-давен кажуть про епіфізі, як про третє око, розташованому на тім'ячку!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68611" name="Google Shape;280;p41"/>
          <p:cNvSpPr txBox="1">
            <a:spLocks noGrp="1"/>
          </p:cNvSpPr>
          <p:nvPr>
            <p:ph type="title"/>
          </p:nvPr>
        </p:nvSpPr>
        <p:spPr>
          <a:xfrm>
            <a:off x="14288" y="549275"/>
            <a:ext cx="9144000" cy="519113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СПРИЙНЯТТЯ СВІТЛА І ГОРМОНИ ЕПІФІЗА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Google Shape;285;p42"/>
          <p:cNvSpPr txBox="1">
            <a:spLocks noGrp="1"/>
          </p:cNvSpPr>
          <p:nvPr>
            <p:ph type="title"/>
          </p:nvPr>
        </p:nvSpPr>
        <p:spPr>
          <a:xfrm>
            <a:off x="611188" y="765175"/>
            <a:ext cx="7772400" cy="57943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ЭПІФІЗ – БІОЛОГІЧНІ ЧАСИ 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70658" name="Google Shape;286;p42"/>
          <p:cNvSpPr txBox="1">
            <a:spLocks noGrp="1"/>
          </p:cNvSpPr>
          <p:nvPr>
            <p:ph type="body" idx="1"/>
          </p:nvPr>
        </p:nvSpPr>
        <p:spPr>
          <a:xfrm>
            <a:off x="0" y="1341438"/>
            <a:ext cx="8893175" cy="5546725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400"/>
              <a:buFont typeface="Noto Sans Symbols"/>
              <a:buChar char="⦿"/>
            </a:pPr>
            <a:r>
              <a:rPr lang="en-US" sz="24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Мелатонін</a:t>
            </a:r>
            <a:r>
              <a:rPr lang="en-US" sz="2400" smtClean="0">
                <a:solidFill>
                  <a:srgbClr val="E5E1DE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 епіфіза через гіпоталамо-гіпофізарним механізми послаблює вироблення статевих гормонів. Ймовірно в зв'язку з тим, що сумарна добова освітленість в південних регіонах вище, у які проживають тут підлітків статеве дозрівання відбувається в більш ранньому віці. Стримуючі вплив мелатоніну на вироблення статевих гормонів наочно проявляється в тому, що у хлопчиків початку статевого дозрівання передує різке падіння його рівня в крові.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Clr>
                <a:srgbClr val="786F51"/>
              </a:buClr>
              <a:buSzPts val="2400"/>
              <a:buFont typeface="Noto Sans Symbols"/>
              <a:buChar char="⦿"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Але епіфіз продовжує впливати на рівень статевих гормонів і у дорослих. Так, у жінок найбільший рівень мелатоніну спостерігається в період менструацій, а найменший - під час овуляції. При ослабленні мелатонінсінтезірующей функції епіфіза спостерігається підвищення статевої потенції.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Google Shape;291;p43"/>
          <p:cNvSpPr txBox="1">
            <a:spLocks noGrp="1"/>
          </p:cNvSpPr>
          <p:nvPr>
            <p:ph type="body" idx="1"/>
          </p:nvPr>
        </p:nvSpPr>
        <p:spPr>
          <a:xfrm>
            <a:off x="0" y="1196975"/>
            <a:ext cx="4495800" cy="5356225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Шлунково-кишковий тракт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Нирки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Легені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Серце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Печінка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Плацента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Жирові клітини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72706" name="Google Shape;292;p43"/>
          <p:cNvSpPr txBox="1">
            <a:spLocks noGrp="1"/>
          </p:cNvSpPr>
          <p:nvPr>
            <p:ph type="body" idx="2"/>
          </p:nvPr>
        </p:nvSpPr>
        <p:spPr>
          <a:xfrm>
            <a:off x="4648200" y="990600"/>
            <a:ext cx="4495800" cy="58674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Гастро-інтестинальні гормони (ГІГ)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Еритропоетин, ренін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Ангіотензин II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Передсердний натрій-уретичний гормон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Соматомедин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Хоріонічний гонадотропін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Лептини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72707" name="Google Shape;293;p43"/>
          <p:cNvSpPr txBox="1">
            <a:spLocks noGrp="1"/>
          </p:cNvSpPr>
          <p:nvPr>
            <p:ph type="title"/>
          </p:nvPr>
        </p:nvSpPr>
        <p:spPr>
          <a:xfrm>
            <a:off x="-30163" y="476250"/>
            <a:ext cx="9372601" cy="579438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ГОРМОНИ «НЕЕНДОКРИННИХ» ОРГАНІВ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Google Shape;298;p44"/>
          <p:cNvSpPr txBox="1">
            <a:spLocks noGrp="1"/>
          </p:cNvSpPr>
          <p:nvPr>
            <p:ph type="title"/>
          </p:nvPr>
        </p:nvSpPr>
        <p:spPr>
          <a:xfrm>
            <a:off x="611188" y="514350"/>
            <a:ext cx="7772400" cy="1076325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Times New Roman" pitchFamily="18" charset="0"/>
              <a:buNone/>
            </a:pPr>
            <a:r>
              <a:rPr lang="en-US" sz="3200" u="sng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ЧАСТНА ЕНДОКРИНОЛОГІЯ РЕГУЛЯЦІЯ ПОЗДОВЖНЬОГО РОСТУ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  <p:sp>
        <p:nvSpPr>
          <p:cNvPr id="74754" name="Google Shape;299;p44"/>
          <p:cNvSpPr txBox="1">
            <a:spLocks noGrp="1"/>
          </p:cNvSpPr>
          <p:nvPr>
            <p:ph type="body" idx="1"/>
          </p:nvPr>
        </p:nvSpPr>
        <p:spPr>
          <a:xfrm>
            <a:off x="107950" y="1484313"/>
            <a:ext cx="9036050" cy="5616575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Основним гормоном стимулює зростання є гормон росту (ГР, СТГ).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Цей гормон сам впливає на росткові зони, що стимулює поздовжній зростання, а так само впливає на печінку, де синтезуються Соматомедин. Вони стимулюють розмноження остеоід клітин.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У підлітковий період синергистами ГР є статеві гормони. Але коли рівень статевих гормонів зростає (до дорослого) росткові зони закриваються.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Google Shape;304;p45"/>
          <p:cNvSpPr txBox="1">
            <a:spLocks noGrp="1"/>
          </p:cNvSpPr>
          <p:nvPr>
            <p:ph type="body" idx="1"/>
          </p:nvPr>
        </p:nvSpPr>
        <p:spPr>
          <a:xfrm>
            <a:off x="0" y="1412875"/>
            <a:ext cx="4495800" cy="5111750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400"/>
              <a:buFont typeface="Noto Sans Symbols"/>
              <a:buChar char="⦿"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По своєму ефекту ГР і Соматомедин близькі іншим стимуляторів проліферативної активності, таким як: фактор росту фібробластів, тромбоцитарний фактор росту, ендотеліальний фактор росту, фактор росту нервів, тимозин, стимулятори кровотворення і ін.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76802" name="Google Shape;305;p45"/>
          <p:cNvSpPr txBox="1">
            <a:spLocks noGrp="1"/>
          </p:cNvSpPr>
          <p:nvPr>
            <p:ph type="body" idx="2"/>
          </p:nvPr>
        </p:nvSpPr>
        <p:spPr>
          <a:xfrm>
            <a:off x="4648200" y="1557338"/>
            <a:ext cx="4244975" cy="4538662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Font typeface="Noto Sans Symbols"/>
              <a:buChar char="⦿"/>
            </a:pPr>
            <a:r>
              <a:rPr lang="en-US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ГР стимулює обмін речовин в більшості клітин організму.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76803" name="Google Shape;306;p45"/>
          <p:cNvSpPr txBox="1">
            <a:spLocks noGrp="1"/>
          </p:cNvSpPr>
          <p:nvPr>
            <p:ph type="title"/>
          </p:nvPr>
        </p:nvSpPr>
        <p:spPr>
          <a:xfrm>
            <a:off x="684213" y="549275"/>
            <a:ext cx="7772400" cy="769938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000"/>
              <a:buFont typeface="Arial Narrow" pitchFamily="34" charset="0"/>
              <a:buNone/>
            </a:pPr>
            <a:r>
              <a:rPr lang="en-US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ЕФЕКТИ ВПЛИВУ ГР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Google Shape;311;p46"/>
          <p:cNvSpPr txBox="1">
            <a:spLocks noGrp="1"/>
          </p:cNvSpPr>
          <p:nvPr>
            <p:ph type="title"/>
          </p:nvPr>
        </p:nvSpPr>
        <p:spPr>
          <a:xfrm>
            <a:off x="684213" y="765175"/>
            <a:ext cx="7772400" cy="76993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000"/>
              <a:buFont typeface="Arial Narrow" pitchFamily="34" charset="0"/>
              <a:buNone/>
            </a:pPr>
            <a:r>
              <a:rPr lang="en-US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ГОРМОН РОСТУ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78850" name="Google Shape;312;p46"/>
          <p:cNvSpPr txBox="1">
            <a:spLocks noGrp="1"/>
          </p:cNvSpPr>
          <p:nvPr>
            <p:ph type="body" idx="1"/>
          </p:nvPr>
        </p:nvSpPr>
        <p:spPr>
          <a:xfrm>
            <a:off x="5292725" y="1484313"/>
            <a:ext cx="3851275" cy="4611687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Рівень секреції ГР (СТГ) найбільший при виконання фізичного навантаження, а так само на початку нічного сну.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78851" name="Google Shape;313;p4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550" y="1628775"/>
            <a:ext cx="5392738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Google Shape;318;p47"/>
          <p:cNvSpPr txBox="1">
            <a:spLocks noGrp="1"/>
          </p:cNvSpPr>
          <p:nvPr>
            <p:ph type="title"/>
          </p:nvPr>
        </p:nvSpPr>
        <p:spPr>
          <a:xfrm>
            <a:off x="4643438" y="790575"/>
            <a:ext cx="4038600" cy="5842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900"/>
              <a:buFont typeface="Arial Narrow" pitchFamily="34" charset="0"/>
              <a:buNone/>
            </a:pPr>
            <a:r>
              <a:rPr lang="en-US" sz="29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ПІДЛІТКИ ОДНОГО ВІКУ: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80898" name="Google Shape;319;p47"/>
          <p:cNvSpPr txBox="1">
            <a:spLocks noGrp="1"/>
          </p:cNvSpPr>
          <p:nvPr>
            <p:ph type="clipArt" idx="2"/>
          </p:nvPr>
        </p:nvSpPr>
        <p:spPr/>
      </p:sp>
      <p:sp>
        <p:nvSpPr>
          <p:cNvPr id="80899" name="Google Shape;320;p47"/>
          <p:cNvSpPr txBox="1">
            <a:spLocks noGrp="1"/>
          </p:cNvSpPr>
          <p:nvPr>
            <p:ph type="body" idx="1"/>
          </p:nvPr>
        </p:nvSpPr>
        <p:spPr>
          <a:xfrm>
            <a:off x="4422775" y="1557338"/>
            <a:ext cx="4721225" cy="446246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Зліва - при нестачі гормону росту (гіпофізарний карлик),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праворуч - при надлишку гормону (гігант),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в центрі - при нормальній функції гіпофіза.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80900" name="Google Shape;321;p4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095375"/>
            <a:ext cx="4103688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Google Shape;326;p48"/>
          <p:cNvPicPr preferRelativeResize="0"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276600" y="981075"/>
            <a:ext cx="5688013" cy="2276475"/>
          </a:xfrm>
        </p:spPr>
      </p:pic>
      <p:sp>
        <p:nvSpPr>
          <p:cNvPr id="82946" name="Google Shape;327;p48"/>
          <p:cNvSpPr txBox="1">
            <a:spLocks noGrp="1"/>
          </p:cNvSpPr>
          <p:nvPr>
            <p:ph type="title"/>
          </p:nvPr>
        </p:nvSpPr>
        <p:spPr>
          <a:xfrm>
            <a:off x="468313" y="476250"/>
            <a:ext cx="3357562" cy="5842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900"/>
              <a:buFont typeface="Arial Narrow" pitchFamily="34" charset="0"/>
              <a:buNone/>
            </a:pPr>
            <a:r>
              <a:rPr lang="en-US" sz="29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Акромегалія</a:t>
            </a:r>
            <a:endParaRPr lang="ru-RU" smtClean="0">
              <a:solidFill>
                <a:srgbClr val="DC9E1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82947" name="Google Shape;328;p48"/>
          <p:cNvSpPr txBox="1">
            <a:spLocks noGrp="1"/>
          </p:cNvSpPr>
          <p:nvPr>
            <p:ph type="body" idx="1"/>
          </p:nvPr>
        </p:nvSpPr>
        <p:spPr>
          <a:xfrm>
            <a:off x="0" y="1268413"/>
            <a:ext cx="3276600" cy="5256212"/>
          </a:xfrm>
        </p:spPr>
        <p:txBody>
          <a:bodyPr tIns="9125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При активації освіти ГР у дорослих активується зростання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spcBef>
                <a:spcPts val="60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  деяких кісток (особливо на обличчі, пальців) - акромегалія.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82948" name="Google Shape;329;p48"/>
          <p:cNvSpPr txBox="1">
            <a:spLocks noChangeArrowheads="1"/>
          </p:cNvSpPr>
          <p:nvPr/>
        </p:nvSpPr>
        <p:spPr bwMode="auto">
          <a:xfrm>
            <a:off x="3348038" y="3141663"/>
            <a:ext cx="54721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buClr>
                <a:srgbClr val="FFFFFF"/>
              </a:buClr>
              <a:buSzPts val="2400"/>
              <a:buFont typeface="Times New Roman" pitchFamily="18" charset="0"/>
              <a:buNone/>
            </a:pP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Динаміка зовнішності  паціента з акромегалією: а - 1972 г.; б - 1979 г.; в - 1991 г. </a:t>
            </a:r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Google Shape;334;p49"/>
          <p:cNvSpPr txBox="1">
            <a:spLocks noGrp="1"/>
          </p:cNvSpPr>
          <p:nvPr>
            <p:ph type="title"/>
          </p:nvPr>
        </p:nvSpPr>
        <p:spPr>
          <a:xfrm>
            <a:off x="600075" y="557213"/>
            <a:ext cx="7772400" cy="5842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МЕТАБОЛІЗМ КАЛЬЦІЮ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84994" name="Google Shape;335;p49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23495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84995" name="Google Shape;336;p4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1141413"/>
            <a:ext cx="8956675" cy="57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Google Shape;341;p50"/>
          <p:cNvSpPr txBox="1">
            <a:spLocks noGrp="1"/>
          </p:cNvSpPr>
          <p:nvPr>
            <p:ph type="body" idx="1"/>
          </p:nvPr>
        </p:nvSpPr>
        <p:spPr>
          <a:xfrm>
            <a:off x="-7938" y="1412875"/>
            <a:ext cx="3140076" cy="5429250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Підтримують концентрацію кальцію в крові на константностей рівні три гормони: кальцитонін, паратгормон і вітамін D.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Основним регулятором секреції </a:t>
            </a:r>
            <a:r>
              <a:rPr lang="en-US" sz="22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кальцитоніну і паратгормону є сам кальцій крові. </a:t>
            </a:r>
            <a:endParaRPr lang="ru-RU" sz="2200" smtClean="0">
              <a:solidFill>
                <a:srgbClr val="FFFF00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38"/>
              </a:spcBef>
              <a:spcAft>
                <a:spcPct val="0"/>
              </a:spcAft>
              <a:buClr>
                <a:srgbClr val="DC9E1F"/>
              </a:buClr>
              <a:buSzPts val="2200"/>
              <a:buFont typeface="Arial" charset="0"/>
              <a:buNone/>
            </a:pPr>
            <a:endParaRPr lang="ru-RU" sz="2200" smtClean="0">
              <a:solidFill>
                <a:srgbClr val="FFFF00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87042" name="Google Shape;342;p50"/>
          <p:cNvSpPr txBox="1">
            <a:spLocks noGrp="1"/>
          </p:cNvSpPr>
          <p:nvPr>
            <p:ph type="body" idx="2"/>
          </p:nvPr>
        </p:nvSpPr>
        <p:spPr>
          <a:xfrm>
            <a:off x="2627313" y="1484313"/>
            <a:ext cx="6516687" cy="5111750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У паращитовидних залозах синтезується білок - </a:t>
            </a:r>
            <a:r>
              <a:rPr lang="en-US" sz="22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паратгормон</a:t>
            </a: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Низька концентрація кальцію в плазмі крові сприяє секреції, а висока - розпаду більшої частини синтезованого гормону.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При низькій концентрації кальцію синтез гормону зростає головним чином за рахунок стимуляції проліферації клітин околощитовідних залоз.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Основний вплив ПТГ полягає в стимуляції реабсорбції кальцію в канальцях нирок.</a:t>
            </a:r>
            <a:endParaRPr lang="ru-RU" sz="1900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375"/>
              </a:spcBef>
              <a:spcAft>
                <a:spcPct val="0"/>
              </a:spcAft>
              <a:buClr>
                <a:srgbClr val="DC9E1F"/>
              </a:buClr>
              <a:buSzPts val="1900"/>
              <a:buFont typeface="Arial" charset="0"/>
              <a:buNone/>
            </a:pPr>
            <a:endParaRPr lang="ru-RU" sz="1900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87043" name="Google Shape;343;p50"/>
          <p:cNvSpPr txBox="1">
            <a:spLocks noGrp="1"/>
          </p:cNvSpPr>
          <p:nvPr>
            <p:ph type="title"/>
          </p:nvPr>
        </p:nvSpPr>
        <p:spPr>
          <a:xfrm>
            <a:off x="684213" y="711200"/>
            <a:ext cx="7772400" cy="584200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РЕГУЛЯЦІЯ КАЛЬЦІЄВОГО ГОМЕОСТАЗА 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Google Shape;348;p51"/>
          <p:cNvSpPr txBox="1">
            <a:spLocks noChangeArrowheads="1"/>
          </p:cNvSpPr>
          <p:nvPr/>
        </p:nvSpPr>
        <p:spPr bwMode="auto">
          <a:xfrm>
            <a:off x="98425" y="1125538"/>
            <a:ext cx="8937625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buClr>
                <a:srgbClr val="FFFFFF"/>
              </a:buClr>
              <a:buSzPts val="2400"/>
              <a:buFont typeface="Times New Roman" pitchFamily="18" charset="0"/>
              <a:buNone/>
            </a:pP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1. Основним стимулятором секреції кальцитоніну в </a:t>
            </a:r>
            <a:r>
              <a:rPr lang="en-US" sz="24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щитовидної-ної залозі</a:t>
            </a: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є високий рівень кальцію в крові. Найбільш доведений ефект кальцитоніну полягає в зниженні резорбції кісток. В результаті зберігається кістковий матрикс, на якому осідає кальцій, завдяки чому рівень Са2 + в крові знижується, що забезпечує збереження його в організмі.</a:t>
            </a:r>
            <a:endParaRPr lang="ru-RU"/>
          </a:p>
          <a:p>
            <a:pPr>
              <a:buClr>
                <a:srgbClr val="FFFFFF"/>
              </a:buClr>
              <a:buSzPts val="2400"/>
              <a:buFont typeface="Times New Roman" pitchFamily="18" charset="0"/>
              <a:buNone/>
            </a:pP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2. Крім кальцію крові, освіту і секреція цього гормону залежать від рівня в крові гормонів шлунково-кишкового тракту і особливо </a:t>
            </a:r>
            <a:r>
              <a:rPr lang="en-US" sz="24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гастрину</a:t>
            </a: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. Тут проявляється як би "попереджуючий" сигнал про швидке надходження кальцію в кров. При надходженні великої кількості кальцію з їжею освіту гастрину зростає, що стимулює синтез кальцитоніну і </a:t>
            </a:r>
            <a:r>
              <a:rPr lang="en-US" sz="24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засвоєння кальцію кістковою матриксом</a:t>
            </a: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.</a:t>
            </a:r>
            <a:endParaRPr lang="ru-RU"/>
          </a:p>
          <a:p>
            <a:pPr>
              <a:buClr>
                <a:srgbClr val="FFFFFF"/>
              </a:buClr>
              <a:buSzPts val="2400"/>
              <a:buFont typeface="Times New Roman" pitchFamily="18" charset="0"/>
              <a:buNone/>
            </a:pP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3. У цей час ослаблена секреція ПТГ і </a:t>
            </a:r>
            <a:r>
              <a:rPr lang="en-US" sz="24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тому в нирках знижена реабсорбція кальцію</a:t>
            </a: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і він виводиться з сечею.</a:t>
            </a:r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Google Shape;353;p52"/>
          <p:cNvSpPr txBox="1">
            <a:spLocks noGrp="1"/>
          </p:cNvSpPr>
          <p:nvPr>
            <p:ph type="body" idx="1"/>
          </p:nvPr>
        </p:nvSpPr>
        <p:spPr>
          <a:xfrm>
            <a:off x="3563938" y="1700213"/>
            <a:ext cx="5329237" cy="5157787"/>
          </a:xfrm>
        </p:spPr>
        <p:txBody>
          <a:bodyPr/>
          <a:lstStyle/>
          <a:p>
            <a:pPr marL="447675" indent="-381000" eaLnBrk="1" hangingPunct="1"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Третій регулятор метаболізму кальцію </a:t>
            </a:r>
            <a:r>
              <a:rPr lang="en-US" sz="22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кальцитриол</a:t>
            </a: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 не регулюється кальцієм крові.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Вітамін D3 утворюється в шкірі при опромінення </a:t>
            </a:r>
            <a:r>
              <a:rPr lang="en-US" sz="22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ультрафіоле-товими променями </a:t>
            </a: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 печінкового 7-дегідрохолестеріна. Зберігається у вигляді кальцитріолу. У його метаболізмі беруть участь нирки.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Концентрація його зростає і під впливом паратгормону.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Органом - мішенню його є кишечник.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91138" name="Google Shape;354;p52"/>
          <p:cNvSpPr txBox="1">
            <a:spLocks noGrp="1"/>
          </p:cNvSpPr>
          <p:nvPr>
            <p:ph type="title"/>
          </p:nvPr>
        </p:nvSpPr>
        <p:spPr>
          <a:xfrm>
            <a:off x="66675" y="838200"/>
            <a:ext cx="9074150" cy="646113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600"/>
              <a:buFont typeface="Times New Roman" pitchFamily="18" charset="0"/>
              <a:buNone/>
            </a:pPr>
            <a:r>
              <a:rPr lang="en-US" sz="36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МЕТАБОЛІЗМ ВІТАМІНУ D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  <p:pic>
        <p:nvPicPr>
          <p:cNvPr id="91139" name="Google Shape;355;p5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775" y="1484313"/>
            <a:ext cx="3459163" cy="537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Google Shape;360;p53"/>
          <p:cNvSpPr txBox="1">
            <a:spLocks noGrp="1"/>
          </p:cNvSpPr>
          <p:nvPr>
            <p:ph type="title"/>
          </p:nvPr>
        </p:nvSpPr>
        <p:spPr>
          <a:xfrm>
            <a:off x="0" y="549275"/>
            <a:ext cx="9144000" cy="52387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93186" name="Google Shape;361;p53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3813" y="1412875"/>
            <a:ext cx="3738562" cy="4114800"/>
          </a:xfrm>
        </p:spPr>
      </p:pic>
      <p:sp>
        <p:nvSpPr>
          <p:cNvPr id="93187" name="Google Shape;362;p53"/>
          <p:cNvSpPr txBox="1">
            <a:spLocks noGrp="1"/>
          </p:cNvSpPr>
          <p:nvPr>
            <p:ph type="body" idx="1"/>
          </p:nvPr>
        </p:nvSpPr>
        <p:spPr>
          <a:xfrm>
            <a:off x="3563938" y="2133600"/>
            <a:ext cx="5580062" cy="4968875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Вітамін D в кінцевому рахунку стимулює всмоктування Са2 + в кишечнику і гальмує виділення його з сечею.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Цим проявляється його антирахітичний ефект.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Google Shape;367;p54"/>
          <p:cNvSpPr>
            <a:spLocks noChangeArrowheads="1"/>
          </p:cNvSpPr>
          <p:nvPr/>
        </p:nvSpPr>
        <p:spPr bwMode="auto">
          <a:xfrm>
            <a:off x="1712913" y="2792413"/>
            <a:ext cx="5711825" cy="154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ctr">
              <a:buClr>
                <a:srgbClr val="8BC2FF"/>
              </a:buClr>
              <a:buSzPts val="5400"/>
              <a:buFont typeface="Times New Roman" pitchFamily="18" charset="0"/>
              <a:buNone/>
            </a:pPr>
            <a:r>
              <a:rPr lang="en-US" sz="5400" b="1">
                <a:solidFill>
                  <a:srgbClr val="8BC2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Дякую за увагу</a:t>
            </a:r>
            <a:endParaRPr lang="ru-RU" sz="5400" b="1">
              <a:solidFill>
                <a:srgbClr val="8BC2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1979</Words>
  <PresentationFormat>Экран (4:3)</PresentationFormat>
  <Paragraphs>167</Paragraphs>
  <Slides>39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39</vt:i4>
      </vt:variant>
    </vt:vector>
  </HeadingPairs>
  <TitlesOfParts>
    <vt:vector size="46" baseType="lpstr">
      <vt:lpstr>Arial</vt:lpstr>
      <vt:lpstr>Arial Narrow</vt:lpstr>
      <vt:lpstr>Noto Sans Symbols</vt:lpstr>
      <vt:lpstr>Times New Roman</vt:lpstr>
      <vt:lpstr>1_Горизонт</vt:lpstr>
      <vt:lpstr>Горизонт</vt:lpstr>
      <vt:lpstr>2_Горизонт</vt:lpstr>
      <vt:lpstr>Одеський національний медичний університет кафедра фізіології </vt:lpstr>
      <vt:lpstr>ЕНДОКРИННА СИСТЕМА</vt:lpstr>
      <vt:lpstr>ЦНС И ЕНДОКРИННА СИСТЕМА ОРГАНІЗМА</vt:lpstr>
      <vt:lpstr>ХІМІЧНА РЕГУЛЯЦІЯ (БАС)</vt:lpstr>
      <vt:lpstr>ШЛЯХИ ГУМОРАЛЬНОЇ (ХІМІЧНОЇ) РЕГУЛЯЦІЇ</vt:lpstr>
      <vt:lpstr>ОСНОВНІ ЕНДОКРИННІ ЗАЛОЗИ</vt:lpstr>
      <vt:lpstr>ГОРМОНИ</vt:lpstr>
      <vt:lpstr>ОСНОВНІ МЕХАНІЗМИ ВПЛИВУ ГОРМОНІВ НА КЛІТИНИ-МІШЕНІ</vt:lpstr>
      <vt:lpstr>ПО СПРЯМОВАНОСТІ ВПЛИВУ НА МЕТАБОЛІЗМ ГОРМОНИ ПОДІЛЯЮТЬСЯ НА:</vt:lpstr>
      <vt:lpstr>ХІМІЯ ГОРМОНІВ</vt:lpstr>
      <vt:lpstr>СИНТЕЗ ПЕПТИДНИХ ГОРМОНІВ</vt:lpstr>
      <vt:lpstr>ШЛЯХИ ВПЛИВУ ГОРМОНІВ В  ЗАЛЕЖНОСТІ ВІД ЇХ БУДОВИ</vt:lpstr>
      <vt:lpstr>МЕХАНІЗМ ВЗАЄМОДІЇ СТЕРОЇДНИХ ГОРМОНІВ З ВНУТРІШНЬО- КЛІТИННИМИ РЕЦЕПТОРАМИ КЛІТИН-МІШЕНЕЙ.</vt:lpstr>
      <vt:lpstr>ВЗАЄМОДІЯ ГОРМОНІВ </vt:lpstr>
      <vt:lpstr>ПЕРІОД НАПІВРОЗПАДУ (Т1/2) ДЕЯКИХ ГОРМОНІВ</vt:lpstr>
      <vt:lpstr>ЦИРКАДННИЙ РИТМ ПРОДУКЦІЇ КОРТИЗОЛУ</vt:lpstr>
      <vt:lpstr>РЕГУЛЯЦІЯ УТВОРЕННЯ ГОРМОНІВ</vt:lpstr>
      <vt:lpstr>РЕГУЛЯЦІЯ УТВОРЕННЯ (Б)</vt:lpstr>
      <vt:lpstr>ЦНС І ЕНДОКРИННА СИСТЕМА ОРГАНІЗМУ (ГІПОТАЛАМО-ГІПОФІЗАРНИЙ МЕХАНІЗМ)</vt:lpstr>
      <vt:lpstr>ГІПОТАЛАМО-ГІПОФІЗАРНИЙ КОМПЛЕКС</vt:lpstr>
      <vt:lpstr>ГІПОТАЛАМО-ГІПОФІЗАРНА ПОРТАЛЬНА СИСТЕМА</vt:lpstr>
      <vt:lpstr>ВПЛИВ ТРОПНИХ ГОРМОНІВ</vt:lpstr>
      <vt:lpstr>СХЕМА ГІПОТАЛАМО-ГІПОФІЗАРНИХ МЕХАНІЗМІВ РЕГУЛЯЦІІ АКТИВНОСТІ ЕНДОКРИННИХ ЖЕЛЕЗ  </vt:lpstr>
      <vt:lpstr>ГІПОТАЛАМУС И НЕЙРОГІПОФІЗ (ЗАДНЯ ДОЛЯ)</vt:lpstr>
      <vt:lpstr>ЭПІФІЗ І ОСВІТЛЕННІСТЬ</vt:lpstr>
      <vt:lpstr>СПРИЙНЯТТЯ СВІТЛА І ГОРМОНИ ЕПІФІЗА</vt:lpstr>
      <vt:lpstr>ЭПІФІЗ – БІОЛОГІЧНІ ЧАСИ </vt:lpstr>
      <vt:lpstr>ГОРМОНИ «НЕЕНДОКРИННИХ» ОРГАНІВ</vt:lpstr>
      <vt:lpstr>ЧАСТНА ЕНДОКРИНОЛОГІЯ РЕГУЛЯЦІЯ ПОЗДОВЖНЬОГО РОСТУ</vt:lpstr>
      <vt:lpstr>ЕФЕКТИ ВПЛИВУ ГР</vt:lpstr>
      <vt:lpstr>ГОРМОН РОСТУ</vt:lpstr>
      <vt:lpstr>ПІДЛІТКИ ОДНОГО ВІКУ:</vt:lpstr>
      <vt:lpstr>Акромегалія</vt:lpstr>
      <vt:lpstr>МЕТАБОЛІЗМ КАЛЬЦІЮ</vt:lpstr>
      <vt:lpstr>РЕГУЛЯЦІЯ КАЛЬЦІЄВОГО ГОМЕОСТАЗА </vt:lpstr>
      <vt:lpstr>Слайд 36</vt:lpstr>
      <vt:lpstr>МЕТАБОЛІЗМ ВІТАМІНУ D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ЗАПОРІЗЬКИЙ ДЕРЖАВНИЙ МЕДИЧНИЙ УНІВЕРСИТЕТ  КАФЕДРА НОРМАЛЬНОЇ ФІЗІОЛОГІЇ ЛЮДИНИ  ЛЕКЦІЯ № 1</dc:title>
  <dc:creator>home</dc:creator>
  <cp:lastModifiedBy>home</cp:lastModifiedBy>
  <cp:revision>5</cp:revision>
  <dcterms:modified xsi:type="dcterms:W3CDTF">2022-09-11T22:54:56Z</dcterms:modified>
</cp:coreProperties>
</file>