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3"/>
  </p:sldMasterIdLst>
  <p:sldIdLst>
    <p:sldId id="256" r:id="rId4"/>
    <p:sldId id="258" r:id="rId5"/>
    <p:sldId id="261" r:id="rId6"/>
    <p:sldId id="262" r:id="rId7"/>
    <p:sldId id="259" r:id="rId8"/>
    <p:sldId id="263" r:id="rId9"/>
    <p:sldId id="264" r:id="rId10"/>
    <p:sldId id="265" r:id="rId11"/>
    <p:sldId id="266" r:id="rId12"/>
    <p:sldId id="267" r:id="rId13"/>
    <p:sldId id="268" r:id="rId14"/>
    <p:sldId id="269" r:id="rId15"/>
    <p:sldId id="270" r:id="rId16"/>
    <p:sldId id="271" r:id="rId17"/>
    <p:sldId id="260"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3" d="100"/>
          <a:sy n="93" d="100"/>
        </p:scale>
        <p:origin x="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32D853B7-BA84-4BD3-8AA3-40670723D761}" type="slidenum">
              <a:rPr lang="fr-FR" smtClean="0"/>
              <a:t>‹#›</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758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spTree>
    <p:extLst>
      <p:ext uri="{BB962C8B-B14F-4D97-AF65-F5344CB8AC3E}">
        <p14:creationId xmlns:p14="http://schemas.microsoft.com/office/powerpoint/2010/main" val="418991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109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6465FEC-908F-4377-8A29-FB01F1FD0DE1}" type="datetimeFigureOut">
              <a:rPr lang="fr-FR" smtClean="0"/>
              <a:t>02/03/2024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D853B7-BA84-4BD3-8AA3-40670723D761}" type="slidenum">
              <a:rPr lang="fr-FR" smtClean="0"/>
              <a:t>‹#›</a:t>
            </a:fld>
            <a:endParaRPr lang="fr-FR"/>
          </a:p>
        </p:txBody>
      </p:sp>
    </p:spTree>
    <p:extLst>
      <p:ext uri="{BB962C8B-B14F-4D97-AF65-F5344CB8AC3E}">
        <p14:creationId xmlns:p14="http://schemas.microsoft.com/office/powerpoint/2010/main" val="392497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6465FEC-908F-4377-8A29-FB01F1FD0DE1}" type="datetimeFigureOut">
              <a:rPr lang="fr-FR" smtClean="0"/>
              <a:t>02/03/2024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2D853B7-BA84-4BD3-8AA3-40670723D761}" type="slidenum">
              <a:rPr lang="fr-FR" smtClean="0"/>
              <a:t>‹#›</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44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6465FEC-908F-4377-8A29-FB01F1FD0DE1}" type="datetimeFigureOut">
              <a:rPr lang="fr-FR" smtClean="0"/>
              <a:t>02/03/2024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2D853B7-BA84-4BD3-8AA3-40670723D761}" type="slidenum">
              <a:rPr lang="fr-FR" smtClean="0"/>
              <a:t>‹#›</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0188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465FEC-908F-4377-8A29-FB01F1FD0DE1}" type="datetimeFigureOut">
              <a:rPr lang="fr-FR" smtClean="0"/>
              <a:t>02/03/2024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2D853B7-BA84-4BD3-8AA3-40670723D761}" type="slidenum">
              <a:rPr lang="fr-FR" smtClean="0"/>
              <a:t>‹#›</a:t>
            </a:fld>
            <a:endParaRPr lang="fr-FR"/>
          </a:p>
        </p:txBody>
      </p:sp>
    </p:spTree>
    <p:extLst>
      <p:ext uri="{BB962C8B-B14F-4D97-AF65-F5344CB8AC3E}">
        <p14:creationId xmlns:p14="http://schemas.microsoft.com/office/powerpoint/2010/main" val="188747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A6465FEC-908F-4377-8A29-FB01F1FD0DE1}" type="datetimeFigureOut">
              <a:rPr lang="fr-FR" smtClean="0"/>
              <a:t>02/03/2024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D853B7-BA84-4BD3-8AA3-40670723D761}" type="slidenum">
              <a:rPr lang="fr-FR" smtClean="0"/>
              <a:t>‹#›</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5298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A6465FEC-908F-4377-8A29-FB01F1FD0DE1}" type="datetimeFigureOut">
              <a:rPr lang="fr-FR" smtClean="0"/>
              <a:t>02/03/2024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D853B7-BA84-4BD3-8AA3-40670723D761}" type="slidenum">
              <a:rPr lang="fr-FR" smtClean="0"/>
              <a:t>‹#›</a:t>
            </a:fld>
            <a:endParaRPr lang="fr-FR"/>
          </a:p>
        </p:txBody>
      </p:sp>
    </p:spTree>
    <p:extLst>
      <p:ext uri="{BB962C8B-B14F-4D97-AF65-F5344CB8AC3E}">
        <p14:creationId xmlns:p14="http://schemas.microsoft.com/office/powerpoint/2010/main" val="206386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A6465FEC-908F-4377-8A29-FB01F1FD0DE1}" type="datetimeFigureOut">
              <a:rPr lang="fr-FR" smtClean="0"/>
              <a:t>02/03/2024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D853B7-BA84-4BD3-8AA3-40670723D761}" type="slidenum">
              <a:rPr lang="fr-FR" smtClean="0"/>
              <a:t>‹#›</a:t>
            </a:fld>
            <a:endParaRPr lang="fr-FR"/>
          </a:p>
        </p:txBody>
      </p:sp>
    </p:spTree>
    <p:extLst>
      <p:ext uri="{BB962C8B-B14F-4D97-AF65-F5344CB8AC3E}">
        <p14:creationId xmlns:p14="http://schemas.microsoft.com/office/powerpoint/2010/main" val="328352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275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0815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spTree>
    <p:extLst>
      <p:ext uri="{BB962C8B-B14F-4D97-AF65-F5344CB8AC3E}">
        <p14:creationId xmlns:p14="http://schemas.microsoft.com/office/powerpoint/2010/main" val="2262769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04502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7157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8263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6465FEC-908F-4377-8A29-FB01F1FD0DE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D853B7-BA84-4BD3-8AA3-40670723D761}" type="slidenum">
              <a:rPr lang="fr-FR" smtClean="0"/>
              <a:t>‹#›</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60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6465FEC-908F-4377-8A29-FB01F1FD0DE1}" type="datetimeFigureOut">
              <a:rPr lang="fr-FR" smtClean="0"/>
              <a:t>02/03/2024</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2D853B7-BA84-4BD3-8AA3-40670723D761}" type="slidenum">
              <a:rPr lang="fr-FR" smtClean="0"/>
              <a:t>‹#›</a:t>
            </a:fld>
            <a:endParaRPr lang="fr-FR"/>
          </a:p>
        </p:txBody>
      </p:sp>
    </p:spTree>
    <p:extLst>
      <p:ext uri="{BB962C8B-B14F-4D97-AF65-F5344CB8AC3E}">
        <p14:creationId xmlns:p14="http://schemas.microsoft.com/office/powerpoint/2010/main" val="41910701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89214" y="1935678"/>
            <a:ext cx="6918853" cy="1520041"/>
          </a:xfrm>
        </p:spPr>
        <p:txBody>
          <a:bodyPr>
            <a:normAutofit/>
          </a:bodyPr>
          <a:lstStyle/>
          <a:p>
            <a:r>
              <a:rPr lang="fr-FR" sz="2800" b="1" i="1" u="sng" dirty="0" err="1">
                <a:effectLst>
                  <a:outerShdw blurRad="38100" dist="38100" dir="2700000" algn="tl">
                    <a:srgbClr val="000000">
                      <a:alpha val="43137"/>
                    </a:srgbClr>
                  </a:outerShdw>
                </a:effectLst>
              </a:rPr>
              <a:t>Practical</a:t>
            </a:r>
            <a:r>
              <a:rPr lang="fr-FR" sz="2800" b="1" i="1" u="sng" dirty="0">
                <a:effectLst>
                  <a:outerShdw blurRad="38100" dist="38100" dir="2700000" algn="tl">
                    <a:srgbClr val="000000">
                      <a:alpha val="43137"/>
                    </a:srgbClr>
                  </a:outerShdw>
                </a:effectLst>
              </a:rPr>
              <a:t> </a:t>
            </a:r>
            <a:r>
              <a:rPr lang="fr-FR" sz="2800" b="1" i="1" u="sng" dirty="0" err="1">
                <a:effectLst>
                  <a:outerShdw blurRad="38100" dist="38100" dir="2700000" algn="tl">
                    <a:srgbClr val="000000">
                      <a:alpha val="43137"/>
                    </a:srgbClr>
                  </a:outerShdw>
                </a:effectLst>
              </a:rPr>
              <a:t>recommendations</a:t>
            </a:r>
            <a:r>
              <a:rPr lang="fr-FR" sz="2800" b="1" i="1" u="sng" dirty="0">
                <a:effectLst>
                  <a:outerShdw blurRad="38100" dist="38100" dir="2700000" algn="tl">
                    <a:srgbClr val="000000">
                      <a:alpha val="43137"/>
                    </a:srgbClr>
                  </a:outerShdw>
                </a:effectLst>
              </a:rPr>
              <a:t> for </a:t>
            </a:r>
            <a:r>
              <a:rPr lang="fr-FR" sz="2800" b="1" i="1" u="sng" dirty="0" err="1">
                <a:effectLst>
                  <a:outerShdw blurRad="38100" dist="38100" dir="2700000" algn="tl">
                    <a:srgbClr val="000000">
                      <a:alpha val="43137"/>
                    </a:srgbClr>
                  </a:outerShdw>
                </a:effectLst>
              </a:rPr>
              <a:t>working</a:t>
            </a:r>
            <a:r>
              <a:rPr lang="fr-FR" sz="2800" b="1" i="1" u="sng" dirty="0">
                <a:effectLst>
                  <a:outerShdw blurRad="38100" dist="38100" dir="2700000" algn="tl">
                    <a:srgbClr val="000000">
                      <a:alpha val="43137"/>
                    </a:srgbClr>
                  </a:outerShdw>
                </a:effectLst>
              </a:rPr>
              <a:t> </a:t>
            </a:r>
            <a:r>
              <a:rPr lang="fr-FR" sz="2800" b="1" i="1" u="sng" dirty="0" err="1">
                <a:effectLst>
                  <a:outerShdw blurRad="38100" dist="38100" dir="2700000" algn="tl">
                    <a:srgbClr val="000000">
                      <a:alpha val="43137"/>
                    </a:srgbClr>
                  </a:outerShdw>
                </a:effectLst>
              </a:rPr>
              <a:t>with</a:t>
            </a:r>
            <a:r>
              <a:rPr lang="fr-FR" sz="2800" b="1" i="1" u="sng" dirty="0">
                <a:effectLst>
                  <a:outerShdw blurRad="38100" dist="38100" dir="2700000" algn="tl">
                    <a:srgbClr val="000000">
                      <a:alpha val="43137"/>
                    </a:srgbClr>
                  </a:outerShdw>
                </a:effectLst>
              </a:rPr>
              <a:t> </a:t>
            </a:r>
            <a:r>
              <a:rPr lang="fr-FR" sz="2800" b="1" i="1" u="sng" dirty="0" err="1">
                <a:effectLst>
                  <a:outerShdw blurRad="38100" dist="38100" dir="2700000" algn="tl">
                    <a:srgbClr val="000000">
                      <a:alpha val="43137"/>
                    </a:srgbClr>
                  </a:outerShdw>
                </a:effectLst>
              </a:rPr>
              <a:t>conflict</a:t>
            </a:r>
            <a:r>
              <a:rPr lang="fr-FR" sz="2800" b="1" i="1" u="sng" dirty="0">
                <a:effectLst>
                  <a:outerShdw blurRad="38100" dist="38100" dir="2700000" algn="tl">
                    <a:srgbClr val="000000">
                      <a:alpha val="43137"/>
                    </a:srgbClr>
                  </a:outerShdw>
                </a:effectLst>
              </a:rPr>
              <a:t> clients , 11  golden </a:t>
            </a:r>
            <a:r>
              <a:rPr lang="fr-FR" sz="2800" b="1" i="1" u="sng" dirty="0" err="1">
                <a:effectLst>
                  <a:outerShdw blurRad="38100" dist="38100" dir="2700000" algn="tl">
                    <a:srgbClr val="000000">
                      <a:alpha val="43137"/>
                    </a:srgbClr>
                  </a:outerShdw>
                </a:effectLst>
              </a:rPr>
              <a:t>rules</a:t>
            </a:r>
            <a:r>
              <a:rPr lang="fr-FR" sz="2800" b="1" i="1" u="sng" dirty="0">
                <a:effectLst>
                  <a:outerShdw blurRad="38100" dist="38100" dir="2700000" algn="tl">
                    <a:srgbClr val="000000">
                      <a:alpha val="43137"/>
                    </a:srgbClr>
                  </a:outerShdw>
                </a:effectLst>
              </a:rPr>
              <a:t> of a </a:t>
            </a:r>
            <a:r>
              <a:rPr lang="fr-FR" sz="2800" b="1" i="1" u="sng" dirty="0" err="1">
                <a:effectLst>
                  <a:outerShdw blurRad="38100" dist="38100" dir="2700000" algn="tl">
                    <a:srgbClr val="000000">
                      <a:alpha val="43137"/>
                    </a:srgbClr>
                  </a:outerShdw>
                </a:effectLst>
              </a:rPr>
              <a:t>conflict</a:t>
            </a:r>
            <a:r>
              <a:rPr lang="fr-FR" sz="2800" b="1" i="1" u="sng" dirty="0">
                <a:effectLst>
                  <a:outerShdw blurRad="38100" dist="38100" dir="2700000" algn="tl">
                    <a:srgbClr val="000000">
                      <a:alpha val="43137"/>
                    </a:srgbClr>
                  </a:outerShdw>
                </a:effectLst>
              </a:rPr>
              <a:t>-free </a:t>
            </a:r>
            <a:r>
              <a:rPr lang="fr-FR" sz="2800" b="1" i="1" u="sng" dirty="0" err="1">
                <a:effectLst>
                  <a:outerShdw blurRad="38100" dist="38100" dir="2700000" algn="tl">
                    <a:srgbClr val="000000">
                      <a:alpha val="43137"/>
                    </a:srgbClr>
                  </a:outerShdw>
                </a:effectLst>
              </a:rPr>
              <a:t>pharmacy</a:t>
            </a:r>
            <a:endParaRPr lang="fr-FR" sz="2800" b="1" i="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681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3"/>
            <a:ext cx="9601196" cy="276652"/>
          </a:xfrm>
        </p:spPr>
        <p:txBody>
          <a:bodyPr>
            <a:normAutofit fontScale="90000"/>
          </a:bodyPr>
          <a:lstStyle/>
          <a:p>
            <a:endParaRPr lang="fr-FR" dirty="0"/>
          </a:p>
        </p:txBody>
      </p:sp>
      <p:sp>
        <p:nvSpPr>
          <p:cNvPr id="3" name="Espace réservé du contenu 2"/>
          <p:cNvSpPr>
            <a:spLocks noGrp="1"/>
          </p:cNvSpPr>
          <p:nvPr>
            <p:ph idx="1"/>
          </p:nvPr>
        </p:nvSpPr>
        <p:spPr>
          <a:xfrm>
            <a:off x="1295401" y="1983179"/>
            <a:ext cx="9601196" cy="3892689"/>
          </a:xfrm>
        </p:spPr>
        <p:txBody>
          <a:bodyPr>
            <a:normAutofit/>
          </a:bodyPr>
          <a:lstStyle/>
          <a:p>
            <a:r>
              <a:rPr lang="en-US" dirty="0"/>
              <a:t>As pharmacists collaborate with physicians, nurses, patients, and others on a more frequent basis, the possibility of interpersonal conflicts developing increases. Consequently, understanding the nature of conflict in pharmacy practice and providing pharmacists with skills for managing interpersonal conflict are important from a quality of working life perspective,</a:t>
            </a:r>
            <a:r>
              <a:rPr lang="en-US" u="sng" baseline="30000" dirty="0"/>
              <a:t> </a:t>
            </a:r>
            <a:r>
              <a:rPr lang="en-US" dirty="0"/>
              <a:t> as well as from a human resources (recruitment/retention)</a:t>
            </a:r>
            <a:r>
              <a:rPr lang="en-US" u="sng" baseline="30000" dirty="0"/>
              <a:t> </a:t>
            </a:r>
            <a:r>
              <a:rPr lang="en-US" dirty="0"/>
              <a:t>perspective. Herzog's definition of conflict is widely accepted: interpersonal conflicts may exist whenever 2 or more individuals interact and disagree. Importantly, interpersonal conflict is frequently identified as an intellectual and/or moral disagreement</a:t>
            </a:r>
            <a:endParaRPr lang="fr-FR" dirty="0"/>
          </a:p>
        </p:txBody>
      </p:sp>
    </p:spTree>
    <p:extLst>
      <p:ext uri="{BB962C8B-B14F-4D97-AF65-F5344CB8AC3E}">
        <p14:creationId xmlns:p14="http://schemas.microsoft.com/office/powerpoint/2010/main" val="1460245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3"/>
            <a:ext cx="9601196" cy="324154"/>
          </a:xfrm>
        </p:spPr>
        <p:txBody>
          <a:bodyPr>
            <a:normAutofit fontScale="90000"/>
          </a:bodyPr>
          <a:lstStyle/>
          <a:p>
            <a:endParaRPr lang="fr-FR" dirty="0"/>
          </a:p>
        </p:txBody>
      </p:sp>
      <p:sp>
        <p:nvSpPr>
          <p:cNvPr id="3" name="Espace réservé du contenu 2"/>
          <p:cNvSpPr>
            <a:spLocks noGrp="1"/>
          </p:cNvSpPr>
          <p:nvPr>
            <p:ph idx="1"/>
          </p:nvPr>
        </p:nvSpPr>
        <p:spPr>
          <a:xfrm>
            <a:off x="1295401" y="1710047"/>
            <a:ext cx="9601196" cy="4165821"/>
          </a:xfrm>
        </p:spPr>
        <p:txBody>
          <a:bodyPr>
            <a:normAutofit fontScale="92500"/>
          </a:bodyPr>
          <a:lstStyle/>
          <a:p>
            <a:r>
              <a:rPr lang="en-US" dirty="0"/>
              <a:t>The literature on interpersonal conflict in pharmacy practice is somewhat scant compared to that on other professions. Much of what has been reported focuses on workplace satisfaction or the impact of extrinsic motivating factors on employment choices.</a:t>
            </a:r>
            <a:r>
              <a:rPr lang="en-US" u="sng" baseline="30000" dirty="0"/>
              <a:t> </a:t>
            </a:r>
            <a:r>
              <a:rPr lang="en-US" dirty="0"/>
              <a:t> Few reports on pharmacy curricula have explicitly addressed the importance of teaching conflict management skills to pharmacy students. One study identified interpersonal conflict as one of the most significant problems that pharmacists face, one of the major reasons why pharmacists choose to leave the profession, and one of the major predictors of pharmacist dissatisfaction in the workplace.</a:t>
            </a:r>
            <a:r>
              <a:rPr lang="en-US" u="sng" baseline="30000" dirty="0"/>
              <a:t> </a:t>
            </a:r>
            <a:r>
              <a:rPr lang="en-US" dirty="0"/>
              <a:t> With expansion of </a:t>
            </a:r>
            <a:r>
              <a:rPr lang="en-US" dirty="0" err="1"/>
              <a:t>interprofessional</a:t>
            </a:r>
            <a:r>
              <a:rPr lang="en-US" dirty="0"/>
              <a:t> collaborative practice, interactions between pharmacists and other health professionals have increased and this has introduced new challenges into the day-to-day practice of pharmacy.</a:t>
            </a:r>
            <a:endParaRPr lang="fr-FR" dirty="0"/>
          </a:p>
        </p:txBody>
      </p:sp>
    </p:spTree>
    <p:extLst>
      <p:ext uri="{BB962C8B-B14F-4D97-AF65-F5344CB8AC3E}">
        <p14:creationId xmlns:p14="http://schemas.microsoft.com/office/powerpoint/2010/main" val="1593541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3"/>
            <a:ext cx="9601196" cy="989172"/>
          </a:xfrm>
        </p:spPr>
        <p:txBody>
          <a:bodyPr/>
          <a:lstStyle/>
          <a:p>
            <a:r>
              <a:rPr lang="fr-FR" b="1" dirty="0"/>
              <a:t>1. </a:t>
            </a:r>
            <a:r>
              <a:rPr lang="fr-FR" b="1" dirty="0" err="1"/>
              <a:t>Stay</a:t>
            </a:r>
            <a:r>
              <a:rPr lang="fr-FR" b="1" dirty="0"/>
              <a:t> </a:t>
            </a:r>
            <a:r>
              <a:rPr lang="fr-FR" b="1" dirty="0" err="1"/>
              <a:t>Calm</a:t>
            </a:r>
            <a:r>
              <a:rPr lang="fr-FR" b="1" dirty="0"/>
              <a:t>.</a:t>
            </a:r>
            <a:endParaRPr lang="fr-FR" dirty="0"/>
          </a:p>
        </p:txBody>
      </p:sp>
      <p:sp>
        <p:nvSpPr>
          <p:cNvPr id="3" name="Espace réservé du contenu 2"/>
          <p:cNvSpPr>
            <a:spLocks noGrp="1"/>
          </p:cNvSpPr>
          <p:nvPr>
            <p:ph idx="1"/>
          </p:nvPr>
        </p:nvSpPr>
        <p:spPr/>
        <p:txBody>
          <a:bodyPr>
            <a:normAutofit lnSpcReduction="10000"/>
          </a:bodyPr>
          <a:lstStyle/>
          <a:p>
            <a:r>
              <a:rPr lang="en-US" dirty="0"/>
              <a:t>Thomas Jefferson said, “Nothing gives one so much advantage over another as to remain always cool and unruffled under all circumstances.” The thing that leads to conflict is escalation. What starts people escalating is their anger. Most of us stop listening to understand as we get angry. Instead, we start listening in order to argue back. Remaining calm is essential for performing these tools. To remain calm, it helps to look at the big picture. If you think about it, most every dispute gets resolved eventually. So when conflict inevitably happens, it is helpful to stop and think that, chances are, it is going to be resolved eventually.</a:t>
            </a:r>
            <a:endParaRPr lang="fr-FR" dirty="0"/>
          </a:p>
        </p:txBody>
      </p:sp>
    </p:spTree>
    <p:extLst>
      <p:ext uri="{BB962C8B-B14F-4D97-AF65-F5344CB8AC3E}">
        <p14:creationId xmlns:p14="http://schemas.microsoft.com/office/powerpoint/2010/main" val="2436189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2. </a:t>
            </a:r>
            <a:r>
              <a:rPr lang="fr-FR" b="1" dirty="0" err="1"/>
              <a:t>Listen</a:t>
            </a:r>
            <a:r>
              <a:rPr lang="fr-FR" b="1" dirty="0"/>
              <a:t> to </a:t>
            </a:r>
            <a:r>
              <a:rPr lang="fr-FR" b="1" dirty="0" err="1"/>
              <a:t>Understand</a:t>
            </a:r>
            <a:endParaRPr lang="fr-FR" dirty="0"/>
          </a:p>
        </p:txBody>
      </p:sp>
      <p:sp>
        <p:nvSpPr>
          <p:cNvPr id="3" name="Espace réservé du contenu 2"/>
          <p:cNvSpPr>
            <a:spLocks noGrp="1"/>
          </p:cNvSpPr>
          <p:nvPr>
            <p:ph idx="1"/>
          </p:nvPr>
        </p:nvSpPr>
        <p:spPr>
          <a:xfrm>
            <a:off x="1295402" y="2434442"/>
            <a:ext cx="5960422" cy="3318936"/>
          </a:xfrm>
        </p:spPr>
        <p:txBody>
          <a:bodyPr/>
          <a:lstStyle/>
          <a:p>
            <a:r>
              <a:rPr lang="en-US" dirty="0"/>
              <a:t>When most of us get into a dispute, the first thing we do is stop listening. The only way to settle a dispute or solve any kind of a problem is to listen carefully to what the other person is saying. Perhaps they will surprise you with reason, or their point is actually true.</a:t>
            </a:r>
            <a:endParaRPr lang="fr-FR" dirty="0"/>
          </a:p>
        </p:txBody>
      </p:sp>
      <p:pic>
        <p:nvPicPr>
          <p:cNvPr id="4" name="Image 3"/>
          <p:cNvPicPr>
            <a:picLocks noChangeAspect="1"/>
          </p:cNvPicPr>
          <p:nvPr/>
        </p:nvPicPr>
        <p:blipFill>
          <a:blip r:embed="rId2"/>
          <a:stretch>
            <a:fillRect/>
          </a:stretch>
        </p:blipFill>
        <p:spPr>
          <a:xfrm>
            <a:off x="7637009" y="2434442"/>
            <a:ext cx="2753900" cy="2671948"/>
          </a:xfrm>
          <a:prstGeom prst="rect">
            <a:avLst/>
          </a:prstGeom>
        </p:spPr>
      </p:pic>
    </p:spTree>
    <p:extLst>
      <p:ext uri="{BB962C8B-B14F-4D97-AF65-F5344CB8AC3E}">
        <p14:creationId xmlns:p14="http://schemas.microsoft.com/office/powerpoint/2010/main" val="1814437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3. </a:t>
            </a:r>
            <a:r>
              <a:rPr lang="fr-FR" b="1" dirty="0" err="1"/>
              <a:t>Accentuate</a:t>
            </a:r>
            <a:r>
              <a:rPr lang="fr-FR" b="1" dirty="0"/>
              <a:t> the Positive.</a:t>
            </a:r>
            <a:endParaRPr lang="fr-FR" dirty="0"/>
          </a:p>
        </p:txBody>
      </p:sp>
      <p:sp>
        <p:nvSpPr>
          <p:cNvPr id="3" name="Espace réservé du contenu 2"/>
          <p:cNvSpPr>
            <a:spLocks noGrp="1"/>
          </p:cNvSpPr>
          <p:nvPr>
            <p:ph idx="1"/>
          </p:nvPr>
        </p:nvSpPr>
        <p:spPr/>
        <p:txBody>
          <a:bodyPr/>
          <a:lstStyle/>
          <a:p>
            <a:r>
              <a:rPr lang="en-US" dirty="0"/>
              <a:t>It is important to find some commonalities, or create them, between you and the person on the other end.</a:t>
            </a:r>
          </a:p>
          <a:p>
            <a:endParaRPr lang="fr-FR" dirty="0"/>
          </a:p>
        </p:txBody>
      </p:sp>
    </p:spTree>
    <p:extLst>
      <p:ext uri="{BB962C8B-B14F-4D97-AF65-F5344CB8AC3E}">
        <p14:creationId xmlns:p14="http://schemas.microsoft.com/office/powerpoint/2010/main" val="296010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4. State Your Case Tactfully.</a:t>
            </a:r>
            <a:endParaRPr lang="fr-FR" dirty="0"/>
          </a:p>
        </p:txBody>
      </p:sp>
      <p:sp>
        <p:nvSpPr>
          <p:cNvPr id="3" name="Espace réservé du contenu 2"/>
          <p:cNvSpPr>
            <a:spLocks noGrp="1"/>
          </p:cNvSpPr>
          <p:nvPr>
            <p:ph idx="1"/>
          </p:nvPr>
        </p:nvSpPr>
        <p:spPr/>
        <p:txBody>
          <a:bodyPr/>
          <a:lstStyle/>
          <a:p>
            <a:r>
              <a:rPr lang="en-US" dirty="0"/>
              <a:t>The key here is to help people understand your perspective on things without making them defensive. To the extent you can disarm them, they will be more able to hear what you are really saying. A couple of tips are to own what is yours – apologize for what you or your team did wrong and do it first. This enables them to hear what you have to say next. Also, try not to state issues of difference as fact. Leave a little benefit of the doubt. Rather than insisting something arrived on schedule</a:t>
            </a:r>
            <a:endParaRPr lang="fr-FR" dirty="0"/>
          </a:p>
        </p:txBody>
      </p:sp>
    </p:spTree>
    <p:extLst>
      <p:ext uri="{BB962C8B-B14F-4D97-AF65-F5344CB8AC3E}">
        <p14:creationId xmlns:p14="http://schemas.microsoft.com/office/powerpoint/2010/main" val="1435367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5. Attack the Problem, Not the Person.</a:t>
            </a:r>
            <a:endParaRPr lang="fr-FR" dirty="0"/>
          </a:p>
        </p:txBody>
      </p:sp>
      <p:sp>
        <p:nvSpPr>
          <p:cNvPr id="3" name="Espace réservé du contenu 2"/>
          <p:cNvSpPr>
            <a:spLocks noGrp="1"/>
          </p:cNvSpPr>
          <p:nvPr>
            <p:ph idx="1"/>
          </p:nvPr>
        </p:nvSpPr>
        <p:spPr/>
        <p:txBody>
          <a:bodyPr/>
          <a:lstStyle/>
          <a:p>
            <a:r>
              <a:rPr lang="en-US" dirty="0"/>
              <a:t>Your points will be heard more clearly if you can depersonalize your comments and point only at the issue. </a:t>
            </a:r>
            <a:endParaRPr lang="fr-FR" dirty="0"/>
          </a:p>
        </p:txBody>
      </p:sp>
      <p:pic>
        <p:nvPicPr>
          <p:cNvPr id="4" name="Image 3"/>
          <p:cNvPicPr>
            <a:picLocks noChangeAspect="1"/>
          </p:cNvPicPr>
          <p:nvPr/>
        </p:nvPicPr>
        <p:blipFill>
          <a:blip r:embed="rId2"/>
          <a:stretch>
            <a:fillRect/>
          </a:stretch>
        </p:blipFill>
        <p:spPr>
          <a:xfrm>
            <a:off x="4676774" y="3640529"/>
            <a:ext cx="2838450" cy="1714500"/>
          </a:xfrm>
          <a:prstGeom prst="rect">
            <a:avLst/>
          </a:prstGeom>
        </p:spPr>
      </p:pic>
    </p:spTree>
    <p:extLst>
      <p:ext uri="{BB962C8B-B14F-4D97-AF65-F5344CB8AC3E}">
        <p14:creationId xmlns:p14="http://schemas.microsoft.com/office/powerpoint/2010/main" val="3779080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6,Focus on the Future, Not the Past.</a:t>
            </a:r>
            <a:endParaRPr lang="fr-FR" dirty="0"/>
          </a:p>
        </p:txBody>
      </p:sp>
      <p:sp>
        <p:nvSpPr>
          <p:cNvPr id="3" name="Espace réservé du contenu 2"/>
          <p:cNvSpPr>
            <a:spLocks noGrp="1"/>
          </p:cNvSpPr>
          <p:nvPr>
            <p:ph idx="1"/>
          </p:nvPr>
        </p:nvSpPr>
        <p:spPr/>
        <p:txBody>
          <a:bodyPr/>
          <a:lstStyle/>
          <a:p>
            <a:r>
              <a:rPr lang="en-US" dirty="0"/>
              <a:t>In the past tense, we have the purchase order, the contract, the agreement and the deal as it was understood by all involved. The present and future tenses are where the solution ends. Rather than focusing on what went wrong or who should have done what, the secret to dispute resolution is to treat it like problem solving and focus on what can be done to resolve the problem.</a:t>
            </a:r>
            <a:endParaRPr lang="fr-FR" dirty="0"/>
          </a:p>
        </p:txBody>
      </p:sp>
    </p:spTree>
    <p:extLst>
      <p:ext uri="{BB962C8B-B14F-4D97-AF65-F5344CB8AC3E}">
        <p14:creationId xmlns:p14="http://schemas.microsoft.com/office/powerpoint/2010/main" val="3768965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7. Ask the Right Kind of Questions.</a:t>
            </a:r>
            <a:endParaRPr lang="fr-FR" dirty="0"/>
          </a:p>
        </p:txBody>
      </p:sp>
      <p:sp>
        <p:nvSpPr>
          <p:cNvPr id="3" name="Espace réservé du contenu 2"/>
          <p:cNvSpPr>
            <a:spLocks noGrp="1"/>
          </p:cNvSpPr>
          <p:nvPr>
            <p:ph idx="1"/>
          </p:nvPr>
        </p:nvSpPr>
        <p:spPr/>
        <p:txBody>
          <a:bodyPr/>
          <a:lstStyle/>
          <a:p>
            <a:r>
              <a:rPr lang="en-US" dirty="0"/>
              <a:t>Questions such as “Why is that?” or “What did you think it would be?” make a person who you are talking to defensive. They inherently question the person’s judgment or opinion, as well as coming off as curt.</a:t>
            </a:r>
            <a:endParaRPr lang="fr-FR" dirty="0"/>
          </a:p>
        </p:txBody>
      </p:sp>
    </p:spTree>
    <p:extLst>
      <p:ext uri="{BB962C8B-B14F-4D97-AF65-F5344CB8AC3E}">
        <p14:creationId xmlns:p14="http://schemas.microsoft.com/office/powerpoint/2010/main" val="3523560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8. </a:t>
            </a:r>
            <a:r>
              <a:rPr lang="fr-FR" b="1" dirty="0" err="1"/>
              <a:t>Pick</a:t>
            </a:r>
            <a:r>
              <a:rPr lang="fr-FR" b="1" dirty="0"/>
              <a:t> </a:t>
            </a:r>
            <a:r>
              <a:rPr lang="fr-FR" b="1" dirty="0" err="1"/>
              <a:t>Your</a:t>
            </a:r>
            <a:r>
              <a:rPr lang="fr-FR" b="1" dirty="0"/>
              <a:t> </a:t>
            </a:r>
            <a:r>
              <a:rPr lang="fr-FR" b="1" dirty="0" err="1"/>
              <a:t>Battles</a:t>
            </a:r>
            <a:r>
              <a:rPr lang="fr-FR" b="1" dirty="0"/>
              <a:t>.</a:t>
            </a:r>
            <a:endParaRPr lang="fr-FR" dirty="0"/>
          </a:p>
        </p:txBody>
      </p:sp>
      <p:sp>
        <p:nvSpPr>
          <p:cNvPr id="3" name="Espace réservé du contenu 2"/>
          <p:cNvSpPr>
            <a:spLocks noGrp="1"/>
          </p:cNvSpPr>
          <p:nvPr>
            <p:ph idx="1"/>
          </p:nvPr>
        </p:nvSpPr>
        <p:spPr/>
        <p:txBody>
          <a:bodyPr/>
          <a:lstStyle/>
          <a:p>
            <a:r>
              <a:rPr lang="en-US" dirty="0"/>
              <a:t>It is also important when asking questions to remember to Pick Your Battles. Human nature makes us want to be right, even to the point of being defensive or arguing  a points</a:t>
            </a:r>
            <a:endParaRPr lang="fr-FR" dirty="0"/>
          </a:p>
        </p:txBody>
      </p:sp>
    </p:spTree>
    <p:extLst>
      <p:ext uri="{BB962C8B-B14F-4D97-AF65-F5344CB8AC3E}">
        <p14:creationId xmlns:p14="http://schemas.microsoft.com/office/powerpoint/2010/main" val="2903960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9. Be </a:t>
            </a:r>
            <a:r>
              <a:rPr lang="fr-FR" b="1" dirty="0" err="1"/>
              <a:t>Creative</a:t>
            </a:r>
            <a:endParaRPr lang="fr-FR" dirty="0"/>
          </a:p>
        </p:txBody>
      </p:sp>
      <p:sp>
        <p:nvSpPr>
          <p:cNvPr id="3" name="Espace réservé du contenu 2"/>
          <p:cNvSpPr>
            <a:spLocks noGrp="1"/>
          </p:cNvSpPr>
          <p:nvPr>
            <p:ph idx="1"/>
          </p:nvPr>
        </p:nvSpPr>
        <p:spPr/>
        <p:txBody>
          <a:bodyPr/>
          <a:lstStyle/>
          <a:p>
            <a:r>
              <a:rPr lang="en-US" dirty="0"/>
              <a:t>Being creative with resolutions takes longer, but can yield a true win-win solution. The best solution to a dispute is to get more business out of it. As such, one common problem-solving technique is to propose that instead of a cash refund, giving clients a deep discount on future orders in order to show what a good job you are capable of doing for them. </a:t>
            </a:r>
            <a:endParaRPr lang="fr-FR" dirty="0"/>
          </a:p>
        </p:txBody>
      </p:sp>
    </p:spTree>
    <p:extLst>
      <p:ext uri="{BB962C8B-B14F-4D97-AF65-F5344CB8AC3E}">
        <p14:creationId xmlns:p14="http://schemas.microsoft.com/office/powerpoint/2010/main" val="2433326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10. Be Confident</a:t>
            </a:r>
            <a:endParaRPr lang="fr-FR" dirty="0"/>
          </a:p>
        </p:txBody>
      </p:sp>
      <p:sp>
        <p:nvSpPr>
          <p:cNvPr id="3" name="Espace réservé du contenu 2"/>
          <p:cNvSpPr>
            <a:spLocks noGrp="1"/>
          </p:cNvSpPr>
          <p:nvPr>
            <p:ph idx="1"/>
          </p:nvPr>
        </p:nvSpPr>
        <p:spPr/>
        <p:txBody>
          <a:bodyPr/>
          <a:lstStyle/>
          <a:p>
            <a:r>
              <a:rPr lang="en-US" dirty="0"/>
              <a:t> Many people are afraid of confrontation and shy away from it. I have taught everyone, from housewives and high school grads to named senior partners in law firms and CEOs, how to do these simple steps. The process works. </a:t>
            </a:r>
            <a:endParaRPr lang="fr-FR" dirty="0"/>
          </a:p>
        </p:txBody>
      </p:sp>
    </p:spTree>
    <p:extLst>
      <p:ext uri="{BB962C8B-B14F-4D97-AF65-F5344CB8AC3E}">
        <p14:creationId xmlns:p14="http://schemas.microsoft.com/office/powerpoint/2010/main" val="3835752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11. </a:t>
            </a:r>
            <a:r>
              <a:rPr lang="fr-FR" b="1" dirty="0" err="1"/>
              <a:t>Celebrate</a:t>
            </a:r>
            <a:r>
              <a:rPr lang="fr-FR" b="1" dirty="0"/>
              <a:t> Agreement!</a:t>
            </a:r>
            <a:endParaRPr lang="fr-FR" dirty="0"/>
          </a:p>
        </p:txBody>
      </p:sp>
      <p:sp>
        <p:nvSpPr>
          <p:cNvPr id="3" name="Espace réservé du contenu 2"/>
          <p:cNvSpPr>
            <a:spLocks noGrp="1"/>
          </p:cNvSpPr>
          <p:nvPr>
            <p:ph idx="1"/>
          </p:nvPr>
        </p:nvSpPr>
        <p:spPr/>
        <p:txBody>
          <a:bodyPr/>
          <a:lstStyle/>
          <a:p>
            <a:r>
              <a:rPr lang="en-US" dirty="0"/>
              <a:t>This kind of negotiation is a hard process. It requires two people to remain in an uncomfortable, potentially confrontational position for a long time to rebuild trust and be creative while trying to figure out the best, rather than the fastest, solution. Once it is accomplished, both you and the person you are talking to deserve a good pat on the back. </a:t>
            </a:r>
            <a:endParaRPr lang="fr-FR" dirty="0"/>
          </a:p>
        </p:txBody>
      </p:sp>
    </p:spTree>
    <p:extLst>
      <p:ext uri="{BB962C8B-B14F-4D97-AF65-F5344CB8AC3E}">
        <p14:creationId xmlns:p14="http://schemas.microsoft.com/office/powerpoint/2010/main" val="29676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effectLst>
                  <a:outerShdw blurRad="38100" dist="38100" dir="2700000" algn="tl">
                    <a:srgbClr val="000000">
                      <a:alpha val="43137"/>
                    </a:srgbClr>
                  </a:outerShdw>
                </a:effectLst>
              </a:rPr>
              <a:t>Conclusion</a:t>
            </a:r>
          </a:p>
        </p:txBody>
      </p:sp>
      <p:sp>
        <p:nvSpPr>
          <p:cNvPr id="3" name="Espace réservé du contenu 2"/>
          <p:cNvSpPr>
            <a:spLocks noGrp="1"/>
          </p:cNvSpPr>
          <p:nvPr>
            <p:ph idx="1"/>
          </p:nvPr>
        </p:nvSpPr>
        <p:spPr/>
        <p:txBody>
          <a:bodyPr/>
          <a:lstStyle/>
          <a:p>
            <a:r>
              <a:rPr lang="en-US" dirty="0"/>
              <a:t>The conflict management scale (CMS) demonstrated an acceptable degree of reliability and validity for use in educational or practice settings to promote self-reflection and self-awareness regarding individuals' conflict management styles.</a:t>
            </a:r>
            <a:endParaRPr lang="fr-FR" dirty="0"/>
          </a:p>
        </p:txBody>
      </p:sp>
    </p:spTree>
    <p:extLst>
      <p:ext uri="{BB962C8B-B14F-4D97-AF65-F5344CB8AC3E}">
        <p14:creationId xmlns:p14="http://schemas.microsoft.com/office/powerpoint/2010/main" val="48952705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98E3CB2640C81744928279585D4A664A" ma:contentTypeVersion="11" ma:contentTypeDescription="Создание документа." ma:contentTypeScope="" ma:versionID="cdc222d9b54b5aeded124729ef7d3ae9">
  <xsd:schema xmlns:xsd="http://www.w3.org/2001/XMLSchema" xmlns:xs="http://www.w3.org/2001/XMLSchema" xmlns:p="http://schemas.microsoft.com/office/2006/metadata/properties" xmlns:ns2="b8fe0a08-5d13-4527-b6da-45b036e56415" xmlns:ns3="30b7ca45-b60c-42e8-bffa-54e603c66290" targetNamespace="http://schemas.microsoft.com/office/2006/metadata/properties" ma:root="true" ma:fieldsID="132cf51d49d2764c5fa80e5f83cb300a" ns2:_="" ns3:_="">
    <xsd:import namespace="b8fe0a08-5d13-4527-b6da-45b036e56415"/>
    <xsd:import namespace="30b7ca45-b60c-42e8-bffa-54e603c6629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e0a08-5d13-4527-b6da-45b036e564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b7ca45-b60c-42e8-bffa-54e603c6629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e2a7ff5-c768-4bb9-af62-56357573f43d}" ma:internalName="TaxCatchAll" ma:showField="CatchAllData" ma:web="30b7ca45-b60c-42e8-bffa-54e603c662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83EC09-E33B-49CF-8550-E0D80103ACCF}">
  <ds:schemaRefs>
    <ds:schemaRef ds:uri="http://schemas.microsoft.com/sharepoint/v3/contenttype/forms"/>
  </ds:schemaRefs>
</ds:datastoreItem>
</file>

<file path=customXml/itemProps2.xml><?xml version="1.0" encoding="utf-8"?>
<ds:datastoreItem xmlns:ds="http://schemas.openxmlformats.org/officeDocument/2006/customXml" ds:itemID="{3E6132CC-CF83-424A-805B-A94303C62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fe0a08-5d13-4527-b6da-45b036e56415"/>
    <ds:schemaRef ds:uri="30b7ca45-b60c-42e8-bffa-54e603c662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71</TotalTime>
  <Words>808</Words>
  <Application>Microsoft Office PowerPoint</Application>
  <PresentationFormat>Широкоэкранный</PresentationFormat>
  <Paragraphs>27</Paragraphs>
  <Slides>15</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15</vt:i4>
      </vt:variant>
    </vt:vector>
  </HeadingPairs>
  <TitlesOfParts>
    <vt:vector size="18" baseType="lpstr">
      <vt:lpstr>Arial</vt:lpstr>
      <vt:lpstr>Garamond</vt:lpstr>
      <vt:lpstr>Organique</vt:lpstr>
      <vt:lpstr>Practical recommendations for working with conflict clients , 11  golden rules of a conflict-free pharmacy</vt:lpstr>
      <vt:lpstr>Презентация PowerPoint</vt:lpstr>
      <vt:lpstr>Презентация PowerPoint</vt:lpstr>
      <vt:lpstr>1. Stay Calm.</vt:lpstr>
      <vt:lpstr>2. Listen to Understand</vt:lpstr>
      <vt:lpstr>3. Accentuate the Positive.</vt:lpstr>
      <vt:lpstr>4. State Your Case Tactfully.</vt:lpstr>
      <vt:lpstr>5. Attack the Problem, Not the Person.</vt:lpstr>
      <vt:lpstr>6,Focus on the Future, Not the Past.</vt:lpstr>
      <vt:lpstr>7. Ask the Right Kind of Questions.</vt:lpstr>
      <vt:lpstr>8. Pick Your Battles.</vt:lpstr>
      <vt:lpstr>9. Be Creative</vt:lpstr>
      <vt:lpstr>10. Be Confident</vt:lpstr>
      <vt:lpstr>11. Celebrate Agreement!</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and professional relations in pharmacy teams , the influence of the commercial component on the activity of the pharmacy</dc:title>
  <dc:creator>hanae</dc:creator>
  <cp:lastModifiedBy>Учетная запись Майкрософт</cp:lastModifiedBy>
  <cp:revision>9</cp:revision>
  <dcterms:created xsi:type="dcterms:W3CDTF">2023-10-10T06:23:17Z</dcterms:created>
  <dcterms:modified xsi:type="dcterms:W3CDTF">2024-03-02T11:19:06Z</dcterms:modified>
</cp:coreProperties>
</file>