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3"/>
  </p:sldMasterIdLst>
  <p:sldIdLst>
    <p:sldId id="256" r:id="rId4"/>
    <p:sldId id="257" r:id="rId5"/>
    <p:sldId id="258" r:id="rId6"/>
    <p:sldId id="259"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3" d="100"/>
          <a:sy n="93" d="100"/>
        </p:scale>
        <p:origin x="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fr-FR"/>
              <a:t>Modifiez le style du titre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3/2/2024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3/2/2024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fr-FR"/>
              <a:t>Modifiez le style du titre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3/2/2024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3/2/2024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3/2/2024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3/2/2024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fr-FR"/>
              <a:t>Modifiez le style du titre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3/2/2024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3/2/2024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3/2/2024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4000" b="1" i="1" u="sng" dirty="0"/>
              <a:t>Violation of </a:t>
            </a:r>
            <a:r>
              <a:rPr lang="fr-FR" sz="4000" b="1" i="1" u="sng" dirty="0" err="1"/>
              <a:t>ethical</a:t>
            </a:r>
            <a:r>
              <a:rPr lang="fr-FR" sz="4000" b="1" i="1" u="sng" dirty="0"/>
              <a:t> </a:t>
            </a:r>
            <a:r>
              <a:rPr lang="fr-FR" sz="4000" b="1" i="1" u="sng" dirty="0" err="1"/>
              <a:t>principles</a:t>
            </a:r>
            <a:r>
              <a:rPr lang="fr-FR" sz="4000" b="1" i="1" u="sng" dirty="0"/>
              <a:t> in the promotion of </a:t>
            </a:r>
            <a:r>
              <a:rPr lang="fr-FR" sz="4000" b="1" i="1" u="sng" dirty="0" err="1"/>
              <a:t>medicines</a:t>
            </a:r>
            <a:r>
              <a:rPr lang="fr-FR" sz="4000" b="1" i="1" u="sng" dirty="0"/>
              <a:t> ,</a:t>
            </a:r>
            <a:r>
              <a:rPr lang="fr-FR" sz="4000" b="1" i="1" u="sng" dirty="0" err="1"/>
              <a:t>competition</a:t>
            </a:r>
            <a:endParaRPr lang="fr-FR" sz="4000" b="1" i="1" u="sng" dirty="0"/>
          </a:p>
        </p:txBody>
      </p:sp>
    </p:spTree>
    <p:extLst>
      <p:ext uri="{BB962C8B-B14F-4D97-AF65-F5344CB8AC3E}">
        <p14:creationId xmlns:p14="http://schemas.microsoft.com/office/powerpoint/2010/main" val="1016059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101436"/>
            <a:ext cx="9601200" cy="1000496"/>
          </a:xfrm>
        </p:spPr>
        <p:txBody>
          <a:bodyPr/>
          <a:lstStyle/>
          <a:p>
            <a:r>
              <a:rPr lang="fr-FR" b="1" i="1" u="sng" dirty="0"/>
              <a:t>Introduction:</a:t>
            </a:r>
          </a:p>
        </p:txBody>
      </p:sp>
      <p:sp>
        <p:nvSpPr>
          <p:cNvPr id="3" name="Espace réservé du contenu 2"/>
          <p:cNvSpPr>
            <a:spLocks noGrp="1"/>
          </p:cNvSpPr>
          <p:nvPr>
            <p:ph idx="1"/>
          </p:nvPr>
        </p:nvSpPr>
        <p:spPr/>
        <p:txBody>
          <a:bodyPr/>
          <a:lstStyle/>
          <a:p>
            <a:r>
              <a:rPr lang="en-US" dirty="0"/>
              <a:t>the healthcare industry holds a unique and profound responsibility, one that transcends traditional business competition. It involves the well-being, and often the very lives, of individuals who place their trust in medical professionals and the medications they prescribe. As such, ethical considerations must take precedence over any other driving force, and the promotion of medicines should be conducted with the highest level of integrity and responsibility.</a:t>
            </a:r>
          </a:p>
          <a:p>
            <a:r>
              <a:rPr lang="en-US" dirty="0"/>
              <a:t>However, as we explore the landscape of medicine promotion and competition, it becomes evident that this commitment to ethical principles is not always upheld. In the pursuit of market share, profit margins, and a competitive edge, some actors within the pharmaceutical industry have resorted to practices that challenge the very essence of ethical conduct.</a:t>
            </a:r>
          </a:p>
          <a:p>
            <a:endParaRPr lang="fr-FR" dirty="0"/>
          </a:p>
        </p:txBody>
      </p:sp>
    </p:spTree>
    <p:extLst>
      <p:ext uri="{BB962C8B-B14F-4D97-AF65-F5344CB8AC3E}">
        <p14:creationId xmlns:p14="http://schemas.microsoft.com/office/powerpoint/2010/main" val="1457499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199408"/>
            <a:ext cx="9601200" cy="972292"/>
          </a:xfrm>
        </p:spPr>
        <p:txBody>
          <a:bodyPr>
            <a:normAutofit/>
          </a:bodyPr>
          <a:lstStyle/>
          <a:p>
            <a:r>
              <a:rPr lang="en-US" sz="2800" b="1" i="1" u="sng" dirty="0"/>
              <a:t>The importance of ethical principles in medicine promotion and competition:</a:t>
            </a:r>
            <a:endParaRPr lang="fr-FR" sz="2800" b="1" i="1" u="sng" dirty="0"/>
          </a:p>
        </p:txBody>
      </p:sp>
      <p:sp>
        <p:nvSpPr>
          <p:cNvPr id="3" name="Espace réservé du contenu 2"/>
          <p:cNvSpPr>
            <a:spLocks noGrp="1"/>
          </p:cNvSpPr>
          <p:nvPr>
            <p:ph idx="1"/>
          </p:nvPr>
        </p:nvSpPr>
        <p:spPr/>
        <p:txBody>
          <a:bodyPr>
            <a:normAutofit fontScale="70000" lnSpcReduction="20000"/>
          </a:bodyPr>
          <a:lstStyle/>
          <a:p>
            <a:r>
              <a:rPr lang="en-US" b="1" dirty="0">
                <a:solidFill>
                  <a:srgbClr val="FF0000"/>
                </a:solidFill>
              </a:rPr>
              <a:t>Patient Welfare</a:t>
            </a:r>
            <a:r>
              <a:rPr lang="en-US" b="1" dirty="0"/>
              <a:t>: At the heart of ethical medicine promotion and competition is the well-being of patients. Ethical practices prioritize the health and safety of individuals, ensuring that they receive accurate information about medications and treatments, leading to better healthcare outcomes.</a:t>
            </a:r>
          </a:p>
          <a:p>
            <a:r>
              <a:rPr lang="en-US" b="1" dirty="0">
                <a:solidFill>
                  <a:srgbClr val="FF0000"/>
                </a:solidFill>
              </a:rPr>
              <a:t>Trust and Credibility</a:t>
            </a:r>
            <a:r>
              <a:rPr lang="en-US" b="1" dirty="0"/>
              <a:t>: Ethical conduct fosters trust between patients, healthcare professionals, and the pharmaceutical industry. When individuals believe that they are receiving truthful and unbiased information, they are more likely to have confidence in their healthcare providers and the medications prescribed.</a:t>
            </a:r>
          </a:p>
          <a:p>
            <a:r>
              <a:rPr lang="en-US" b="1" dirty="0">
                <a:solidFill>
                  <a:srgbClr val="FF0000"/>
                </a:solidFill>
              </a:rPr>
              <a:t>Scientific Integrity</a:t>
            </a:r>
            <a:r>
              <a:rPr lang="en-US" b="1" dirty="0"/>
              <a:t>: Ethical principles demand that information provided about medicines is based on sound scientific evidence. This ensures that healthcare decisions are rooted in facts, leading to better patient care and avoiding the potential harm caused by misleading or false information.</a:t>
            </a:r>
          </a:p>
          <a:p>
            <a:r>
              <a:rPr lang="en-US" b="1" dirty="0">
                <a:solidFill>
                  <a:srgbClr val="FF0000"/>
                </a:solidFill>
              </a:rPr>
              <a:t>Transparency:</a:t>
            </a:r>
            <a:r>
              <a:rPr lang="en-US" b="1" dirty="0"/>
              <a:t> Ethical medicine promotion and competition require transparency in all interactions. This transparency helps patients and healthcare providers make informed decisions about treatment options, side effects, and risks, reducing the potential for harm.</a:t>
            </a:r>
          </a:p>
          <a:p>
            <a:r>
              <a:rPr lang="en-US" b="1" dirty="0">
                <a:solidFill>
                  <a:srgbClr val="FF0000"/>
                </a:solidFill>
              </a:rPr>
              <a:t>Regulatory Compliance</a:t>
            </a:r>
            <a:r>
              <a:rPr lang="en-US" b="1" dirty="0"/>
              <a:t>: Adhering to ethical principles means complying with regulations and guidelines established by government agencies, such as the FDA or the EMA. This promotes accountability and ensures that medications are tested rigorously for safety and efficacy.</a:t>
            </a:r>
          </a:p>
          <a:p>
            <a:endParaRPr lang="fr-FR" dirty="0"/>
          </a:p>
        </p:txBody>
      </p:sp>
    </p:spTree>
    <p:extLst>
      <p:ext uri="{BB962C8B-B14F-4D97-AF65-F5344CB8AC3E}">
        <p14:creationId xmlns:p14="http://schemas.microsoft.com/office/powerpoint/2010/main" val="2389428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4727" y="427512"/>
            <a:ext cx="9601200" cy="224146"/>
          </a:xfrm>
        </p:spPr>
        <p:txBody>
          <a:bodyPr>
            <a:normAutofit fontScale="90000"/>
          </a:bodyPr>
          <a:lstStyle/>
          <a:p>
            <a:endParaRPr lang="fr-FR" dirty="0"/>
          </a:p>
        </p:txBody>
      </p:sp>
      <p:sp>
        <p:nvSpPr>
          <p:cNvPr id="3" name="Espace réservé du contenu 2"/>
          <p:cNvSpPr>
            <a:spLocks noGrp="1"/>
          </p:cNvSpPr>
          <p:nvPr>
            <p:ph idx="1"/>
          </p:nvPr>
        </p:nvSpPr>
        <p:spPr>
          <a:xfrm>
            <a:off x="1371600" y="1508166"/>
            <a:ext cx="9601200" cy="4359234"/>
          </a:xfrm>
        </p:spPr>
        <p:txBody>
          <a:bodyPr>
            <a:normAutofit fontScale="77500" lnSpcReduction="20000"/>
          </a:bodyPr>
          <a:lstStyle/>
          <a:p>
            <a:r>
              <a:rPr lang="en-US" b="1" dirty="0">
                <a:solidFill>
                  <a:srgbClr val="FF0000"/>
                </a:solidFill>
              </a:rPr>
              <a:t>Public Health</a:t>
            </a:r>
            <a:r>
              <a:rPr lang="en-US" b="1" dirty="0"/>
              <a:t>: Ethical promotion and competition contribute to public health by ensuring that patients receive the best possible care. It prevents the spread of misinformation, the overuse of certain medications, and the promotion of unproven treatments that could harm individuals or the population at large.</a:t>
            </a:r>
          </a:p>
          <a:p>
            <a:r>
              <a:rPr lang="en-US" b="1" dirty="0">
                <a:solidFill>
                  <a:srgbClr val="FF0000"/>
                </a:solidFill>
              </a:rPr>
              <a:t>Healthcare Costs</a:t>
            </a:r>
            <a:r>
              <a:rPr lang="en-US" b="1" dirty="0"/>
              <a:t>: Ethical practices can help control healthcare costs by preventing unnecessary or inappropriate prescription of medications and treatments. Ethical competition can also encourage the development of cost-effective solutions, benefiting both patients and healthcare systems.</a:t>
            </a:r>
          </a:p>
          <a:p>
            <a:r>
              <a:rPr lang="en-US" b="1" dirty="0">
                <a:solidFill>
                  <a:srgbClr val="FF0000"/>
                </a:solidFill>
              </a:rPr>
              <a:t>Professional Reputation</a:t>
            </a:r>
            <a:r>
              <a:rPr lang="en-US" b="1" dirty="0"/>
              <a:t>: Healthcare professionals and pharmaceutical companies that uphold ethical principles build strong reputations within the industry. Such reputations can lead to increased credibility, partnerships, and the trust of patients, which are invaluable assets in the healthcare sector.</a:t>
            </a:r>
          </a:p>
          <a:p>
            <a:r>
              <a:rPr lang="en-US" b="1" dirty="0">
                <a:solidFill>
                  <a:srgbClr val="FF0000"/>
                </a:solidFill>
              </a:rPr>
              <a:t>Long-Term Sustainability</a:t>
            </a:r>
            <a:r>
              <a:rPr lang="en-US" b="1" dirty="0"/>
              <a:t>: Ethical medicine promotion and competition contribute to the long-term sustainability of the healthcare industry. It fosters an environment where innovation and scientific advancement are balanced with the responsibility to safeguard the health of individuals and society.</a:t>
            </a:r>
          </a:p>
          <a:p>
            <a:r>
              <a:rPr lang="en-US" b="1" dirty="0"/>
              <a:t>The ethical principles in medicine promotion and competition are essential for safeguarding the health and well-being of individuals, maintaining trust within the healthcare sector, and advancing medical science responsibly. By upholding these principles, we ensure that healthcare remains patient-centered, transparent, and committed to the highest standards of ethics and integrity.</a:t>
            </a:r>
          </a:p>
          <a:p>
            <a:endParaRPr lang="fr-FR" b="1" dirty="0"/>
          </a:p>
        </p:txBody>
      </p:sp>
    </p:spTree>
    <p:extLst>
      <p:ext uri="{BB962C8B-B14F-4D97-AF65-F5344CB8AC3E}">
        <p14:creationId xmlns:p14="http://schemas.microsoft.com/office/powerpoint/2010/main" val="2267033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401288"/>
            <a:ext cx="9601200" cy="770412"/>
          </a:xfrm>
        </p:spPr>
        <p:txBody>
          <a:bodyPr>
            <a:normAutofit/>
          </a:bodyPr>
          <a:lstStyle/>
          <a:p>
            <a:r>
              <a:rPr lang="en-US" sz="3200" b="1" i="1" u="sng" dirty="0"/>
              <a:t>Ethical Principles in Medicine Promotion</a:t>
            </a:r>
            <a:endParaRPr lang="fr-FR" sz="3200" b="1" i="1" u="sng" dirty="0"/>
          </a:p>
        </p:txBody>
      </p:sp>
      <p:sp>
        <p:nvSpPr>
          <p:cNvPr id="3" name="Espace réservé du contenu 2"/>
          <p:cNvSpPr>
            <a:spLocks noGrp="1"/>
          </p:cNvSpPr>
          <p:nvPr>
            <p:ph idx="1"/>
          </p:nvPr>
        </p:nvSpPr>
        <p:spPr/>
        <p:txBody>
          <a:bodyPr>
            <a:normAutofit fontScale="77500" lnSpcReduction="20000"/>
          </a:bodyPr>
          <a:lstStyle/>
          <a:p>
            <a:r>
              <a:rPr lang="en-US" b="1" dirty="0"/>
              <a:t>Patient-Centered Care: The primary focus of medicine promotion should be the well-being of patients. All promotional activities should serve the best interests of patients and their health outcomes.</a:t>
            </a:r>
          </a:p>
          <a:p>
            <a:r>
              <a:rPr lang="en-US" b="1" dirty="0"/>
              <a:t>Honesty and Truthfulness: Information provided about medical products must be accurate, truthful, and supported by scientific evidence. Any claims made in promotional materials should be substantiated and not misleading.</a:t>
            </a:r>
          </a:p>
          <a:p>
            <a:r>
              <a:rPr lang="en-US" b="1" dirty="0"/>
              <a:t>Scientific Integrity: Promotional materials should be based on sound scientific evidence and should not misrepresent the safety or efficacy of a product. Scientific data should be reported transparently and honestly.</a:t>
            </a:r>
          </a:p>
          <a:p>
            <a:r>
              <a:rPr lang="en-US" b="1" dirty="0"/>
              <a:t>Transparency: All promotional activities should be transparent and disclose any potential conflicts of interest. Patients and healthcare providers have a right to know if there are financial or other ties between the promoter and the product being promoted.</a:t>
            </a:r>
          </a:p>
          <a:p>
            <a:r>
              <a:rPr lang="en-US" b="1" dirty="0"/>
              <a:t>Balance and Fairness: Information provided about medical products should present a balanced view of the potential benefits and risks. This includes discussing potential side effects and contraindications, not just the positive aspects.</a:t>
            </a:r>
          </a:p>
          <a:p>
            <a:endParaRPr lang="fr-FR" dirty="0"/>
          </a:p>
        </p:txBody>
      </p:sp>
    </p:spTree>
    <p:extLst>
      <p:ext uri="{BB962C8B-B14F-4D97-AF65-F5344CB8AC3E}">
        <p14:creationId xmlns:p14="http://schemas.microsoft.com/office/powerpoint/2010/main" val="645523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685800"/>
            <a:ext cx="9601200" cy="739239"/>
          </a:xfrm>
        </p:spPr>
        <p:txBody>
          <a:bodyPr/>
          <a:lstStyle/>
          <a:p>
            <a:endParaRPr lang="fr-FR" dirty="0"/>
          </a:p>
        </p:txBody>
      </p:sp>
      <p:sp>
        <p:nvSpPr>
          <p:cNvPr id="3" name="Espace réservé du contenu 2"/>
          <p:cNvSpPr>
            <a:spLocks noGrp="1"/>
          </p:cNvSpPr>
          <p:nvPr>
            <p:ph idx="1"/>
          </p:nvPr>
        </p:nvSpPr>
        <p:spPr>
          <a:xfrm>
            <a:off x="1371600" y="1876301"/>
            <a:ext cx="9601200" cy="3991099"/>
          </a:xfrm>
        </p:spPr>
        <p:txBody>
          <a:bodyPr>
            <a:normAutofit fontScale="92500" lnSpcReduction="20000"/>
          </a:bodyPr>
          <a:lstStyle/>
          <a:p>
            <a:r>
              <a:rPr lang="en-US" b="1" dirty="0"/>
              <a:t>Privacy and Consent: Patient privacy should be respected, and personal health information should not be used for promotional purposes without informed consent.</a:t>
            </a:r>
          </a:p>
          <a:p>
            <a:r>
              <a:rPr lang="en-US" b="1" dirty="0"/>
              <a:t>Respect for Autonomy: Patients should be able to make informed decisions about their healthcare. Promotional materials should respect the autonomy of patients and healthcare providers by providing unbiased information.</a:t>
            </a:r>
          </a:p>
          <a:p>
            <a:r>
              <a:rPr lang="en-US" b="1" dirty="0"/>
              <a:t>Non-Exploitation: Vulnerable populations, including children and the elderly, should not be exploited in promotional activities. Promoters should act ethically, particularly when targeting these groups.</a:t>
            </a:r>
          </a:p>
          <a:p>
            <a:r>
              <a:rPr lang="en-US" b="1" dirty="0"/>
              <a:t>Responsible Marketing to Healthcare Professionals: Promoting products to healthcare professionals should be done responsibly, avoiding undue influence and conflicts of interest. Healthcare professionals should make decisions based on the best interests of their patients rather than incentives.</a:t>
            </a:r>
          </a:p>
          <a:p>
            <a:r>
              <a:rPr lang="en-US" b="1" dirty="0"/>
              <a:t>Regulatory Compliance: Promoters should adhere to all relevant laws and regulations governing the promotion of medical products. </a:t>
            </a:r>
            <a:endParaRPr lang="fr-FR" dirty="0"/>
          </a:p>
        </p:txBody>
      </p:sp>
    </p:spTree>
    <p:extLst>
      <p:ext uri="{BB962C8B-B14F-4D97-AF65-F5344CB8AC3E}">
        <p14:creationId xmlns:p14="http://schemas.microsoft.com/office/powerpoint/2010/main" val="160274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685800"/>
            <a:ext cx="9601200" cy="881743"/>
          </a:xfrm>
        </p:spPr>
        <p:txBody>
          <a:bodyPr/>
          <a:lstStyle/>
          <a:p>
            <a:endParaRPr lang="fr-FR" dirty="0"/>
          </a:p>
        </p:txBody>
      </p:sp>
      <p:sp>
        <p:nvSpPr>
          <p:cNvPr id="3" name="Espace réservé du contenu 2"/>
          <p:cNvSpPr>
            <a:spLocks noGrp="1"/>
          </p:cNvSpPr>
          <p:nvPr>
            <p:ph idx="1"/>
          </p:nvPr>
        </p:nvSpPr>
        <p:spPr>
          <a:xfrm>
            <a:off x="1371600" y="2030681"/>
            <a:ext cx="9601200" cy="3836719"/>
          </a:xfrm>
        </p:spPr>
        <p:txBody>
          <a:bodyPr>
            <a:normAutofit fontScale="92500" lnSpcReduction="10000"/>
          </a:bodyPr>
          <a:lstStyle/>
          <a:p>
            <a:r>
              <a:rPr lang="en-US" b="1" dirty="0"/>
              <a:t>Monitoring and Accountability: Establish mechanisms for monitoring and holding those who engage in unethical promotion accountable for their actions. This may involve self-regulation, external oversight, and reporting mechanisms.</a:t>
            </a:r>
          </a:p>
          <a:p>
            <a:r>
              <a:rPr lang="en-US" b="1" dirty="0"/>
              <a:t>Education and Training: Promoters should ensure that their employees are adequately trained in ethical principles and are aware of their responsibilities when promoting medical products.</a:t>
            </a:r>
          </a:p>
          <a:p>
            <a:r>
              <a:rPr lang="en-US" b="1" dirty="0"/>
              <a:t>Continuous Improvement: Ethical promotion practices should evolve and improve over time in response to emerging challenges and changes in healthcare environments.</a:t>
            </a:r>
          </a:p>
          <a:p>
            <a:r>
              <a:rPr lang="en-US" b="1" dirty="0"/>
              <a:t>By adhering to these ethical principles, the promotion of medical products can help build trust between patients, healthcare professionals, and pharmaceutical companies, ensuring that patients receive accurate information and the best possible care. These principles are essential in maintaining the integrity of healthcare systems and the quality of patient care.</a:t>
            </a:r>
          </a:p>
          <a:p>
            <a:endParaRPr lang="en-US" dirty="0"/>
          </a:p>
          <a:p>
            <a:endParaRPr lang="en-US" dirty="0"/>
          </a:p>
          <a:p>
            <a:endParaRPr lang="en-US" dirty="0"/>
          </a:p>
          <a:p>
            <a:endParaRPr lang="en-US" dirty="0"/>
          </a:p>
          <a:p>
            <a:endParaRPr lang="fr-FR" dirty="0"/>
          </a:p>
        </p:txBody>
      </p:sp>
    </p:spTree>
    <p:extLst>
      <p:ext uri="{BB962C8B-B14F-4D97-AF65-F5344CB8AC3E}">
        <p14:creationId xmlns:p14="http://schemas.microsoft.com/office/powerpoint/2010/main" val="571134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291441"/>
            <a:ext cx="9601200" cy="751115"/>
          </a:xfrm>
        </p:spPr>
        <p:txBody>
          <a:bodyPr>
            <a:normAutofit/>
          </a:bodyPr>
          <a:lstStyle/>
          <a:p>
            <a:r>
              <a:rPr lang="en-US" sz="3200" b="1" i="1" u="sng" dirty="0"/>
              <a:t>Violations of Ethical Principles in Competition</a:t>
            </a:r>
            <a:endParaRPr lang="fr-FR" sz="3200" b="1" i="1" u="sng" dirty="0"/>
          </a:p>
        </p:txBody>
      </p:sp>
      <p:sp>
        <p:nvSpPr>
          <p:cNvPr id="3" name="Espace réservé du contenu 2"/>
          <p:cNvSpPr>
            <a:spLocks noGrp="1"/>
          </p:cNvSpPr>
          <p:nvPr>
            <p:ph idx="1"/>
          </p:nvPr>
        </p:nvSpPr>
        <p:spPr/>
        <p:txBody>
          <a:bodyPr>
            <a:normAutofit fontScale="85000" lnSpcReduction="10000"/>
          </a:bodyPr>
          <a:lstStyle/>
          <a:p>
            <a:r>
              <a:rPr lang="en-US" b="1" dirty="0"/>
              <a:t>False Advertising: Promoting medical products with false or misleading claims that exaggerate their benefits while downplaying or ignoring potential risks is a significant violation of ethical principles. Patients and healthcare providers rely on accurate information to make informed decisions.</a:t>
            </a:r>
          </a:p>
          <a:p>
            <a:r>
              <a:rPr lang="en-US" b="1" dirty="0"/>
              <a:t>Concealment of Adverse Effects: Failing to disclose or intentionally concealing information about a product's adverse effects, risks, or side effects is an unethical practice. Patients have a right to know the potential downsides of a treatment.</a:t>
            </a:r>
          </a:p>
          <a:p>
            <a:r>
              <a:rPr lang="en-US" b="1" dirty="0"/>
              <a:t>Inappropriate Financial Incentives: Offering financial incentives or inducements to healthcare professionals or organizations to promote specific medical products can compromise the independence and judgment of healthcare providers, potentially leading to decisions that are not in the best interest of patients.</a:t>
            </a:r>
          </a:p>
          <a:p>
            <a:r>
              <a:rPr lang="en-US" b="1" dirty="0"/>
              <a:t>Off-Label Promotion: Promoting a drug or medical device for uses that are not approved by regulatory authorities (off-label use) without adequate scientific evidence is unethical and potentially dangerous. It can put patients at risk and undermine the regulatory process.</a:t>
            </a:r>
          </a:p>
          <a:p>
            <a:endParaRPr lang="fr-FR" dirty="0"/>
          </a:p>
        </p:txBody>
      </p:sp>
    </p:spTree>
    <p:extLst>
      <p:ext uri="{BB962C8B-B14F-4D97-AF65-F5344CB8AC3E}">
        <p14:creationId xmlns:p14="http://schemas.microsoft.com/office/powerpoint/2010/main" val="1900021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685800"/>
            <a:ext cx="9601200" cy="667987"/>
          </a:xfrm>
        </p:spPr>
        <p:txBody>
          <a:bodyPr>
            <a:normAutofit fontScale="90000"/>
          </a:bodyPr>
          <a:lstStyle/>
          <a:p>
            <a:endParaRPr lang="fr-FR" dirty="0"/>
          </a:p>
        </p:txBody>
      </p:sp>
      <p:sp>
        <p:nvSpPr>
          <p:cNvPr id="3" name="Espace réservé du contenu 2"/>
          <p:cNvSpPr>
            <a:spLocks noGrp="1"/>
          </p:cNvSpPr>
          <p:nvPr>
            <p:ph idx="1"/>
          </p:nvPr>
        </p:nvSpPr>
        <p:spPr>
          <a:xfrm>
            <a:off x="1371600" y="1805049"/>
            <a:ext cx="9601200" cy="4062351"/>
          </a:xfrm>
        </p:spPr>
        <p:txBody>
          <a:bodyPr>
            <a:normAutofit fontScale="77500" lnSpcReduction="20000"/>
          </a:bodyPr>
          <a:lstStyle/>
          <a:p>
            <a:r>
              <a:rPr lang="en-US" b="1" dirty="0"/>
              <a:t>Unfair Competitive Practices: Engaging in anti-competitive behavior, such as collusion, market manipulation, or predatory pricing, harms competition and can lead to higher prices, reduced access, and decreased quality of care.</a:t>
            </a:r>
          </a:p>
          <a:p>
            <a:r>
              <a:rPr lang="en-US" b="1" dirty="0"/>
              <a:t>Data Manipulation: Falsifying or manipulating clinical trial data or research results to make a medical product appear more effective or safer than it actually is constitutes a grave ethical breach.</a:t>
            </a:r>
          </a:p>
          <a:p>
            <a:r>
              <a:rPr lang="en-US" b="1" dirty="0"/>
              <a:t>Bribery and Corruption: Offering or accepting bribes or kickbacks in exchange for preferential treatment or promotion of a specific medical product is not only unethical but also illegal in many jurisdictions.</a:t>
            </a:r>
          </a:p>
          <a:p>
            <a:r>
              <a:rPr lang="en-US" b="1" dirty="0"/>
              <a:t>Patient Data Misuse: Inappropriately accessing, using, or disclosing patient data for competitive purposes without consent or proper safeguards is a violation of patient privacy and ethical principles.</a:t>
            </a:r>
          </a:p>
          <a:p>
            <a:r>
              <a:rPr lang="en-US" b="1" dirty="0"/>
              <a:t>Unfair Marketing Tactics: Engaging in aggressive or deceptive marketing tactics to unfairly gain a competitive advantage, such as spreading false rumors about competitors or engaging in smear campaigns, is unethical.</a:t>
            </a:r>
          </a:p>
          <a:p>
            <a:r>
              <a:rPr lang="en-US" b="1" dirty="0"/>
              <a:t>Influence on Medical Research: Exerting undue influence on clinical research or clinical guidelines to favor a particular product or company interest can undermine the credibility of medical research and the trust in healthcare recommendations.</a:t>
            </a:r>
          </a:p>
          <a:p>
            <a:endParaRPr lang="fr-FR" dirty="0"/>
          </a:p>
        </p:txBody>
      </p:sp>
    </p:spTree>
    <p:extLst>
      <p:ext uri="{BB962C8B-B14F-4D97-AF65-F5344CB8AC3E}">
        <p14:creationId xmlns:p14="http://schemas.microsoft.com/office/powerpoint/2010/main" val="739259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b="1" dirty="0"/>
              <a:t>These violations of ethical principles in competition can have serious consequences, including patient harm, loss of trust, legal ramifications, and damage to the healthcare industry's reputation. Ethical competition is essential to ensure that the best interests of patients are always at the forefront and that the healthcare system operates with integrity and transparency.</a:t>
            </a:r>
          </a:p>
          <a:p>
            <a:r>
              <a:rPr lang="en-US" b="1" dirty="0"/>
              <a:t>Addressing and preventing these ethical violations is crucial to maintaining the integrity of healthcare and pharmaceutical competition, prioritizing patient welfare, and ensuring that the healthcare industry operates with transparency, accountability, and ethical responsibility. Regulatory oversight and industry self-regulation are essential in combating these unethical practices.</a:t>
            </a:r>
            <a:endParaRPr lang="fr-FR" b="1" dirty="0"/>
          </a:p>
        </p:txBody>
      </p:sp>
    </p:spTree>
    <p:extLst>
      <p:ext uri="{BB962C8B-B14F-4D97-AF65-F5344CB8AC3E}">
        <p14:creationId xmlns:p14="http://schemas.microsoft.com/office/powerpoint/2010/main" val="193714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69422" y="1104404"/>
            <a:ext cx="9203377" cy="1067295"/>
          </a:xfrm>
        </p:spPr>
        <p:txBody>
          <a:bodyPr>
            <a:normAutofit/>
          </a:bodyPr>
          <a:lstStyle/>
          <a:p>
            <a:r>
              <a:rPr lang="en-US" sz="3200" b="1" i="1" u="sng" dirty="0"/>
              <a:t>Violations of Ethical Principles in Medicine Promotion and Competition</a:t>
            </a:r>
            <a:endParaRPr lang="fr-FR" sz="3200" i="1" u="sng" dirty="0"/>
          </a:p>
        </p:txBody>
      </p:sp>
      <p:sp>
        <p:nvSpPr>
          <p:cNvPr id="3" name="Espace réservé du contenu 2"/>
          <p:cNvSpPr>
            <a:spLocks noGrp="1"/>
          </p:cNvSpPr>
          <p:nvPr>
            <p:ph idx="1"/>
          </p:nvPr>
        </p:nvSpPr>
        <p:spPr/>
        <p:txBody>
          <a:bodyPr>
            <a:normAutofit/>
          </a:bodyPr>
          <a:lstStyle/>
          <a:p>
            <a:r>
              <a:rPr lang="en-US" b="1" dirty="0"/>
              <a:t>The promotion of medicines in a competitive environment is a cornerstone of the pharmaceutical and healthcare industry. However, it is crucial that such promotion adheres to ethical principles to safeguard patient welfare and maintain the integrity of the healthcare system. This three-page discussion delves into the disconcerting issue of ethical violations in the promotion of medicines within a competitive framework. These violations, ranging from false advertising to inappropriate financial incentives, have raised serious concerns about the ethical conduct of pharmaceutical companies and healthcare professionals. This exploration aims to shed light on these practices, their consequences, and the imperative need for stringent adherence to ethical principles in the promotion of medicines and competition.</a:t>
            </a:r>
          </a:p>
          <a:p>
            <a:endParaRPr lang="fr-FR" b="1" dirty="0"/>
          </a:p>
        </p:txBody>
      </p:sp>
    </p:spTree>
    <p:extLst>
      <p:ext uri="{BB962C8B-B14F-4D97-AF65-F5344CB8AC3E}">
        <p14:creationId xmlns:p14="http://schemas.microsoft.com/office/powerpoint/2010/main" val="2029296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685800"/>
            <a:ext cx="9601200" cy="169223"/>
          </a:xfrm>
        </p:spPr>
        <p:txBody>
          <a:bodyPr>
            <a:normAutofit fontScale="90000"/>
          </a:bodyPr>
          <a:lstStyle/>
          <a:p>
            <a:endParaRPr lang="fr-FR" dirty="0"/>
          </a:p>
        </p:txBody>
      </p:sp>
      <p:sp>
        <p:nvSpPr>
          <p:cNvPr id="3" name="Espace réservé du contenu 2"/>
          <p:cNvSpPr>
            <a:spLocks noGrp="1"/>
          </p:cNvSpPr>
          <p:nvPr>
            <p:ph idx="1"/>
          </p:nvPr>
        </p:nvSpPr>
        <p:spPr>
          <a:xfrm>
            <a:off x="1371600" y="1733797"/>
            <a:ext cx="9601200" cy="4133603"/>
          </a:xfrm>
        </p:spPr>
        <p:txBody>
          <a:bodyPr>
            <a:normAutofit fontScale="92500" lnSpcReduction="20000"/>
          </a:bodyPr>
          <a:lstStyle/>
          <a:p>
            <a:r>
              <a:rPr lang="en-US" b="1" dirty="0"/>
              <a:t>The violation of ethical principles in medicine promotion and competition often manifests in various forms. One of the most prevalent issues is the use of false advertising. Pharmaceutical companies sometimes exaggerate the benefits of their medications while downplaying or omitting information about potential risks, misguiding patients and healthcare providers. Additionally, there are instances of concealing adverse effects or failing to disclose them adequately, which is a violation of transparency and truthfulness.</a:t>
            </a:r>
          </a:p>
          <a:p>
            <a:r>
              <a:rPr lang="en-US" b="1" dirty="0"/>
              <a:t>Inappropriate financial incentives pose another ethical challenge. Offering monetary inducements to healthcare professionals or organizations in exchange for the promotion of specific medical products can compromise the independence and objectivity of healthcare providers, diverting their focus from patients' best interests. These violations undermine the principles of transparency, honesty, and patient-centered care.</a:t>
            </a:r>
          </a:p>
          <a:p>
            <a:r>
              <a:rPr lang="en-US" b="1" dirty="0"/>
              <a:t>Unfair competitive practices can be equally detrimental. Collusion, market manipulation, and predatory pricing are a few examples that harm competition, potentially leading to increased healthcare costs and diminished patient access to essential treatments. These practices are in direct conflict with principles of fair competition and patient affordability</a:t>
            </a:r>
            <a:r>
              <a:rPr lang="en-US" dirty="0"/>
              <a:t>.</a:t>
            </a:r>
          </a:p>
          <a:p>
            <a:endParaRPr lang="fr-FR" dirty="0"/>
          </a:p>
        </p:txBody>
      </p:sp>
    </p:spTree>
    <p:extLst>
      <p:ext uri="{BB962C8B-B14F-4D97-AF65-F5344CB8AC3E}">
        <p14:creationId xmlns:p14="http://schemas.microsoft.com/office/powerpoint/2010/main" val="2212400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685800"/>
            <a:ext cx="9601200" cy="632361"/>
          </a:xfrm>
        </p:spPr>
        <p:txBody>
          <a:bodyPr>
            <a:normAutofit fontScale="90000"/>
          </a:bodyPr>
          <a:lstStyle/>
          <a:p>
            <a:endParaRPr lang="fr-FR" dirty="0"/>
          </a:p>
        </p:txBody>
      </p:sp>
      <p:sp>
        <p:nvSpPr>
          <p:cNvPr id="3" name="Espace réservé du contenu 2"/>
          <p:cNvSpPr>
            <a:spLocks noGrp="1"/>
          </p:cNvSpPr>
          <p:nvPr>
            <p:ph idx="1"/>
          </p:nvPr>
        </p:nvSpPr>
        <p:spPr>
          <a:xfrm>
            <a:off x="1371600" y="1911927"/>
            <a:ext cx="9601200" cy="3955473"/>
          </a:xfrm>
        </p:spPr>
        <p:txBody>
          <a:bodyPr>
            <a:normAutofit fontScale="92500" lnSpcReduction="10000"/>
          </a:bodyPr>
          <a:lstStyle/>
          <a:p>
            <a:r>
              <a:rPr lang="en-US" b="1" dirty="0"/>
              <a:t>The consequences of ethical violations in the promotion of medicines and competition are profound and multifaceted. Patients, who should be the central beneficiaries of healthcare, are put at risk by false information, inappropriate financial incentives, and unfair practices. Trust in healthcare professionals and pharmaceutical companies is eroded, and patients may find it challenging to make informed decisions about their health when confronted with misleading data. Moreover, these unethical practices can lead to higher healthcare costs, reduced access to medications, and a decline in the quality of care provided.</a:t>
            </a:r>
          </a:p>
          <a:p>
            <a:r>
              <a:rPr lang="en-US" b="1" dirty="0"/>
              <a:t>In light of these consequences, there is a compelling need for a renewed commitment to ethical principles in medicine promotion and competition. This entails a collective effort from pharmaceutical companies, healthcare professionals, regulators, and policymakers. Ethical promotion not only ensures patient welfare but also maintains the credibility and trustworthiness of the healthcare industry. The healthcare system should stand as a beacon of integrity, transparency, and unwavering patient-centered care, with ethical principles as its guiding light.</a:t>
            </a:r>
          </a:p>
          <a:p>
            <a:endParaRPr lang="fr-FR" dirty="0"/>
          </a:p>
        </p:txBody>
      </p:sp>
    </p:spTree>
    <p:extLst>
      <p:ext uri="{BB962C8B-B14F-4D97-AF65-F5344CB8AC3E}">
        <p14:creationId xmlns:p14="http://schemas.microsoft.com/office/powerpoint/2010/main" val="155262429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98E3CB2640C81744928279585D4A664A" ma:contentTypeVersion="11" ma:contentTypeDescription="Создание документа." ma:contentTypeScope="" ma:versionID="cdc222d9b54b5aeded124729ef7d3ae9">
  <xsd:schema xmlns:xsd="http://www.w3.org/2001/XMLSchema" xmlns:xs="http://www.w3.org/2001/XMLSchema" xmlns:p="http://schemas.microsoft.com/office/2006/metadata/properties" xmlns:ns2="b8fe0a08-5d13-4527-b6da-45b036e56415" xmlns:ns3="30b7ca45-b60c-42e8-bffa-54e603c66290" targetNamespace="http://schemas.microsoft.com/office/2006/metadata/properties" ma:root="true" ma:fieldsID="132cf51d49d2764c5fa80e5f83cb300a" ns2:_="" ns3:_="">
    <xsd:import namespace="b8fe0a08-5d13-4527-b6da-45b036e56415"/>
    <xsd:import namespace="30b7ca45-b60c-42e8-bffa-54e603c6629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e0a08-5d13-4527-b6da-45b036e564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b7ca45-b60c-42e8-bffa-54e603c6629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e2a7ff5-c768-4bb9-af62-56357573f43d}" ma:internalName="TaxCatchAll" ma:showField="CatchAllData" ma:web="30b7ca45-b60c-42e8-bffa-54e603c662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B21439-5177-44F9-ACB5-8A1762F0D2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fe0a08-5d13-4527-b6da-45b036e56415"/>
    <ds:schemaRef ds:uri="30b7ca45-b60c-42e8-bffa-54e603c662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5206DF-AAD4-4C78-9399-5BC6B26B7A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Cadrage</Template>
  <TotalTime>51</TotalTime>
  <Words>2069</Words>
  <Application>Microsoft Office PowerPoint</Application>
  <PresentationFormat>Широкоэкранный</PresentationFormat>
  <Paragraphs>53</Paragraphs>
  <Slides>13</Slides>
  <Notes>0</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13</vt:i4>
      </vt:variant>
    </vt:vector>
  </HeadingPairs>
  <TitlesOfParts>
    <vt:vector size="15" baseType="lpstr">
      <vt:lpstr>Franklin Gothic Book</vt:lpstr>
      <vt:lpstr>Crop</vt:lpstr>
      <vt:lpstr>Violation of ethical principles in the promotion of medicines ,competition</vt:lpstr>
      <vt:lpstr>Introduction:</vt:lpstr>
      <vt:lpstr>The importance of ethical principles in medicine promotion and competition:</vt:lpstr>
      <vt:lpstr>Презентация PowerPoint</vt:lpstr>
      <vt:lpstr>Ethical Principles in Medicine Promotion</vt:lpstr>
      <vt:lpstr>Презентация PowerPoint</vt:lpstr>
      <vt:lpstr>Презентация PowerPoint</vt:lpstr>
      <vt:lpstr>Violations of Ethical Principles in Competition</vt:lpstr>
      <vt:lpstr>Презентация PowerPoint</vt:lpstr>
      <vt:lpstr>Презентация PowerPoint</vt:lpstr>
      <vt:lpstr>Violations of Ethical Principles in Medicine Promotion and Competition</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Violation of ethical principles in the promotion of medicines ,competition</dc:title>
  <dc:creator>hanae</dc:creator>
  <cp:lastModifiedBy>Учетная запись Майкрософт</cp:lastModifiedBy>
  <cp:revision>8</cp:revision>
  <dcterms:created xsi:type="dcterms:W3CDTF">2023-11-07T07:23:05Z</dcterms:created>
  <dcterms:modified xsi:type="dcterms:W3CDTF">2024-03-02T11:18:29Z</dcterms:modified>
</cp:coreProperties>
</file>