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60" r:id="rId8"/>
    <p:sldId id="261"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1" d="100"/>
          <a:sy n="91" d="100"/>
        </p:scale>
        <p:origin x="48" y="12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3/2/2024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indeed.com/career-advice/finding-a-job/what-is-pharmacist"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sz="4800" b="1" u="sng" dirty="0" err="1" smtClean="0"/>
              <a:t>Forms</a:t>
            </a:r>
            <a:r>
              <a:rPr lang="fr-FR" sz="4800" b="1" u="sng" dirty="0" smtClean="0"/>
              <a:t> of </a:t>
            </a:r>
            <a:r>
              <a:rPr lang="fr-FR" sz="4800" b="1" u="sng" dirty="0" err="1" smtClean="0"/>
              <a:t>labor</a:t>
            </a:r>
            <a:r>
              <a:rPr lang="fr-FR" sz="4800" b="1" u="sng" dirty="0" smtClean="0"/>
              <a:t> stimulation motivation in </a:t>
            </a:r>
            <a:r>
              <a:rPr lang="fr-FR" sz="4800" b="1" u="sng" dirty="0" err="1" smtClean="0"/>
              <a:t>pharmacist</a:t>
            </a:r>
            <a:r>
              <a:rPr lang="fr-FR" sz="4800" b="1" u="sng" dirty="0" smtClean="0"/>
              <a:t> </a:t>
            </a:r>
            <a:r>
              <a:rPr lang="fr-FR" sz="4800" b="1" u="sng" dirty="0" err="1" smtClean="0"/>
              <a:t>activity</a:t>
            </a:r>
            <a:r>
              <a:rPr lang="fr-FR" sz="4800" b="1" u="sng" dirty="0" smtClean="0"/>
              <a:t>. </a:t>
            </a:r>
            <a:r>
              <a:rPr lang="fr-FR" sz="4800" b="1" u="sng" dirty="0" err="1" smtClean="0"/>
              <a:t>Demotivational</a:t>
            </a:r>
            <a:r>
              <a:rPr lang="fr-FR" sz="4800" b="1" u="sng" dirty="0" smtClean="0"/>
              <a:t> </a:t>
            </a:r>
            <a:r>
              <a:rPr lang="fr-FR" sz="4800" b="1" u="sng" dirty="0" err="1" smtClean="0"/>
              <a:t>factors</a:t>
            </a:r>
            <a:r>
              <a:rPr lang="fr-FR" sz="4800" b="1" u="sng" dirty="0" smtClean="0"/>
              <a:t> </a:t>
            </a:r>
            <a:r>
              <a:rPr lang="fr-FR" sz="4800" b="1" u="sng" dirty="0" err="1" smtClean="0"/>
              <a:t>at</a:t>
            </a:r>
            <a:r>
              <a:rPr lang="fr-FR" sz="4800" b="1" u="sng" dirty="0" smtClean="0"/>
              <a:t> </a:t>
            </a:r>
            <a:r>
              <a:rPr lang="fr-FR" sz="4800" b="1" u="sng" dirty="0" err="1" smtClean="0"/>
              <a:t>work</a:t>
            </a:r>
            <a:r>
              <a:rPr lang="fr-FR" sz="4800" b="1" u="sng" dirty="0"/>
              <a:t>.</a:t>
            </a:r>
          </a:p>
        </p:txBody>
      </p:sp>
      <p:sp>
        <p:nvSpPr>
          <p:cNvPr id="3" name="Sous-titre 2"/>
          <p:cNvSpPr>
            <a:spLocks noGrp="1"/>
          </p:cNvSpPr>
          <p:nvPr>
            <p:ph type="subTitle" idx="1"/>
          </p:nvPr>
        </p:nvSpPr>
        <p:spPr>
          <a:xfrm>
            <a:off x="1507067" y="5971429"/>
            <a:ext cx="7766936" cy="413467"/>
          </a:xfrm>
        </p:spPr>
        <p:txBody>
          <a:bodyPr/>
          <a:lstStyle/>
          <a:p>
            <a:endParaRPr lang="fr-FR" dirty="0">
              <a:solidFill>
                <a:schemeClr val="tx1"/>
              </a:solidFill>
            </a:endParaRPr>
          </a:p>
        </p:txBody>
      </p:sp>
    </p:spTree>
    <p:extLst>
      <p:ext uri="{BB962C8B-B14F-4D97-AF65-F5344CB8AC3E}">
        <p14:creationId xmlns:p14="http://schemas.microsoft.com/office/powerpoint/2010/main" val="3368592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en-US" dirty="0">
                <a:hlinkClick r:id="rId2"/>
              </a:rPr>
              <a:t>Pharmacists</a:t>
            </a:r>
            <a:r>
              <a:rPr lang="en-US" dirty="0"/>
              <a:t> provide pharmaceutical assistance that may improve an illness, manage a chronic condition or prevent disease. Because pharmacists are medication specialists, patients benefit the most when they have pharmacists as part of their health care team. Pharmacists help patients understand a medication's dosage schedule, its method of administration, its warnings or side effects and possible interactions. They communicate with patients, answer questions and assess factors in successfully taking medication, including lifestyle, transportation, language barriers and diet.</a:t>
            </a:r>
            <a:endParaRPr lang="fr-FR" dirty="0"/>
          </a:p>
        </p:txBody>
      </p:sp>
      <p:pic>
        <p:nvPicPr>
          <p:cNvPr id="4" name="Image 3"/>
          <p:cNvPicPr>
            <a:picLocks noChangeAspect="1"/>
          </p:cNvPicPr>
          <p:nvPr/>
        </p:nvPicPr>
        <p:blipFill>
          <a:blip r:embed="rId3"/>
          <a:stretch>
            <a:fillRect/>
          </a:stretch>
        </p:blipFill>
        <p:spPr>
          <a:xfrm>
            <a:off x="887068" y="4860110"/>
            <a:ext cx="2705100" cy="1685925"/>
          </a:xfrm>
          <a:prstGeom prst="rect">
            <a:avLst/>
          </a:prstGeom>
        </p:spPr>
      </p:pic>
      <p:pic>
        <p:nvPicPr>
          <p:cNvPr id="5" name="Image 4"/>
          <p:cNvPicPr>
            <a:picLocks noChangeAspect="1"/>
          </p:cNvPicPr>
          <p:nvPr/>
        </p:nvPicPr>
        <p:blipFill>
          <a:blip r:embed="rId4"/>
          <a:stretch>
            <a:fillRect/>
          </a:stretch>
        </p:blipFill>
        <p:spPr>
          <a:xfrm>
            <a:off x="4301655" y="4860110"/>
            <a:ext cx="3267987" cy="1685925"/>
          </a:xfrm>
          <a:prstGeom prst="rect">
            <a:avLst/>
          </a:prstGeom>
        </p:spPr>
      </p:pic>
    </p:spTree>
    <p:extLst>
      <p:ext uri="{BB962C8B-B14F-4D97-AF65-F5344CB8AC3E}">
        <p14:creationId xmlns:p14="http://schemas.microsoft.com/office/powerpoint/2010/main" val="1803740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677334" y="1359673"/>
            <a:ext cx="8596668" cy="5160397"/>
          </a:xfrm>
        </p:spPr>
        <p:txBody>
          <a:bodyPr/>
          <a:lstStyle/>
          <a:p>
            <a:r>
              <a:rPr lang="en-US" sz="2000" dirty="0"/>
              <a:t>Being a pharmacist can be a rewarding career that offers opportunities for patient care, scientific research and innovation. In this career field, you can guide patients in their use of medications to manage their </a:t>
            </a:r>
            <a:r>
              <a:rPr lang="en-US" sz="2000" dirty="0" smtClean="0"/>
              <a:t>health    </a:t>
            </a:r>
            <a:r>
              <a:rPr lang="en-US" sz="2000" dirty="0" smtClean="0">
                <a:solidFill>
                  <a:schemeClr val="accent1"/>
                </a:solidFill>
              </a:rPr>
              <a:t>Pharmacists </a:t>
            </a:r>
            <a:r>
              <a:rPr lang="en-US" sz="2000" dirty="0">
                <a:solidFill>
                  <a:schemeClr val="accent1"/>
                </a:solidFill>
              </a:rPr>
              <a:t>are responsible </a:t>
            </a:r>
            <a:r>
              <a:rPr lang="en-US" sz="2000" dirty="0" err="1"/>
              <a:t>for:ensuring</a:t>
            </a:r>
            <a:r>
              <a:rPr lang="en-US" sz="2000" dirty="0"/>
              <a:t> that the supply of medicines is within the law. ensuring that the medicines prescribed to patients are suitable. advising patients about medicines, including how to take them, what reactions may occur and answering patients' questions</a:t>
            </a:r>
            <a:r>
              <a:rPr lang="en-US" dirty="0"/>
              <a:t>.</a:t>
            </a:r>
            <a:endParaRPr lang="en-US" dirty="0" smtClean="0"/>
          </a:p>
          <a:p>
            <a:endParaRPr lang="fr-FR" dirty="0"/>
          </a:p>
        </p:txBody>
      </p:sp>
      <p:pic>
        <p:nvPicPr>
          <p:cNvPr id="4" name="Image 3"/>
          <p:cNvPicPr>
            <a:picLocks noChangeAspect="1"/>
          </p:cNvPicPr>
          <p:nvPr/>
        </p:nvPicPr>
        <p:blipFill>
          <a:blip r:embed="rId2"/>
          <a:stretch>
            <a:fillRect/>
          </a:stretch>
        </p:blipFill>
        <p:spPr>
          <a:xfrm>
            <a:off x="6185742" y="4528476"/>
            <a:ext cx="2619375" cy="1743075"/>
          </a:xfrm>
          <a:prstGeom prst="rect">
            <a:avLst/>
          </a:prstGeom>
        </p:spPr>
      </p:pic>
      <p:pic>
        <p:nvPicPr>
          <p:cNvPr id="5" name="Image 4"/>
          <p:cNvPicPr>
            <a:picLocks noChangeAspect="1"/>
          </p:cNvPicPr>
          <p:nvPr/>
        </p:nvPicPr>
        <p:blipFill>
          <a:blip r:embed="rId3"/>
          <a:stretch>
            <a:fillRect/>
          </a:stretch>
        </p:blipFill>
        <p:spPr>
          <a:xfrm>
            <a:off x="1952334" y="4528476"/>
            <a:ext cx="2466975" cy="1743075"/>
          </a:xfrm>
          <a:prstGeom prst="rect">
            <a:avLst/>
          </a:prstGeom>
        </p:spPr>
      </p:pic>
    </p:spTree>
    <p:extLst>
      <p:ext uri="{BB962C8B-B14F-4D97-AF65-F5344CB8AC3E}">
        <p14:creationId xmlns:p14="http://schemas.microsoft.com/office/powerpoint/2010/main" val="121119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10317"/>
          </a:xfrm>
        </p:spPr>
        <p:txBody>
          <a:bodyPr>
            <a:normAutofit fontScale="90000"/>
          </a:bodyPr>
          <a:lstStyle/>
          <a:p>
            <a:r>
              <a:rPr lang="en-US" dirty="0"/>
              <a:t>What are the activities of a pharmacist?</a:t>
            </a:r>
            <a:br>
              <a:rPr lang="en-US" dirty="0"/>
            </a:br>
            <a:r>
              <a:rPr lang="en-US" dirty="0"/>
              <a:t/>
            </a:r>
            <a:br>
              <a:rPr lang="en-US" dirty="0"/>
            </a:br>
            <a:endParaRPr lang="fr-FR" dirty="0"/>
          </a:p>
        </p:txBody>
      </p:sp>
      <p:sp>
        <p:nvSpPr>
          <p:cNvPr id="3" name="Espace réservé du contenu 2"/>
          <p:cNvSpPr>
            <a:spLocks noGrp="1"/>
          </p:cNvSpPr>
          <p:nvPr>
            <p:ph idx="1"/>
          </p:nvPr>
        </p:nvSpPr>
        <p:spPr>
          <a:xfrm>
            <a:off x="677334" y="1582311"/>
            <a:ext cx="8596668" cy="4459052"/>
          </a:xfrm>
        </p:spPr>
        <p:txBody>
          <a:bodyPr/>
          <a:lstStyle/>
          <a:p>
            <a:r>
              <a:rPr lang="en-US" dirty="0"/>
              <a:t>Pharmacists dispense prescription medications and provide information to patients about the drugs and their use. They also advise physicians and other healthcare workers on the selection, dosage, interactions, and side effects of medications to treat health problems.</a:t>
            </a:r>
            <a:endParaRPr lang="fr-FR" dirty="0"/>
          </a:p>
        </p:txBody>
      </p:sp>
      <p:pic>
        <p:nvPicPr>
          <p:cNvPr id="4" name="Image 3"/>
          <p:cNvPicPr>
            <a:picLocks noChangeAspect="1"/>
          </p:cNvPicPr>
          <p:nvPr/>
        </p:nvPicPr>
        <p:blipFill>
          <a:blip r:embed="rId2"/>
          <a:stretch>
            <a:fillRect/>
          </a:stretch>
        </p:blipFill>
        <p:spPr>
          <a:xfrm>
            <a:off x="5303147" y="3448008"/>
            <a:ext cx="2619375" cy="1743075"/>
          </a:xfrm>
          <a:prstGeom prst="rect">
            <a:avLst/>
          </a:prstGeom>
        </p:spPr>
      </p:pic>
      <p:pic>
        <p:nvPicPr>
          <p:cNvPr id="5" name="Image 4"/>
          <p:cNvPicPr>
            <a:picLocks noChangeAspect="1"/>
          </p:cNvPicPr>
          <p:nvPr/>
        </p:nvPicPr>
        <p:blipFill>
          <a:blip r:embed="rId3"/>
          <a:stretch>
            <a:fillRect/>
          </a:stretch>
        </p:blipFill>
        <p:spPr>
          <a:xfrm>
            <a:off x="1010767" y="4560682"/>
            <a:ext cx="2619375" cy="1743075"/>
          </a:xfrm>
          <a:prstGeom prst="rect">
            <a:avLst/>
          </a:prstGeom>
        </p:spPr>
      </p:pic>
    </p:spTree>
    <p:extLst>
      <p:ext uri="{BB962C8B-B14F-4D97-AF65-F5344CB8AC3E}">
        <p14:creationId xmlns:p14="http://schemas.microsoft.com/office/powerpoint/2010/main" val="186849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9869" y="238540"/>
            <a:ext cx="8140663" cy="349857"/>
          </a:xfrm>
        </p:spPr>
        <p:txBody>
          <a:bodyPr>
            <a:normAutofit fontScale="90000"/>
          </a:bodyPr>
          <a:lstStyle/>
          <a:p>
            <a:endParaRPr lang="fr-FR" dirty="0"/>
          </a:p>
        </p:txBody>
      </p:sp>
      <p:sp>
        <p:nvSpPr>
          <p:cNvPr id="3" name="Espace réservé du contenu 2"/>
          <p:cNvSpPr>
            <a:spLocks noGrp="1"/>
          </p:cNvSpPr>
          <p:nvPr>
            <p:ph idx="1"/>
          </p:nvPr>
        </p:nvSpPr>
        <p:spPr>
          <a:xfrm>
            <a:off x="677334" y="1757237"/>
            <a:ext cx="8596668" cy="4284125"/>
          </a:xfrm>
        </p:spPr>
        <p:txBody>
          <a:bodyPr/>
          <a:lstStyle/>
          <a:p>
            <a:r>
              <a:rPr lang="en-US" dirty="0">
                <a:solidFill>
                  <a:schemeClr val="accent1"/>
                </a:solidFill>
              </a:rPr>
              <a:t> The factors of motivation, of activity</a:t>
            </a:r>
            <a:r>
              <a:rPr lang="en-US" dirty="0"/>
              <a:t>, of pharmaceutical personnel were investigated as material stimulation, moral stimulation, measures of administrative influence, labor mood of the collective, desire to achieve respect in the collective, fear of losing work. As a result of comparing the estimates of motivation factors in pharmacies of both types, it was found that </a:t>
            </a:r>
            <a:r>
              <a:rPr lang="en-US" dirty="0" smtClean="0"/>
              <a:t>the </a:t>
            </a:r>
            <a:r>
              <a:rPr lang="en-US" dirty="0"/>
              <a:t>leading factor of motivation was the working mood of the team </a:t>
            </a:r>
            <a:r>
              <a:rPr lang="en-US" dirty="0" smtClean="0"/>
              <a:t>and </a:t>
            </a:r>
            <a:r>
              <a:rPr lang="en-US" dirty="0"/>
              <a:t>in </a:t>
            </a:r>
            <a:r>
              <a:rPr lang="en-US" dirty="0" smtClean="0"/>
              <a:t>were </a:t>
            </a:r>
            <a:r>
              <a:rPr lang="en-US" dirty="0"/>
              <a:t>the material stimulation  </a:t>
            </a:r>
            <a:endParaRPr lang="en-US" dirty="0" smtClean="0"/>
          </a:p>
          <a:p>
            <a:r>
              <a:rPr lang="en-US" dirty="0"/>
              <a:t>. It was studied the factors of employee demotivation using the F. Herzberg method as direct management and control, working conditions, interpersonal relationships, wages and stability of work, internal organization policy towards the staff. The results' calculations were showed that the most significant demotivating factors for the employees of the </a:t>
            </a:r>
            <a:r>
              <a:rPr lang="en-US" dirty="0" err="1" smtClean="0"/>
              <a:t>Ph</a:t>
            </a:r>
            <a:r>
              <a:rPr lang="en-US" dirty="0" smtClean="0"/>
              <a:t> were </a:t>
            </a:r>
            <a:r>
              <a:rPr lang="en-US" dirty="0"/>
              <a:t>the system of interpersonal relationships </a:t>
            </a:r>
            <a:r>
              <a:rPr lang="en-US" dirty="0" smtClean="0"/>
              <a:t>and </a:t>
            </a:r>
            <a:r>
              <a:rPr lang="en-US" dirty="0"/>
              <a:t>direct </a:t>
            </a:r>
            <a:r>
              <a:rPr lang="en-US" dirty="0" smtClean="0"/>
              <a:t>control.</a:t>
            </a:r>
            <a:endParaRPr lang="fr-FR" dirty="0"/>
          </a:p>
        </p:txBody>
      </p:sp>
    </p:spTree>
    <p:extLst>
      <p:ext uri="{BB962C8B-B14F-4D97-AF65-F5344CB8AC3E}">
        <p14:creationId xmlns:p14="http://schemas.microsoft.com/office/powerpoint/2010/main" val="3530621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dirty="0"/>
              <a:t>It has been studied the opinions of pharmaceutical workers on the creation of certain conditions in order to enhance their work. It was determined that the most significant conditions for increasing motivation in the </a:t>
            </a:r>
            <a:r>
              <a:rPr lang="en-US" dirty="0" err="1" smtClean="0"/>
              <a:t>Ph</a:t>
            </a:r>
            <a:r>
              <a:rPr lang="en-US" dirty="0" smtClean="0"/>
              <a:t>, </a:t>
            </a:r>
            <a:r>
              <a:rPr lang="en-US" dirty="0"/>
              <a:t>in terms of its employees, was to get high wages </a:t>
            </a:r>
            <a:r>
              <a:rPr lang="en-US" dirty="0" smtClean="0"/>
              <a:t>, stability, </a:t>
            </a:r>
            <a:r>
              <a:rPr lang="en-US" dirty="0"/>
              <a:t>rational management </a:t>
            </a:r>
            <a:r>
              <a:rPr lang="en-US" dirty="0" smtClean="0"/>
              <a:t>requirements, </a:t>
            </a:r>
            <a:r>
              <a:rPr lang="en-US" dirty="0"/>
              <a:t>harmonious relationships in the </a:t>
            </a:r>
            <a:r>
              <a:rPr lang="en-US" dirty="0" smtClean="0"/>
              <a:t>team, </a:t>
            </a:r>
            <a:r>
              <a:rPr lang="en-US" dirty="0"/>
              <a:t>bonuses for quality of work </a:t>
            </a:r>
            <a:r>
              <a:rPr lang="en-US" dirty="0" smtClean="0"/>
              <a:t>, </a:t>
            </a:r>
            <a:r>
              <a:rPr lang="en-US" dirty="0"/>
              <a:t>career growth </a:t>
            </a:r>
            <a:r>
              <a:rPr lang="en-US" dirty="0" smtClean="0"/>
              <a:t>and </a:t>
            </a:r>
            <a:r>
              <a:rPr lang="en-US" dirty="0"/>
              <a:t>comfortable working </a:t>
            </a:r>
            <a:r>
              <a:rPr lang="en-US" dirty="0" smtClean="0"/>
              <a:t>conditions</a:t>
            </a:r>
            <a:endParaRPr lang="fr-FR" dirty="0"/>
          </a:p>
        </p:txBody>
      </p:sp>
      <p:pic>
        <p:nvPicPr>
          <p:cNvPr id="4" name="Image 3"/>
          <p:cNvPicPr>
            <a:picLocks noChangeAspect="1"/>
          </p:cNvPicPr>
          <p:nvPr/>
        </p:nvPicPr>
        <p:blipFill>
          <a:blip r:embed="rId2"/>
          <a:stretch>
            <a:fillRect/>
          </a:stretch>
        </p:blipFill>
        <p:spPr>
          <a:xfrm>
            <a:off x="2862014" y="4758442"/>
            <a:ext cx="2524125" cy="1809750"/>
          </a:xfrm>
          <a:prstGeom prst="rect">
            <a:avLst/>
          </a:prstGeom>
        </p:spPr>
      </p:pic>
    </p:spTree>
    <p:extLst>
      <p:ext uri="{BB962C8B-B14F-4D97-AF65-F5344CB8AC3E}">
        <p14:creationId xmlns:p14="http://schemas.microsoft.com/office/powerpoint/2010/main" val="3830515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796603" y="1723268"/>
            <a:ext cx="8596668" cy="3880773"/>
          </a:xfrm>
        </p:spPr>
        <p:txBody>
          <a:bodyPr/>
          <a:lstStyle/>
          <a:p>
            <a:r>
              <a:rPr lang="en-US" dirty="0"/>
              <a:t> Comparative analysis of motivation factors in pharmacies showed that in pharmacies of the first type the leading factor of motivation was the working mood of the team, and of the second type pharmacies – material stimulation. Also important for employees of pharmacies of general type. The study of </a:t>
            </a:r>
            <a:r>
              <a:rPr lang="en-US" dirty="0">
                <a:solidFill>
                  <a:schemeClr val="accent1"/>
                </a:solidFill>
              </a:rPr>
              <a:t>demotivating factors showed that in pharmacies</a:t>
            </a:r>
            <a:r>
              <a:rPr lang="en-US" dirty="0"/>
              <a:t> of both types, unstable interpersonal relationships had a negative effect on motivation. The analysis of conditions of increase of motivation showed that </a:t>
            </a:r>
            <a:r>
              <a:rPr lang="en-US" dirty="0" smtClean="0"/>
              <a:t>in</a:t>
            </a:r>
            <a:r>
              <a:rPr lang="fr-FR" dirty="0"/>
              <a:t> </a:t>
            </a:r>
            <a:r>
              <a:rPr lang="fr-FR" dirty="0" smtClean="0"/>
              <a:t>national-</a:t>
            </a:r>
            <a:r>
              <a:rPr lang="fr-FR" dirty="0" err="1" smtClean="0"/>
              <a:t>pharmaceutical</a:t>
            </a:r>
            <a:r>
              <a:rPr lang="fr-FR" dirty="0" smtClean="0"/>
              <a:t> </a:t>
            </a:r>
            <a:r>
              <a:rPr lang="fr-FR" dirty="0" err="1"/>
              <a:t>organization</a:t>
            </a:r>
            <a:r>
              <a:rPr lang="fr-FR" dirty="0"/>
              <a:t> </a:t>
            </a:r>
            <a:r>
              <a:rPr lang="en-US" dirty="0" smtClean="0"/>
              <a:t> it </a:t>
            </a:r>
            <a:r>
              <a:rPr lang="en-US" dirty="0"/>
              <a:t>was important to receive high wages and its stability, and </a:t>
            </a:r>
            <a:r>
              <a:rPr lang="en-US" dirty="0" smtClean="0"/>
              <a:t>for </a:t>
            </a:r>
            <a:r>
              <a:rPr lang="fr-FR" dirty="0" smtClean="0"/>
              <a:t>local-</a:t>
            </a:r>
            <a:r>
              <a:rPr lang="fr-FR" dirty="0" err="1" smtClean="0"/>
              <a:t>pharmaceutical</a:t>
            </a:r>
            <a:r>
              <a:rPr lang="fr-FR" dirty="0" smtClean="0"/>
              <a:t> </a:t>
            </a:r>
            <a:r>
              <a:rPr lang="fr-FR" dirty="0" err="1"/>
              <a:t>organization</a:t>
            </a:r>
            <a:r>
              <a:rPr lang="en-US" dirty="0" smtClean="0"/>
              <a:t>– </a:t>
            </a:r>
            <a:r>
              <a:rPr lang="en-US" dirty="0"/>
              <a:t>harmonious relationships in the team, bonus system.</a:t>
            </a:r>
            <a:endParaRPr lang="fr-FR" dirty="0"/>
          </a:p>
        </p:txBody>
      </p:sp>
    </p:spTree>
    <p:extLst>
      <p:ext uri="{BB962C8B-B14F-4D97-AF65-F5344CB8AC3E}">
        <p14:creationId xmlns:p14="http://schemas.microsoft.com/office/powerpoint/2010/main" val="1653833123"/>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0b7ca45-b60c-42e8-bffa-54e603c66290" xsi:nil="true"/>
    <lcf76f155ced4ddcb4097134ff3c332f xmlns="b8fe0a08-5d13-4527-b6da-45b036e5641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11" ma:contentTypeDescription="Создание документа." ma:contentTypeScope="" ma:versionID="cdc222d9b54b5aeded124729ef7d3ae9">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132cf51d49d2764c5fa80e5f83cb300a" ns2:_="" ns3:_="">
    <xsd:import namespace="b8fe0a08-5d13-4527-b6da-45b036e56415"/>
    <xsd:import namespace="30b7ca45-b60c-42e8-bffa-54e603c662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2a7ff5-c768-4bb9-af62-56357573f43d}" ma:internalName="TaxCatchAll" ma:showField="CatchAllData" ma:web="30b7ca45-b60c-42e8-bffa-54e603c66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DB4383-00BD-4672-B87C-340D539A1E87}">
  <ds:schemaRefs>
    <ds:schemaRef ds:uri="http://schemas.microsoft.com/office/2006/metadata/properties"/>
    <ds:schemaRef ds:uri="http://schemas.microsoft.com/office/infopath/2007/PartnerControls"/>
    <ds:schemaRef ds:uri="30b7ca45-b60c-42e8-bffa-54e603c66290"/>
    <ds:schemaRef ds:uri="b8fe0a08-5d13-4527-b6da-45b036e56415"/>
  </ds:schemaRefs>
</ds:datastoreItem>
</file>

<file path=customXml/itemProps2.xml><?xml version="1.0" encoding="utf-8"?>
<ds:datastoreItem xmlns:ds="http://schemas.openxmlformats.org/officeDocument/2006/customXml" ds:itemID="{82E61B66-ADCE-429A-B2CC-7DDE7FEF06AD}">
  <ds:schemaRefs>
    <ds:schemaRef ds:uri="http://schemas.microsoft.com/sharepoint/v3/contenttype/forms"/>
  </ds:schemaRefs>
</ds:datastoreItem>
</file>

<file path=customXml/itemProps3.xml><?xml version="1.0" encoding="utf-8"?>
<ds:datastoreItem xmlns:ds="http://schemas.openxmlformats.org/officeDocument/2006/customXml" ds:itemID="{D8C5589C-AB21-4190-9ED0-2BDC89BE9C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fe0a08-5d13-4527-b6da-45b036e56415"/>
    <ds:schemaRef ds:uri="30b7ca45-b60c-42e8-bffa-54e603c66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114</TotalTime>
  <Words>180</Words>
  <Application>Microsoft Office PowerPoint</Application>
  <PresentationFormat>Широкоэкранный</PresentationFormat>
  <Paragraphs>9</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Trebuchet MS</vt:lpstr>
      <vt:lpstr>Wingdings 3</vt:lpstr>
      <vt:lpstr>Facette</vt:lpstr>
      <vt:lpstr>Forms of labor stimulation motivation in pharmacist activity. Demotivational factors at work.</vt:lpstr>
      <vt:lpstr>Презентация PowerPoint</vt:lpstr>
      <vt:lpstr>Презентация PowerPoint</vt:lpstr>
      <vt:lpstr>What are the activities of a pharmacist?  </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Forms of labor stimulation .motivation in pharmacist activity. Demotivational factors at work.</dc:title>
  <dc:creator>Compte Microsoft</dc:creator>
  <cp:lastModifiedBy>Учетная запись Майкрософт</cp:lastModifiedBy>
  <cp:revision>9</cp:revision>
  <dcterms:created xsi:type="dcterms:W3CDTF">2023-10-10T05:59:29Z</dcterms:created>
  <dcterms:modified xsi:type="dcterms:W3CDTF">2024-03-02T11:17:51Z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0x01010098E3CB2640C81744928279585D4A664A</vt:lpwstr>
  </property>
</Properties>
</file>