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5" r:id="rId3"/>
    <p:sldId id="258" r:id="rId4"/>
    <p:sldId id="259" r:id="rId5"/>
    <p:sldId id="260" r:id="rId6"/>
    <p:sldId id="261" r:id="rId7"/>
    <p:sldId id="262" r:id="rId8"/>
    <p:sldId id="264" r:id="rId9"/>
    <p:sldId id="267" r:id="rId10"/>
    <p:sldId id="269" r:id="rId11"/>
    <p:sldId id="270" r:id="rId12"/>
    <p:sldId id="271" r:id="rId13"/>
    <p:sldId id="27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86" y="16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11/7/2023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sz="4000" dirty="0" smtClean="0"/>
              <a:t>Limitations in the </a:t>
            </a:r>
            <a:r>
              <a:rPr lang="fr-FR" sz="4000" dirty="0" err="1" smtClean="0"/>
              <a:t>work</a:t>
            </a:r>
            <a:r>
              <a:rPr lang="fr-FR" sz="4000" dirty="0" smtClean="0"/>
              <a:t> of the </a:t>
            </a:r>
            <a:r>
              <a:rPr lang="fr-FR" sz="4000" dirty="0" err="1" smtClean="0"/>
              <a:t>team.the</a:t>
            </a:r>
            <a:r>
              <a:rPr lang="fr-FR" sz="4000" dirty="0" smtClean="0"/>
              <a:t> </a:t>
            </a:r>
            <a:r>
              <a:rPr lang="fr-FR" sz="4000" dirty="0" err="1" smtClean="0"/>
              <a:t>problem</a:t>
            </a:r>
            <a:r>
              <a:rPr lang="fr-FR" sz="4000" dirty="0" smtClean="0"/>
              <a:t> of adaptation of new and </a:t>
            </a:r>
            <a:r>
              <a:rPr lang="fr-FR" sz="4000" dirty="0" err="1" smtClean="0"/>
              <a:t>young</a:t>
            </a:r>
            <a:r>
              <a:rPr lang="fr-FR" sz="4000" dirty="0" smtClean="0"/>
              <a:t> </a:t>
            </a:r>
            <a:r>
              <a:rPr lang="fr-FR" sz="4000" dirty="0" err="1" smtClean="0"/>
              <a:t>specialists</a:t>
            </a:r>
            <a:r>
              <a:rPr lang="fr-FR" sz="4000" dirty="0" smtClean="0"/>
              <a:t> to a new job or position </a:t>
            </a:r>
            <a:endParaRPr lang="fr-FR" sz="4000"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2243087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dirty="0" smtClean="0"/>
              <a:t>in </a:t>
            </a:r>
            <a:r>
              <a:rPr lang="en-US" dirty="0"/>
              <a:t>today's rapidly evolving workplace, the integration of new and young specialists into existing teams poses a unique set of challenges. Adapting to a new job or position involves more than just acquiring technical skills; it requires navigating complex social dynamics, understanding organizational culture, and building effective communication channels. In this presentation, we will explore the limitations faced by teams in adapting young specialists and propose a comprehensive approach to address these challenges</a:t>
            </a:r>
            <a:r>
              <a:rPr lang="en-US" dirty="0" smtClean="0"/>
              <a:t>.</a:t>
            </a:r>
          </a:p>
          <a:p>
            <a:r>
              <a:rPr lang="en-US" dirty="0"/>
              <a:t>Effective teamwork is essential for organizational success, but it comes with its own set of challenges and limitations. One significant challenge faced by teams is the adaptation of new and young specialists to new job </a:t>
            </a:r>
            <a:r>
              <a:rPr lang="en-US" dirty="0" smtClean="0"/>
              <a:t>positions</a:t>
            </a:r>
            <a:endParaRPr lang="fr-FR" dirty="0"/>
          </a:p>
        </p:txBody>
      </p:sp>
    </p:spTree>
    <p:extLst>
      <p:ext uri="{BB962C8B-B14F-4D97-AF65-F5344CB8AC3E}">
        <p14:creationId xmlns:p14="http://schemas.microsoft.com/office/powerpoint/2010/main" val="1911165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Limitations in the Work of the </a:t>
            </a:r>
            <a:r>
              <a:rPr lang="en-US" b="1" dirty="0" smtClean="0"/>
              <a:t>Team:</a:t>
            </a:r>
            <a:endParaRPr lang="fr-FR" dirty="0"/>
          </a:p>
        </p:txBody>
      </p:sp>
      <p:sp>
        <p:nvSpPr>
          <p:cNvPr id="3" name="Espace réservé du contenu 2"/>
          <p:cNvSpPr>
            <a:spLocks noGrp="1"/>
          </p:cNvSpPr>
          <p:nvPr>
            <p:ph idx="1"/>
          </p:nvPr>
        </p:nvSpPr>
        <p:spPr/>
        <p:txBody>
          <a:bodyPr/>
          <a:lstStyle/>
          <a:p>
            <a:r>
              <a:rPr lang="en-US" b="1" dirty="0" smtClean="0"/>
              <a:t> </a:t>
            </a:r>
            <a:r>
              <a:rPr lang="en-US" b="1" dirty="0" smtClean="0">
                <a:solidFill>
                  <a:schemeClr val="accent1"/>
                </a:solidFill>
              </a:rPr>
              <a:t>Lack </a:t>
            </a:r>
            <a:r>
              <a:rPr lang="en-US" b="1" dirty="0">
                <a:solidFill>
                  <a:schemeClr val="accent1"/>
                </a:solidFill>
              </a:rPr>
              <a:t>of Experience and Skillset</a:t>
            </a:r>
            <a:r>
              <a:rPr lang="en-US" b="1" dirty="0"/>
              <a:t>:</a:t>
            </a:r>
            <a:r>
              <a:rPr lang="en-US" dirty="0"/>
              <a:t> New and young specialists often lack the experience and skillset required for the specific job or position they are placed in. This limitation can hinder their ability to contribute effectively to the team</a:t>
            </a:r>
            <a:r>
              <a:rPr lang="en-US" dirty="0" smtClean="0"/>
              <a:t>.</a:t>
            </a:r>
          </a:p>
          <a:p>
            <a:r>
              <a:rPr lang="en-US" b="1" dirty="0">
                <a:solidFill>
                  <a:schemeClr val="accent1"/>
                </a:solidFill>
              </a:rPr>
              <a:t>Communication Barriers:</a:t>
            </a:r>
            <a:r>
              <a:rPr lang="en-US" dirty="0">
                <a:solidFill>
                  <a:schemeClr val="accent1"/>
                </a:solidFill>
              </a:rPr>
              <a:t> </a:t>
            </a:r>
            <a:r>
              <a:rPr lang="en-US" dirty="0"/>
              <a:t>Effective communication is crucial for teamwork. However, new specialists may struggle to communicate their ideas and thoughts clearly, leading to misunderstandings and conflicts within the team</a:t>
            </a:r>
            <a:r>
              <a:rPr lang="en-US" dirty="0" smtClean="0"/>
              <a:t>.</a:t>
            </a:r>
          </a:p>
          <a:p>
            <a:endParaRPr lang="en-US" dirty="0" smtClean="0"/>
          </a:p>
          <a:p>
            <a:r>
              <a:rPr lang="en-US" b="1" dirty="0">
                <a:solidFill>
                  <a:schemeClr val="accent1"/>
                </a:solidFill>
              </a:rPr>
              <a:t>Cultural Differences:</a:t>
            </a:r>
            <a:r>
              <a:rPr lang="en-US" dirty="0">
                <a:solidFill>
                  <a:schemeClr val="accent1"/>
                </a:solidFill>
              </a:rPr>
              <a:t> </a:t>
            </a:r>
            <a:r>
              <a:rPr lang="en-US" dirty="0"/>
              <a:t>In diverse work environments, cultural differences can pose a challenge. New specialists might find it difficult to adapt to the organizational culture, leading to a sense of alienation and reduced team cohesion.</a:t>
            </a:r>
            <a:endParaRPr lang="fr-FR" dirty="0"/>
          </a:p>
        </p:txBody>
      </p:sp>
    </p:spTree>
    <p:extLst>
      <p:ext uri="{BB962C8B-B14F-4D97-AF65-F5344CB8AC3E}">
        <p14:creationId xmlns:p14="http://schemas.microsoft.com/office/powerpoint/2010/main" val="2292479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b="1" dirty="0">
                <a:solidFill>
                  <a:schemeClr val="accent1"/>
                </a:solidFill>
              </a:rPr>
              <a:t>Resistance to Change:</a:t>
            </a:r>
            <a:r>
              <a:rPr lang="en-US" dirty="0">
                <a:solidFill>
                  <a:schemeClr val="accent1"/>
                </a:solidFill>
              </a:rPr>
              <a:t> </a:t>
            </a:r>
            <a:r>
              <a:rPr lang="en-US" dirty="0"/>
              <a:t>Existing team members may resist the introduction of new specialists, fearing a disruption in the established team dynamics. This resistance can hinder the integration of new members into the team</a:t>
            </a:r>
            <a:r>
              <a:rPr lang="en-US" dirty="0" smtClean="0"/>
              <a:t>.</a:t>
            </a:r>
          </a:p>
          <a:p>
            <a:r>
              <a:rPr lang="en-US" b="1" dirty="0">
                <a:solidFill>
                  <a:schemeClr val="accent1"/>
                </a:solidFill>
              </a:rPr>
              <a:t>Limited Resources:</a:t>
            </a:r>
            <a:r>
              <a:rPr lang="en-US" dirty="0">
                <a:solidFill>
                  <a:schemeClr val="accent1"/>
                </a:solidFill>
              </a:rPr>
              <a:t> </a:t>
            </a:r>
            <a:r>
              <a:rPr lang="en-US" dirty="0"/>
              <a:t>Teams often operate with limited resources, including time and budget constraints. Training and mentoring new specialists require additional resources, which may not always be readily available</a:t>
            </a:r>
            <a:r>
              <a:rPr lang="en-US" dirty="0" smtClean="0"/>
              <a:t>.</a:t>
            </a:r>
          </a:p>
          <a:p>
            <a:r>
              <a:rPr lang="en-US" b="1" dirty="0">
                <a:solidFill>
                  <a:schemeClr val="accent1"/>
                </a:solidFill>
              </a:rPr>
              <a:t>Mentorship and Guidance:</a:t>
            </a:r>
            <a:r>
              <a:rPr lang="en-US" dirty="0">
                <a:solidFill>
                  <a:schemeClr val="accent1"/>
                </a:solidFill>
              </a:rPr>
              <a:t> </a:t>
            </a:r>
            <a:r>
              <a:rPr lang="en-US" dirty="0"/>
              <a:t>Lack of mentorship and guidance can leave new specialists feeling lost and unsupported. Having a mentor can significantly aid in their adaptation process</a:t>
            </a:r>
            <a:r>
              <a:rPr lang="en-US" dirty="0" smtClean="0"/>
              <a:t>.</a:t>
            </a:r>
          </a:p>
          <a:p>
            <a:r>
              <a:rPr lang="en-US" b="1" dirty="0">
                <a:solidFill>
                  <a:schemeClr val="accent1"/>
                </a:solidFill>
              </a:rPr>
              <a:t>High Expectations:</a:t>
            </a:r>
            <a:r>
              <a:rPr lang="en-US" dirty="0">
                <a:solidFill>
                  <a:schemeClr val="accent1"/>
                </a:solidFill>
              </a:rPr>
              <a:t> </a:t>
            </a:r>
            <a:r>
              <a:rPr lang="en-US" dirty="0"/>
              <a:t>There might be high expectations placed on new specialists, which can lead to stress and performance anxiety, affecting their ability to adapt and perform well in their roles.</a:t>
            </a:r>
            <a:endParaRPr lang="en-US" dirty="0" smtClean="0"/>
          </a:p>
          <a:p>
            <a:endParaRPr lang="en-US" dirty="0" smtClean="0"/>
          </a:p>
          <a:p>
            <a:endParaRPr lang="fr-FR" dirty="0"/>
          </a:p>
        </p:txBody>
      </p:sp>
    </p:spTree>
    <p:extLst>
      <p:ext uri="{BB962C8B-B14F-4D97-AF65-F5344CB8AC3E}">
        <p14:creationId xmlns:p14="http://schemas.microsoft.com/office/powerpoint/2010/main" val="2321468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Adapting New and Young Specialists to New Job Positions: Potential Solutions</a:t>
            </a:r>
            <a:endParaRPr lang="fr-FR" dirty="0"/>
          </a:p>
        </p:txBody>
      </p:sp>
      <p:sp>
        <p:nvSpPr>
          <p:cNvPr id="3" name="Espace réservé du contenu 2"/>
          <p:cNvSpPr>
            <a:spLocks noGrp="1"/>
          </p:cNvSpPr>
          <p:nvPr>
            <p:ph idx="1"/>
          </p:nvPr>
        </p:nvSpPr>
        <p:spPr>
          <a:xfrm>
            <a:off x="677334" y="2433099"/>
            <a:ext cx="8596668" cy="3608263"/>
          </a:xfrm>
        </p:spPr>
        <p:txBody>
          <a:bodyPr>
            <a:normAutofit/>
          </a:bodyPr>
          <a:lstStyle/>
          <a:p>
            <a:r>
              <a:rPr lang="en-US" b="1" dirty="0">
                <a:solidFill>
                  <a:schemeClr val="accent1"/>
                </a:solidFill>
              </a:rPr>
              <a:t>Comprehensive Onboarding Programs:</a:t>
            </a:r>
            <a:r>
              <a:rPr lang="en-US" dirty="0"/>
              <a:t> Implementing structured onboarding programs can help new specialists familiarize themselves with the organization's culture, values, and expectations. These programs can also provide essential training to bridge the skill gap</a:t>
            </a:r>
            <a:r>
              <a:rPr lang="en-US" dirty="0" smtClean="0"/>
              <a:t>.</a:t>
            </a:r>
          </a:p>
          <a:p>
            <a:r>
              <a:rPr lang="en-US" b="1" dirty="0">
                <a:solidFill>
                  <a:schemeClr val="accent1"/>
                </a:solidFill>
              </a:rPr>
              <a:t>Mentorship and Coaching:</a:t>
            </a:r>
            <a:r>
              <a:rPr lang="en-US" dirty="0">
                <a:solidFill>
                  <a:schemeClr val="accent1"/>
                </a:solidFill>
              </a:rPr>
              <a:t> </a:t>
            </a:r>
            <a:r>
              <a:rPr lang="en-US" dirty="0"/>
              <a:t>Pairing new specialists with experienced mentors within the team can facilitate knowledge transfer and skill development. Mentors can provide guidance, support, and a safe space for new specialists to ask questions and learn from real-life </a:t>
            </a:r>
            <a:r>
              <a:rPr lang="en-US" dirty="0" smtClean="0"/>
              <a:t>experiences.</a:t>
            </a:r>
          </a:p>
          <a:p>
            <a:endParaRPr lang="en-US" dirty="0" smtClean="0"/>
          </a:p>
        </p:txBody>
      </p:sp>
    </p:spTree>
    <p:extLst>
      <p:ext uri="{BB962C8B-B14F-4D97-AF65-F5344CB8AC3E}">
        <p14:creationId xmlns:p14="http://schemas.microsoft.com/office/powerpoint/2010/main" val="3411854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b="1" dirty="0">
                <a:solidFill>
                  <a:schemeClr val="accent1"/>
                </a:solidFill>
              </a:rPr>
              <a:t>Clear Communication Channels:</a:t>
            </a:r>
            <a:r>
              <a:rPr lang="en-US" dirty="0">
                <a:solidFill>
                  <a:schemeClr val="accent1"/>
                </a:solidFill>
              </a:rPr>
              <a:t> </a:t>
            </a:r>
            <a:r>
              <a:rPr lang="en-US" dirty="0"/>
              <a:t>Establishing clear communication channels within the team encourages open dialogue. Team leaders should promote an environment where new specialists feel comfortable expressing their ideas and concerns, fostering better understanding and collaboration</a:t>
            </a:r>
            <a:r>
              <a:rPr lang="en-US" dirty="0" smtClean="0"/>
              <a:t>.</a:t>
            </a:r>
          </a:p>
          <a:p>
            <a:r>
              <a:rPr lang="en-US" b="1" dirty="0">
                <a:solidFill>
                  <a:schemeClr val="accent1"/>
                </a:solidFill>
              </a:rPr>
              <a:t>Cultural Sensitivity Training:</a:t>
            </a:r>
            <a:r>
              <a:rPr lang="en-US" dirty="0">
                <a:solidFill>
                  <a:schemeClr val="accent1"/>
                </a:solidFill>
              </a:rPr>
              <a:t> </a:t>
            </a:r>
            <a:r>
              <a:rPr lang="en-US" dirty="0"/>
              <a:t>Providing cultural sensitivity training to both new and existing team members can enhance awareness and understanding of diverse cultural backgrounds. This knowledge can help in bridging the gap and fostering a more inclusive work environment.</a:t>
            </a:r>
            <a:endParaRPr lang="fr-FR" dirty="0"/>
          </a:p>
        </p:txBody>
      </p:sp>
    </p:spTree>
    <p:extLst>
      <p:ext uri="{BB962C8B-B14F-4D97-AF65-F5344CB8AC3E}">
        <p14:creationId xmlns:p14="http://schemas.microsoft.com/office/powerpoint/2010/main" val="162862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b="1" dirty="0">
                <a:solidFill>
                  <a:schemeClr val="accent1"/>
                </a:solidFill>
              </a:rPr>
              <a:t>Recognition and Appreciation:</a:t>
            </a:r>
            <a:r>
              <a:rPr lang="en-US" dirty="0">
                <a:solidFill>
                  <a:schemeClr val="accent1"/>
                </a:solidFill>
              </a:rPr>
              <a:t> </a:t>
            </a:r>
            <a:r>
              <a:rPr lang="en-US" dirty="0"/>
              <a:t>Recognizing and appreciating the contributions of new specialists can boost their confidence and motivation. Acknowledging their efforts publicly within the team can create a positive atmosphere and improve team morale.</a:t>
            </a:r>
          </a:p>
          <a:p>
            <a:r>
              <a:rPr lang="en-US" b="1" dirty="0">
                <a:solidFill>
                  <a:schemeClr val="accent1"/>
                </a:solidFill>
              </a:rPr>
              <a:t>Regular Feedback and Evaluation:</a:t>
            </a:r>
            <a:r>
              <a:rPr lang="en-US" dirty="0">
                <a:solidFill>
                  <a:schemeClr val="accent1"/>
                </a:solidFill>
              </a:rPr>
              <a:t> </a:t>
            </a:r>
            <a:r>
              <a:rPr lang="en-US" dirty="0"/>
              <a:t>Conducting regular feedback sessions helps in identifying areas of improvement for new specialists. Constructive feedback, combined with supportive guidance, enables them to adapt and grow in their roles effectively.</a:t>
            </a:r>
          </a:p>
          <a:p>
            <a:endParaRPr lang="fr-FR" dirty="0"/>
          </a:p>
        </p:txBody>
      </p:sp>
    </p:spTree>
    <p:extLst>
      <p:ext uri="{BB962C8B-B14F-4D97-AF65-F5344CB8AC3E}">
        <p14:creationId xmlns:p14="http://schemas.microsoft.com/office/powerpoint/2010/main" val="1589672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b="1" dirty="0">
                <a:solidFill>
                  <a:schemeClr val="accent1"/>
                </a:solidFill>
              </a:rPr>
              <a:t>Team-building Activities:</a:t>
            </a:r>
            <a:r>
              <a:rPr lang="en-US" dirty="0">
                <a:solidFill>
                  <a:schemeClr val="accent1"/>
                </a:solidFill>
              </a:rPr>
              <a:t> </a:t>
            </a:r>
            <a:r>
              <a:rPr lang="en-US" dirty="0"/>
              <a:t>Organize team-building activities to improve interpersonal relationships and create a positive team environment.</a:t>
            </a:r>
          </a:p>
          <a:p>
            <a:r>
              <a:rPr lang="en-US" b="1" dirty="0">
                <a:solidFill>
                  <a:schemeClr val="accent1"/>
                </a:solidFill>
              </a:rPr>
              <a:t>Promote Inclusivity:</a:t>
            </a:r>
            <a:r>
              <a:rPr lang="en-US" dirty="0"/>
              <a:t> Foster an inclusive workplace culture where everyone's contributions are valued, regardless of their experience level. Encourage collaboration and knowledge sharing.</a:t>
            </a:r>
          </a:p>
          <a:p>
            <a:endParaRPr lang="fr-FR" dirty="0"/>
          </a:p>
        </p:txBody>
      </p:sp>
    </p:spTree>
    <p:extLst>
      <p:ext uri="{BB962C8B-B14F-4D97-AF65-F5344CB8AC3E}">
        <p14:creationId xmlns:p14="http://schemas.microsoft.com/office/powerpoint/2010/main" val="2900584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dirty="0"/>
              <a:t>Adapting new and young specialists to a new job or position is a multifaceted process. By understanding the limitations and implementing a comprehensive approach encompassing structured onboarding, effective communication, mentorship, recognition, and inclusivity, teams can overcome these challenges. Embracing diversity and creating an environment where learning and growth are encouraged not only benefits the new specialists but also enhances the overall productivity and cohesiveness of the team. It is essential for organizations to invest in these strategies, ensuring a smooth adaptation process and fostering a dynamic, collaborative, and innovative workforce.</a:t>
            </a:r>
            <a:r>
              <a:rPr lang="en-US" dirty="0"/>
              <a:t/>
            </a:r>
            <a:br>
              <a:rPr lang="en-US" dirty="0"/>
            </a:br>
            <a:endParaRPr lang="fr-FR" dirty="0"/>
          </a:p>
        </p:txBody>
      </p:sp>
    </p:spTree>
    <p:extLst>
      <p:ext uri="{BB962C8B-B14F-4D97-AF65-F5344CB8AC3E}">
        <p14:creationId xmlns:p14="http://schemas.microsoft.com/office/powerpoint/2010/main" val="2748371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sz="1600" dirty="0"/>
              <a:t>In the field of pharmacy, the adaptation of new and young specialists to a new job or position comes with its own set of challenges. Here are some specific limitations that teams in pharmacy </a:t>
            </a:r>
            <a:r>
              <a:rPr lang="en-US" sz="1600" dirty="0" smtClean="0"/>
              <a:t>settings:</a:t>
            </a:r>
            <a:endParaRPr lang="fr-FR" sz="1600" dirty="0"/>
          </a:p>
        </p:txBody>
      </p:sp>
      <p:sp>
        <p:nvSpPr>
          <p:cNvPr id="3" name="Espace réservé du contenu 2"/>
          <p:cNvSpPr>
            <a:spLocks noGrp="1"/>
          </p:cNvSpPr>
          <p:nvPr>
            <p:ph idx="1"/>
          </p:nvPr>
        </p:nvSpPr>
        <p:spPr/>
        <p:txBody>
          <a:bodyPr>
            <a:normAutofit lnSpcReduction="10000"/>
          </a:bodyPr>
          <a:lstStyle/>
          <a:p>
            <a:r>
              <a:rPr lang="en-US" b="1" dirty="0">
                <a:solidFill>
                  <a:schemeClr val="accent1"/>
                </a:solidFill>
              </a:rPr>
              <a:t>Technical Knowledge and Expertise:</a:t>
            </a:r>
            <a:r>
              <a:rPr lang="en-US" dirty="0">
                <a:solidFill>
                  <a:schemeClr val="accent1"/>
                </a:solidFill>
              </a:rPr>
              <a:t> </a:t>
            </a:r>
            <a:r>
              <a:rPr lang="en-US" dirty="0"/>
              <a:t>New specialists, especially recent graduates, might lack practical experience and in-depth knowledge of pharmacy practices. They may struggle with understanding the intricacies of pharmaceutical formulations, drug interactions, and patient counseling.</a:t>
            </a:r>
          </a:p>
          <a:p>
            <a:r>
              <a:rPr lang="en-US" b="1" dirty="0">
                <a:solidFill>
                  <a:schemeClr val="accent1"/>
                </a:solidFill>
              </a:rPr>
              <a:t>Regulatory Compliance:</a:t>
            </a:r>
            <a:r>
              <a:rPr lang="en-US" dirty="0">
                <a:solidFill>
                  <a:schemeClr val="accent1"/>
                </a:solidFill>
              </a:rPr>
              <a:t> </a:t>
            </a:r>
            <a:r>
              <a:rPr lang="en-US" dirty="0"/>
              <a:t>The pharmacy industry is heavily regulated. Adhering to various regulations, such as those related to dispensing medications, controlled substances, and patient confidentiality (HIPAA in the United States), can be overwhelming for new specialists who are not familiar with the specific rules and protocols.</a:t>
            </a:r>
          </a:p>
          <a:p>
            <a:r>
              <a:rPr lang="en-US" b="1" dirty="0">
                <a:solidFill>
                  <a:schemeClr val="accent1"/>
                </a:solidFill>
              </a:rPr>
              <a:t>Patient Interaction Skills:</a:t>
            </a:r>
            <a:r>
              <a:rPr lang="en-US" dirty="0">
                <a:solidFill>
                  <a:schemeClr val="accent1"/>
                </a:solidFill>
              </a:rPr>
              <a:t> </a:t>
            </a:r>
            <a:r>
              <a:rPr lang="en-US" dirty="0"/>
              <a:t>Effective communication with patients is a vital aspect of pharmacy practice. Young specialists might find it challenging to interact with diverse patient populations, address their concerns, and provide appropriate counseling regarding medication usage.</a:t>
            </a:r>
          </a:p>
          <a:p>
            <a:endParaRPr lang="fr-FR" dirty="0"/>
          </a:p>
        </p:txBody>
      </p:sp>
    </p:spTree>
    <p:extLst>
      <p:ext uri="{BB962C8B-B14F-4D97-AF65-F5344CB8AC3E}">
        <p14:creationId xmlns:p14="http://schemas.microsoft.com/office/powerpoint/2010/main" val="2930524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r>
              <a:rPr lang="en-US" b="1" dirty="0">
                <a:solidFill>
                  <a:schemeClr val="accent1"/>
                </a:solidFill>
              </a:rPr>
              <a:t>Team Collaboration:</a:t>
            </a:r>
            <a:r>
              <a:rPr lang="en-US" dirty="0">
                <a:solidFill>
                  <a:schemeClr val="accent1"/>
                </a:solidFill>
              </a:rPr>
              <a:t> </a:t>
            </a:r>
            <a:r>
              <a:rPr lang="en-US" dirty="0"/>
              <a:t>Pharmacy teams often work collaboratively with other healthcare professionals. Young specialists may struggle with effective </a:t>
            </a:r>
            <a:r>
              <a:rPr lang="en-US" dirty="0" err="1"/>
              <a:t>interprofessional</a:t>
            </a:r>
            <a:r>
              <a:rPr lang="en-US" dirty="0"/>
              <a:t> communication and collaboration, impacting the overall quality of patient care.</a:t>
            </a:r>
          </a:p>
          <a:p>
            <a:r>
              <a:rPr lang="en-US" b="1" dirty="0">
                <a:solidFill>
                  <a:schemeClr val="accent1"/>
                </a:solidFill>
              </a:rPr>
              <a:t>Technology Integration:</a:t>
            </a:r>
            <a:r>
              <a:rPr lang="en-US" dirty="0">
                <a:solidFill>
                  <a:schemeClr val="accent1"/>
                </a:solidFill>
              </a:rPr>
              <a:t> </a:t>
            </a:r>
            <a:r>
              <a:rPr lang="en-US" dirty="0"/>
              <a:t>Pharmacy practices are increasingly reliant on technology, including electronic health records (EHR) systems and pharmacy management software. New specialists need to quickly adapt to these tools to ensure efficient workflow and accurate record-keeping.</a:t>
            </a:r>
          </a:p>
          <a:p>
            <a:r>
              <a:rPr lang="en-US" b="1" dirty="0">
                <a:solidFill>
                  <a:schemeClr val="accent1"/>
                </a:solidFill>
              </a:rPr>
              <a:t>Workplace Stress</a:t>
            </a:r>
            <a:r>
              <a:rPr lang="en-US" b="1" dirty="0"/>
              <a:t>:</a:t>
            </a:r>
            <a:r>
              <a:rPr lang="en-US" dirty="0"/>
              <a:t> The fast-paced nature of pharmacy work, especially in retail and hospital settings, can be stressful. Young specialists might find it challenging to manage stress, handle high volumes of prescriptions, and prioritize tasks effectively.</a:t>
            </a:r>
          </a:p>
          <a:p>
            <a:r>
              <a:rPr lang="en-US" b="1" dirty="0">
                <a:solidFill>
                  <a:schemeClr val="accent1"/>
                </a:solidFill>
              </a:rPr>
              <a:t>Ethical Dilemmas:</a:t>
            </a:r>
            <a:r>
              <a:rPr lang="en-US" dirty="0">
                <a:solidFill>
                  <a:schemeClr val="accent1"/>
                </a:solidFill>
              </a:rPr>
              <a:t> </a:t>
            </a:r>
            <a:r>
              <a:rPr lang="en-US" dirty="0"/>
              <a:t>Pharmacists often encounter ethical dilemmas related to issues such as medication errors, patient confidentiality, and prescription dispensing. New specialists might struggle with making ethical decisions, especially in situations with legal implications.</a:t>
            </a:r>
          </a:p>
          <a:p>
            <a:endParaRPr lang="fr-FR" dirty="0"/>
          </a:p>
        </p:txBody>
      </p:sp>
    </p:spTree>
    <p:extLst>
      <p:ext uri="{BB962C8B-B14F-4D97-AF65-F5344CB8AC3E}">
        <p14:creationId xmlns:p14="http://schemas.microsoft.com/office/powerpoint/2010/main" val="1655160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3866" y="545989"/>
            <a:ext cx="8596668" cy="1320800"/>
          </a:xfrm>
        </p:spPr>
        <p:txBody>
          <a:bodyPr>
            <a:normAutofit/>
          </a:bodyPr>
          <a:lstStyle/>
          <a:p>
            <a:r>
              <a:rPr lang="en-US" sz="2000" dirty="0"/>
              <a:t>Addressing these limitations requires a targeted approach:</a:t>
            </a:r>
            <a:endParaRPr lang="fr-FR" sz="2000" dirty="0"/>
          </a:p>
        </p:txBody>
      </p:sp>
      <p:sp>
        <p:nvSpPr>
          <p:cNvPr id="3" name="Espace réservé du contenu 2"/>
          <p:cNvSpPr>
            <a:spLocks noGrp="1"/>
          </p:cNvSpPr>
          <p:nvPr>
            <p:ph idx="1"/>
          </p:nvPr>
        </p:nvSpPr>
        <p:spPr/>
        <p:txBody>
          <a:bodyPr>
            <a:normAutofit fontScale="92500" lnSpcReduction="10000"/>
          </a:bodyPr>
          <a:lstStyle/>
          <a:p>
            <a:r>
              <a:rPr lang="en-US" b="1" dirty="0">
                <a:solidFill>
                  <a:schemeClr val="accent1"/>
                </a:solidFill>
              </a:rPr>
              <a:t>Structured Training Programs:</a:t>
            </a:r>
            <a:r>
              <a:rPr lang="en-US" dirty="0">
                <a:solidFill>
                  <a:schemeClr val="accent1"/>
                </a:solidFill>
              </a:rPr>
              <a:t> </a:t>
            </a:r>
            <a:r>
              <a:rPr lang="en-US" dirty="0"/>
              <a:t>Develop comprehensive training programs that combine theoretical knowledge with practical, hands-on experience. These programs can help young specialists bridge the gap between academic learning and real-world pharmacy practice.</a:t>
            </a:r>
          </a:p>
          <a:p>
            <a:r>
              <a:rPr lang="en-US" b="1" dirty="0">
                <a:solidFill>
                  <a:schemeClr val="accent1"/>
                </a:solidFill>
              </a:rPr>
              <a:t>Continuing Education:</a:t>
            </a:r>
            <a:r>
              <a:rPr lang="en-US" dirty="0">
                <a:solidFill>
                  <a:schemeClr val="accent1"/>
                </a:solidFill>
              </a:rPr>
              <a:t> </a:t>
            </a:r>
            <a:r>
              <a:rPr lang="en-US" dirty="0"/>
              <a:t>Encourage continuous learning through workshops, seminars, and online courses. Keeping specialists updated with the latest advancements in pharmaceuticals and healthcare practices is essential.</a:t>
            </a:r>
          </a:p>
          <a:p>
            <a:r>
              <a:rPr lang="en-US" b="1" dirty="0">
                <a:solidFill>
                  <a:schemeClr val="accent1"/>
                </a:solidFill>
              </a:rPr>
              <a:t>Mentorship and Supervision:</a:t>
            </a:r>
            <a:r>
              <a:rPr lang="en-US" dirty="0">
                <a:solidFill>
                  <a:schemeClr val="accent1"/>
                </a:solidFill>
              </a:rPr>
              <a:t> </a:t>
            </a:r>
            <a:r>
              <a:rPr lang="en-US" dirty="0"/>
              <a:t>Pair new specialists with experienced pharmacists who can serve as mentors. Regular supervision and feedback can help them navigate complex situations and learn from real-life scenarios.</a:t>
            </a:r>
          </a:p>
          <a:p>
            <a:r>
              <a:rPr lang="en-US" b="1" dirty="0">
                <a:solidFill>
                  <a:schemeClr val="accent1"/>
                </a:solidFill>
              </a:rPr>
              <a:t>Simulation and Role-playing:</a:t>
            </a:r>
            <a:r>
              <a:rPr lang="en-US" dirty="0">
                <a:solidFill>
                  <a:schemeClr val="accent1"/>
                </a:solidFill>
              </a:rPr>
              <a:t> </a:t>
            </a:r>
            <a:r>
              <a:rPr lang="en-US" dirty="0"/>
              <a:t>Utilize simulation exercises and role-playing scenarios to enhance communication and patient interaction skills. These exercises allow specialists to practice in a controlled environment before engaging with actual patients.</a:t>
            </a:r>
          </a:p>
          <a:p>
            <a:endParaRPr lang="fr-FR" dirty="0"/>
          </a:p>
        </p:txBody>
      </p:sp>
    </p:spTree>
    <p:extLst>
      <p:ext uri="{BB962C8B-B14F-4D97-AF65-F5344CB8AC3E}">
        <p14:creationId xmlns:p14="http://schemas.microsoft.com/office/powerpoint/2010/main" val="3855504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b="1" dirty="0">
                <a:solidFill>
                  <a:schemeClr val="accent1"/>
                </a:solidFill>
              </a:rPr>
              <a:t>Emphasize Ethical Decision-Making</a:t>
            </a:r>
            <a:r>
              <a:rPr lang="en-US" b="1" dirty="0"/>
              <a:t>:</a:t>
            </a:r>
            <a:r>
              <a:rPr lang="en-US" dirty="0"/>
              <a:t> Conduct regular ethics training sessions to help specialists recognize and address ethical dilemmas. Providing guidelines and support in handling such situations can build their confidence and ethical decision-making abilities.</a:t>
            </a:r>
          </a:p>
          <a:p>
            <a:r>
              <a:rPr lang="en-US" b="1" dirty="0">
                <a:solidFill>
                  <a:schemeClr val="accent1"/>
                </a:solidFill>
              </a:rPr>
              <a:t>Promote Work-Life Balance:</a:t>
            </a:r>
            <a:r>
              <a:rPr lang="en-US" dirty="0">
                <a:solidFill>
                  <a:schemeClr val="accent1"/>
                </a:solidFill>
              </a:rPr>
              <a:t> </a:t>
            </a:r>
            <a:r>
              <a:rPr lang="en-US" dirty="0"/>
              <a:t>Implement strategies to manage workplace stress, such as workload distribution, time management training, and promoting a supportive team environment. Encouraging a healthy work-life balance can improve job satisfaction and reduce burnout.</a:t>
            </a:r>
          </a:p>
          <a:p>
            <a:r>
              <a:rPr lang="en-US" dirty="0"/>
              <a:t>By addressing these specific limitations and implementing tailored strategies, pharmacy teams can effectively adapt new and young specialists to their roles, ensuring the delivery of high-quality pharmaceutical care to patients while fostering a positive and supportive work environment.</a:t>
            </a:r>
          </a:p>
          <a:p>
            <a:endParaRPr lang="fr-FR" dirty="0"/>
          </a:p>
        </p:txBody>
      </p:sp>
    </p:spTree>
    <p:extLst>
      <p:ext uri="{BB962C8B-B14F-4D97-AF65-F5344CB8AC3E}">
        <p14:creationId xmlns:p14="http://schemas.microsoft.com/office/powerpoint/2010/main" val="438596618"/>
      </p:ext>
    </p:extLst>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98E3CB2640C81744928279585D4A664A" ma:contentTypeVersion="11" ma:contentTypeDescription="Создание документа." ma:contentTypeScope="" ma:versionID="cdc222d9b54b5aeded124729ef7d3ae9">
  <xsd:schema xmlns:xsd="http://www.w3.org/2001/XMLSchema" xmlns:xs="http://www.w3.org/2001/XMLSchema" xmlns:p="http://schemas.microsoft.com/office/2006/metadata/properties" xmlns:ns2="b8fe0a08-5d13-4527-b6da-45b036e56415" xmlns:ns3="30b7ca45-b60c-42e8-bffa-54e603c66290" targetNamespace="http://schemas.microsoft.com/office/2006/metadata/properties" ma:root="true" ma:fieldsID="132cf51d49d2764c5fa80e5f83cb300a" ns2:_="" ns3:_="">
    <xsd:import namespace="b8fe0a08-5d13-4527-b6da-45b036e56415"/>
    <xsd:import namespace="30b7ca45-b60c-42e8-bffa-54e603c6629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e0a08-5d13-4527-b6da-45b036e564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b7ca45-b60c-42e8-bffa-54e603c6629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e2a7ff5-c768-4bb9-af62-56357573f43d}" ma:internalName="TaxCatchAll" ma:showField="CatchAllData" ma:web="30b7ca45-b60c-42e8-bffa-54e603c662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A71899-F1C0-4AAF-AF2A-6C60CB7F51D5}"/>
</file>

<file path=customXml/itemProps2.xml><?xml version="1.0" encoding="utf-8"?>
<ds:datastoreItem xmlns:ds="http://schemas.openxmlformats.org/officeDocument/2006/customXml" ds:itemID="{3DC30416-964F-4443-9EB7-CE6251A44BC4}"/>
</file>

<file path=docProps/app.xml><?xml version="1.0" encoding="utf-8"?>
<Properties xmlns="http://schemas.openxmlformats.org/officeDocument/2006/extended-properties" xmlns:vt="http://schemas.openxmlformats.org/officeDocument/2006/docPropsVTypes">
  <Template>Facet</Template>
  <TotalTime>67</TotalTime>
  <Words>1368</Words>
  <Application>Microsoft Office PowerPoint</Application>
  <PresentationFormat>Grand écran</PresentationFormat>
  <Paragraphs>38</Paragraphs>
  <Slides>13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Trebuchet MS</vt:lpstr>
      <vt:lpstr>Wingdings 3</vt:lpstr>
      <vt:lpstr>Facette</vt:lpstr>
      <vt:lpstr>Limitations in the work of the team.the problem of adaptation of new and young specialists to a new job or position </vt:lpstr>
      <vt:lpstr>Présentation PowerPoint</vt:lpstr>
      <vt:lpstr>Limitations in the Work of the Team:</vt:lpstr>
      <vt:lpstr>Présentation PowerPoint</vt:lpstr>
      <vt:lpstr>Adapting New and Young Specialists to New Job Positions: Potential Solutions</vt:lpstr>
      <vt:lpstr>Présentation PowerPoint</vt:lpstr>
      <vt:lpstr>Présentation PowerPoint</vt:lpstr>
      <vt:lpstr>Présentation PowerPoint</vt:lpstr>
      <vt:lpstr>Présentation PowerPoint</vt:lpstr>
      <vt:lpstr>In the field of pharmacy, the adaptation of new and young specialists to a new job or position comes with its own set of challenges. Here are some specific limitations that teams in pharmacy settings:</vt:lpstr>
      <vt:lpstr>Présentation PowerPoint</vt:lpstr>
      <vt:lpstr>Addressing these limitations requires a targeted approach:</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Limitations in the work of the team.the problem of adaptation of new and young specialists to a new job or position</dc:title>
  <dc:creator>Compte Microsoft</dc:creator>
  <cp:lastModifiedBy>Compte Microsoft</cp:lastModifiedBy>
  <cp:revision>7</cp:revision>
  <dcterms:created xsi:type="dcterms:W3CDTF">2023-11-07T07:08:38Z</dcterms:created>
  <dcterms:modified xsi:type="dcterms:W3CDTF">2023-11-07T08:16:30Z</dcterms:modified>
</cp:coreProperties>
</file>