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9" d="100"/>
          <a:sy n="89" d="100"/>
        </p:scale>
        <p:origin x="186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D9BA098D-4FEA-477F-8B1F-46494ECB4AFB}" type="datetimeFigureOut">
              <a:rPr lang="ru-RU" smtClean="0"/>
              <a:t>02.03.2024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872168CC-AD1C-403E-9B33-2891BCCF1E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8183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A098D-4FEA-477F-8B1F-46494ECB4AFB}" type="datetimeFigureOut">
              <a:rPr lang="ru-RU" smtClean="0"/>
              <a:t>02.03.2024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168CC-AD1C-403E-9B33-2891BCCF1E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8353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A098D-4FEA-477F-8B1F-46494ECB4AFB}" type="datetimeFigureOut">
              <a:rPr lang="ru-RU" smtClean="0"/>
              <a:t>02.03.2024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168CC-AD1C-403E-9B33-2891BCCF1E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5180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A098D-4FEA-477F-8B1F-46494ECB4AFB}" type="datetimeFigureOut">
              <a:rPr lang="ru-RU" smtClean="0"/>
              <a:t>02.03.2024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168CC-AD1C-403E-9B33-2891BCCF1E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4660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A098D-4FEA-477F-8B1F-46494ECB4AFB}" type="datetimeFigureOut">
              <a:rPr lang="ru-RU" smtClean="0"/>
              <a:t>02.03.2024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168CC-AD1C-403E-9B33-2891BCCF1E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1640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A098D-4FEA-477F-8B1F-46494ECB4AFB}" type="datetimeFigureOut">
              <a:rPr lang="ru-RU" smtClean="0"/>
              <a:t>02.03.2024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168CC-AD1C-403E-9B33-2891BCCF1E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9416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A098D-4FEA-477F-8B1F-46494ECB4AFB}" type="datetimeFigureOut">
              <a:rPr lang="ru-RU" smtClean="0"/>
              <a:t>02.03.2024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168CC-AD1C-403E-9B33-2891BCCF1E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7829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A098D-4FEA-477F-8B1F-46494ECB4AFB}" type="datetimeFigureOut">
              <a:rPr lang="ru-RU" smtClean="0"/>
              <a:t>02.03.2024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168CC-AD1C-403E-9B33-2891BCCF1E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2099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A098D-4FEA-477F-8B1F-46494ECB4AFB}" type="datetimeFigureOut">
              <a:rPr lang="ru-RU" smtClean="0"/>
              <a:t>02.03.2024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168CC-AD1C-403E-9B33-2891BCCF1E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0644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A098D-4FEA-477F-8B1F-46494ECB4AFB}" type="datetimeFigureOut">
              <a:rPr lang="ru-RU" smtClean="0"/>
              <a:t>02.03.2024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168CC-AD1C-403E-9B33-2891BCCF1E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8022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A098D-4FEA-477F-8B1F-46494ECB4AFB}" type="datetimeFigureOut">
              <a:rPr lang="ru-RU" smtClean="0"/>
              <a:t>02.03.2024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168CC-AD1C-403E-9B33-2891BCCF1E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58323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A098D-4FEA-477F-8B1F-46494ECB4AFB}" type="datetimeFigureOut">
              <a:rPr lang="ru-RU" smtClean="0"/>
              <a:t>02.03.2024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168CC-AD1C-403E-9B33-2891BCCF1E87}" type="slidenum">
              <a:rPr lang="ru-RU" smtClean="0"/>
              <a:t>‹#›</a:t>
            </a:fld>
            <a:endParaRPr lang="ru-RU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129452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A098D-4FEA-477F-8B1F-46494ECB4AFB}" type="datetimeFigureOut">
              <a:rPr lang="ru-RU" smtClean="0"/>
              <a:t>02.03.2024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168CC-AD1C-403E-9B33-2891BCCF1E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79373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A098D-4FEA-477F-8B1F-46494ECB4AFB}" type="datetimeFigureOut">
              <a:rPr lang="ru-RU" smtClean="0"/>
              <a:t>02.03.2024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168CC-AD1C-403E-9B33-2891BCCF1E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33647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A098D-4FEA-477F-8B1F-46494ECB4AFB}" type="datetimeFigureOut">
              <a:rPr lang="ru-RU" smtClean="0"/>
              <a:t>02.03.2024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168CC-AD1C-403E-9B33-2891BCCF1E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18940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A098D-4FEA-477F-8B1F-46494ECB4AFB}" type="datetimeFigureOut">
              <a:rPr lang="ru-RU" smtClean="0"/>
              <a:t>02.03.2024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168CC-AD1C-403E-9B33-2891BCCF1E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15388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A098D-4FEA-477F-8B1F-46494ECB4AFB}" type="datetimeFigureOut">
              <a:rPr lang="ru-RU" smtClean="0"/>
              <a:t>02.03.2024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168CC-AD1C-403E-9B33-2891BCCF1E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4073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BA098D-4FEA-477F-8B1F-46494ECB4AFB}" type="datetimeFigureOut">
              <a:rPr lang="ru-RU" smtClean="0"/>
              <a:t>02.03.2024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2168CC-AD1C-403E-9B33-2891BCCF1E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31470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5BA589F-327A-4E1E-8D0F-43EC0A7EBF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745" y="145819"/>
            <a:ext cx="12082509" cy="2387600"/>
          </a:xfrm>
        </p:spPr>
        <p:txBody>
          <a:bodyPr>
            <a:noAutofit/>
          </a:bodyPr>
          <a:lstStyle/>
          <a:p>
            <a:pPr algn="ctr"/>
            <a:r>
              <a:rPr lang="ru-RU" sz="3200" dirty="0" err="1"/>
              <a:t>Етапи</a:t>
            </a:r>
            <a:r>
              <a:rPr lang="ru-RU" sz="3200" dirty="0"/>
              <a:t> </a:t>
            </a:r>
            <a:r>
              <a:rPr lang="ru-RU" sz="3200" dirty="0" err="1"/>
              <a:t>розвитку</a:t>
            </a:r>
            <a:r>
              <a:rPr lang="ru-RU" sz="3200" dirty="0"/>
              <a:t> </a:t>
            </a:r>
            <a:r>
              <a:rPr lang="ru-RU" sz="3200" dirty="0" err="1"/>
              <a:t>фармацевтичної</a:t>
            </a:r>
            <a:r>
              <a:rPr lang="ru-RU" sz="3200" dirty="0"/>
              <a:t> </a:t>
            </a:r>
            <a:r>
              <a:rPr lang="ru-RU" sz="3200" dirty="0" err="1"/>
              <a:t>логістики</a:t>
            </a:r>
            <a:r>
              <a:rPr lang="ru-RU" sz="3200" dirty="0"/>
              <a:t> в </a:t>
            </a:r>
            <a:r>
              <a:rPr lang="ru-RU" sz="3200" dirty="0" err="1"/>
              <a:t>Україні</a:t>
            </a:r>
            <a:r>
              <a:rPr lang="ru-RU" sz="3200" dirty="0"/>
              <a:t>. </a:t>
            </a:r>
            <a:r>
              <a:rPr lang="ru-RU" sz="3200" dirty="0" err="1"/>
              <a:t>Характерні</a:t>
            </a:r>
            <a:r>
              <a:rPr lang="ru-RU" sz="3200" dirty="0"/>
              <a:t> </a:t>
            </a:r>
            <a:r>
              <a:rPr lang="ru-RU" sz="3200" dirty="0" err="1"/>
              <a:t>риси</a:t>
            </a:r>
            <a:r>
              <a:rPr lang="ru-RU" sz="3200" dirty="0"/>
              <a:t> </a:t>
            </a:r>
            <a:r>
              <a:rPr lang="ru-RU" sz="3200" dirty="0" err="1"/>
              <a:t>управління</a:t>
            </a:r>
            <a:r>
              <a:rPr lang="ru-RU" sz="3200" dirty="0"/>
              <a:t> </a:t>
            </a:r>
            <a:r>
              <a:rPr lang="ru-RU" sz="3200" dirty="0" err="1"/>
              <a:t>потоковими</a:t>
            </a:r>
            <a:r>
              <a:rPr lang="ru-RU" sz="3200" dirty="0"/>
              <a:t> </a:t>
            </a:r>
            <a:r>
              <a:rPr lang="ru-RU" sz="3200" dirty="0" err="1"/>
              <a:t>процесами</a:t>
            </a:r>
            <a:r>
              <a:rPr lang="ru-RU" sz="3200" dirty="0"/>
              <a:t> у </a:t>
            </a:r>
            <a:r>
              <a:rPr lang="ru-RU" sz="3200" dirty="0" err="1"/>
              <a:t>вітчизняній</a:t>
            </a:r>
            <a:r>
              <a:rPr lang="ru-RU" sz="3200" dirty="0"/>
              <a:t> </a:t>
            </a:r>
            <a:r>
              <a:rPr lang="ru-RU" sz="3200" dirty="0" err="1"/>
              <a:t>фармації</a:t>
            </a:r>
            <a:r>
              <a:rPr lang="ru-RU" sz="3200" dirty="0"/>
              <a:t> на </a:t>
            </a:r>
            <a:r>
              <a:rPr lang="ru-RU" sz="3200" dirty="0" err="1"/>
              <a:t>етапі</a:t>
            </a:r>
            <a:r>
              <a:rPr lang="ru-RU" sz="3200" dirty="0"/>
              <a:t> в </a:t>
            </a:r>
            <a:r>
              <a:rPr lang="ru-RU" sz="3200" dirty="0" err="1"/>
              <a:t>середині</a:t>
            </a:r>
            <a:r>
              <a:rPr lang="ru-RU" sz="3200" dirty="0"/>
              <a:t> ХХ </a:t>
            </a:r>
            <a:r>
              <a:rPr lang="ru-RU" sz="3200" dirty="0" err="1"/>
              <a:t>століття</a:t>
            </a:r>
            <a:endParaRPr lang="ru-RU" sz="32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C4E1E5D-758F-41E4-9ED1-C2B8B2C28B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6365" y="2533419"/>
            <a:ext cx="6019060" cy="3368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842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AD71D47-585B-4A9E-816E-2B26C3A364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i="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ЛОГІСТИКА ФАРМАЦЕВТИЧНА</a:t>
            </a:r>
            <a:r>
              <a:rPr lang="ru-RU" b="0" i="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ru-RU" b="0" i="0" dirty="0">
                <a:effectLst/>
                <a:latin typeface="Arial" panose="020B0604020202020204" pitchFamily="34" charset="0"/>
              </a:rPr>
              <a:t>— </a:t>
            </a:r>
            <a:r>
              <a:rPr lang="ru-RU" b="0" i="0" dirty="0" err="1">
                <a:effectLst/>
                <a:latin typeface="Arial" panose="020B0604020202020204" pitchFamily="34" charset="0"/>
              </a:rPr>
              <a:t>процес</a:t>
            </a:r>
            <a:r>
              <a:rPr lang="ru-RU" b="0" i="0" dirty="0"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effectLst/>
                <a:latin typeface="Arial" panose="020B0604020202020204" pitchFamily="34" charset="0"/>
              </a:rPr>
              <a:t>управління</a:t>
            </a:r>
            <a:r>
              <a:rPr lang="ru-RU" b="0" i="0" dirty="0"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effectLst/>
                <a:latin typeface="Arial" panose="020B0604020202020204" pitchFamily="34" charset="0"/>
              </a:rPr>
              <a:t>матеріальними</a:t>
            </a:r>
            <a:r>
              <a:rPr lang="ru-RU" b="0" i="0" dirty="0">
                <a:effectLst/>
                <a:latin typeface="Arial" panose="020B0604020202020204" pitchFamily="34" charset="0"/>
              </a:rPr>
              <a:t> і </a:t>
            </a:r>
            <a:r>
              <a:rPr lang="ru-RU" b="0" i="0" dirty="0" err="1">
                <a:effectLst/>
                <a:latin typeface="Arial" panose="020B0604020202020204" pitchFamily="34" charset="0"/>
              </a:rPr>
              <a:t>супутніми</a:t>
            </a:r>
            <a:r>
              <a:rPr lang="ru-RU" b="0" i="0" dirty="0"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effectLst/>
                <a:latin typeface="Arial" panose="020B0604020202020204" pitchFamily="34" charset="0"/>
              </a:rPr>
              <a:t>фінансовими</a:t>
            </a:r>
            <a:r>
              <a:rPr lang="ru-RU" b="0" i="0" dirty="0">
                <a:effectLst/>
                <a:latin typeface="Arial" panose="020B0604020202020204" pitchFamily="34" charset="0"/>
              </a:rPr>
              <a:t>, </a:t>
            </a:r>
            <a:r>
              <a:rPr lang="ru-RU" b="0" i="0" dirty="0" err="1">
                <a:effectLst/>
                <a:latin typeface="Arial" panose="020B0604020202020204" pitchFamily="34" charset="0"/>
              </a:rPr>
              <a:t>кадровими</a:t>
            </a:r>
            <a:r>
              <a:rPr lang="ru-RU" b="0" i="0" dirty="0">
                <a:effectLst/>
                <a:latin typeface="Arial" panose="020B0604020202020204" pitchFamily="34" charset="0"/>
              </a:rPr>
              <a:t> та </a:t>
            </a:r>
            <a:r>
              <a:rPr lang="ru-RU" b="0" i="0" dirty="0" err="1">
                <a:effectLst/>
                <a:latin typeface="Arial" panose="020B0604020202020204" pitchFamily="34" charset="0"/>
              </a:rPr>
              <a:t>інформаційними</a:t>
            </a:r>
            <a:r>
              <a:rPr lang="ru-RU" b="0" i="0" dirty="0">
                <a:effectLst/>
                <a:latin typeface="Arial" panose="020B0604020202020204" pitchFamily="34" charset="0"/>
              </a:rPr>
              <a:t> потоками для </a:t>
            </a:r>
            <a:r>
              <a:rPr lang="ru-RU" b="0" i="0" dirty="0" err="1">
                <a:effectLst/>
                <a:latin typeface="Arial" panose="020B0604020202020204" pitchFamily="34" charset="0"/>
              </a:rPr>
              <a:t>прискорення</a:t>
            </a:r>
            <a:r>
              <a:rPr lang="ru-RU" b="0" i="0" dirty="0"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effectLst/>
                <a:latin typeface="Arial" panose="020B0604020202020204" pitchFamily="34" charset="0"/>
              </a:rPr>
              <a:t>фізичного</a:t>
            </a:r>
            <a:r>
              <a:rPr lang="ru-RU" b="0" i="0" dirty="0"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effectLst/>
                <a:latin typeface="Arial" panose="020B0604020202020204" pitchFamily="34" charset="0"/>
              </a:rPr>
              <a:t>розподілу</a:t>
            </a:r>
            <a:r>
              <a:rPr lang="ru-RU" b="0" i="0" dirty="0">
                <a:effectLst/>
                <a:latin typeface="Arial" panose="020B0604020202020204" pitchFamily="34" charset="0"/>
              </a:rPr>
              <a:t> та </a:t>
            </a:r>
            <a:r>
              <a:rPr lang="ru-RU" b="0" i="0" dirty="0" err="1">
                <a:effectLst/>
                <a:latin typeface="Arial" panose="020B0604020202020204" pitchFamily="34" charset="0"/>
              </a:rPr>
              <a:t>мінімізації</a:t>
            </a:r>
            <a:r>
              <a:rPr lang="ru-RU" b="0" i="0" dirty="0"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effectLst/>
                <a:latin typeface="Arial" panose="020B0604020202020204" pitchFamily="34" charset="0"/>
              </a:rPr>
              <a:t>загальних</a:t>
            </a:r>
            <a:r>
              <a:rPr lang="ru-RU" b="0" i="0" dirty="0"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effectLst/>
                <a:latin typeface="Arial" panose="020B0604020202020204" pitchFamily="34" charset="0"/>
              </a:rPr>
              <a:t>витрат</a:t>
            </a:r>
            <a:r>
              <a:rPr lang="ru-RU" b="0" i="0" dirty="0">
                <a:effectLst/>
                <a:latin typeface="Arial" panose="020B0604020202020204" pitchFamily="34" charset="0"/>
              </a:rPr>
              <a:t> при </a:t>
            </a:r>
            <a:r>
              <a:rPr lang="ru-RU" b="0" i="0" dirty="0" err="1">
                <a:effectLst/>
                <a:latin typeface="Arial" panose="020B0604020202020204" pitchFamily="34" charset="0"/>
              </a:rPr>
              <a:t>здійсненні</a:t>
            </a:r>
            <a:r>
              <a:rPr lang="ru-RU" b="0" i="0" dirty="0"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effectLst/>
                <a:latin typeface="Arial" panose="020B0604020202020204" pitchFamily="34" charset="0"/>
              </a:rPr>
              <a:t>процесу</a:t>
            </a:r>
            <a:r>
              <a:rPr lang="ru-RU" b="0" i="0" dirty="0"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effectLst/>
                <a:latin typeface="Arial" panose="020B0604020202020204" pitchFamily="34" charset="0"/>
              </a:rPr>
              <a:t>постачання</a:t>
            </a:r>
            <a:r>
              <a:rPr lang="ru-RU" b="0" i="0" dirty="0">
                <a:effectLst/>
                <a:latin typeface="Arial" panose="020B0604020202020204" pitchFamily="34" charset="0"/>
              </a:rPr>
              <a:t>, </a:t>
            </a:r>
            <a:r>
              <a:rPr lang="ru-RU" b="0" i="0" dirty="0" err="1">
                <a:effectLst/>
                <a:latin typeface="Arial" panose="020B0604020202020204" pitchFamily="34" charset="0"/>
              </a:rPr>
              <a:t>виробництва</a:t>
            </a:r>
            <a:r>
              <a:rPr lang="ru-RU" b="0" i="0" dirty="0">
                <a:effectLst/>
                <a:latin typeface="Arial" panose="020B0604020202020204" pitchFamily="34" charset="0"/>
              </a:rPr>
              <a:t> і </a:t>
            </a:r>
            <a:r>
              <a:rPr lang="ru-RU" b="0" i="0" dirty="0" err="1">
                <a:effectLst/>
                <a:latin typeface="Arial" panose="020B0604020202020204" pitchFamily="34" charset="0"/>
              </a:rPr>
              <a:t>збуту</a:t>
            </a:r>
            <a:r>
              <a:rPr lang="ru-RU" b="0" i="0" dirty="0">
                <a:effectLst/>
                <a:latin typeface="Arial" panose="020B0604020202020204" pitchFamily="34" charset="0"/>
              </a:rPr>
              <a:t> ЛП з метою </a:t>
            </a:r>
            <a:r>
              <a:rPr lang="ru-RU" b="0" i="0" dirty="0" err="1">
                <a:effectLst/>
                <a:latin typeface="Arial" panose="020B0604020202020204" pitchFamily="34" charset="0"/>
              </a:rPr>
              <a:t>досягнення</a:t>
            </a:r>
            <a:r>
              <a:rPr lang="ru-RU" b="0" i="0" dirty="0"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effectLst/>
                <a:latin typeface="Arial" panose="020B0604020202020204" pitchFamily="34" charset="0"/>
              </a:rPr>
              <a:t>їх</a:t>
            </a:r>
            <a:r>
              <a:rPr lang="ru-RU" b="0" i="0" dirty="0"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effectLst/>
                <a:latin typeface="Arial" panose="020B0604020202020204" pitchFamily="34" charset="0"/>
              </a:rPr>
              <a:t>необхідної</a:t>
            </a:r>
            <a:r>
              <a:rPr lang="ru-RU" b="0" i="0" dirty="0"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effectLst/>
                <a:latin typeface="Arial" panose="020B0604020202020204" pitchFamily="34" charset="0"/>
              </a:rPr>
              <a:t>якості</a:t>
            </a:r>
            <a:r>
              <a:rPr lang="ru-RU" b="0" i="0" dirty="0">
                <a:effectLst/>
                <a:latin typeface="Arial" panose="020B0604020202020204" pitchFamily="34" charset="0"/>
              </a:rPr>
              <a:t> й максимального </a:t>
            </a:r>
            <a:r>
              <a:rPr lang="ru-RU" b="0" i="0" dirty="0" err="1">
                <a:effectLst/>
                <a:latin typeface="Arial" panose="020B0604020202020204" pitchFamily="34" charset="0"/>
              </a:rPr>
              <a:t>задоволення</a:t>
            </a:r>
            <a:r>
              <a:rPr lang="ru-RU" b="0" i="0" dirty="0"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effectLst/>
                <a:latin typeface="Arial" panose="020B0604020202020204" pitchFamily="34" charset="0"/>
              </a:rPr>
              <a:t>вимог</a:t>
            </a:r>
            <a:r>
              <a:rPr lang="ru-RU" b="0" i="0" dirty="0"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effectLst/>
                <a:latin typeface="Arial" panose="020B0604020202020204" pitchFamily="34" charset="0"/>
              </a:rPr>
              <a:t>споживачів</a:t>
            </a:r>
            <a:r>
              <a:rPr lang="ru-RU" b="0" i="0" dirty="0">
                <a:effectLst/>
                <a:latin typeface="Arial" panose="020B0604020202020204" pitchFamily="34" charset="0"/>
              </a:rPr>
              <a:t>.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6215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D30A61B-BDAA-4D58-A031-11E3979F2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0" i="1" dirty="0">
                <a:effectLst/>
                <a:latin typeface="verdana" panose="020B0604030504040204" pitchFamily="34" charset="0"/>
              </a:rPr>
              <a:t>Через лог</a:t>
            </a:r>
            <a:r>
              <a:rPr lang="en-US" b="0" i="1" dirty="0" err="1"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 err="1">
                <a:effectLst/>
                <a:latin typeface="verdana" panose="020B0604030504040204" pitchFamily="34" charset="0"/>
              </a:rPr>
              <a:t>стичний</a:t>
            </a:r>
            <a:r>
              <a:rPr lang="ru-RU" b="0" i="1" dirty="0">
                <a:effectLst/>
                <a:latin typeface="verdana" panose="020B0604030504040204" pitchFamily="34" charset="0"/>
              </a:rPr>
              <a:t> </a:t>
            </a:r>
            <a:r>
              <a:rPr lang="ru-RU" b="0" i="1" dirty="0" err="1">
                <a:effectLst/>
                <a:latin typeface="verdana" panose="020B0604030504040204" pitchFamily="34" charset="0"/>
              </a:rPr>
              <a:t>ланцюг</a:t>
            </a:r>
            <a:r>
              <a:rPr lang="ru-RU" b="0" i="1" dirty="0">
                <a:effectLst/>
                <a:latin typeface="verdana" panose="020B0604030504040204" pitchFamily="34" charset="0"/>
              </a:rPr>
              <a:t> проходить: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A072977-6323-45B4-9AD7-D5220F01E2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0" i="1" dirty="0" err="1">
                <a:solidFill>
                  <a:schemeClr val="tx2"/>
                </a:solidFill>
                <a:effectLst/>
                <a:latin typeface="verdana" panose="020B0604030504040204" pitchFamily="34" charset="0"/>
              </a:rPr>
              <a:t>Вантаж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—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необхідний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товар</a:t>
            </a:r>
          </a:p>
          <a:p>
            <a:r>
              <a:rPr lang="ru-RU" b="0" i="1" dirty="0" err="1">
                <a:solidFill>
                  <a:schemeClr val="tx2"/>
                </a:solidFill>
                <a:effectLst/>
                <a:latin typeface="verdana" panose="020B0604030504040204" pitchFamily="34" charset="0"/>
              </a:rPr>
              <a:t>Якість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—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необхідної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якості</a:t>
            </a:r>
            <a:endParaRPr lang="ru-RU" i="1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1" dirty="0" err="1">
                <a:solidFill>
                  <a:schemeClr val="tx2"/>
                </a:solidFill>
                <a:effectLst/>
                <a:latin typeface="verdana" panose="020B0604030504040204" pitchFamily="34" charset="0"/>
              </a:rPr>
              <a:t>Кількість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— у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необхідній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кількості</a:t>
            </a:r>
            <a:endParaRPr lang="ru-RU" i="1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1" dirty="0">
                <a:solidFill>
                  <a:schemeClr val="tx2"/>
                </a:solidFill>
                <a:effectLst/>
                <a:latin typeface="verdana" panose="020B0604030504040204" pitchFamily="34" charset="0"/>
              </a:rPr>
              <a:t>Час 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—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має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бути доставлений в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необхідний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час</a:t>
            </a:r>
          </a:p>
          <a:p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1" dirty="0" err="1">
                <a:solidFill>
                  <a:schemeClr val="tx2"/>
                </a:solidFill>
                <a:effectLst/>
                <a:latin typeface="verdana" panose="020B0604030504040204" pitchFamily="34" charset="0"/>
              </a:rPr>
              <a:t>Місце</a:t>
            </a:r>
            <a:r>
              <a:rPr lang="ru-RU" b="0" i="1" dirty="0">
                <a:solidFill>
                  <a:schemeClr val="tx2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— у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необхідне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місце</a:t>
            </a:r>
            <a:endParaRPr lang="ru-RU" i="1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1" dirty="0" err="1">
                <a:solidFill>
                  <a:schemeClr val="tx2"/>
                </a:solidFill>
                <a:effectLst/>
                <a:latin typeface="verdana" panose="020B0604030504040204" pitchFamily="34" charset="0"/>
              </a:rPr>
              <a:t>Витрати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— з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мінімальними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витратами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0236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B97B925-E576-4C56-A81E-64C4725D3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/>
              <a:t>У </a:t>
            </a:r>
            <a:r>
              <a:rPr lang="ru-RU" dirty="0" err="1"/>
              <a:t>структурi</a:t>
            </a:r>
            <a:r>
              <a:rPr lang="ru-RU" dirty="0"/>
              <a:t> </a:t>
            </a:r>
            <a:r>
              <a:rPr lang="ru-RU" dirty="0" err="1"/>
              <a:t>фармацевтичної</a:t>
            </a:r>
            <a:r>
              <a:rPr lang="ru-RU" dirty="0"/>
              <a:t> </a:t>
            </a:r>
            <a:r>
              <a:rPr lang="ru-RU" dirty="0" err="1"/>
              <a:t>логiстики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видiлити</a:t>
            </a:r>
            <a:r>
              <a:rPr lang="ru-RU" dirty="0"/>
              <a:t>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D3310BE-7348-408E-BC3C-E010C92615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l"/>
            <a:r>
              <a:rPr lang="ru-RU" b="0" i="1" dirty="0">
                <a:solidFill>
                  <a:schemeClr val="tx2"/>
                </a:solidFill>
                <a:effectLst/>
                <a:latin typeface="verdana" panose="020B0604030504040204" pitchFamily="34" charset="0"/>
              </a:rPr>
              <a:t>Закуп</a:t>
            </a:r>
            <a:r>
              <a:rPr lang="en-US" b="0" i="1" dirty="0" err="1">
                <a:solidFill>
                  <a:schemeClr val="tx2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 err="1">
                <a:solidFill>
                  <a:schemeClr val="tx2"/>
                </a:solidFill>
                <a:effectLst/>
                <a:latin typeface="verdana" panose="020B0604030504040204" pitchFamily="34" charset="0"/>
              </a:rPr>
              <a:t>вельна</a:t>
            </a:r>
            <a:r>
              <a:rPr lang="ru-RU" b="0" i="1" dirty="0">
                <a:solidFill>
                  <a:schemeClr val="tx2"/>
                </a:solidFill>
                <a:effectLst/>
                <a:latin typeface="verdana" panose="020B0604030504040204" pitchFamily="34" charset="0"/>
              </a:rPr>
              <a:t> лог</a:t>
            </a:r>
            <a:r>
              <a:rPr lang="en-US" b="0" i="1" dirty="0" err="1">
                <a:solidFill>
                  <a:schemeClr val="tx2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>
                <a:solidFill>
                  <a:schemeClr val="tx2"/>
                </a:solidFill>
                <a:effectLst/>
                <a:latin typeface="verdana" panose="020B0604030504040204" pitchFamily="34" charset="0"/>
              </a:rPr>
              <a:t>стика 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-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забезпечення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загот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вл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en-US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сировини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в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дпов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дно до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програми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виробництва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(терм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ну, к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лькост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en-US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,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якост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en-US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,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асортименту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) з м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н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мальними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витратами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. Для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аптечних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склад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в, аптек -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забезпечення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замовлення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л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карських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засоб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в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в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дпов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дно до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програми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збутової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д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яльност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en-US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(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терм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ну, к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лькост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en-US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,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якост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en-US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,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асортименту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) з м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н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мальними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затратами. </a:t>
            </a:r>
          </a:p>
          <a:p>
            <a:pPr algn="l"/>
            <a:r>
              <a:rPr lang="ru-RU" b="0" i="1" dirty="0" err="1">
                <a:solidFill>
                  <a:schemeClr val="tx2"/>
                </a:solidFill>
                <a:effectLst/>
                <a:latin typeface="verdana" panose="020B0604030504040204" pitchFamily="34" charset="0"/>
              </a:rPr>
              <a:t>Виробнича</a:t>
            </a:r>
            <a:r>
              <a:rPr lang="ru-RU" b="0" i="1" dirty="0">
                <a:solidFill>
                  <a:schemeClr val="tx2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1" dirty="0" err="1">
                <a:solidFill>
                  <a:schemeClr val="tx2"/>
                </a:solidFill>
                <a:effectLst/>
                <a:latin typeface="verdana" panose="020B0604030504040204" pitchFamily="34" charset="0"/>
              </a:rPr>
              <a:t>логістика</a:t>
            </a:r>
            <a:r>
              <a:rPr lang="ru-RU" b="0" i="1" dirty="0">
                <a:solidFill>
                  <a:schemeClr val="tx2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- орган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зац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я у в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дпов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дност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en-US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з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замовленням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безперервного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технолог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чного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процесу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при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одночасн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й м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н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м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зац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ї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наявност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en-US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л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к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в у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процес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en-US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виготовлення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та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витрат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на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фармацевтичне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виробництво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97936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88052EF-9FF2-47EF-A5E3-6AF4C14D7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У </a:t>
            </a:r>
            <a:r>
              <a:rPr lang="ru-RU" dirty="0" err="1"/>
              <a:t>структурi</a:t>
            </a:r>
            <a:r>
              <a:rPr lang="ru-RU" dirty="0"/>
              <a:t> </a:t>
            </a:r>
            <a:r>
              <a:rPr lang="ru-RU" dirty="0" err="1"/>
              <a:t>фармацевтичної</a:t>
            </a:r>
            <a:r>
              <a:rPr lang="ru-RU" dirty="0"/>
              <a:t> </a:t>
            </a:r>
            <a:r>
              <a:rPr lang="ru-RU" dirty="0" err="1"/>
              <a:t>логiстики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видiлити</a:t>
            </a:r>
            <a:r>
              <a:rPr lang="ru-RU" dirty="0"/>
              <a:t>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4C5A6EB-3F6C-4EBB-8964-DFA4479CCC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0" i="1" dirty="0" err="1">
                <a:solidFill>
                  <a:schemeClr val="tx2"/>
                </a:solidFill>
                <a:effectLst/>
                <a:latin typeface="verdana" panose="020B0604030504040204" pitchFamily="34" charset="0"/>
              </a:rPr>
              <a:t>Збутова</a:t>
            </a:r>
            <a:r>
              <a:rPr lang="ru-RU" b="0" i="1" dirty="0">
                <a:solidFill>
                  <a:schemeClr val="tx2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1" dirty="0" err="1">
                <a:solidFill>
                  <a:schemeClr val="tx2"/>
                </a:solidFill>
                <a:effectLst/>
                <a:latin typeface="verdana" panose="020B0604030504040204" pitchFamily="34" charset="0"/>
              </a:rPr>
              <a:t>логістика</a:t>
            </a:r>
            <a:r>
              <a:rPr lang="ru-RU" b="0" i="1" dirty="0">
                <a:solidFill>
                  <a:schemeClr val="tx2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-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управл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ння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ус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ма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функц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ональними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п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дсистемами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фармацевтичного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п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дприємства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,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пов’язана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з потоком л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карських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засоб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в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в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д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виробника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до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споживача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en-US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необх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дними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каналами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розпод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лу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,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маючи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при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цьому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на мет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en-US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оптим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зац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ю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збутової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д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яльност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en-US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на основ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en-US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максим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зац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ї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корисност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en-US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для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кл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єнт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в при м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н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м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зац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ї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загальних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витрат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на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складування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л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к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в,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їх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пакування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,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управл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ння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запасами,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вантажно-розвантажувальними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роботами,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транспортування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тощо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6094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441061D-8CBE-468E-9F86-ADED778A7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0" i="1" dirty="0" err="1">
                <a:effectLst/>
                <a:latin typeface="verdana" panose="020B0604030504040204" pitchFamily="34" charset="0"/>
              </a:rPr>
              <a:t>Фармацевтична</a:t>
            </a:r>
            <a:r>
              <a:rPr lang="ru-RU" b="0" i="1" dirty="0">
                <a:effectLst/>
                <a:latin typeface="verdana" panose="020B0604030504040204" pitchFamily="34" charset="0"/>
              </a:rPr>
              <a:t> лог</a:t>
            </a:r>
            <a:r>
              <a:rPr lang="en-US" b="0" i="1" dirty="0" err="1"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>
                <a:effectLst/>
                <a:latin typeface="verdana" panose="020B0604030504040204" pitchFamily="34" charset="0"/>
              </a:rPr>
              <a:t>стика: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CDF582D-BA2F-4ABF-9FF5-616FCF9C4D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управл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ння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товарними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запасами </a:t>
            </a:r>
          </a:p>
          <a:p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транспортування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</a:p>
          <a:p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постачання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,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складування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,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збер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гання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опрацювання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замовлень</a:t>
            </a:r>
            <a:endParaRPr lang="ru-RU" i="1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контроль за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їх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виконанням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</a:p>
          <a:p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комплектування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та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пакування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</a:p>
          <a:p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вир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шення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проблеми</a:t>
            </a:r>
            <a:endParaRPr lang="ru-RU" b="0" i="1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  <a:p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повернення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та зам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ни л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карських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засоб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в </a:t>
            </a:r>
          </a:p>
          <a:p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утил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зац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я в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дход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в та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недоброяк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сних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л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карських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засоб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в</a:t>
            </a:r>
          </a:p>
          <a:p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рац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ональний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фармацевтичний</a:t>
            </a:r>
            <a:r>
              <a:rPr lang="ru-RU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менеджмент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18334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99B6E67-EF40-46ED-B798-0CBE53F59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/>
              <a:t>Етапи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фармацевтичної</a:t>
            </a:r>
            <a:r>
              <a:rPr lang="ru-RU" dirty="0"/>
              <a:t> </a:t>
            </a:r>
            <a:r>
              <a:rPr lang="ru-RU" dirty="0" err="1"/>
              <a:t>логістики</a:t>
            </a:r>
            <a:r>
              <a:rPr lang="ru-RU" dirty="0"/>
              <a:t> в </a:t>
            </a:r>
            <a:r>
              <a:rPr lang="ru-RU" dirty="0" err="1"/>
              <a:t>Україні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059268C-DF41-4378-9CFB-A8C9D8A699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tx2"/>
                </a:solidFill>
              </a:rPr>
              <a:t>I </a:t>
            </a:r>
            <a:r>
              <a:rPr lang="uk-UA" dirty="0">
                <a:solidFill>
                  <a:schemeClr val="tx2"/>
                </a:solidFill>
              </a:rPr>
              <a:t>етап </a:t>
            </a:r>
            <a:r>
              <a:rPr lang="ru-RU" dirty="0">
                <a:solidFill>
                  <a:schemeClr val="tx2"/>
                </a:solidFill>
              </a:rPr>
              <a:t>(1956-1965 </a:t>
            </a:r>
            <a:r>
              <a:rPr lang="ru-RU" dirty="0" err="1">
                <a:solidFill>
                  <a:schemeClr val="tx2"/>
                </a:solidFill>
              </a:rPr>
              <a:t>рр</a:t>
            </a:r>
            <a:r>
              <a:rPr lang="ru-RU" dirty="0">
                <a:solidFill>
                  <a:schemeClr val="tx2"/>
                </a:solidFill>
              </a:rPr>
              <a:t>.) </a:t>
            </a:r>
            <a:r>
              <a:rPr lang="ru-RU" dirty="0">
                <a:solidFill>
                  <a:schemeClr val="bg1"/>
                </a:solidFill>
              </a:rPr>
              <a:t>- </a:t>
            </a:r>
            <a:r>
              <a:rPr lang="ru-RU" dirty="0" err="1">
                <a:solidFill>
                  <a:schemeClr val="bg1"/>
                </a:solidFill>
              </a:rPr>
              <a:t>здійснювалася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мінімізація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витрат</a:t>
            </a:r>
            <a:r>
              <a:rPr lang="ru-RU" dirty="0">
                <a:solidFill>
                  <a:schemeClr val="bg1"/>
                </a:solidFill>
              </a:rPr>
              <a:t> на </a:t>
            </a:r>
            <a:r>
              <a:rPr lang="ru-RU" dirty="0" err="1">
                <a:solidFill>
                  <a:schemeClr val="bg1"/>
                </a:solidFill>
              </a:rPr>
              <a:t>матеріальні</a:t>
            </a:r>
            <a:r>
              <a:rPr lang="ru-RU" dirty="0">
                <a:solidFill>
                  <a:schemeClr val="bg1"/>
                </a:solidFill>
              </a:rPr>
              <a:t> і </a:t>
            </a:r>
            <a:r>
              <a:rPr lang="ru-RU" dirty="0" err="1">
                <a:solidFill>
                  <a:schemeClr val="bg1"/>
                </a:solidFill>
              </a:rPr>
              <a:t>кадрові</a:t>
            </a:r>
            <a:r>
              <a:rPr lang="ru-RU" dirty="0">
                <a:solidFill>
                  <a:schemeClr val="bg1"/>
                </a:solidFill>
              </a:rPr>
              <a:t> потоки, </a:t>
            </a:r>
            <a:r>
              <a:rPr lang="ru-RU" dirty="0" err="1">
                <a:solidFill>
                  <a:schemeClr val="bg1"/>
                </a:solidFill>
              </a:rPr>
              <a:t>виробництво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лікарських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засобів</a:t>
            </a:r>
            <a:r>
              <a:rPr lang="ru-RU" dirty="0">
                <a:solidFill>
                  <a:schemeClr val="bg1"/>
                </a:solidFill>
              </a:rPr>
              <a:t> (ЛЗ) за </a:t>
            </a:r>
            <a:r>
              <a:rPr lang="ru-RU" dirty="0" err="1">
                <a:solidFill>
                  <a:schemeClr val="bg1"/>
                </a:solidFill>
              </a:rPr>
              <a:t>рецептурними</a:t>
            </a:r>
            <a:r>
              <a:rPr lang="ru-RU" dirty="0">
                <a:solidFill>
                  <a:schemeClr val="bg1"/>
                </a:solidFill>
              </a:rPr>
              <a:t> (часто </a:t>
            </a:r>
            <a:r>
              <a:rPr lang="ru-RU" dirty="0" err="1">
                <a:solidFill>
                  <a:schemeClr val="bg1"/>
                </a:solidFill>
              </a:rPr>
              <a:t>повторюваними</a:t>
            </a:r>
            <a:r>
              <a:rPr lang="ru-RU" dirty="0">
                <a:solidFill>
                  <a:schemeClr val="bg1"/>
                </a:solidFill>
              </a:rPr>
              <a:t>) </a:t>
            </a:r>
            <a:r>
              <a:rPr lang="ru-RU" dirty="0" err="1">
                <a:solidFill>
                  <a:schemeClr val="bg1"/>
                </a:solidFill>
              </a:rPr>
              <a:t>прописами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58383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81CD287-C57E-4D37-A23A-982309753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/>
              <a:t>Етапи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фармацевтичної</a:t>
            </a:r>
            <a:r>
              <a:rPr lang="ru-RU" dirty="0"/>
              <a:t> </a:t>
            </a:r>
            <a:r>
              <a:rPr lang="ru-RU" dirty="0" err="1"/>
              <a:t>логістики</a:t>
            </a:r>
            <a:r>
              <a:rPr lang="ru-RU" dirty="0"/>
              <a:t> в </a:t>
            </a:r>
            <a:r>
              <a:rPr lang="ru-RU" dirty="0" err="1"/>
              <a:t>Україні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EB06C35-1B18-4602-9C07-25163FC070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tx2"/>
                </a:solidFill>
              </a:rPr>
              <a:t>II </a:t>
            </a:r>
            <a:r>
              <a:rPr lang="uk-UA" dirty="0">
                <a:solidFill>
                  <a:schemeClr val="tx2"/>
                </a:solidFill>
              </a:rPr>
              <a:t>етап </a:t>
            </a:r>
            <a:r>
              <a:rPr lang="ru-RU" dirty="0">
                <a:solidFill>
                  <a:schemeClr val="tx2"/>
                </a:solidFill>
              </a:rPr>
              <a:t>(1966-1970 </a:t>
            </a:r>
            <a:r>
              <a:rPr lang="ru-RU" dirty="0" err="1">
                <a:solidFill>
                  <a:schemeClr val="tx2"/>
                </a:solidFill>
              </a:rPr>
              <a:t>рр</a:t>
            </a:r>
            <a:r>
              <a:rPr lang="ru-RU" dirty="0">
                <a:solidFill>
                  <a:schemeClr val="tx2"/>
                </a:solidFill>
              </a:rPr>
              <a:t>.)</a:t>
            </a:r>
            <a:r>
              <a:rPr lang="uk-UA" dirty="0">
                <a:solidFill>
                  <a:schemeClr val="tx2"/>
                </a:solidFill>
              </a:rPr>
              <a:t> </a:t>
            </a:r>
            <a:r>
              <a:rPr lang="uk-UA" dirty="0"/>
              <a:t>- </a:t>
            </a:r>
            <a:r>
              <a:rPr lang="ru-RU" dirty="0" err="1">
                <a:solidFill>
                  <a:schemeClr val="bg1"/>
                </a:solidFill>
              </a:rPr>
              <a:t>характеризувався</a:t>
            </a:r>
            <a:r>
              <a:rPr lang="ru-RU" dirty="0">
                <a:solidFill>
                  <a:schemeClr val="bg1"/>
                </a:solidFill>
              </a:rPr>
              <a:t> початком </a:t>
            </a:r>
            <a:r>
              <a:rPr lang="ru-RU" dirty="0" err="1">
                <a:solidFill>
                  <a:schemeClr val="bg1"/>
                </a:solidFill>
              </a:rPr>
              <a:t>введення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автоматизованої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системи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управління</a:t>
            </a:r>
            <a:r>
              <a:rPr lang="ru-RU" dirty="0">
                <a:solidFill>
                  <a:schemeClr val="bg1"/>
                </a:solidFill>
              </a:rPr>
              <a:t> (АСУ) у </a:t>
            </a:r>
            <a:r>
              <a:rPr lang="ru-RU" dirty="0" err="1">
                <a:solidFill>
                  <a:schemeClr val="bg1"/>
                </a:solidFill>
              </a:rPr>
              <a:t>фармацевтичну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промисловість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організацією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цехів</a:t>
            </a:r>
            <a:r>
              <a:rPr lang="ru-RU" dirty="0">
                <a:solidFill>
                  <a:schemeClr val="bg1"/>
                </a:solidFill>
              </a:rPr>
              <a:t> при галеново-</a:t>
            </a:r>
            <a:r>
              <a:rPr lang="ru-RU" dirty="0" err="1">
                <a:solidFill>
                  <a:schemeClr val="bg1"/>
                </a:solidFill>
              </a:rPr>
              <a:t>фасувальних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виробництвах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аптекоуправлінь</a:t>
            </a:r>
            <a:r>
              <a:rPr lang="ru-RU" dirty="0">
                <a:solidFill>
                  <a:schemeClr val="bg1"/>
                </a:solidFill>
              </a:rPr>
              <a:t> з </a:t>
            </a:r>
            <a:r>
              <a:rPr lang="ru-RU" dirty="0" err="1">
                <a:solidFill>
                  <a:schemeClr val="bg1"/>
                </a:solidFill>
              </a:rPr>
              <a:t>виготовлення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стерильних</a:t>
            </a:r>
            <a:r>
              <a:rPr lang="ru-RU" dirty="0">
                <a:solidFill>
                  <a:schemeClr val="bg1"/>
                </a:solidFill>
              </a:rPr>
              <a:t> ЛЗ </a:t>
            </a:r>
            <a:r>
              <a:rPr lang="ru-RU" dirty="0" err="1">
                <a:solidFill>
                  <a:schemeClr val="bg1"/>
                </a:solidFill>
              </a:rPr>
              <a:t>великої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розфасовки</a:t>
            </a:r>
            <a:r>
              <a:rPr lang="ru-RU" dirty="0">
                <a:solidFill>
                  <a:schemeClr val="bg1"/>
                </a:solidFill>
              </a:rPr>
              <a:t>. </a:t>
            </a:r>
            <a:r>
              <a:rPr lang="ru-RU" dirty="0" err="1">
                <a:solidFill>
                  <a:schemeClr val="bg1"/>
                </a:solidFill>
              </a:rPr>
              <a:t>Була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розроблена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адаптована</a:t>
            </a:r>
            <a:r>
              <a:rPr lang="ru-RU" dirty="0">
                <a:solidFill>
                  <a:schemeClr val="bg1"/>
                </a:solidFill>
              </a:rPr>
              <a:t> до </a:t>
            </a:r>
            <a:r>
              <a:rPr lang="ru-RU" dirty="0" err="1">
                <a:solidFill>
                  <a:schemeClr val="bg1"/>
                </a:solidFill>
              </a:rPr>
              <a:t>електронно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обчислювальної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машини</a:t>
            </a:r>
            <a:r>
              <a:rPr lang="ru-RU" dirty="0">
                <a:solidFill>
                  <a:schemeClr val="bg1"/>
                </a:solidFill>
              </a:rPr>
              <a:t>, методика </a:t>
            </a:r>
            <a:r>
              <a:rPr lang="ru-RU" dirty="0" err="1">
                <a:solidFill>
                  <a:schemeClr val="bg1"/>
                </a:solidFill>
              </a:rPr>
              <a:t>матричної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оптимізації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розподілу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фондів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аптечних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управлінь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між</a:t>
            </a:r>
            <a:r>
              <a:rPr lang="ru-RU" dirty="0">
                <a:solidFill>
                  <a:schemeClr val="bg1"/>
                </a:solidFill>
              </a:rPr>
              <a:t> заводами - </a:t>
            </a:r>
            <a:r>
              <a:rPr lang="ru-RU" dirty="0" err="1">
                <a:solidFill>
                  <a:schemeClr val="bg1"/>
                </a:solidFill>
              </a:rPr>
              <a:t>постачальниками</a:t>
            </a:r>
            <a:r>
              <a:rPr lang="ru-RU" dirty="0">
                <a:solidFill>
                  <a:schemeClr val="bg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2601813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A8C8F77-A982-4D14-B47D-50492C685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Етапи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фармацевтичної</a:t>
            </a:r>
            <a:r>
              <a:rPr lang="ru-RU" dirty="0"/>
              <a:t> </a:t>
            </a:r>
            <a:r>
              <a:rPr lang="ru-RU" dirty="0" err="1"/>
              <a:t>логістики</a:t>
            </a:r>
            <a:r>
              <a:rPr lang="ru-RU" dirty="0"/>
              <a:t> в </a:t>
            </a:r>
            <a:r>
              <a:rPr lang="ru-RU" dirty="0" err="1"/>
              <a:t>Україні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F5FACC4-5C4C-4277-9391-D690730442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tx2"/>
                </a:solidFill>
              </a:rPr>
              <a:t>III </a:t>
            </a:r>
            <a:r>
              <a:rPr lang="uk-UA" dirty="0">
                <a:solidFill>
                  <a:schemeClr val="tx2"/>
                </a:solidFill>
              </a:rPr>
              <a:t>етап </a:t>
            </a:r>
            <a:r>
              <a:rPr lang="ru-RU" dirty="0">
                <a:solidFill>
                  <a:schemeClr val="tx2"/>
                </a:solidFill>
              </a:rPr>
              <a:t>(1971-1979 </a:t>
            </a:r>
            <a:r>
              <a:rPr lang="ru-RU" dirty="0" err="1">
                <a:solidFill>
                  <a:schemeClr val="tx2"/>
                </a:solidFill>
              </a:rPr>
              <a:t>рр</a:t>
            </a:r>
            <a:r>
              <a:rPr lang="ru-RU" dirty="0">
                <a:solidFill>
                  <a:schemeClr val="tx2"/>
                </a:solidFill>
              </a:rPr>
              <a:t>.) </a:t>
            </a:r>
            <a:r>
              <a:rPr lang="uk-UA" dirty="0"/>
              <a:t>- </a:t>
            </a:r>
            <a:r>
              <a:rPr lang="ru-RU" dirty="0" err="1">
                <a:solidFill>
                  <a:schemeClr val="bg1"/>
                </a:solidFill>
              </a:rPr>
              <a:t>удосконалювалися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технології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механізація</a:t>
            </a:r>
            <a:r>
              <a:rPr lang="ru-RU" dirty="0">
                <a:solidFill>
                  <a:schemeClr val="bg1"/>
                </a:solidFill>
              </a:rPr>
              <a:t> і </a:t>
            </a:r>
            <a:r>
              <a:rPr lang="ru-RU" dirty="0" err="1">
                <a:solidFill>
                  <a:schemeClr val="bg1"/>
                </a:solidFill>
              </a:rPr>
              <a:t>автоматизація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виробничих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процесів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фармацевтичної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промисловості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скорочувалися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терміни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впровадження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нових</a:t>
            </a:r>
            <a:r>
              <a:rPr lang="ru-RU" dirty="0">
                <a:solidFill>
                  <a:schemeClr val="bg1"/>
                </a:solidFill>
              </a:rPr>
              <a:t> ЛЗ, </a:t>
            </a:r>
            <a:r>
              <a:rPr lang="ru-RU" dirty="0" err="1">
                <a:solidFill>
                  <a:schemeClr val="bg1"/>
                </a:solidFill>
              </a:rPr>
              <a:t>нормувалися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енергетичні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ресурси</a:t>
            </a:r>
            <a:r>
              <a:rPr lang="ru-RU" dirty="0">
                <a:solidFill>
                  <a:schemeClr val="bg1"/>
                </a:solidFill>
              </a:rPr>
              <a:t> і </a:t>
            </a:r>
            <a:r>
              <a:rPr lang="ru-RU" dirty="0" err="1">
                <a:solidFill>
                  <a:schemeClr val="bg1"/>
                </a:solidFill>
              </a:rPr>
              <a:t>матеріальні</a:t>
            </a:r>
            <a:r>
              <a:rPr lang="ru-RU" dirty="0">
                <a:solidFill>
                  <a:schemeClr val="bg1"/>
                </a:solidFill>
              </a:rPr>
              <a:t> запаси. </a:t>
            </a:r>
            <a:r>
              <a:rPr lang="ru-RU" dirty="0" err="1">
                <a:solidFill>
                  <a:schemeClr val="bg1"/>
                </a:solidFill>
              </a:rPr>
              <a:t>Був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запропонований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критерій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мінімізації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обсягу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перевезень</a:t>
            </a:r>
            <a:r>
              <a:rPr lang="ru-RU" dirty="0">
                <a:solidFill>
                  <a:schemeClr val="bg1"/>
                </a:solidFill>
              </a:rPr>
              <a:t> для </a:t>
            </a:r>
            <a:r>
              <a:rPr lang="ru-RU" dirty="0" err="1">
                <a:solidFill>
                  <a:schemeClr val="bg1"/>
                </a:solidFill>
              </a:rPr>
              <a:t>оптимізації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розподілу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виділених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фондів</a:t>
            </a:r>
            <a:r>
              <a:rPr lang="ru-RU" dirty="0">
                <a:solidFill>
                  <a:schemeClr val="bg1"/>
                </a:solidFill>
              </a:rPr>
              <a:t> і </a:t>
            </a:r>
            <a:r>
              <a:rPr lang="ru-RU" dirty="0" err="1">
                <a:solidFill>
                  <a:schemeClr val="bg1"/>
                </a:solidFill>
              </a:rPr>
              <a:t>прикріплення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виробників</a:t>
            </a:r>
            <a:r>
              <a:rPr lang="ru-RU" dirty="0">
                <a:solidFill>
                  <a:schemeClr val="bg1"/>
                </a:solidFill>
              </a:rPr>
              <a:t> до </a:t>
            </a:r>
            <a:r>
              <a:rPr lang="ru-RU" dirty="0" err="1">
                <a:solidFill>
                  <a:schemeClr val="bg1"/>
                </a:solidFill>
              </a:rPr>
              <a:t>аптечних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складів</a:t>
            </a:r>
            <a:r>
              <a:rPr lang="ru-RU" dirty="0">
                <a:solidFill>
                  <a:schemeClr val="bg1"/>
                </a:solidFill>
              </a:rPr>
              <a:t>. </a:t>
            </a:r>
            <a:r>
              <a:rPr lang="uk-UA" dirty="0">
                <a:solidFill>
                  <a:schemeClr val="bg1"/>
                </a:solidFill>
              </a:rPr>
              <a:t> 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44907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E17618F-9F37-4EB4-83BE-870015FC8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Етапи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фармацевтичної</a:t>
            </a:r>
            <a:r>
              <a:rPr lang="ru-RU" dirty="0"/>
              <a:t> </a:t>
            </a:r>
            <a:r>
              <a:rPr lang="ru-RU" dirty="0" err="1"/>
              <a:t>логістики</a:t>
            </a:r>
            <a:r>
              <a:rPr lang="ru-RU" dirty="0"/>
              <a:t> в </a:t>
            </a:r>
            <a:r>
              <a:rPr lang="ru-RU" dirty="0" err="1"/>
              <a:t>Україні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971DC7B-4CF0-4516-84D9-2D96057149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tx2"/>
                </a:solidFill>
              </a:rPr>
              <a:t>IV </a:t>
            </a:r>
            <a:r>
              <a:rPr lang="uk-UA" dirty="0">
                <a:solidFill>
                  <a:schemeClr val="tx2"/>
                </a:solidFill>
              </a:rPr>
              <a:t>етап </a:t>
            </a:r>
            <a:r>
              <a:rPr lang="ru-RU" dirty="0">
                <a:solidFill>
                  <a:schemeClr val="tx2"/>
                </a:solidFill>
              </a:rPr>
              <a:t>(1980-1985 </a:t>
            </a:r>
            <a:r>
              <a:rPr lang="ru-RU" dirty="0" err="1">
                <a:solidFill>
                  <a:schemeClr val="tx2"/>
                </a:solidFill>
              </a:rPr>
              <a:t>рр</a:t>
            </a:r>
            <a:r>
              <a:rPr lang="ru-RU" dirty="0">
                <a:solidFill>
                  <a:schemeClr val="tx2"/>
                </a:solidFill>
              </a:rPr>
              <a:t>.) </a:t>
            </a:r>
            <a:r>
              <a:rPr lang="uk-UA" dirty="0"/>
              <a:t>- </a:t>
            </a:r>
            <a:r>
              <a:rPr lang="ru-RU" dirty="0" err="1">
                <a:solidFill>
                  <a:schemeClr val="bg1"/>
                </a:solidFill>
              </a:rPr>
              <a:t>був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характерний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обґрунтуванням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необхідності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розробки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методичної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документації</a:t>
            </a:r>
            <a:r>
              <a:rPr lang="ru-RU" dirty="0">
                <a:solidFill>
                  <a:schemeClr val="bg1"/>
                </a:solidFill>
              </a:rPr>
              <a:t>, а </a:t>
            </a:r>
            <a:r>
              <a:rPr lang="ru-RU" dirty="0" err="1">
                <a:solidFill>
                  <a:schemeClr val="bg1"/>
                </a:solidFill>
              </a:rPr>
              <a:t>також</a:t>
            </a:r>
            <a:r>
              <a:rPr lang="ru-RU" dirty="0">
                <a:solidFill>
                  <a:schemeClr val="bg1"/>
                </a:solidFill>
              </a:rPr>
              <a:t> практичною </a:t>
            </a:r>
            <a:r>
              <a:rPr lang="ru-RU" dirty="0" err="1">
                <a:solidFill>
                  <a:schemeClr val="bg1"/>
                </a:solidFill>
              </a:rPr>
              <a:t>реалізацією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організаційного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оформлення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специфічних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логістичних</a:t>
            </a:r>
            <a:r>
              <a:rPr lang="ru-RU" dirty="0">
                <a:solidFill>
                  <a:schemeClr val="bg1"/>
                </a:solidFill>
              </a:rPr>
              <a:t> структур - </a:t>
            </a:r>
            <a:r>
              <a:rPr lang="ru-RU" dirty="0" err="1">
                <a:solidFill>
                  <a:schemeClr val="bg1"/>
                </a:solidFill>
              </a:rPr>
              <a:t>республіканського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виробничо-наукового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об'єднання</a:t>
            </a:r>
            <a:r>
              <a:rPr lang="ru-RU" dirty="0">
                <a:solidFill>
                  <a:schemeClr val="bg1"/>
                </a:solidFill>
              </a:rPr>
              <a:t> (комплексу «</a:t>
            </a:r>
            <a:r>
              <a:rPr lang="ru-RU" dirty="0" err="1">
                <a:solidFill>
                  <a:schemeClr val="bg1"/>
                </a:solidFill>
              </a:rPr>
              <a:t>Фармація</a:t>
            </a:r>
            <a:r>
              <a:rPr lang="ru-RU" dirty="0">
                <a:solidFill>
                  <a:schemeClr val="bg1"/>
                </a:solidFill>
              </a:rPr>
              <a:t>») та оптово-</a:t>
            </a:r>
            <a:r>
              <a:rPr lang="ru-RU" dirty="0" err="1">
                <a:solidFill>
                  <a:schemeClr val="bg1"/>
                </a:solidFill>
              </a:rPr>
              <a:t>виробничих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об'єднань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обласних</a:t>
            </a:r>
            <a:r>
              <a:rPr lang="ru-RU" dirty="0">
                <a:solidFill>
                  <a:schemeClr val="bg1"/>
                </a:solidFill>
              </a:rPr>
              <a:t> (</a:t>
            </a:r>
            <a:r>
              <a:rPr lang="ru-RU" dirty="0" err="1">
                <a:solidFill>
                  <a:schemeClr val="bg1"/>
                </a:solidFill>
              </a:rPr>
              <a:t>міських</a:t>
            </a:r>
            <a:r>
              <a:rPr lang="ru-RU" dirty="0">
                <a:solidFill>
                  <a:schemeClr val="bg1"/>
                </a:solidFill>
              </a:rPr>
              <a:t>) </a:t>
            </a:r>
            <a:r>
              <a:rPr lang="ru-RU" dirty="0" err="1">
                <a:solidFill>
                  <a:schemeClr val="bg1"/>
                </a:solidFill>
              </a:rPr>
              <a:t>аптекоуправлінь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що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об'єднували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аптечні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склади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фармацевтичні</a:t>
            </a:r>
            <a:r>
              <a:rPr lang="ru-RU" dirty="0">
                <a:solidFill>
                  <a:schemeClr val="bg1"/>
                </a:solidFill>
              </a:rPr>
              <a:t> фабрики і </a:t>
            </a:r>
            <a:r>
              <a:rPr lang="ru-RU" dirty="0" err="1">
                <a:solidFill>
                  <a:schemeClr val="bg1"/>
                </a:solidFill>
              </a:rPr>
              <a:t>виробничі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майстерні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051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20B2C69-0552-4691-92D4-2456D5415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Етапи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фармацевтичної</a:t>
            </a:r>
            <a:r>
              <a:rPr lang="ru-RU" dirty="0"/>
              <a:t> </a:t>
            </a:r>
            <a:r>
              <a:rPr lang="ru-RU" dirty="0" err="1"/>
              <a:t>логістики</a:t>
            </a:r>
            <a:r>
              <a:rPr lang="ru-RU" dirty="0"/>
              <a:t> в </a:t>
            </a:r>
            <a:r>
              <a:rPr lang="ru-RU" dirty="0" err="1"/>
              <a:t>Україні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979696F-9698-4522-9FC7-373C5A6BB5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2"/>
                </a:solidFill>
              </a:rPr>
              <a:t>V </a:t>
            </a:r>
            <a:r>
              <a:rPr lang="uk-UA" dirty="0">
                <a:solidFill>
                  <a:schemeClr val="tx2"/>
                </a:solidFill>
              </a:rPr>
              <a:t>етап </a:t>
            </a:r>
            <a:r>
              <a:rPr lang="ru-RU" dirty="0">
                <a:solidFill>
                  <a:schemeClr val="tx2"/>
                </a:solidFill>
              </a:rPr>
              <a:t>(1986 р. - </a:t>
            </a:r>
            <a:r>
              <a:rPr lang="ru-RU" dirty="0" err="1">
                <a:solidFill>
                  <a:schemeClr val="tx2"/>
                </a:solidFill>
              </a:rPr>
              <a:t>наші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дні</a:t>
            </a:r>
            <a:r>
              <a:rPr lang="ru-RU" dirty="0">
                <a:solidFill>
                  <a:schemeClr val="tx2"/>
                </a:solidFill>
              </a:rPr>
              <a:t>) </a:t>
            </a:r>
            <a:r>
              <a:rPr lang="uk-UA" dirty="0"/>
              <a:t>- </a:t>
            </a:r>
            <a:r>
              <a:rPr lang="ru-RU" dirty="0" err="1">
                <a:solidFill>
                  <a:schemeClr val="bg1"/>
                </a:solidFill>
              </a:rPr>
              <a:t>співпав</a:t>
            </a:r>
            <a:r>
              <a:rPr lang="ru-RU" dirty="0">
                <a:solidFill>
                  <a:schemeClr val="bg1"/>
                </a:solidFill>
              </a:rPr>
              <a:t> з переходом </a:t>
            </a:r>
            <a:r>
              <a:rPr lang="ru-RU" dirty="0" err="1">
                <a:solidFill>
                  <a:schemeClr val="bg1"/>
                </a:solidFill>
              </a:rPr>
              <a:t>України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від</a:t>
            </a:r>
            <a:r>
              <a:rPr lang="ru-RU" dirty="0">
                <a:solidFill>
                  <a:schemeClr val="bg1"/>
                </a:solidFill>
              </a:rPr>
              <a:t> статусу </a:t>
            </a:r>
            <a:r>
              <a:rPr lang="ru-RU" dirty="0" err="1">
                <a:solidFill>
                  <a:schemeClr val="bg1"/>
                </a:solidFill>
              </a:rPr>
              <a:t>союзної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республіки</a:t>
            </a:r>
            <a:r>
              <a:rPr lang="ru-RU" dirty="0">
                <a:solidFill>
                  <a:schemeClr val="bg1"/>
                </a:solidFill>
              </a:rPr>
              <a:t> з </a:t>
            </a:r>
            <a:r>
              <a:rPr lang="ru-RU" dirty="0" err="1">
                <a:solidFill>
                  <a:schemeClr val="bg1"/>
                </a:solidFill>
              </a:rPr>
              <a:t>адміністративно</a:t>
            </a:r>
            <a:r>
              <a:rPr lang="ru-RU" dirty="0">
                <a:solidFill>
                  <a:schemeClr val="bg1"/>
                </a:solidFill>
              </a:rPr>
              <a:t>-командною системою </a:t>
            </a:r>
            <a:r>
              <a:rPr lang="ru-RU" dirty="0" err="1">
                <a:solidFill>
                  <a:schemeClr val="bg1"/>
                </a:solidFill>
              </a:rPr>
              <a:t>управління</a:t>
            </a:r>
            <a:r>
              <a:rPr lang="ru-RU" dirty="0">
                <a:solidFill>
                  <a:schemeClr val="bg1"/>
                </a:solidFill>
              </a:rPr>
              <a:t> до </a:t>
            </a:r>
            <a:r>
              <a:rPr lang="ru-RU" dirty="0" err="1">
                <a:solidFill>
                  <a:schemeClr val="bg1"/>
                </a:solidFill>
              </a:rPr>
              <a:t>незалежної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держави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що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сповідає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принципи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ринкової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економіки</a:t>
            </a:r>
            <a:r>
              <a:rPr lang="ru-RU" dirty="0">
                <a:solidFill>
                  <a:schemeClr val="bg1"/>
                </a:solidFill>
              </a:rPr>
              <a:t>, то </a:t>
            </a:r>
            <a:r>
              <a:rPr lang="ru-RU" dirty="0" err="1">
                <a:solidFill>
                  <a:schemeClr val="bg1"/>
                </a:solidFill>
              </a:rPr>
              <a:t>він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був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розділений</a:t>
            </a:r>
            <a:r>
              <a:rPr lang="ru-RU" dirty="0">
                <a:solidFill>
                  <a:schemeClr val="bg1"/>
                </a:solidFill>
              </a:rPr>
              <a:t> нами на два </a:t>
            </a:r>
            <a:r>
              <a:rPr lang="ru-RU" dirty="0" err="1">
                <a:solidFill>
                  <a:schemeClr val="bg1"/>
                </a:solidFill>
              </a:rPr>
              <a:t>періоди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765439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282D734-C8CF-474B-85CC-0445AC834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>
                <a:solidFill>
                  <a:schemeClr val="tx2"/>
                </a:solidFill>
              </a:rPr>
              <a:t>Періоди п’ятого етапу: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678BA37-E1E3-461F-9010-24E68151AC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Перший </a:t>
            </a:r>
            <a:r>
              <a:rPr lang="ru-RU" dirty="0" err="1"/>
              <a:t>період</a:t>
            </a:r>
            <a:r>
              <a:rPr lang="ru-RU" dirty="0"/>
              <a:t> (1986-1991 </a:t>
            </a:r>
            <a:r>
              <a:rPr lang="ru-RU" dirty="0" err="1"/>
              <a:t>рр</a:t>
            </a:r>
            <a:r>
              <a:rPr lang="ru-RU" dirty="0"/>
              <a:t>.) </a:t>
            </a:r>
            <a:r>
              <a:rPr lang="ru-RU" dirty="0" err="1">
                <a:solidFill>
                  <a:schemeClr val="bg1"/>
                </a:solidFill>
              </a:rPr>
              <a:t>характеризувався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впровадженням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служби</a:t>
            </a:r>
            <a:r>
              <a:rPr lang="ru-RU" dirty="0">
                <a:solidFill>
                  <a:schemeClr val="bg1"/>
                </a:solidFill>
              </a:rPr>
              <a:t> маркетингу в </a:t>
            </a:r>
            <a:r>
              <a:rPr lang="ru-RU" dirty="0" err="1">
                <a:solidFill>
                  <a:schemeClr val="bg1"/>
                </a:solidFill>
              </a:rPr>
              <a:t>хіміко-фармацевтичну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промисловість</a:t>
            </a:r>
            <a:r>
              <a:rPr lang="ru-RU" dirty="0">
                <a:solidFill>
                  <a:schemeClr val="bg1"/>
                </a:solidFill>
              </a:rPr>
              <a:t>, а </a:t>
            </a:r>
            <a:r>
              <a:rPr lang="ru-RU" dirty="0" err="1">
                <a:solidFill>
                  <a:schemeClr val="bg1"/>
                </a:solidFill>
              </a:rPr>
              <a:t>також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автоматизованої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системи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проектування</a:t>
            </a:r>
            <a:r>
              <a:rPr lang="ru-RU" dirty="0">
                <a:solidFill>
                  <a:schemeClr val="bg1"/>
                </a:solidFill>
              </a:rPr>
              <a:t> та </a:t>
            </a:r>
            <a:r>
              <a:rPr lang="ru-RU" dirty="0" err="1">
                <a:solidFill>
                  <a:schemeClr val="bg1"/>
                </a:solidFill>
              </a:rPr>
              <a:t>імітаційного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моделювання</a:t>
            </a:r>
            <a:r>
              <a:rPr lang="ru-RU" dirty="0">
                <a:solidFill>
                  <a:schemeClr val="bg1"/>
                </a:solidFill>
              </a:rPr>
              <a:t> для </a:t>
            </a:r>
            <a:r>
              <a:rPr lang="ru-RU" dirty="0" err="1">
                <a:solidFill>
                  <a:schemeClr val="bg1"/>
                </a:solidFill>
              </a:rPr>
              <a:t>вивчення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виробничих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процесів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фармацевтичних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підприємств</a:t>
            </a:r>
            <a:r>
              <a:rPr lang="ru-RU" dirty="0">
                <a:solidFill>
                  <a:schemeClr val="bg1"/>
                </a:solidFill>
              </a:rPr>
              <a:t>. </a:t>
            </a:r>
            <a:r>
              <a:rPr lang="ru-RU" dirty="0" err="1">
                <a:solidFill>
                  <a:schemeClr val="bg1"/>
                </a:solidFill>
              </a:rPr>
              <a:t>Обґрунтована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необхідність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законодавчого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врегулювання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екологічно</a:t>
            </a:r>
            <a:r>
              <a:rPr lang="ru-RU" dirty="0">
                <a:solidFill>
                  <a:schemeClr val="bg1"/>
                </a:solidFill>
              </a:rPr>
              <a:t> чистого </a:t>
            </a:r>
            <a:r>
              <a:rPr lang="ru-RU" dirty="0" err="1">
                <a:solidFill>
                  <a:schemeClr val="bg1"/>
                </a:solidFill>
              </a:rPr>
              <a:t>хіміко-фармацевтичного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виробництва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зокрема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створення</a:t>
            </a:r>
            <a:r>
              <a:rPr lang="ru-RU" dirty="0">
                <a:solidFill>
                  <a:schemeClr val="bg1"/>
                </a:solidFill>
              </a:rPr>
              <a:t> і </a:t>
            </a:r>
            <a:r>
              <a:rPr lang="ru-RU" dirty="0" err="1">
                <a:solidFill>
                  <a:schemeClr val="bg1"/>
                </a:solidFill>
              </a:rPr>
              <a:t>пріоритетного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фінансування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державної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програми</a:t>
            </a:r>
            <a:r>
              <a:rPr lang="ru-RU" dirty="0">
                <a:solidFill>
                  <a:schemeClr val="bg1"/>
                </a:solidFill>
              </a:rPr>
              <a:t> «</a:t>
            </a:r>
            <a:r>
              <a:rPr lang="ru-RU" dirty="0" err="1">
                <a:solidFill>
                  <a:schemeClr val="bg1"/>
                </a:solidFill>
              </a:rPr>
              <a:t>Екологічна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безпека</a:t>
            </a:r>
            <a:r>
              <a:rPr lang="ru-RU" dirty="0">
                <a:solidFill>
                  <a:schemeClr val="bg1"/>
                </a:solidFill>
              </a:rPr>
              <a:t> ЛЗ»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18111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1BEB0B4-DE49-4B7C-A6B1-5873B527E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>
                <a:solidFill>
                  <a:schemeClr val="tx2"/>
                </a:solidFill>
              </a:rPr>
              <a:t>Періоди п’ятого етапу: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63F72FE-4A7E-40B5-8D6B-94EF65E836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Другий</a:t>
            </a:r>
            <a:r>
              <a:rPr lang="ru-RU" dirty="0"/>
              <a:t> </a:t>
            </a:r>
            <a:r>
              <a:rPr lang="ru-RU" dirty="0" err="1"/>
              <a:t>період</a:t>
            </a:r>
            <a:r>
              <a:rPr lang="ru-RU" dirty="0"/>
              <a:t> </a:t>
            </a:r>
            <a:r>
              <a:rPr lang="ru-RU" dirty="0" err="1"/>
              <a:t>п’ятого</a:t>
            </a:r>
            <a:r>
              <a:rPr lang="ru-RU" dirty="0"/>
              <a:t> </a:t>
            </a:r>
            <a:r>
              <a:rPr lang="ru-RU" dirty="0" err="1"/>
              <a:t>етапу</a:t>
            </a:r>
            <a:r>
              <a:rPr lang="ru-RU" dirty="0"/>
              <a:t> </a:t>
            </a:r>
            <a:r>
              <a:rPr lang="ru-RU" dirty="0" err="1">
                <a:solidFill>
                  <a:schemeClr val="bg1"/>
                </a:solidFill>
              </a:rPr>
              <a:t>становлення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національної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фармацевтичної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логістики</a:t>
            </a:r>
            <a:r>
              <a:rPr lang="ru-RU" dirty="0">
                <a:solidFill>
                  <a:schemeClr val="bg1"/>
                </a:solidFill>
              </a:rPr>
              <a:t> (1992 р. - </a:t>
            </a:r>
            <a:r>
              <a:rPr lang="ru-RU" dirty="0" err="1">
                <a:solidFill>
                  <a:schemeClr val="bg1"/>
                </a:solidFill>
              </a:rPr>
              <a:t>наші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дні</a:t>
            </a:r>
            <a:r>
              <a:rPr lang="ru-RU" dirty="0">
                <a:solidFill>
                  <a:schemeClr val="bg1"/>
                </a:solidFill>
              </a:rPr>
              <a:t>) </a:t>
            </a:r>
            <a:r>
              <a:rPr lang="ru-RU" dirty="0" err="1">
                <a:solidFill>
                  <a:schemeClr val="bg1"/>
                </a:solidFill>
              </a:rPr>
              <a:t>характеризувався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тим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що</a:t>
            </a:r>
            <a:r>
              <a:rPr lang="ru-RU" dirty="0">
                <a:solidFill>
                  <a:schemeClr val="bg1"/>
                </a:solidFill>
              </a:rPr>
              <a:t> початок </a:t>
            </a:r>
            <a:r>
              <a:rPr lang="ru-RU" dirty="0" err="1">
                <a:solidFill>
                  <a:schemeClr val="bg1"/>
                </a:solidFill>
              </a:rPr>
              <a:t>дев’яностих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років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минулого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сторіччя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був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кризовим</a:t>
            </a:r>
            <a:r>
              <a:rPr lang="ru-RU" dirty="0">
                <a:solidFill>
                  <a:schemeClr val="bg1"/>
                </a:solidFill>
              </a:rPr>
              <a:t> для </a:t>
            </a:r>
            <a:r>
              <a:rPr lang="ru-RU" dirty="0" err="1">
                <a:solidFill>
                  <a:schemeClr val="bg1"/>
                </a:solidFill>
              </a:rPr>
              <a:t>системи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лікарського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забезпечення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населення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України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0294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A6D7378-08D4-4924-A80C-67E1D348A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AD1643A-E053-45FE-AD38-B1E387BDF5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i="1" dirty="0" err="1">
                <a:latin typeface="Georgia" panose="02040502050405020303" pitchFamily="18" charset="0"/>
              </a:rPr>
              <a:t>П</a:t>
            </a:r>
            <a:r>
              <a:rPr lang="ru-RU" b="0" i="1" dirty="0" err="1">
                <a:effectLst/>
                <a:latin typeface="Georgia" panose="02040502050405020303" pitchFamily="18" charset="0"/>
              </a:rPr>
              <a:t>отік</a:t>
            </a:r>
            <a:r>
              <a:rPr lang="ru-RU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 як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сукупність</a:t>
            </a:r>
            <a:r>
              <a:rPr lang="ru-RU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об'єктів</a:t>
            </a:r>
            <a:r>
              <a:rPr lang="ru-RU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,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що</a:t>
            </a:r>
            <a:r>
              <a:rPr lang="ru-RU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сприймаються</a:t>
            </a:r>
            <a:r>
              <a:rPr lang="ru-RU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 як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єдине</a:t>
            </a:r>
            <a:r>
              <a:rPr lang="ru-RU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ціле</a:t>
            </a:r>
            <a:r>
              <a:rPr lang="ru-RU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, яка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піддається</a:t>
            </a:r>
            <a:r>
              <a:rPr lang="ru-RU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змінам</a:t>
            </a:r>
            <a:r>
              <a:rPr lang="ru-RU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 на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деякому</a:t>
            </a:r>
            <a:r>
              <a:rPr lang="ru-RU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 часовому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інтервалі</a:t>
            </a:r>
            <a:r>
              <a:rPr lang="ru-RU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 і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вимірюється</a:t>
            </a:r>
            <a:r>
              <a:rPr lang="ru-RU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 в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абсолютних</a:t>
            </a:r>
            <a:r>
              <a:rPr lang="ru-RU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одиницях</a:t>
            </a:r>
            <a:r>
              <a:rPr lang="ru-RU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 за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певний</a:t>
            </a:r>
            <a:r>
              <a:rPr lang="ru-RU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період</a:t>
            </a:r>
            <a:r>
              <a:rPr lang="ru-RU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 часу.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Існує</a:t>
            </a:r>
            <a:r>
              <a:rPr lang="ru-RU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 й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інша</a:t>
            </a:r>
            <a:r>
              <a:rPr lang="ru-RU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 точка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зору</a:t>
            </a:r>
            <a:r>
              <a:rPr lang="ru-RU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,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згідно</a:t>
            </a:r>
            <a:r>
              <a:rPr lang="ru-RU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 з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якою</a:t>
            </a:r>
            <a:r>
              <a:rPr lang="ru-RU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під</a:t>
            </a:r>
            <a:r>
              <a:rPr lang="ru-RU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 потоком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також</a:t>
            </a:r>
            <a:r>
              <a:rPr lang="ru-RU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розуміють</a:t>
            </a:r>
            <a:r>
              <a:rPr lang="ru-RU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спрямований</a:t>
            </a:r>
            <a:r>
              <a:rPr lang="ru-RU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 рух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сукупності</a:t>
            </a:r>
            <a:r>
              <a:rPr lang="ru-RU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умовно-однорідних</a:t>
            </a:r>
            <a:r>
              <a:rPr lang="ru-RU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об'єктів</a:t>
            </a:r>
            <a:r>
              <a:rPr lang="ru-RU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 (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продукції</a:t>
            </a:r>
            <a:r>
              <a:rPr lang="ru-RU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,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інформації</a:t>
            </a:r>
            <a:r>
              <a:rPr lang="ru-RU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,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фінансів</a:t>
            </a:r>
            <a:r>
              <a:rPr lang="ru-RU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,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матеріалів</a:t>
            </a:r>
            <a:r>
              <a:rPr lang="ru-RU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 та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ін</a:t>
            </a:r>
            <a:r>
              <a:rPr lang="ru-RU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.).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97335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81DDF0F-566F-4952-BAC6-C58D50357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0" i="1" dirty="0" err="1">
                <a:effectLst/>
                <a:latin typeface="Georgia" panose="02040502050405020303" pitchFamily="18" charset="0"/>
              </a:rPr>
              <a:t>Параметри</a:t>
            </a:r>
            <a:r>
              <a:rPr lang="ru-RU" b="0" i="1" dirty="0">
                <a:effectLst/>
                <a:latin typeface="Georgia" panose="02040502050405020303" pitchFamily="18" charset="0"/>
              </a:rPr>
              <a:t> потоку: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697E81E-6360-4F43-883D-60BD02F065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початковий</a:t>
            </a:r>
            <a:r>
              <a:rPr lang="ru-RU" dirty="0">
                <a:solidFill>
                  <a:schemeClr val="bg1"/>
                </a:solidFill>
              </a:rPr>
              <a:t> та </a:t>
            </a:r>
            <a:r>
              <a:rPr lang="ru-RU" dirty="0" err="1">
                <a:solidFill>
                  <a:schemeClr val="bg1"/>
                </a:solidFill>
              </a:rPr>
              <a:t>кінцевий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пункти</a:t>
            </a:r>
            <a:r>
              <a:rPr lang="ru-RU" dirty="0">
                <a:solidFill>
                  <a:schemeClr val="bg1"/>
                </a:solidFill>
              </a:rPr>
              <a:t>;</a:t>
            </a:r>
          </a:p>
          <a:p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траєкторія</a:t>
            </a:r>
            <a:r>
              <a:rPr lang="ru-RU" dirty="0">
                <a:solidFill>
                  <a:schemeClr val="bg1"/>
                </a:solidFill>
              </a:rPr>
              <a:t> шляху;</a:t>
            </a:r>
          </a:p>
          <a:p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довжина</a:t>
            </a:r>
            <a:r>
              <a:rPr lang="ru-RU" dirty="0">
                <a:solidFill>
                  <a:schemeClr val="bg1"/>
                </a:solidFill>
              </a:rPr>
              <a:t> шляху;</a:t>
            </a:r>
          </a:p>
          <a:p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швидкість</a:t>
            </a:r>
            <a:r>
              <a:rPr lang="ru-RU" dirty="0">
                <a:solidFill>
                  <a:schemeClr val="bg1"/>
                </a:solidFill>
              </a:rPr>
              <a:t> і час руху;</a:t>
            </a:r>
          </a:p>
          <a:p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проміжні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пункти</a:t>
            </a:r>
            <a:r>
              <a:rPr lang="ru-RU" dirty="0">
                <a:solidFill>
                  <a:schemeClr val="bg1"/>
                </a:solidFill>
              </a:rPr>
              <a:t>;</a:t>
            </a:r>
          </a:p>
          <a:p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інтенсивність</a:t>
            </a:r>
            <a:r>
              <a:rPr lang="ru-RU" dirty="0">
                <a:solidFill>
                  <a:schemeClr val="bg1"/>
                </a:solidFill>
              </a:rPr>
              <a:t> руху.</a:t>
            </a:r>
          </a:p>
        </p:txBody>
      </p:sp>
    </p:spTree>
    <p:extLst>
      <p:ext uri="{BB962C8B-B14F-4D97-AF65-F5344CB8AC3E}">
        <p14:creationId xmlns:p14="http://schemas.microsoft.com/office/powerpoint/2010/main" val="12593503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6E9D5D28-5BC8-4906-A63D-CCCB99123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91075"/>
            <a:ext cx="10515600" cy="1325563"/>
          </a:xfrm>
        </p:spPr>
        <p:txBody>
          <a:bodyPr/>
          <a:lstStyle/>
          <a:p>
            <a:pPr algn="ctr"/>
            <a:r>
              <a:rPr lang="uk-UA" dirty="0"/>
              <a:t>Дякую за увагу!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29202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Контур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D81E8471DC64DF469921C069E5E568A8" ma:contentTypeVersion="4" ma:contentTypeDescription="Создание документа." ma:contentTypeScope="" ma:versionID="4d60471b1534e7603268e3853a943a10">
  <xsd:schema xmlns:xsd="http://www.w3.org/2001/XMLSchema" xmlns:xs="http://www.w3.org/2001/XMLSchema" xmlns:p="http://schemas.microsoft.com/office/2006/metadata/properties" xmlns:ns2="60d4142e-da41-4feb-b9b8-685bd545694f" targetNamespace="http://schemas.microsoft.com/office/2006/metadata/properties" ma:root="true" ma:fieldsID="af2f8d171e571cfcf4e6bb88cb8f9448" ns2:_="">
    <xsd:import namespace="60d4142e-da41-4feb-b9b8-685bd54569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d4142e-da41-4feb-b9b8-685bd54569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0E033FF-37FB-49A8-985D-C5688FB2CFF6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FE0EF393-0432-4043-8C55-30B92C77278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6B54F74-350D-4707-B7E7-080D8FF0AC6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0d4142e-da41-4feb-b9b8-685bd545694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TM04033919[[fn=Контур]]</Template>
  <TotalTime>50</TotalTime>
  <Words>788</Words>
  <Application>Microsoft Office PowerPoint</Application>
  <PresentationFormat>Широкоэкранный</PresentationFormat>
  <Paragraphs>47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Georgia</vt:lpstr>
      <vt:lpstr>Trebuchet MS</vt:lpstr>
      <vt:lpstr>Tw Cen MT</vt:lpstr>
      <vt:lpstr>verdana</vt:lpstr>
      <vt:lpstr>Контур</vt:lpstr>
      <vt:lpstr>Етапи розвитку фармацевтичної логістики в Україні. Характерні риси управління потоковими процесами у вітчизняній фармації на етапі в середині ХХ століття</vt:lpstr>
      <vt:lpstr>Презентация PowerPoint</vt:lpstr>
      <vt:lpstr>Через логiстичний ланцюг проходить:</vt:lpstr>
      <vt:lpstr>У структурi фармацевтичної логiстики можна видiлити </vt:lpstr>
      <vt:lpstr>У структурi фармацевтичної логiстики можна видiлити </vt:lpstr>
      <vt:lpstr>Фармацевтична логiстика:</vt:lpstr>
      <vt:lpstr>Етапи розвитку фармацевтичної логістики в Україні</vt:lpstr>
      <vt:lpstr>Етапи розвитку фармацевтичної логістики в Україні</vt:lpstr>
      <vt:lpstr>Етапи розвитку фармацевтичної логістики в Україні</vt:lpstr>
      <vt:lpstr>Етапи розвитку фармацевтичної логістики в Україні</vt:lpstr>
      <vt:lpstr>Етапи розвитку фармацевтичної логістики в Україні</vt:lpstr>
      <vt:lpstr>Періоди п’ятого етапу:</vt:lpstr>
      <vt:lpstr>Періоди п’ятого етапу:</vt:lpstr>
      <vt:lpstr>Презентация PowerPoint</vt:lpstr>
      <vt:lpstr>Параметри потоку:</vt:lpstr>
      <vt:lpstr>Дякую за увагу!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Етапи розвитку фармацевтичної логістики в Україні. Характерні риси управління потоковими процесами у вітчизняній фармації на етапі в середині ХХ століття</dc:title>
  <dc:creator>Терентьєва Ізабелла Сергіївна</dc:creator>
  <cp:lastModifiedBy>Учетная запись Майкрософт</cp:lastModifiedBy>
  <cp:revision>3</cp:revision>
  <dcterms:created xsi:type="dcterms:W3CDTF">2023-02-15T15:41:19Z</dcterms:created>
  <dcterms:modified xsi:type="dcterms:W3CDTF">2024-03-02T11:39:28Z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0x010100D81E8471DC64DF469921C069E5E568A8</vt:lpwstr>
  </property>
</Properties>
</file>