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4" r:id="rId10"/>
    <p:sldId id="271" r:id="rId11"/>
    <p:sldId id="263" r:id="rId12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865A"/>
    <a:srgbClr val="D91211"/>
    <a:srgbClr val="E9CBCA"/>
    <a:srgbClr val="C6EBF8"/>
    <a:srgbClr val="ECC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92"/>
    <p:restoredTop sz="94402"/>
  </p:normalViewPr>
  <p:slideViewPr>
    <p:cSldViewPr snapToGrid="0">
      <p:cViewPr varScale="1">
        <p:scale>
          <a:sx n="84" d="100"/>
          <a:sy n="84" d="100"/>
        </p:scale>
        <p:origin x="54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65C055-CA90-505A-311F-8E31BD5D2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E5548C9-123C-1DDC-3A95-FBD40C857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B46522-E71C-4610-715A-92972862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96001CD-1F6A-5D91-F6C8-22DAE40A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A721129-5328-D741-564E-FF76371CC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1443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9FC3CF-E7CC-B648-5FF6-B90915229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FCD7B4-D2FB-5613-3E8A-DB8F9A963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7F41E5-2F9E-451B-DC16-17FCE6EB2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462F135-9889-6144-F938-D06A96428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4913AB-6D26-D69C-8DED-513F329F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9101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F64472-AC2E-7401-E768-B1BCF87EE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5DA62DC-559F-5CDB-DD43-B4287F79E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D4AED4-EF72-C9E7-E641-6EB85930C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C22023-D38F-AB64-64A8-BCFB4164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3ADE9B-9206-B215-1D7B-CC2EA04C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420702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23590-CB34-4FC5-9D92-1639B3ADA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54FF6D-7C5D-0032-F1F9-10896BB34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EC58757-C6AD-4279-7AB8-738E2B26D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515419E-11F5-2035-0130-857CCC1F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5C93A5-CA69-E756-6BBB-8B8FCEFC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F693B21-A241-9023-8350-F2701145E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3284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F7AEAA-1A0A-E78E-D493-3C262241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DE43D66-821F-FB91-5748-328E8ABCC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F1C3D26-939C-D0DA-A1BA-B250F461B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544CAE-3B85-3604-F0B3-ED0667A203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86474C4-5A77-F5C3-4AE4-451CB38B9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CB18AC4-206A-5C49-BCFF-18D6310F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2D50052-4B32-297D-E5ED-5E3E436A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F242883-EE2B-712F-8C37-B37E9A6B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213266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69B481-65CC-DBEE-F318-335397A5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2787165-2C04-38EF-57C9-808A64647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F14A0AA-575A-00D0-47BB-5E577327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FD4F76E-2029-A0FE-D727-9CBCBC52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9969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9E9CA9-B0A6-ABDD-9562-E89D7387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AB847E6-165E-454C-81F7-F9D644A55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C25FF4-7A57-0E21-301F-09D47072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6021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EFA5D-4551-E7CC-D275-05C68740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3FD868-D0C6-50E3-0ECE-0761BBB9D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D858DD4-B2C7-0BF5-6942-70B344410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E49FF35-397E-8B08-38EE-8C5D3774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3275D86-0E41-4136-30F4-1CE2A8AFA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DACB260-3C1D-C967-BCF4-3DA569E3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91922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4DC04-6F09-C9D6-7A52-392BF4B40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932BF6E-D7CF-84FC-1A25-D4E354459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B4E909A-C018-1C40-56AD-4E2AF92A2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53770E2-5D7E-1B47-B097-3E24BBE1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2ECFB7E-3469-A44C-38AA-F9B4E6E9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E32CBDB-B5DE-3B44-D7DE-D91FE2DEC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23042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AA4E49-8F0B-1E1F-B195-DC764A695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FBF76AF-CBF0-EDC0-524B-E77B6EEF7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4CEF52-48E1-7FE4-55F7-384FD7552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F57EA5-D69F-CE9B-2705-80677ADC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6D9F17-C60B-E0FB-330D-86B33639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6794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ACEF862-9373-F94E-8FE1-982169F32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0124BDC-3732-35FB-610A-93FC97D84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5FB4C1-EFAD-909A-F43A-2ED8D404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EFC25B-F8BB-3618-70B9-873BA96BD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4C348-7E31-1A1C-0AA3-8E2AEB21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0765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83AF66-58CA-C95B-B366-BACC6822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83796C-F763-739C-BB4C-1EC41FC02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21C5867-A1F5-3346-A222-3DBEC249C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8600C-8DED-DF4C-BA1A-F80B7B1210A7}" type="datetimeFigureOut">
              <a:rPr lang="aa-ET" smtClean="0"/>
              <a:t>02/03/2024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18F6AE-C232-1803-46D4-36148F215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B897BB-3D65-0208-DD35-CF5668546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C79CE-B523-914C-B7A4-57B2AB28573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51535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05A2DFD-ECA4-9F13-CF39-7624F3FA5B80}"/>
              </a:ext>
            </a:extLst>
          </p:cNvPr>
          <p:cNvSpPr/>
          <p:nvPr/>
        </p:nvSpPr>
        <p:spPr>
          <a:xfrm>
            <a:off x="-35535" y="2846248"/>
            <a:ext cx="7314699" cy="4011751"/>
          </a:xfrm>
          <a:prstGeom prst="rect">
            <a:avLst/>
          </a:prstGeom>
          <a:solidFill>
            <a:srgbClr val="E78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EA0D816F-210E-368E-F145-D40B07EA5F3B}"/>
              </a:ext>
            </a:extLst>
          </p:cNvPr>
          <p:cNvSpPr/>
          <p:nvPr/>
        </p:nvSpPr>
        <p:spPr>
          <a:xfrm>
            <a:off x="7279165" y="1781263"/>
            <a:ext cx="4912835" cy="5076737"/>
          </a:xfrm>
          <a:prstGeom prst="rect">
            <a:avLst/>
          </a:prstGeom>
          <a:solidFill>
            <a:srgbClr val="E78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D638558-9593-AC6B-E192-86FBF1D84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946" y="2148600"/>
            <a:ext cx="3926240" cy="2354699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9909F9C4-4512-4D6B-7226-A75249ED95FF}"/>
              </a:ext>
            </a:extLst>
          </p:cNvPr>
          <p:cNvGrpSpPr/>
          <p:nvPr/>
        </p:nvGrpSpPr>
        <p:grpSpPr>
          <a:xfrm>
            <a:off x="123620" y="537925"/>
            <a:ext cx="7155543" cy="2302517"/>
            <a:chOff x="2489449" y="190996"/>
            <a:chExt cx="7155543" cy="2302517"/>
          </a:xfrm>
          <a:noFill/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D561B14-2600-F005-0624-169A19D22EC9}"/>
                </a:ext>
              </a:extLst>
            </p:cNvPr>
            <p:cNvSpPr txBox="1"/>
            <p:nvPr/>
          </p:nvSpPr>
          <p:spPr>
            <a:xfrm>
              <a:off x="2597806" y="190996"/>
              <a:ext cx="6996388" cy="769441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4400" dirty="0" err="1">
                  <a:effectLst/>
                  <a:latin typeface="Century Gothic" panose="020B0502020202020204" pitchFamily="34" charset="0"/>
                </a:rPr>
                <a:t>Закупівельна</a:t>
              </a:r>
              <a:r>
                <a:rPr lang="ru-RU" sz="4400" dirty="0">
                  <a:effectLst/>
                  <a:latin typeface="Century Gothic" panose="020B0502020202020204" pitchFamily="34" charset="0"/>
                </a:rPr>
                <a:t> </a:t>
              </a:r>
              <a:r>
                <a:rPr lang="ru-RU" sz="4400" dirty="0" err="1">
                  <a:effectLst/>
                  <a:latin typeface="Century Gothic" panose="020B0502020202020204" pitchFamily="34" charset="0"/>
                </a:rPr>
                <a:t>логістика</a:t>
              </a:r>
              <a:r>
                <a:rPr lang="ru-RU" sz="4400" dirty="0">
                  <a:effectLst/>
                  <a:latin typeface="Century Gothic" panose="020B0502020202020204" pitchFamily="34" charset="0"/>
                </a:rPr>
                <a:t>.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8B6794D-918A-CCBD-2F00-1AC12DE8E945}"/>
                </a:ext>
              </a:extLst>
            </p:cNvPr>
            <p:cNvSpPr txBox="1"/>
            <p:nvPr/>
          </p:nvSpPr>
          <p:spPr>
            <a:xfrm>
              <a:off x="2648604" y="957534"/>
              <a:ext cx="6996388" cy="769441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4400" dirty="0" err="1">
                  <a:effectLst/>
                  <a:latin typeface="Century Gothic" panose="020B0502020202020204" pitchFamily="34" charset="0"/>
                </a:rPr>
                <a:t>Виробнича</a:t>
              </a:r>
              <a:r>
                <a:rPr lang="ru-RU" sz="4400" dirty="0">
                  <a:effectLst/>
                  <a:latin typeface="Century Gothic" panose="020B0502020202020204" pitchFamily="34" charset="0"/>
                </a:rPr>
                <a:t> </a:t>
              </a:r>
              <a:r>
                <a:rPr lang="ru-RU" sz="4400" dirty="0" err="1">
                  <a:effectLst/>
                  <a:latin typeface="Century Gothic" panose="020B0502020202020204" pitchFamily="34" charset="0"/>
                </a:rPr>
                <a:t>логістика</a:t>
              </a:r>
              <a:r>
                <a:rPr lang="ru-RU" sz="4400" dirty="0">
                  <a:effectLst/>
                  <a:latin typeface="Century Gothic" panose="020B0502020202020204" pitchFamily="34" charset="0"/>
                </a:rPr>
                <a:t>. </a:t>
              </a:r>
              <a:endParaRPr lang="aa-ET" sz="4400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D654D2A-9F5E-60AF-DD3B-69023C24E1B6}"/>
                </a:ext>
              </a:extLst>
            </p:cNvPr>
            <p:cNvSpPr txBox="1"/>
            <p:nvPr/>
          </p:nvSpPr>
          <p:spPr>
            <a:xfrm>
              <a:off x="2489449" y="1724072"/>
              <a:ext cx="6996388" cy="769441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4400" dirty="0" err="1">
                  <a:effectLst/>
                  <a:latin typeface="Century Gothic" panose="020B0502020202020204" pitchFamily="34" charset="0"/>
                </a:rPr>
                <a:t>Збутова</a:t>
              </a:r>
              <a:r>
                <a:rPr lang="ru-RU" sz="4400" dirty="0">
                  <a:effectLst/>
                  <a:latin typeface="Century Gothic" panose="020B0502020202020204" pitchFamily="34" charset="0"/>
                </a:rPr>
                <a:t> </a:t>
              </a:r>
              <a:r>
                <a:rPr lang="ru-RU" sz="4400" dirty="0" err="1">
                  <a:effectLst/>
                  <a:latin typeface="Century Gothic" panose="020B0502020202020204" pitchFamily="34" charset="0"/>
                </a:rPr>
                <a:t>логістика</a:t>
              </a:r>
              <a:r>
                <a:rPr lang="ru-RU" sz="4400" dirty="0">
                  <a:effectLst/>
                  <a:latin typeface="Century Gothic" panose="020B0502020202020204" pitchFamily="34" charset="0"/>
                </a:rPr>
                <a:t>.</a:t>
              </a:r>
              <a:endParaRPr lang="aa-ET" sz="44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BC16CC3-743A-0199-F72C-7B6D76D5C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880" y="3325950"/>
            <a:ext cx="3926240" cy="235469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3B8D5053-BDB5-1F3E-2487-AF3900F8A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536" y="4503300"/>
            <a:ext cx="3910979" cy="235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9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7A53472-BE43-E0CB-43A9-E7C5588F1B1F}"/>
              </a:ext>
            </a:extLst>
          </p:cNvPr>
          <p:cNvSpPr/>
          <p:nvPr/>
        </p:nvSpPr>
        <p:spPr>
          <a:xfrm>
            <a:off x="4877301" y="946475"/>
            <a:ext cx="7314699" cy="5911525"/>
          </a:xfrm>
          <a:prstGeom prst="rect">
            <a:avLst/>
          </a:prstGeom>
          <a:solidFill>
            <a:srgbClr val="E78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0F24DC6-EE87-1A8C-F63A-B5FD4AA17327}"/>
              </a:ext>
            </a:extLst>
          </p:cNvPr>
          <p:cNvSpPr/>
          <p:nvPr/>
        </p:nvSpPr>
        <p:spPr>
          <a:xfrm>
            <a:off x="-12213" y="1"/>
            <a:ext cx="6017333" cy="45243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613FBA-0EC4-549F-7242-3B5508D2026F}"/>
              </a:ext>
            </a:extLst>
          </p:cNvPr>
          <p:cNvSpPr/>
          <p:nvPr/>
        </p:nvSpPr>
        <p:spPr>
          <a:xfrm>
            <a:off x="6939131" y="6275"/>
            <a:ext cx="3756660" cy="335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B038746-A340-4FA1-5084-7106AF7DB8A2}"/>
              </a:ext>
            </a:extLst>
          </p:cNvPr>
          <p:cNvSpPr/>
          <p:nvPr/>
        </p:nvSpPr>
        <p:spPr>
          <a:xfrm>
            <a:off x="8961120" y="6568440"/>
            <a:ext cx="323088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F663853-037B-CE3C-C5F1-247B9AB09564}"/>
              </a:ext>
            </a:extLst>
          </p:cNvPr>
          <p:cNvSpPr txBox="1"/>
          <p:nvPr/>
        </p:nvSpPr>
        <p:spPr>
          <a:xfrm>
            <a:off x="6248624" y="387275"/>
            <a:ext cx="5424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effectLst/>
                <a:latin typeface="Century Gothic" panose="020B0502020202020204" pitchFamily="34" charset="0"/>
              </a:rPr>
              <a:t>Закупівельна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логістика</a:t>
            </a:r>
            <a:endParaRPr lang="aa-ET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2357991-F216-C89F-0A98-8CD2B72D5E2D}"/>
              </a:ext>
            </a:extLst>
          </p:cNvPr>
          <p:cNvSpPr txBox="1"/>
          <p:nvPr/>
        </p:nvSpPr>
        <p:spPr>
          <a:xfrm>
            <a:off x="0" y="93406"/>
            <a:ext cx="60982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Закупівельна</a:t>
            </a:r>
            <a:r>
              <a:rPr lang="ru-RU" sz="2400" b="1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1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1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-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це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галузь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що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займається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плануванням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координацією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контролем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процесу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закупівель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і доставки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товарів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постачальників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підприємств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або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споживачів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 Вона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включає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в себе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діяльність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здійснення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закупівель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складського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транспортування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операційного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контролю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якості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/>
            </a:r>
            <a:br>
              <a:rPr lang="ru-RU" sz="2400" dirty="0">
                <a:latin typeface="Century Gothic" panose="020B0502020202020204" pitchFamily="34" charset="0"/>
              </a:rPr>
            </a:br>
            <a:endParaRPr lang="aa-ET" sz="2400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6967F4D-D5DD-E971-756C-BC400F0BAD8C}"/>
              </a:ext>
            </a:extLst>
          </p:cNvPr>
          <p:cNvSpPr txBox="1"/>
          <p:nvPr/>
        </p:nvSpPr>
        <p:spPr>
          <a:xfrm>
            <a:off x="5897769" y="1780535"/>
            <a:ext cx="6294231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Закупівельна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логістика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зазвичай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забезпечує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зв'язок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між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постачальниками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та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споживачами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оптимізує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процеси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закупівель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та доставки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товарів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, а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також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забезпечує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належний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рівень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запасів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та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організовує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їх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рух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від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постачальника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до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підприємства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або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споживача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.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Її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головна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мета -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забезпечити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щоб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потрібні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товари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завжди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були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в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наявності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в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необхідній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кількості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та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якості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, та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щоб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вони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були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доставлені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вчасно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 і </a:t>
            </a:r>
            <a:r>
              <a:rPr lang="ru-RU" sz="2500" b="0" i="0" u="none" strike="noStrike" dirty="0" err="1">
                <a:solidFill>
                  <a:schemeClr val="bg1"/>
                </a:solidFill>
                <a:effectLst/>
                <a:latin typeface="Söhne"/>
              </a:rPr>
              <a:t>ефективно</a:t>
            </a:r>
            <a:r>
              <a:rPr lang="ru-RU" sz="2500" b="0" i="0" u="none" strike="noStrike" dirty="0">
                <a:solidFill>
                  <a:schemeClr val="bg1"/>
                </a:solidFill>
                <a:effectLst/>
                <a:latin typeface="Söhne"/>
              </a:rPr>
              <a:t>.</a:t>
            </a:r>
            <a:endParaRPr lang="aa-ET" sz="2500" dirty="0">
              <a:solidFill>
                <a:schemeClr val="bg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3B3A521-D169-5D73-B54E-2A52888AD1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943"/>
          <a:stretch/>
        </p:blipFill>
        <p:spPr>
          <a:xfrm flipH="1">
            <a:off x="12215" y="2904565"/>
            <a:ext cx="6455820" cy="396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2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B0ECD8E-E139-68A8-0373-2A23598D35ED}"/>
              </a:ext>
            </a:extLst>
          </p:cNvPr>
          <p:cNvSpPr/>
          <p:nvPr/>
        </p:nvSpPr>
        <p:spPr>
          <a:xfrm>
            <a:off x="0" y="3141262"/>
            <a:ext cx="2988908" cy="29537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1B1C73-E3E2-C205-B7DD-5C42DECAD108}"/>
              </a:ext>
            </a:extLst>
          </p:cNvPr>
          <p:cNvSpPr/>
          <p:nvPr/>
        </p:nvSpPr>
        <p:spPr>
          <a:xfrm>
            <a:off x="0" y="0"/>
            <a:ext cx="12192000" cy="2346961"/>
          </a:xfrm>
          <a:prstGeom prst="rect">
            <a:avLst/>
          </a:prstGeom>
          <a:solidFill>
            <a:srgbClr val="D99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0390BC-9FF7-2BF2-6090-9C99598FE90B}"/>
              </a:ext>
            </a:extLst>
          </p:cNvPr>
          <p:cNvSpPr txBox="1"/>
          <p:nvPr/>
        </p:nvSpPr>
        <p:spPr>
          <a:xfrm>
            <a:off x="6096000" y="5382204"/>
            <a:ext cx="60982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Дотримання вимог виробництва до якості сировини та комплектуючих виробів.</a:t>
            </a:r>
            <a:endParaRPr lang="aa-ET" sz="2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8F7148-E1B5-7869-E125-EF89B202AE73}"/>
              </a:ext>
            </a:extLst>
          </p:cNvPr>
          <p:cNvSpPr txBox="1"/>
          <p:nvPr/>
        </p:nvSpPr>
        <p:spPr>
          <a:xfrm>
            <a:off x="1116413" y="382620"/>
            <a:ext cx="10356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aa-ET" sz="24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сновною метою закупівельної логістики є задоволення потреб виробництва у матеріальних ресурсах з максимально можливою економічною ефективністю. Однак її досягнення залежить від вирішення цілої низки задач. </a:t>
            </a:r>
            <a:endParaRPr lang="aa-ET" sz="2400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A3D96C6-8A50-A7D0-5750-65036F2E7972}"/>
              </a:ext>
            </a:extLst>
          </p:cNvPr>
          <p:cNvSpPr txBox="1"/>
          <p:nvPr/>
        </p:nvSpPr>
        <p:spPr>
          <a:xfrm>
            <a:off x="0" y="3726210"/>
            <a:ext cx="33785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узагальненому вигляді ці задачі можна згрупувати таким чином:</a:t>
            </a:r>
            <a:endParaRPr lang="aa-ET" sz="2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1D86E16-B66A-8F90-B921-A4246DC64F98}"/>
              </a:ext>
            </a:extLst>
          </p:cNvPr>
          <p:cNvSpPr txBox="1"/>
          <p:nvPr/>
        </p:nvSpPr>
        <p:spPr>
          <a:xfrm>
            <a:off x="3378574" y="2818532"/>
            <a:ext cx="6145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Дотримання обґрунтованих термінів закупівлі сировини і комплектуючих виробів.</a:t>
            </a:r>
            <a:endParaRPr lang="aa-ET" sz="2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3FBEFD8-DCF3-9AAA-DE66-1B0EEF03D422}"/>
              </a:ext>
            </a:extLst>
          </p:cNvPr>
          <p:cNvSpPr txBox="1"/>
          <p:nvPr/>
        </p:nvSpPr>
        <p:spPr>
          <a:xfrm>
            <a:off x="4952175" y="4100368"/>
            <a:ext cx="6145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Забезпечення точної відповідності між кількістю постачань та потребою в них.</a:t>
            </a:r>
            <a:endParaRPr lang="aa-ET" sz="2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4E46ABA-CFBB-20CB-991C-45A4E4645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336" y="4181705"/>
            <a:ext cx="3938315" cy="295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6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53CF64-4AED-3657-8B06-3A5ACB36DE1D}"/>
              </a:ext>
            </a:extLst>
          </p:cNvPr>
          <p:cNvSpPr txBox="1"/>
          <p:nvPr/>
        </p:nvSpPr>
        <p:spPr>
          <a:xfrm>
            <a:off x="2790600" y="15504"/>
            <a:ext cx="70370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effectLst/>
                <a:latin typeface="Century Gothic" panose="020B0502020202020204" pitchFamily="34" charset="0"/>
              </a:rPr>
              <a:t>Закупівельна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у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фармацевтичній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галузі</a:t>
            </a:r>
            <a:endParaRPr lang="aa-ET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DF3DCF-F13F-98E0-A39D-DEAEC8E984E5}"/>
              </a:ext>
            </a:extLst>
          </p:cNvPr>
          <p:cNvSpPr txBox="1"/>
          <p:nvPr/>
        </p:nvSpPr>
        <p:spPr>
          <a:xfrm>
            <a:off x="-2240" y="1632327"/>
            <a:ext cx="60982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Закупівельна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фармації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-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це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складна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галузь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яка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займається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плануванням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координацією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контролем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процесу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закупівлі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доставки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лікарських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засобів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постачальників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 аптек,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лікарень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клінік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інших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медичних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закладів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aa-ET" sz="24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2698EB9-EA91-4C18-6B35-4018061D0630}"/>
              </a:ext>
            </a:extLst>
          </p:cNvPr>
          <p:cNvSpPr txBox="1"/>
          <p:nvPr/>
        </p:nvSpPr>
        <p:spPr>
          <a:xfrm>
            <a:off x="5976994" y="2601823"/>
            <a:ext cx="609824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</a:t>
            </a:r>
            <a:r>
              <a:rPr lang="ru-RU" sz="2400" dirty="0">
                <a:solidFill>
                  <a:srgbClr val="374151"/>
                </a:solidFill>
                <a:latin typeface="Century Gothic" panose="020B0502020202020204" pitchFamily="34" charset="0"/>
              </a:rPr>
              <a:t>Л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фармації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має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свої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особливості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пов'язані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специфікою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лікарських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засобів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їхньою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чутливістю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температурних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режимів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особливими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вимогами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зберігання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Крім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того, вона повинна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дотримуватися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вимог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щодо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контролю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якості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безпеки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лікарських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засобів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що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передбачає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наявність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відповідних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сертифікатів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документації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процедур.</a:t>
            </a:r>
            <a:endParaRPr lang="aa-ET" sz="2400" dirty="0"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DAC2A22-A7C1-6CE8-1F16-08494261E8B4}"/>
              </a:ext>
            </a:extLst>
          </p:cNvPr>
          <p:cNvSpPr/>
          <p:nvPr/>
        </p:nvSpPr>
        <p:spPr>
          <a:xfrm>
            <a:off x="9342465" y="0"/>
            <a:ext cx="2849535" cy="2572634"/>
          </a:xfrm>
          <a:prstGeom prst="rect">
            <a:avLst/>
          </a:prstGeom>
          <a:solidFill>
            <a:srgbClr val="D99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C3E4094-5D44-699A-088D-8D2FA7B41B52}"/>
              </a:ext>
            </a:extLst>
          </p:cNvPr>
          <p:cNvSpPr/>
          <p:nvPr/>
        </p:nvSpPr>
        <p:spPr>
          <a:xfrm rot="5400000">
            <a:off x="10157009" y="-1402974"/>
            <a:ext cx="632015" cy="343796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B8B242D-A98C-BECC-1F92-C7C455D5E81A}"/>
              </a:ext>
            </a:extLst>
          </p:cNvPr>
          <p:cNvSpPr/>
          <p:nvPr/>
        </p:nvSpPr>
        <p:spPr>
          <a:xfrm>
            <a:off x="9089614" y="1058295"/>
            <a:ext cx="2652973" cy="1867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7E260D0-F640-39D2-C8FC-028AA539596D}"/>
              </a:ext>
            </a:extLst>
          </p:cNvPr>
          <p:cNvSpPr/>
          <p:nvPr/>
        </p:nvSpPr>
        <p:spPr>
          <a:xfrm>
            <a:off x="8145728" y="1521060"/>
            <a:ext cx="3363884" cy="1867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E1EFD38-BC49-912D-99CB-1054D7136B34}"/>
              </a:ext>
            </a:extLst>
          </p:cNvPr>
          <p:cNvSpPr/>
          <p:nvPr/>
        </p:nvSpPr>
        <p:spPr>
          <a:xfrm>
            <a:off x="-2240" y="4679314"/>
            <a:ext cx="295275" cy="2178685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D22F285-EF2F-EBBA-6CFA-AB39D005AD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509"/>
          <a:stretch/>
        </p:blipFill>
        <p:spPr>
          <a:xfrm>
            <a:off x="-2240" y="4206478"/>
            <a:ext cx="7772400" cy="273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7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B08D1FB-79E0-63A2-C1B7-E244AC2CA2DC}"/>
              </a:ext>
            </a:extLst>
          </p:cNvPr>
          <p:cNvSpPr/>
          <p:nvPr/>
        </p:nvSpPr>
        <p:spPr>
          <a:xfrm>
            <a:off x="1" y="0"/>
            <a:ext cx="7071880" cy="11923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3D79693-C53B-871C-391A-4A8873AFA626}"/>
              </a:ext>
            </a:extLst>
          </p:cNvPr>
          <p:cNvSpPr/>
          <p:nvPr/>
        </p:nvSpPr>
        <p:spPr>
          <a:xfrm>
            <a:off x="0" y="5768040"/>
            <a:ext cx="12191999" cy="1089960"/>
          </a:xfrm>
          <a:prstGeom prst="rect">
            <a:avLst/>
          </a:prstGeom>
          <a:solidFill>
            <a:srgbClr val="D99453">
              <a:alpha val="6756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FFB8A59-FEF4-F5AD-33BB-B9F93D9EA9A3}"/>
              </a:ext>
            </a:extLst>
          </p:cNvPr>
          <p:cNvSpPr/>
          <p:nvPr/>
        </p:nvSpPr>
        <p:spPr>
          <a:xfrm>
            <a:off x="7456638" y="350216"/>
            <a:ext cx="4518667" cy="3150455"/>
          </a:xfrm>
          <a:prstGeom prst="rect">
            <a:avLst/>
          </a:prstGeom>
          <a:solidFill>
            <a:srgbClr val="D99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E91CBE9-E278-709B-DE24-49DD7FD15AA1}"/>
              </a:ext>
            </a:extLst>
          </p:cNvPr>
          <p:cNvSpPr txBox="1"/>
          <p:nvPr/>
        </p:nvSpPr>
        <p:spPr>
          <a:xfrm>
            <a:off x="216694" y="1192347"/>
            <a:ext cx="60982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374151"/>
                </a:solidFill>
                <a:latin typeface="Century Gothic" panose="020B0502020202020204" pitchFamily="34" charset="0"/>
              </a:rPr>
              <a:t>П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олягають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плануванні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управлінні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запасами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лікарських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засобів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встановленні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ефективних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процесів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доставки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забезпеченні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достатнього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рівня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запасів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для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задоволення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потреб ринку в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лікарських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засобах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 </a:t>
            </a:r>
            <a:endParaRPr lang="aa-ET" sz="24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A33F14-8302-9064-94A4-32F4DD8051DF}"/>
              </a:ext>
            </a:extLst>
          </p:cNvPr>
          <p:cNvSpPr txBox="1"/>
          <p:nvPr/>
        </p:nvSpPr>
        <p:spPr>
          <a:xfrm>
            <a:off x="7617580" y="453683"/>
            <a:ext cx="43577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Закупівельна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фармації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відіграє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важливу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роль у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забезпеченні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належного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рівня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здоров'я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населення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тому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її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ефективність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якість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є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ключовими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факторами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успіху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цій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галузі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aa-E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EE4FE8-ED52-8615-83D1-E255198B3C1B}"/>
              </a:ext>
            </a:extLst>
          </p:cNvPr>
          <p:cNvSpPr txBox="1"/>
          <p:nvPr/>
        </p:nvSpPr>
        <p:spPr>
          <a:xfrm>
            <a:off x="216694" y="33693"/>
            <a:ext cx="66270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Основні</a:t>
            </a:r>
            <a:r>
              <a:rPr lang="ru-RU" sz="320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320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завдання</a:t>
            </a:r>
            <a:r>
              <a:rPr lang="ru-RU" sz="320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320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закупівельної</a:t>
            </a:r>
            <a:r>
              <a:rPr lang="ru-RU" sz="320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320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320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320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фармації</a:t>
            </a:r>
            <a:r>
              <a:rPr lang="ru-RU" sz="320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endParaRPr lang="aa-ET" sz="3200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3737EA8-219C-B125-C507-4888E34CB93E}"/>
              </a:ext>
            </a:extLst>
          </p:cNvPr>
          <p:cNvSpPr txBox="1"/>
          <p:nvPr/>
        </p:nvSpPr>
        <p:spPr>
          <a:xfrm>
            <a:off x="216694" y="3582107"/>
            <a:ext cx="60995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Також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вона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відповідає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за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розв'язання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проблем,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пов'язаних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з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логістичними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процесами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такими як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транспортування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складське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митне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оформлення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інші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aa-ET" sz="2400" dirty="0">
              <a:latin typeface="Century Gothic" panose="020B0502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974A1D3-EE3A-3988-D17D-2B4BD54326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359"/>
          <a:stretch/>
        </p:blipFill>
        <p:spPr>
          <a:xfrm>
            <a:off x="4941277" y="4090425"/>
            <a:ext cx="7970526" cy="315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5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245CB20-08D9-BA05-8AED-46F7191D2F3D}"/>
              </a:ext>
            </a:extLst>
          </p:cNvPr>
          <p:cNvSpPr/>
          <p:nvPr/>
        </p:nvSpPr>
        <p:spPr>
          <a:xfrm>
            <a:off x="0" y="3106745"/>
            <a:ext cx="6392005" cy="37512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4C907C9-AF20-16B7-6E11-313E19489413}"/>
              </a:ext>
            </a:extLst>
          </p:cNvPr>
          <p:cNvSpPr txBox="1"/>
          <p:nvPr/>
        </p:nvSpPr>
        <p:spPr>
          <a:xfrm>
            <a:off x="126023" y="3106745"/>
            <a:ext cx="62659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Виробнича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включає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в себе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потоками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матеріалів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комплектуючих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продуктів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в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процесі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виробництва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планування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виробництва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складське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господарство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запасами,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якістю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продукції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також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взаємодію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з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підрядними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підприємствами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що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забезпечують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виробництво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постачання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матеріалів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комплектуючих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F5DD8A1-1F4E-AF4E-C88D-0897608C3BB7}"/>
              </a:ext>
            </a:extLst>
          </p:cNvPr>
          <p:cNvSpPr txBox="1"/>
          <p:nvPr/>
        </p:nvSpPr>
        <p:spPr>
          <a:xfrm>
            <a:off x="372206" y="1246495"/>
            <a:ext cx="6101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Century Gothic" panose="020B0502020202020204" pitchFamily="34" charset="0"/>
              </a:rPr>
              <a:t>Виробнича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логістика</a:t>
            </a:r>
            <a:endParaRPr lang="aa-ET" sz="3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B67C509-0AF1-0BE3-359A-D82E9BDBA750}"/>
              </a:ext>
            </a:extLst>
          </p:cNvPr>
          <p:cNvSpPr/>
          <p:nvPr/>
        </p:nvSpPr>
        <p:spPr>
          <a:xfrm>
            <a:off x="6392005" y="-10861"/>
            <a:ext cx="5799995" cy="3751255"/>
          </a:xfrm>
          <a:prstGeom prst="rect">
            <a:avLst/>
          </a:prstGeom>
          <a:solidFill>
            <a:srgbClr val="E78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F8765E-1C07-068D-40CB-6DD50F4112F2}"/>
              </a:ext>
            </a:extLst>
          </p:cNvPr>
          <p:cNvSpPr txBox="1"/>
          <p:nvPr/>
        </p:nvSpPr>
        <p:spPr>
          <a:xfrm>
            <a:off x="6063762" y="0"/>
            <a:ext cx="612823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1" i="0" u="none" strike="noStrike" dirty="0" err="1">
                <a:effectLst/>
                <a:latin typeface="Century Gothic" panose="020B0502020202020204" pitchFamily="34" charset="0"/>
              </a:rPr>
              <a:t>Виробнича</a:t>
            </a:r>
            <a:r>
              <a:rPr lang="ru-RU" sz="2400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1" i="0" u="none" strike="noStrike" dirty="0" err="1"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-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це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галузь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що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охоплює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планування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координацію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контроль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процесів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пов'язаних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з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виробництвом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випуском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продукції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.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Основна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мета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виробничої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-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забезпечення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ефективного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використання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ресурсів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оптимізація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виробничих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процесів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для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забезпечення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якості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вчасної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 доставки </a:t>
            </a:r>
            <a:r>
              <a:rPr lang="ru-RU" sz="2400" b="0" i="0" u="none" strike="noStrike" dirty="0" err="1">
                <a:effectLst/>
                <a:latin typeface="Century Gothic" panose="020B0502020202020204" pitchFamily="34" charset="0"/>
              </a:rPr>
              <a:t>продукції</a:t>
            </a: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BE97405-E2D8-03C0-326B-78CC7EAC8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075" y="3739264"/>
            <a:ext cx="4483854" cy="307460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76C5B2A-22CC-FD7D-3129-5FA33642740D}"/>
              </a:ext>
            </a:extLst>
          </p:cNvPr>
          <p:cNvSpPr/>
          <p:nvPr/>
        </p:nvSpPr>
        <p:spPr>
          <a:xfrm>
            <a:off x="20513" y="1"/>
            <a:ext cx="6371491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D52DDFD-77E6-5964-F588-F9EA484C57C6}"/>
              </a:ext>
            </a:extLst>
          </p:cNvPr>
          <p:cNvSpPr/>
          <p:nvPr/>
        </p:nvSpPr>
        <p:spPr>
          <a:xfrm>
            <a:off x="0" y="2640765"/>
            <a:ext cx="6392004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918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7A53472-BE43-E0CB-43A9-E7C5588F1B1F}"/>
              </a:ext>
            </a:extLst>
          </p:cNvPr>
          <p:cNvSpPr/>
          <p:nvPr/>
        </p:nvSpPr>
        <p:spPr>
          <a:xfrm>
            <a:off x="4877301" y="946475"/>
            <a:ext cx="7314699" cy="5911525"/>
          </a:xfrm>
          <a:prstGeom prst="rect">
            <a:avLst/>
          </a:prstGeom>
          <a:solidFill>
            <a:srgbClr val="E78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0F24DC6-EE87-1A8C-F63A-B5FD4AA17327}"/>
              </a:ext>
            </a:extLst>
          </p:cNvPr>
          <p:cNvSpPr/>
          <p:nvPr/>
        </p:nvSpPr>
        <p:spPr>
          <a:xfrm>
            <a:off x="-12213" y="1"/>
            <a:ext cx="6017333" cy="45243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613FBA-0EC4-549F-7242-3B5508D2026F}"/>
              </a:ext>
            </a:extLst>
          </p:cNvPr>
          <p:cNvSpPr/>
          <p:nvPr/>
        </p:nvSpPr>
        <p:spPr>
          <a:xfrm>
            <a:off x="7166554" y="24594"/>
            <a:ext cx="3756660" cy="335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B038746-A340-4FA1-5084-7106AF7DB8A2}"/>
              </a:ext>
            </a:extLst>
          </p:cNvPr>
          <p:cNvSpPr/>
          <p:nvPr/>
        </p:nvSpPr>
        <p:spPr>
          <a:xfrm>
            <a:off x="8961120" y="6568440"/>
            <a:ext cx="323088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F663853-037B-CE3C-C5F1-247B9AB09564}"/>
              </a:ext>
            </a:extLst>
          </p:cNvPr>
          <p:cNvSpPr txBox="1"/>
          <p:nvPr/>
        </p:nvSpPr>
        <p:spPr>
          <a:xfrm>
            <a:off x="6704540" y="394991"/>
            <a:ext cx="4513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effectLst/>
                <a:latin typeface="Century Gothic" panose="020B0502020202020204" pitchFamily="34" charset="0"/>
              </a:rPr>
              <a:t>Збутова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логістика</a:t>
            </a:r>
            <a:endParaRPr lang="aa-ET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2357991-F216-C89F-0A98-8CD2B72D5E2D}"/>
              </a:ext>
            </a:extLst>
          </p:cNvPr>
          <p:cNvSpPr txBox="1"/>
          <p:nvPr/>
        </p:nvSpPr>
        <p:spPr>
          <a:xfrm>
            <a:off x="0" y="93406"/>
            <a:ext cx="60982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Збутова</a:t>
            </a:r>
            <a:r>
              <a:rPr lang="ru-RU" sz="2400" b="1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1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1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-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це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галузь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що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займається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плануванням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координацією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контролем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процесів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збуту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товарів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або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послуг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підприємств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споживачів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 Вона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включає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в себе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дистрибуцією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транспортуванням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зберіганням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доставкою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товарів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або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послуг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кінцевого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споживача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</a:t>
            </a:r>
            <a:r>
              <a:rPr lang="ru-RU" sz="2400" dirty="0">
                <a:latin typeface="Century Gothic" panose="020B0502020202020204" pitchFamily="34" charset="0"/>
              </a:rPr>
              <a:t/>
            </a:r>
            <a:br>
              <a:rPr lang="ru-RU" sz="2400" dirty="0">
                <a:latin typeface="Century Gothic" panose="020B0502020202020204" pitchFamily="34" charset="0"/>
              </a:rPr>
            </a:br>
            <a:endParaRPr lang="aa-ET" sz="2400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6967F4D-D5DD-E971-756C-BC400F0BAD8C}"/>
              </a:ext>
            </a:extLst>
          </p:cNvPr>
          <p:cNvSpPr txBox="1"/>
          <p:nvPr/>
        </p:nvSpPr>
        <p:spPr>
          <a:xfrm>
            <a:off x="5885554" y="1436435"/>
            <a:ext cx="629423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Основна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мета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збутової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логістики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полягає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забезпеченні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щоб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товари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були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наявності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необхідній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кількості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якості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а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також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доставлені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вчасно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ефективно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споживачів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Це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може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бути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досягнуто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завдяки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належному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плануванню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координації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всіх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логістичних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процесів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виробництва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28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збуту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aa-ET" sz="25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FDD67FF-6333-005A-C3CB-8A5E39DC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13" y="3604846"/>
            <a:ext cx="6098240" cy="325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3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8EB5F65-582A-EAC3-72B4-B25C1F31BF10}"/>
              </a:ext>
            </a:extLst>
          </p:cNvPr>
          <p:cNvSpPr/>
          <p:nvPr/>
        </p:nvSpPr>
        <p:spPr>
          <a:xfrm>
            <a:off x="0" y="1182745"/>
            <a:ext cx="10471637" cy="2753506"/>
          </a:xfrm>
          <a:prstGeom prst="rect">
            <a:avLst/>
          </a:prstGeom>
          <a:solidFill>
            <a:srgbClr val="E78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250644D-98FA-D656-1870-527A7C3169C9}"/>
              </a:ext>
            </a:extLst>
          </p:cNvPr>
          <p:cNvSpPr txBox="1"/>
          <p:nvPr/>
        </p:nvSpPr>
        <p:spPr>
          <a:xfrm>
            <a:off x="0" y="1222489"/>
            <a:ext cx="104716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Збутова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фармації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включає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такі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етапи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як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зберігання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на складах,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управління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запасами, доставку та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розподіл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продуктів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між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різними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ланками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ланцюга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постачання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а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також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взаємодію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з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медичними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закладами та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пацієнтами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Забезпечення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точної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своєчасної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доставки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медичних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продуктів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є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особливо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важливим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фармацевтичній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галузі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де час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може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бути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критичним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чинником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для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збереження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життя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пацієнтів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B82FC41-4DFF-FA56-7AD0-11500F689CC1}"/>
              </a:ext>
            </a:extLst>
          </p:cNvPr>
          <p:cNvSpPr txBox="1"/>
          <p:nvPr/>
        </p:nvSpPr>
        <p:spPr>
          <a:xfrm>
            <a:off x="3323746" y="0"/>
            <a:ext cx="55445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effectLst/>
                <a:latin typeface="Century Gothic" panose="020B0502020202020204" pitchFamily="34" charset="0"/>
              </a:rPr>
              <a:t>Збутова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у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фармацевтичній</a:t>
            </a:r>
            <a:r>
              <a:rPr lang="ru-RU" sz="3600" dirty="0">
                <a:effectLst/>
                <a:latin typeface="Century Gothic" panose="020B0502020202020204" pitchFamily="34" charset="0"/>
              </a:rPr>
              <a:t> </a:t>
            </a:r>
            <a:r>
              <a:rPr lang="ru-RU" sz="3600" dirty="0" err="1">
                <a:effectLst/>
                <a:latin typeface="Century Gothic" panose="020B0502020202020204" pitchFamily="34" charset="0"/>
              </a:rPr>
              <a:t>галузі</a:t>
            </a:r>
            <a:endParaRPr lang="aa-ET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9DB53E1-CF4C-49B3-00E0-CB613391F47C}"/>
              </a:ext>
            </a:extLst>
          </p:cNvPr>
          <p:cNvSpPr txBox="1"/>
          <p:nvPr/>
        </p:nvSpPr>
        <p:spPr>
          <a:xfrm>
            <a:off x="2936631" y="3936250"/>
            <a:ext cx="908831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Ефективна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збутова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фармації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дозволяє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забезпечити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найвищий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рівень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якості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безпеки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медичних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продуктів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зменшити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витрати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логістику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підвищити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задоволеність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клієнтів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. Для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досягнення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цих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цілей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необхідна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точна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координація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між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виробниками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дистриб'юторами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медичними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закладами та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іншими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учасниками</a:t>
            </a:r>
            <a:r>
              <a:rPr lang="ru-RU" sz="2400" b="0" i="0" u="none" strike="noStrike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ланцюга</a:t>
            </a:r>
            <a:endParaRPr lang="ru-RU" sz="2400" b="0" i="0" u="none" strike="noStrike" dirty="0">
              <a:solidFill>
                <a:srgbClr val="37415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83C0115-0DDA-35A3-7807-A3AFA096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5498" y="3723237"/>
            <a:ext cx="5091722" cy="327325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ECC3BD6-FEED-400C-3013-30B5716DBC60}"/>
              </a:ext>
            </a:extLst>
          </p:cNvPr>
          <p:cNvSpPr/>
          <p:nvPr/>
        </p:nvSpPr>
        <p:spPr>
          <a:xfrm>
            <a:off x="10471636" y="-36107"/>
            <a:ext cx="1720363" cy="39723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19863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586c189bf173382f1b88ae1db6539b90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6cfe96b4f1e1dfb082ad564effd4cc39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6739A7-944A-4420-AD9A-B67AA68767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4142e-da41-4feb-b9b8-685bd5456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42F59C-44B6-490F-A0D2-3FD04216247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CCFA983-FE9D-40AA-84E7-965C522F41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655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Söhne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чельцова</dc:creator>
  <cp:lastModifiedBy>Учетная запись Майкрософт</cp:lastModifiedBy>
  <cp:revision>6</cp:revision>
  <dcterms:created xsi:type="dcterms:W3CDTF">2023-02-28T11:26:38Z</dcterms:created>
  <dcterms:modified xsi:type="dcterms:W3CDTF">2024-03-02T11:40:24Z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0x010100D81E8471DC64DF469921C069E5E568A8</vt:lpwstr>
  </property>
</Properties>
</file>