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58" r:id="rId4"/>
    <p:sldId id="259" r:id="rId5"/>
    <p:sldId id="260" r:id="rId6"/>
    <p:sldId id="257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7677186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05135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66364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01967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34227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61782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6205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36627934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241922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88259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63521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708667A1-D325-480C-BD5F-DFD66A48EE3F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E3E7FEF-4C12-42D1-A174-9127C7AE51C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1730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conto.com/ru/blogs/post/556/Sklad-Amazon-vzglyad-iznutri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conto.com/ru/blogs/post/556/Sklad-Amazon-vzglyad-iznutri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3985D-E4B2-4AD2-ADFD-54C8DC9AE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6401" y="2345087"/>
            <a:ext cx="8539198" cy="2167825"/>
          </a:xfrm>
        </p:spPr>
        <p:txBody>
          <a:bodyPr/>
          <a:lstStyle/>
          <a:p>
            <a:pPr algn="just"/>
            <a:r>
              <a:rPr lang="ru-RU" sz="4000" dirty="0" err="1"/>
              <a:t>Матеріальний</a:t>
            </a:r>
            <a:r>
              <a:rPr lang="ru-RU" sz="4000" dirty="0"/>
              <a:t> </a:t>
            </a:r>
            <a:r>
              <a:rPr lang="ru-RU" sz="4000" dirty="0" err="1"/>
              <a:t>потік</a:t>
            </a:r>
            <a:r>
              <a:rPr lang="ru-RU" sz="4000" dirty="0"/>
              <a:t> та </a:t>
            </a:r>
            <a:r>
              <a:rPr lang="ru-RU" sz="4000" dirty="0" err="1"/>
              <a:t>його</a:t>
            </a:r>
            <a:r>
              <a:rPr lang="ru-RU" sz="4000" dirty="0"/>
              <a:t> характеристика. </a:t>
            </a:r>
            <a:r>
              <a:rPr lang="ru-RU" sz="4000" dirty="0" err="1"/>
              <a:t>Види</a:t>
            </a:r>
            <a:r>
              <a:rPr lang="ru-RU" sz="4000" dirty="0"/>
              <a:t> </a:t>
            </a:r>
            <a:r>
              <a:rPr lang="ru-RU" sz="4000" dirty="0" err="1"/>
              <a:t>матеріальних</a:t>
            </a:r>
            <a:r>
              <a:rPr lang="ru-RU" sz="4000" dirty="0"/>
              <a:t> </a:t>
            </a:r>
            <a:r>
              <a:rPr lang="ru-RU" sz="4000" dirty="0" err="1"/>
              <a:t>потоків</a:t>
            </a:r>
            <a:r>
              <a:rPr lang="ru-RU" sz="4000" dirty="0"/>
              <a:t>. </a:t>
            </a:r>
            <a:r>
              <a:rPr lang="ru-RU" sz="4000" dirty="0" err="1"/>
              <a:t>Логістичні</a:t>
            </a:r>
            <a:r>
              <a:rPr lang="ru-RU" sz="4000" dirty="0"/>
              <a:t> </a:t>
            </a:r>
            <a:r>
              <a:rPr lang="ru-RU" sz="4000" dirty="0" err="1"/>
              <a:t>операції</a:t>
            </a:r>
            <a:r>
              <a:rPr lang="ru-RU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367389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7750446-5288-413A-9BC0-80C3EC6E96C6}"/>
              </a:ext>
            </a:extLst>
          </p:cNvPr>
          <p:cNvSpPr/>
          <p:nvPr/>
        </p:nvSpPr>
        <p:spPr>
          <a:xfrm>
            <a:off x="6048866" y="3831228"/>
            <a:ext cx="6008015" cy="235670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Поняття </a:t>
            </a:r>
            <a:r>
              <a:rPr lang="ru-RU" dirty="0" err="1"/>
              <a:t>матеріального</a:t>
            </a:r>
            <a:r>
              <a:rPr lang="ru-RU" dirty="0"/>
              <a:t> потоку є </a:t>
            </a:r>
            <a:r>
              <a:rPr lang="ru-RU" dirty="0" err="1"/>
              <a:t>ключовим</a:t>
            </a:r>
            <a:r>
              <a:rPr lang="ru-RU" dirty="0"/>
              <a:t> в </a:t>
            </a:r>
            <a:r>
              <a:rPr lang="ru-RU" dirty="0" err="1"/>
              <a:t>логістиці</a:t>
            </a:r>
            <a:r>
              <a:rPr lang="ru-RU" dirty="0"/>
              <a:t>. Матеріальні потоки </a:t>
            </a:r>
            <a:r>
              <a:rPr lang="ru-RU" dirty="0" err="1"/>
              <a:t>утворюються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транспортування</a:t>
            </a:r>
            <a:r>
              <a:rPr lang="ru-RU" dirty="0"/>
              <a:t>, </a:t>
            </a:r>
            <a:r>
              <a:rPr lang="ru-RU" dirty="0" err="1"/>
              <a:t>складування</a:t>
            </a:r>
            <a:r>
              <a:rPr lang="ru-RU" dirty="0"/>
              <a:t> і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сировиною</a:t>
            </a:r>
            <a:r>
              <a:rPr lang="ru-RU" dirty="0"/>
              <a:t>, </a:t>
            </a:r>
            <a:r>
              <a:rPr lang="ru-RU" dirty="0" err="1"/>
              <a:t>напівфабрикатами</a:t>
            </a:r>
            <a:r>
              <a:rPr lang="ru-RU" dirty="0"/>
              <a:t> і </a:t>
            </a:r>
            <a:r>
              <a:rPr lang="ru-RU" dirty="0" err="1"/>
              <a:t>готовими</a:t>
            </a:r>
            <a:r>
              <a:rPr lang="ru-RU" dirty="0"/>
              <a:t> </a:t>
            </a:r>
            <a:r>
              <a:rPr lang="ru-RU" dirty="0" err="1"/>
              <a:t>виробами</a:t>
            </a:r>
            <a:r>
              <a:rPr lang="ru-RU" dirty="0"/>
              <a:t> — </a:t>
            </a:r>
            <a:r>
              <a:rPr lang="ru-RU" dirty="0" err="1"/>
              <a:t>починаючи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первинного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сировини</a:t>
            </a:r>
            <a:r>
              <a:rPr lang="ru-RU" dirty="0"/>
              <a:t> аж до </a:t>
            </a:r>
            <a:r>
              <a:rPr lang="ru-RU" dirty="0" err="1"/>
              <a:t>кінцевого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.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88EA033-96F1-4792-BFC9-4FBBD4AD881F}"/>
              </a:ext>
            </a:extLst>
          </p:cNvPr>
          <p:cNvSpPr/>
          <p:nvPr/>
        </p:nvSpPr>
        <p:spPr>
          <a:xfrm>
            <a:off x="6048866" y="1918354"/>
            <a:ext cx="5913748" cy="163790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Матеріальний </a:t>
            </a:r>
            <a:r>
              <a:rPr lang="ru-RU" dirty="0" err="1"/>
              <a:t>потік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товарно-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розглядаються</a:t>
            </a:r>
            <a:r>
              <a:rPr lang="ru-RU" dirty="0"/>
              <a:t> на </a:t>
            </a:r>
            <a:r>
              <a:rPr lang="ru-RU" dirty="0" err="1"/>
              <a:t>певному</a:t>
            </a:r>
            <a:r>
              <a:rPr lang="ru-RU" dirty="0"/>
              <a:t> часовому </a:t>
            </a:r>
            <a:r>
              <a:rPr lang="ru-RU" dirty="0" err="1"/>
              <a:t>інтервалі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до них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логістичних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8ACF86D-5ACF-4621-A5E5-CFA6398C8B52}"/>
              </a:ext>
            </a:extLst>
          </p:cNvPr>
          <p:cNvSpPr/>
          <p:nvPr/>
        </p:nvSpPr>
        <p:spPr>
          <a:xfrm>
            <a:off x="6048866" y="395925"/>
            <a:ext cx="6008015" cy="120032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Потік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сприймаються</a:t>
            </a:r>
            <a:r>
              <a:rPr lang="ru-RU" dirty="0"/>
              <a:t> як </a:t>
            </a:r>
            <a:r>
              <a:rPr lang="ru-RU" dirty="0" err="1"/>
              <a:t>єдине</a:t>
            </a:r>
            <a:r>
              <a:rPr lang="ru-RU" dirty="0"/>
              <a:t> </a:t>
            </a:r>
            <a:r>
              <a:rPr lang="ru-RU" dirty="0" err="1"/>
              <a:t>ціле</a:t>
            </a:r>
            <a:r>
              <a:rPr lang="ru-RU" dirty="0"/>
              <a:t>. Вона </a:t>
            </a:r>
            <a:r>
              <a:rPr lang="ru-RU" dirty="0" err="1"/>
              <a:t>існує</a:t>
            </a:r>
            <a:r>
              <a:rPr lang="ru-RU" dirty="0"/>
              <a:t> як </a:t>
            </a:r>
            <a:r>
              <a:rPr lang="ru-RU" dirty="0" err="1"/>
              <a:t>процес</a:t>
            </a:r>
            <a:r>
              <a:rPr lang="ru-RU" dirty="0"/>
              <a:t> на </a:t>
            </a:r>
            <a:r>
              <a:rPr lang="ru-RU" dirty="0" err="1"/>
              <a:t>деякому</a:t>
            </a:r>
            <a:r>
              <a:rPr lang="ru-RU" dirty="0"/>
              <a:t> часовому </a:t>
            </a:r>
            <a:r>
              <a:rPr lang="ru-RU" dirty="0" err="1"/>
              <a:t>інтервалі</a:t>
            </a:r>
            <a:r>
              <a:rPr lang="ru-RU" dirty="0"/>
              <a:t> і </a:t>
            </a:r>
            <a:r>
              <a:rPr lang="ru-RU" dirty="0" err="1"/>
              <a:t>вимірюється</a:t>
            </a:r>
            <a:r>
              <a:rPr lang="ru-RU" dirty="0"/>
              <a:t> в </a:t>
            </a:r>
            <a:r>
              <a:rPr lang="ru-RU" dirty="0" err="1"/>
              <a:t>абсолютних</a:t>
            </a:r>
            <a:r>
              <a:rPr lang="ru-RU" dirty="0"/>
              <a:t> </a:t>
            </a:r>
            <a:r>
              <a:rPr lang="ru-RU" dirty="0" err="1"/>
              <a:t>одиницях</a:t>
            </a:r>
            <a:r>
              <a:rPr lang="ru-RU" dirty="0"/>
              <a:t> за </a:t>
            </a:r>
            <a:r>
              <a:rPr lang="ru-RU" dirty="0" err="1"/>
              <a:t>певний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часу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BB8EAA-5207-4DC6-919A-50C536C2E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67" y="173800"/>
            <a:ext cx="4348996" cy="554963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FEAF1B2-CF38-4BEB-95AF-8AC37E89658B}"/>
              </a:ext>
            </a:extLst>
          </p:cNvPr>
          <p:cNvSpPr/>
          <p:nvPr/>
        </p:nvSpPr>
        <p:spPr>
          <a:xfrm>
            <a:off x="1250067" y="5901676"/>
            <a:ext cx="44745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На рис. приведена </a:t>
            </a:r>
            <a:r>
              <a:rPr lang="ru-RU" dirty="0" err="1"/>
              <a:t>принципова</a:t>
            </a:r>
            <a:r>
              <a:rPr lang="ru-RU" dirty="0"/>
              <a:t> схема </a:t>
            </a:r>
            <a:r>
              <a:rPr lang="ru-RU" dirty="0" err="1"/>
              <a:t>матеріального</a:t>
            </a:r>
            <a:r>
              <a:rPr lang="ru-RU" dirty="0"/>
              <a:t> потоку на </a:t>
            </a:r>
            <a:r>
              <a:rPr lang="ru-RU" dirty="0" err="1"/>
              <a:t>складі</a:t>
            </a:r>
            <a:r>
              <a:rPr lang="ru-RU" dirty="0"/>
              <a:t> </a:t>
            </a:r>
            <a:r>
              <a:rPr lang="ru-RU" dirty="0" err="1"/>
              <a:t>туристського</a:t>
            </a:r>
            <a:r>
              <a:rPr lang="ru-RU" dirty="0"/>
              <a:t> комплексу.</a:t>
            </a:r>
          </a:p>
        </p:txBody>
      </p:sp>
    </p:spTree>
    <p:extLst>
      <p:ext uri="{BB962C8B-B14F-4D97-AF65-F5344CB8AC3E}">
        <p14:creationId xmlns:p14="http://schemas.microsoft.com/office/powerpoint/2010/main" val="9592581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4413A4B-18F4-4358-8CA0-945712900BDF}"/>
              </a:ext>
            </a:extLst>
          </p:cNvPr>
          <p:cNvSpPr/>
          <p:nvPr/>
        </p:nvSpPr>
        <p:spPr>
          <a:xfrm>
            <a:off x="940152" y="2202020"/>
            <a:ext cx="6553200" cy="196077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В </a:t>
            </a:r>
            <a:r>
              <a:rPr lang="ru-RU" dirty="0" err="1"/>
              <a:t>процесі</a:t>
            </a:r>
            <a:r>
              <a:rPr lang="ru-RU" dirty="0"/>
              <a:t> руху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первинного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сировини</a:t>
            </a:r>
            <a:r>
              <a:rPr lang="ru-RU" dirty="0"/>
              <a:t> до </a:t>
            </a:r>
            <a:r>
              <a:rPr lang="ru-RU" dirty="0" err="1"/>
              <a:t>кінцевого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підприємствами</a:t>
            </a:r>
            <a:r>
              <a:rPr lang="ru-RU" dirty="0"/>
              <a:t> </a:t>
            </a:r>
            <a:r>
              <a:rPr lang="ru-RU" dirty="0" err="1"/>
              <a:t>якісний</a:t>
            </a:r>
            <a:r>
              <a:rPr lang="ru-RU" dirty="0"/>
              <a:t> склад </a:t>
            </a:r>
            <a:r>
              <a:rPr lang="ru-RU" dirty="0" err="1"/>
              <a:t>потоків</a:t>
            </a:r>
            <a:r>
              <a:rPr lang="ru-RU" dirty="0"/>
              <a:t> </a:t>
            </a:r>
            <a:r>
              <a:rPr lang="ru-RU" dirty="0" err="1"/>
              <a:t>змінюється</a:t>
            </a:r>
            <a:r>
              <a:rPr lang="ru-RU" dirty="0"/>
              <a:t>.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сировини</a:t>
            </a:r>
            <a:r>
              <a:rPr lang="ru-RU" dirty="0"/>
              <a:t> та </a:t>
            </a:r>
            <a:r>
              <a:rPr lang="ru-RU" dirty="0" err="1"/>
              <a:t>переробними</a:t>
            </a:r>
            <a:r>
              <a:rPr lang="ru-RU" dirty="0"/>
              <a:t> </a:t>
            </a:r>
            <a:r>
              <a:rPr lang="ru-RU" dirty="0" err="1"/>
              <a:t>підприємствами</a:t>
            </a:r>
            <a:r>
              <a:rPr lang="ru-RU" dirty="0"/>
              <a:t> </a:t>
            </a:r>
            <a:r>
              <a:rPr lang="ru-RU" dirty="0" err="1"/>
              <a:t>рухаються</a:t>
            </a:r>
            <a:r>
              <a:rPr lang="ru-RU" dirty="0"/>
              <a:t> як правило </a:t>
            </a:r>
            <a:r>
              <a:rPr lang="ru-RU" dirty="0" err="1"/>
              <a:t>однорідні</a:t>
            </a:r>
            <a:r>
              <a:rPr lang="ru-RU" dirty="0"/>
              <a:t> </a:t>
            </a:r>
            <a:r>
              <a:rPr lang="ru-RU" dirty="0" err="1"/>
              <a:t>вантажі</a:t>
            </a:r>
            <a:r>
              <a:rPr lang="ru-RU" dirty="0"/>
              <a:t>, а в </a:t>
            </a:r>
            <a:r>
              <a:rPr lang="ru-RU" dirty="0" err="1"/>
              <a:t>кінці</a:t>
            </a:r>
            <a:r>
              <a:rPr lang="ru-RU" dirty="0"/>
              <a:t> </a:t>
            </a:r>
            <a:r>
              <a:rPr lang="ru-RU" dirty="0" err="1"/>
              <a:t>ланцюга</a:t>
            </a:r>
            <a:r>
              <a:rPr lang="ru-RU" dirty="0"/>
              <a:t> </a:t>
            </a:r>
            <a:r>
              <a:rPr lang="ru-RU" dirty="0" err="1"/>
              <a:t>матеріальний</a:t>
            </a:r>
            <a:r>
              <a:rPr lang="ru-RU" dirty="0"/>
              <a:t> </a:t>
            </a:r>
            <a:r>
              <a:rPr lang="ru-RU" dirty="0" err="1"/>
              <a:t>потік</a:t>
            </a:r>
            <a:r>
              <a:rPr lang="ru-RU" dirty="0"/>
              <a:t> </a:t>
            </a:r>
            <a:r>
              <a:rPr lang="ru-RU" dirty="0" err="1"/>
              <a:t>представляє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готові</a:t>
            </a:r>
            <a:r>
              <a:rPr lang="ru-RU" dirty="0"/>
              <a:t> до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товари</a:t>
            </a:r>
            <a:r>
              <a:rPr lang="ru-RU" dirty="0"/>
              <a:t>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7281FAB-13A9-4CF8-A860-76D9B76AF015}"/>
              </a:ext>
            </a:extLst>
          </p:cNvPr>
          <p:cNvSpPr/>
          <p:nvPr/>
        </p:nvSpPr>
        <p:spPr>
          <a:xfrm>
            <a:off x="1019801" y="223620"/>
            <a:ext cx="6393902" cy="175432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Матеріальні потоки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протікати</a:t>
            </a:r>
            <a:r>
              <a:rPr lang="ru-RU" dirty="0"/>
              <a:t> як </a:t>
            </a:r>
            <a:r>
              <a:rPr lang="ru-RU" dirty="0" err="1"/>
              <a:t>усередині</a:t>
            </a:r>
            <a:r>
              <a:rPr lang="ru-RU" dirty="0"/>
              <a:t> одного</a:t>
            </a:r>
          </a:p>
          <a:p>
            <a:pPr algn="just"/>
            <a:r>
              <a:rPr lang="ru-RU" dirty="0" err="1"/>
              <a:t>підприємства</a:t>
            </a:r>
            <a:r>
              <a:rPr lang="ru-RU" dirty="0"/>
              <a:t>, так і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підприємствами</a:t>
            </a:r>
            <a:r>
              <a:rPr lang="ru-RU" dirty="0"/>
              <a:t>. </a:t>
            </a:r>
            <a:r>
              <a:rPr lang="ru-RU" dirty="0" err="1"/>
              <a:t>Прицьому</a:t>
            </a:r>
            <a:r>
              <a:rPr lang="ru-RU" dirty="0"/>
              <a:t> кожному </a:t>
            </a:r>
            <a:r>
              <a:rPr lang="ru-RU" dirty="0" err="1"/>
              <a:t>матеріальному</a:t>
            </a:r>
            <a:r>
              <a:rPr lang="ru-RU" dirty="0"/>
              <a:t> потоку </a:t>
            </a:r>
            <a:r>
              <a:rPr lang="ru-RU" dirty="0" err="1"/>
              <a:t>відповідає</a:t>
            </a:r>
            <a:r>
              <a:rPr lang="ru-RU" dirty="0"/>
              <a:t> </a:t>
            </a:r>
            <a:r>
              <a:rPr lang="ru-RU" dirty="0" err="1"/>
              <a:t>деякий</a:t>
            </a:r>
            <a:r>
              <a:rPr lang="ru-RU" dirty="0"/>
              <a:t> </a:t>
            </a:r>
            <a:r>
              <a:rPr lang="ru-RU" dirty="0" err="1"/>
              <a:t>інформаційний</a:t>
            </a:r>
            <a:r>
              <a:rPr lang="ru-RU" dirty="0"/>
              <a:t> </a:t>
            </a:r>
            <a:r>
              <a:rPr lang="ru-RU" dirty="0" err="1"/>
              <a:t>потік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у </a:t>
            </a:r>
            <a:r>
              <a:rPr lang="ru-RU" dirty="0" err="1"/>
              <a:t>асовому</a:t>
            </a:r>
            <a:r>
              <a:rPr lang="ru-RU" dirty="0"/>
              <a:t> і </a:t>
            </a:r>
            <a:r>
              <a:rPr lang="ru-RU" dirty="0" err="1"/>
              <a:t>просторовому</a:t>
            </a:r>
            <a:r>
              <a:rPr lang="ru-RU" dirty="0"/>
              <a:t> аспектах </a:t>
            </a:r>
            <a:r>
              <a:rPr lang="ru-RU" dirty="0" err="1"/>
              <a:t>може</a:t>
            </a:r>
            <a:r>
              <a:rPr lang="ru-RU" dirty="0"/>
              <a:t> не </a:t>
            </a:r>
            <a:r>
              <a:rPr lang="ru-RU" dirty="0" err="1"/>
              <a:t>збігатися</a:t>
            </a:r>
            <a:r>
              <a:rPr lang="ru-RU" dirty="0"/>
              <a:t> з </a:t>
            </a:r>
            <a:r>
              <a:rPr lang="ru-RU" dirty="0" err="1"/>
              <a:t>матеріальним</a:t>
            </a:r>
            <a:r>
              <a:rPr lang="ru-RU" dirty="0"/>
              <a:t>.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9C80420-F323-43E9-8F9C-9164825D2477}"/>
              </a:ext>
            </a:extLst>
          </p:cNvPr>
          <p:cNvSpPr/>
          <p:nvPr/>
        </p:nvSpPr>
        <p:spPr>
          <a:xfrm>
            <a:off x="1081861" y="4394913"/>
            <a:ext cx="6269782" cy="207672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Всередині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підприємств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матеріальні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потоки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проходять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між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складами, цехами,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дільницями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та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робочими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місцями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формі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сировини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матеріалів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комплектуючих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на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етапі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забезпечення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виробництва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на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етапі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виробництва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у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вигляді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напівфабрикатів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та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незавершеного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виробництва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на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етапі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збуту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у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вигляді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готової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продукції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BCA29A-6997-401F-AD0F-844053B30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669" y="68344"/>
            <a:ext cx="3780265" cy="6721311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7A57354-4348-4037-8F99-83F6428C6B90}"/>
              </a:ext>
            </a:extLst>
          </p:cNvPr>
          <p:cNvCxnSpPr>
            <a:cxnSpLocks/>
          </p:cNvCxnSpPr>
          <p:nvPr/>
        </p:nvCxnSpPr>
        <p:spPr>
          <a:xfrm flipH="1">
            <a:off x="7828732" y="-20976"/>
            <a:ext cx="19275" cy="689995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4B7E3C8-1C2D-4DBC-BA3C-A734F54AA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5231" y="0"/>
            <a:ext cx="60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8529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2161CDF-6EA5-470C-BB7D-597F7AA424CE}"/>
              </a:ext>
            </a:extLst>
          </p:cNvPr>
          <p:cNvSpPr/>
          <p:nvPr/>
        </p:nvSpPr>
        <p:spPr>
          <a:xfrm>
            <a:off x="4663126" y="4790027"/>
            <a:ext cx="6096000" cy="125372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 Тому </a:t>
            </a:r>
            <a:r>
              <a:rPr lang="ru-RU" dirty="0" err="1"/>
              <a:t>потік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розмірність</a:t>
            </a:r>
            <a:r>
              <a:rPr lang="ru-RU" dirty="0"/>
              <a:t> “</a:t>
            </a:r>
            <a:r>
              <a:rPr lang="ru-RU" dirty="0" err="1"/>
              <a:t>обсяг</a:t>
            </a:r>
            <a:r>
              <a:rPr lang="ru-RU" dirty="0"/>
              <a:t>/</a:t>
            </a:r>
            <a:r>
              <a:rPr lang="ru-RU" dirty="0" err="1"/>
              <a:t>одиниця</a:t>
            </a:r>
            <a:r>
              <a:rPr lang="ru-RU" dirty="0"/>
              <a:t> часу”, </a:t>
            </a:r>
            <a:r>
              <a:rPr lang="ru-RU" dirty="0" err="1"/>
              <a:t>тобто</a:t>
            </a:r>
            <a:r>
              <a:rPr lang="ru-RU" dirty="0"/>
              <a:t> є </a:t>
            </a:r>
            <a:r>
              <a:rPr lang="ru-RU" dirty="0" err="1"/>
              <a:t>дробом</a:t>
            </a:r>
            <a:r>
              <a:rPr lang="ru-RU" dirty="0"/>
              <a:t>, у </a:t>
            </a:r>
            <a:r>
              <a:rPr lang="ru-RU" dirty="0" err="1"/>
              <a:t>чисельнику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одиниця</a:t>
            </a:r>
            <a:r>
              <a:rPr lang="ru-RU" dirty="0"/>
              <a:t> </a:t>
            </a:r>
            <a:r>
              <a:rPr lang="ru-RU" dirty="0" err="1"/>
              <a:t>виміру</a:t>
            </a:r>
            <a:r>
              <a:rPr lang="ru-RU" dirty="0"/>
              <a:t> </a:t>
            </a:r>
            <a:r>
              <a:rPr lang="ru-RU" dirty="0" err="1"/>
              <a:t>вантажу</a:t>
            </a:r>
            <a:r>
              <a:rPr lang="ru-RU" dirty="0"/>
              <a:t> (штуки, </a:t>
            </a:r>
            <a:r>
              <a:rPr lang="ru-RU" dirty="0" err="1"/>
              <a:t>тонни</a:t>
            </a:r>
            <a:r>
              <a:rPr lang="ru-RU" dirty="0"/>
              <a:t>, і т.д.), а в </a:t>
            </a:r>
            <a:r>
              <a:rPr lang="ru-RU" dirty="0" err="1"/>
              <a:t>знаменнику-одиниця</a:t>
            </a:r>
            <a:r>
              <a:rPr lang="ru-RU" dirty="0"/>
              <a:t> </a:t>
            </a:r>
            <a:r>
              <a:rPr lang="ru-RU" dirty="0" err="1"/>
              <a:t>виміру</a:t>
            </a:r>
            <a:r>
              <a:rPr lang="ru-RU" dirty="0"/>
              <a:t> часу (доба, </a:t>
            </a:r>
            <a:r>
              <a:rPr lang="ru-RU" dirty="0" err="1"/>
              <a:t>місяць</a:t>
            </a:r>
            <a:r>
              <a:rPr lang="ru-RU" dirty="0"/>
              <a:t>, </a:t>
            </a:r>
            <a:r>
              <a:rPr lang="ru-RU" dirty="0" err="1"/>
              <a:t>рік</a:t>
            </a:r>
            <a:r>
              <a:rPr lang="ru-RU" dirty="0"/>
              <a:t> і т.д.).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3251F3D-A59F-44B2-953E-A267EA551C7D}"/>
              </a:ext>
            </a:extLst>
          </p:cNvPr>
          <p:cNvSpPr/>
          <p:nvPr/>
        </p:nvSpPr>
        <p:spPr>
          <a:xfrm>
            <a:off x="1564849" y="1310331"/>
            <a:ext cx="4807670" cy="12756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/>
              <a:t>Напруженість </a:t>
            </a:r>
            <a:r>
              <a:rPr lang="ru-RU" b="1" dirty="0" err="1"/>
              <a:t>матеріального</a:t>
            </a:r>
            <a:r>
              <a:rPr lang="ru-RU" b="1" dirty="0"/>
              <a:t> потоку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інтенсивність</a:t>
            </a:r>
            <a:r>
              <a:rPr lang="ru-RU" dirty="0"/>
              <a:t>, частота </a:t>
            </a:r>
            <a:r>
              <a:rPr lang="ru-RU" dirty="0" err="1"/>
              <a:t>переміщення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. </a:t>
            </a:r>
          </a:p>
        </p:txBody>
      </p:sp>
      <p:sp>
        <p:nvSpPr>
          <p:cNvPr id="8" name="Прямоугольник: загнутый угол 7">
            <a:extLst>
              <a:ext uri="{FF2B5EF4-FFF2-40B4-BE49-F238E27FC236}">
                <a16:creationId xmlns:a16="http://schemas.microsoft.com/office/drawing/2014/main" id="{54B4F58F-339B-4EB8-80E9-BAECA6705E8B}"/>
              </a:ext>
            </a:extLst>
          </p:cNvPr>
          <p:cNvSpPr/>
          <p:nvPr/>
        </p:nvSpPr>
        <p:spPr>
          <a:xfrm>
            <a:off x="7532017" y="819371"/>
            <a:ext cx="4091231" cy="3402158"/>
          </a:xfrm>
          <a:prstGeom prst="foldedCorne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A7AFFB3-15C6-43D4-B5D6-D1326ACCF1C5}"/>
              </a:ext>
            </a:extLst>
          </p:cNvPr>
          <p:cNvSpPr/>
          <p:nvPr/>
        </p:nvSpPr>
        <p:spPr>
          <a:xfrm>
            <a:off x="1263190" y="400678"/>
            <a:ext cx="5684365" cy="77299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Основними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кількісними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показниками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матеріальних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потокі</a:t>
            </a:r>
            <a:r>
              <a:rPr lang="ru-RU" i="1" dirty="0" err="1">
                <a:solidFill>
                  <a:schemeClr val="tx2">
                    <a:lumMod val="50000"/>
                  </a:schemeClr>
                </a:solidFill>
              </a:rPr>
              <a:t>в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</a:rPr>
              <a:t> є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</a:rPr>
              <a:t>напруженість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 та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</a:rPr>
              <a:t>потужніст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5D2BB56-F1FA-4612-98A2-D157ABAB3C72}"/>
              </a:ext>
            </a:extLst>
          </p:cNvPr>
          <p:cNvSpPr/>
          <p:nvPr/>
        </p:nvSpPr>
        <p:spPr>
          <a:xfrm>
            <a:off x="1778522" y="2875175"/>
            <a:ext cx="4637988" cy="110764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/>
              <a:t>Потужність </a:t>
            </a:r>
            <a:r>
              <a:rPr lang="ru-RU" b="1" dirty="0" err="1"/>
              <a:t>матеріального</a:t>
            </a:r>
            <a:r>
              <a:rPr lang="ru-RU" b="1" dirty="0"/>
              <a:t> потоку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обсяги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за </a:t>
            </a:r>
            <a:r>
              <a:rPr lang="ru-RU" dirty="0" err="1"/>
              <a:t>одиницю</a:t>
            </a:r>
            <a:r>
              <a:rPr lang="ru-RU" dirty="0"/>
              <a:t> часу.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0EB1446-94F6-4CC7-BF72-6366E4E72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060" y="3982824"/>
            <a:ext cx="2904242" cy="290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3049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AEB467-287E-427D-9A06-B8DEA43663A7}"/>
              </a:ext>
            </a:extLst>
          </p:cNvPr>
          <p:cNvSpPr/>
          <p:nvPr/>
        </p:nvSpPr>
        <p:spPr>
          <a:xfrm>
            <a:off x="3497346" y="243815"/>
            <a:ext cx="6192035" cy="77265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потоків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57DE8D-0AFF-4493-A404-78283292E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210" y="1685944"/>
            <a:ext cx="5828281" cy="45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8827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00C9DA5-6C65-42C0-BFC5-E9712308F751}"/>
              </a:ext>
            </a:extLst>
          </p:cNvPr>
          <p:cNvSpPr/>
          <p:nvPr/>
        </p:nvSpPr>
        <p:spPr>
          <a:xfrm>
            <a:off x="6254148" y="4574270"/>
            <a:ext cx="5472796" cy="179109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 У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динамічного</a:t>
            </a:r>
            <a:r>
              <a:rPr lang="ru-RU" dirty="0"/>
              <a:t> потоку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фізичного</a:t>
            </a:r>
            <a:r>
              <a:rPr lang="ru-RU" dirty="0"/>
              <a:t> </a:t>
            </a:r>
            <a:r>
              <a:rPr lang="ru-RU" dirty="0" err="1"/>
              <a:t>переміщення</a:t>
            </a:r>
            <a:r>
              <a:rPr lang="ru-RU" dirty="0"/>
              <a:t> </a:t>
            </a:r>
            <a:r>
              <a:rPr lang="ru-RU" dirty="0" err="1"/>
              <a:t>вантажів</a:t>
            </a:r>
            <a:r>
              <a:rPr lang="ru-RU" dirty="0"/>
              <a:t> </a:t>
            </a:r>
            <a:r>
              <a:rPr lang="ru-RU" dirty="0" err="1"/>
              <a:t>усередині</a:t>
            </a:r>
            <a:r>
              <a:rPr lang="ru-RU" dirty="0"/>
              <a:t> складу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переробки</a:t>
            </a:r>
            <a:r>
              <a:rPr lang="ru-RU" dirty="0"/>
              <a:t>; у </a:t>
            </a:r>
            <a:r>
              <a:rPr lang="ru-RU" dirty="0" err="1"/>
              <a:t>формі</a:t>
            </a:r>
            <a:r>
              <a:rPr lang="ru-RU" dirty="0"/>
              <a:t> статичного потоку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знаходження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у </a:t>
            </a:r>
            <a:r>
              <a:rPr lang="ru-RU" dirty="0" err="1"/>
              <a:t>складованому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 на </a:t>
            </a:r>
            <a:r>
              <a:rPr lang="ru-RU" dirty="0" err="1"/>
              <a:t>стадії</a:t>
            </a:r>
            <a:r>
              <a:rPr lang="ru-RU" dirty="0"/>
              <a:t> спокою.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55B1B8A-105D-4A00-A0AD-7C42B41A37AA}"/>
              </a:ext>
            </a:extLst>
          </p:cNvPr>
          <p:cNvSpPr/>
          <p:nvPr/>
        </p:nvSpPr>
        <p:spPr>
          <a:xfrm>
            <a:off x="6254148" y="2844481"/>
            <a:ext cx="5472796" cy="113593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б) </a:t>
            </a:r>
            <a:r>
              <a:rPr lang="ru-RU" dirty="0" err="1"/>
              <a:t>внутрішній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потік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протікає</a:t>
            </a:r>
            <a:r>
              <a:rPr lang="ru-RU" dirty="0"/>
              <a:t> у </a:t>
            </a:r>
            <a:r>
              <a:rPr lang="ru-RU" dirty="0" err="1"/>
              <a:t>внутрішньому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логістичної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E22736D-146E-4732-9F04-3380BAEAFF4F}"/>
              </a:ext>
            </a:extLst>
          </p:cNvPr>
          <p:cNvSpPr/>
          <p:nvPr/>
        </p:nvSpPr>
        <p:spPr>
          <a:xfrm>
            <a:off x="6254149" y="1474771"/>
            <a:ext cx="5472795" cy="77585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а) </a:t>
            </a:r>
            <a:r>
              <a:rPr lang="ru-RU" dirty="0" err="1"/>
              <a:t>зовнішній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потік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протікає</a:t>
            </a:r>
            <a:r>
              <a:rPr lang="ru-RU" dirty="0"/>
              <a:t> в </a:t>
            </a:r>
            <a:r>
              <a:rPr lang="ru-RU" dirty="0" err="1"/>
              <a:t>зовнішній</a:t>
            </a:r>
            <a:r>
              <a:rPr lang="ru-RU" dirty="0"/>
              <a:t> до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логістичної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;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552553A-3403-459D-89A1-AF73572BD391}"/>
              </a:ext>
            </a:extLst>
          </p:cNvPr>
          <p:cNvSpPr/>
          <p:nvPr/>
        </p:nvSpPr>
        <p:spPr>
          <a:xfrm>
            <a:off x="3610465" y="203318"/>
            <a:ext cx="5835192" cy="6881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По </a:t>
            </a:r>
            <a:r>
              <a:rPr lang="ru-RU" sz="2400" dirty="0" err="1"/>
              <a:t>відношенню</a:t>
            </a:r>
            <a:r>
              <a:rPr lang="ru-RU" sz="2400" dirty="0"/>
              <a:t> до </a:t>
            </a:r>
            <a:r>
              <a:rPr lang="ru-RU" sz="2400" dirty="0" err="1"/>
              <a:t>логістичної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endParaRPr lang="ru-RU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36C4F8E-EF73-4EFB-89B6-15406FE14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5093"/>
          <a:stretch/>
        </p:blipFill>
        <p:spPr>
          <a:xfrm>
            <a:off x="1304042" y="1211807"/>
            <a:ext cx="4252787" cy="538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8464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AF92334-F181-4E2B-BF4A-E0B1E49BC577}"/>
              </a:ext>
            </a:extLst>
          </p:cNvPr>
          <p:cNvSpPr/>
          <p:nvPr/>
        </p:nvSpPr>
        <p:spPr>
          <a:xfrm>
            <a:off x="4257112" y="3287620"/>
            <a:ext cx="5480777" cy="5773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За ступенем сумісності утворюючих потік вантажів: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EE1AEF6-DE76-4CE6-BD34-6D66DEA88B51}"/>
              </a:ext>
            </a:extLst>
          </p:cNvPr>
          <p:cNvSpPr/>
          <p:nvPr/>
        </p:nvSpPr>
        <p:spPr>
          <a:xfrm>
            <a:off x="1007760" y="4326779"/>
            <a:ext cx="4556286" cy="234702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  <a:p>
            <a:pPr algn="just"/>
            <a:r>
              <a:rPr lang="ru-RU" dirty="0"/>
              <a:t>а) </a:t>
            </a:r>
            <a:r>
              <a:rPr lang="ru-RU" dirty="0" err="1"/>
              <a:t>сумісні</a:t>
            </a:r>
            <a:r>
              <a:rPr lang="ru-RU" dirty="0"/>
              <a:t>;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б) </a:t>
            </a:r>
            <a:r>
              <a:rPr lang="ru-RU" dirty="0" err="1"/>
              <a:t>несумісні</a:t>
            </a:r>
            <a:r>
              <a:rPr lang="ru-RU" dirty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ознака</a:t>
            </a:r>
            <a:r>
              <a:rPr lang="ru-RU" dirty="0"/>
              <a:t> </a:t>
            </a:r>
            <a:r>
              <a:rPr lang="ru-RU" dirty="0" err="1"/>
              <a:t>враховується</a:t>
            </a:r>
            <a:r>
              <a:rPr lang="ru-RU" dirty="0"/>
              <a:t> в основному при </a:t>
            </a:r>
            <a:r>
              <a:rPr lang="ru-RU" dirty="0" err="1"/>
              <a:t>транспортуванні</a:t>
            </a:r>
            <a:r>
              <a:rPr lang="ru-RU" dirty="0"/>
              <a:t>, </a:t>
            </a:r>
            <a:r>
              <a:rPr lang="ru-RU" dirty="0" err="1"/>
              <a:t>збереженні</a:t>
            </a:r>
            <a:r>
              <a:rPr lang="ru-RU" dirty="0"/>
              <a:t> і </a:t>
            </a:r>
            <a:r>
              <a:rPr lang="ru-RU" dirty="0" err="1"/>
              <a:t>вантажопереробці</a:t>
            </a:r>
            <a:r>
              <a:rPr lang="ru-RU" dirty="0"/>
              <a:t> </a:t>
            </a:r>
            <a:r>
              <a:rPr lang="ru-RU" dirty="0" err="1"/>
              <a:t>продовольчих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F82424-E756-4F32-BF1C-4E055C331080}"/>
              </a:ext>
            </a:extLst>
          </p:cNvPr>
          <p:cNvSpPr/>
          <p:nvPr/>
        </p:nvSpPr>
        <p:spPr>
          <a:xfrm>
            <a:off x="1007760" y="1201896"/>
            <a:ext cx="5382705" cy="179109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а) </a:t>
            </a:r>
            <a:r>
              <a:rPr lang="ru-RU" dirty="0" err="1"/>
              <a:t>вхідний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потік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приходить у </a:t>
            </a:r>
            <a:r>
              <a:rPr lang="ru-RU" dirty="0" err="1"/>
              <a:t>логістичну</a:t>
            </a:r>
            <a:r>
              <a:rPr lang="ru-RU" dirty="0"/>
              <a:t> систему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б) </a:t>
            </a:r>
            <a:r>
              <a:rPr lang="ru-RU" dirty="0" err="1"/>
              <a:t>вихідний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потік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виходить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логістичної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й приходить у </a:t>
            </a:r>
            <a:r>
              <a:rPr lang="ru-RU" dirty="0" err="1"/>
              <a:t>зовнішнє</a:t>
            </a:r>
            <a:r>
              <a:rPr lang="ru-RU" dirty="0"/>
              <a:t> для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.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7D7037-66ED-47E7-8567-EE112F6D45BE}"/>
              </a:ext>
            </a:extLst>
          </p:cNvPr>
          <p:cNvSpPr/>
          <p:nvPr/>
        </p:nvSpPr>
        <p:spPr>
          <a:xfrm>
            <a:off x="4975779" y="133986"/>
            <a:ext cx="355390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За призначенням: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012E6D-120E-4CBE-96BD-5B28F1AC4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508268"/>
            <a:ext cx="5247663" cy="19840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31CA62-FF05-46A9-9B90-D630EBE12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044" y="1181202"/>
            <a:ext cx="4311196" cy="17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5658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BD7C883-0BFF-41CF-9815-950158E89BB1}"/>
              </a:ext>
            </a:extLst>
          </p:cNvPr>
          <p:cNvSpPr/>
          <p:nvPr/>
        </p:nvSpPr>
        <p:spPr>
          <a:xfrm>
            <a:off x="2184760" y="166797"/>
            <a:ext cx="2601798" cy="5452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 За </a:t>
            </a:r>
            <a:r>
              <a:rPr lang="ru-RU" sz="2400" dirty="0" err="1"/>
              <a:t>ритмічністю</a:t>
            </a:r>
            <a:r>
              <a:rPr lang="ru-RU" sz="2400" dirty="0"/>
              <a:t>: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079438B-3EBF-4BA7-A8D5-6F019926C7D4}"/>
              </a:ext>
            </a:extLst>
          </p:cNvPr>
          <p:cNvSpPr/>
          <p:nvPr/>
        </p:nvSpPr>
        <p:spPr>
          <a:xfrm>
            <a:off x="6096000" y="1080022"/>
            <a:ext cx="5899683" cy="1127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а) </a:t>
            </a:r>
            <a:r>
              <a:rPr lang="ru-RU" dirty="0" err="1"/>
              <a:t>безперервні</a:t>
            </a:r>
            <a:r>
              <a:rPr lang="ru-RU" dirty="0"/>
              <a:t> – на </a:t>
            </a:r>
            <a:r>
              <a:rPr lang="ru-RU" dirty="0" err="1"/>
              <a:t>конвеєрних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автоматизованих</a:t>
            </a:r>
            <a:r>
              <a:rPr lang="ru-RU" dirty="0"/>
              <a:t> </a:t>
            </a:r>
            <a:r>
              <a:rPr lang="ru-RU" dirty="0" err="1"/>
              <a:t>лініях</a:t>
            </a:r>
            <a:r>
              <a:rPr lang="ru-RU" dirty="0"/>
              <a:t>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транспортування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трубопроводом;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1EA9EAD-F608-4C05-B856-E9D51B0B4B54}"/>
              </a:ext>
            </a:extLst>
          </p:cNvPr>
          <p:cNvSpPr/>
          <p:nvPr/>
        </p:nvSpPr>
        <p:spPr>
          <a:xfrm>
            <a:off x="6116423" y="2787201"/>
            <a:ext cx="5879260" cy="186377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б) </a:t>
            </a:r>
            <a:r>
              <a:rPr lang="ru-RU" dirty="0" err="1"/>
              <a:t>дискретні</a:t>
            </a:r>
            <a:r>
              <a:rPr lang="ru-RU" dirty="0"/>
              <a:t> –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потреб у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складських</a:t>
            </a:r>
            <a:r>
              <a:rPr lang="ru-RU" dirty="0"/>
              <a:t> і </a:t>
            </a:r>
            <a:r>
              <a:rPr lang="ru-RU" dirty="0" err="1"/>
              <a:t>транзитних</a:t>
            </a:r>
            <a:r>
              <a:rPr lang="ru-RU" dirty="0"/>
              <a:t> поставок, подача на </a:t>
            </a:r>
            <a:r>
              <a:rPr lang="ru-RU" dirty="0" err="1"/>
              <a:t>робочі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дрібносерійного</a:t>
            </a:r>
            <a:r>
              <a:rPr lang="ru-RU" dirty="0"/>
              <a:t> й </a:t>
            </a:r>
            <a:r>
              <a:rPr lang="ru-RU" dirty="0" err="1"/>
              <a:t>середньосерійного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регулярне</a:t>
            </a:r>
            <a:r>
              <a:rPr lang="ru-RU" dirty="0"/>
              <a:t> </a:t>
            </a:r>
            <a:r>
              <a:rPr lang="ru-RU" dirty="0" err="1"/>
              <a:t>відвантаження</a:t>
            </a:r>
            <a:r>
              <a:rPr lang="ru-RU" dirty="0"/>
              <a:t>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</a:t>
            </a:r>
            <a:r>
              <a:rPr lang="ru-RU" dirty="0" err="1"/>
              <a:t>постійним</a:t>
            </a:r>
            <a:r>
              <a:rPr lang="ru-RU" dirty="0"/>
              <a:t> контрагентам;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3984FDA-733E-40D9-B9F0-748DAE55BFBE}"/>
              </a:ext>
            </a:extLst>
          </p:cNvPr>
          <p:cNvSpPr/>
          <p:nvPr/>
        </p:nvSpPr>
        <p:spPr>
          <a:xfrm>
            <a:off x="6177696" y="5262977"/>
            <a:ext cx="5817987" cy="104637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в) </a:t>
            </a:r>
            <a:r>
              <a:rPr lang="ru-RU" dirty="0" err="1"/>
              <a:t>бліц</a:t>
            </a:r>
            <a:r>
              <a:rPr lang="ru-RU" dirty="0"/>
              <a:t>-потоки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разові</a:t>
            </a:r>
            <a:r>
              <a:rPr lang="ru-RU" dirty="0"/>
              <a:t> поставки, подача на </a:t>
            </a:r>
            <a:r>
              <a:rPr lang="ru-RU" dirty="0" err="1"/>
              <a:t>робочі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рідковживаних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 і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474C276-7528-47FD-BA31-6AED6FEEC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59" y="3941331"/>
            <a:ext cx="4702600" cy="26432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EBB325F-9164-4D1B-A4FC-2920E64E8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359" y="972044"/>
            <a:ext cx="4702600" cy="264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9045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B14E2AC-9C65-4398-9432-041419D9CE55}"/>
              </a:ext>
            </a:extLst>
          </p:cNvPr>
          <p:cNvSpPr/>
          <p:nvPr/>
        </p:nvSpPr>
        <p:spPr>
          <a:xfrm>
            <a:off x="991554" y="999242"/>
            <a:ext cx="6003136" cy="53072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а) </a:t>
            </a:r>
            <a:r>
              <a:rPr lang="ru-RU" dirty="0" err="1"/>
              <a:t>продуктові</a:t>
            </a:r>
            <a:r>
              <a:rPr lang="ru-RU" dirty="0"/>
              <a:t> – </a:t>
            </a:r>
            <a:r>
              <a:rPr lang="ru-RU" dirty="0" err="1"/>
              <a:t>об'єктом</a:t>
            </a:r>
            <a:r>
              <a:rPr lang="ru-RU" dirty="0"/>
              <a:t> </a:t>
            </a:r>
            <a:r>
              <a:rPr lang="ru-RU" dirty="0" err="1"/>
              <a:t>вивчення</a:t>
            </a:r>
            <a:r>
              <a:rPr lang="ru-RU" dirty="0"/>
              <a:t> (</a:t>
            </a:r>
            <a:r>
              <a:rPr lang="ru-RU" dirty="0" err="1"/>
              <a:t>аналізу</a:t>
            </a:r>
            <a:r>
              <a:rPr lang="ru-RU" dirty="0"/>
              <a:t>, </a:t>
            </a:r>
            <a:r>
              <a:rPr lang="ru-RU" dirty="0" err="1"/>
              <a:t>планування</a:t>
            </a:r>
            <a:r>
              <a:rPr lang="ru-RU" dirty="0"/>
              <a:t>) </a:t>
            </a:r>
            <a:r>
              <a:rPr lang="ru-RU" dirty="0" err="1"/>
              <a:t>яким</a:t>
            </a:r>
            <a:r>
              <a:rPr lang="ru-RU" dirty="0"/>
              <a:t> є </a:t>
            </a:r>
            <a:r>
              <a:rPr lang="ru-RU" dirty="0" err="1"/>
              <a:t>переміщення</a:t>
            </a:r>
            <a:r>
              <a:rPr lang="ru-RU" dirty="0"/>
              <a:t> </a:t>
            </a:r>
            <a:r>
              <a:rPr lang="ru-RU" dirty="0" err="1"/>
              <a:t>конкретних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і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;</a:t>
            </a:r>
          </a:p>
          <a:p>
            <a:pPr algn="just"/>
            <a:r>
              <a:rPr lang="ru-RU" dirty="0" err="1"/>
              <a:t>розрахунку</a:t>
            </a:r>
            <a:r>
              <a:rPr lang="ru-RU" dirty="0"/>
              <a:t> є </a:t>
            </a:r>
            <a:r>
              <a:rPr lang="ru-RU" dirty="0" err="1"/>
              <a:t>операційні</a:t>
            </a:r>
            <a:r>
              <a:rPr lang="ru-RU" dirty="0"/>
              <a:t> </a:t>
            </a:r>
            <a:r>
              <a:rPr lang="ru-RU" dirty="0" err="1"/>
              <a:t>логістичні</a:t>
            </a:r>
            <a:r>
              <a:rPr lang="ru-RU" dirty="0"/>
              <a:t> потоки;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б) </a:t>
            </a:r>
            <a:r>
              <a:rPr lang="ru-RU" dirty="0" err="1"/>
              <a:t>операційні</a:t>
            </a:r>
            <a:r>
              <a:rPr lang="ru-RU" dirty="0"/>
              <a:t> – потоки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</a:t>
            </a:r>
            <a:r>
              <a:rPr lang="ru-RU" dirty="0" err="1"/>
              <a:t>стосовно</a:t>
            </a:r>
            <a:r>
              <a:rPr lang="ru-RU" dirty="0"/>
              <a:t> до </a:t>
            </a:r>
            <a:r>
              <a:rPr lang="ru-RU" dirty="0" err="1"/>
              <a:t>конкретних</a:t>
            </a:r>
            <a:r>
              <a:rPr lang="ru-RU" dirty="0"/>
              <a:t> </a:t>
            </a:r>
            <a:r>
              <a:rPr lang="ru-RU" dirty="0" err="1"/>
              <a:t>логістичних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;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в) </a:t>
            </a:r>
            <a:r>
              <a:rPr lang="ru-RU" dirty="0" err="1"/>
              <a:t>дільничні</a:t>
            </a:r>
            <a:r>
              <a:rPr lang="ru-RU" dirty="0"/>
              <a:t> – </a:t>
            </a:r>
            <a:r>
              <a:rPr lang="ru-RU" dirty="0" err="1"/>
              <a:t>сукупні</a:t>
            </a:r>
            <a:r>
              <a:rPr lang="ru-RU" dirty="0"/>
              <a:t> потоки,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розглядаються</a:t>
            </a:r>
            <a:r>
              <a:rPr lang="ru-RU" dirty="0"/>
              <a:t> на </a:t>
            </a:r>
            <a:r>
              <a:rPr lang="ru-RU" dirty="0" err="1"/>
              <a:t>окремій</a:t>
            </a:r>
            <a:r>
              <a:rPr lang="ru-RU" dirty="0"/>
              <a:t>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логістичної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основою для їхнього </a:t>
            </a:r>
            <a:r>
              <a:rPr lang="ru-RU" dirty="0" err="1"/>
              <a:t>розрахунку</a:t>
            </a:r>
            <a:r>
              <a:rPr lang="ru-RU" dirty="0"/>
              <a:t> є </a:t>
            </a:r>
            <a:r>
              <a:rPr lang="ru-RU" dirty="0" err="1"/>
              <a:t>операційні</a:t>
            </a:r>
            <a:r>
              <a:rPr lang="ru-RU" dirty="0"/>
              <a:t> </a:t>
            </a:r>
            <a:r>
              <a:rPr lang="ru-RU" dirty="0" err="1"/>
              <a:t>логістичні</a:t>
            </a:r>
            <a:r>
              <a:rPr lang="ru-RU" dirty="0"/>
              <a:t> потоки;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г) </a:t>
            </a:r>
            <a:r>
              <a:rPr lang="ru-RU" dirty="0" err="1"/>
              <a:t>системні</a:t>
            </a:r>
            <a:r>
              <a:rPr lang="ru-RU" dirty="0"/>
              <a:t> потоки – </a:t>
            </a:r>
            <a:r>
              <a:rPr lang="ru-RU" dirty="0" err="1"/>
              <a:t>матеріальні</a:t>
            </a:r>
            <a:r>
              <a:rPr lang="ru-RU" dirty="0"/>
              <a:t> потоки,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циркулюють</a:t>
            </a:r>
            <a:r>
              <a:rPr lang="ru-RU" dirty="0"/>
              <a:t> у </a:t>
            </a:r>
            <a:r>
              <a:rPr lang="ru-RU" dirty="0" err="1"/>
              <a:t>логістичній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,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параметри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як сума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потоків</a:t>
            </a:r>
            <a:r>
              <a:rPr lang="ru-RU" dirty="0"/>
              <a:t> на </a:t>
            </a:r>
            <a:r>
              <a:rPr lang="ru-RU" dirty="0" err="1"/>
              <a:t>ділянках</a:t>
            </a:r>
            <a:r>
              <a:rPr lang="ru-RU" dirty="0"/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34162A-7774-476E-9513-1C74C381F50D}"/>
              </a:ext>
            </a:extLst>
          </p:cNvPr>
          <p:cNvSpPr/>
          <p:nvPr/>
        </p:nvSpPr>
        <p:spPr>
          <a:xfrm>
            <a:off x="1985914" y="143308"/>
            <a:ext cx="4110086" cy="46848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 Залежно від предмета вивчення: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8B9C82-DB2C-46D1-9376-B9C0F17D4A75}"/>
              </a:ext>
            </a:extLst>
          </p:cNvPr>
          <p:cNvSpPr/>
          <p:nvPr/>
        </p:nvSpPr>
        <p:spPr>
          <a:xfrm>
            <a:off x="1211980" y="13056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EAE150-11D7-4BC0-83C9-02CF7DF45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882" y="872569"/>
            <a:ext cx="4510544" cy="543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4397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A1CA9E9-F75A-4C39-839B-9B5E399CDDE9}"/>
              </a:ext>
            </a:extLst>
          </p:cNvPr>
          <p:cNvSpPr/>
          <p:nvPr/>
        </p:nvSpPr>
        <p:spPr>
          <a:xfrm>
            <a:off x="908400" y="715621"/>
            <a:ext cx="2852054" cy="134254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а) одно </a:t>
            </a:r>
            <a:r>
              <a:rPr lang="ru-RU" dirty="0" err="1"/>
              <a:t>асортиментні</a:t>
            </a:r>
            <a:r>
              <a:rPr lang="ru-RU" dirty="0"/>
              <a:t>;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б)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асортиментні</a:t>
            </a:r>
            <a:r>
              <a:rPr lang="ru-RU" dirty="0"/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FEA833-718A-46F9-84D6-6D6A8BA447FE}"/>
              </a:ext>
            </a:extLst>
          </p:cNvPr>
          <p:cNvSpPr/>
          <p:nvPr/>
        </p:nvSpPr>
        <p:spPr>
          <a:xfrm>
            <a:off x="2074232" y="88711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4F9E8BC-CAD1-4F02-85FA-3408ADA3ECEE}"/>
              </a:ext>
            </a:extLst>
          </p:cNvPr>
          <p:cNvSpPr/>
          <p:nvPr/>
        </p:nvSpPr>
        <p:spPr>
          <a:xfrm>
            <a:off x="4644251" y="267069"/>
            <a:ext cx="386503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За натурально-</a:t>
            </a:r>
            <a:r>
              <a:rPr lang="ru-RU" dirty="0" err="1"/>
              <a:t>речовинним</a:t>
            </a:r>
            <a:r>
              <a:rPr lang="ru-RU" dirty="0"/>
              <a:t> складом: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794696-2293-4B66-B9E3-7C143D10E9A6}"/>
              </a:ext>
            </a:extLst>
          </p:cNvPr>
          <p:cNvSpPr/>
          <p:nvPr/>
        </p:nvSpPr>
        <p:spPr>
          <a:xfrm>
            <a:off x="1433209" y="34290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BC3A51E-16DB-4D08-BCE3-CA375558D358}"/>
              </a:ext>
            </a:extLst>
          </p:cNvPr>
          <p:cNvSpPr/>
          <p:nvPr/>
        </p:nvSpPr>
        <p:spPr>
          <a:xfrm>
            <a:off x="5599035" y="1927365"/>
            <a:ext cx="257119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Питома вага </a:t>
            </a:r>
            <a:r>
              <a:rPr lang="ru-RU" dirty="0" err="1"/>
              <a:t>вантажу</a:t>
            </a:r>
            <a:r>
              <a:rPr lang="ru-RU" dirty="0"/>
              <a:t>: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998602F-954E-42AF-971B-0716330DA68F}"/>
              </a:ext>
            </a:extLst>
          </p:cNvPr>
          <p:cNvSpPr/>
          <p:nvPr/>
        </p:nvSpPr>
        <p:spPr>
          <a:xfrm>
            <a:off x="741041" y="2911875"/>
            <a:ext cx="5216699" cy="36459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 err="1">
                <a:solidFill>
                  <a:schemeClr val="tx1"/>
                </a:solidFill>
              </a:rPr>
              <a:t>Тяжковаговий</a:t>
            </a:r>
            <a:r>
              <a:rPr lang="ru-RU" sz="1600" dirty="0">
                <a:solidFill>
                  <a:schemeClr val="tx1"/>
                </a:solidFill>
              </a:rPr>
              <a:t> - в </a:t>
            </a:r>
            <a:r>
              <a:rPr lang="ru-RU" sz="1600" dirty="0" err="1">
                <a:solidFill>
                  <a:schemeClr val="tx1"/>
                </a:solidFill>
              </a:rPr>
              <a:t>процесі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його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транспортування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забезпечується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повне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використання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вантажопідйомності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транспортних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засобів</a:t>
            </a:r>
            <a:r>
              <a:rPr lang="ru-RU" sz="1600" dirty="0">
                <a:solidFill>
                  <a:schemeClr val="tx1"/>
                </a:solidFill>
              </a:rPr>
              <a:t> при не-</a:t>
            </a:r>
            <a:r>
              <a:rPr lang="ru-RU" sz="1600" dirty="0" err="1">
                <a:solidFill>
                  <a:schemeClr val="tx1"/>
                </a:solidFill>
              </a:rPr>
              <a:t>заповненому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об'ємі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наприклад</a:t>
            </a:r>
            <a:r>
              <a:rPr lang="ru-RU" sz="1600" dirty="0">
                <a:solidFill>
                  <a:schemeClr val="tx1"/>
                </a:solidFill>
              </a:rPr>
              <a:t>, метали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 err="1">
                <a:solidFill>
                  <a:schemeClr val="tx1"/>
                </a:solidFill>
              </a:rPr>
              <a:t>Легковаговий</a:t>
            </a:r>
            <a:r>
              <a:rPr lang="ru-RU" sz="1600" dirty="0">
                <a:solidFill>
                  <a:schemeClr val="tx1"/>
                </a:solidFill>
              </a:rPr>
              <a:t> - </a:t>
            </a:r>
            <a:r>
              <a:rPr lang="ru-RU" sz="1600" dirty="0" err="1">
                <a:solidFill>
                  <a:schemeClr val="tx1"/>
                </a:solidFill>
              </a:rPr>
              <a:t>утворюється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вантажами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що</a:t>
            </a:r>
            <a:r>
              <a:rPr lang="ru-RU" sz="1600" dirty="0">
                <a:solidFill>
                  <a:schemeClr val="tx1"/>
                </a:solidFill>
              </a:rPr>
              <a:t> не </a:t>
            </a:r>
            <a:r>
              <a:rPr lang="ru-RU" sz="1600" dirty="0" err="1">
                <a:solidFill>
                  <a:schemeClr val="tx1"/>
                </a:solidFill>
              </a:rPr>
              <a:t>дозволяють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повністю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використовувати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вантажопідйомність</a:t>
            </a:r>
            <a:r>
              <a:rPr lang="ru-RU" sz="1600" dirty="0">
                <a:solidFill>
                  <a:schemeClr val="tx1"/>
                </a:solidFill>
              </a:rPr>
              <a:t> транспорту при </a:t>
            </a:r>
            <a:r>
              <a:rPr lang="ru-RU" sz="1600" dirty="0" err="1">
                <a:solidFill>
                  <a:schemeClr val="tx1"/>
                </a:solidFill>
              </a:rPr>
              <a:t>повному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використанні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його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об'єму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наприклад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тютюнові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вироби</a:t>
            </a:r>
            <a:endParaRPr lang="ru-RU" sz="1600" dirty="0">
              <a:solidFill>
                <a:schemeClr val="tx1"/>
              </a:solidFill>
            </a:endParaRP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 err="1">
                <a:solidFill>
                  <a:schemeClr val="tx1"/>
                </a:solidFill>
              </a:rPr>
              <a:t>Негабаритний</a:t>
            </a:r>
            <a:r>
              <a:rPr lang="ru-RU" sz="1600" dirty="0">
                <a:solidFill>
                  <a:schemeClr val="tx1"/>
                </a:solidFill>
              </a:rPr>
              <a:t> - </a:t>
            </a:r>
            <a:r>
              <a:rPr lang="ru-RU" sz="1600" dirty="0" err="1">
                <a:solidFill>
                  <a:schemeClr val="tx1"/>
                </a:solidFill>
              </a:rPr>
              <a:t>вироби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великої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довжини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висоти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або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ширини</a:t>
            </a:r>
            <a:endParaRPr lang="ru-RU" sz="1600" dirty="0">
              <a:solidFill>
                <a:schemeClr val="tx1"/>
              </a:solidFill>
            </a:endParaRPr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FFA0B0-0F27-4E05-832A-FC20D5876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262" y="2686871"/>
            <a:ext cx="5623299" cy="374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0927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38D1777-41A6-455F-B987-7994BFC60BD1}"/>
              </a:ext>
            </a:extLst>
          </p:cNvPr>
          <p:cNvSpPr/>
          <p:nvPr/>
        </p:nvSpPr>
        <p:spPr>
          <a:xfrm>
            <a:off x="5429837" y="1369574"/>
            <a:ext cx="5920033" cy="437721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а) </a:t>
            </a:r>
            <a:r>
              <a:rPr lang="ru-RU" dirty="0" err="1">
                <a:solidFill>
                  <a:schemeClr val="tx1"/>
                </a:solidFill>
              </a:rPr>
              <a:t>масові</a:t>
            </a:r>
            <a:r>
              <a:rPr lang="ru-RU" dirty="0">
                <a:solidFill>
                  <a:schemeClr val="tx1"/>
                </a:solidFill>
              </a:rPr>
              <a:t> – потоки,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виникають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процесі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транспортування</a:t>
            </a:r>
            <a:r>
              <a:rPr lang="ru-RU" dirty="0">
                <a:solidFill>
                  <a:schemeClr val="tx1"/>
                </a:solidFill>
              </a:rPr>
              <a:t> не одним </a:t>
            </a:r>
            <a:r>
              <a:rPr lang="ru-RU" dirty="0" err="1">
                <a:solidFill>
                  <a:schemeClr val="tx1"/>
                </a:solidFill>
              </a:rPr>
              <a:t>транспортним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засобом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групою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б) </a:t>
            </a:r>
            <a:r>
              <a:rPr lang="ru-RU" dirty="0" err="1">
                <a:solidFill>
                  <a:schemeClr val="tx1"/>
                </a:solidFill>
              </a:rPr>
              <a:t>крупні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декілька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залізничних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вагонів</a:t>
            </a:r>
            <a:r>
              <a:rPr lang="ru-RU" dirty="0">
                <a:solidFill>
                  <a:schemeClr val="tx1"/>
                </a:solidFill>
              </a:rPr>
              <a:t>, автомашин;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в) </a:t>
            </a:r>
            <a:r>
              <a:rPr lang="ru-RU" dirty="0" err="1">
                <a:solidFill>
                  <a:schemeClr val="tx1"/>
                </a:solidFill>
              </a:rPr>
              <a:t>середні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займають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проміжок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крупними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мілкими</a:t>
            </a:r>
            <a:r>
              <a:rPr lang="ru-RU" dirty="0">
                <a:solidFill>
                  <a:schemeClr val="tx1"/>
                </a:solidFill>
              </a:rPr>
              <a:t>. До них </a:t>
            </a:r>
            <a:r>
              <a:rPr lang="ru-RU" dirty="0" err="1">
                <a:solidFill>
                  <a:schemeClr val="tx1"/>
                </a:solidFill>
              </a:rPr>
              <a:t>відносяться</a:t>
            </a:r>
            <a:r>
              <a:rPr lang="ru-RU" dirty="0">
                <a:solidFill>
                  <a:schemeClr val="tx1"/>
                </a:solidFill>
              </a:rPr>
              <a:t> потоки,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вантажі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поступають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окремими</a:t>
            </a:r>
            <a:r>
              <a:rPr lang="ru-RU" dirty="0">
                <a:solidFill>
                  <a:schemeClr val="tx1"/>
                </a:solidFill>
              </a:rPr>
              <a:t> вагонами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автомобілями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г) </a:t>
            </a:r>
            <a:r>
              <a:rPr lang="ru-RU" dirty="0" err="1">
                <a:solidFill>
                  <a:schemeClr val="tx1"/>
                </a:solidFill>
              </a:rPr>
              <a:t>мілкі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утворюють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вантажів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не </a:t>
            </a:r>
            <a:r>
              <a:rPr lang="ru-RU" dirty="0" err="1">
                <a:solidFill>
                  <a:schemeClr val="tx1"/>
                </a:solidFill>
              </a:rPr>
              <a:t>дозволяють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повністю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вантажопідйомність</a:t>
            </a:r>
            <a:r>
              <a:rPr lang="ru-RU" dirty="0">
                <a:solidFill>
                  <a:schemeClr val="tx1"/>
                </a:solidFill>
              </a:rPr>
              <a:t> транспортного </a:t>
            </a:r>
            <a:r>
              <a:rPr lang="ru-RU" dirty="0" err="1">
                <a:solidFill>
                  <a:schemeClr val="tx1"/>
                </a:solidFill>
              </a:rPr>
              <a:t>засобу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потребують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перевезенні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сумісництва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іншими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попутними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вантажами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119662-494C-4680-91FD-027899BD3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798" y="1689048"/>
            <a:ext cx="5829300" cy="32766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831EAE-7DE2-4227-B904-022522FBF195}"/>
              </a:ext>
            </a:extLst>
          </p:cNvPr>
          <p:cNvSpPr/>
          <p:nvPr/>
        </p:nvSpPr>
        <p:spPr>
          <a:xfrm>
            <a:off x="6734497" y="412698"/>
            <a:ext cx="3310715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dirty="0"/>
              <a:t>За </a:t>
            </a:r>
            <a:r>
              <a:rPr lang="ru-RU" sz="2400" dirty="0" err="1"/>
              <a:t>кількісною</a:t>
            </a:r>
            <a:r>
              <a:rPr lang="ru-RU" sz="2400" dirty="0"/>
              <a:t> </a:t>
            </a:r>
            <a:r>
              <a:rPr lang="ru-RU" sz="2400" dirty="0" err="1"/>
              <a:t>ознакою</a:t>
            </a:r>
            <a:r>
              <a:rPr lang="ru-RU" sz="2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9583472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E371459-9122-46D5-BA58-1CB6021C5045}"/>
              </a:ext>
            </a:extLst>
          </p:cNvPr>
          <p:cNvSpPr/>
          <p:nvPr/>
        </p:nvSpPr>
        <p:spPr>
          <a:xfrm>
            <a:off x="1107774" y="274443"/>
            <a:ext cx="3289954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err="1"/>
              <a:t>Логістичні</a:t>
            </a:r>
            <a:r>
              <a:rPr lang="ru-RU" sz="2400" dirty="0"/>
              <a:t> </a:t>
            </a:r>
            <a:r>
              <a:rPr lang="ru-RU" sz="2400" dirty="0" err="1"/>
              <a:t>операції</a:t>
            </a:r>
            <a:endParaRPr lang="ru-RU" sz="2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8D2FE1D-8987-493B-93D8-960A54D2A042}"/>
              </a:ext>
            </a:extLst>
          </p:cNvPr>
          <p:cNvSpPr/>
          <p:nvPr/>
        </p:nvSpPr>
        <p:spPr>
          <a:xfrm>
            <a:off x="1219201" y="167296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4DCE46E-5C69-439F-BEAD-DF1FC0FDBF87}"/>
              </a:ext>
            </a:extLst>
          </p:cNvPr>
          <p:cNvSpPr/>
          <p:nvPr/>
        </p:nvSpPr>
        <p:spPr>
          <a:xfrm>
            <a:off x="1070008" y="1384052"/>
            <a:ext cx="5713427" cy="18564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>
                <a:solidFill>
                  <a:prstClr val="black"/>
                </a:solidFill>
              </a:rPr>
              <a:t>Логістична </a:t>
            </a:r>
            <a:r>
              <a:rPr lang="ru-RU" b="1" dirty="0" err="1">
                <a:solidFill>
                  <a:prstClr val="black"/>
                </a:solidFill>
              </a:rPr>
              <a:t>операція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— </a:t>
            </a:r>
            <a:r>
              <a:rPr lang="ru-RU" dirty="0" err="1">
                <a:solidFill>
                  <a:prstClr val="black"/>
                </a:solidFill>
              </a:rPr>
              <a:t>це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окрема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сукупність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дій</a:t>
            </a:r>
            <a:r>
              <a:rPr lang="ru-RU" dirty="0">
                <a:solidFill>
                  <a:prstClr val="black"/>
                </a:solidFill>
              </a:rPr>
              <a:t> з </a:t>
            </a:r>
            <a:r>
              <a:rPr lang="ru-RU" dirty="0" err="1">
                <a:solidFill>
                  <a:prstClr val="black"/>
                </a:solidFill>
              </a:rPr>
              <a:t>реалізації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логістичних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функцій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спрямована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>
                <a:solidFill>
                  <a:prstClr val="black"/>
                </a:solidFill>
              </a:rPr>
              <a:t>перетворення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матеріального</a:t>
            </a:r>
            <a:r>
              <a:rPr lang="ru-RU" dirty="0">
                <a:solidFill>
                  <a:prstClr val="black"/>
                </a:solidFill>
              </a:rPr>
              <a:t> потоку. </a:t>
            </a:r>
            <a:r>
              <a:rPr lang="ru-RU" dirty="0" err="1">
                <a:solidFill>
                  <a:prstClr val="black"/>
                </a:solidFill>
              </a:rPr>
              <a:t>Простіше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кажучи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логістична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операція</a:t>
            </a:r>
            <a:r>
              <a:rPr lang="ru-RU" dirty="0">
                <a:solidFill>
                  <a:prstClr val="black"/>
                </a:solidFill>
              </a:rPr>
              <a:t> — </a:t>
            </a:r>
            <a:r>
              <a:rPr lang="ru-RU" dirty="0" err="1">
                <a:solidFill>
                  <a:prstClr val="black"/>
                </a:solidFill>
              </a:rPr>
              <a:t>це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певні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цілком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конкретні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дії</a:t>
            </a:r>
            <a:r>
              <a:rPr lang="ru-RU" dirty="0">
                <a:solidFill>
                  <a:prstClr val="black"/>
                </a:solidFill>
              </a:rPr>
              <a:t> з </a:t>
            </a:r>
            <a:r>
              <a:rPr lang="ru-RU" dirty="0" err="1">
                <a:solidFill>
                  <a:prstClr val="black"/>
                </a:solidFill>
              </a:rPr>
              <a:t>матеріальним</a:t>
            </a:r>
            <a:r>
              <a:rPr lang="ru-RU" dirty="0">
                <a:solidFill>
                  <a:prstClr val="black"/>
                </a:solidFill>
              </a:rPr>
              <a:t> ресурсом (</a:t>
            </a:r>
            <a:r>
              <a:rPr lang="ru-RU" dirty="0" err="1">
                <a:solidFill>
                  <a:prstClr val="black"/>
                </a:solidFill>
              </a:rPr>
              <a:t>сировиною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або</a:t>
            </a:r>
            <a:r>
              <a:rPr lang="ru-RU" dirty="0">
                <a:solidFill>
                  <a:prstClr val="black"/>
                </a:solidFill>
              </a:rPr>
              <a:t> готовою </a:t>
            </a:r>
            <a:r>
              <a:rPr lang="ru-RU" dirty="0" err="1">
                <a:solidFill>
                  <a:prstClr val="black"/>
                </a:solidFill>
              </a:rPr>
              <a:t>продукцією</a:t>
            </a:r>
            <a:r>
              <a:rPr lang="ru-RU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8457EAF-A8D0-4740-9442-14E2307CEC64}"/>
              </a:ext>
            </a:extLst>
          </p:cNvPr>
          <p:cNvSpPr/>
          <p:nvPr/>
        </p:nvSpPr>
        <p:spPr>
          <a:xfrm>
            <a:off x="1107774" y="4022220"/>
            <a:ext cx="5713427" cy="14517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До </a:t>
            </a:r>
            <a:r>
              <a:rPr lang="ru-RU" dirty="0" err="1"/>
              <a:t>логістичних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віднести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, </a:t>
            </a:r>
            <a:r>
              <a:rPr lang="ru-RU" dirty="0" err="1"/>
              <a:t>транспортування</a:t>
            </a:r>
            <a:r>
              <a:rPr lang="ru-RU" dirty="0"/>
              <a:t>, </a:t>
            </a:r>
            <a:r>
              <a:rPr lang="ru-RU" dirty="0" err="1"/>
              <a:t>розвантаження</a:t>
            </a:r>
            <a:r>
              <a:rPr lang="ru-RU" dirty="0"/>
              <a:t>, </a:t>
            </a:r>
            <a:r>
              <a:rPr lang="ru-RU" dirty="0" err="1"/>
              <a:t>комплектування</a:t>
            </a:r>
            <a:r>
              <a:rPr lang="ru-RU" dirty="0"/>
              <a:t>, </a:t>
            </a:r>
            <a:r>
              <a:rPr lang="ru-RU" dirty="0" err="1"/>
              <a:t>пакування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CCA416-A984-4CEE-97DE-C9D09A766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510" y="241857"/>
            <a:ext cx="4249524" cy="63742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D3A722-1984-4873-9813-53BFA7645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690" y="0"/>
            <a:ext cx="60369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583D11-AFB9-415C-A9BF-1862C29F3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0998" y="0"/>
            <a:ext cx="60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0375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94E39D-59C0-4B6B-995C-E382F74D927B}"/>
              </a:ext>
            </a:extLst>
          </p:cNvPr>
          <p:cNvSpPr/>
          <p:nvPr/>
        </p:nvSpPr>
        <p:spPr>
          <a:xfrm>
            <a:off x="1131708" y="258704"/>
            <a:ext cx="3751868" cy="7729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Виділяють </a:t>
            </a:r>
            <a:r>
              <a:rPr lang="ru-RU" sz="2000" dirty="0" err="1"/>
              <a:t>такі</a:t>
            </a:r>
            <a:r>
              <a:rPr lang="ru-RU" sz="2000" dirty="0"/>
              <a:t> </a:t>
            </a:r>
            <a:r>
              <a:rPr lang="ru-RU" sz="2000" dirty="0" err="1"/>
              <a:t>логістичні</a:t>
            </a:r>
            <a:r>
              <a:rPr lang="ru-RU" sz="2000" dirty="0"/>
              <a:t> </a:t>
            </a:r>
            <a:r>
              <a:rPr lang="ru-RU" sz="2000" dirty="0" err="1"/>
              <a:t>операції</a:t>
            </a:r>
            <a:r>
              <a:rPr lang="ru-RU" sz="2000" dirty="0"/>
              <a:t>: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37C8DD7-BA3F-4B3B-B123-8475B64C5692}"/>
              </a:ext>
            </a:extLst>
          </p:cNvPr>
          <p:cNvSpPr/>
          <p:nvPr/>
        </p:nvSpPr>
        <p:spPr>
          <a:xfrm>
            <a:off x="1354320" y="1380406"/>
            <a:ext cx="3066852" cy="51240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1.За природою потоку:</a:t>
            </a:r>
          </a:p>
          <a:p>
            <a:pPr algn="just"/>
            <a:r>
              <a:rPr lang="ru-RU" dirty="0"/>
              <a:t>а) </a:t>
            </a:r>
            <a:r>
              <a:rPr lang="ru-RU" dirty="0" err="1"/>
              <a:t>логістичні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з </a:t>
            </a:r>
            <a:r>
              <a:rPr lang="ru-RU" dirty="0" err="1"/>
              <a:t>матеріальний</a:t>
            </a:r>
            <a:r>
              <a:rPr lang="ru-RU" dirty="0"/>
              <a:t> потоком: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складування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транспортування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комплектація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навантаження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розвантаження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переміщення</a:t>
            </a:r>
            <a:r>
              <a:rPr lang="ru-RU" dirty="0"/>
              <a:t> </a:t>
            </a:r>
            <a:r>
              <a:rPr lang="ru-RU" dirty="0" err="1"/>
              <a:t>сировини</a:t>
            </a:r>
            <a:r>
              <a:rPr lang="ru-RU" dirty="0"/>
              <a:t> й </a:t>
            </a:r>
            <a:r>
              <a:rPr lang="ru-RU" dirty="0" err="1"/>
              <a:t>матеріалів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логістичних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упакування</a:t>
            </a:r>
            <a:r>
              <a:rPr lang="ru-RU" dirty="0"/>
              <a:t> </a:t>
            </a:r>
            <a:r>
              <a:rPr lang="ru-RU" dirty="0" err="1"/>
              <a:t>вантажу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укрупнення</a:t>
            </a:r>
            <a:r>
              <a:rPr lang="ru-RU" dirty="0"/>
              <a:t> </a:t>
            </a:r>
            <a:r>
              <a:rPr lang="ru-RU" dirty="0" err="1"/>
              <a:t>вантажних</a:t>
            </a:r>
            <a:r>
              <a:rPr lang="ru-RU" dirty="0"/>
              <a:t> </a:t>
            </a:r>
            <a:r>
              <a:rPr lang="ru-RU" dirty="0" err="1"/>
              <a:t>одиниць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зберігання</a:t>
            </a:r>
            <a:r>
              <a:rPr lang="ru-RU" dirty="0"/>
              <a:t>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498B6C8-2521-4FAD-8631-FE526EBC68CD}"/>
              </a:ext>
            </a:extLst>
          </p:cNvPr>
          <p:cNvSpPr/>
          <p:nvPr/>
        </p:nvSpPr>
        <p:spPr>
          <a:xfrm>
            <a:off x="5948707" y="4928844"/>
            <a:ext cx="5627801" cy="150410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б) </a:t>
            </a:r>
            <a:r>
              <a:rPr lang="ru-RU" dirty="0" err="1"/>
              <a:t>логістичні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з </a:t>
            </a:r>
            <a:r>
              <a:rPr lang="ru-RU" dirty="0" err="1"/>
              <a:t>інформаційним</a:t>
            </a:r>
            <a:r>
              <a:rPr lang="ru-RU" dirty="0"/>
              <a:t> потоком: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збір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обробка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передача </a:t>
            </a:r>
            <a:r>
              <a:rPr lang="ru-RU" dirty="0" err="1"/>
              <a:t>інформації</a:t>
            </a:r>
            <a:r>
              <a:rPr lang="ru-RU" dirty="0"/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80D51E-1643-4600-9D40-242E9A2B1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707" y="887609"/>
            <a:ext cx="5480508" cy="374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90703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544228C-30BA-4DDC-B015-E8891FF734D0}"/>
              </a:ext>
            </a:extLst>
          </p:cNvPr>
          <p:cNvSpPr/>
          <p:nvPr/>
        </p:nvSpPr>
        <p:spPr>
          <a:xfrm>
            <a:off x="1332320" y="1275685"/>
            <a:ext cx="5360710" cy="18417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а) зовнішні – </a:t>
            </a:r>
            <a:r>
              <a:rPr lang="ru-RU" dirty="0" err="1">
                <a:solidFill>
                  <a:schemeClr val="tx1"/>
                </a:solidFill>
              </a:rPr>
              <a:t>орієнтовані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інтеграцію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логістичної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зовнішнім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середовищем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сфері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постачання</a:t>
            </a:r>
            <a:r>
              <a:rPr lang="ru-RU" dirty="0">
                <a:solidFill>
                  <a:schemeClr val="tx1"/>
                </a:solidFill>
              </a:rPr>
              <a:t> й </a:t>
            </a:r>
            <a:r>
              <a:rPr lang="ru-RU" dirty="0" err="1">
                <a:solidFill>
                  <a:schemeClr val="tx1"/>
                </a:solidFill>
              </a:rPr>
              <a:t>збуту</a:t>
            </a:r>
            <a:r>
              <a:rPr lang="ru-RU" dirty="0">
                <a:solidFill>
                  <a:schemeClr val="tx1"/>
                </a:solidFill>
              </a:rPr>
              <a:t>);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б) </a:t>
            </a:r>
            <a:r>
              <a:rPr lang="ru-RU" dirty="0" err="1">
                <a:solidFill>
                  <a:schemeClr val="tx1"/>
                </a:solidFill>
              </a:rPr>
              <a:t>внутрішні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виконуються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усередині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логістичної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F9B8671-F636-4CD0-BFA5-663013ECAFB5}"/>
              </a:ext>
            </a:extLst>
          </p:cNvPr>
          <p:cNvSpPr/>
          <p:nvPr/>
        </p:nvSpPr>
        <p:spPr>
          <a:xfrm>
            <a:off x="2124171" y="535423"/>
            <a:ext cx="3777006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/>
              <a:t>2. </a:t>
            </a:r>
            <a:r>
              <a:rPr lang="ru-RU" sz="2000" dirty="0" err="1"/>
              <a:t>Стосовно</a:t>
            </a:r>
            <a:r>
              <a:rPr lang="ru-RU" sz="2000" dirty="0"/>
              <a:t> </a:t>
            </a:r>
            <a:r>
              <a:rPr lang="ru-RU" sz="2000" dirty="0" err="1"/>
              <a:t>логістичної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21F1DA-A057-4835-BE24-117A1AA0E3B2}"/>
              </a:ext>
            </a:extLst>
          </p:cNvPr>
          <p:cNvSpPr/>
          <p:nvPr/>
        </p:nvSpPr>
        <p:spPr>
          <a:xfrm>
            <a:off x="2124171" y="3555928"/>
            <a:ext cx="377700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3. За характером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: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D75D7DC-0A00-4196-B4EC-2DC5D997D082}"/>
              </a:ext>
            </a:extLst>
          </p:cNvPr>
          <p:cNvSpPr/>
          <p:nvPr/>
        </p:nvSpPr>
        <p:spPr>
          <a:xfrm>
            <a:off x="1332320" y="4296190"/>
            <a:ext cx="5360709" cy="191175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а)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доданою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вартістю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змінюють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споживчі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товарів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розкрій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розфасовка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сушіння</a:t>
            </a:r>
            <a:r>
              <a:rPr lang="ru-RU" dirty="0">
                <a:solidFill>
                  <a:schemeClr val="tx1"/>
                </a:solidFill>
              </a:rPr>
              <a:t> й т.д.);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б)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 без </a:t>
            </a:r>
            <a:r>
              <a:rPr lang="ru-RU" dirty="0" err="1">
                <a:solidFill>
                  <a:schemeClr val="tx1"/>
                </a:solidFill>
              </a:rPr>
              <a:t>додаткової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вартості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зберігання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товарів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436D87-6713-4C88-8B4C-33494F5F5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90494" y="1408075"/>
            <a:ext cx="6187009" cy="404184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4C0604-3026-4297-9CC7-159204D96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711" y="0"/>
            <a:ext cx="54864" cy="6858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C47F45-1E1B-4B85-BA34-DB919A888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8918" y="0"/>
            <a:ext cx="54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1927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3BE8835-5A66-438E-A0FC-28B5BEC4DD34}"/>
              </a:ext>
            </a:extLst>
          </p:cNvPr>
          <p:cNvSpPr/>
          <p:nvPr/>
        </p:nvSpPr>
        <p:spPr>
          <a:xfrm>
            <a:off x="2845533" y="1174651"/>
            <a:ext cx="6664750" cy="22317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tx1"/>
                </a:solidFill>
              </a:rPr>
              <a:t>a) </a:t>
            </a:r>
            <a:r>
              <a:rPr lang="ru-RU" dirty="0" err="1">
                <a:solidFill>
                  <a:schemeClr val="tx1"/>
                </a:solidFill>
              </a:rPr>
              <a:t>однобічні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, не </a:t>
            </a:r>
            <a:r>
              <a:rPr lang="ru-RU" dirty="0" err="1">
                <a:solidFill>
                  <a:schemeClr val="tx1"/>
                </a:solidFill>
              </a:rPr>
              <a:t>пов'язані</a:t>
            </a:r>
            <a:r>
              <a:rPr lang="ru-RU" dirty="0">
                <a:solidFill>
                  <a:schemeClr val="tx1"/>
                </a:solidFill>
              </a:rPr>
              <a:t> з переходом права </a:t>
            </a:r>
            <a:r>
              <a:rPr lang="ru-RU" dirty="0" err="1">
                <a:solidFill>
                  <a:schemeClr val="tx1"/>
                </a:solidFill>
              </a:rPr>
              <a:t>власності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продукцію</a:t>
            </a:r>
            <a:r>
              <a:rPr lang="ru-RU" dirty="0">
                <a:solidFill>
                  <a:schemeClr val="tx1"/>
                </a:solidFill>
              </a:rPr>
              <a:t> й </a:t>
            </a:r>
            <a:r>
              <a:rPr lang="ru-RU" dirty="0" err="1">
                <a:solidFill>
                  <a:schemeClr val="tx1"/>
                </a:solidFill>
              </a:rPr>
              <a:t>страхові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ризики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виконуються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усередині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логістичної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б) </a:t>
            </a:r>
            <a:r>
              <a:rPr lang="ru-RU" dirty="0" err="1">
                <a:solidFill>
                  <a:schemeClr val="tx1"/>
                </a:solidFill>
              </a:rPr>
              <a:t>двосторонні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пов'язані</a:t>
            </a:r>
            <a:r>
              <a:rPr lang="ru-RU" dirty="0">
                <a:solidFill>
                  <a:schemeClr val="tx1"/>
                </a:solidFill>
              </a:rPr>
              <a:t> з переходом права </a:t>
            </a:r>
            <a:r>
              <a:rPr lang="ru-RU" dirty="0" err="1">
                <a:solidFill>
                  <a:schemeClr val="tx1"/>
                </a:solidFill>
              </a:rPr>
              <a:t>власності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продукцію</a:t>
            </a:r>
            <a:r>
              <a:rPr lang="ru-RU" dirty="0">
                <a:solidFill>
                  <a:schemeClr val="tx1"/>
                </a:solidFill>
              </a:rPr>
              <a:t> й </a:t>
            </a:r>
            <a:r>
              <a:rPr lang="ru-RU" dirty="0" err="1">
                <a:solidFill>
                  <a:schemeClr val="tx1"/>
                </a:solidFill>
              </a:rPr>
              <a:t>страхові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ризики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однієї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юридичної</a:t>
            </a:r>
            <a:r>
              <a:rPr lang="ru-RU" dirty="0">
                <a:solidFill>
                  <a:schemeClr val="tx1"/>
                </a:solidFill>
              </a:rPr>
              <a:t> особи до </a:t>
            </a:r>
            <a:r>
              <a:rPr lang="ru-RU" dirty="0" err="1">
                <a:solidFill>
                  <a:schemeClr val="tx1"/>
                </a:solidFill>
              </a:rPr>
              <a:t>іншої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DAE196-9096-47C5-82BD-747C813CAD2B}"/>
              </a:ext>
            </a:extLst>
          </p:cNvPr>
          <p:cNvSpPr/>
          <p:nvPr/>
        </p:nvSpPr>
        <p:spPr>
          <a:xfrm>
            <a:off x="3943004" y="439120"/>
            <a:ext cx="446980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4. За переходом права </a:t>
            </a:r>
            <a:r>
              <a:rPr lang="ru-RU" dirty="0" err="1">
                <a:solidFill>
                  <a:schemeClr val="tx1"/>
                </a:solidFill>
              </a:rPr>
              <a:t>власності</a:t>
            </a:r>
            <a:r>
              <a:rPr lang="ru-RU" dirty="0">
                <a:solidFill>
                  <a:schemeClr val="tx1"/>
                </a:solidFill>
              </a:rPr>
              <a:t> на товар: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D8A0B9-E332-4E52-A55F-64E5E9849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533" y="3637538"/>
            <a:ext cx="7066543" cy="298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91632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299CBC-343C-4FFA-8052-B2AC4E1BA1D2}"/>
              </a:ext>
            </a:extLst>
          </p:cNvPr>
          <p:cNvSpPr/>
          <p:nvPr/>
        </p:nvSpPr>
        <p:spPr>
          <a:xfrm>
            <a:off x="5649798" y="374991"/>
            <a:ext cx="6020585" cy="25853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/>
              <a:t>5. За </a:t>
            </a:r>
            <a:r>
              <a:rPr lang="ru-RU" dirty="0" err="1"/>
              <a:t>спрямованістю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а) </a:t>
            </a:r>
            <a:r>
              <a:rPr lang="ru-RU" dirty="0" err="1"/>
              <a:t>прямі</a:t>
            </a:r>
            <a:r>
              <a:rPr lang="ru-RU" dirty="0"/>
              <a:t> – </a:t>
            </a:r>
            <a:r>
              <a:rPr lang="ru-RU" dirty="0" err="1"/>
              <a:t>операції</a:t>
            </a:r>
            <a:r>
              <a:rPr lang="ru-RU" dirty="0"/>
              <a:t>, </a:t>
            </a:r>
            <a:r>
              <a:rPr lang="ru-RU" dirty="0" err="1"/>
              <a:t>спрямовані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генератора </a:t>
            </a:r>
            <a:r>
              <a:rPr lang="ru-RU" dirty="0" err="1"/>
              <a:t>матеріального</a:t>
            </a:r>
            <a:r>
              <a:rPr lang="ru-RU" dirty="0"/>
              <a:t> потоку й </a:t>
            </a:r>
            <a:r>
              <a:rPr lang="ru-RU" dirty="0" err="1"/>
              <a:t>інформації</a:t>
            </a:r>
            <a:r>
              <a:rPr lang="ru-RU" dirty="0"/>
              <a:t> до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б) </a:t>
            </a:r>
            <a:r>
              <a:rPr lang="ru-RU" dirty="0" err="1"/>
              <a:t>зворотні</a:t>
            </a:r>
            <a:r>
              <a:rPr lang="ru-RU" dirty="0"/>
              <a:t> – </a:t>
            </a:r>
            <a:r>
              <a:rPr lang="ru-RU" dirty="0" err="1"/>
              <a:t>операції</a:t>
            </a:r>
            <a:r>
              <a:rPr lang="ru-RU" dirty="0"/>
              <a:t>, </a:t>
            </a:r>
            <a:r>
              <a:rPr lang="ru-RU" dirty="0" err="1"/>
              <a:t>спрямовані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 до генератора </a:t>
            </a:r>
            <a:r>
              <a:rPr lang="ru-RU" dirty="0" err="1"/>
              <a:t>матеріального</a:t>
            </a:r>
            <a:r>
              <a:rPr lang="ru-RU" dirty="0"/>
              <a:t> потоку й </a:t>
            </a:r>
            <a:r>
              <a:rPr lang="ru-RU" dirty="0" err="1"/>
              <a:t>інформації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До </a:t>
            </a:r>
            <a:r>
              <a:rPr lang="ru-RU" dirty="0" err="1"/>
              <a:t>логістичних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віднести</a:t>
            </a:r>
            <a:r>
              <a:rPr lang="ru-RU" dirty="0"/>
              <a:t> </a:t>
            </a:r>
            <a:r>
              <a:rPr lang="ru-RU" dirty="0" err="1"/>
              <a:t>прогнозування</a:t>
            </a:r>
            <a:r>
              <a:rPr lang="ru-RU" dirty="0"/>
              <a:t>, контроль, </a:t>
            </a:r>
            <a:r>
              <a:rPr lang="ru-RU" dirty="0" err="1"/>
              <a:t>оперативне</a:t>
            </a:r>
            <a:r>
              <a:rPr lang="ru-RU" dirty="0"/>
              <a:t> </a:t>
            </a:r>
            <a:r>
              <a:rPr lang="ru-RU" dirty="0" err="1"/>
              <a:t>керування</a:t>
            </a:r>
            <a:r>
              <a:rPr lang="ru-RU" dirty="0"/>
              <a:t>.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243E82-DC9D-4FD1-8399-AE3D83CE57D5}"/>
              </a:ext>
            </a:extLst>
          </p:cNvPr>
          <p:cNvSpPr/>
          <p:nvPr/>
        </p:nvSpPr>
        <p:spPr>
          <a:xfrm>
            <a:off x="5612090" y="3709151"/>
            <a:ext cx="6096000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r>
              <a:rPr lang="ru-RU" dirty="0"/>
              <a:t>Укрупнена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логістичних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, </a:t>
            </a:r>
            <a:r>
              <a:rPr lang="ru-RU" dirty="0" err="1"/>
              <a:t>спрямованих</a:t>
            </a:r>
            <a:r>
              <a:rPr lang="ru-RU" dirty="0"/>
              <a:t> на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</a:t>
            </a:r>
            <a:r>
              <a:rPr lang="ru-RU" dirty="0" err="1"/>
              <a:t>логістичної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називається</a:t>
            </a:r>
            <a:r>
              <a:rPr lang="ru-RU" dirty="0"/>
              <a:t> </a:t>
            </a:r>
            <a:r>
              <a:rPr lang="ru-RU" dirty="0" err="1"/>
              <a:t>логістичною</a:t>
            </a:r>
            <a:r>
              <a:rPr lang="ru-RU" dirty="0"/>
              <a:t> </a:t>
            </a:r>
            <a:r>
              <a:rPr lang="ru-RU" dirty="0" err="1"/>
              <a:t>функцією</a:t>
            </a:r>
            <a:r>
              <a:rPr lang="ru-RU" dirty="0"/>
              <a:t>. До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логістичних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належать: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постачання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виробництво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збут</a:t>
            </a:r>
            <a:r>
              <a:rPr lang="ru-RU" dirty="0"/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643285-CE0A-4C57-93DA-E62259333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38151" y="1346541"/>
            <a:ext cx="58293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9218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3C3C9-FD65-42AF-92B8-EDB94F2D7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727" y="2032776"/>
            <a:ext cx="4934736" cy="408237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8FAA76-4437-4CB6-AC17-59107D407CC0}"/>
              </a:ext>
            </a:extLst>
          </p:cNvPr>
          <p:cNvSpPr/>
          <p:nvPr/>
        </p:nvSpPr>
        <p:spPr>
          <a:xfrm>
            <a:off x="4769274" y="921719"/>
            <a:ext cx="343764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800" dirty="0">
                <a:latin typeface="Arial Black" panose="020B0A04020102020204" pitchFamily="34" charset="0"/>
              </a:rPr>
              <a:t>Дякую за увагу!</a:t>
            </a:r>
            <a:endParaRPr lang="ru-RU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18429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Уголки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1E8471DC64DF469921C069E5E568A8" ma:contentTypeVersion="4" ma:contentTypeDescription="Создание документа." ma:contentTypeScope="" ma:versionID="586c189bf173382f1b88ae1db6539b90">
  <xsd:schema xmlns:xsd="http://www.w3.org/2001/XMLSchema" xmlns:xs="http://www.w3.org/2001/XMLSchema" xmlns:p="http://schemas.microsoft.com/office/2006/metadata/properties" xmlns:ns2="60d4142e-da41-4feb-b9b8-685bd545694f" targetNamespace="http://schemas.microsoft.com/office/2006/metadata/properties" ma:root="true" ma:fieldsID="6cfe96b4f1e1dfb082ad564effd4cc39" ns2:_="">
    <xsd:import namespace="60d4142e-da41-4feb-b9b8-685bd5456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4142e-da41-4feb-b9b8-685bd5456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D8E7A3-4007-4828-B6BA-26B3C4C8C725}"/>
</file>

<file path=customXml/itemProps2.xml><?xml version="1.0" encoding="utf-8"?>
<ds:datastoreItem xmlns:ds="http://schemas.openxmlformats.org/officeDocument/2006/customXml" ds:itemID="{2FAE2C7E-E963-4DCC-B7E7-9D8EA6B594F3}"/>
</file>

<file path=customXml/itemProps3.xml><?xml version="1.0" encoding="utf-8"?>
<ds:datastoreItem xmlns:ds="http://schemas.openxmlformats.org/officeDocument/2006/customXml" ds:itemID="{9E8EFBDF-ADD5-4527-947D-C84E43388CE3}"/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1492</TotalTime>
  <Words>1153</Words>
  <Application>Microsoft Office PowerPoint</Application>
  <PresentationFormat>Широкоэкранный</PresentationFormat>
  <Paragraphs>100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Franklin Gothic Book</vt:lpstr>
      <vt:lpstr>Times New Roman</vt:lpstr>
      <vt:lpstr>Уголки</vt:lpstr>
      <vt:lpstr>Матеріальний потік та його характеристика. Види матеріальних потоків. Логістичні операції.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Хоробрих Софія Вячеславівна</dc:creator>
  <cp:lastModifiedBy>Хоробрих Софія Вячеславівна</cp:lastModifiedBy>
  <cp:revision>13</cp:revision>
  <dcterms:created xsi:type="dcterms:W3CDTF">2023-02-15T09:58:58Z</dcterms:created>
  <dcterms:modified xsi:type="dcterms:W3CDTF">2023-02-22T10:08:26Z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0x010100D81E8471DC64DF469921C069E5E568A8</vt:lpwstr>
  </property>
</Properties>
</file>