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3" r:id="rId9"/>
    <p:sldId id="264" r:id="rId10"/>
    <p:sldId id="265" r:id="rId11"/>
    <p:sldId id="266" r:id="rId12"/>
    <p:sldId id="267" r:id="rId13"/>
    <p:sldId id="260" r:id="rId14"/>
    <p:sldId id="268" r:id="rId15"/>
    <p:sldId id="269" r:id="rId16"/>
    <p:sldId id="261" r:id="rId17"/>
    <p:sldId id="262"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9E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3" d="100"/>
          <a:sy n="93" d="100"/>
        </p:scale>
        <p:origin x="54"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8E5EAA5-4F33-4E61-84FC-BBFC28CD7B4D}"/>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0B34FFE7-7DD6-4696-BE0C-F5CF971ECA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2A1B4C76-FD1D-41E4-9ED8-AB0373D5B486}"/>
              </a:ext>
            </a:extLst>
          </p:cNvPr>
          <p:cNvSpPr>
            <a:spLocks noGrp="1"/>
          </p:cNvSpPr>
          <p:nvPr>
            <p:ph type="dt" sz="half" idx="10"/>
          </p:nvPr>
        </p:nvSpPr>
        <p:spPr/>
        <p:txBody>
          <a:bodyPr/>
          <a:lstStyle/>
          <a:p>
            <a:fld id="{A096DCF9-2F0D-4CB4-902D-82A6CD4B9800}" type="datetimeFigureOut">
              <a:rPr lang="ru-RU" smtClean="0"/>
              <a:t>02.03.2024</a:t>
            </a:fld>
            <a:endParaRPr lang="ru-RU"/>
          </a:p>
        </p:txBody>
      </p:sp>
      <p:sp>
        <p:nvSpPr>
          <p:cNvPr id="5" name="Нижний колонтитул 4">
            <a:extLst>
              <a:ext uri="{FF2B5EF4-FFF2-40B4-BE49-F238E27FC236}">
                <a16:creationId xmlns:a16="http://schemas.microsoft.com/office/drawing/2014/main" xmlns="" id="{9D3B4C6D-B67D-4287-8AD3-932C16B9E72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34502D9-5381-4C8D-8E07-6C6BBD158F3E}"/>
              </a:ext>
            </a:extLst>
          </p:cNvPr>
          <p:cNvSpPr>
            <a:spLocks noGrp="1"/>
          </p:cNvSpPr>
          <p:nvPr>
            <p:ph type="sldNum" sz="quarter" idx="12"/>
          </p:nvPr>
        </p:nvSpPr>
        <p:spPr/>
        <p:txBody>
          <a:bodyPr/>
          <a:lstStyle/>
          <a:p>
            <a:fld id="{0090FDDF-F9D9-42C9-BC44-50B6A8B38BB6}" type="slidenum">
              <a:rPr lang="ru-RU" smtClean="0"/>
              <a:t>‹#›</a:t>
            </a:fld>
            <a:endParaRPr lang="ru-RU"/>
          </a:p>
        </p:txBody>
      </p:sp>
      <p:pic>
        <p:nvPicPr>
          <p:cNvPr id="8" name="Рисунок 7">
            <a:extLst>
              <a:ext uri="{FF2B5EF4-FFF2-40B4-BE49-F238E27FC236}">
                <a16:creationId xmlns:a16="http://schemas.microsoft.com/office/drawing/2014/main" xmlns="" id="{B31C9DF7-56E0-44BD-9FFB-A5994841D7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04405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0F95CBF-1ABA-4808-ABBC-79797607C74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9AFA65C4-E29E-48AF-B176-2172A22FA589}"/>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C8478C2A-E99F-4F73-A3C8-3A6AA46387A6}"/>
              </a:ext>
            </a:extLst>
          </p:cNvPr>
          <p:cNvSpPr>
            <a:spLocks noGrp="1"/>
          </p:cNvSpPr>
          <p:nvPr>
            <p:ph type="dt" sz="half" idx="10"/>
          </p:nvPr>
        </p:nvSpPr>
        <p:spPr/>
        <p:txBody>
          <a:bodyPr/>
          <a:lstStyle/>
          <a:p>
            <a:fld id="{A096DCF9-2F0D-4CB4-902D-82A6CD4B9800}" type="datetimeFigureOut">
              <a:rPr lang="ru-RU" smtClean="0"/>
              <a:t>02.03.2024</a:t>
            </a:fld>
            <a:endParaRPr lang="ru-RU"/>
          </a:p>
        </p:txBody>
      </p:sp>
      <p:sp>
        <p:nvSpPr>
          <p:cNvPr id="5" name="Нижний колонтитул 4">
            <a:extLst>
              <a:ext uri="{FF2B5EF4-FFF2-40B4-BE49-F238E27FC236}">
                <a16:creationId xmlns:a16="http://schemas.microsoft.com/office/drawing/2014/main" xmlns="" id="{2C5B3222-283A-439D-8A07-347D6AF4EF3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3290606-FA7F-425D-BBB2-F62971C946DE}"/>
              </a:ext>
            </a:extLst>
          </p:cNvPr>
          <p:cNvSpPr>
            <a:spLocks noGrp="1"/>
          </p:cNvSpPr>
          <p:nvPr>
            <p:ph type="sldNum" sz="quarter" idx="12"/>
          </p:nvPr>
        </p:nvSpPr>
        <p:spPr/>
        <p:txBody>
          <a:bodyPr/>
          <a:lstStyle/>
          <a:p>
            <a:fld id="{0090FDDF-F9D9-42C9-BC44-50B6A8B38BB6}" type="slidenum">
              <a:rPr lang="ru-RU" smtClean="0"/>
              <a:t>‹#›</a:t>
            </a:fld>
            <a:endParaRPr lang="ru-RU"/>
          </a:p>
        </p:txBody>
      </p:sp>
    </p:spTree>
    <p:extLst>
      <p:ext uri="{BB962C8B-B14F-4D97-AF65-F5344CB8AC3E}">
        <p14:creationId xmlns:p14="http://schemas.microsoft.com/office/powerpoint/2010/main" val="2866494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6332939-B7B5-442E-B55B-CD6EC17C041A}"/>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7D94B9BD-9A7D-468E-AF98-D7CB67556B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7072C47D-AF18-441A-8EB0-EEB7E4652D33}"/>
              </a:ext>
            </a:extLst>
          </p:cNvPr>
          <p:cNvSpPr>
            <a:spLocks noGrp="1"/>
          </p:cNvSpPr>
          <p:nvPr>
            <p:ph type="dt" sz="half" idx="10"/>
          </p:nvPr>
        </p:nvSpPr>
        <p:spPr/>
        <p:txBody>
          <a:bodyPr/>
          <a:lstStyle/>
          <a:p>
            <a:fld id="{A096DCF9-2F0D-4CB4-902D-82A6CD4B9800}" type="datetimeFigureOut">
              <a:rPr lang="ru-RU" smtClean="0"/>
              <a:t>02.03.2024</a:t>
            </a:fld>
            <a:endParaRPr lang="ru-RU"/>
          </a:p>
        </p:txBody>
      </p:sp>
      <p:sp>
        <p:nvSpPr>
          <p:cNvPr id="5" name="Нижний колонтитул 4">
            <a:extLst>
              <a:ext uri="{FF2B5EF4-FFF2-40B4-BE49-F238E27FC236}">
                <a16:creationId xmlns:a16="http://schemas.microsoft.com/office/drawing/2014/main" xmlns="" id="{C87940D3-D9E4-4BC0-9320-373F05EE48F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56307A7-B036-408F-A8D9-1F64A4D2DF38}"/>
              </a:ext>
            </a:extLst>
          </p:cNvPr>
          <p:cNvSpPr>
            <a:spLocks noGrp="1"/>
          </p:cNvSpPr>
          <p:nvPr>
            <p:ph type="sldNum" sz="quarter" idx="12"/>
          </p:nvPr>
        </p:nvSpPr>
        <p:spPr/>
        <p:txBody>
          <a:bodyPr/>
          <a:lstStyle/>
          <a:p>
            <a:fld id="{0090FDDF-F9D9-42C9-BC44-50B6A8B38BB6}" type="slidenum">
              <a:rPr lang="ru-RU" smtClean="0"/>
              <a:t>‹#›</a:t>
            </a:fld>
            <a:endParaRPr lang="ru-RU"/>
          </a:p>
        </p:txBody>
      </p:sp>
    </p:spTree>
    <p:extLst>
      <p:ext uri="{BB962C8B-B14F-4D97-AF65-F5344CB8AC3E}">
        <p14:creationId xmlns:p14="http://schemas.microsoft.com/office/powerpoint/2010/main" val="3283325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E64B2E8-C712-401D-8CAB-1942F8DF815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E70DB9EE-E839-49F5-947F-5CFCBA3D416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658C7571-8C50-43B1-B767-62DF04E1244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6C20037A-E0DE-4768-95BF-B36815E9D075}"/>
              </a:ext>
            </a:extLst>
          </p:cNvPr>
          <p:cNvSpPr>
            <a:spLocks noGrp="1"/>
          </p:cNvSpPr>
          <p:nvPr>
            <p:ph type="dt" sz="half" idx="10"/>
          </p:nvPr>
        </p:nvSpPr>
        <p:spPr/>
        <p:txBody>
          <a:bodyPr/>
          <a:lstStyle/>
          <a:p>
            <a:fld id="{A096DCF9-2F0D-4CB4-902D-82A6CD4B9800}" type="datetimeFigureOut">
              <a:rPr lang="ru-RU" smtClean="0"/>
              <a:t>02.03.2024</a:t>
            </a:fld>
            <a:endParaRPr lang="ru-RU"/>
          </a:p>
        </p:txBody>
      </p:sp>
      <p:sp>
        <p:nvSpPr>
          <p:cNvPr id="6" name="Нижний колонтитул 5">
            <a:extLst>
              <a:ext uri="{FF2B5EF4-FFF2-40B4-BE49-F238E27FC236}">
                <a16:creationId xmlns:a16="http://schemas.microsoft.com/office/drawing/2014/main" xmlns="" id="{93935396-2A8E-4786-996C-20382E1B7D0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3B56C23A-E2D5-4197-9812-CE3BCC733CA5}"/>
              </a:ext>
            </a:extLst>
          </p:cNvPr>
          <p:cNvSpPr>
            <a:spLocks noGrp="1"/>
          </p:cNvSpPr>
          <p:nvPr>
            <p:ph type="sldNum" sz="quarter" idx="12"/>
          </p:nvPr>
        </p:nvSpPr>
        <p:spPr/>
        <p:txBody>
          <a:bodyPr/>
          <a:lstStyle/>
          <a:p>
            <a:fld id="{0090FDDF-F9D9-42C9-BC44-50B6A8B38BB6}" type="slidenum">
              <a:rPr lang="ru-RU" smtClean="0"/>
              <a:t>‹#›</a:t>
            </a:fld>
            <a:endParaRPr lang="ru-RU"/>
          </a:p>
        </p:txBody>
      </p:sp>
    </p:spTree>
    <p:extLst>
      <p:ext uri="{BB962C8B-B14F-4D97-AF65-F5344CB8AC3E}">
        <p14:creationId xmlns:p14="http://schemas.microsoft.com/office/powerpoint/2010/main" val="1438900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E9127FC-F345-4061-8D7A-8776EC4936F1}"/>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F4DC6AC0-BFB4-4398-BC97-FA84DE4AD1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4656B94C-F666-43B3-8A97-4945DF791952}"/>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F531D066-E4BE-4CA0-8B7C-88265E0CCE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92F0B1C0-E972-4757-BCB6-3FFF38FBD22C}"/>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A8E40DBD-07E2-4BD6-AB20-5817EF6AA08B}"/>
              </a:ext>
            </a:extLst>
          </p:cNvPr>
          <p:cNvSpPr>
            <a:spLocks noGrp="1"/>
          </p:cNvSpPr>
          <p:nvPr>
            <p:ph type="dt" sz="half" idx="10"/>
          </p:nvPr>
        </p:nvSpPr>
        <p:spPr/>
        <p:txBody>
          <a:bodyPr/>
          <a:lstStyle/>
          <a:p>
            <a:fld id="{A096DCF9-2F0D-4CB4-902D-82A6CD4B9800}" type="datetimeFigureOut">
              <a:rPr lang="ru-RU" smtClean="0"/>
              <a:t>02.03.2024</a:t>
            </a:fld>
            <a:endParaRPr lang="ru-RU"/>
          </a:p>
        </p:txBody>
      </p:sp>
      <p:sp>
        <p:nvSpPr>
          <p:cNvPr id="8" name="Нижний колонтитул 7">
            <a:extLst>
              <a:ext uri="{FF2B5EF4-FFF2-40B4-BE49-F238E27FC236}">
                <a16:creationId xmlns:a16="http://schemas.microsoft.com/office/drawing/2014/main" xmlns="" id="{6AF75480-A6CD-4511-A576-E9B545CF384C}"/>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765BEF55-DA49-4B8E-9EC2-21CEC2BCB99B}"/>
              </a:ext>
            </a:extLst>
          </p:cNvPr>
          <p:cNvSpPr>
            <a:spLocks noGrp="1"/>
          </p:cNvSpPr>
          <p:nvPr>
            <p:ph type="sldNum" sz="quarter" idx="12"/>
          </p:nvPr>
        </p:nvSpPr>
        <p:spPr/>
        <p:txBody>
          <a:bodyPr/>
          <a:lstStyle/>
          <a:p>
            <a:fld id="{0090FDDF-F9D9-42C9-BC44-50B6A8B38BB6}" type="slidenum">
              <a:rPr lang="ru-RU" smtClean="0"/>
              <a:t>‹#›</a:t>
            </a:fld>
            <a:endParaRPr lang="ru-RU"/>
          </a:p>
        </p:txBody>
      </p:sp>
    </p:spTree>
    <p:extLst>
      <p:ext uri="{BB962C8B-B14F-4D97-AF65-F5344CB8AC3E}">
        <p14:creationId xmlns:p14="http://schemas.microsoft.com/office/powerpoint/2010/main" val="3085026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C2D6B5D-C322-4F41-9843-3E7D88E505E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7DA50501-8930-420F-BC52-B34C49F05216}"/>
              </a:ext>
            </a:extLst>
          </p:cNvPr>
          <p:cNvSpPr>
            <a:spLocks noGrp="1"/>
          </p:cNvSpPr>
          <p:nvPr>
            <p:ph type="dt" sz="half" idx="10"/>
          </p:nvPr>
        </p:nvSpPr>
        <p:spPr/>
        <p:txBody>
          <a:bodyPr/>
          <a:lstStyle/>
          <a:p>
            <a:fld id="{A096DCF9-2F0D-4CB4-902D-82A6CD4B9800}" type="datetimeFigureOut">
              <a:rPr lang="ru-RU" smtClean="0"/>
              <a:t>02.03.2024</a:t>
            </a:fld>
            <a:endParaRPr lang="ru-RU"/>
          </a:p>
        </p:txBody>
      </p:sp>
      <p:sp>
        <p:nvSpPr>
          <p:cNvPr id="4" name="Нижний колонтитул 3">
            <a:extLst>
              <a:ext uri="{FF2B5EF4-FFF2-40B4-BE49-F238E27FC236}">
                <a16:creationId xmlns:a16="http://schemas.microsoft.com/office/drawing/2014/main" xmlns="" id="{99B536EF-7196-432C-A16E-97C276E42F17}"/>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C2FDA968-742F-49DA-A2A6-F26298826209}"/>
              </a:ext>
            </a:extLst>
          </p:cNvPr>
          <p:cNvSpPr>
            <a:spLocks noGrp="1"/>
          </p:cNvSpPr>
          <p:nvPr>
            <p:ph type="sldNum" sz="quarter" idx="12"/>
          </p:nvPr>
        </p:nvSpPr>
        <p:spPr/>
        <p:txBody>
          <a:bodyPr/>
          <a:lstStyle/>
          <a:p>
            <a:fld id="{0090FDDF-F9D9-42C9-BC44-50B6A8B38BB6}" type="slidenum">
              <a:rPr lang="ru-RU" smtClean="0"/>
              <a:t>‹#›</a:t>
            </a:fld>
            <a:endParaRPr lang="ru-RU"/>
          </a:p>
        </p:txBody>
      </p:sp>
    </p:spTree>
    <p:extLst>
      <p:ext uri="{BB962C8B-B14F-4D97-AF65-F5344CB8AC3E}">
        <p14:creationId xmlns:p14="http://schemas.microsoft.com/office/powerpoint/2010/main" val="157232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44B116FA-3389-4299-8B75-73DF961AE78A}"/>
              </a:ext>
            </a:extLst>
          </p:cNvPr>
          <p:cNvSpPr>
            <a:spLocks noGrp="1"/>
          </p:cNvSpPr>
          <p:nvPr>
            <p:ph type="dt" sz="half" idx="10"/>
          </p:nvPr>
        </p:nvSpPr>
        <p:spPr/>
        <p:txBody>
          <a:bodyPr/>
          <a:lstStyle/>
          <a:p>
            <a:fld id="{A096DCF9-2F0D-4CB4-902D-82A6CD4B9800}" type="datetimeFigureOut">
              <a:rPr lang="ru-RU" smtClean="0"/>
              <a:t>02.03.2024</a:t>
            </a:fld>
            <a:endParaRPr lang="ru-RU"/>
          </a:p>
        </p:txBody>
      </p:sp>
      <p:sp>
        <p:nvSpPr>
          <p:cNvPr id="3" name="Нижний колонтитул 2">
            <a:extLst>
              <a:ext uri="{FF2B5EF4-FFF2-40B4-BE49-F238E27FC236}">
                <a16:creationId xmlns:a16="http://schemas.microsoft.com/office/drawing/2014/main" xmlns="" id="{E1D0A91C-D381-4FA7-A041-6CF85E07CED5}"/>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FB8E758D-4E40-4938-AA52-FC52AA4114E1}"/>
              </a:ext>
            </a:extLst>
          </p:cNvPr>
          <p:cNvSpPr>
            <a:spLocks noGrp="1"/>
          </p:cNvSpPr>
          <p:nvPr>
            <p:ph type="sldNum" sz="quarter" idx="12"/>
          </p:nvPr>
        </p:nvSpPr>
        <p:spPr/>
        <p:txBody>
          <a:bodyPr/>
          <a:lstStyle/>
          <a:p>
            <a:fld id="{0090FDDF-F9D9-42C9-BC44-50B6A8B38BB6}" type="slidenum">
              <a:rPr lang="ru-RU" smtClean="0"/>
              <a:t>‹#›</a:t>
            </a:fld>
            <a:endParaRPr lang="ru-RU"/>
          </a:p>
        </p:txBody>
      </p:sp>
    </p:spTree>
    <p:extLst>
      <p:ext uri="{BB962C8B-B14F-4D97-AF65-F5344CB8AC3E}">
        <p14:creationId xmlns:p14="http://schemas.microsoft.com/office/powerpoint/2010/main" val="1252082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2E92531-8B51-45CD-8263-49B5EE9A353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9245E49B-7047-427B-94AC-8A696E8FA4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B812F9B1-FBFC-4697-A9A6-B7933440A5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864C855A-2EE5-40EA-9836-05571D81D13C}"/>
              </a:ext>
            </a:extLst>
          </p:cNvPr>
          <p:cNvSpPr>
            <a:spLocks noGrp="1"/>
          </p:cNvSpPr>
          <p:nvPr>
            <p:ph type="dt" sz="half" idx="10"/>
          </p:nvPr>
        </p:nvSpPr>
        <p:spPr/>
        <p:txBody>
          <a:bodyPr/>
          <a:lstStyle/>
          <a:p>
            <a:fld id="{A096DCF9-2F0D-4CB4-902D-82A6CD4B9800}" type="datetimeFigureOut">
              <a:rPr lang="ru-RU" smtClean="0"/>
              <a:t>02.03.2024</a:t>
            </a:fld>
            <a:endParaRPr lang="ru-RU"/>
          </a:p>
        </p:txBody>
      </p:sp>
      <p:sp>
        <p:nvSpPr>
          <p:cNvPr id="6" name="Нижний колонтитул 5">
            <a:extLst>
              <a:ext uri="{FF2B5EF4-FFF2-40B4-BE49-F238E27FC236}">
                <a16:creationId xmlns:a16="http://schemas.microsoft.com/office/drawing/2014/main" xmlns="" id="{15C56467-6392-45E3-B16E-CFBA4974A84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632C24B7-D3A3-48EF-952C-D5E72B8495E6}"/>
              </a:ext>
            </a:extLst>
          </p:cNvPr>
          <p:cNvSpPr>
            <a:spLocks noGrp="1"/>
          </p:cNvSpPr>
          <p:nvPr>
            <p:ph type="sldNum" sz="quarter" idx="12"/>
          </p:nvPr>
        </p:nvSpPr>
        <p:spPr/>
        <p:txBody>
          <a:bodyPr/>
          <a:lstStyle/>
          <a:p>
            <a:fld id="{0090FDDF-F9D9-42C9-BC44-50B6A8B38BB6}" type="slidenum">
              <a:rPr lang="ru-RU" smtClean="0"/>
              <a:t>‹#›</a:t>
            </a:fld>
            <a:endParaRPr lang="ru-RU"/>
          </a:p>
        </p:txBody>
      </p:sp>
    </p:spTree>
    <p:extLst>
      <p:ext uri="{BB962C8B-B14F-4D97-AF65-F5344CB8AC3E}">
        <p14:creationId xmlns:p14="http://schemas.microsoft.com/office/powerpoint/2010/main" val="1107725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AC71CBB-4525-49D6-86F7-813CFAFDDD6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22331170-BD24-4F93-9AAF-218AFE70EA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0E896D88-3320-40D9-A4AA-92F9EC2C7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53431576-2507-4586-B944-7FEF3FC5EF3E}"/>
              </a:ext>
            </a:extLst>
          </p:cNvPr>
          <p:cNvSpPr>
            <a:spLocks noGrp="1"/>
          </p:cNvSpPr>
          <p:nvPr>
            <p:ph type="dt" sz="half" idx="10"/>
          </p:nvPr>
        </p:nvSpPr>
        <p:spPr/>
        <p:txBody>
          <a:bodyPr/>
          <a:lstStyle/>
          <a:p>
            <a:fld id="{A096DCF9-2F0D-4CB4-902D-82A6CD4B9800}" type="datetimeFigureOut">
              <a:rPr lang="ru-RU" smtClean="0"/>
              <a:t>02.03.2024</a:t>
            </a:fld>
            <a:endParaRPr lang="ru-RU"/>
          </a:p>
        </p:txBody>
      </p:sp>
      <p:sp>
        <p:nvSpPr>
          <p:cNvPr id="6" name="Нижний колонтитул 5">
            <a:extLst>
              <a:ext uri="{FF2B5EF4-FFF2-40B4-BE49-F238E27FC236}">
                <a16:creationId xmlns:a16="http://schemas.microsoft.com/office/drawing/2014/main" xmlns="" id="{E6429C9F-DAB0-4220-9C3A-A7234EF5261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C67A5480-FBE5-4852-927B-45F9AFF99010}"/>
              </a:ext>
            </a:extLst>
          </p:cNvPr>
          <p:cNvSpPr>
            <a:spLocks noGrp="1"/>
          </p:cNvSpPr>
          <p:nvPr>
            <p:ph type="sldNum" sz="quarter" idx="12"/>
          </p:nvPr>
        </p:nvSpPr>
        <p:spPr/>
        <p:txBody>
          <a:bodyPr/>
          <a:lstStyle/>
          <a:p>
            <a:fld id="{0090FDDF-F9D9-42C9-BC44-50B6A8B38BB6}" type="slidenum">
              <a:rPr lang="ru-RU" smtClean="0"/>
              <a:t>‹#›</a:t>
            </a:fld>
            <a:endParaRPr lang="ru-RU"/>
          </a:p>
        </p:txBody>
      </p:sp>
    </p:spTree>
    <p:extLst>
      <p:ext uri="{BB962C8B-B14F-4D97-AF65-F5344CB8AC3E}">
        <p14:creationId xmlns:p14="http://schemas.microsoft.com/office/powerpoint/2010/main" val="3583468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E833634-76A1-4B67-950E-815A414292B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DC289F8D-67FE-417E-84F4-3925CBBA34FF}"/>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27E505D3-83AA-435D-AB7A-03C95C8DAB4D}"/>
              </a:ext>
            </a:extLst>
          </p:cNvPr>
          <p:cNvSpPr>
            <a:spLocks noGrp="1"/>
          </p:cNvSpPr>
          <p:nvPr>
            <p:ph type="dt" sz="half" idx="10"/>
          </p:nvPr>
        </p:nvSpPr>
        <p:spPr/>
        <p:txBody>
          <a:bodyPr/>
          <a:lstStyle/>
          <a:p>
            <a:fld id="{A096DCF9-2F0D-4CB4-902D-82A6CD4B9800}" type="datetimeFigureOut">
              <a:rPr lang="ru-RU" smtClean="0"/>
              <a:t>02.03.2024</a:t>
            </a:fld>
            <a:endParaRPr lang="ru-RU"/>
          </a:p>
        </p:txBody>
      </p:sp>
      <p:sp>
        <p:nvSpPr>
          <p:cNvPr id="5" name="Нижний колонтитул 4">
            <a:extLst>
              <a:ext uri="{FF2B5EF4-FFF2-40B4-BE49-F238E27FC236}">
                <a16:creationId xmlns:a16="http://schemas.microsoft.com/office/drawing/2014/main" xmlns="" id="{F7505A8F-0C1B-42F3-B053-B89F9CD5EC9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44132B56-0390-44BE-A0B4-D59E1C7E773E}"/>
              </a:ext>
            </a:extLst>
          </p:cNvPr>
          <p:cNvSpPr>
            <a:spLocks noGrp="1"/>
          </p:cNvSpPr>
          <p:nvPr>
            <p:ph type="sldNum" sz="quarter" idx="12"/>
          </p:nvPr>
        </p:nvSpPr>
        <p:spPr/>
        <p:txBody>
          <a:bodyPr/>
          <a:lstStyle/>
          <a:p>
            <a:fld id="{0090FDDF-F9D9-42C9-BC44-50B6A8B38BB6}" type="slidenum">
              <a:rPr lang="ru-RU" smtClean="0"/>
              <a:t>‹#›</a:t>
            </a:fld>
            <a:endParaRPr lang="ru-RU"/>
          </a:p>
        </p:txBody>
      </p:sp>
    </p:spTree>
    <p:extLst>
      <p:ext uri="{BB962C8B-B14F-4D97-AF65-F5344CB8AC3E}">
        <p14:creationId xmlns:p14="http://schemas.microsoft.com/office/powerpoint/2010/main" val="3167279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C91B8FC6-0568-4DEE-8459-5EE0D1BFCCC2}"/>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6631CC94-B47B-4C2D-85E0-DC227B1A10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912A0564-5237-4FA6-B80A-23AC0B4AC333}"/>
              </a:ext>
            </a:extLst>
          </p:cNvPr>
          <p:cNvSpPr>
            <a:spLocks noGrp="1"/>
          </p:cNvSpPr>
          <p:nvPr>
            <p:ph type="dt" sz="half" idx="10"/>
          </p:nvPr>
        </p:nvSpPr>
        <p:spPr/>
        <p:txBody>
          <a:bodyPr/>
          <a:lstStyle/>
          <a:p>
            <a:fld id="{A096DCF9-2F0D-4CB4-902D-82A6CD4B9800}" type="datetimeFigureOut">
              <a:rPr lang="ru-RU" smtClean="0"/>
              <a:t>02.03.2024</a:t>
            </a:fld>
            <a:endParaRPr lang="ru-RU"/>
          </a:p>
        </p:txBody>
      </p:sp>
      <p:sp>
        <p:nvSpPr>
          <p:cNvPr id="5" name="Нижний колонтитул 4">
            <a:extLst>
              <a:ext uri="{FF2B5EF4-FFF2-40B4-BE49-F238E27FC236}">
                <a16:creationId xmlns:a16="http://schemas.microsoft.com/office/drawing/2014/main" xmlns="" id="{B5903FC4-8852-4407-BF40-BE3FDDDB630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CA32C6E4-BBCB-43D6-A86F-5552E9F5FC78}"/>
              </a:ext>
            </a:extLst>
          </p:cNvPr>
          <p:cNvSpPr>
            <a:spLocks noGrp="1"/>
          </p:cNvSpPr>
          <p:nvPr>
            <p:ph type="sldNum" sz="quarter" idx="12"/>
          </p:nvPr>
        </p:nvSpPr>
        <p:spPr/>
        <p:txBody>
          <a:bodyPr/>
          <a:lstStyle/>
          <a:p>
            <a:fld id="{0090FDDF-F9D9-42C9-BC44-50B6A8B38BB6}" type="slidenum">
              <a:rPr lang="ru-RU" smtClean="0"/>
              <a:t>‹#›</a:t>
            </a:fld>
            <a:endParaRPr lang="ru-RU"/>
          </a:p>
        </p:txBody>
      </p:sp>
    </p:spTree>
    <p:extLst>
      <p:ext uri="{BB962C8B-B14F-4D97-AF65-F5344CB8AC3E}">
        <p14:creationId xmlns:p14="http://schemas.microsoft.com/office/powerpoint/2010/main" val="3315794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98D8BA9-F1D4-4F40-982B-16266512C4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EDE6689E-E9E4-46B2-A645-BE18414439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74D3D162-773B-4F7E-A505-B33894F088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96DCF9-2F0D-4CB4-902D-82A6CD4B9800}" type="datetimeFigureOut">
              <a:rPr lang="ru-RU" smtClean="0"/>
              <a:t>02.03.2024</a:t>
            </a:fld>
            <a:endParaRPr lang="ru-RU"/>
          </a:p>
        </p:txBody>
      </p:sp>
      <p:sp>
        <p:nvSpPr>
          <p:cNvPr id="5" name="Нижний колонтитул 4">
            <a:extLst>
              <a:ext uri="{FF2B5EF4-FFF2-40B4-BE49-F238E27FC236}">
                <a16:creationId xmlns:a16="http://schemas.microsoft.com/office/drawing/2014/main" xmlns="" id="{2FC93A38-2142-48BC-B0C8-82EEDEF566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EA287C62-DB26-45FE-87BB-A39E4D9ABC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90FDDF-F9D9-42C9-BC44-50B6A8B38BB6}" type="slidenum">
              <a:rPr lang="ru-RU" smtClean="0"/>
              <a:t>‹#›</a:t>
            </a:fld>
            <a:endParaRPr lang="ru-RU"/>
          </a:p>
        </p:txBody>
      </p:sp>
      <p:pic>
        <p:nvPicPr>
          <p:cNvPr id="8" name="Рисунок 7">
            <a:extLst>
              <a:ext uri="{FF2B5EF4-FFF2-40B4-BE49-F238E27FC236}">
                <a16:creationId xmlns:a16="http://schemas.microsoft.com/office/drawing/2014/main" xmlns="" id="{355F2B8C-2F5D-40DA-8D62-DEF13A4FFC1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51007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76107DD-DFDD-4E92-99A6-794DC0288690}"/>
              </a:ext>
            </a:extLst>
          </p:cNvPr>
          <p:cNvSpPr>
            <a:spLocks noGrp="1"/>
          </p:cNvSpPr>
          <p:nvPr>
            <p:ph type="ctrTitle"/>
          </p:nvPr>
        </p:nvSpPr>
        <p:spPr>
          <a:xfrm>
            <a:off x="4096987" y="2965385"/>
            <a:ext cx="4049486" cy="2387600"/>
          </a:xfrm>
        </p:spPr>
        <p:txBody>
          <a:bodyPr>
            <a:noAutofit/>
          </a:bodyPr>
          <a:lstStyle/>
          <a:p>
            <a:r>
              <a:rPr lang="ru-RU" sz="2800" i="1" dirty="0" err="1">
                <a:solidFill>
                  <a:schemeClr val="bg1"/>
                </a:solidFill>
                <a:effectLst>
                  <a:outerShdw blurRad="38100" dist="38100" dir="2700000" algn="tl">
                    <a:srgbClr val="000000">
                      <a:alpha val="43137"/>
                    </a:srgbClr>
                  </a:outerShdw>
                </a:effectLst>
              </a:rPr>
              <a:t>Взаємозв’язок</a:t>
            </a:r>
            <a:r>
              <a:rPr lang="ru-RU" sz="2800" i="1" dirty="0">
                <a:solidFill>
                  <a:schemeClr val="bg1"/>
                </a:solidFill>
                <a:effectLst>
                  <a:outerShdw blurRad="38100" dist="38100" dir="2700000" algn="tl">
                    <a:srgbClr val="000000">
                      <a:alpha val="43137"/>
                    </a:srgbClr>
                  </a:outerShdw>
                </a:effectLst>
              </a:rPr>
              <a:t> </a:t>
            </a:r>
            <a:r>
              <a:rPr lang="ru-RU" sz="2800" i="1" dirty="0" err="1">
                <a:solidFill>
                  <a:schemeClr val="bg1"/>
                </a:solidFill>
                <a:effectLst>
                  <a:outerShdw blurRad="38100" dist="38100" dir="2700000" algn="tl">
                    <a:srgbClr val="000000">
                      <a:alpha val="43137"/>
                    </a:srgbClr>
                  </a:outerShdw>
                </a:effectLst>
              </a:rPr>
              <a:t>фармацевтичного</a:t>
            </a:r>
            <a:r>
              <a:rPr lang="ru-RU" sz="2800" i="1" dirty="0">
                <a:solidFill>
                  <a:schemeClr val="bg1"/>
                </a:solidFill>
                <a:effectLst>
                  <a:outerShdw blurRad="38100" dist="38100" dir="2700000" algn="tl">
                    <a:srgbClr val="000000">
                      <a:alpha val="43137"/>
                    </a:srgbClr>
                  </a:outerShdw>
                </a:effectLst>
              </a:rPr>
              <a:t> маркетингу і </a:t>
            </a:r>
            <a:r>
              <a:rPr lang="ru-RU" sz="2800" i="1" dirty="0" err="1">
                <a:solidFill>
                  <a:schemeClr val="bg1"/>
                </a:solidFill>
                <a:effectLst>
                  <a:outerShdw blurRad="38100" dist="38100" dir="2700000" algn="tl">
                    <a:srgbClr val="000000">
                      <a:alpha val="43137"/>
                    </a:srgbClr>
                  </a:outerShdw>
                </a:effectLst>
              </a:rPr>
              <a:t>фармацевтичної</a:t>
            </a:r>
            <a:r>
              <a:rPr lang="ru-RU" sz="2800" i="1" dirty="0">
                <a:solidFill>
                  <a:schemeClr val="bg1"/>
                </a:solidFill>
                <a:effectLst>
                  <a:outerShdw blurRad="38100" dist="38100" dir="2700000" algn="tl">
                    <a:srgbClr val="000000">
                      <a:alpha val="43137"/>
                    </a:srgbClr>
                  </a:outerShdw>
                </a:effectLst>
              </a:rPr>
              <a:t> </a:t>
            </a:r>
            <a:r>
              <a:rPr lang="ru-RU" sz="2800" i="1" dirty="0" err="1">
                <a:solidFill>
                  <a:schemeClr val="bg1"/>
                </a:solidFill>
                <a:effectLst>
                  <a:outerShdw blurRad="38100" dist="38100" dir="2700000" algn="tl">
                    <a:srgbClr val="000000">
                      <a:alpha val="43137"/>
                    </a:srgbClr>
                  </a:outerShdw>
                </a:effectLst>
              </a:rPr>
              <a:t>логістики</a:t>
            </a:r>
            <a:r>
              <a:rPr lang="ru-RU" sz="2800" i="1" dirty="0">
                <a:solidFill>
                  <a:schemeClr val="bg1"/>
                </a:solidFill>
                <a:effectLst>
                  <a:outerShdw blurRad="38100" dist="38100" dir="2700000" algn="tl">
                    <a:srgbClr val="000000">
                      <a:alpha val="43137"/>
                    </a:srgbClr>
                  </a:outerShdw>
                </a:effectLst>
              </a:rPr>
              <a:t>. </a:t>
            </a:r>
            <a:r>
              <a:rPr lang="ru-RU" sz="2800" i="1" dirty="0" err="1">
                <a:solidFill>
                  <a:schemeClr val="bg1"/>
                </a:solidFill>
                <a:effectLst>
                  <a:outerShdw blurRad="38100" dist="38100" dir="2700000" algn="tl">
                    <a:srgbClr val="000000">
                      <a:alpha val="43137"/>
                    </a:srgbClr>
                  </a:outerShdw>
                </a:effectLst>
              </a:rPr>
              <a:t>Піраміда</a:t>
            </a:r>
            <a:r>
              <a:rPr lang="ru-RU" sz="2800" i="1" dirty="0">
                <a:solidFill>
                  <a:schemeClr val="bg1"/>
                </a:solidFill>
                <a:effectLst>
                  <a:outerShdw blurRad="38100" dist="38100" dir="2700000" algn="tl">
                    <a:srgbClr val="000000">
                      <a:alpha val="43137"/>
                    </a:srgbClr>
                  </a:outerShdw>
                </a:effectLst>
              </a:rPr>
              <a:t> </a:t>
            </a:r>
            <a:r>
              <a:rPr lang="ru-RU" sz="2800" i="1" dirty="0" err="1">
                <a:solidFill>
                  <a:schemeClr val="bg1"/>
                </a:solidFill>
                <a:effectLst>
                  <a:outerShdw blurRad="38100" dist="38100" dir="2700000" algn="tl">
                    <a:srgbClr val="000000">
                      <a:alpha val="43137"/>
                    </a:srgbClr>
                  </a:outerShdw>
                </a:effectLst>
              </a:rPr>
              <a:t>цілей</a:t>
            </a:r>
            <a:r>
              <a:rPr lang="ru-RU" sz="2800" i="1" dirty="0">
                <a:solidFill>
                  <a:schemeClr val="bg1"/>
                </a:solidFill>
                <a:effectLst>
                  <a:outerShdw blurRad="38100" dist="38100" dir="2700000" algn="tl">
                    <a:srgbClr val="000000">
                      <a:alpha val="43137"/>
                    </a:srgbClr>
                  </a:outerShdw>
                </a:effectLst>
              </a:rPr>
              <a:t> </a:t>
            </a:r>
            <a:r>
              <a:rPr lang="ru-RU" sz="2800" i="1" dirty="0" err="1">
                <a:solidFill>
                  <a:schemeClr val="bg1"/>
                </a:solidFill>
                <a:effectLst>
                  <a:outerShdw blurRad="38100" dist="38100" dir="2700000" algn="tl">
                    <a:srgbClr val="000000">
                      <a:alpha val="43137"/>
                    </a:srgbClr>
                  </a:outerShdw>
                </a:effectLst>
              </a:rPr>
              <a:t>маркетингових</a:t>
            </a:r>
            <a:r>
              <a:rPr lang="ru-RU" sz="2800" i="1" dirty="0">
                <a:solidFill>
                  <a:schemeClr val="bg1"/>
                </a:solidFill>
                <a:effectLst>
                  <a:outerShdw blurRad="38100" dist="38100" dir="2700000" algn="tl">
                    <a:srgbClr val="000000">
                      <a:alpha val="43137"/>
                    </a:srgbClr>
                  </a:outerShdw>
                </a:effectLst>
              </a:rPr>
              <a:t> та </a:t>
            </a:r>
            <a:r>
              <a:rPr lang="ru-RU" sz="2800" i="1" dirty="0" err="1">
                <a:solidFill>
                  <a:schemeClr val="bg1"/>
                </a:solidFill>
                <a:effectLst>
                  <a:outerShdw blurRad="38100" dist="38100" dir="2700000" algn="tl">
                    <a:srgbClr val="000000">
                      <a:alpha val="43137"/>
                    </a:srgbClr>
                  </a:outerShdw>
                </a:effectLst>
              </a:rPr>
              <a:t>логістичних</a:t>
            </a:r>
            <a:r>
              <a:rPr lang="ru-RU" sz="2800" i="1" dirty="0">
                <a:solidFill>
                  <a:schemeClr val="bg1"/>
                </a:solidFill>
                <a:effectLst>
                  <a:outerShdw blurRad="38100" dist="38100" dir="2700000" algn="tl">
                    <a:srgbClr val="000000">
                      <a:alpha val="43137"/>
                    </a:srgbClr>
                  </a:outerShdw>
                </a:effectLst>
              </a:rPr>
              <a:t> </a:t>
            </a:r>
            <a:r>
              <a:rPr lang="ru-RU" sz="2800" i="1" dirty="0" err="1">
                <a:solidFill>
                  <a:schemeClr val="bg1"/>
                </a:solidFill>
                <a:effectLst>
                  <a:outerShdw blurRad="38100" dist="38100" dir="2700000" algn="tl">
                    <a:srgbClr val="000000">
                      <a:alpha val="43137"/>
                    </a:srgbClr>
                  </a:outerShdw>
                </a:effectLst>
              </a:rPr>
              <a:t>політик</a:t>
            </a:r>
            <a:r>
              <a:rPr lang="ru-RU" sz="2800" i="1" dirty="0">
                <a:solidFill>
                  <a:schemeClr val="bg1"/>
                </a:solidFill>
                <a:effectLst>
                  <a:outerShdw blurRad="38100" dist="38100" dir="2700000" algn="tl">
                    <a:srgbClr val="000000">
                      <a:alpha val="43137"/>
                    </a:srgbClr>
                  </a:outerShdw>
                </a:effectLst>
              </a:rPr>
              <a:t> </a:t>
            </a:r>
            <a:r>
              <a:rPr lang="ru-RU" sz="2800" i="1" dirty="0" err="1">
                <a:solidFill>
                  <a:schemeClr val="bg1"/>
                </a:solidFill>
                <a:effectLst>
                  <a:outerShdw blurRad="38100" dist="38100" dir="2700000" algn="tl">
                    <a:srgbClr val="000000">
                      <a:alpha val="43137"/>
                    </a:srgbClr>
                  </a:outerShdw>
                </a:effectLst>
              </a:rPr>
              <a:t>фармацевтичного</a:t>
            </a:r>
            <a:r>
              <a:rPr lang="ru-RU" sz="2800" i="1" dirty="0">
                <a:solidFill>
                  <a:schemeClr val="bg1"/>
                </a:solidFill>
                <a:effectLst>
                  <a:outerShdw blurRad="38100" dist="38100" dir="2700000" algn="tl">
                    <a:srgbClr val="000000">
                      <a:alpha val="43137"/>
                    </a:srgbClr>
                  </a:outerShdw>
                </a:effectLst>
              </a:rPr>
              <a:t> </a:t>
            </a:r>
            <a:r>
              <a:rPr lang="ru-RU" sz="2800" i="1" dirty="0" err="1">
                <a:solidFill>
                  <a:schemeClr val="bg1"/>
                </a:solidFill>
                <a:effectLst>
                  <a:outerShdw blurRad="38100" dist="38100" dir="2700000" algn="tl">
                    <a:srgbClr val="000000">
                      <a:alpha val="43137"/>
                    </a:srgbClr>
                  </a:outerShdw>
                </a:effectLst>
              </a:rPr>
              <a:t>підприємства</a:t>
            </a:r>
            <a:endParaRPr lang="ru-RU" sz="2800" i="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66454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495300" y="193239"/>
            <a:ext cx="11334750" cy="1107996"/>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Логістика тісно </a:t>
            </a:r>
            <a:r>
              <a:rPr lang="uk-UA" sz="2200" dirty="0" err="1">
                <a:latin typeface="Times New Roman" panose="02020603050405020304" pitchFamily="18" charset="0"/>
                <a:cs typeface="Times New Roman" panose="02020603050405020304" pitchFamily="18" charset="0"/>
              </a:rPr>
              <a:t>пов</a:t>
            </a:r>
            <a:r>
              <a:rPr lang="ru-RU" sz="2200" dirty="0">
                <a:latin typeface="Times New Roman" panose="02020603050405020304" pitchFamily="18" charset="0"/>
                <a:cs typeface="Times New Roman" panose="02020603050405020304" pitchFamily="18" charset="0"/>
              </a:rPr>
              <a:t>’</a:t>
            </a:r>
            <a:r>
              <a:rPr lang="uk-UA" sz="2200" dirty="0" err="1">
                <a:latin typeface="Times New Roman" panose="02020603050405020304" pitchFamily="18" charset="0"/>
                <a:cs typeface="Times New Roman" panose="02020603050405020304" pitchFamily="18" charset="0"/>
              </a:rPr>
              <a:t>язана</a:t>
            </a:r>
            <a:r>
              <a:rPr lang="uk-UA" sz="2200" dirty="0">
                <a:latin typeface="Times New Roman" panose="02020603050405020304" pitchFamily="18" charset="0"/>
                <a:cs typeface="Times New Roman" panose="02020603050405020304" pitchFamily="18" charset="0"/>
              </a:rPr>
              <a:t>  з маркетингом. На думку </a:t>
            </a:r>
            <a:r>
              <a:rPr lang="uk-UA" sz="2200" dirty="0" err="1">
                <a:latin typeface="Times New Roman" panose="02020603050405020304" pitchFamily="18" charset="0"/>
                <a:cs typeface="Times New Roman" panose="02020603050405020304" pitchFamily="18" charset="0"/>
              </a:rPr>
              <a:t>М.А.Окландера</a:t>
            </a:r>
            <a:r>
              <a:rPr lang="uk-UA" sz="2200" dirty="0">
                <a:latin typeface="Times New Roman" panose="02020603050405020304" pitchFamily="18" charset="0"/>
                <a:cs typeface="Times New Roman" panose="02020603050405020304" pitchFamily="18" charset="0"/>
              </a:rPr>
              <a:t>, концепції маркетингу і логістики є міждисциплінарними науками, носять системний характер і являють собою спосіб мислення та діяння, </a:t>
            </a:r>
            <a:r>
              <a:rPr lang="uk-UA" sz="2200" dirty="0" smtClean="0">
                <a:latin typeface="Times New Roman" panose="02020603050405020304" pitchFamily="18" charset="0"/>
                <a:cs typeface="Times New Roman" panose="02020603050405020304" pitchFamily="18" charset="0"/>
              </a:rPr>
              <a:t>філософію та </a:t>
            </a:r>
            <a:r>
              <a:rPr lang="uk-UA" sz="2200" dirty="0">
                <a:latin typeface="Times New Roman" panose="02020603050405020304" pitchFamily="18" charset="0"/>
                <a:cs typeface="Times New Roman" panose="02020603050405020304" pitchFamily="18" charset="0"/>
              </a:rPr>
              <a:t>інтегровані функції. </a:t>
            </a:r>
            <a:endParaRPr lang="ru-RU" sz="22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304800" y="1999487"/>
            <a:ext cx="3752850" cy="3477875"/>
          </a:xfrm>
          <a:prstGeom prst="rect">
            <a:avLst/>
          </a:prstGeom>
          <a:solidFill>
            <a:schemeClr val="accent6">
              <a:lumMod val="20000"/>
              <a:lumOff val="80000"/>
            </a:schemeClr>
          </a:solidFill>
        </p:spPr>
        <p:txBody>
          <a:bodyPr wrap="square">
            <a:spAutoFit/>
          </a:bodyPr>
          <a:lstStyle/>
          <a:p>
            <a:pPr lvl="0"/>
            <a:r>
              <a:rPr lang="uk-UA" sz="2200" dirty="0">
                <a:solidFill>
                  <a:prstClr val="black"/>
                </a:solidFill>
                <a:latin typeface="Times New Roman" panose="02020603050405020304" pitchFamily="18" charset="0"/>
                <a:cs typeface="Times New Roman" panose="02020603050405020304" pitchFamily="18" charset="0"/>
              </a:rPr>
              <a:t>Ці концепції ґрунтуються на принципах комплексності і синхронності, мають універсальний характер, агреговані показники ефективності і застосовуються в усіх сферах життя суспільства, на всіх ієрархічних рівнях управління.</a:t>
            </a:r>
            <a:endParaRPr lang="ru-RU" sz="2200" dirty="0">
              <a:solidFill>
                <a:prstClr val="black"/>
              </a:solidFill>
              <a:latin typeface="Times New Roman" panose="02020603050405020304" pitchFamily="18" charset="0"/>
              <a:cs typeface="Times New Roman" panose="02020603050405020304" pitchFamily="18" charset="0"/>
            </a:endParaRPr>
          </a:p>
        </p:txBody>
      </p:sp>
      <p:pic>
        <p:nvPicPr>
          <p:cNvPr id="1026" name="Picture 2" descr="Логистика и ее значение для конкурентноспособности бизнеса - Блог  консультант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6783" y="1999487"/>
            <a:ext cx="7076891" cy="3960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039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43462" y="3473779"/>
            <a:ext cx="7081838" cy="1107996"/>
          </a:xfrm>
          <a:prstGeom prst="rect">
            <a:avLst/>
          </a:prstGeom>
          <a:solidFill>
            <a:schemeClr val="accent2">
              <a:lumMod val="60000"/>
              <a:lumOff val="40000"/>
            </a:schemeClr>
          </a:solidFill>
        </p:spPr>
        <p:txBody>
          <a:bodyPr wrap="square">
            <a:spAutoFit/>
          </a:bodyPr>
          <a:lstStyle/>
          <a:p>
            <a:r>
              <a:rPr lang="uk-UA" sz="2200" dirty="0" smtClean="0">
                <a:latin typeface="Times New Roman" panose="02020603050405020304" pitchFamily="18" charset="0"/>
                <a:cs typeface="Times New Roman" panose="02020603050405020304" pitchFamily="18" charset="0"/>
              </a:rPr>
              <a:t>Крім </a:t>
            </a:r>
            <a:r>
              <a:rPr lang="uk-UA" sz="2200" dirty="0">
                <a:latin typeface="Times New Roman" panose="02020603050405020304" pitchFamily="18" charset="0"/>
                <a:cs typeface="Times New Roman" panose="02020603050405020304" pitchFamily="18" charset="0"/>
              </a:rPr>
              <a:t>цього, як у маркетингу, так і в логістиці, виділяють галузеву або відомчу приналежність(наприклад, фармацевтичний маркетинг та фармацевтична логістика).</a:t>
            </a:r>
            <a:endParaRPr lang="ru-RU" sz="22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533400" y="275432"/>
            <a:ext cx="5524500" cy="769441"/>
          </a:xfrm>
          <a:prstGeom prst="rect">
            <a:avLst/>
          </a:prstGeom>
          <a:solidFill>
            <a:schemeClr val="accent6">
              <a:lumMod val="20000"/>
              <a:lumOff val="80000"/>
            </a:schemeClr>
          </a:solidFill>
        </p:spPr>
        <p:txBody>
          <a:bodyPr wrap="square">
            <a:spAutoFit/>
          </a:bodyPr>
          <a:lstStyle/>
          <a:p>
            <a:r>
              <a:rPr lang="uk-UA" sz="2200" dirty="0">
                <a:solidFill>
                  <a:prstClr val="black"/>
                </a:solidFill>
                <a:latin typeface="Times New Roman" panose="02020603050405020304" pitchFamily="18" charset="0"/>
                <a:cs typeface="Times New Roman" panose="02020603050405020304" pitchFamily="18" charset="0"/>
              </a:rPr>
              <a:t>Залежно від </a:t>
            </a:r>
            <a:r>
              <a:rPr lang="uk-UA" sz="2200" dirty="0" smtClean="0">
                <a:solidFill>
                  <a:prstClr val="black"/>
                </a:solidFill>
                <a:latin typeface="Times New Roman" panose="02020603050405020304" pitchFamily="18" charset="0"/>
                <a:cs typeface="Times New Roman" panose="02020603050405020304" pitchFamily="18" charset="0"/>
              </a:rPr>
              <a:t> рівня </a:t>
            </a:r>
            <a:r>
              <a:rPr lang="uk-UA" sz="2200" dirty="0">
                <a:solidFill>
                  <a:prstClr val="black"/>
                </a:solidFill>
                <a:latin typeface="Times New Roman" panose="02020603050405020304" pitchFamily="18" charset="0"/>
                <a:cs typeface="Times New Roman" panose="02020603050405020304" pitchFamily="18" charset="0"/>
              </a:rPr>
              <a:t>застосування концепції логістики розрізняють </a:t>
            </a:r>
            <a:endParaRPr lang="ru-RU" sz="22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33400" y="1498233"/>
            <a:ext cx="5524500" cy="1446550"/>
          </a:xfrm>
          <a:prstGeom prst="rect">
            <a:avLst/>
          </a:prstGeom>
          <a:solidFill>
            <a:schemeClr val="accent6">
              <a:lumMod val="20000"/>
              <a:lumOff val="80000"/>
            </a:schemeClr>
          </a:solidFill>
        </p:spPr>
        <p:txBody>
          <a:bodyPr wrap="square">
            <a:spAutoFit/>
          </a:bodyPr>
          <a:lstStyle/>
          <a:p>
            <a:pPr marL="342900" indent="-342900">
              <a:buFont typeface="Arial" panose="020B0604020202020204" pitchFamily="34" charset="0"/>
              <a:buChar char="•"/>
            </a:pPr>
            <a:r>
              <a:rPr lang="uk-UA" sz="2200" dirty="0" err="1">
                <a:solidFill>
                  <a:prstClr val="black"/>
                </a:solidFill>
                <a:latin typeface="Times New Roman" panose="02020603050405020304" pitchFamily="18" charset="0"/>
                <a:cs typeface="Times New Roman" panose="02020603050405020304" pitchFamily="18" charset="0"/>
              </a:rPr>
              <a:t>макрологістику</a:t>
            </a:r>
            <a:r>
              <a:rPr lang="uk-UA" sz="2200" dirty="0">
                <a:solidFill>
                  <a:prstClr val="black"/>
                </a:solidFill>
                <a:latin typeface="Times New Roman" panose="02020603050405020304" pitchFamily="18" charset="0"/>
                <a:cs typeface="Times New Roman" panose="02020603050405020304" pitchFamily="18" charset="0"/>
              </a:rPr>
              <a:t>(міжнародний і національний рівень), </a:t>
            </a:r>
            <a:endParaRPr lang="en-US" sz="2200" dirty="0" smtClean="0">
              <a:solidFill>
                <a:prstClr val="black"/>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uk-UA" sz="2200" dirty="0" err="1" smtClean="0">
                <a:solidFill>
                  <a:prstClr val="black"/>
                </a:solidFill>
                <a:latin typeface="Times New Roman" panose="02020603050405020304" pitchFamily="18" charset="0"/>
                <a:cs typeface="Times New Roman" panose="02020603050405020304" pitchFamily="18" charset="0"/>
              </a:rPr>
              <a:t>металогістику</a:t>
            </a:r>
            <a:r>
              <a:rPr lang="uk-UA" sz="2200" dirty="0" smtClean="0">
                <a:solidFill>
                  <a:prstClr val="black"/>
                </a:solidFill>
                <a:latin typeface="Times New Roman" panose="02020603050405020304" pitchFamily="18" charset="0"/>
                <a:cs typeface="Times New Roman" panose="02020603050405020304" pitchFamily="18" charset="0"/>
              </a:rPr>
              <a:t>(регіональний </a:t>
            </a:r>
            <a:r>
              <a:rPr lang="uk-UA" sz="2200" dirty="0">
                <a:solidFill>
                  <a:prstClr val="black"/>
                </a:solidFill>
                <a:latin typeface="Times New Roman" panose="02020603050405020304" pitchFamily="18" charset="0"/>
                <a:cs typeface="Times New Roman" panose="02020603050405020304" pitchFamily="18" charset="0"/>
              </a:rPr>
              <a:t>рівень), </a:t>
            </a:r>
            <a:endParaRPr lang="en-US" sz="2200" dirty="0" smtClean="0">
              <a:solidFill>
                <a:prstClr val="black"/>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uk-UA" sz="2200" dirty="0" err="1" smtClean="0">
                <a:solidFill>
                  <a:prstClr val="black"/>
                </a:solidFill>
                <a:latin typeface="Times New Roman" panose="02020603050405020304" pitchFamily="18" charset="0"/>
                <a:cs typeface="Times New Roman" panose="02020603050405020304" pitchFamily="18" charset="0"/>
              </a:rPr>
              <a:t>мікрологістику</a:t>
            </a:r>
            <a:r>
              <a:rPr lang="uk-UA" sz="2200" dirty="0" smtClean="0">
                <a:solidFill>
                  <a:prstClr val="black"/>
                </a:solidFill>
                <a:latin typeface="Times New Roman" panose="02020603050405020304" pitchFamily="18" charset="0"/>
                <a:cs typeface="Times New Roman" panose="02020603050405020304" pitchFamily="18" charset="0"/>
              </a:rPr>
              <a:t>(локальний </a:t>
            </a:r>
            <a:r>
              <a:rPr lang="uk-UA" sz="2200" dirty="0">
                <a:solidFill>
                  <a:prstClr val="black"/>
                </a:solidFill>
                <a:latin typeface="Times New Roman" panose="02020603050405020304" pitchFamily="18" charset="0"/>
                <a:cs typeface="Times New Roman" panose="02020603050405020304" pitchFamily="18" charset="0"/>
              </a:rPr>
              <a:t>рівень). </a:t>
            </a:r>
            <a:endParaRPr lang="ru-RU" sz="22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7124700" y="444708"/>
            <a:ext cx="4629150" cy="430887"/>
          </a:xfrm>
          <a:prstGeom prst="rect">
            <a:avLst/>
          </a:prstGeom>
          <a:solidFill>
            <a:schemeClr val="accent4">
              <a:lumMod val="40000"/>
              <a:lumOff val="60000"/>
            </a:schemeClr>
          </a:solidFill>
        </p:spPr>
        <p:txBody>
          <a:bodyPr wrap="square">
            <a:spAutoFit/>
          </a:bodyPr>
          <a:lstStyle/>
          <a:p>
            <a:r>
              <a:rPr lang="uk-UA" sz="2200" dirty="0">
                <a:solidFill>
                  <a:prstClr val="black"/>
                </a:solidFill>
                <a:latin typeface="Times New Roman" panose="02020603050405020304" pitchFamily="18" charset="0"/>
                <a:cs typeface="Times New Roman" panose="02020603050405020304" pitchFamily="18" charset="0"/>
              </a:rPr>
              <a:t>Стосовно маркетингу розрізняють </a:t>
            </a:r>
            <a:endParaRPr lang="ru-RU" sz="22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7124700" y="1460133"/>
            <a:ext cx="4629150" cy="1446550"/>
          </a:xfrm>
          <a:prstGeom prst="rect">
            <a:avLst/>
          </a:prstGeom>
          <a:solidFill>
            <a:schemeClr val="accent4">
              <a:lumMod val="40000"/>
              <a:lumOff val="60000"/>
            </a:schemeClr>
          </a:solidFill>
        </p:spPr>
        <p:txBody>
          <a:bodyPr wrap="square">
            <a:spAutoFit/>
          </a:bodyPr>
          <a:lstStyle/>
          <a:p>
            <a:pPr marL="342900" indent="-342900">
              <a:buFont typeface="Arial" panose="020B0604020202020204" pitchFamily="34" charset="0"/>
              <a:buChar char="•"/>
            </a:pPr>
            <a:r>
              <a:rPr lang="uk-UA" sz="2200" dirty="0">
                <a:solidFill>
                  <a:prstClr val="black"/>
                </a:solidFill>
                <a:latin typeface="Times New Roman" panose="02020603050405020304" pitchFamily="18" charset="0"/>
                <a:cs typeface="Times New Roman" panose="02020603050405020304" pitchFamily="18" charset="0"/>
              </a:rPr>
              <a:t>м</a:t>
            </a:r>
            <a:r>
              <a:rPr lang="uk-UA" sz="2200" dirty="0" smtClean="0">
                <a:solidFill>
                  <a:prstClr val="black"/>
                </a:solidFill>
                <a:latin typeface="Times New Roman" panose="02020603050405020304" pitchFamily="18" charset="0"/>
                <a:cs typeface="Times New Roman" panose="02020603050405020304" pitchFamily="18" charset="0"/>
              </a:rPr>
              <a:t>іжнародний</a:t>
            </a:r>
            <a:r>
              <a:rPr lang="en-US" sz="2200" dirty="0" smtClean="0">
                <a:solidFill>
                  <a:prstClr val="black"/>
                </a:solidFill>
                <a:latin typeface="Times New Roman" panose="02020603050405020304" pitchFamily="18" charset="0"/>
                <a:cs typeface="Times New Roman" panose="02020603050405020304" pitchFamily="18" charset="0"/>
              </a:rPr>
              <a:t> </a:t>
            </a:r>
            <a:r>
              <a:rPr lang="uk-UA" sz="2200" dirty="0" smtClean="0">
                <a:solidFill>
                  <a:prstClr val="black"/>
                </a:solidFill>
                <a:latin typeface="Times New Roman" panose="02020603050405020304" pitchFamily="18" charset="0"/>
                <a:cs typeface="Times New Roman" panose="02020603050405020304" pitchFamily="18" charset="0"/>
              </a:rPr>
              <a:t>маркетинг </a:t>
            </a:r>
          </a:p>
          <a:p>
            <a:pPr marL="342900" indent="-342900">
              <a:buFont typeface="Arial" panose="020B0604020202020204" pitchFamily="34" charset="0"/>
              <a:buChar char="•"/>
            </a:pPr>
            <a:r>
              <a:rPr lang="uk-UA" sz="2200" dirty="0" smtClean="0">
                <a:solidFill>
                  <a:prstClr val="black"/>
                </a:solidFill>
                <a:latin typeface="Times New Roman" panose="02020603050405020304" pitchFamily="18" charset="0"/>
                <a:cs typeface="Times New Roman" panose="02020603050405020304" pitchFamily="18" charset="0"/>
              </a:rPr>
              <a:t>регіональний </a:t>
            </a:r>
            <a:r>
              <a:rPr lang="uk-UA" sz="2200" dirty="0">
                <a:solidFill>
                  <a:prstClr val="black"/>
                </a:solidFill>
                <a:latin typeface="Times New Roman" panose="02020603050405020304" pitchFamily="18" charset="0"/>
                <a:cs typeface="Times New Roman" panose="02020603050405020304" pitchFamily="18" charset="0"/>
              </a:rPr>
              <a:t>маркетинг </a:t>
            </a:r>
          </a:p>
          <a:p>
            <a:pPr marL="342900" indent="-342900">
              <a:buFont typeface="Arial" panose="020B0604020202020204" pitchFamily="34" charset="0"/>
              <a:buChar char="•"/>
            </a:pPr>
            <a:r>
              <a:rPr lang="uk-UA" sz="2200" dirty="0" smtClean="0">
                <a:solidFill>
                  <a:prstClr val="black"/>
                </a:solidFill>
                <a:latin typeface="Times New Roman" panose="02020603050405020304" pitchFamily="18" charset="0"/>
                <a:cs typeface="Times New Roman" panose="02020603050405020304" pitchFamily="18" charset="0"/>
              </a:rPr>
              <a:t>маркетинг </a:t>
            </a:r>
            <a:r>
              <a:rPr lang="uk-UA" sz="2200" dirty="0">
                <a:solidFill>
                  <a:prstClr val="black"/>
                </a:solidFill>
                <a:latin typeface="Times New Roman" panose="02020603050405020304" pitchFamily="18" charset="0"/>
                <a:cs typeface="Times New Roman" panose="02020603050405020304" pitchFamily="18" charset="0"/>
              </a:rPr>
              <a:t>окремого підприємства. </a:t>
            </a:r>
            <a:endParaRPr lang="ru-RU" sz="2200" dirty="0">
              <a:latin typeface="Times New Roman" panose="02020603050405020304" pitchFamily="18" charset="0"/>
              <a:cs typeface="Times New Roman" panose="02020603050405020304" pitchFamily="18" charset="0"/>
            </a:endParaRPr>
          </a:p>
        </p:txBody>
      </p:sp>
      <p:pic>
        <p:nvPicPr>
          <p:cNvPr id="2050" name="Picture 2" descr="Що таке логістика і звідки вона взялася — Статті — Acris"/>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914" b="91358" l="3093" r="99175"/>
                    </a14:imgEffect>
                  </a14:imgLayer>
                </a14:imgProps>
              </a:ext>
              <a:ext uri="{28A0092B-C50C-407E-A947-70E740481C1C}">
                <a14:useLocalDpi xmlns:a14="http://schemas.microsoft.com/office/drawing/2010/main" val="0"/>
              </a:ext>
            </a:extLst>
          </a:blip>
          <a:srcRect/>
          <a:stretch>
            <a:fillRect/>
          </a:stretch>
        </p:blipFill>
        <p:spPr bwMode="auto">
          <a:xfrm>
            <a:off x="223837" y="3473779"/>
            <a:ext cx="4619625" cy="3857625"/>
          </a:xfrm>
          <a:prstGeom prst="rect">
            <a:avLst/>
          </a:prstGeom>
          <a:noFill/>
          <a:extLst>
            <a:ext uri="{909E8E84-426E-40DD-AFC4-6F175D3DCCD1}">
              <a14:hiddenFill xmlns:a14="http://schemas.microsoft.com/office/drawing/2010/main">
                <a:solidFill>
                  <a:srgbClr val="FFFFFF"/>
                </a:solidFill>
              </a14:hiddenFill>
            </a:ext>
          </a:extLst>
        </p:spPr>
      </p:pic>
      <p:sp>
        <p:nvSpPr>
          <p:cNvPr id="7" name="Стрелка вниз 6"/>
          <p:cNvSpPr/>
          <p:nvPr/>
        </p:nvSpPr>
        <p:spPr>
          <a:xfrm>
            <a:off x="3829050" y="875595"/>
            <a:ext cx="495300" cy="584538"/>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a:off x="11210925" y="752603"/>
            <a:ext cx="666750" cy="745629"/>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3584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500" y="229285"/>
            <a:ext cx="11239500" cy="769441"/>
          </a:xfrm>
          <a:prstGeom prst="rect">
            <a:avLst/>
          </a:prstGeom>
          <a:solidFill>
            <a:schemeClr val="accent6">
              <a:lumMod val="20000"/>
              <a:lumOff val="80000"/>
            </a:schemeClr>
          </a:solidFill>
        </p:spPr>
        <p:txBody>
          <a:bodyPr wrap="square">
            <a:spAutoFit/>
          </a:bodyPr>
          <a:lstStyle/>
          <a:p>
            <a:r>
              <a:rPr lang="uk-UA" sz="2200" dirty="0" err="1">
                <a:latin typeface="Times New Roman" panose="02020603050405020304" pitchFamily="18" charset="0"/>
                <a:cs typeface="Times New Roman" panose="02020603050405020304" pitchFamily="18" charset="0"/>
              </a:rPr>
              <a:t>Взаємозв</a:t>
            </a:r>
            <a:r>
              <a:rPr lang="ru-RU" sz="2200" dirty="0">
                <a:latin typeface="Times New Roman" panose="02020603050405020304" pitchFamily="18" charset="0"/>
                <a:cs typeface="Times New Roman" panose="02020603050405020304" pitchFamily="18" charset="0"/>
              </a:rPr>
              <a:t>’</a:t>
            </a:r>
            <a:r>
              <a:rPr lang="uk-UA" sz="2200" dirty="0" err="1">
                <a:latin typeface="Times New Roman" panose="02020603050405020304" pitchFamily="18" charset="0"/>
                <a:cs typeface="Times New Roman" panose="02020603050405020304" pitchFamily="18" charset="0"/>
              </a:rPr>
              <a:t>язок</a:t>
            </a:r>
            <a:r>
              <a:rPr lang="uk-UA" sz="2200" dirty="0">
                <a:latin typeface="Times New Roman" panose="02020603050405020304" pitchFamily="18" charset="0"/>
                <a:cs typeface="Times New Roman" panose="02020603050405020304" pitchFamily="18" charset="0"/>
              </a:rPr>
              <a:t> маркетингу і логістики та його вплив на споживача розглядають з позиції комплексу маркетингу(4Р).</a:t>
            </a:r>
            <a:endParaRPr lang="ru-RU" sz="2200" dirty="0">
              <a:latin typeface="Times New Roman" panose="02020603050405020304" pitchFamily="18" charset="0"/>
              <a:cs typeface="Times New Roman" panose="02020603050405020304" pitchFamily="18" charset="0"/>
            </a:endParaRPr>
          </a:p>
        </p:txBody>
      </p:sp>
      <p:pic>
        <p:nvPicPr>
          <p:cNvPr id="3" name="Рисунок 2"/>
          <p:cNvPicPr/>
          <p:nvPr/>
        </p:nvPicPr>
        <p:blipFill rotWithShape="1">
          <a:blip r:embed="rId2"/>
          <a:srcRect l="6731" t="37628" r="23558" b="21323"/>
          <a:stretch/>
        </p:blipFill>
        <p:spPr bwMode="auto">
          <a:xfrm>
            <a:off x="2343150" y="1180416"/>
            <a:ext cx="7696200" cy="3390900"/>
          </a:xfrm>
          <a:prstGeom prst="rect">
            <a:avLst/>
          </a:prstGeom>
          <a:solidFill>
            <a:schemeClr val="accent6">
              <a:lumMod val="20000"/>
              <a:lumOff val="80000"/>
            </a:schemeClr>
          </a:solidFill>
          <a:ln>
            <a:noFill/>
          </a:ln>
          <a:extLst>
            <a:ext uri="{53640926-AAD7-44D8-BBD7-CCE9431645EC}">
              <a14:shadowObscured xmlns:a14="http://schemas.microsoft.com/office/drawing/2010/main"/>
            </a:ext>
          </a:extLst>
        </p:spPr>
      </p:pic>
      <p:sp>
        <p:nvSpPr>
          <p:cNvPr id="4" name="Прямоугольник 3"/>
          <p:cNvSpPr/>
          <p:nvPr/>
        </p:nvSpPr>
        <p:spPr>
          <a:xfrm>
            <a:off x="1038225" y="4895850"/>
            <a:ext cx="10306050" cy="1446550"/>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Так, послідовна маркетингова товарна політика та логістичні операції забезпечують задоволення певної потреби споживача. Під логістичними операціями розуміють відособлену сукупність дій, скеровану на </a:t>
            </a:r>
            <a:r>
              <a:rPr lang="uk-UA" sz="2200" dirty="0" smtClean="0">
                <a:latin typeface="Times New Roman" panose="02020603050405020304" pitchFamily="18" charset="0"/>
                <a:cs typeface="Times New Roman" panose="02020603050405020304" pitchFamily="18" charset="0"/>
              </a:rPr>
              <a:t>перетворення матеріального(</a:t>
            </a:r>
            <a:r>
              <a:rPr lang="uk-UA" sz="2200" dirty="0" err="1" smtClean="0">
                <a:latin typeface="Times New Roman" panose="02020603050405020304" pitchFamily="18" charset="0"/>
                <a:cs typeface="Times New Roman" panose="02020603050405020304" pitchFamily="18" charset="0"/>
              </a:rPr>
              <a:t>фінансового,трудового</a:t>
            </a:r>
            <a:r>
              <a:rPr lang="uk-UA" sz="2200" dirty="0">
                <a:latin typeface="Times New Roman" panose="02020603050405020304" pitchFamily="18" charset="0"/>
                <a:cs typeface="Times New Roman" panose="02020603050405020304" pitchFamily="18" charset="0"/>
              </a:rPr>
              <a:t>) потоку та/або інформаційного потоку.</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5846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500" y="229285"/>
            <a:ext cx="11239500" cy="769441"/>
          </a:xfrm>
          <a:prstGeom prst="rect">
            <a:avLst/>
          </a:prstGeom>
          <a:solidFill>
            <a:schemeClr val="accent6">
              <a:lumMod val="20000"/>
              <a:lumOff val="80000"/>
            </a:schemeClr>
          </a:solidFill>
        </p:spPr>
        <p:txBody>
          <a:bodyPr wrap="square">
            <a:spAutoFit/>
          </a:bodyPr>
          <a:lstStyle/>
          <a:p>
            <a:r>
              <a:rPr lang="uk-UA" sz="2200" dirty="0" err="1">
                <a:latin typeface="Times New Roman" panose="02020603050405020304" pitchFamily="18" charset="0"/>
                <a:cs typeface="Times New Roman" panose="02020603050405020304" pitchFamily="18" charset="0"/>
              </a:rPr>
              <a:t>Взаємозв</a:t>
            </a:r>
            <a:r>
              <a:rPr lang="ru-RU" sz="2200" dirty="0">
                <a:latin typeface="Times New Roman" panose="02020603050405020304" pitchFamily="18" charset="0"/>
                <a:cs typeface="Times New Roman" panose="02020603050405020304" pitchFamily="18" charset="0"/>
              </a:rPr>
              <a:t>’</a:t>
            </a:r>
            <a:r>
              <a:rPr lang="uk-UA" sz="2200" dirty="0" err="1">
                <a:latin typeface="Times New Roman" panose="02020603050405020304" pitchFamily="18" charset="0"/>
                <a:cs typeface="Times New Roman" panose="02020603050405020304" pitchFamily="18" charset="0"/>
              </a:rPr>
              <a:t>язок</a:t>
            </a:r>
            <a:r>
              <a:rPr lang="uk-UA" sz="2200" dirty="0">
                <a:latin typeface="Times New Roman" panose="02020603050405020304" pitchFamily="18" charset="0"/>
                <a:cs typeface="Times New Roman" panose="02020603050405020304" pitchFamily="18" charset="0"/>
              </a:rPr>
              <a:t> маркетингу і логістики та його вплив на споживача розглядають з позиції комплексу маркетингу(4Р).</a:t>
            </a:r>
            <a:endParaRPr lang="ru-RU" sz="2200" dirty="0">
              <a:latin typeface="Times New Roman" panose="02020603050405020304" pitchFamily="18" charset="0"/>
              <a:cs typeface="Times New Roman" panose="02020603050405020304" pitchFamily="18" charset="0"/>
            </a:endParaRPr>
          </a:p>
        </p:txBody>
      </p:sp>
      <p:pic>
        <p:nvPicPr>
          <p:cNvPr id="3" name="Рисунок 2"/>
          <p:cNvPicPr/>
          <p:nvPr/>
        </p:nvPicPr>
        <p:blipFill rotWithShape="1">
          <a:blip r:embed="rId2"/>
          <a:srcRect l="6731" t="37628" r="23558" b="21323"/>
          <a:stretch/>
        </p:blipFill>
        <p:spPr bwMode="auto">
          <a:xfrm>
            <a:off x="2343150" y="1199466"/>
            <a:ext cx="7696200" cy="3390900"/>
          </a:xfrm>
          <a:prstGeom prst="rect">
            <a:avLst/>
          </a:prstGeom>
          <a:solidFill>
            <a:schemeClr val="accent6">
              <a:lumMod val="20000"/>
              <a:lumOff val="80000"/>
            </a:schemeClr>
          </a:solidFill>
          <a:ln>
            <a:noFill/>
          </a:ln>
          <a:extLst>
            <a:ext uri="{53640926-AAD7-44D8-BBD7-CCE9431645EC}">
              <a14:shadowObscured xmlns:a14="http://schemas.microsoft.com/office/drawing/2010/main"/>
            </a:ext>
          </a:extLst>
        </p:spPr>
      </p:pic>
      <p:sp>
        <p:nvSpPr>
          <p:cNvPr id="5" name="Прямоугольник 4"/>
          <p:cNvSpPr/>
          <p:nvPr/>
        </p:nvSpPr>
        <p:spPr>
          <a:xfrm>
            <a:off x="895350" y="4828255"/>
            <a:ext cx="10534650" cy="1107996"/>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Логістичними операціями вважають транспортування, складування, пакування, комплектування, навантаження, розвантаження, збирання, зберігання та обробку інформації тощо.</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5808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500" y="229285"/>
            <a:ext cx="11239500" cy="769441"/>
          </a:xfrm>
          <a:prstGeom prst="rect">
            <a:avLst/>
          </a:prstGeom>
          <a:solidFill>
            <a:schemeClr val="accent6">
              <a:lumMod val="20000"/>
              <a:lumOff val="80000"/>
            </a:schemeClr>
          </a:solidFill>
        </p:spPr>
        <p:txBody>
          <a:bodyPr wrap="square">
            <a:spAutoFit/>
          </a:bodyPr>
          <a:lstStyle/>
          <a:p>
            <a:r>
              <a:rPr lang="uk-UA" sz="2200" dirty="0" err="1">
                <a:latin typeface="Times New Roman" panose="02020603050405020304" pitchFamily="18" charset="0"/>
                <a:cs typeface="Times New Roman" panose="02020603050405020304" pitchFamily="18" charset="0"/>
              </a:rPr>
              <a:t>Взаємозв</a:t>
            </a:r>
            <a:r>
              <a:rPr lang="ru-RU" sz="2200" dirty="0">
                <a:latin typeface="Times New Roman" panose="02020603050405020304" pitchFamily="18" charset="0"/>
                <a:cs typeface="Times New Roman" panose="02020603050405020304" pitchFamily="18" charset="0"/>
              </a:rPr>
              <a:t>’</a:t>
            </a:r>
            <a:r>
              <a:rPr lang="uk-UA" sz="2200" dirty="0" err="1">
                <a:latin typeface="Times New Roman" panose="02020603050405020304" pitchFamily="18" charset="0"/>
                <a:cs typeface="Times New Roman" panose="02020603050405020304" pitchFamily="18" charset="0"/>
              </a:rPr>
              <a:t>язок</a:t>
            </a:r>
            <a:r>
              <a:rPr lang="uk-UA" sz="2200" dirty="0">
                <a:latin typeface="Times New Roman" panose="02020603050405020304" pitchFamily="18" charset="0"/>
                <a:cs typeface="Times New Roman" panose="02020603050405020304" pitchFamily="18" charset="0"/>
              </a:rPr>
              <a:t> маркетингу і логістики та його вплив на споживача розглядають з позиції комплексу маркетингу(4Р).</a:t>
            </a:r>
            <a:endParaRPr lang="ru-RU" sz="2200" dirty="0">
              <a:latin typeface="Times New Roman" panose="02020603050405020304" pitchFamily="18" charset="0"/>
              <a:cs typeface="Times New Roman" panose="02020603050405020304" pitchFamily="18" charset="0"/>
            </a:endParaRPr>
          </a:p>
        </p:txBody>
      </p:sp>
      <p:pic>
        <p:nvPicPr>
          <p:cNvPr id="3" name="Рисунок 2"/>
          <p:cNvPicPr/>
          <p:nvPr/>
        </p:nvPicPr>
        <p:blipFill rotWithShape="1">
          <a:blip r:embed="rId2"/>
          <a:srcRect l="6731" t="37628" r="23558" b="21323"/>
          <a:stretch/>
        </p:blipFill>
        <p:spPr bwMode="auto">
          <a:xfrm>
            <a:off x="2390775" y="1220063"/>
            <a:ext cx="7696200" cy="3390900"/>
          </a:xfrm>
          <a:prstGeom prst="rect">
            <a:avLst/>
          </a:prstGeom>
          <a:solidFill>
            <a:schemeClr val="accent6">
              <a:lumMod val="20000"/>
              <a:lumOff val="80000"/>
            </a:schemeClr>
          </a:solidFill>
          <a:ln>
            <a:noFill/>
          </a:ln>
          <a:extLst>
            <a:ext uri="{53640926-AAD7-44D8-BBD7-CCE9431645EC}">
              <a14:shadowObscured xmlns:a14="http://schemas.microsoft.com/office/drawing/2010/main"/>
            </a:ext>
          </a:extLst>
        </p:spPr>
      </p:pic>
      <p:sp>
        <p:nvSpPr>
          <p:cNvPr id="4" name="Прямоугольник 3"/>
          <p:cNvSpPr/>
          <p:nvPr/>
        </p:nvSpPr>
        <p:spPr>
          <a:xfrm>
            <a:off x="676275" y="4896713"/>
            <a:ext cx="11029950" cy="1446550"/>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Виважена маркетингова цінова політика фармацевтичного підприємства справляє значний вплив на ринковий успіх лікарського засобу внаслідок його цінової доступності та рівня витрат споживачів на придбання. Ціни тісно </a:t>
            </a:r>
            <a:r>
              <a:rPr lang="uk-UA" sz="2200" dirty="0" err="1">
                <a:latin typeface="Times New Roman" panose="02020603050405020304" pitchFamily="18" charset="0"/>
                <a:cs typeface="Times New Roman" panose="02020603050405020304" pitchFamily="18" charset="0"/>
              </a:rPr>
              <a:t>пов</a:t>
            </a:r>
            <a:r>
              <a:rPr lang="ru-RU" sz="2200" dirty="0">
                <a:latin typeface="Times New Roman" panose="02020603050405020304" pitchFamily="18" charset="0"/>
                <a:cs typeface="Times New Roman" panose="02020603050405020304" pitchFamily="18" charset="0"/>
              </a:rPr>
              <a:t>’</a:t>
            </a:r>
            <a:r>
              <a:rPr lang="uk-UA" sz="2200" dirty="0" err="1">
                <a:latin typeface="Times New Roman" panose="02020603050405020304" pitchFamily="18" charset="0"/>
                <a:cs typeface="Times New Roman" panose="02020603050405020304" pitchFamily="18" charset="0"/>
              </a:rPr>
              <a:t>язані</a:t>
            </a:r>
            <a:r>
              <a:rPr lang="uk-UA" sz="2200" dirty="0">
                <a:latin typeface="Times New Roman" panose="02020603050405020304" pitchFamily="18" charset="0"/>
                <a:cs typeface="Times New Roman" panose="02020603050405020304" pitchFamily="18" charset="0"/>
              </a:rPr>
              <a:t> з логістичними витратами, тобто з сукупністю витрат, спрямованих на виконання логістичних операцій.</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2913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500" y="229285"/>
            <a:ext cx="11239500" cy="769441"/>
          </a:xfrm>
          <a:prstGeom prst="rect">
            <a:avLst/>
          </a:prstGeom>
          <a:solidFill>
            <a:schemeClr val="accent6">
              <a:lumMod val="20000"/>
              <a:lumOff val="80000"/>
            </a:schemeClr>
          </a:solidFill>
        </p:spPr>
        <p:txBody>
          <a:bodyPr wrap="square">
            <a:spAutoFit/>
          </a:bodyPr>
          <a:lstStyle/>
          <a:p>
            <a:r>
              <a:rPr lang="uk-UA" sz="2200" dirty="0" err="1">
                <a:latin typeface="Times New Roman" panose="02020603050405020304" pitchFamily="18" charset="0"/>
                <a:cs typeface="Times New Roman" panose="02020603050405020304" pitchFamily="18" charset="0"/>
              </a:rPr>
              <a:t>Взаємозв</a:t>
            </a:r>
            <a:r>
              <a:rPr lang="ru-RU" sz="2200" dirty="0">
                <a:latin typeface="Times New Roman" panose="02020603050405020304" pitchFamily="18" charset="0"/>
                <a:cs typeface="Times New Roman" panose="02020603050405020304" pitchFamily="18" charset="0"/>
              </a:rPr>
              <a:t>’</a:t>
            </a:r>
            <a:r>
              <a:rPr lang="uk-UA" sz="2200" dirty="0" err="1">
                <a:latin typeface="Times New Roman" panose="02020603050405020304" pitchFamily="18" charset="0"/>
                <a:cs typeface="Times New Roman" panose="02020603050405020304" pitchFamily="18" charset="0"/>
              </a:rPr>
              <a:t>язок</a:t>
            </a:r>
            <a:r>
              <a:rPr lang="uk-UA" sz="2200" dirty="0">
                <a:latin typeface="Times New Roman" panose="02020603050405020304" pitchFamily="18" charset="0"/>
                <a:cs typeface="Times New Roman" panose="02020603050405020304" pitchFamily="18" charset="0"/>
              </a:rPr>
              <a:t> маркетингу і логістики та його вплив на споживача розглядають з позиції комплексу маркетингу(4Р).</a:t>
            </a:r>
            <a:endParaRPr lang="ru-RU" sz="2200" dirty="0">
              <a:latin typeface="Times New Roman" panose="02020603050405020304" pitchFamily="18" charset="0"/>
              <a:cs typeface="Times New Roman" panose="02020603050405020304" pitchFamily="18" charset="0"/>
            </a:endParaRPr>
          </a:p>
        </p:txBody>
      </p:sp>
      <p:pic>
        <p:nvPicPr>
          <p:cNvPr id="3" name="Рисунок 2"/>
          <p:cNvPicPr/>
          <p:nvPr/>
        </p:nvPicPr>
        <p:blipFill rotWithShape="1">
          <a:blip r:embed="rId2"/>
          <a:srcRect l="6731" t="37628" r="23558" b="21323"/>
          <a:stretch/>
        </p:blipFill>
        <p:spPr bwMode="auto">
          <a:xfrm>
            <a:off x="2343150" y="1161366"/>
            <a:ext cx="7696200" cy="3390900"/>
          </a:xfrm>
          <a:prstGeom prst="rect">
            <a:avLst/>
          </a:prstGeom>
          <a:solidFill>
            <a:schemeClr val="accent6">
              <a:lumMod val="20000"/>
              <a:lumOff val="80000"/>
            </a:schemeClr>
          </a:solidFill>
          <a:ln>
            <a:noFill/>
          </a:ln>
          <a:extLst>
            <a:ext uri="{53640926-AAD7-44D8-BBD7-CCE9431645EC}">
              <a14:shadowObscured xmlns:a14="http://schemas.microsoft.com/office/drawing/2010/main"/>
            </a:ext>
          </a:extLst>
        </p:spPr>
      </p:pic>
      <p:sp>
        <p:nvSpPr>
          <p:cNvPr id="5" name="Прямоугольник 4"/>
          <p:cNvSpPr/>
          <p:nvPr/>
        </p:nvSpPr>
        <p:spPr>
          <a:xfrm>
            <a:off x="571500" y="4647516"/>
            <a:ext cx="11239500" cy="1785104"/>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Маркетингова збутова політика органічно поєднується з логістичними каналами, тобто з частково впорядкованою сукупністю посередників, для доведення матеріального потоку від конкретного виробника до його споживача або з шляхом, яким лікарський засіб проходить від виробника до споживача. </a:t>
            </a:r>
            <a:r>
              <a:rPr lang="uk-UA" sz="2200" dirty="0" smtClean="0">
                <a:latin typeface="Times New Roman" panose="02020603050405020304" pitchFamily="18" charset="0"/>
                <a:cs typeface="Times New Roman" panose="02020603050405020304" pitchFamily="18" charset="0"/>
              </a:rPr>
              <a:t>Вибрані </a:t>
            </a:r>
            <a:r>
              <a:rPr lang="uk-UA" sz="2200" dirty="0">
                <a:latin typeface="Times New Roman" panose="02020603050405020304" pitchFamily="18" charset="0"/>
                <a:cs typeface="Times New Roman" panose="02020603050405020304" pitchFamily="18" charset="0"/>
              </a:rPr>
              <a:t>канали безпосередньо впливають на швидкість, час, ефективність руху ліків, тобто забезпечують зручність їх доставки.</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9296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500" y="229285"/>
            <a:ext cx="11239500" cy="769441"/>
          </a:xfrm>
          <a:prstGeom prst="rect">
            <a:avLst/>
          </a:prstGeom>
          <a:solidFill>
            <a:schemeClr val="accent6">
              <a:lumMod val="20000"/>
              <a:lumOff val="80000"/>
            </a:schemeClr>
          </a:solidFill>
        </p:spPr>
        <p:txBody>
          <a:bodyPr wrap="square">
            <a:spAutoFit/>
          </a:bodyPr>
          <a:lstStyle/>
          <a:p>
            <a:r>
              <a:rPr lang="uk-UA" sz="2200" dirty="0" err="1">
                <a:latin typeface="Times New Roman" panose="02020603050405020304" pitchFamily="18" charset="0"/>
                <a:cs typeface="Times New Roman" panose="02020603050405020304" pitchFamily="18" charset="0"/>
              </a:rPr>
              <a:t>Взаємозв</a:t>
            </a:r>
            <a:r>
              <a:rPr lang="ru-RU" sz="2200" dirty="0">
                <a:latin typeface="Times New Roman" panose="02020603050405020304" pitchFamily="18" charset="0"/>
                <a:cs typeface="Times New Roman" panose="02020603050405020304" pitchFamily="18" charset="0"/>
              </a:rPr>
              <a:t>’</a:t>
            </a:r>
            <a:r>
              <a:rPr lang="uk-UA" sz="2200" dirty="0" err="1">
                <a:latin typeface="Times New Roman" panose="02020603050405020304" pitchFamily="18" charset="0"/>
                <a:cs typeface="Times New Roman" panose="02020603050405020304" pitchFamily="18" charset="0"/>
              </a:rPr>
              <a:t>язок</a:t>
            </a:r>
            <a:r>
              <a:rPr lang="uk-UA" sz="2200" dirty="0">
                <a:latin typeface="Times New Roman" panose="02020603050405020304" pitchFamily="18" charset="0"/>
                <a:cs typeface="Times New Roman" panose="02020603050405020304" pitchFamily="18" charset="0"/>
              </a:rPr>
              <a:t> маркетингу і логістики та його вплив на споживача розглядають з позиції комплексу маркетингу(4Р).</a:t>
            </a:r>
            <a:endParaRPr lang="ru-RU" sz="2200" dirty="0">
              <a:latin typeface="Times New Roman" panose="02020603050405020304" pitchFamily="18" charset="0"/>
              <a:cs typeface="Times New Roman" panose="02020603050405020304" pitchFamily="18" charset="0"/>
            </a:endParaRPr>
          </a:p>
        </p:txBody>
      </p:sp>
      <p:pic>
        <p:nvPicPr>
          <p:cNvPr id="3" name="Рисунок 2"/>
          <p:cNvPicPr/>
          <p:nvPr/>
        </p:nvPicPr>
        <p:blipFill rotWithShape="1">
          <a:blip r:embed="rId2"/>
          <a:srcRect l="6731" t="37628" r="23558" b="21323"/>
          <a:stretch/>
        </p:blipFill>
        <p:spPr bwMode="auto">
          <a:xfrm>
            <a:off x="2343150" y="1123266"/>
            <a:ext cx="7696200" cy="3390900"/>
          </a:xfrm>
          <a:prstGeom prst="rect">
            <a:avLst/>
          </a:prstGeom>
          <a:solidFill>
            <a:schemeClr val="accent6">
              <a:lumMod val="20000"/>
              <a:lumOff val="80000"/>
            </a:schemeClr>
          </a:solidFill>
          <a:ln>
            <a:noFill/>
          </a:ln>
          <a:extLst>
            <a:ext uri="{53640926-AAD7-44D8-BBD7-CCE9431645EC}">
              <a14:shadowObscured xmlns:a14="http://schemas.microsoft.com/office/drawing/2010/main"/>
            </a:ext>
          </a:extLst>
        </p:spPr>
      </p:pic>
      <p:sp>
        <p:nvSpPr>
          <p:cNvPr id="4" name="Прямоугольник 3"/>
          <p:cNvSpPr/>
          <p:nvPr/>
        </p:nvSpPr>
        <p:spPr>
          <a:xfrm>
            <a:off x="857250" y="4747736"/>
            <a:ext cx="10953750" cy="1446550"/>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При просуванні ліків на ринку неабияку роль у цьому напрямі відіграє логістичне обслуговування, тобто процес надання додаткових і конкурентних переваг до логістичного каналу з метою максимізації загальної цінності лікарського засобу для кінцевого споживача.</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8409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500" y="229285"/>
            <a:ext cx="11239500" cy="769441"/>
          </a:xfrm>
          <a:prstGeom prst="rect">
            <a:avLst/>
          </a:prstGeom>
          <a:solidFill>
            <a:schemeClr val="accent6">
              <a:lumMod val="20000"/>
              <a:lumOff val="80000"/>
            </a:schemeClr>
          </a:solidFill>
        </p:spPr>
        <p:txBody>
          <a:bodyPr wrap="square">
            <a:spAutoFit/>
          </a:bodyPr>
          <a:lstStyle/>
          <a:p>
            <a:r>
              <a:rPr lang="uk-UA" sz="2200" dirty="0" err="1">
                <a:latin typeface="Times New Roman" panose="02020603050405020304" pitchFamily="18" charset="0"/>
                <a:cs typeface="Times New Roman" panose="02020603050405020304" pitchFamily="18" charset="0"/>
              </a:rPr>
              <a:t>Взаємозв</a:t>
            </a:r>
            <a:r>
              <a:rPr lang="ru-RU" sz="2200" dirty="0">
                <a:latin typeface="Times New Roman" panose="02020603050405020304" pitchFamily="18" charset="0"/>
                <a:cs typeface="Times New Roman" panose="02020603050405020304" pitchFamily="18" charset="0"/>
              </a:rPr>
              <a:t>’</a:t>
            </a:r>
            <a:r>
              <a:rPr lang="uk-UA" sz="2200" dirty="0" err="1">
                <a:latin typeface="Times New Roman" panose="02020603050405020304" pitchFamily="18" charset="0"/>
                <a:cs typeface="Times New Roman" panose="02020603050405020304" pitchFamily="18" charset="0"/>
              </a:rPr>
              <a:t>язок</a:t>
            </a:r>
            <a:r>
              <a:rPr lang="uk-UA" sz="2200" dirty="0">
                <a:latin typeface="Times New Roman" panose="02020603050405020304" pitchFamily="18" charset="0"/>
                <a:cs typeface="Times New Roman" panose="02020603050405020304" pitchFamily="18" charset="0"/>
              </a:rPr>
              <a:t> маркетингу і логістики та його вплив на споживача розглядають з позиції комплексу маркетингу(4Р).</a:t>
            </a:r>
            <a:endParaRPr lang="ru-RU" sz="2200" dirty="0">
              <a:latin typeface="Times New Roman" panose="02020603050405020304" pitchFamily="18" charset="0"/>
              <a:cs typeface="Times New Roman" panose="02020603050405020304" pitchFamily="18" charset="0"/>
            </a:endParaRPr>
          </a:p>
        </p:txBody>
      </p:sp>
      <p:pic>
        <p:nvPicPr>
          <p:cNvPr id="3" name="Рисунок 2"/>
          <p:cNvPicPr/>
          <p:nvPr/>
        </p:nvPicPr>
        <p:blipFill rotWithShape="1">
          <a:blip r:embed="rId2"/>
          <a:srcRect l="6731" t="37628" r="23558" b="21323"/>
          <a:stretch/>
        </p:blipFill>
        <p:spPr bwMode="auto">
          <a:xfrm>
            <a:off x="2343150" y="1294716"/>
            <a:ext cx="7696200" cy="3390900"/>
          </a:xfrm>
          <a:prstGeom prst="rect">
            <a:avLst/>
          </a:prstGeom>
          <a:solidFill>
            <a:schemeClr val="accent6">
              <a:lumMod val="20000"/>
              <a:lumOff val="80000"/>
            </a:schemeClr>
          </a:solidFill>
          <a:ln>
            <a:noFill/>
          </a:ln>
          <a:extLst>
            <a:ext uri="{53640926-AAD7-44D8-BBD7-CCE9431645EC}">
              <a14:shadowObscured xmlns:a14="http://schemas.microsoft.com/office/drawing/2010/main"/>
            </a:ext>
          </a:extLst>
        </p:spPr>
      </p:pic>
      <p:sp>
        <p:nvSpPr>
          <p:cNvPr id="5" name="Прямоугольник 4"/>
          <p:cNvSpPr/>
          <p:nvPr/>
        </p:nvSpPr>
        <p:spPr>
          <a:xfrm>
            <a:off x="571500" y="4964669"/>
            <a:ext cx="10896600" cy="1446550"/>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Елементами логістичного обслуговування є наявність необхідних ліків, зручність подання, час і точність виконання замовлення, стан доставлених ліків, можливості комп’ютерної мережі підприємства, сумісність систем обробки, </a:t>
            </a:r>
            <a:r>
              <a:rPr lang="uk-UA" sz="2200" dirty="0" err="1">
                <a:latin typeface="Times New Roman" panose="02020603050405020304" pitchFamily="18" charset="0"/>
                <a:cs typeface="Times New Roman" panose="02020603050405020304" pitchFamily="18" charset="0"/>
              </a:rPr>
              <a:t>післяпродажне</a:t>
            </a:r>
            <a:r>
              <a:rPr lang="uk-UA" sz="2200" dirty="0">
                <a:latin typeface="Times New Roman" panose="02020603050405020304" pitchFamily="18" charset="0"/>
                <a:cs typeface="Times New Roman" panose="02020603050405020304" pitchFamily="18" charset="0"/>
              </a:rPr>
              <a:t> супроводження, процедура розгляду скарг та вимог.</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3001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276136"/>
            <a:ext cx="11430000" cy="769441"/>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Взаємозв'язок маркетингу і логістики пропонується  також розглянути за ієрархією підприємницьких цілей, </a:t>
            </a:r>
            <a:r>
              <a:rPr lang="uk-UA" sz="2200" dirty="0" err="1">
                <a:latin typeface="Times New Roman" panose="02020603050405020304" pitchFamily="18" charset="0"/>
                <a:cs typeface="Times New Roman" panose="02020603050405020304" pitchFamily="18" charset="0"/>
              </a:rPr>
              <a:t>структуризованою</a:t>
            </a:r>
            <a:r>
              <a:rPr lang="uk-UA" sz="2200" dirty="0">
                <a:latin typeface="Times New Roman" panose="02020603050405020304" pitchFamily="18" charset="0"/>
                <a:cs typeface="Times New Roman" panose="02020603050405020304" pitchFamily="18" charset="0"/>
              </a:rPr>
              <a:t> за рівнями з позиції порівнюваних концепцій. </a:t>
            </a:r>
            <a:endParaRPr lang="ru-RU" sz="2200" dirty="0">
              <a:latin typeface="Times New Roman" panose="02020603050405020304" pitchFamily="18" charset="0"/>
              <a:cs typeface="Times New Roman" panose="02020603050405020304" pitchFamily="18" charset="0"/>
            </a:endParaRPr>
          </a:p>
        </p:txBody>
      </p:sp>
      <p:pic>
        <p:nvPicPr>
          <p:cNvPr id="3" name="Рисунок 2"/>
          <p:cNvPicPr/>
          <p:nvPr/>
        </p:nvPicPr>
        <p:blipFill rotWithShape="1">
          <a:blip r:embed="rId2"/>
          <a:srcRect l="31683" t="50998" r="19308" b="19657"/>
          <a:stretch/>
        </p:blipFill>
        <p:spPr bwMode="auto">
          <a:xfrm>
            <a:off x="457200" y="1333500"/>
            <a:ext cx="6485573" cy="4191000"/>
          </a:xfrm>
          <a:prstGeom prst="rect">
            <a:avLst/>
          </a:prstGeom>
          <a:solidFill>
            <a:schemeClr val="accent6">
              <a:lumMod val="20000"/>
              <a:lumOff val="80000"/>
            </a:schemeClr>
          </a:solidFill>
          <a:ln>
            <a:noFill/>
          </a:ln>
          <a:extLst>
            <a:ext uri="{53640926-AAD7-44D8-BBD7-CCE9431645EC}">
              <a14:shadowObscured xmlns:a14="http://schemas.microsoft.com/office/drawing/2010/main"/>
            </a:ext>
          </a:extLst>
        </p:spPr>
      </p:pic>
      <p:sp>
        <p:nvSpPr>
          <p:cNvPr id="4" name="Прямоугольник 3"/>
          <p:cNvSpPr/>
          <p:nvPr/>
        </p:nvSpPr>
        <p:spPr>
          <a:xfrm>
            <a:off x="7772400" y="1720840"/>
            <a:ext cx="3894773" cy="4832092"/>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Головна мета маркетингу фармацевтичного підприємства -- збільшення прибутку при забезпеченні конкурентоспроможності лікарських засобів за пріоритетними критеріями маркетингу, а головна мета логістики - прискорення матеріального та нематеріальних потоків і мінімізація витрат, починаючи від прийняття замовлення до постачання ліків споживачу.</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5846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276136"/>
            <a:ext cx="11430000" cy="769441"/>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Взаємозв'язок маркетингу і логістики пропонується  також розглянути за ієрархією підприємницьких цілей, </a:t>
            </a:r>
            <a:r>
              <a:rPr lang="uk-UA" sz="2200" dirty="0" err="1">
                <a:latin typeface="Times New Roman" panose="02020603050405020304" pitchFamily="18" charset="0"/>
                <a:cs typeface="Times New Roman" panose="02020603050405020304" pitchFamily="18" charset="0"/>
              </a:rPr>
              <a:t>структуризованою</a:t>
            </a:r>
            <a:r>
              <a:rPr lang="uk-UA" sz="2200" dirty="0">
                <a:latin typeface="Times New Roman" panose="02020603050405020304" pitchFamily="18" charset="0"/>
                <a:cs typeface="Times New Roman" panose="02020603050405020304" pitchFamily="18" charset="0"/>
              </a:rPr>
              <a:t> за рівнями з позиції порівнюваних концепцій. </a:t>
            </a:r>
            <a:endParaRPr lang="ru-RU" sz="2200" dirty="0">
              <a:latin typeface="Times New Roman" panose="02020603050405020304" pitchFamily="18" charset="0"/>
              <a:cs typeface="Times New Roman" panose="02020603050405020304" pitchFamily="18" charset="0"/>
            </a:endParaRPr>
          </a:p>
        </p:txBody>
      </p:sp>
      <p:pic>
        <p:nvPicPr>
          <p:cNvPr id="3" name="Рисунок 2"/>
          <p:cNvPicPr/>
          <p:nvPr/>
        </p:nvPicPr>
        <p:blipFill rotWithShape="1">
          <a:blip r:embed="rId2"/>
          <a:srcRect l="31683" t="50998" r="19308" b="19657"/>
          <a:stretch/>
        </p:blipFill>
        <p:spPr bwMode="auto">
          <a:xfrm>
            <a:off x="457200" y="1333500"/>
            <a:ext cx="6485573" cy="4191000"/>
          </a:xfrm>
          <a:prstGeom prst="rect">
            <a:avLst/>
          </a:prstGeom>
          <a:solidFill>
            <a:schemeClr val="accent6">
              <a:lumMod val="20000"/>
              <a:lumOff val="80000"/>
            </a:schemeClr>
          </a:solidFill>
          <a:ln>
            <a:noFill/>
          </a:ln>
          <a:extLst>
            <a:ext uri="{53640926-AAD7-44D8-BBD7-CCE9431645EC}">
              <a14:shadowObscured xmlns:a14="http://schemas.microsoft.com/office/drawing/2010/main"/>
            </a:ext>
          </a:extLst>
        </p:spPr>
      </p:pic>
      <p:sp>
        <p:nvSpPr>
          <p:cNvPr id="4" name="Прямоугольник 3"/>
          <p:cNvSpPr/>
          <p:nvPr/>
        </p:nvSpPr>
        <p:spPr>
          <a:xfrm>
            <a:off x="7410450" y="1687889"/>
            <a:ext cx="4476750" cy="4154984"/>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Цілі "галузевих" маркетингових політик (тобто комплексу маркетингу) полягають у виконанні програмних завдань, що базуються на розроблених службою маркетингу нормативах конкурентоспроможності ліків. Цілі логістичних функціональних галузей (постачання, виробництво, збут) стосуються повного виконання програмних завдань з мінімальними витратами.</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1510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276136"/>
            <a:ext cx="11430000" cy="769441"/>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Взаємозв'язок маркетингу і логістики пропонується  також розглянути за ієрархією підприємницьких цілей, </a:t>
            </a:r>
            <a:r>
              <a:rPr lang="uk-UA" sz="2200" dirty="0" err="1">
                <a:latin typeface="Times New Roman" panose="02020603050405020304" pitchFamily="18" charset="0"/>
                <a:cs typeface="Times New Roman" panose="02020603050405020304" pitchFamily="18" charset="0"/>
              </a:rPr>
              <a:t>структуризованою</a:t>
            </a:r>
            <a:r>
              <a:rPr lang="uk-UA" sz="2200" dirty="0">
                <a:latin typeface="Times New Roman" panose="02020603050405020304" pitchFamily="18" charset="0"/>
                <a:cs typeface="Times New Roman" panose="02020603050405020304" pitchFamily="18" charset="0"/>
              </a:rPr>
              <a:t> за рівнями з позиції порівнюваних концепцій. </a:t>
            </a:r>
            <a:endParaRPr lang="ru-RU" sz="2200" dirty="0">
              <a:latin typeface="Times New Roman" panose="02020603050405020304" pitchFamily="18" charset="0"/>
              <a:cs typeface="Times New Roman" panose="02020603050405020304" pitchFamily="18" charset="0"/>
            </a:endParaRPr>
          </a:p>
        </p:txBody>
      </p:sp>
      <p:pic>
        <p:nvPicPr>
          <p:cNvPr id="3" name="Рисунок 2"/>
          <p:cNvPicPr/>
          <p:nvPr/>
        </p:nvPicPr>
        <p:blipFill rotWithShape="1">
          <a:blip r:embed="rId2"/>
          <a:srcRect l="31683" t="50998" r="19308" b="19657"/>
          <a:stretch/>
        </p:blipFill>
        <p:spPr bwMode="auto">
          <a:xfrm>
            <a:off x="457200" y="1333500"/>
            <a:ext cx="6485573" cy="4191000"/>
          </a:xfrm>
          <a:prstGeom prst="rect">
            <a:avLst/>
          </a:prstGeom>
          <a:solidFill>
            <a:schemeClr val="accent6">
              <a:lumMod val="20000"/>
              <a:lumOff val="80000"/>
            </a:schemeClr>
          </a:solidFill>
          <a:ln>
            <a:noFill/>
          </a:ln>
          <a:extLst>
            <a:ext uri="{53640926-AAD7-44D8-BBD7-CCE9431645EC}">
              <a14:shadowObscured xmlns:a14="http://schemas.microsoft.com/office/drawing/2010/main"/>
            </a:ext>
          </a:extLst>
        </p:spPr>
      </p:pic>
      <p:sp>
        <p:nvSpPr>
          <p:cNvPr id="4" name="Прямоугольник 3"/>
          <p:cNvSpPr/>
          <p:nvPr/>
        </p:nvSpPr>
        <p:spPr>
          <a:xfrm>
            <a:off x="7315200" y="1684288"/>
            <a:ext cx="4572000" cy="4493538"/>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Окремі або предметні цілі стосовно окремих "галузевих" маркетингових політик можуть включати: удосконалення технології, підвищення продуктивності обладнання, виявлення "вузьких" місць тощо. Схожа на них спрямованість окремих цілей логістики, які можуть включати: уніфікацію технологій, складування, пакування, спрощення виробничо-збутових процесів, своєчасність поставки тощо.</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1510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38150" y="305991"/>
            <a:ext cx="5695950" cy="2123658"/>
          </a:xfrm>
          <a:prstGeom prst="rect">
            <a:avLst/>
          </a:prstGeom>
          <a:solidFill>
            <a:schemeClr val="accent6">
              <a:lumMod val="20000"/>
              <a:lumOff val="80000"/>
            </a:schemeClr>
          </a:solidFill>
        </p:spPr>
        <p:txBody>
          <a:bodyPr wrap="square">
            <a:spAutoFit/>
          </a:bodyPr>
          <a:lstStyle/>
          <a:p>
            <a:r>
              <a:rPr lang="uk-UA" sz="2200" dirty="0" smtClean="0">
                <a:latin typeface="Times New Roman" panose="02020603050405020304" pitchFamily="18" charset="0"/>
                <a:cs typeface="Times New Roman" panose="02020603050405020304" pitchFamily="18" charset="0"/>
              </a:rPr>
              <a:t>Так, маркетингова </a:t>
            </a:r>
            <a:r>
              <a:rPr lang="uk-UA" sz="2200" dirty="0">
                <a:latin typeface="Times New Roman" panose="02020603050405020304" pitchFamily="18" charset="0"/>
                <a:cs typeface="Times New Roman" panose="02020603050405020304" pitchFamily="18" charset="0"/>
              </a:rPr>
              <a:t>збутова політика прискорення реакції на запити споживачів вимагає від сфери збуту утримання вільних товарних запасів , а це веде до зростання логістичних витрат, тобто до зниження ефективності підсистеми збутової логістики</a:t>
            </a:r>
            <a:r>
              <a:rPr lang="uk-UA"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134100" y="2986931"/>
            <a:ext cx="5886450" cy="3477875"/>
          </a:xfrm>
          <a:prstGeom prst="rect">
            <a:avLst/>
          </a:prstGeom>
          <a:solidFill>
            <a:schemeClr val="accent6">
              <a:lumMod val="20000"/>
              <a:lumOff val="80000"/>
            </a:schemeClr>
          </a:solidFill>
        </p:spPr>
        <p:txBody>
          <a:bodyPr wrap="square">
            <a:spAutoFit/>
          </a:bodyPr>
          <a:lstStyle/>
          <a:p>
            <a:pPr lvl="0"/>
            <a:r>
              <a:rPr lang="uk-UA" sz="2200" dirty="0">
                <a:solidFill>
                  <a:prstClr val="black"/>
                </a:solidFill>
                <a:latin typeface="Times New Roman" panose="02020603050405020304" pitchFamily="18" charset="0"/>
                <a:cs typeface="Times New Roman" panose="02020603050405020304" pitchFamily="18" charset="0"/>
              </a:rPr>
              <a:t>У свою чергу, зміна зовнішнього вигляду упаковки шляхом нанесення голографічного зображення запобігає фальсифікації лікарського засобу, але ще призводить до росту собівартості препарату, що може спричинити зниження досягнутого рівня його конкурентоспроможності, тобто зміна дизайну упаковки призводить до росту логістичних витрат, а це впливає на механізм формування достатнього рівня конкурентоспроможності.</a:t>
            </a:r>
            <a:endParaRPr lang="ru-RU" sz="2200" dirty="0">
              <a:solidFill>
                <a:prstClr val="black"/>
              </a:solidFill>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4776" y="325041"/>
            <a:ext cx="5246699" cy="2104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На голографической плёнке"/>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8962" y1="17857" x2="943" y2="59286"/>
                        <a14:foregroundMark x1="11321" y1="62143" x2="90566" y2="95000"/>
                        <a14:foregroundMark x1="8491" y1="12857" x2="0" y2="7143"/>
                      </a14:backgroundRemoval>
                    </a14:imgEffect>
                  </a14:imgLayer>
                </a14:imgProps>
              </a:ext>
              <a:ext uri="{28A0092B-C50C-407E-A947-70E740481C1C}">
                <a14:useLocalDpi xmlns:a14="http://schemas.microsoft.com/office/drawing/2010/main" val="0"/>
              </a:ext>
            </a:extLst>
          </a:blip>
          <a:srcRect/>
          <a:stretch>
            <a:fillRect/>
          </a:stretch>
        </p:blipFill>
        <p:spPr bwMode="auto">
          <a:xfrm>
            <a:off x="438150" y="2759075"/>
            <a:ext cx="5010150" cy="3308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846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7700" y="350788"/>
            <a:ext cx="11144250" cy="1785104"/>
          </a:xfrm>
          <a:prstGeom prst="rect">
            <a:avLst/>
          </a:prstGeom>
          <a:solidFill>
            <a:schemeClr val="accent6">
              <a:lumMod val="20000"/>
              <a:lumOff val="80000"/>
            </a:schemeClr>
          </a:solidFill>
        </p:spPr>
        <p:txBody>
          <a:bodyPr wrap="square">
            <a:spAutoFit/>
          </a:bodyPr>
          <a:lstStyle/>
          <a:p>
            <a:r>
              <a:rPr lang="uk-UA" sz="2200" dirty="0">
                <a:latin typeface="Times New Roman" panose="02020603050405020304" pitchFamily="18" charset="0"/>
                <a:cs typeface="Times New Roman" panose="02020603050405020304" pitchFamily="18" charset="0"/>
              </a:rPr>
              <a:t>Отже, маркетинг несе корисність конкретного лікарського засобу внаслідок його конкурентних переваг, а логістика - корисність часу пропозиції цього препарату у місці відповідного попиту на нього. Тому спільне використання і певне комбінування методів маркетингу і логістики може бути одним з найефективніших шляхів удосконалення виробничо-збутової діяльності фармацевтичних підприємств.</a:t>
            </a:r>
            <a:endParaRPr lang="ru-RU" sz="2200" dirty="0">
              <a:latin typeface="Times New Roman" panose="02020603050405020304" pitchFamily="18" charset="0"/>
              <a:cs typeface="Times New Roman" panose="02020603050405020304" pitchFamily="18" charset="0"/>
            </a:endParaRPr>
          </a:p>
        </p:txBody>
      </p:sp>
      <p:pic>
        <p:nvPicPr>
          <p:cNvPr id="1026" name="Picture 2" descr="Распределительная логистика | Курсы для руководителей, вебинары и семинары"/>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foregroundMark x1="15359" y1="58257" x2="27124" y2="78440"/>
                        <a14:foregroundMark x1="33333" y1="79817" x2="65359" y2="91284"/>
                        <a14:foregroundMark x1="77124" y1="82110" x2="89216" y2="45413"/>
                        <a14:foregroundMark x1="19608" y1="7798" x2="30719" y2="7798"/>
                        <a14:foregroundMark x1="42157" y1="54587" x2="50980" y2="32569"/>
                        <a14:foregroundMark x1="58170" y1="38532" x2="65686" y2="49541"/>
                        <a14:foregroundMark x1="50654" y1="60092" x2="32353" y2="41743"/>
                        <a14:foregroundMark x1="39542" y1="35321" x2="31699" y2="42661"/>
                        <a14:foregroundMark x1="28758" y1="47248" x2="43464" y2="36697"/>
                        <a14:foregroundMark x1="55882" y1="59633" x2="49673" y2="54128"/>
                        <a14:foregroundMark x1="33987" y1="70183" x2="23203" y2="76606"/>
                        <a14:foregroundMark x1="29412" y1="67890" x2="35294" y2="67431"/>
                        <a14:foregroundMark x1="57516" y1="72018" x2="64706" y2="87615"/>
                        <a14:foregroundMark x1="65686" y1="82110" x2="84641" y2="66972"/>
                        <a14:foregroundMark x1="77451" y1="79358" x2="64379" y2="86697"/>
                        <a14:foregroundMark x1="46078" y1="9633" x2="42157" y2="2752"/>
                        <a14:foregroundMark x1="40850" y1="5963" x2="40850" y2="5963"/>
                        <a14:foregroundMark x1="64379" y1="10550" x2="64379" y2="10550"/>
                        <a14:foregroundMark x1="64379" y1="5046" x2="64379" y2="5046"/>
                        <a14:foregroundMark x1="62418" y1="8257" x2="62418" y2="8257"/>
                        <a14:foregroundMark x1="83660" y1="14220" x2="83660" y2="14220"/>
                        <a14:foregroundMark x1="92484" y1="8257" x2="72549" y2="25229"/>
                        <a14:foregroundMark x1="75817" y1="18349" x2="89869" y2="4587"/>
                      </a14:backgroundRemoval>
                    </a14:imgEffect>
                  </a14:imgLayer>
                </a14:imgProps>
              </a:ext>
              <a:ext uri="{28A0092B-C50C-407E-A947-70E740481C1C}">
                <a14:useLocalDpi xmlns:a14="http://schemas.microsoft.com/office/drawing/2010/main" val="0"/>
              </a:ext>
            </a:extLst>
          </a:blip>
          <a:srcRect/>
          <a:stretch>
            <a:fillRect/>
          </a:stretch>
        </p:blipFill>
        <p:spPr bwMode="auto">
          <a:xfrm>
            <a:off x="298450" y="2673495"/>
            <a:ext cx="5178425" cy="36892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Логистика торговых сетей"/>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2887" y="2438398"/>
            <a:ext cx="4494213" cy="4145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84691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D81E8471DC64DF469921C069E5E568A8" ma:contentTypeVersion="4" ma:contentTypeDescription="Создание документа." ma:contentTypeScope="" ma:versionID="586c189bf173382f1b88ae1db6539b90">
  <xsd:schema xmlns:xsd="http://www.w3.org/2001/XMLSchema" xmlns:xs="http://www.w3.org/2001/XMLSchema" xmlns:p="http://schemas.microsoft.com/office/2006/metadata/properties" xmlns:ns2="60d4142e-da41-4feb-b9b8-685bd545694f" targetNamespace="http://schemas.microsoft.com/office/2006/metadata/properties" ma:root="true" ma:fieldsID="6cfe96b4f1e1dfb082ad564effd4cc39" ns2:_="">
    <xsd:import namespace="60d4142e-da41-4feb-b9b8-685bd545694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d4142e-da41-4feb-b9b8-685bd54569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8B9500-5AE8-4F05-9AA8-0C597ACE172C}">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D169346-51EE-48DC-B0C9-E6D20B9248CB}">
  <ds:schemaRefs>
    <ds:schemaRef ds:uri="http://schemas.microsoft.com/sharepoint/v3/contenttype/forms"/>
  </ds:schemaRefs>
</ds:datastoreItem>
</file>

<file path=customXml/itemProps3.xml><?xml version="1.0" encoding="utf-8"?>
<ds:datastoreItem xmlns:ds="http://schemas.openxmlformats.org/officeDocument/2006/customXml" ds:itemID="{A14F337D-193D-40FB-B402-7C027BCF98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d4142e-da41-4feb-b9b8-685bd54569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374</TotalTime>
  <Words>811</Words>
  <Application>Microsoft Office PowerPoint</Application>
  <PresentationFormat>Широкоэкранный</PresentationFormat>
  <Paragraphs>33</Paragraphs>
  <Slides>14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Calibri</vt:lpstr>
      <vt:lpstr>Calibri Light</vt:lpstr>
      <vt:lpstr>Times New Roman</vt:lpstr>
      <vt:lpstr>Тема Office</vt:lpstr>
      <vt:lpstr>Взаємозв’язок фармацевтичного маркетингу і фармацевтичної логістики. Піраміда цілей маркетингових та логістичних політик фармацевтичного підприємства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Учетная запись Майкрософт</cp:lastModifiedBy>
  <cp:revision>19</cp:revision>
  <dcterms:created xsi:type="dcterms:W3CDTF">2021-10-25T09:15:39Z</dcterms:created>
  <dcterms:modified xsi:type="dcterms:W3CDTF">2024-03-02T11:41:16Z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0x010100D81E8471DC64DF469921C069E5E568A8</vt:lpwstr>
  </property>
</Properties>
</file>