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56" r:id="rId3"/>
    <p:sldId id="257" r:id="rId4"/>
    <p:sldId id="30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0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50FAE-13CF-43F9-B20B-896E08C9B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E7DD9E-33EE-4530-9E02-191303085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7E3E1C-8CCA-4668-9328-788F7D05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E34FFE-65C0-455B-AECA-15FCAB94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4A2720-5AD0-47F9-A6CF-F6120211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05080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884B1-6717-4540-9A85-8DB7BEDC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F89BB3-3E80-4011-95E3-DDFBAFB9C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E392B4-6762-47CE-9956-BA34CD3CC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684C60-FFC9-4D4E-BF21-044B7BDE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945F1A-991C-49A1-A54E-686F8B7AE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3074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2CBC94-709E-4FED-B04C-5D0AA2241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14AA91-2D30-4AAD-B83B-AFD77C065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E95E39-5862-4CB8-B5D1-8E4287BF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7F809C-EF90-44E3-B7D8-655B8C79F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172848-FE64-4A0F-B70B-A734A9970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403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A580F-6E6D-4DF7-BBC5-FDB5938C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B5CFF8-04F6-4126-9EDE-68BF6D773D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8ED461-08E4-493F-B81F-E9406A331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0E8F29-EBC7-4D70-B2DE-FAA52FADC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995F9E-2CB0-4EDA-8271-95FBF5549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897AD8-0985-4A5E-B2AA-82CB933C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0605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11E1CE-3990-40F5-82CA-F8CFD8D64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1F14DF-BAE7-44D3-AC8F-341BFFF58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D3B23B-51CC-4F7E-AB14-532DFAB92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F06BF7-B1D0-44BB-AC5D-ED7A8D32D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1347CB-9D0A-4426-81E3-9C622345C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E464D8-3784-4F07-A4CC-DB86C5251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00C49E-DE7F-4CD7-ADA9-0D4D9A7B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A82DD9-A6CA-4981-AF04-8C6492E12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07596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097DC-C669-471F-8629-83984C12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69AA664-30DE-4640-B2F8-BEEDE5F8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D9F870-10DF-4FB3-B801-49546B1AF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218CBF-FFE0-411B-A53B-4FE8A8F7F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955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89C027A-02F8-48AC-A2C1-234143069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9CCC864-4C62-4821-B742-22CA2B133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EF7413-DCEA-4341-97D1-8AD60775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8967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B8B1F-6BD3-4D13-851B-D23D2F2DC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5B9854-8BE0-48C6-848B-60DB824D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A8A19C-9528-46B7-B44D-720F92EEE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6CA73D-0507-46D0-B229-0A20F75A6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2B3EF6-7885-4D15-B618-214807BE3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B1AE92-DFAF-4BC8-A4AD-B3901CE2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9220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736492-9507-4CEC-8449-C6CBA16D0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79900BC-35BA-40FC-8E83-5991204B4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885B48-8CA0-4269-8697-20576618F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CDFACF-3E36-4E07-9163-A637ACDC2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518879-3BAD-447D-89CD-941D636A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D6B3BD-B73D-426D-8B49-797802D6B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1177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958E7-B362-4B03-8D65-A8F6D9DC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58F05B-447F-4C37-80D8-764A3B909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FC0046-E69E-4AF1-81F8-8E0AF5B08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4C645-70DB-4EB1-BCF3-A7EA706F5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44E269-0935-4197-8825-7EADCA181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6428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019AC35-3E9C-4088-BFFA-C654C43B9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BEA6C6-42B2-40BE-97DC-C3C0AE530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187253-9458-49B2-ADFC-1BCE7A91E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C1559E-5855-4158-BB92-06BE6163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F84400-6349-4468-8A4A-742ECDD15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3597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F234E-930B-4C01-A886-35A69A802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7F6A7-0D6B-4772-B295-C7626972B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E9EE5C-64CD-466C-8797-D01B8F87D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44CDE-0F8B-4DA4-88D0-9B5161D6AA13}" type="datetimeFigureOut">
              <a:rPr lang="ru-UA" smtClean="0"/>
              <a:t>28.02.2024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29DFEC-3D6A-4D2F-8E85-4DBDE07C3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FB2368-5CF2-4FC0-ABDC-0588EFC2F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1AD09-76DB-4371-8CC1-2E9A5D1E245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1843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158E6A-203D-4E8B-9F35-DA1159DCAABF}"/>
              </a:ext>
            </a:extLst>
          </p:cNvPr>
          <p:cNvSpPr txBox="1"/>
          <p:nvPr/>
        </p:nvSpPr>
        <p:spPr>
          <a:xfrm>
            <a:off x="1824061" y="1638466"/>
            <a:ext cx="854387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>
                <a:solidFill>
                  <a:srgbClr val="FF0000"/>
                </a:solidFill>
              </a:rPr>
              <a:t>ТЕСТИ ЄДКІ З БІОХІМІЇ. МЕТОДОЛОГІЧНІ</a:t>
            </a:r>
            <a:br>
              <a:rPr lang="uk-UA" sz="3600" b="1" dirty="0">
                <a:solidFill>
                  <a:srgbClr val="FF0000"/>
                </a:solidFill>
              </a:rPr>
            </a:br>
            <a:r>
              <a:rPr lang="uk-UA" sz="3600" b="1" dirty="0">
                <a:solidFill>
                  <a:srgbClr val="FF0000"/>
                </a:solidFill>
              </a:rPr>
              <a:t>ПІДХОДИ ДО ПОШУКУ ВІРНОЇ ВІДПОВІДІ.</a:t>
            </a:r>
          </a:p>
          <a:p>
            <a:pPr algn="ctr"/>
            <a:endParaRPr lang="uk-UA" sz="3600" b="1" dirty="0">
              <a:solidFill>
                <a:srgbClr val="FF0000"/>
              </a:solidFill>
            </a:endParaRPr>
          </a:p>
          <a:p>
            <a:pPr algn="ctr"/>
            <a:endParaRPr lang="uk-UA" sz="3600" b="1" dirty="0">
              <a:solidFill>
                <a:srgbClr val="FF0000"/>
              </a:solidFill>
            </a:endParaRPr>
          </a:p>
          <a:p>
            <a:pPr algn="r"/>
            <a:endParaRPr lang="uk-UA" sz="3600" b="1" dirty="0">
              <a:solidFill>
                <a:srgbClr val="FF0000"/>
              </a:solidFill>
            </a:endParaRPr>
          </a:p>
          <a:p>
            <a:pPr algn="r"/>
            <a:endParaRPr lang="uk-UA" sz="3600" b="1" dirty="0">
              <a:solidFill>
                <a:srgbClr val="FF0000"/>
              </a:solidFill>
            </a:endParaRPr>
          </a:p>
          <a:p>
            <a:pPr algn="r"/>
            <a:r>
              <a:rPr lang="uk-UA" sz="3600" b="1" dirty="0">
                <a:solidFill>
                  <a:schemeClr val="accent1"/>
                </a:solidFill>
              </a:rPr>
              <a:t>Доцент кафедри</a:t>
            </a:r>
          </a:p>
          <a:p>
            <a:pPr algn="r"/>
            <a:r>
              <a:rPr lang="uk-UA" sz="3600" b="1" dirty="0">
                <a:solidFill>
                  <a:schemeClr val="accent1"/>
                </a:solidFill>
              </a:rPr>
              <a:t>медичної біології та хімії</a:t>
            </a:r>
          </a:p>
          <a:p>
            <a:pPr algn="r"/>
            <a:r>
              <a:rPr lang="uk-UA" sz="3600" b="1" dirty="0" err="1">
                <a:solidFill>
                  <a:schemeClr val="accent1"/>
                </a:solidFill>
              </a:rPr>
              <a:t>к.біол.н</a:t>
            </a:r>
            <a:r>
              <a:rPr lang="uk-UA" sz="3600" b="1" dirty="0">
                <a:solidFill>
                  <a:schemeClr val="accent1"/>
                </a:solidFill>
              </a:rPr>
              <a:t>. Терещенко Л.О.</a:t>
            </a:r>
            <a:endParaRPr lang="ru-UA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493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86A211-FC4B-45D3-BC8C-0328D28194E8}"/>
              </a:ext>
            </a:extLst>
          </p:cNvPr>
          <p:cNvSpPr/>
          <p:nvPr/>
        </p:nvSpPr>
        <p:spPr>
          <a:xfrm>
            <a:off x="605518" y="383721"/>
            <a:ext cx="1106124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3200" dirty="0"/>
              <a:t>Хворому з </a:t>
            </a:r>
            <a:r>
              <a:rPr lang="ru-RU" sz="3200" dirty="0" err="1"/>
              <a:t>ревматоїдним</a:t>
            </a:r>
            <a:r>
              <a:rPr lang="ru-RU" sz="3200" dirty="0"/>
              <a:t> артритом </a:t>
            </a:r>
            <a:r>
              <a:rPr lang="ru-RU" sz="3200" dirty="0" err="1"/>
              <a:t>тривалий</a:t>
            </a:r>
            <a:r>
              <a:rPr lang="ru-RU" sz="3200" dirty="0"/>
              <a:t> час вводили </a:t>
            </a:r>
            <a:r>
              <a:rPr lang="ru-RU" sz="3200" u="sng" dirty="0"/>
              <a:t>г</a:t>
            </a:r>
            <a:r>
              <a:rPr lang="en-US" sz="3200" u="sng" dirty="0" err="1"/>
              <a:t>i</a:t>
            </a:r>
            <a:r>
              <a:rPr lang="ru-RU" sz="3200" u="sng" dirty="0" err="1"/>
              <a:t>дрокортизон</a:t>
            </a:r>
            <a:r>
              <a:rPr lang="ru-RU" sz="3200" u="sng" dirty="0"/>
              <a:t>.</a:t>
            </a:r>
            <a:r>
              <a:rPr lang="ru-RU" sz="3200" dirty="0"/>
              <a:t> У </a:t>
            </a:r>
            <a:r>
              <a:rPr lang="ru-RU" sz="3200" dirty="0" err="1"/>
              <a:t>нього</a:t>
            </a:r>
            <a:r>
              <a:rPr lang="ru-RU" sz="3200" dirty="0"/>
              <a:t> </a:t>
            </a:r>
            <a:r>
              <a:rPr lang="ru-RU" sz="3200" dirty="0" err="1"/>
              <a:t>з’явилися</a:t>
            </a:r>
            <a:r>
              <a:rPr lang="ru-RU" sz="3200" dirty="0"/>
              <a:t> </a:t>
            </a:r>
            <a:r>
              <a:rPr lang="ru-RU" sz="3200" u="sng" dirty="0"/>
              <a:t>г</a:t>
            </a:r>
            <a:r>
              <a:rPr lang="en-US" sz="3200" u="sng" dirty="0" err="1"/>
              <a:t>i</a:t>
            </a:r>
            <a:r>
              <a:rPr lang="ru-RU" sz="3200" u="sng" dirty="0" err="1"/>
              <a:t>пергл</a:t>
            </a:r>
            <a:r>
              <a:rPr lang="en-US" sz="3200" u="sng" dirty="0" err="1"/>
              <a:t>i</a:t>
            </a:r>
            <a:r>
              <a:rPr lang="ru-RU" sz="3200" u="sng" dirty="0"/>
              <a:t>кем</a:t>
            </a:r>
            <a:r>
              <a:rPr lang="en-US" sz="3200" u="sng" dirty="0" err="1"/>
              <a:t>i</a:t>
            </a:r>
            <a:r>
              <a:rPr lang="ru-RU" sz="3200" u="sng" dirty="0"/>
              <a:t>я, пол</a:t>
            </a:r>
            <a:r>
              <a:rPr lang="en-US" sz="3200" u="sng" dirty="0" err="1"/>
              <a:t>i</a:t>
            </a:r>
            <a:r>
              <a:rPr lang="ru-RU" sz="3200" u="sng" dirty="0" err="1"/>
              <a:t>ур</a:t>
            </a:r>
            <a:r>
              <a:rPr lang="en-US" sz="3200" u="sng" dirty="0" err="1"/>
              <a:t>i</a:t>
            </a:r>
            <a:r>
              <a:rPr lang="ru-RU" sz="3200" u="sng" dirty="0"/>
              <a:t>я, </a:t>
            </a:r>
            <a:r>
              <a:rPr lang="ru-RU" sz="3200" u="sng" dirty="0" err="1"/>
              <a:t>глюкозур</a:t>
            </a:r>
            <a:r>
              <a:rPr lang="en-US" sz="3200" u="sng" dirty="0" err="1"/>
              <a:t>i</a:t>
            </a:r>
            <a:r>
              <a:rPr lang="ru-RU" sz="3200" u="sng" dirty="0"/>
              <a:t>я</a:t>
            </a:r>
            <a:r>
              <a:rPr lang="ru-RU" sz="3200" dirty="0"/>
              <a:t>, </a:t>
            </a:r>
            <a:r>
              <a:rPr lang="ru-RU" sz="3200" dirty="0" err="1"/>
              <a:t>спрага</a:t>
            </a:r>
            <a:r>
              <a:rPr lang="ru-RU" sz="3200" dirty="0"/>
              <a:t>. Ц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ru-RU" sz="3200" dirty="0" err="1"/>
              <a:t>ускладнення</a:t>
            </a:r>
            <a:r>
              <a:rPr lang="ru-RU" sz="3200" dirty="0"/>
              <a:t> л</a:t>
            </a:r>
            <a:r>
              <a:rPr lang="en-US" sz="3200" dirty="0" err="1"/>
              <a:t>i</a:t>
            </a:r>
            <a:r>
              <a:rPr lang="ru-RU" sz="3200" dirty="0" err="1"/>
              <a:t>кування</a:t>
            </a:r>
            <a:r>
              <a:rPr lang="ru-RU" sz="3200" dirty="0"/>
              <a:t> є </a:t>
            </a:r>
            <a:r>
              <a:rPr lang="ru-RU" sz="3200" dirty="0" err="1"/>
              <a:t>насл</a:t>
            </a:r>
            <a:r>
              <a:rPr lang="en-US" sz="3200" dirty="0" err="1"/>
              <a:t>i</a:t>
            </a:r>
            <a:r>
              <a:rPr lang="ru-RU" sz="3200" dirty="0" err="1"/>
              <a:t>дком</a:t>
            </a:r>
            <a:r>
              <a:rPr lang="ru-RU" sz="3200" dirty="0"/>
              <a:t> </a:t>
            </a:r>
            <a:r>
              <a:rPr lang="ru-RU" sz="3200" dirty="0" err="1"/>
              <a:t>активац</a:t>
            </a:r>
            <a:r>
              <a:rPr lang="en-US" sz="3200" dirty="0" err="1"/>
              <a:t>i</a:t>
            </a:r>
            <a:r>
              <a:rPr lang="ru-RU" sz="3200" dirty="0"/>
              <a:t>ї такого </a:t>
            </a:r>
            <a:r>
              <a:rPr lang="ru-RU" sz="3200" dirty="0" err="1"/>
              <a:t>процесу</a:t>
            </a:r>
            <a:r>
              <a:rPr lang="ru-RU" sz="3200" dirty="0"/>
              <a:t>:</a:t>
            </a:r>
          </a:p>
          <a:p>
            <a:pPr marL="514350" indent="-514350">
              <a:buAutoNum type="arabicPeriod"/>
            </a:pPr>
            <a:endParaRPr lang="ru-RU" sz="3200" dirty="0"/>
          </a:p>
          <a:p>
            <a:endParaRPr lang="ru-RU" sz="3200" dirty="0"/>
          </a:p>
          <a:p>
            <a:r>
              <a:rPr lang="ru-RU" sz="3200" b="1" dirty="0"/>
              <a:t>А	</a:t>
            </a:r>
            <a:r>
              <a:rPr lang="ru-RU" sz="3200" b="1" u="sng" dirty="0"/>
              <a:t>Глюконеогенез</a:t>
            </a:r>
          </a:p>
          <a:p>
            <a:r>
              <a:rPr lang="en-US" sz="3200" dirty="0"/>
              <a:t>B	</a:t>
            </a:r>
            <a:r>
              <a:rPr lang="ru-RU" sz="3200" dirty="0" err="1"/>
              <a:t>Гл</a:t>
            </a:r>
            <a:r>
              <a:rPr lang="en-US" sz="3200" dirty="0" err="1"/>
              <a:t>i</a:t>
            </a:r>
            <a:r>
              <a:rPr lang="ru-RU" sz="3200" dirty="0" err="1"/>
              <a:t>когенол</a:t>
            </a:r>
            <a:r>
              <a:rPr lang="en-US" sz="3200" dirty="0" err="1"/>
              <a:t>i</a:t>
            </a:r>
            <a:r>
              <a:rPr lang="ru-RU" sz="3200" dirty="0"/>
              <a:t>з</a:t>
            </a:r>
          </a:p>
          <a:p>
            <a:r>
              <a:rPr lang="en-US" sz="3200" dirty="0"/>
              <a:t>C	</a:t>
            </a:r>
            <a:r>
              <a:rPr lang="ru-RU" sz="3200" dirty="0" err="1"/>
              <a:t>Гл</a:t>
            </a:r>
            <a:r>
              <a:rPr lang="en-US" sz="3200" dirty="0" err="1"/>
              <a:t>i</a:t>
            </a:r>
            <a:r>
              <a:rPr lang="ru-RU" sz="3200" dirty="0" err="1"/>
              <a:t>когенез</a:t>
            </a:r>
            <a:endParaRPr lang="ru-RU" sz="3200" dirty="0"/>
          </a:p>
          <a:p>
            <a:r>
              <a:rPr lang="en-US" sz="3200" dirty="0"/>
              <a:t>D	</a:t>
            </a:r>
            <a:r>
              <a:rPr lang="ru-RU" sz="3200" dirty="0" err="1"/>
              <a:t>Гл</a:t>
            </a:r>
            <a:r>
              <a:rPr lang="en-US" sz="3200" dirty="0" err="1"/>
              <a:t>i</a:t>
            </a:r>
            <a:r>
              <a:rPr lang="ru-RU" sz="3200" dirty="0"/>
              <a:t>кол</a:t>
            </a:r>
            <a:r>
              <a:rPr lang="en-US" sz="3200" dirty="0" err="1"/>
              <a:t>i</a:t>
            </a:r>
            <a:r>
              <a:rPr lang="ru-RU" sz="3200" dirty="0"/>
              <a:t>з</a:t>
            </a:r>
          </a:p>
          <a:p>
            <a:r>
              <a:rPr lang="en-US" sz="3200" dirty="0"/>
              <a:t>E	</a:t>
            </a:r>
            <a:r>
              <a:rPr lang="ru-RU" sz="3200" dirty="0"/>
              <a:t>Л</a:t>
            </a:r>
            <a:r>
              <a:rPr lang="en-US" sz="3200" dirty="0" err="1"/>
              <a:t>i</a:t>
            </a:r>
            <a:r>
              <a:rPr lang="ru-RU" sz="3200" dirty="0"/>
              <a:t>пол</a:t>
            </a:r>
            <a:r>
              <a:rPr lang="en-US" sz="3200" dirty="0" err="1"/>
              <a:t>i</a:t>
            </a:r>
            <a:r>
              <a:rPr lang="ru-RU" sz="3200" dirty="0"/>
              <a:t>з</a:t>
            </a:r>
          </a:p>
        </p:txBody>
      </p:sp>
    </p:spTree>
    <p:extLst>
      <p:ext uri="{BB962C8B-B14F-4D97-AF65-F5344CB8AC3E}">
        <p14:creationId xmlns:p14="http://schemas.microsoft.com/office/powerpoint/2010/main" val="501297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E6E4C2-0B84-4120-8AC9-2B73E3ADC25F}"/>
              </a:ext>
            </a:extLst>
          </p:cNvPr>
          <p:cNvSpPr/>
          <p:nvPr/>
        </p:nvSpPr>
        <p:spPr>
          <a:xfrm>
            <a:off x="828675" y="333375"/>
            <a:ext cx="10801350" cy="5953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До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клiнiки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надiйшла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дитина 4-х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ознаками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тривалого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бiлкового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голодування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затримка росту,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анемiя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набряки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розумова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вiдсталiсть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Причиною розвитку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набрякiв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цiєї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дитини є зниження синтезу: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Альбумiнiв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Глобулiнiв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Гемоглобiну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Лiпопротеїнiв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Глiкопротеїнiв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66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B4E195-497B-4F6D-B885-59DBDB41E9F0}"/>
              </a:ext>
            </a:extLst>
          </p:cNvPr>
          <p:cNvSpPr/>
          <p:nvPr/>
        </p:nvSpPr>
        <p:spPr>
          <a:xfrm>
            <a:off x="361950" y="438150"/>
            <a:ext cx="11468100" cy="5953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При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дослiдженнi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сироватки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хворого виявлене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рiвня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аланiнамiнотрансферази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(АЛТ) та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аспартатамiнотрансферази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(АСТ)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змiни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клiтинному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рiвнi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можуть призвести до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подiбної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Руйнування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Порушення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енергозабезпечення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Порушення ферментних систем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Руйнування генетичного апарату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Порушення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мiжклiтинних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взаємовiдношень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4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FB1E80-5C55-4026-AF44-1356DB0EFD74}"/>
              </a:ext>
            </a:extLst>
          </p:cNvPr>
          <p:cNvSpPr/>
          <p:nvPr/>
        </p:nvSpPr>
        <p:spPr>
          <a:xfrm>
            <a:off x="381000" y="180974"/>
            <a:ext cx="11487149" cy="605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Амонiак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 дуже отруйною речовиною, особливо для нервової системи. Яка речовина бере найбільш активну участь 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знешкодженнi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амонiаку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тканинах мозку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Глутамiнова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Лiзин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Пролiн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Гiстидин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Аланiн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146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F4F06C7-3490-46B8-8B76-37B70A648598}"/>
              </a:ext>
            </a:extLst>
          </p:cNvPr>
          <p:cNvSpPr/>
          <p:nvPr/>
        </p:nvSpPr>
        <p:spPr>
          <a:xfrm>
            <a:off x="190500" y="228600"/>
            <a:ext cx="11687175" cy="5953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жiнки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що тривалий час дотримувалася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дiєти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використанням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очищеного рису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виявлений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полiневрит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(хвороба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берi-берi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Вiдсутнiсть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вiтамiну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їжi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призводить до розвитку цього захворювання?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Тiамiн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Аскорбiнова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Пiридоксин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Фолiєва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Рибофлавiн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81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6D23A6A-2B11-4570-A7B8-25286C2504BB}"/>
              </a:ext>
            </a:extLst>
          </p:cNvPr>
          <p:cNvSpPr/>
          <p:nvPr/>
        </p:nvSpPr>
        <p:spPr>
          <a:xfrm>
            <a:off x="352425" y="-76200"/>
            <a:ext cx="11544300" cy="70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Дитина квола, апатична.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Печiнка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збiльшена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при її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бiопсiї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виявлено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значний надлишок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глiкогену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Концентрацiя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глюкози в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нижче норми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У чому причина зниженої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концентрацiї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глюкози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цiєї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хворої?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Понижена (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вiдсутня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глiкогенфосфорилази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печiнцi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Понижена (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вiдсутня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гексокiнази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печiнцi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глiкогенсинтетази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печiнцi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Понижена   (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вiдсутня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глюкозо-6-фосфатази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печiнцi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Дефiцит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гену, який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вiдповiдає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синтез глюкозо-1-фосфатуридинтрансферази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80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D1A541-6418-4EF5-BE12-F42904F3C2FD}"/>
              </a:ext>
            </a:extLst>
          </p:cNvPr>
          <p:cNvSpPr/>
          <p:nvPr/>
        </p:nvSpPr>
        <p:spPr>
          <a:xfrm>
            <a:off x="276225" y="0"/>
            <a:ext cx="11468099" cy="7007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Хвора 48-ми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надiйшла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клiнiки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скаргами 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слабкiсть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дратiвливiсть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порушення сну. Об’єктивно: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шкiра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склери жовтого кольору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рiвня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загального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бiлiрубiну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переважанням прямого. Кал -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ахолiчний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Сеча - темного кольору (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жовчнi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пiгменти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Яка жовтяниця має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мiсце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хворої?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Механiчна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Гемолiтична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Паренхiматозна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Синдром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Жiльбера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Синдром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Крiглера-Найяра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85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AA0142-3E50-4A43-9015-3C85654BC270}"/>
              </a:ext>
            </a:extLst>
          </p:cNvPr>
          <p:cNvSpPr/>
          <p:nvPr/>
        </p:nvSpPr>
        <p:spPr>
          <a:xfrm>
            <a:off x="352425" y="452031"/>
            <a:ext cx="11487150" cy="5953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У немовляти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спостерiгаються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епiлептиформнi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судоми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викликанi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дефiцитом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вiтамiну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B6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Це спричинено зменшенням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нервовiй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тканинi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гальмiвного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медiатора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γ-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амiномасляної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ферменту знижена при цьому?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Глутаматдекарбоксилаза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Аланiнамiнотрансфераза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Глутаматдегiдрогеназа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Пiридоксалькiназа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Глутаматсинтетаза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746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0537E3-66CA-4216-BFEF-7362E03F89CE}"/>
              </a:ext>
            </a:extLst>
          </p:cNvPr>
          <p:cNvSpPr/>
          <p:nvPr/>
        </p:nvSpPr>
        <p:spPr>
          <a:xfrm>
            <a:off x="323849" y="171450"/>
            <a:ext cx="11610975" cy="605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виснажуючої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м’язової роботи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робочого значно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зменшилась буферна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ємнiсть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Надходженням якої речовини у кров можна пояснити це явище?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Лактат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Пiруват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1,3-бiсфосфоглiцерат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Альфа-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кетоглутарат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3-фосфоглицерат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316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FC48F5-A73B-4E7E-BBA7-8985C0E744AF}"/>
              </a:ext>
            </a:extLst>
          </p:cNvPr>
          <p:cNvSpPr/>
          <p:nvPr/>
        </p:nvSpPr>
        <p:spPr>
          <a:xfrm>
            <a:off x="409575" y="352425"/>
            <a:ext cx="1130617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У 12-рiчного хлопчика в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виявлено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високий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вмiст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усiх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амiнокислот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алiфатичного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ряду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При цьому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вiдмiчена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найбiльш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екскрецiя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цистину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цистеїну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Крiм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того,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УЗД нирок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показало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наявнiсть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них.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Виберiть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можливу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патологiю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Цистинурiя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Алкаптонурiя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Цистит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Фенiлкетонурiя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Хвороба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Хартнупа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25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2D928F-027E-42C6-A1E2-CC0F6E5F5F8C}"/>
              </a:ext>
            </a:extLst>
          </p:cNvPr>
          <p:cNvSpPr/>
          <p:nvPr/>
        </p:nvSpPr>
        <p:spPr>
          <a:xfrm>
            <a:off x="342899" y="266699"/>
            <a:ext cx="1153477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Цикл Кребса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вiдiграє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важливу роль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реалiзацiї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глюкопластичного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ефекту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амiнокислот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Це зумовлено обов’язковим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перетворенням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безазотистого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залишку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амiнокислот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Оксалоацетат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Малат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Сукцинат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Фумарат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Цитрат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36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21FD3E-17A5-4D2E-8DD4-F972328480E8}"/>
              </a:ext>
            </a:extLst>
          </p:cNvPr>
          <p:cNvSpPr/>
          <p:nvPr/>
        </p:nvSpPr>
        <p:spPr>
          <a:xfrm>
            <a:off x="342901" y="200025"/>
            <a:ext cx="11477624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Вiтамiн A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специфiчними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циторецепторами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проникає через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ядернi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мембрани,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iндукує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транскрипцiї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що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стимулює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рiст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диференцiювання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бiологiчна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функцiя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реалiзується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наступною формою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вiтамiну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Транс-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ретиноєва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Транс-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ретиналь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Цис-ретиналь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Ретинол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Каротин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446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6FFB66-9791-4137-9D64-3974596E8DAF}"/>
              </a:ext>
            </a:extLst>
          </p:cNvPr>
          <p:cNvSpPr/>
          <p:nvPr/>
        </p:nvSpPr>
        <p:spPr>
          <a:xfrm>
            <a:off x="314325" y="257175"/>
            <a:ext cx="11620499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13.Одна з форм вродженої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супроводжується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гальмуванням перетворення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фенiлаланiну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тирозин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Бiохiмiчною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ознакою хвороби є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накопичення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органiзмi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деяких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органiчних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у тому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числi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такої кислоти: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Фенiлпiровиноградна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Лимонна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Пiровиноградна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Молочна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Глутамiнова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37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E4B497-2A50-4BFA-9BC7-341EED51DDE8}"/>
              </a:ext>
            </a:extLst>
          </p:cNvPr>
          <p:cNvSpPr/>
          <p:nvPr/>
        </p:nvSpPr>
        <p:spPr>
          <a:xfrm>
            <a:off x="314325" y="190500"/>
            <a:ext cx="1155382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14.Пiсля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кишечнику у хворого з’явились симптоми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отруєння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амiаком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 типом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печiнкової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коми. Який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механiзм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амiаку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енергозабезпечення ЦНС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Гальмування ЦТК в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результатi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зв’язування альфа-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кетоглутарату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Гальмування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глiколiзу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Гальмування бета-окиснення жирних кислот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Iнактивацiя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дихального ланцюга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Роз’єднування окисного фосфорилювання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84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59774C-0AE7-4C04-9C61-665151949CB3}"/>
              </a:ext>
            </a:extLst>
          </p:cNvPr>
          <p:cNvSpPr/>
          <p:nvPr/>
        </p:nvSpPr>
        <p:spPr>
          <a:xfrm>
            <a:off x="314325" y="247650"/>
            <a:ext cx="1147762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15.При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зниженнi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антиоксидантного захисту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посилюються процеси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перекисного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окиснення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лiпiдiв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клiтинних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мембран. За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нестачi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мiкроелементу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знижується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глутатiонпероксидази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Селен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Молiбден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Кобальт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Марганець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Мiдь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17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937E88-CD9D-477B-85A4-D3BFE818111F}"/>
              </a:ext>
            </a:extLst>
          </p:cNvPr>
          <p:cNvSpPr/>
          <p:nvPr/>
        </p:nvSpPr>
        <p:spPr>
          <a:xfrm>
            <a:off x="485775" y="95250"/>
            <a:ext cx="11353800" cy="605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16.При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недостатностi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вiтамiну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 структури колагенових волокон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Яка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стадiя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їх синтезу порушується?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Утворення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гiдроксипролiну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гiдроксилiзину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Утворення гамма-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карбоксиглутамату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Приєднання глюкозних i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галактозних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залишкiв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Вiдщеплення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сигнальних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олiгопептидiв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Агрегацiя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тропоколагену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утворення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фiбрил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130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7F15F5-78C1-46DE-8081-649DD4A88297}"/>
              </a:ext>
            </a:extLst>
          </p:cNvPr>
          <p:cNvSpPr/>
          <p:nvPr/>
        </p:nvSpPr>
        <p:spPr>
          <a:xfrm>
            <a:off x="219075" y="323850"/>
            <a:ext cx="1155382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17.Реакцiї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мiжмолекулярного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одновуглецевих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радикалiв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необхiдними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синтезу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бiлкiв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нуклеїнових кислот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З якого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наведених нижче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вiтамiнiв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утворюється кофермент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потрiбний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вказаних вище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реакцiй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Фолiєва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Пантотенова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Тiамiн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Рибофлавiн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Аскорбiнова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819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703F113-88FC-4C9F-B2E7-AFDA051DAC79}"/>
              </a:ext>
            </a:extLst>
          </p:cNvPr>
          <p:cNvSpPr/>
          <p:nvPr/>
        </p:nvSpPr>
        <p:spPr>
          <a:xfrm>
            <a:off x="352425" y="323850"/>
            <a:ext cx="1157287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18.Молода людина 25-ти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споживає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надмiрну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кiлькiсть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вуглеводiв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(600 г на добу),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 перевищує її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енергетичнi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Який процес буде активуватися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органiзмi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людини у даному випадку?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Лiпогенез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Глiколiз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Лiполiз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Глюконеогенез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Окиснення жирних кислот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7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9E6B50-7CBB-4724-9DB1-91C9CE6D1C96}"/>
              </a:ext>
            </a:extLst>
          </p:cNvPr>
          <p:cNvSpPr/>
          <p:nvPr/>
        </p:nvSpPr>
        <p:spPr>
          <a:xfrm>
            <a:off x="381001" y="314325"/>
            <a:ext cx="11458574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19.Щоденно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органiзмi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людини 0,5% всього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гемоглобiну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перетворюється 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метгемоглобiн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Який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що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мiститься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еритроцитах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каталiзує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вiдновлення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метгемоглобiну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гемоглобiну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     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Метгемоглобiнредуктаза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Метгемоглобiнтрансфераза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Глюкуронiлтрансфераза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Гемоксигеназа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Бiлiвердинредуктаза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18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6740A4-DFE5-4EE3-84DC-22C55E6252C7}"/>
              </a:ext>
            </a:extLst>
          </p:cNvPr>
          <p:cNvSpPr/>
          <p:nvPr/>
        </p:nvSpPr>
        <p:spPr>
          <a:xfrm>
            <a:off x="361951" y="323850"/>
            <a:ext cx="11344274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20.Людина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хворiє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цукровий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дiабет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що супроводжується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гiперглiкемiєю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натще понад 7,2 ммоль/л.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Рiвень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бiлка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плазми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дозволяє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ретроспективно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(за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попереднi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4-8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тижнi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обстеження)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оцiнити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рiвень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глiкемiї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Глiкозильований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гемоглобiн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Альбумiн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Фiбриноген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С-реактивний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бiлок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Церулоплазмiн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295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A2C3A28-D5E3-46C8-BBAA-D58298D58D51}"/>
              </a:ext>
            </a:extLst>
          </p:cNvPr>
          <p:cNvSpPr/>
          <p:nvPr/>
        </p:nvSpPr>
        <p:spPr>
          <a:xfrm>
            <a:off x="285750" y="0"/>
            <a:ext cx="11620500" cy="6905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21.Хворий знаходиться 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облiку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ендокринологiчному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диспансерi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приводу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гiпертиреозу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До схуднення,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тахiкардiї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тремтiння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пальцiв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рук, приєдналися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симптоми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гiпоксiї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головний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втомлюванiсть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мерехтiння</a:t>
            </a:r>
            <a:r>
              <a:rPr lang="uk-UA" sz="3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«мушок» 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очима. Який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механiзм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тиреоїдних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гормонiв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лежить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розвитку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гiпоксiї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Роз’єднання окиснення та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фосфорилування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Гальмування синтезу дихальних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Конкурентне гальмування дихальних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Посилення синтезу дихальних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Специфiчне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зв’язування активних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дихальних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5948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4F0572-57D8-43C9-8FD6-30A150B628E7}"/>
              </a:ext>
            </a:extLst>
          </p:cNvPr>
          <p:cNvSpPr/>
          <p:nvPr/>
        </p:nvSpPr>
        <p:spPr>
          <a:xfrm>
            <a:off x="276225" y="209550"/>
            <a:ext cx="11639550" cy="605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22.Для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спортивних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чоловiку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рекомендували застосовувати препарат, що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мiстить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карнiтин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Який процес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найбiльшому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ступенi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активiзується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карнiтином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 жирних кислот до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мiтохондрiй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Синтез стероїдних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гормонiв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Синтез кетонових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тiл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Синтез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лiпiдiв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Тканинне дихання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745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DA70F3-F83E-442D-9161-2F7E716769DF}"/>
              </a:ext>
            </a:extLst>
          </p:cNvPr>
          <p:cNvSpPr/>
          <p:nvPr/>
        </p:nvSpPr>
        <p:spPr>
          <a:xfrm>
            <a:off x="447675" y="581026"/>
            <a:ext cx="11487150" cy="552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23.При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утилiзацiї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арахiдонової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за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циклооксигеназним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шляхом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утворюються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бiологiчно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речовини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Вкажiть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їх: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Простагландини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Тироксин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Бiогеннi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амiни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Соматомедини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Iнсулiноподiбнi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фактори росту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502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3D0135E-82E9-4008-BB2F-959714DEB0DA}"/>
              </a:ext>
            </a:extLst>
          </p:cNvPr>
          <p:cNvSpPr/>
          <p:nvPr/>
        </p:nvSpPr>
        <p:spPr>
          <a:xfrm>
            <a:off x="300037" y="137265"/>
            <a:ext cx="1159192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24.Госпiталiзовано хворого з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дiагнозом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карциноїд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кишечнику.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Аналiз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виявив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продукцiю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серотонiну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Вiдомо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що ця речовина утворюється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амiнокислоти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триптофану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Який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бiохiмiчний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механiзм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лежить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даного процесу?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Декарбоксилювання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Дезамiнування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Мiкросомальне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окиснення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Трансамiнування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Утворення парних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910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1D7E926-343E-43EA-B284-CBCE979049FB}"/>
              </a:ext>
            </a:extLst>
          </p:cNvPr>
          <p:cNvSpPr/>
          <p:nvPr/>
        </p:nvSpPr>
        <p:spPr>
          <a:xfrm>
            <a:off x="461962" y="342900"/>
            <a:ext cx="1126807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25.У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дитини виявлено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високий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вмiст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галактози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концентрацiя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глюкози понижена.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Спостерiгаються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катаракта, розумова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вiдсталiсть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розвивається жирове переродження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печiнки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Яке захворювання має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мiсце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Галактоземiя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Цукровий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дiабет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Лактоземiя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Стероїдний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дiабет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Фруктоземiя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73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E89F0C-ACFB-485E-80D5-7A64A3E6404C}"/>
              </a:ext>
            </a:extLst>
          </p:cNvPr>
          <p:cNvSpPr/>
          <p:nvPr/>
        </p:nvSpPr>
        <p:spPr>
          <a:xfrm>
            <a:off x="276225" y="137265"/>
            <a:ext cx="1142047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26.У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трирiчної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дитини з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пiдвищеною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температурою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тiла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пiсля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прийому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аспiрину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посилений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гемолiз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еритроцитiв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Вроджена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ферменту могла викликати у дитини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гемолiтичну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анемiю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Глюкозо-6-фосфатдегiдрогеназа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Глюкозо-6-фосфатаза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Глiкогенфосфорилаза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Глiцеролфосфатдегiдрогеназа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γ-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глутамiлтрансфераза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57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65B09F-21AB-4B80-93DC-0F03CE83730F}"/>
              </a:ext>
            </a:extLst>
          </p:cNvPr>
          <p:cNvSpPr/>
          <p:nvPr/>
        </p:nvSpPr>
        <p:spPr>
          <a:xfrm>
            <a:off x="447676" y="304800"/>
            <a:ext cx="11458574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27.З сироватки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людини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видiлили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п’ять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iзоферментних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форм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лактатдегiдрогенази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вивчили їх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властивостi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Яка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властивiсть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доводить, що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видiленi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iзоферментнi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форми одного i того ж ферменту?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Каталiзують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одну i ту ж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реакцiю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Однакова молекулярна маса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Однаковi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фiзико-хiмiчнi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властивостi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Тканинна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локалiзацiя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Однакова електрофоретична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рухливiсть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089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96506C-DDD3-4513-81E4-41B06C8DD11C}"/>
              </a:ext>
            </a:extLst>
          </p:cNvPr>
          <p:cNvSpPr/>
          <p:nvPr/>
        </p:nvSpPr>
        <p:spPr>
          <a:xfrm>
            <a:off x="314325" y="295275"/>
            <a:ext cx="11553825" cy="6480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28.На прийом до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лiкаря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звернувся хворий з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симетричним дерматитом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вiдкритих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дiлянок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шкiри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З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бесiди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пацiєнтом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встановлено, що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харчується, в основному, крупами i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вживає мало м’яса, молока та яєць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Дефiцит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вiтамiну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провiдним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цього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пацiєнта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Нiкотинамiд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Кальциферол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Фолiєва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Бiотин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Токоферол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24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3B84D2-B5A6-41C9-AF0E-5937A54B9099}"/>
              </a:ext>
            </a:extLst>
          </p:cNvPr>
          <p:cNvSpPr/>
          <p:nvPr/>
        </p:nvSpPr>
        <p:spPr>
          <a:xfrm>
            <a:off x="352425" y="342899"/>
            <a:ext cx="11563349" cy="6480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29.Чоловiк 65-ти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який страждає на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подагру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скаржиться 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дiлянцi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нирок. При ультразвуковому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обстеженнi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встановлена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наявнiсть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ниркових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концентрацiї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якої речовини є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найбiльш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вiрогiдною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причиною утворення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даному випадку?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Сечова кислота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Холестерин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Бiлiрубiн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Сечовина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Цистин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993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C280BC-3C4F-471D-BA86-6E94380BD73C}"/>
              </a:ext>
            </a:extLst>
          </p:cNvPr>
          <p:cNvSpPr/>
          <p:nvPr/>
        </p:nvSpPr>
        <p:spPr>
          <a:xfrm>
            <a:off x="290513" y="137265"/>
            <a:ext cx="11610974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30.Внаслiдок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посттрансляцiйних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змiн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деяких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що приймають участь в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згортанні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зокрема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протромбiну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вони набувають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здатностi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зв’язувати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кальцiй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 цьому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бере участь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вiтамiн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C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A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B1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B2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86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DF2BED-D16C-4290-A6B2-E622C4D9AD11}"/>
              </a:ext>
            </a:extLst>
          </p:cNvPr>
          <p:cNvSpPr/>
          <p:nvPr/>
        </p:nvSpPr>
        <p:spPr>
          <a:xfrm>
            <a:off x="361951" y="342901"/>
            <a:ext cx="11496674" cy="605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31.Хворому з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пiдозрою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дiагноз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прогресуюча м’язова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дистрофiя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був зроблений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аналiз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якої сполуки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пiдтверджує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дiагноз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Креатин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Колаген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Порфiрин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Мiоглобiн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Кальмодулiн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65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5C703B-F0EB-40B9-BFA3-1DE61F87BE0A}"/>
              </a:ext>
            </a:extLst>
          </p:cNvPr>
          <p:cNvSpPr/>
          <p:nvPr/>
        </p:nvSpPr>
        <p:spPr>
          <a:xfrm>
            <a:off x="314325" y="314325"/>
            <a:ext cx="11563349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32.Встановлено, що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деякi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сполуки, наприклад,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токсини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грибiв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деякi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антибiотики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можуть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пригнiчувати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РНК-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полiмерази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Порушення якого процесу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вiдбувається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випадку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пригнiчення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даного ферменту?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Транскрипцiя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Процесiнг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Реплiкацiя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Трансляцiя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Репарацiя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224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1ECC1D-7C69-4E78-805F-930BB4B88988}"/>
              </a:ext>
            </a:extLst>
          </p:cNvPr>
          <p:cNvSpPr/>
          <p:nvPr/>
        </p:nvSpPr>
        <p:spPr>
          <a:xfrm>
            <a:off x="285751" y="409575"/>
            <a:ext cx="11496674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33.Чоловiк 70-ти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хворiє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атеросклероз судин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нижнiх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кiнцiвок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iшемiчну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хворобу серця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час обстеження виявлено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лiпiдного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складу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Надлишок яких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лiпопротеїнiв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 головною ланкою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патогенезi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атеросклерозу?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Низької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щiльностi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Холестерину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Високої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щiльностi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Промiжної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щiльностi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Хiломiкронів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350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438076-1AE2-448A-9BE5-5A2B15299CFA}"/>
              </a:ext>
            </a:extLst>
          </p:cNvPr>
          <p:cNvSpPr/>
          <p:nvPr/>
        </p:nvSpPr>
        <p:spPr>
          <a:xfrm>
            <a:off x="342901" y="381000"/>
            <a:ext cx="11439524" cy="605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34.Онкологiчному хворому призначили препарат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метотрексат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до якого з часом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клiтини-мiшенi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пухлини втратили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чутливiсть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Експресiя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гену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 цьому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змiнюється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Дигiдрофолатредуктаза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Тимiназа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Дезамiназа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Фолатоксидаза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Фолатдекарбоксилаза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239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A0C080-30B7-4337-A912-8E81C98A4EEF}"/>
              </a:ext>
            </a:extLst>
          </p:cNvPr>
          <p:cNvSpPr/>
          <p:nvPr/>
        </p:nvSpPr>
        <p:spPr>
          <a:xfrm>
            <a:off x="419100" y="239857"/>
            <a:ext cx="11353799" cy="6378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35.Мати звернулася до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лiкаря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приводу того, що у дитини 5-ти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дiєю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сонячних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променiв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шкiрi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з’являються еритеми, везикулярний висип,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свербiж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шкiри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Лабораторнi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дослiдження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виявили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зменшення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вмiсту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залiза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сироватцi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збiльшення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видiлення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сечею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уропорфiриногену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Найбiльш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вiрогiдною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спадковою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патологiєю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дитини є: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Еритропоетична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порфiрiя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Метгемоглобiнемiя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Печiнкова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порфiрiя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Копропорфiрiя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3071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5F25B9-3166-4008-A067-7EB9AD829327}"/>
              </a:ext>
            </a:extLst>
          </p:cNvPr>
          <p:cNvSpPr/>
          <p:nvPr/>
        </p:nvSpPr>
        <p:spPr>
          <a:xfrm>
            <a:off x="266700" y="209550"/>
            <a:ext cx="11639550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36.Немовля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вiдмовляється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годування груддю, збудливе, дихання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неритмiчне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сеча має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специфiчний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запах «пивної закваски» або «кленового сиропу»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Вроджений дефект якого ферменту викликав дану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патологiю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Дегiдрогеназа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розгалужених альфа-кетокислот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Глюкозо-6-фосфатдегiдрогеназа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Глiцеролкiназа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Аспартатамiнотрансфераза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УДФ-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глюкуронiлтрансфераза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169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3C5F073-5F7F-45AC-B5E3-59A35C8FC63D}"/>
              </a:ext>
            </a:extLst>
          </p:cNvPr>
          <p:cNvSpPr/>
          <p:nvPr/>
        </p:nvSpPr>
        <p:spPr>
          <a:xfrm>
            <a:off x="295275" y="238124"/>
            <a:ext cx="11544299" cy="6480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37.У хворого 27-ми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виявлено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патологiчнi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змiни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печiнки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головного мозку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плазмi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виявлено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рiзке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зниження, а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вмiсту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мiдi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Встановлено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дiагноз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хвороба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Вiльсона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ферменту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сироватцi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необхiдно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дослiдити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пiдтвердження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дiагнозу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Церулоплазмiн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Карбоангiдраза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Ксантиноксидаза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Лейцинамiнопептидаза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Алкогольдегiдрогеназа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2586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D0B199-5E04-47DC-908A-8FA2AE6EF5BE}"/>
              </a:ext>
            </a:extLst>
          </p:cNvPr>
          <p:cNvSpPr/>
          <p:nvPr/>
        </p:nvSpPr>
        <p:spPr>
          <a:xfrm>
            <a:off x="295275" y="0"/>
            <a:ext cx="11601449" cy="7007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38.У дитини 1,5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вiдставання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розумовому i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фiзичному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розвитку,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посвiтлiння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шкiри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волосся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зниження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вмiсту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катехоламiнiв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При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додаваннi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свiжої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декiлькох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крапель 5%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розчину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трихлороцтового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залiза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з’являється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оливково-зелене забарвлення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Для якої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обмiну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амiнокислот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змiни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Фенiлкетонурiя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Алкаптонурiя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Тирозиноз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Альбiнiзм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Ксантонурiя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261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72B69B-1EC9-49B1-AF33-CD1A2D9BE24F}"/>
              </a:ext>
            </a:extLst>
          </p:cNvPr>
          <p:cNvSpPr/>
          <p:nvPr/>
        </p:nvSpPr>
        <p:spPr>
          <a:xfrm>
            <a:off x="361951" y="266700"/>
            <a:ext cx="11439524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39.У новонародженого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диспепсiя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пiсля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годування молоком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При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замiнi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молока розчином глюкози симптоми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диспепсiї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зникають. Недостатня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активнiсть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ферменту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новонародженого?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Лактаза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Сахараза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Мальтаза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Амiлаза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Iзомальтаза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67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7585EE-0868-4623-B840-FFEF122A25CE}"/>
              </a:ext>
            </a:extLst>
          </p:cNvPr>
          <p:cNvSpPr/>
          <p:nvPr/>
        </p:nvSpPr>
        <p:spPr>
          <a:xfrm>
            <a:off x="304800" y="390525"/>
            <a:ext cx="11544300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40.У новонародженої дитини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спостерiгаються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зниження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iнтенсивностi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смоктання, часте блювання,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гiпотонiя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значно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пiдвищена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концентрацiя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цитрулiну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Який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метаболiчний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 порушений?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Орнiтиновий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цикл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ЦТК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Глiколiз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Глюконеогенез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Цикл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Корi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176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F4A3CB-FC46-4346-8FA6-AB940526E1CE}"/>
              </a:ext>
            </a:extLst>
          </p:cNvPr>
          <p:cNvSpPr/>
          <p:nvPr/>
        </p:nvSpPr>
        <p:spPr>
          <a:xfrm>
            <a:off x="409575" y="247650"/>
            <a:ext cx="1132522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41.У хворого 30-ти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гострим запаленням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пiдшлункової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залози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(панкреатитом) виявлено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 порожнинного травлення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Це може бути пов’язано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недостатнiм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синтезом та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видiленням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залозою такого ферменту: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Трипсин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Пепсин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Лiпаза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Дипептидаза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Амiлаза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081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1ECCD80-9628-4A09-9D34-2BD50549E56B}"/>
              </a:ext>
            </a:extLst>
          </p:cNvPr>
          <p:cNvSpPr/>
          <p:nvPr/>
        </p:nvSpPr>
        <p:spPr>
          <a:xfrm>
            <a:off x="438151" y="409574"/>
            <a:ext cx="11401424" cy="552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42.Хвора 36-ти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страждає на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колагеноз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Збiльшення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вмiсту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якого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метаболiту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найбiльш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вiрогiдно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буде встановлено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Оксипролiн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Iндикан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Креатинiн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Сечовина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Уробiлiноген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843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161D464-5547-4259-9E0D-157CAFC80BE3}"/>
              </a:ext>
            </a:extLst>
          </p:cNvPr>
          <p:cNvSpPr/>
          <p:nvPr/>
        </p:nvSpPr>
        <p:spPr>
          <a:xfrm>
            <a:off x="376237" y="342901"/>
            <a:ext cx="11439525" cy="605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43.У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плазмi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здорової людини знаходиться 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декiлька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десяткiв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захворюваннi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органiзму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з’являються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бiлки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зокрема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бiлок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гострої фази"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Таким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бiлком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С-реактивний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бiлок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Протромбiн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Фiбриноген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Iмуноглобулiн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Iмуноглобулiн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3321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E9941C-F501-4FF0-B57D-06D96D7C8E79}"/>
              </a:ext>
            </a:extLst>
          </p:cNvPr>
          <p:cNvSpPr/>
          <p:nvPr/>
        </p:nvSpPr>
        <p:spPr>
          <a:xfrm>
            <a:off x="438151" y="390525"/>
            <a:ext cx="11306174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44.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Iнозитолтрифосфати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тканинах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органiзму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утворюються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гiдролiзу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фосфатидилiнозитолдифосфатiв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вiдiграють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роль вторинних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посередникiв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месенджерiв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в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механiзмi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дiї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гормонiв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Їхнiй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вплив у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спрямований на: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Вивiльнення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iонiв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кальцiю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клiтинних</a:t>
            </a:r>
            <a:r>
              <a:rPr lang="uk-UA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депо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Активацiю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аденiлатциклази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Активацiю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протеїнкiнази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Гальмування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фосфодiестерази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Гальмування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протеїнкiнази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9419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5210DF-8B68-45ED-BC5F-4F8BFA0EDE9A}"/>
              </a:ext>
            </a:extLst>
          </p:cNvPr>
          <p:cNvSpPr/>
          <p:nvPr/>
        </p:nvSpPr>
        <p:spPr>
          <a:xfrm>
            <a:off x="352425" y="304800"/>
            <a:ext cx="11401425" cy="6583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45.У дитини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спостерiгається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затримка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фiзичного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розумового розвитку,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глибокi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 з боку сполучної тканини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внутрiшнiх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органiв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сечi</a:t>
            </a:r>
            <a:r>
              <a:rPr lang="uk-UA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виявлено </a:t>
            </a:r>
            <a:r>
              <a:rPr lang="uk-UA" sz="32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кератансульфати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Обмiн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яких речовин порушений?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	</a:t>
            </a:r>
            <a:r>
              <a:rPr lang="uk-UA" sz="32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Глiкозамiноглiкани</a:t>
            </a:r>
            <a:endParaRPr lang="ru-UA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	Колаген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Еластин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Фiбронектин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	</a:t>
            </a:r>
            <a:r>
              <a:rPr lang="uk-UA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Гiалуронова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</a:t>
            </a:r>
            <a:endParaRPr lang="ru-UA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722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1529</Words>
  <Application>Microsoft Office PowerPoint</Application>
  <PresentationFormat>Широкоэкранный</PresentationFormat>
  <Paragraphs>353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Дубна Єлизавета Сергіївна</dc:creator>
  <cp:lastModifiedBy>Дубна Єлизавета Сергіївна</cp:lastModifiedBy>
  <cp:revision>22</cp:revision>
  <dcterms:created xsi:type="dcterms:W3CDTF">2023-09-15T14:02:38Z</dcterms:created>
  <dcterms:modified xsi:type="dcterms:W3CDTF">2024-02-28T12:50:40Z</dcterms:modified>
</cp:coreProperties>
</file>