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notesMasterIdLst>
    <p:notesMasterId r:id="rId63"/>
  </p:notesMasterIdLst>
  <p:sldIdLst>
    <p:sldId id="256" r:id="rId2"/>
    <p:sldId id="257" r:id="rId3"/>
    <p:sldId id="258" r:id="rId4"/>
    <p:sldId id="293" r:id="rId5"/>
    <p:sldId id="295" r:id="rId6"/>
    <p:sldId id="289" r:id="rId7"/>
    <p:sldId id="291" r:id="rId8"/>
    <p:sldId id="297" r:id="rId9"/>
    <p:sldId id="279" r:id="rId10"/>
    <p:sldId id="259" r:id="rId11"/>
    <p:sldId id="261" r:id="rId12"/>
    <p:sldId id="264" r:id="rId13"/>
    <p:sldId id="260" r:id="rId14"/>
    <p:sldId id="298" r:id="rId15"/>
    <p:sldId id="299" r:id="rId16"/>
    <p:sldId id="262" r:id="rId17"/>
    <p:sldId id="266" r:id="rId18"/>
    <p:sldId id="267" r:id="rId19"/>
    <p:sldId id="268" r:id="rId20"/>
    <p:sldId id="269" r:id="rId21"/>
    <p:sldId id="280" r:id="rId22"/>
    <p:sldId id="270" r:id="rId23"/>
    <p:sldId id="271" r:id="rId24"/>
    <p:sldId id="342" r:id="rId25"/>
    <p:sldId id="278" r:id="rId26"/>
    <p:sldId id="284" r:id="rId27"/>
    <p:sldId id="300" r:id="rId28"/>
    <p:sldId id="301" r:id="rId29"/>
    <p:sldId id="304" r:id="rId30"/>
    <p:sldId id="302" r:id="rId31"/>
    <p:sldId id="303" r:id="rId32"/>
    <p:sldId id="273" r:id="rId33"/>
    <p:sldId id="277" r:id="rId34"/>
    <p:sldId id="281" r:id="rId35"/>
    <p:sldId id="283" r:id="rId36"/>
    <p:sldId id="285" r:id="rId37"/>
    <p:sldId id="305" r:id="rId38"/>
    <p:sldId id="286" r:id="rId39"/>
    <p:sldId id="287" r:id="rId40"/>
    <p:sldId id="288" r:id="rId41"/>
    <p:sldId id="307" r:id="rId42"/>
    <p:sldId id="309" r:id="rId43"/>
    <p:sldId id="310" r:id="rId44"/>
    <p:sldId id="313" r:id="rId45"/>
    <p:sldId id="314" r:id="rId46"/>
    <p:sldId id="343" r:id="rId47"/>
    <p:sldId id="318" r:id="rId48"/>
    <p:sldId id="320" r:id="rId49"/>
    <p:sldId id="331" r:id="rId50"/>
    <p:sldId id="328" r:id="rId51"/>
    <p:sldId id="329" r:id="rId52"/>
    <p:sldId id="323" r:id="rId53"/>
    <p:sldId id="324" r:id="rId54"/>
    <p:sldId id="325" r:id="rId55"/>
    <p:sldId id="333" r:id="rId56"/>
    <p:sldId id="334" r:id="rId57"/>
    <p:sldId id="335" r:id="rId58"/>
    <p:sldId id="336" r:id="rId59"/>
    <p:sldId id="337" r:id="rId60"/>
    <p:sldId id="338" r:id="rId61"/>
    <p:sldId id="340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0" autoAdjust="0"/>
    <p:restoredTop sz="84204" autoAdjust="0"/>
  </p:normalViewPr>
  <p:slideViewPr>
    <p:cSldViewPr snapToGrid="0">
      <p:cViewPr varScale="1">
        <p:scale>
          <a:sx n="69" d="100"/>
          <a:sy n="69" d="100"/>
        </p:scale>
        <p:origin x="7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29E7E-606C-4FD4-B835-F22018FCDF27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6BC6C-96C1-4AEE-AA51-83E31C5A8CA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599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6</a:t>
            </a:fld>
            <a:endParaRPr lang="uk-U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7</a:t>
            </a:fld>
            <a:endParaRPr lang="uk-U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0126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60398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23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34909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25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8060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6993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28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3757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5495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345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3752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36</a:t>
            </a:fld>
            <a:endParaRPr lang="uk-U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52922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38</a:t>
            </a:fld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39</a:t>
            </a:fld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289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752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1325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6576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873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03635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51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460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3145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3971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14103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9946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59171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73226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22682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26879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194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59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83078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C6C-96C1-4AEE-AA51-83E31C5A8CA0}" type="slidenum">
              <a:rPr lang="uk-UA" smtClean="0"/>
              <a:pPr/>
              <a:t>60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1798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734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280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21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69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12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936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802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728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366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97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741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04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5793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8279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044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32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549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25DE059-7786-47C1-BB5C-6DC363A9A668}" type="datetimeFigureOut">
              <a:rPr lang="uk-UA" smtClean="0"/>
              <a:pPr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D97CA-3C6C-4026-8BF0-2E74CAC3EB7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71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  <p:sldLayoutId id="2147484224" r:id="rId12"/>
    <p:sldLayoutId id="2147484225" r:id="rId13"/>
    <p:sldLayoutId id="2147484226" r:id="rId14"/>
    <p:sldLayoutId id="2147484227" r:id="rId15"/>
    <p:sldLayoutId id="2147484228" r:id="rId16"/>
    <p:sldLayoutId id="21474842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hyperlink" Target="https://esu.com.ua/article-3073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uk.wikipedia.org/wiki/%D0%9F%D1%81%D0%B8%D1%85%D0%BE%D0%BB%D0%BE%D0%B3%D1%96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aily.com/releases/2008/12/081211121835.htm" TargetMode="External"/><Relationship Id="rId2" Type="http://schemas.openxmlformats.org/officeDocument/2006/relationships/hyperlink" Target="https://www.eurekalert.org/pub_releases/2016-10/esoh-fro100416.php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64.jpeg"/><Relationship Id="rId10" Type="http://schemas.openxmlformats.org/officeDocument/2006/relationships/image" Target="../media/image68.jpeg"/><Relationship Id="rId4" Type="http://schemas.openxmlformats.org/officeDocument/2006/relationships/image" Target="../media/image63.jpeg"/><Relationship Id="rId9" Type="http://schemas.openxmlformats.org/officeDocument/2006/relationships/image" Target="../media/image6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64.jpeg"/><Relationship Id="rId10" Type="http://schemas.openxmlformats.org/officeDocument/2006/relationships/image" Target="../media/image68.jpeg"/><Relationship Id="rId4" Type="http://schemas.openxmlformats.org/officeDocument/2006/relationships/image" Target="../media/image63.jpeg"/><Relationship Id="rId9" Type="http://schemas.openxmlformats.org/officeDocument/2006/relationships/image" Target="../media/image7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66083" y="5131970"/>
            <a:ext cx="117050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Семінарське заняття 1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 1.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Валеологія </a:t>
            </a:r>
            <a:r>
              <a:rPr lang="uk-UA" sz="20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наука про здоров'я здорової людини: мета, завдання, об'єкт, предмет вивчення. </a:t>
            </a:r>
            <a:r>
              <a:rPr lang="uk-UA" sz="20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Історія </a:t>
            </a:r>
            <a:r>
              <a:rPr lang="uk-UA" sz="20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розвитку. Місце валеології в системі наук про здоров'я, зв'язок з профілактичною медициною і іншими науками.</a:t>
            </a:r>
            <a:endParaRPr lang="uk-UA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lh4.googleusercontent.com/6PWQxPNr6OIDBxDqo1961Dmhe8Zh1eGv_Rs3qsC1PS-dUNbjNwM7xCL7uRPCtWwjifE0iuqHArxq0YuRf4L5_2RISwfR4-sOqJqYG1ud9I_2P2f3puit-sS0GSu2WGvpbWC_4UkEVDZcaIriyG1Mw9Hzd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417" y="1754389"/>
            <a:ext cx="4570850" cy="324090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кутник 9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7" name="AutoShape 6" descr="Картинки мы выбираем здоровье (53 фото)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69504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704" y="1740046"/>
            <a:ext cx="3471746" cy="3240454"/>
          </a:xfrm>
          <a:prstGeom prst="rect">
            <a:avLst/>
          </a:prstGeom>
          <a:scene3d>
            <a:camera prst="perspectiveFront"/>
            <a:lightRig rig="threePt" dir="t"/>
          </a:scene3d>
        </p:spPr>
      </p:pic>
      <p:pic>
        <p:nvPicPr>
          <p:cNvPr id="1034" name="Picture 10" descr="7 апреля – Всемирный день здоровья | Филиал ФБУЗ &quot;Центр гигиены и  эпидемиологии в городе Москве&quot; в ЗАО г. Москв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18" y="1713243"/>
            <a:ext cx="3335762" cy="3267257"/>
          </a:xfrm>
          <a:prstGeom prst="rect">
            <a:avLst/>
          </a:prstGeom>
          <a:noFill/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1049693" y="318346"/>
            <a:ext cx="990911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Одеський національний медичний університет</a:t>
            </a:r>
            <a:endParaRPr lang="uk-UA" sz="2800" b="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Кафедра фізичної реабілітації, спортивної медицини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та фізичного виховання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endParaRPr lang="uk-UA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8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3564294" y="-339364"/>
            <a:ext cx="4702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9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uk-UA" sz="9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9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vale</a:t>
            </a:r>
            <a:endParaRPr lang="uk-UA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89001" y="1356088"/>
            <a:ext cx="116864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люди вітали один одного в Стародавньому Римі, </a:t>
            </a:r>
            <a:endParaRPr lang="en-US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означає 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«будьте здорові». </a:t>
            </a:r>
            <a:endParaRPr lang="uk-UA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321906" y="2172287"/>
            <a:ext cx="11187404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Валеологія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інтегрована наука про пізнання здоров’я людини, шляхи його забезпечення та зміцнення, формування навичок здорового способу життя у конкретних умовах життєдіяльності.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дисципліна, валеологія вивчає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 процеси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ціннісного ставлення до здоров’я, збереження (підтримання) та зміцнення здоров’я людини з використанням медичних і нетрадиційних технологій.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634480" y="4678500"/>
            <a:ext cx="10795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Валеологія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 запозичений у 18 столітті з французької мови і походить від лат. valeo - vаlerе - бути, ставати сильним, міцним.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1517703" y="5836070"/>
            <a:ext cx="9675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валеологія </a:t>
            </a:r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(від лат. “</a:t>
            </a:r>
            <a:r>
              <a:rPr lang="en-A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valeo”- </a:t>
            </a:r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 здоровим та “</a:t>
            </a:r>
            <a:r>
              <a:rPr lang="en-A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logos” - </a:t>
            </a:r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вчення) </a:t>
            </a:r>
            <a:r>
              <a:rPr lang="uk-UA" sz="2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3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0" y="105013"/>
            <a:ext cx="1219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Основною метою валеології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максимальне використання успадкованих механізмів і резервів життєдіяльності людини та підтримання на високому рівні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організму до умов внутрішнього та зовнішнього середовища.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теоретичному плані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валеології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вивчення закономірностей підтримання здоров'я, моделювання та досягнення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здорового способу життя.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практичному плані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мету валеології можна бачити в розробленні заходів і визначенні умов для збереження та зміцнення здоров'я.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485" y="3540234"/>
            <a:ext cx="582168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6" name="Прямокутник 5"/>
          <p:cNvSpPr/>
          <p:nvPr/>
        </p:nvSpPr>
        <p:spPr>
          <a:xfrm>
            <a:off x="0" y="128017"/>
            <a:ext cx="1219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визначають закономірності здорового буття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</a:p>
          <a:p>
            <a:pPr algn="ctr"/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</a:p>
          <a:p>
            <a:pPr algn="ctr"/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Гомеостаз</a:t>
            </a:r>
          </a:p>
          <a:p>
            <a:pPr algn="ctr"/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</a:p>
          <a:p>
            <a:pPr algn="ctr"/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енотип </a:t>
            </a:r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Ф</a:t>
            </a:r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енотип</a:t>
            </a:r>
          </a:p>
          <a:p>
            <a:pPr algn="ctr"/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доров'я </a:t>
            </a:r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Х</a:t>
            </a:r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вороба</a:t>
            </a:r>
          </a:p>
          <a:p>
            <a:pPr algn="ctr"/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6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 </a:t>
            </a:r>
            <a:r>
              <a:rPr lang="uk-UA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</a:p>
        </p:txBody>
      </p:sp>
    </p:spTree>
    <p:extLst>
      <p:ext uri="{BB962C8B-B14F-4D97-AF65-F5344CB8AC3E}">
        <p14:creationId xmlns:p14="http://schemas.microsoft.com/office/powerpoint/2010/main" val="352352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0" y="74912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вища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 з фізичною та хімічною форма існування матерії, що закономірно виникає за певних умов у процесі її розвитку.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Живі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 відрізняються від неживих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обміном речовин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неодмінною умовою життя, здатністю до розмноження, зростання, активної регуляції свого складу і функцій, до різних форм руху, подразливістю, пристосованістю до середовища тощо. </a:t>
            </a:r>
          </a:p>
        </p:txBody>
      </p:sp>
      <p:pic>
        <p:nvPicPr>
          <p:cNvPr id="1026" name="Picture 2" descr="Презентація &quot;Життя - найвища цінніст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4783"/>
            <a:ext cx="3647090" cy="279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 людини два життя: друге починається, коли розумієш, що життя тільки одне.  Конфуцій.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90" y="3689583"/>
            <a:ext cx="4168464" cy="27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цитати про життя до сліз -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554" y="3689583"/>
            <a:ext cx="4286250" cy="27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6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7" name="Рисунок 6" descr="Адаптація (як процес) – сукупність морфологічних, фізіологічних і метаболічних змін, які є основою пристосування організму до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02056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кутник 7"/>
          <p:cNvSpPr/>
          <p:nvPr/>
        </p:nvSpPr>
        <p:spPr>
          <a:xfrm>
            <a:off x="7051040" y="0"/>
            <a:ext cx="49580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>
                <a:solidFill>
                  <a:srgbClr val="FFC000"/>
                </a:solidFill>
              </a:rPr>
              <a:t>ГОМЕОСТА́З</a:t>
            </a:r>
            <a:r>
              <a:rPr lang="vi-VN" dirty="0" smtClean="0">
                <a:solidFill>
                  <a:srgbClr val="FFC000"/>
                </a:solidFill>
              </a:rPr>
              <a:t> (від </a:t>
            </a:r>
            <a:r>
              <a:rPr lang="vi-VN" dirty="0" smtClean="0">
                <a:solidFill>
                  <a:srgbClr val="FFC000"/>
                </a:solidFill>
                <a:hlinkClick r:id="rId4"/>
              </a:rPr>
              <a:t>гомео...</a:t>
            </a:r>
            <a:r>
              <a:rPr lang="vi-VN" dirty="0" smtClean="0">
                <a:solidFill>
                  <a:srgbClr val="FFC000"/>
                </a:solidFill>
              </a:rPr>
              <a:t> і грец. </a:t>
            </a:r>
            <a:r>
              <a:rPr lang="el-GR" dirty="0" smtClean="0">
                <a:solidFill>
                  <a:srgbClr val="FFC000"/>
                </a:solidFill>
              </a:rPr>
              <a:t>στάσις – </a:t>
            </a:r>
            <a:r>
              <a:rPr lang="vi-VN" dirty="0" smtClean="0">
                <a:solidFill>
                  <a:srgbClr val="FFC000"/>
                </a:solidFill>
              </a:rPr>
              <a:t>стояння, нерухомість) – здатність біологічних систем підтримувати відносно постійний склад і властивості внутрішнього середовища та сталість основних фізіологічних функцій організму.</a:t>
            </a:r>
            <a:endParaRPr lang="uk-UA" dirty="0">
              <a:solidFill>
                <a:srgbClr val="FFC000"/>
              </a:solidFill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7020560" y="1697335"/>
            <a:ext cx="4683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>
                <a:solidFill>
                  <a:srgbClr val="FFC000"/>
                </a:solidFill>
              </a:rPr>
              <a:t>Гомеоста́з</a:t>
            </a:r>
            <a:r>
              <a:rPr lang="vi-VN" dirty="0" smtClean="0">
                <a:solidFill>
                  <a:srgbClr val="FFC000"/>
                </a:solidFill>
              </a:rPr>
              <a:t> — стан рівноваги динамічного середовища, у якому відбуваються біологічні процеси. Здебільшого цей термін вживається в медицині та біології.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10" name="Рисунок 9" descr="Внутрішнє середовище організму. Гомеостаз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51040" y="2865120"/>
            <a:ext cx="5140960" cy="371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59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ИДИ АДАПТАЦІЇ: за механізмами формування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72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кутник 3"/>
          <p:cNvSpPr/>
          <p:nvPr/>
        </p:nvSpPr>
        <p:spPr>
          <a:xfrm>
            <a:off x="7711440" y="477520"/>
            <a:ext cx="43078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 і фенотип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генотипом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розуміється спадкова основа організму, сукупність генів, локалізованих у хромосомах. У ширшому сенсі це сукупність усіх спадкових факторів організму.</a:t>
            </a:r>
          </a:p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 формується як закономірний наслідок генетичного розвитку, зумовленого вдосконаленням адаптаційних механізмів до відносно постійних і мінливих умов зовнішнього середовища. </a:t>
            </a:r>
            <a:endParaRPr lang="en-US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фенотипом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розуміють сукупність усіх ознак і властивостей організму, що сформувалися у процесі його індивідуального розвитку. Фенотип визначається взаємодією генотипу, тобто спадкової основи організму, з умовами середовища, в яких протікає його розвиток.</a:t>
            </a:r>
            <a:endParaRPr lang="uk-UA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9696" y="-173567"/>
            <a:ext cx="1211842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uk-UA" sz="3200" b="1" dirty="0">
                <a:solidFill>
                  <a:srgbClr val="C00000"/>
                </a:solidFill>
              </a:rPr>
              <a:t>Психологічний </a:t>
            </a:r>
            <a:r>
              <a:rPr lang="uk-UA" sz="3200" b="1" dirty="0" smtClean="0">
                <a:solidFill>
                  <a:srgbClr val="C00000"/>
                </a:solidFill>
              </a:rPr>
              <a:t>гомеостаз</a:t>
            </a:r>
            <a:r>
              <a:rPr lang="en-US" sz="3200" b="1" dirty="0" smtClean="0">
                <a:solidFill>
                  <a:srgbClr val="C00000"/>
                </a:solidFill>
              </a:rPr>
              <a:t>             </a:t>
            </a:r>
            <a:r>
              <a:rPr lang="uk-UA" sz="3200" b="1" dirty="0" smtClean="0">
                <a:solidFill>
                  <a:srgbClr val="C00000"/>
                </a:solidFill>
              </a:rPr>
              <a:t>Subjective Well-being</a:t>
            </a:r>
            <a:endParaRPr lang="uk-UA" b="1" dirty="0"/>
          </a:p>
          <a:p>
            <a:r>
              <a:rPr lang="uk-UA" sz="2400" b="1" dirty="0"/>
              <a:t>У </a:t>
            </a:r>
            <a:r>
              <a:rPr lang="uk-UA" sz="2400" b="1" dirty="0">
                <a:hlinkClick r:id="rId2" tooltip="Психологія"/>
              </a:rPr>
              <a:t>психології</a:t>
            </a:r>
            <a:r>
              <a:rPr lang="uk-UA" sz="2400" b="1" dirty="0"/>
              <a:t>, </a:t>
            </a:r>
            <a:r>
              <a:rPr lang="uk-UA" sz="2400" dirty="0"/>
              <a:t>гомеостатичні установки менш зрозумілі, але одна, яка привернула увагу — це постійне підтримування гарних відчуттів щодо себе, відоме як </a:t>
            </a:r>
            <a:r>
              <a:rPr lang="uk-UA" sz="2400" b="1" dirty="0">
                <a:solidFill>
                  <a:srgbClr val="C00000"/>
                </a:solidFill>
              </a:rPr>
              <a:t>особистий добробут </a:t>
            </a:r>
            <a:r>
              <a:rPr lang="uk-UA" sz="2400" b="1" dirty="0" smtClean="0"/>
              <a:t>(SWB</a:t>
            </a:r>
            <a:r>
              <a:rPr lang="uk-UA" sz="2400" b="1" dirty="0"/>
              <a:t>). </a:t>
            </a:r>
            <a:endParaRPr lang="en-US" sz="2400" dirty="0" smtClean="0"/>
          </a:p>
          <a:p>
            <a:r>
              <a:rPr lang="uk-UA" b="1" dirty="0"/>
              <a:t>Суб'єктивне благополуччя (</a:t>
            </a:r>
            <a:r>
              <a:rPr lang="en-AU" b="1" dirty="0"/>
              <a:t>SWB) </a:t>
            </a:r>
            <a:r>
              <a:rPr lang="en-AU" dirty="0"/>
              <a:t>- </a:t>
            </a:r>
            <a:r>
              <a:rPr lang="uk-UA" dirty="0"/>
              <a:t>це науковий термін для позначення щастя і задоволеності </a:t>
            </a:r>
            <a:r>
              <a:rPr lang="uk-UA" dirty="0" smtClean="0"/>
              <a:t>життям. Деякі </a:t>
            </a:r>
            <a:r>
              <a:rPr lang="uk-UA" dirty="0"/>
              <a:t>з основних детермінант суб'єктивного благополуччя - це вроджений темперамент людини, якість її соціальних стосунків, суспільство, в якому вона живе, та її здатність задовольняти свої базові потреби. </a:t>
            </a:r>
            <a:endParaRPr lang="en-US" dirty="0" smtClean="0"/>
          </a:p>
          <a:p>
            <a:r>
              <a:rPr lang="uk-UA" b="1" dirty="0" smtClean="0"/>
              <a:t>Важливо</a:t>
            </a:r>
            <a:r>
              <a:rPr lang="uk-UA" dirty="0"/>
              <a:t>, що дослідники також вивчали наслідки суб'єктивного благополуччя і виявили, що "щасливі" люди, швидше за все, будуть здоровішими і житимуть довше, матимуть кращі соціальні стосунки і будуть більш продуктивними на </a:t>
            </a:r>
            <a:r>
              <a:rPr lang="uk-UA" dirty="0" smtClean="0"/>
              <a:t>роботі.</a:t>
            </a:r>
            <a:endParaRPr lang="en-US" dirty="0" smtClean="0"/>
          </a:p>
          <a:p>
            <a:r>
              <a:rPr lang="uk-UA" dirty="0"/>
              <a:t>Л</a:t>
            </a:r>
            <a:r>
              <a:rPr lang="uk-UA" dirty="0" smtClean="0"/>
              <a:t>юди </a:t>
            </a:r>
            <a:r>
              <a:rPr lang="uk-UA" dirty="0"/>
              <a:t>з </a:t>
            </a:r>
            <a:r>
              <a:rPr lang="uk-UA" b="1" dirty="0" smtClean="0"/>
              <a:t>високим рівнем суб'єктивного благополуччя </a:t>
            </a:r>
            <a:r>
              <a:rPr lang="uk-UA" dirty="0" smtClean="0"/>
              <a:t>виглядають </a:t>
            </a:r>
            <a:r>
              <a:rPr lang="uk-UA" dirty="0"/>
              <a:t>здоровішими і функціонують більш ефективно порівняно з людьми, які перебувають у стані хронічного стресу, депресії або гніву. Таким чином, щастя - це не просто гарне самопочуття, але й користь для людини та її оточення.</a:t>
            </a:r>
          </a:p>
        </p:txBody>
      </p:sp>
      <p:pic>
        <p:nvPicPr>
          <p:cNvPr id="2050" name="Picture 2" descr="Радійте частіше - вчені довели, що відчуття щастя покращує людині здоров'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2966"/>
            <a:ext cx="2764221" cy="257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З Днем щастя – картинки, прикольні вітання та 5 рецептів щастя - Свята -  Главред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918" y="4282966"/>
            <a:ext cx="3079530" cy="257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Рейтинг щастя: Україна в аутсайдерах, лідери - скандинави - BBC News Україна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448" y="4282966"/>
            <a:ext cx="3048001" cy="257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Крилаті вислови про щастя - Dovidka.biz.u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159" y="4282966"/>
            <a:ext cx="3310759" cy="257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83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0975910" y="62828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457200" y="1151653"/>
            <a:ext cx="114634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завдання валеології</a:t>
            </a:r>
            <a:endParaRPr lang="uk-UA" sz="36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діагностичних моделей здоров’я і методів його оцінки та прогнозування; 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кількісна оцінка рівня і резервів здоров’я практично здорової людини; 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скринінг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моніторинг стану здоров’я індивіда; 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«психології» здоров’я, установки на здоровий спосіб життя та мотивації до його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корекції з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зміцнення здоров’я; 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 оздоровчих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їх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реалізація; 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 оздоровчих програм</a:t>
            </a:r>
          </a:p>
        </p:txBody>
      </p:sp>
    </p:spTree>
    <p:extLst>
      <p:ext uri="{BB962C8B-B14F-4D97-AF65-F5344CB8AC3E}">
        <p14:creationId xmlns:p14="http://schemas.microsoft.com/office/powerpoint/2010/main" val="237357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195943" y="241393"/>
            <a:ext cx="11996057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Об'єкт вивчення валеології</a:t>
            </a:r>
            <a:endParaRPr lang="uk-UA" sz="2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 об'єктом вивчення валеології є </a:t>
            </a: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індивідуальне здоров'я людини як категорія якості життя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Валеологія 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спрямована на відновлення, зміцнення і поліпшення здоров'я, а також прищеплення таких необхідних важливих навичок,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як:</a:t>
            </a:r>
            <a:r>
              <a:rPr lang="uk-UA" sz="14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активний </a:t>
            </a: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спосіб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життя;</a:t>
            </a:r>
            <a:r>
              <a:rPr lang="uk-UA" sz="1400" b="1" i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повноцінний відпочинок;</a:t>
            </a:r>
            <a:r>
              <a:rPr lang="uk-UA" sz="1400" b="1" i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раціональна </a:t>
            </a: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фізична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активність;</a:t>
            </a:r>
            <a:r>
              <a:rPr lang="uk-UA" sz="1400" b="1" i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збалансоване харчування;</a:t>
            </a:r>
            <a:r>
              <a:rPr lang="uk-UA" sz="1400" b="1" i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дотримання </a:t>
            </a: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чистоти і гігієни. </a:t>
            </a:r>
            <a:endParaRPr lang="uk-UA" b="1" i="1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валеології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індивідуальне здоров'я та резерви здоров'я людини, а також здоровий спосіб життя</a:t>
            </a:r>
            <a:endParaRPr lang="uk-UA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Челенж &quot;Я обираю здоровий спосіб життя, а ти?&quot; - СЗОШ №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57" y="3106536"/>
            <a:ext cx="4876800" cy="36576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94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0" y="-83975"/>
            <a:ext cx="12101804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Організація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Охорони Здоров'я (ВООЗ)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Фізичне </a:t>
            </a: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 –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 тіла (фізичні можливості й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фізичне благополуччя, ступінь активності та зношення функціональних систем органів, тканин і організму в цілому).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Психічне здоров’я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стан емоцій, ступінь розвитку інтелекту, розуму (психологічне благополуччя, рівень тривожності й депресії, контроль емоцій і поведінки, пізнавальні функції).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Духовне здоров’я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здоров’я свідомості й процесу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мислення.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lh5.googleusercontent.com/NqNqZmWgSrVBYnJ08QwF-eF755-tVk9AMJU7kVe_a-U-BfhOXMCnWJPKIVvx2-zadMS-rT1-gP3S8DLsqk-ekpFBFQ9LvPP9yqLfrWR_clkg_CSvwT4OJQG0eNt9ac27uWcfscwS68g3d-Me0y8Mvl_-cA=s204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60" y="2732048"/>
            <a:ext cx="7027999" cy="3947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797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326571" y="278781"/>
            <a:ext cx="11460267" cy="5262979"/>
          </a:xfrm>
          <a:prstGeom prst="rect">
            <a:avLst/>
          </a:prstGeom>
          <a:solidFill>
            <a:schemeClr val="accent3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Те, що робить людей здоровими чи ні – охоплюють наступні чинники: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Дохід і соціальний статус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вищий дохід і соціальний статус пов'язані з кращим здоров'ям. Що більший розрив між найбагатшими і найбіднішими людьми, то більші відмінності у здоров'ї.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Освіта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низький рівень освіти пов'язаний із поганим здоров'ям, більшим стресом і 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меншою впевненістю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собі.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Фізичне середовище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безпечна вода і чисте повітря, здорові робочі місця, безпечні будинки, громади та дороги - все це сприяє доброму здоров'ю. Зайнятість та умови праці - люди, які працюють за наймом, більш здорові, особливо ті, хто має більше контролю над умовами праці.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Мережі соціальної підтримки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більша підтримка з боку родин, друзів і громад пов'язана з поліпшенням здоров'я. Культура - звичаї та традиції, вірування сім'ї та суспільства впливають на здоров'я.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Генетика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спадковість відіграє роль у визначенні тривалості життя, здоров'я та ймовірності розвитку певних захворювань. Особиста поведінка та навички подолання труднощів - збалансоване харчування, активний спосіб життя, паління, вживання алкоголю і те, як ми справляємось із життєвими стресами та проблемами, все це впливає на здоров'я.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Медичні послуги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доступ і використання послуг із профілактики та лікування захворювань впливають на здоров'я.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Стать -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чоловіки і жінки страждають від різних типів захворювань </a:t>
            </a: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різному віці </a:t>
            </a:r>
            <a:endParaRPr lang="uk-UA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 ВООЗ https://www.who.int/news-room/questions-and-answers/item/determinants-of-health</a:t>
            </a:r>
          </a:p>
        </p:txBody>
      </p:sp>
      <p:pic>
        <p:nvPicPr>
          <p:cNvPr id="4" name="Picture 2" descr="https://lh3.googleusercontent.com/8RDmgNcmfd-NVYmKoSQG54rPcXoJvZRMx1yI-_UjvqzDn0lEKBphq8jsenc_4CcZspMktwzY906AakGqS8TeTupuT95AB-1bgMMpSFjlX_J5PkxXpvID1ZIrOEIZD2pdUU1LydFF34LobwIIwWc31qXvf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475" y="517654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4" name="Рисунок 3" descr="https://lh6.googleusercontent.com/MB1bpn5T5CX4RB2SSPJejYwAkX1tp2kELqsOPl1nA10ea7nkTAPj8PSgR6dDYD0KB75WFioqnY6wzQDnOUkkhgrbZs34sPf7arp3lbTgRtQEotrk8ee-fHpqBZn1pW5F41Qj4lGDgNd0feGHaNZB4Ygwwg=s204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22" y="264568"/>
            <a:ext cx="8218449" cy="64150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кутник 1"/>
          <p:cNvSpPr/>
          <p:nvPr/>
        </p:nvSpPr>
        <p:spPr>
          <a:xfrm>
            <a:off x="8541835" y="2792933"/>
            <a:ext cx="34443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 фактори,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 як емоції, думки та поведінка, можуть мати значний вплив на результати фізичного </a:t>
            </a:r>
            <a:r>
              <a:rPr lang="uk-UA" sz="2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endParaRPr lang="uk-UA" sz="20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 як культурні норми та мережі соціальної підтримки, також можуть відігравати вирішальну роль у формуванні здоров'я людини.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8419171" y="291282"/>
            <a:ext cx="35670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Біопсихосоціальна модель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відома як біопсихосоціальна модель Джорджа Енгеля, є теоретичною основою, яку вперше представив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1977 році.</a:t>
            </a:r>
          </a:p>
        </p:txBody>
      </p:sp>
    </p:spTree>
    <p:extLst>
      <p:ext uri="{BB962C8B-B14F-4D97-AF65-F5344CB8AC3E}">
        <p14:creationId xmlns:p14="http://schemas.microsoft.com/office/powerpoint/2010/main" val="348336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Які гени передаються синові від матері: правила генетики і що діти успадковують виключно від батьк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1" y="100595"/>
            <a:ext cx="3237186" cy="221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3356517" y="50297"/>
            <a:ext cx="8653346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uk-UA" b="1" dirty="0">
                <a:solidFill>
                  <a:srgbClr val="111111"/>
                </a:solidFill>
                <a:latin typeface="Karla"/>
              </a:rPr>
              <a:t>Психолог Дженніфер Дельгадо</a:t>
            </a:r>
            <a:r>
              <a:rPr lang="uk-UA" dirty="0">
                <a:solidFill>
                  <a:srgbClr val="111111"/>
                </a:solidFill>
                <a:latin typeface="Karla"/>
              </a:rPr>
              <a:t>, яка досліджувала цю особливість, каже, що інтелект передається у спадок. Це вченим вже вдалося встановити. Однак буквально кілька років тому практично всі думали, що розумові здібності дитини передаються в першу чергу від батька.</a:t>
            </a:r>
          </a:p>
          <a:p>
            <a:pPr algn="just" fontAlgn="base"/>
            <a:r>
              <a:rPr lang="uk-UA" dirty="0">
                <a:solidFill>
                  <a:srgbClr val="111111"/>
                </a:solidFill>
                <a:latin typeface="Karla"/>
              </a:rPr>
              <a:t>Зараз вже можна з упевненістю запевняти, що діти </a:t>
            </a:r>
            <a:r>
              <a:rPr lang="uk-UA" dirty="0" smtClean="0">
                <a:solidFill>
                  <a:srgbClr val="111111"/>
                </a:solidFill>
                <a:latin typeface="Karla"/>
              </a:rPr>
              <a:t>успадковують</a:t>
            </a:r>
          </a:p>
          <a:p>
            <a:pPr algn="just" fontAlgn="base"/>
            <a:r>
              <a:rPr lang="uk-UA" dirty="0" smtClean="0">
                <a:solidFill>
                  <a:srgbClr val="111111"/>
                </a:solidFill>
                <a:latin typeface="Karla"/>
              </a:rPr>
              <a:t> </a:t>
            </a:r>
            <a:r>
              <a:rPr lang="uk-UA" sz="2400" b="1" dirty="0" smtClean="0">
                <a:solidFill>
                  <a:srgbClr val="111111"/>
                </a:solidFill>
                <a:latin typeface="Karla"/>
              </a:rPr>
              <a:t>Інтелект </a:t>
            </a:r>
            <a:r>
              <a:rPr lang="uk-UA" sz="2400" b="1" dirty="0">
                <a:solidFill>
                  <a:srgbClr val="C00000"/>
                </a:solidFill>
                <a:latin typeface="Karla"/>
              </a:rPr>
              <a:t>від матері</a:t>
            </a:r>
            <a:r>
              <a:rPr lang="uk-UA" sz="2400" b="1" dirty="0">
                <a:solidFill>
                  <a:srgbClr val="111111"/>
                </a:solidFill>
                <a:latin typeface="Karla"/>
              </a:rPr>
              <a:t>, тому що гени інтелекту розташовані на Х-хромосомі </a:t>
            </a:r>
            <a:r>
              <a:rPr lang="uk-UA" dirty="0" smtClean="0">
                <a:solidFill>
                  <a:srgbClr val="111111"/>
                </a:solidFill>
                <a:latin typeface="Karla"/>
              </a:rPr>
              <a:t>.</a:t>
            </a:r>
            <a:endParaRPr lang="uk-UA" dirty="0" smtClean="0"/>
          </a:p>
        </p:txBody>
      </p:sp>
      <p:sp>
        <p:nvSpPr>
          <p:cNvPr id="4" name="Прямокутник 3"/>
          <p:cNvSpPr/>
          <p:nvPr/>
        </p:nvSpPr>
        <p:spPr>
          <a:xfrm>
            <a:off x="-1" y="2316586"/>
            <a:ext cx="121919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  <a:latin typeface="RobotoLight"/>
              </a:rPr>
              <a:t>Генетика — одна з найзагадковіших і найцікавіших наук.</a:t>
            </a:r>
          </a:p>
          <a:p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генетичні особливості, які діти успадковують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батьків:</a:t>
            </a:r>
          </a:p>
          <a:p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Захворювання серця.</a:t>
            </a:r>
          </a:p>
          <a:p>
            <a:pPr algn="just"/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досліджень, які проводили вчені Університету Лестера, чоловіки-носії певного типу хромосоми, майже на 50% частіше схильні до захворювань, що вражає коронарну артерію (стан, що характеризується зменшенням доставки кисню в серці). І ця особливість може передаватися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синам.</a:t>
            </a:r>
          </a:p>
          <a:p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Психічні розлади.</a:t>
            </a:r>
          </a:p>
          <a:p>
            <a:pPr algn="just"/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 психічних розладів, які передаються від чоловіків до дітей — шизофренія і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дефіциту уваги і гіперактивності (СДУГ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віком батька ризик підвищується, оскільки з роками ДНК чоловіка мутує. Що стосується жінок, то вони народжуються з певним набором яйцеклітин, а їх ДНК не змінюється протягом усього життя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В ЧОТИРИ РАЗИ ЧАСТІШЕ МАЮТЬ НОВІ МУТАЦІЇ В СВОЇЙ ДНК, ТОМУ ЩО ВОНИ ПРОДОВЖУЮТЬ ВИРОБЛЯТИ НОВУ СПЕРМУ В МІРУ СТАРІННЯ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Криві зуби.</a:t>
            </a:r>
          </a:p>
          <a:p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батьків діти можуть наслідувати і проблеми з зубами. Все тому, що чоловічі гени, які відповідають за форму щелепи і здоров’я зубів, набагато сильніші, ніж жіночі. Через них дитина може отримати криві зуби або слабку емаль.</a:t>
            </a:r>
          </a:p>
          <a:p>
            <a:pPr algn="just"/>
            <a:endParaRPr lang="uk-UA" b="0" i="0" dirty="0">
              <a:solidFill>
                <a:srgbClr val="3F3F3F"/>
              </a:solidFill>
              <a:effectLst/>
              <a:latin typeface="RobotoLight"/>
            </a:endParaRPr>
          </a:p>
        </p:txBody>
      </p:sp>
    </p:spTree>
    <p:extLst>
      <p:ext uri="{BB962C8B-B14F-4D97-AF65-F5344CB8AC3E}">
        <p14:creationId xmlns:p14="http://schemas.microsoft.com/office/powerpoint/2010/main" val="26665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9211" y="78059"/>
            <a:ext cx="12009862" cy="190821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fontAlgn="base"/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 до захворювань</a:t>
            </a:r>
          </a:p>
          <a:p>
            <a:pPr algn="just" fontAlgn="base"/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Ішемічні захворювання від батька</a:t>
            </a:r>
            <a:r>
              <a:rPr lang="uk-UA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передаватися </a:t>
            </a:r>
            <a:r>
              <a:rPr lang="uk-UA" sz="20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синам.</a:t>
            </a:r>
            <a:r>
              <a:rPr lang="uk-UA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Погана </a:t>
            </a:r>
            <a:r>
              <a:rPr lang="uk-UA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 крові, дистрофія м’язів, аутизм від </a:t>
            </a:r>
            <a:r>
              <a:rPr lang="uk-UA" sz="20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жінок передається синам</a:t>
            </a:r>
            <a:r>
              <a:rPr lang="uk-UA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Якщо мама носить дефектний ген, який відповідальний за дану хворобу, то вони можуть не з’явитися у дочок. Синові передається тільки одна </a:t>
            </a:r>
            <a:r>
              <a:rPr lang="en-A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 </a:t>
            </a:r>
            <a:r>
              <a:rPr lang="uk-UA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хромосома від мами, а дівчаткам 2 від обох батьків. Тому синам нічим замінити поганий ген</a:t>
            </a:r>
            <a:r>
              <a:rPr lang="uk-UA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uk-UA" b="0" i="0" dirty="0">
              <a:solidFill>
                <a:srgbClr val="111111"/>
              </a:solidFill>
              <a:effectLst/>
              <a:latin typeface="Karl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9211" y="1700975"/>
            <a:ext cx="12009862" cy="49244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Проблеми з дітонародженням.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Чоловіки, які мають низьку якість сперми, можуть нагородити такою ж проблемою своїх синів. Так стверджують вчені в дослідженні, опублікованому в журналі </a:t>
            </a:r>
            <a:r>
              <a:rPr kumimoji="0" lang="uk-UA" altLang="uk-UA" sz="2000" b="1" i="0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Human </a:t>
            </a:r>
            <a:r>
              <a:rPr kumimoji="0" lang="en-US" altLang="uk-UA" sz="2000" b="1" i="0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Reproduction</a:t>
            </a:r>
            <a:r>
              <a:rPr kumimoji="0" lang="uk-UA" altLang="uk-UA" sz="20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uk-UA" altLang="uk-UA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Навіть, якщо парі й вдалося народити дитину за допомогою ЕКЗ, сини, швидше за все, будуть боротися з безпліддям так само, як і їхні тати.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Стать дитини.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Так, саме гени батька визначають, хто у пари народиться – хлопчик чи дівчинка. Для того, щоб спрогнозувати стать майбутньої дитини, потрібно подивитися на генеалогічне дерево батька, йдеться в дослідженні,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опублікованому в Science Daily</a:t>
            </a: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uk-UA" altLang="uk-UA" sz="2000" b="1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сперма батька несе Х-хромосому, то об’єднавшись з Х-хромосомою матері, виходить дівчинка. І навпаки – якщо сперма батька заряджена Y-хромосомою, буде хлопчик.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Колір очей дитини.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правді кажучи, гени обох батьків відіграють певну роль у тому, який колір очей отримає дитина. Але найчастіше їй передаються </a:t>
            </a: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риси обличчя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колір очей батька – його гени домінують над генами жінки.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Зріст дитини.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Ріст дитини дійсно багато в чому залежить від генів, особливо </a:t>
            </a: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батьківських.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Якщо </a:t>
            </a: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батько високий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діти теж будуть високими, можливо не такими високими, як батько, якщо мати низького зросту, але тим не менш.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-313347" y="253185"/>
            <a:ext cx="12101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Історичне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тановлення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науки про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</a:t>
            </a:r>
            <a:endParaRPr lang="uk-UA" sz="1400" dirty="0" smtClean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spcAft>
                <a:spcPts val="0"/>
              </a:spcAft>
            </a:pP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Концепція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здоров'я як балансу між людиною і навколишнім середовищем, єдності душі й тіла та природного походження хвороб була основою уявлень про здоров'я в Стародавній Греції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-735724" y="1191206"/>
            <a:ext cx="126229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450215" algn="just"/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Платон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(429-347 рр. до н.е.) у своїх "Діалогах" вказував, що досконале людське суспільство може бути досягнуте через гармонізацію інтересів особистості та суспільства, і що ідеал давньогрецької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філософії "здоровий дух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здоровому тілі" може бути досягнутий, якщо люди встановлять внутрішню гармонію та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гармонію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фізичним і соціальним середовищем.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450215" algn="just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Згідно з ученням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Аристотеля,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людина за своєю природою - істота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вона прагне жити у спільнотах, де зобов'язана дотримуватися моральних норм та етичних правил. Аристотель наголошував на необхідності регулювання відносин у суспільстві для досягнення гармонійного функціонування та збереження здоров'я його членів. 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450215" algn="just"/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Демокріт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пов'язував здоров'я з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поведінкою,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розмірковуючи, чому люди моляться Богу про здоров'я, яке, по суті, перебуває під їхнім власним контролем. 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6124" y="4162039"/>
            <a:ext cx="118094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Гіппократ (близько 460 до н.е.)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пояснював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 у зв'язку з факторами навколишнього середовища і способом життя.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Гіппократ був творцем концепції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«позитивного здоров'я»,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яке залежало від первинної конституції людини (сьогодні ми вважаємо її генетикою), дієти та фізичних вправ. Він вважав, що правильне харчування і фізичні вправи необхідні для здоров'я, а зміна пір року глибоко впливає на розум і тіло, внаслідок чого взимку (хвороби дихальних шляхів) і влітку (хвороби травного тракту) переважають різні типи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захворювань.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95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210207" y="190052"/>
            <a:ext cx="12192000" cy="1288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Усі сучасні концепції здоров'я визнають здоров'я як щось більше, ніж відсутність хвороб, маючи на увазі максимальну здатність людини до самореалізації та самоздійснення. Це має врівноважувати внутрішні сили і можливості людини з почуттям задоволення або незадоволеності в її відносинах з навколишнім середовищем 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210207" y="1478931"/>
            <a:ext cx="11654691" cy="3000821"/>
          </a:xfrm>
          <a:prstGeom prst="rect">
            <a:avLst/>
          </a:prstGeom>
          <a:solidFill>
            <a:schemeClr val="accent4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центром розвитку валеології стало місто Київ, де формування валео­логічного напрямку було пов’язане із спортивною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медициною.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1985 році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Генадій Леонідович Апанасенко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вперше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представив обгрунтовану ним модель для оцінки рівня­ соматичного здоров’я індивіда за прямими показниками, привів до­кази її інформативності, розкрив перспективи використання цієї моделі в профілактиці­ захворювань та оздоровлення населення. Мова йшла також про необхідність формування вчення про здоров’я на додаток до вчення про хвороби, що є основою клінічної медицини. У цьому ж році була опублікована його перша стаття про методологію кількісної оцінки рівня здоров’я індивіда (журнал «Гігієна і санітарія», 1986 р.). 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0" y="4479752"/>
            <a:ext cx="121018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Видатний Український вчений професор Заслужений працівник освіти України (2003)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Генадій Леонідович Апанасенко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розглядає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«здоров'я»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“цілісний, динамічний стан, що характеризується певними резервами синергетичної, пластичної та регуляторної забезпеченості функцій, тривалістю та впливом негативних чинників навколишнього середовища і є основою для виконання соціальних та біологічних функцій."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3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0" y="431136"/>
            <a:ext cx="118202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думку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доктора медичних наук академіка Національної академії наук України 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Амосова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Микола Михайлович,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справжній науковий підхід до поняття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«здоров'я»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 бути кількісним.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його словами: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здоров'я»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noProof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суму «резервних потужностей» основних функціональних систем. У свою ч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ергу,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 резервні потужності можна визначити через «коефіцієнт резерву». 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Оцінюючи здоров’я,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слід пам’ятати, що дефіцит здоров’я може виявлятися як у стані хвороби, так і, в так званому, “третьому стані”, тобто стані передхвороби. 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lh5.googleusercontent.com/ZtmBp9YPecrvgQh_m4H5Kv1NCdHU-q9kOYyUnae7R6mhKq5fti_qjX9C2SJHROe_nNStDmRcwA2fw6LqvFI_nNKi7_XZSrwGNpMcshVg5vRXUwSAAUEs1FRqWiuqJZKr-ETqSJaa8TBebJAYts28qQJrnA=s204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51" y="3016459"/>
            <a:ext cx="7409107" cy="360184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5044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446049" y="426779"/>
            <a:ext cx="11316064" cy="3000821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ТРЕТІЙ СТАН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перехідний стан між здоров'ям і хворобою, що передбачає можливість розвитку патологічного процесу внаслідок зниження резервів здоров'я без зміни сили діючих факторів, умов життєдіяльності (Г.Л. Апанасенко, 2001). У третьому стані резерви нормального функціонування систем організму зміщено у бік виснаження. В цьому стані організм витрачає енергію тільки на збереження життя.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ТРЕТІЙ СТАН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стан неповного здоров'я. Він включає донозологічний і преморбідний стан. Межею переходу від стану здоров'я до донозологічного стану є той рівень здоров'я, який не може компенсувати зміни, що відбуваються в організмі під впливом негативних факторів. </a:t>
            </a:r>
            <a:endParaRPr lang="uk-UA" sz="14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446049" y="5391749"/>
            <a:ext cx="11316064" cy="738664"/>
          </a:xfrm>
          <a:prstGeom prst="rect">
            <a:avLst/>
          </a:prstGeom>
          <a:solidFill>
            <a:srgbClr val="FF000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Донозологічний стан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– стадія функціональної ­готовності організму до розвитку певного захворювання, часткова адаптація (граничний стан) до нових умов існування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46049" y="3541237"/>
            <a:ext cx="11316064" cy="1754326"/>
          </a:xfrm>
          <a:prstGeom prst="rect">
            <a:avLst/>
          </a:prstGeom>
          <a:solidFill>
            <a:schemeClr val="accent3"/>
          </a:solidFill>
          <a:effectLst>
            <a:glow rad="101600">
              <a:srgbClr val="00B0F0">
                <a:alpha val="60000"/>
              </a:srgb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Преморбідний 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 (передхвороба)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стан здоров'я, коли фізичне чи психічне благополуччя людини порушене, але об'єктивно не може бути зафіксоване жоден із відомих виявів хвороби. Однак деякі морфологічні дослідження дають підстави вважати, що в цьому періоді організм має мікроструктурні порушення в органах і тканинах. Отже, передхвороба - це фактичний початок хвороби.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5122" name="Picture 2" descr="https://lh4.googleusercontent.com/pO84PeiUaeWyxq4AukapRucuPSxzPQ9tzdwUDDHj_bj3xC8kviudEcaIz4PfegH_V81kKCe9s_1UGCxzVxo4bC2f3xaoaonVYIK5AJzjGmLQWZ7IJUikcZO2EfNVOu-iWkTHraPYK2y55M3kUd4n7UEvo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59" y="944545"/>
            <a:ext cx="10560817" cy="509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749091" y="483858"/>
            <a:ext cx="112742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 ВАЛЕОЛОГІЇ В СИСТЕМІ НАУК </a:t>
            </a:r>
            <a:endParaRPr lang="uk-UA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969476" y="6130413"/>
            <a:ext cx="9346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Валеологія - це комплекс наук, або міждисциплінарний 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966258" y="6211669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graphicFrame>
        <p:nvGraphicFramePr>
          <p:cNvPr id="8" name="Таблиця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53993"/>
              </p:ext>
            </p:extLst>
          </p:nvPr>
        </p:nvGraphicFramePr>
        <p:xfrm>
          <a:off x="0" y="0"/>
          <a:ext cx="12170979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455">
                  <a:extLst>
                    <a:ext uri="{9D8B030D-6E8A-4147-A177-3AD203B41FA5}">
                      <a16:colId xmlns:a16="http://schemas.microsoft.com/office/drawing/2014/main" val="3937049909"/>
                    </a:ext>
                  </a:extLst>
                </a:gridCol>
                <a:gridCol w="3037490">
                  <a:extLst>
                    <a:ext uri="{9D8B030D-6E8A-4147-A177-3AD203B41FA5}">
                      <a16:colId xmlns:a16="http://schemas.microsoft.com/office/drawing/2014/main" val="3550397598"/>
                    </a:ext>
                  </a:extLst>
                </a:gridCol>
                <a:gridCol w="3426372">
                  <a:extLst>
                    <a:ext uri="{9D8B030D-6E8A-4147-A177-3AD203B41FA5}">
                      <a16:colId xmlns:a16="http://schemas.microsoft.com/office/drawing/2014/main" val="3003406946"/>
                    </a:ext>
                  </a:extLst>
                </a:gridCol>
                <a:gridCol w="3720662">
                  <a:extLst>
                    <a:ext uri="{9D8B030D-6E8A-4147-A177-3AD203B41FA5}">
                      <a16:colId xmlns:a16="http://schemas.microsoft.com/office/drawing/2014/main" val="1721100314"/>
                    </a:ext>
                  </a:extLst>
                </a:gridCol>
              </a:tblGrid>
              <a:tr h="807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Визначальні </a:t>
                      </a:r>
                      <a:endParaRPr lang="uk-UA" sz="10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напрямки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науки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 </a:t>
                      </a:r>
                      <a:endParaRPr lang="uk-UA" sz="1400" b="1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(клінічна, профілактична, 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теоретична, експериментальна)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Гігієна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(загальна, комунальна, соціальна, радіаційна, харчування, праці, підліткова)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Валеологія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(медична, педагогічна,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психологічна, екологічна,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біологічна)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1262642754"/>
                  </a:ext>
                </a:extLst>
              </a:tr>
              <a:tr h="1073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напрямки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Позбавлення людини від захворювань, їх </a:t>
                      </a:r>
                      <a:r>
                        <a:rPr lang="uk-UA" sz="1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діагностика</a:t>
                      </a: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лікування та попередження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Дослідження 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підтримання здорових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умов життєдіяльності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людини та середовища її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проживання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зміцнення 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збереження здоров'я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3470101661"/>
                  </a:ext>
                </a:extLst>
              </a:tr>
              <a:tr h="787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концепція,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доктрина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Людина та її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захворювання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Людина в оптимальних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умовах життєдіяльності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середовища проживання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Людина та її здоров'я,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здоровий спосіб життя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(ЗСЖ)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1419910904"/>
                  </a:ext>
                </a:extLst>
              </a:tr>
              <a:tr h="715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Об'єкт вивчення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Людина, схильна до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захворюванням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Середовище проживання та умови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життєдіяльності людини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Практично здорова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524537005"/>
                  </a:ext>
                </a:extLst>
              </a:tr>
              <a:tr h="1145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дослідження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Хвороби людини, їхні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причини та механізми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розвитку; діагностика,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лікування та профілактика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захворювань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Здорові умови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життєдіяльності людини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 оптимальні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 середовища її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проживання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Здоров'я людини та його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резерви; їх оцінка,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розвиток і зміцнення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функціональних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можливостей людини</a:t>
                      </a:r>
                    </a:p>
                    <a:p>
                      <a:pPr marL="6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831067177"/>
                  </a:ext>
                </a:extLst>
              </a:tr>
              <a:tr h="1360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діагностики,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лікування 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попередження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захворювань людини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дослідження,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створення та підтримання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оптимальних для здоров'я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 середовища 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умов життєдіяльності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кількісної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 якісної оцінки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резервів здоров'я,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профілактики їх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зниження та корекції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 відхилень від норми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507559921"/>
                  </a:ext>
                </a:extLst>
              </a:tr>
              <a:tr h="966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Шляхи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досягнення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мети 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Зниження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захворюваності,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інвалідизації 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смертності населення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Зниження захворюваності,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травматизму 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інвалідизації населення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Зміцнення здоров'я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формування </a:t>
                      </a:r>
                    </a:p>
                    <a:p>
                      <a:pPr marL="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ЗСЖ населення</a:t>
                      </a:r>
                      <a:endParaRPr lang="uk-UA" sz="10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216" marR="28216" marT="0" marB="0"/>
                </a:tc>
                <a:extLst>
                  <a:ext uri="{0D108BD9-81ED-4DB2-BD59-A6C34878D82A}">
                    <a16:rowId xmlns:a16="http://schemas.microsoft.com/office/drawing/2014/main" val="278851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0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110532" y="745196"/>
            <a:ext cx="119912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Медицина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(анатомія, фізіологія, гігієна, санологія та ін.) розробляє нормативи забезпечення здоров’я, обґрунтовує систему знань і практичної діяльності щодо зміцнення і збереження здоров’я, попередження та лікування захворювань. Структурними щодо медицини вважають такі компоненти: науку про хвороби (патологію), науку про здорове середовище існування (гігієну), науку про механізми видужання (саногенез) і науку про суспільне здоров’я (санологію). </a:t>
            </a:r>
            <a:endParaRPr lang="uk-UA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Біологія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(загальна біологія, генетика, цитологія та ін.) досліджує закономірності життєдіяльності організмів у філогенезі, формує еволюційний погляд на природу здоров’я, створює цілісну картину біологічного світу.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Фізичне виховання і фізична культура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 закономірності підтримання й удосконалення фізичного розвитку і фізичної підготовленості як невід’ємних характеристик здоров’я. </a:t>
            </a:r>
          </a:p>
          <a:p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Психологія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вивчає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 психічного розвитку людини, стан психіки в різних умовах життєдіяльності, психологічні аспекти забезпечення здоров’я. </a:t>
            </a:r>
            <a:endParaRPr lang="uk-UA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Педагогіка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 мету, завдання, зміст і технології валеологічної освіти та виховання, спрямованих на формування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життєстійкої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 на здоров’я і на дотримання здорового способу життя.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Соціологія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виявляє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аспекти підтримання, зміцнення і збереження здоров’я та унеможливлення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 здоров’я. </a:t>
            </a:r>
            <a:endParaRPr lang="uk-UA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Політологія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роль, стратегію і тактику держави у забезпеченні і формуванні ціннісного ставлення до здоров’я своїх громадян.</a:t>
            </a:r>
          </a:p>
        </p:txBody>
      </p:sp>
    </p:spTree>
    <p:extLst>
      <p:ext uri="{BB962C8B-B14F-4D97-AF65-F5344CB8AC3E}">
        <p14:creationId xmlns:p14="http://schemas.microsoft.com/office/powerpoint/2010/main" val="9124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140101" y="350827"/>
            <a:ext cx="1171996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обґрунтовує економічні фактори забезпечення здоров’я, економічні цінності здоров’я в аспекті благополуччя народу і безпеки держави. 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Філософія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закономірності розвитку природи та суспільства, суб’єктом і об’єктом яких є людина. Через вплив на природу та суспільство, вона змінює їх, але сама, у свою чергу, підлягає впливу природних та суспільних чинників. Водночас формування філософського, діалектичного світогляду є суттєвим фактором у правильній оцінці ролі здоров’я в людському бутті. 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Культурологія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мету і шляхи культурологічної підготовки людини, суттєвою частиною якої є валеологічна культура. Історія простежує історичні корені, послідовність шляхів, засобів і методів підтримання здоров’я у світі, регіоні, в етносі. 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Географія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 кліматогеографічну та соціальноекономічну специфіку регіону, взаємовідношення людини із середовищем існування в аспекті адаптації людини і забезпечення здорового способу життя. 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Зв’язок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валеології з іншими науками має двосторонній характер. Використовуючи дані суміжних наук, валеологія сама може надавати вагомі результати для розвитку й конкретизації проблем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людинознавства.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55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пасибо за внимание будьте здоровы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02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409905" y="2775081"/>
            <a:ext cx="867103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9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Будьте здорові!</a:t>
            </a:r>
            <a:r>
              <a:rPr lang="uk-UA" sz="9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9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2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55576" y="4944824"/>
            <a:ext cx="1194183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Семінарське заняття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</a:p>
          <a:p>
            <a:pPr algn="just">
              <a:spcAft>
                <a:spcPts val="0"/>
              </a:spcAft>
            </a:pP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1.</a:t>
            </a:r>
            <a:r>
              <a:rPr lang="uk-UA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про фізичне здоров'я людини. Сучасні уявлення про здоров'я людини і факторах його визначають. Структура вкладу факторів у формування здоров'я. Спосіб життя: визначення і зміст поняття.</a:t>
            </a:r>
            <a:endParaRPr lang="uk-UA" sz="16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-270856" y="0"/>
            <a:ext cx="1276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Одеський національний медичний університет</a:t>
            </a:r>
            <a:endParaRPr lang="uk-UA" sz="2800" b="1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Кафедра фізичної реабілітації,спортивної медицини та </a:t>
            </a:r>
          </a:p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фізичного виховання</a:t>
            </a:r>
            <a:r>
              <a:rPr lang="uk-UA" sz="2800" dirty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endParaRPr lang="uk-UA" sz="2800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AutoShape 6" descr="Картинки мы выбираем здоровье (53 фото)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69504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812" y="1584350"/>
            <a:ext cx="2945363" cy="2749139"/>
          </a:xfrm>
          <a:prstGeom prst="rect">
            <a:avLst/>
          </a:prstGeom>
        </p:spPr>
      </p:pic>
      <p:pic>
        <p:nvPicPr>
          <p:cNvPr id="1034" name="Picture 10" descr="7 апреля – Всемирный день здоровья | Филиал ФБУЗ &quot;Центр гигиены и  эпидемиологии в городе Москве&quot; в ЗАО г. Москв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0725"/>
            <a:ext cx="3474033" cy="34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Здоровий спосіб життя – найкраща профілактика захворювань | Блоги БДМ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34" y="1607795"/>
            <a:ext cx="4330263" cy="274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0"/>
            <a:ext cx="12142991" cy="792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 ЗДОРОВОГО БУТТЯ ЛЮДИНИ</a:t>
            </a:r>
            <a:endParaRPr lang="uk-UA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 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гомеостаз </a:t>
            </a:r>
          </a:p>
          <a:p>
            <a:pPr algn="ctr" defTabSz="458788"/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генотип </a:t>
            </a:r>
            <a:r>
              <a:rPr lang="uk-UA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фенотип</a:t>
            </a:r>
          </a:p>
          <a:p>
            <a:pPr algn="ctr"/>
            <a:endParaRPr lang="uk-UA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здоров'я і хвороба</a:t>
            </a:r>
          </a:p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 життя 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2" y="572813"/>
            <a:ext cx="4134046" cy="1858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308" y="432414"/>
            <a:ext cx="3440163" cy="2174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408360"/>
            <a:ext cx="4196693" cy="2573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6307" y="2607089"/>
            <a:ext cx="3436681" cy="2204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2" y="4999685"/>
            <a:ext cx="4185350" cy="18583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6307" y="4811369"/>
            <a:ext cx="3505001" cy="20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7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" y="-94593"/>
            <a:ext cx="121919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ПРОБЛЕМІ ЗДОРОВ'Я </a:t>
            </a:r>
          </a:p>
          <a:p>
            <a:pPr algn="ctr"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 АДАПТАЦІЇ СЛІД ВВАЖАТИ ЦЕНТРАЛЬНИМ </a:t>
            </a:r>
            <a:endParaRPr lang="uk-UA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доров'я </a:t>
            </a:r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стан рівноваги між адаптаційними можливостями організму (потенціалом людини) і постійно мінливими умовами середовища. </a:t>
            </a: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 чітко це проявляється в характері вікових змін адаптації. </a:t>
            </a:r>
            <a:endParaRPr lang="uk-UA" sz="20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" y="2333685"/>
            <a:ext cx="84187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Адаптація дає змогу</a:t>
            </a: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Підтримувати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сталість внутрішнього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середовища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Збільшує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потужність гомеостатичних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механізмів. 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зв'язок із зовнішнім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середовищем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Дає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змогу утримувати істотні параметри організму </a:t>
            </a:r>
            <a:endParaRPr lang="uk-UA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фізіологічних межах, що забезпечують стабільність системи.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Корисний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 адаптації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полягає також у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зростанні здатності організму протистояти руйнівному впливу чинників зовнішнього середовища, </a:t>
            </a:r>
            <a:r>
              <a:rPr lang="uk-UA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 резистентності </a:t>
            </a:r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000" b="1" i="1" dirty="0"/>
              <a:t>Резистентність</a:t>
            </a:r>
            <a:r>
              <a:rPr lang="uk-UA" sz="2000" i="1" dirty="0"/>
              <a:t> ( від. лат. Resistentia – «опір», «протидія») – стійкість, опірність і несприйнятливість організму до будь-яких </a:t>
            </a:r>
            <a:r>
              <a:rPr lang="uk-UA" sz="2000" i="1" dirty="0" smtClean="0"/>
              <a:t>патогенних факторів </a:t>
            </a:r>
            <a:r>
              <a:rPr lang="uk-UA" sz="2000" i="1" dirty="0"/>
              <a:t>зовнішнього впливу – інфекцій, отрут, забруднення, паразитів і т.п. </a:t>
            </a:r>
            <a:r>
              <a:rPr lang="uk-UA" sz="2000" dirty="0"/>
              <a:t>зокрема, </a:t>
            </a:r>
            <a:endParaRPr lang="uk-UA" sz="2000" dirty="0" smtClean="0"/>
          </a:p>
          <a:p>
            <a:endParaRPr lang="uk-UA" sz="2000" b="1" i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Патофізіологія - РЕАКТИВНІСТЬ та РЕЗИСТЕНТНІСТЬ - YouTub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70" y="2029065"/>
            <a:ext cx="4908330" cy="22021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кутник 5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5035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атофізіологія - РЕАКТИВНІСТЬ та РЕЗИСТЕНТНІСТЬ - YouTub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697">
            <a:off x="4682357" y="598089"/>
            <a:ext cx="4908330" cy="22021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кутник 3"/>
          <p:cNvSpPr/>
          <p:nvPr/>
        </p:nvSpPr>
        <p:spPr>
          <a:xfrm>
            <a:off x="94593" y="2693388"/>
            <a:ext cx="1209740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uk-UA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АДАПТАЦІЮ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завжди слід розглядати як позитивне явище. Залежно від виду та характеристик подразника вона може супроводжуватися різним ступенем стимуляції функціональних систем організму, тому що в процесі адаптації вони можуть не тільки активуватися, а й виснажуватися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i="1" dirty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 пов’язане із поняттям 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</a:t>
            </a:r>
            <a:endParaRPr lang="uk-UA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8" name="Рисунок 7" descr="Адаптація - HealthAppl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1066">
            <a:off x="177838" y="413430"/>
            <a:ext cx="4319752" cy="2202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909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6146" name="Picture 2" descr="https://cf2.ppt-online.org/files2/slide/k/kjZHv2TYCgl6z5DRMSGscwd3A17OJxIrqemuPBb8Q/slide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1" y="0"/>
            <a:ext cx="107625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4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pic>
        <p:nvPicPr>
          <p:cNvPr id="4100" name="Picture 4" descr="https://lh4.googleusercontent.com/YEhqlikf2TAPLkWSqGOT91IVVWex1s6hEosH-xgf6JBujg4Z_8LACL8_zeRtb2ooQuNYU3t6kAAGrHO2KiZLkyzvkJRwnY1L_bRvejT5Fl2gwfEL3uTfiIaTJXbxUk0KuyWiGDx9nJ5W5v518pVA6aeeKA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5" y="2141035"/>
            <a:ext cx="5686448" cy="429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кутник 6"/>
          <p:cNvSpPr/>
          <p:nvPr/>
        </p:nvSpPr>
        <p:spPr>
          <a:xfrm>
            <a:off x="0" y="328384"/>
            <a:ext cx="121018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ФІЗИЧНЕ ЗДОРОВ’Я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важливий компонент у складній структурі здоров’я людини. Він зумовлений властивостями організму як складної біологічної системи. Як складна біологічна система, організм має здатність зберігати індивідуальне існування за рахунок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самоорганізації. </a:t>
            </a:r>
            <a:endParaRPr lang="uk-UA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Проявами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самоорганізації є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самовідтворення, саморегуляція і самовідновлення. </a:t>
            </a:r>
            <a:endParaRPr lang="uk-UA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6050902" y="2371762"/>
            <a:ext cx="5847448" cy="374750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 клітини 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підвищується швидкість внутрішніх реакцій, швидкість і здатність утилізації продуктів розпаду, опір клітини до кислотного середовища тощо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uk-UA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 органу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(підвищується ефективність роботи органу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uk-UA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 системи 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поліпшуються функції кардіо-респіраторної системи, гормональної, м'язової тощо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uk-UA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рівні організму загалом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(обсяг роботи, яку може виконати організм, підвищується)</a:t>
            </a:r>
            <a:endParaRPr lang="uk-UA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4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0" y="557561"/>
            <a:ext cx="121018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ФІЗИЧНЕ ЗДОРОВ’Я</a:t>
            </a:r>
            <a:r>
              <a:rPr lang="uk-UA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динамічний стан організму, який визначається резервами енергетичного, пластичного і регуляторного забезпечення функцій, характеризується стійкістю до дії патогенних факторів і здатністю компенсувати патологічний процес, а також є основою здійснення соціальних і біологічних функцій. 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0" y="2119455"/>
            <a:ext cx="119712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uk-UA" sz="3600" b="1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ФІЗИЧНЕ (СОМАТИЧНЕ ) ЗДОРОВ’Я</a:t>
            </a:r>
            <a:r>
              <a:rPr lang="uk-UA" sz="3600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розглядати як поточний стан органів і систем організму людини; рівень розвитку і функціональних можливостей органів і систем. Основу фізичного (соматичного) здоров’я складає біологічна програма індивідуального розвитку організму. Але генотип людини є тільки планом розвитку, реалізація якого залежить від конкретної взаємодії із факторами організму та середовища. Тобто на розвиток людини впливають і біологічні, і соціальні фактори.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 з концепцією фізичного (соматичного) здоров’я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Апанасенко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Л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 важливим чинником, який його визначає, є рівень максимального споживання кисню (МСК), оскільки життєдіяльність будь-якого живого організму залежить від можливості споживання енергії з навколишнього середовища, її акумуляції і мобілізації для забезпечення фізіологічних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функцій.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0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220718" y="248033"/>
            <a:ext cx="119712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0000"/>
                </a:solidFill>
                <a:latin typeface="Arial Black" panose="020B0A04020102020204" pitchFamily="34" charset="0"/>
              </a:rPr>
              <a:t>Фізичне (соматичне) здоров'я </a:t>
            </a: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відображає поточний стан органів і систем органів людського організму; рівень їх розвитку і функціональних можливостей, ступінь адаптації до різних факторів зовнішнього середовища. Воно являє основу пірамідальної системи структурної організації людини</a:t>
            </a:r>
            <a:r>
              <a:rPr lang="uk-UA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r>
              <a:rPr lang="uk-UA" dirty="0">
                <a:latin typeface="Arial Black" panose="020B0A04020102020204" pitchFamily="34" charset="0"/>
              </a:rPr>
              <a:t/>
            </a:r>
            <a:br>
              <a:rPr lang="uk-UA" dirty="0">
                <a:latin typeface="Arial Black" panose="020B0A04020102020204" pitchFamily="34" charset="0"/>
              </a:rPr>
            </a:b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- </a:t>
            </a:r>
            <a:r>
              <a:rPr lang="uk-UA" dirty="0">
                <a:solidFill>
                  <a:srgbClr val="FF0000"/>
                </a:solidFill>
                <a:latin typeface="Arial Black" panose="020B0A04020102020204" pitchFamily="34" charset="0"/>
              </a:rPr>
              <a:t>Фізичне здоров'я </a:t>
            </a: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- це стан організму, при якому показники основних фізіологічних систем лежать в межах фізіологічної норми і адекватно змінюються при взаємодії людини з зовнішнім середовищем</a:t>
            </a:r>
            <a:r>
              <a:rPr lang="uk-UA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r>
              <a:rPr lang="uk-UA" dirty="0">
                <a:latin typeface="Arial Black" panose="020B0A04020102020204" pitchFamily="34" charset="0"/>
              </a:rPr>
              <a:t/>
            </a:r>
            <a:br>
              <a:rPr lang="uk-UA" dirty="0">
                <a:latin typeface="Arial Black" panose="020B0A04020102020204" pitchFamily="34" charset="0"/>
              </a:rPr>
            </a:b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- Основу фізичного здоров'я становить біологічна програма індивідуального розвитку людини, яка опосередкована базовими потребами (харчування, дихання, рух, пізнання навколишнього світу, сексуальне задоволення і т.д.), домінуючими у нього на різних етапах </a:t>
            </a:r>
            <a:r>
              <a:rPr lang="uk-UA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r>
              <a:rPr lang="uk-UA" dirty="0">
                <a:latin typeface="Arial Black" panose="020B0A04020102020204" pitchFamily="34" charset="0"/>
              </a:rPr>
              <a:t/>
            </a:r>
            <a:br>
              <a:rPr lang="uk-UA" dirty="0">
                <a:latin typeface="Arial Black" panose="020B0A04020102020204" pitchFamily="34" charset="0"/>
              </a:rPr>
            </a:b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- Турбота про фізичне здоров'я людини повинна починатися з доембріонального періоду і тривати протягом усього життя, особливо на ранніх етапах життя і в критичні періоди (статеве дозрівання, </a:t>
            </a:r>
            <a:r>
              <a:rPr lang="uk-UA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клімактерій </a:t>
            </a:r>
            <a:r>
              <a:rPr lang="uk-UA" dirty="0">
                <a:solidFill>
                  <a:srgbClr val="000000"/>
                </a:solidFill>
                <a:latin typeface="Arial Black" panose="020B0A04020102020204" pitchFamily="34" charset="0"/>
              </a:rPr>
              <a:t>та ін )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4" name="AutoShape 2" descr="Фізичне здоров'я - управління освіти Марганецької міської ра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6" name="AutoShape 6" descr="Фізичне здоров'я - управління освіти Марганецької міської рад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7" name="AutoShape 8" descr="3.3 Підтримка фізичного здоров'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520" y="4123759"/>
            <a:ext cx="8681545" cy="273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115614" y="1095257"/>
            <a:ext cx="11986190" cy="563231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uk-UA" sz="173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uk-UA" sz="2400" b="1" dirty="0" smtClean="0">
                <a:latin typeface="Arial" panose="020B0604020202020204" pitchFamily="34" charset="0"/>
              </a:rPr>
              <a:t>На </a:t>
            </a:r>
            <a:r>
              <a:rPr lang="uk-UA" sz="2400" b="1" dirty="0">
                <a:latin typeface="Arial" panose="020B0604020202020204" pitchFamily="34" charset="0"/>
              </a:rPr>
              <a:t>внутрішньоутробному етапі розвитку</a:t>
            </a:r>
            <a:r>
              <a:rPr lang="uk-UA" sz="2400" b="1" dirty="0" smtClean="0">
                <a:latin typeface="Arial" panose="020B0604020202020204" pitchFamily="34" charset="0"/>
              </a:rPr>
              <a:t>: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профілактика порушень в статевих клітинах батьків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оздоровлення майбутньої матері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захист матері і плоду під час вагітності від шкідливих факторів (спосіб життя матері, вплив навколишнього середовища тощо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uk-UA" sz="2400" b="1" dirty="0" smtClean="0"/>
          </a:p>
          <a:p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uk-UA" sz="2400" b="1" dirty="0">
                <a:latin typeface="Arial" panose="020B0604020202020204" pitchFamily="34" charset="0"/>
              </a:rPr>
              <a:t>На ранньому і наступних етапах життя </a:t>
            </a:r>
            <a:r>
              <a:rPr lang="uk-UA" sz="2400" b="1" dirty="0" smtClean="0">
                <a:latin typeface="Arial" panose="020B0604020202020204" pitchFamily="34" charset="0"/>
              </a:rPr>
              <a:t>дитини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забезпечення оптимальних умов життя (фізична захищеність дитини, відсутність стресів, адекватне харчування, достатній сон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здоровий спосіб життя дитини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- грамотне формування соматичної конституції (до 5-6-річного віку, коли можливі будь-які коригувальні впливу на процес формування); одним з найважливіших моментів при цьому є своєчасна корекція постави;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своєчасне і адекватне застосування розвиваючих, гармонізують, тренувальних дій, що забезпечують неухильне підвищення рівня здоров'я;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специфічна і неспецифічна профілактика захворювань.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5614" y="122664"/>
            <a:ext cx="11986190" cy="954107"/>
          </a:xfrm>
          <a:prstGeom prst="rect">
            <a:avLst/>
          </a:prstGeom>
          <a:solidFill>
            <a:schemeClr val="accent5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Arial" panose="020B0604020202020204" pitchFamily="34" charset="0"/>
              </a:rPr>
              <a:t>ОСНОВН</a:t>
            </a:r>
            <a:r>
              <a:rPr lang="uk-UA" sz="2800" b="1" dirty="0" smtClean="0">
                <a:latin typeface="Arial" panose="020B0604020202020204" pitchFamily="34" charset="0"/>
              </a:rPr>
              <a:t>І</a:t>
            </a:r>
            <a:r>
              <a:rPr lang="uk-UA" sz="2800" b="1" dirty="0" smtClean="0">
                <a:latin typeface="Arial" panose="020B0604020202020204" pitchFamily="34" charset="0"/>
              </a:rPr>
              <a:t> ПРИНЦИП</a:t>
            </a:r>
            <a:r>
              <a:rPr lang="uk-UA" sz="2800" b="1" dirty="0" smtClean="0">
                <a:latin typeface="Arial" panose="020B0604020202020204" pitchFamily="34" charset="0"/>
              </a:rPr>
              <a:t>И</a:t>
            </a:r>
            <a:r>
              <a:rPr lang="uk-UA" sz="2800" b="1" dirty="0" smtClean="0">
                <a:latin typeface="Arial" panose="020B0604020202020204" pitchFamily="34" charset="0"/>
              </a:rPr>
              <a:t> ФОРМУВАННЯ ФІЗИЧНОГО ЗДОРОВ'Я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205230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6870" y="119669"/>
            <a:ext cx="11992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 усього свого життя людина перебуває під постійним впливом цілого спектра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чинників довкілля - від екологічних до соціальних.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Окрім індивідуальних біологічних особливостей, усі вони безпосередньо впливають на життєдіяльність, здоров'я і, звичайно, на тривалість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життя.</a:t>
            </a:r>
            <a:r>
              <a:rPr lang="uk-UA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Експерти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ВООЗ визначили орієнтовне співвідношення різних чинників забезпечення здоров’я сучасної людини, виокремивши як основні чотири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похідні: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ЧИННИКИ,ЯКІ ВПЛИВАЮТЬ НА ЗДОРОВ'Я ДІТЕЙ І ДОРОСЛИХ - презентація з фізичної  культу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1" y="2596987"/>
            <a:ext cx="5418082" cy="3976391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5875088" y="2976128"/>
            <a:ext cx="6154085" cy="2862322"/>
          </a:xfrm>
          <a:prstGeom prst="rect">
            <a:avLst/>
          </a:prstGeom>
          <a:solidFill>
            <a:srgbClr val="FF000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СПОСІБ ЖИТТЯ ЛЮДЕЙ (50-55 %)</a:t>
            </a:r>
            <a:endParaRPr lang="uk-UA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СТАН ДОВКІЛЛЯ (20-25 %)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БІОЛОГІЧНІ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(15-20 %)</a:t>
            </a:r>
            <a:endParaRPr lang="uk-UA" sz="24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4 - МЕДИЧНЕ ЗАБЕЗПЕЧЕННЯ (10-15 %)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87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0"/>
            <a:ext cx="120763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 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ЧИННИКИ </a:t>
            </a:r>
            <a:r>
              <a:rPr 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МЕДИЧНОГО ЗАБЕСПЕЧЕННЯ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лікувально-профілактичні та санітарно-протиепідемічні заходи (щеплення проти інфекційних захворювань, якість лікування та обстеження хворих тощо) тільки на 10% визначають стан здоров'я.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місце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ЧИННИКИ ДОВКІЛЛЯ</a:t>
            </a:r>
            <a:r>
              <a:rPr lang="uk-UA" sz="2400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 повітря, води, продуктів харчування, ґрунту, рівень радіації).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чинників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довкілля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впливають на організм, належать: енергетичні впливи (включаючи фізичні поля), динамічний і хімічний характер атмосфери, водний компонент; фізичні, хімічні і механічні характеристики поверхні Землі, характер біосистем місцевості і їх ландшафтних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поєднань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місце  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БІОЛОГІЧНІ </a:t>
            </a:r>
            <a:r>
              <a:rPr lang="uk-UA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ЧИННИКИ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(національність, стать, вік, спадковість, конституція, індивідуальні генетичні особливості організму людини).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-462454" y="0"/>
            <a:ext cx="1265445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3200" b="1" i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цікаво!</a:t>
            </a:r>
            <a:endParaRPr lang="uk-UA" sz="32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450215" algn="just"/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генною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програмою, що </a:t>
            </a:r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успадковується від батьків і визначає генетичні особливості дитини, індивідові доведеться жити все своє життя, і від того, наскільки </a:t>
            </a:r>
            <a:endParaRPr lang="uk-UA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450215" algn="ctr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СПОСІБ ЖИТТЯ ЛЮДИНИ 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450215"/>
            <a:r>
              <a:rPr lang="uk-UA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відповідатиме </a:t>
            </a:r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 генотипічної програмі, і буде залежати її </a:t>
            </a:r>
            <a:endParaRPr lang="uk-UA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450215" algn="ctr"/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 І ТРИВАЛІСТЬ САМОГО ЖИТТЯ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uk-UA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Як спосіб життя впливає на здоров'я та його тривалість в цілому. Новини  Авдіївки | AVDEEVKA.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10" y="4296165"/>
            <a:ext cx="4940064" cy="221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50 порад для більш здорового життя | by Rozmari Kanu | Med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043" y="4322619"/>
            <a:ext cx="437041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pic>
        <p:nvPicPr>
          <p:cNvPr id="1028" name="Picture 4" descr="50 порад для більш здорового життя | by Rozmari Kanu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43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441762" y="1421635"/>
            <a:ext cx="11750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0" y="95476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</a:p>
          <a:p>
            <a:pPr algn="ctr"/>
            <a:r>
              <a:rPr lang="uk-UA" sz="3600" dirty="0"/>
              <a:t>(від лат </a:t>
            </a:r>
            <a:r>
              <a:rPr lang="en-AU" sz="3600" dirty="0"/>
              <a:t>constitution – </a:t>
            </a:r>
            <a:r>
              <a:rPr lang="uk-UA" sz="3600" dirty="0"/>
              <a:t>побудова</a:t>
            </a:r>
            <a:r>
              <a:rPr lang="uk-UA" sz="3600" dirty="0" smtClean="0"/>
              <a:t>)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всіх індивідуальних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морфологічних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психологічних якостей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зумовлених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дією генетичних чинників, а також чинників зовнішнього середовища. </a:t>
            </a:r>
          </a:p>
        </p:txBody>
      </p:sp>
      <p:sp>
        <p:nvSpPr>
          <p:cNvPr id="6" name="AutoShape 2" descr="Типы темперамента по Шелдону - Психолого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9" name="Рисунок 8" descr="C:\Users\e011172khy\AppData\Local\Microsoft\Windows\INetCache\Content.MSO\8E56E8D0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" y="2403800"/>
            <a:ext cx="5843239" cy="45435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кутник 6"/>
          <p:cNvSpPr/>
          <p:nvPr/>
        </p:nvSpPr>
        <p:spPr>
          <a:xfrm>
            <a:off x="362767" y="2457152"/>
            <a:ext cx="4036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Типи будови тіла (за В. Шелдоном) </a:t>
            </a:r>
            <a:endParaRPr lang="uk-UA" dirty="0"/>
          </a:p>
        </p:txBody>
      </p:sp>
      <p:pic>
        <p:nvPicPr>
          <p:cNvPr id="12" name="Рисунок 11" descr="ІНДИВІДУАЛЬНІСТЬ ОСОБИСТОСТІ - презентація з психології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801" y="2403800"/>
            <a:ext cx="6206199" cy="4372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33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1192287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Конституція людини складається з набору складових: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3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698413"/>
            <a:ext cx="1219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1. Рефлексивна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біопам'ять організму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) - 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генетична пам'ять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(спадковість),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епігенетична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 пам'ять (ембріональний шлях розвитку),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імунна пам'ять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(про перенесення інфекцій),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нейронна пам'ять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(пам'ять, що фіксується нейронами).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Генотипічна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це "спадковий паспорт" (геномна характеристика, хромосомна система людини), що визначають регенераційні здібності нашої морфології (загоєння ран).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Фенотипічна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традиційне уявлення про конституцію людини на основі спадкової структури її кістково-м'язового та жирового габітусу.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Імунна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система глобулінового захисту, в основі якої лежить механізм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антигенних зв'язків, що визначають характер та інтенсивність імунологічних реакцій.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Нейронна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стан неврологічної реактивності визначає базисні основи навчання, набуття знань; це базисна основа емоцій і вольових процесів, що визначають наше здоров'я і нашу неврологічну симптоматику.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Психологічна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визначає психологічний тип особистості, її характер і темперамент; проблеми психосоматики та психотерапії залежать від знання та вміння впливати на психотип особистості.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Лімфогематологічна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це особливості лімфообігу та група крові, що мають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геномний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конституціональний характер і визначають інтенсивність метаболізму та енергетику людини.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Гормонально-статева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характеризує істотний момент у всіх поведінкових реакціях людини. Статева поведінка визначається взаємодією певних мозкових структур зі статевими гормонами (андрогенами та екстрогенами).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 Дерматологічна складова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дерматологічний малюнок пальців рук (долоні), за яким можна судити про генетичні можливості людини; хірологічна картина життя, прочитана в малюнку руки - це "внутрішнє", виведене у "зовнішнє", в яке "вдивляється" сучасна біологія, генетика та медицина.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7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1057" y="2677502"/>
            <a:ext cx="12090943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ЧИННИКИ УМОВ ТА СПОСОБУ ЖИТТЯ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рівень життя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(структура доходів на людину);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якість життя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ступінь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матеріальної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забезпеченості людини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);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стиль життя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психологічні індивідуальні особливості поведінки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уклад життя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(національно-громадський порядок життя, побут, культура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Спосіб життя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– це одна з найважливіших біосоціальних категорій, які інтегрують уявлення про певний вид (тип) життєдіяль­ності людини.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Презентація &quot;Здоровий спосіб життя. Принципи здорового способу житт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468" y="42042"/>
            <a:ext cx="4752766" cy="260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иродні фактори, що впливають на здоров'я людини. Реферат – Освіта.U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7" y="84084"/>
            <a:ext cx="3287647" cy="25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Навколишнє середовище і людина!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98" y="84084"/>
            <a:ext cx="3380177" cy="26065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620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94281"/>
            <a:ext cx="12192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Спосіб життя</a:t>
            </a:r>
            <a:r>
              <a:rPr lang="uk-UA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endParaRPr lang="uk-UA" sz="3600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lvl="0" indent="45085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характеризується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особливостями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повсякденного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життя людини</a:t>
            </a:r>
            <a:r>
              <a:rPr lang="uk-UA" sz="28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endParaRPr lang="uk-UA" sz="2800" dirty="0" smtClean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lvl="0" indent="45085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які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охоплюють його трудову діяльність,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побут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форми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використання вільного часу</a:t>
            </a:r>
            <a:r>
              <a:rPr lang="uk-UA" sz="28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задоволення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матеріальних та духовних потреб, </a:t>
            </a:r>
            <a:endParaRPr lang="uk-UA" sz="2800" b="1" dirty="0" smtClean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lvl="0" indent="45085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участь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у суспільному житті,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норми </a:t>
            </a:r>
            <a:r>
              <a:rPr lang="uk-UA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та правила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поведінки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Формування здорового способу життя | Червоногригорівська селищна рад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5" y="2543917"/>
            <a:ext cx="3079032" cy="1979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Як змінити свій спосіб життя і отримати від цього задоволення » Молодь за  здоров'я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932" y="2575377"/>
            <a:ext cx="3070425" cy="194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e011172khy\AppData\Local\Microsoft\Windows\INetCache\Content.MSO\1EB77DBE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357" y="2575377"/>
            <a:ext cx="3125289" cy="194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e011172khy\AppData\Local\Microsoft\Windows\INetCache\Content.MSO\E0355E4D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7" y="4521626"/>
            <a:ext cx="3087500" cy="233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10 порад, як розпочати здоровий спосіб життя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34" y="4521627"/>
            <a:ext cx="2839491" cy="235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Здоровий спосіб життя успішної людини в сучасному світі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645" y="2575377"/>
            <a:ext cx="2956089" cy="194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БЕРЕЖІТЬ СВОЄ ЗДОРОВ'Я – НАЙЦІННІШИЙ ДАР У ЖИТТІ - Департамент охорони  здоров'я Полтавської обласної державної адміністрації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25" y="4521626"/>
            <a:ext cx="3243536" cy="2351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здоровий спосіб життя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567" y="4497687"/>
            <a:ext cx="2946384" cy="2360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78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62759" y="266596"/>
            <a:ext cx="1192924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визначенням ВООЗ, спосіб життя – це спосіб існування, заснований на взаємодії між умовами життя і конкретними мо­делями поведінки індивіда.</a:t>
            </a:r>
            <a:endParaRPr lang="uk-UA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чинники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способу життя, що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негативно впливають на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</a:t>
            </a:r>
            <a:endParaRPr lang="uk-UA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НЕПРАВИЛЬНЕ ХАРЧУВАННЯ;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ЗЛОВЖИВАННЯ АЛКОГОЛЕМ;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ШКІДЛИВІ УМОВИ ПРАЦІ;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СТРЕСИ;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ГІПОДИНАМІЯ;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ПОГАНІ МАТЕРІАЛЬНО-ПОБУТОВІ УМОВИ;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ВЖИВАННЯ НАРКОТИКІВ;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НЕМІЦНА, НЕПОВНА АБО БАГАТОДІТНА СІМ'Я;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НАДМІРНИЙ РІВЕНЬ УРБАНІЗАЦІЇ ТОЩО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Шкідливі звички: куріння, алкоголізм, наркоманія - Уманський НУС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228" y="1827188"/>
            <a:ext cx="1460675" cy="1713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Причина поганого настрою - неправильне харчуванн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516" y="1646590"/>
            <a:ext cx="2522483" cy="1685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e011172khy\AppData\Local\Microsoft\Windows\INetCache\Content.MSO\C3BD1553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024" y="3498250"/>
            <a:ext cx="3048391" cy="174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e011172khy\AppData\Local\Microsoft\Windows\INetCache\Content.MSO\38DF6A06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967" y="1827188"/>
            <a:ext cx="2407920" cy="1897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e011172khy\AppData\Local\Microsoft\Windows\INetCache\Content.MSO\4134B435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903" y="5243230"/>
            <a:ext cx="2552876" cy="159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e011172khy\AppData\Local\Microsoft\Windows\INetCache\Content.MSO\B825B790.tmp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003" y="5159995"/>
            <a:ext cx="2628900" cy="1653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Урбанізація — Вікіпедія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003" y="3551939"/>
            <a:ext cx="2628900" cy="158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1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0" y="86822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здорового способу життя (ЗСЖ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«Ніщо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не виснажує і не руйнує організм людини, </a:t>
            </a:r>
            <a:endParaRPr lang="uk-UA" sz="32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тривала фізична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бездіяльність» 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(Аристотель).</a:t>
            </a:r>
            <a:endParaRPr lang="uk-UA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31227" y="2365109"/>
            <a:ext cx="126334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ЗДОРОВИЙ СПОСІБ ЖИТТЯ</a:t>
            </a: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зміцнення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фізичного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психічного,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морального і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духовного здоров'я, яка має реалізовуватися в сукупності всіх основних форм життєдіяльності: </a:t>
            </a:r>
          </a:p>
          <a:p>
            <a:pPr indent="457200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трудової</a:t>
            </a:r>
            <a:r>
              <a:rPr lang="uk-UA" sz="3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громадської, сімейно-побутової, дозвіллєвої.</a:t>
            </a:r>
            <a:endParaRPr lang="uk-UA" sz="32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57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-221581"/>
            <a:ext cx="1201332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4000" b="1" i="1" dirty="0" smtClean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Загальні компоненти здорового способу життя:</a:t>
            </a:r>
            <a:endParaRPr lang="uk-UA" sz="4000" dirty="0" smtClean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Дотримання правил особистої гігієни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(раціональний добовий режим, загартовування організму, догляд за тілом і порожниною рота, використання раціонального одягу і взуття).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Раціонально збалансоване харчування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Оптимальний руховий режим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(регулярна рухова активність середньої інтенсивності).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 шкідливих звичок.</a:t>
            </a:r>
            <a:endParaRPr lang="uk-UA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Володіння елементарними методиками самоконтролю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Медичний контроль (профілактичні огляди).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Культуру міжособистісного спілкування і 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поведінки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колективі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(створення навколо себе і для себе сприятливого психо­логічного клімату).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Психофізичну саморегуляцію організму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(уміння протистояти стресу).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Статеву культуру.</a:t>
            </a:r>
            <a:endParaRPr lang="uk-UA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татева культура й безпека життя людини - Підручник з Біології і екології.  11 клас. Соболь - Нова програм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3" y="5023945"/>
            <a:ext cx="2011155" cy="1631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Що таке саморегуляція в психології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134" y="5093004"/>
            <a:ext cx="2682241" cy="156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e011172khy\AppData\Local\Microsoft\Windows\INetCache\Content.MSO\2E5C13BF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740" y="5093004"/>
            <a:ext cx="2588394" cy="156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Здоровий спосіб життя – найкраща профілактика захворювань | Блоги БДМУ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78" y="3627409"/>
            <a:ext cx="2806263" cy="146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e011172khy\AppData\Local\Microsoft\Windows\INetCache\Content.MSO\84285940.tmp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923" y="1313793"/>
            <a:ext cx="2200753" cy="150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Правила особистої гігієни – як правильно доглядати за собою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07" y="1048253"/>
            <a:ext cx="2723489" cy="108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Мікроклімат в колективі: як поліпшити психологічний клімат, атмосферу в  2023 році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990" y="5093005"/>
            <a:ext cx="2392680" cy="175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Всесвітній день серця – Міський науковий інформаційно-аналітичний центр  медичної статистик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670" y="5152388"/>
            <a:ext cx="2138330" cy="1705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8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0"/>
            <a:ext cx="1213945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Індивідуальні </a:t>
            </a:r>
            <a:r>
              <a:rPr lang="uk-UA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 дотримання здорового способу </a:t>
            </a:r>
            <a:r>
              <a:rPr lang="uk-UA" sz="2800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endParaRPr lang="uk-UA" sz="2800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Розпорядок дня (раціонально складений)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Раціональний режим праці та відпочинку.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Гігієна харчування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Правильне дихання.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Повноцінний режим сну.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Викорінення шкідливих звичок.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Оптимальний руховий режим.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Масаж.</a:t>
            </a:r>
            <a:b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Фізичне загартування.</a:t>
            </a:r>
            <a:endParaRPr lang="uk-UA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Презентація &quot;Здоровий спосіб житт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287" y="4114800"/>
            <a:ext cx="394716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e011172khy\AppData\Local\Microsoft\Windows\INetCache\Content.MSO\2E44EE15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691" y="546538"/>
            <a:ext cx="2853034" cy="134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e011172khy\AppData\Local\Microsoft\Windows\INetCache\Content.MSO\3A945A0D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920" y="1891863"/>
            <a:ext cx="3295913" cy="222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e011172khy\AppData\Local\Microsoft\Windows\INetCache\Content.MSO\8BE3AE48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60" y="4114800"/>
            <a:ext cx="3039721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2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авильне харчування: меню на кожен день для здоров'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44" y="73572"/>
            <a:ext cx="11918731" cy="6784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6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пасибо за внимание будьте здоровы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02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409905" y="2775081"/>
            <a:ext cx="867103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9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Будьте здорові!</a:t>
            </a:r>
            <a:r>
              <a:rPr lang="uk-UA" sz="9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9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42771" y="4921741"/>
            <a:ext cx="119418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Семінарське заняття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</a:p>
          <a:p>
            <a:pPr algn="just"/>
            <a:r>
              <a:rPr lang="uk-UA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 1.</a:t>
            </a:r>
            <a:r>
              <a:rPr lang="uk-UA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Здоровий спосіб життя. Формування здорового способу життя: основні компоненти та їх зміст. Індивідуальне здоров'я. Способи, шляхи і засоби підтримки здоров'я. Валеологічна типологізація вікових груп людини як основа вивчення її здоров'я.</a:t>
            </a:r>
            <a:endParaRPr lang="uk-UA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-270856" y="0"/>
            <a:ext cx="1276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Одеський національний медичний університет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Кафедра фізичної реабілітації,спортивної медицини та </a:t>
            </a:r>
          </a:p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фізичного виховання</a:t>
            </a: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AutoShape 6" descr="Картинки мы выбираем здоровье (53 фото)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69504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812" y="1390726"/>
            <a:ext cx="2945363" cy="3402688"/>
          </a:xfrm>
          <a:prstGeom prst="rect">
            <a:avLst/>
          </a:prstGeom>
        </p:spPr>
      </p:pic>
      <p:pic>
        <p:nvPicPr>
          <p:cNvPr id="1034" name="Picture 10" descr="7 апреля – Всемирный день здоровья | Филиал ФБУЗ &quot;Центр гигиены и  эпидемиологии в городе Москве&quot; в ЗАО г. Москв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0725"/>
            <a:ext cx="3474033" cy="34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Навколишнє середовище і людина!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152" y="1390725"/>
            <a:ext cx="5223641" cy="340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7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0" y="86822"/>
            <a:ext cx="121920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здорового способу життя (ЗСЖ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4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31227" y="2365109"/>
            <a:ext cx="12633435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uk-UA" sz="5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ЗДОРОВИЙ СПОСІБ ЖИТТЯ</a:t>
            </a:r>
            <a:r>
              <a:rPr lang="uk-UA" sz="5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зміцнення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фізичного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психічного, </a:t>
            </a: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морального і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духовного здоров'я, яка має реалізовуватися в сукупності всіх основних форм життєдіяльності: </a:t>
            </a:r>
          </a:p>
          <a:p>
            <a:pPr indent="457200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трудової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громадської, сімейно-побутової, дозвіллєвої.</a:t>
            </a:r>
            <a:endParaRPr lang="uk-UA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Як почати вести здоровий спосіб життя?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57" y="764614"/>
            <a:ext cx="4172607" cy="184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e011172khy\AppData\Local\Microsoft\Windows\INetCache\Content.MSO\1EB77DBE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55" y="764614"/>
            <a:ext cx="3790838" cy="184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Формування здорового способу життя | Червоногригорівська селищна рада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59" y="764614"/>
            <a:ext cx="3825266" cy="1843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1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0"/>
            <a:ext cx="1197117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uk-UA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СПОСОБУ ЖИТТЯ </a:t>
            </a:r>
            <a:endParaRPr lang="uk-UA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ПОЗИТИВНА НАЛАШТОВАННІСТЬ НА ЗДОРОВЕ ТА ТРИВАЛЕ ЖИТТЯ;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АКТИВНИЙ РУХ УПРОДОВЖ УСЬОГО ЖИТТЯ; 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ЗАГАРТОВУВАННЯ РІЗНИМИ СПОСОБАМИ; 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РАЦІОНАЛЬНЕ ХАРЧУВАННЯ ТА ПІДТРИМАННЯ МАСИ ТІЛА НА НОРМАЛЬНОМУ РІВНІ;  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ДОТРИМАННЯ ТАКОГО РЕЖИМУ ДНЯ, ЯКИЙ ВІДПОВІДАЄ ТВОЄМУ ВІКУ; 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ХОРОШІ СТОСУНКИ З ЧЛЕНАМИ РОДИНИ, ДРУЗЯМИ, ОДНОКЛАСНИКАМИ, БЛИЗЬКИМИ; 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ФОРМУВАННЯ КОРИСНИХ ЗВИЧОК І ПОЗБАВЛЕННЯ ВІД ШКІДЛИВИХ; 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ВИКОНАННЯ ВИМОГ ОСОБИСТОЇ ГІГІЄНИ;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ПІДТРИМАННЯ ЧИСТОТИ Й ПОРЯДКУ В ПОМЕШКАННІ; 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УТРИМАННЯ В ЧИСТОТІ Й ПОРЯДКУ ОДЯГУ; 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АКТИВНИЙ ВІДПОЧИНОК; 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ЗДОРОВИЙ НІЧНИЙ СОН.</a:t>
            </a:r>
            <a:endParaRPr lang="uk-UA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8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-221581"/>
            <a:ext cx="1201332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40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Загальні компоненти здорового способу життя:</a:t>
            </a:r>
            <a:endParaRPr lang="uk-UA" sz="4000" dirty="0" smtClean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Дотримання правил особистої гігієни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(раціональний добовий режим, загартовування організму, догляд за тілом і порожниною рота, використання раціонального одягу і взуття).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Раціонально збалансоване харчування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Оптимальний руховий режим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(регулярна рухова активність середньої інтенсивності).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 шкідливих звичок.</a:t>
            </a:r>
            <a:endParaRPr lang="uk-UA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Володіння елементарними методиками самоконтролю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Медичний контроль (профілактичні огляди).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Культуру міжособистісного спілкування і поведінки в колективі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(створення навколо себе і для себе сприятливого психо­логічного клімату).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Психофізичну саморегуляцію організму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(уміння протистояти стресу).</a:t>
            </a:r>
            <a:endParaRPr lang="uk-UA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Статеву культуру.</a:t>
            </a:r>
            <a:endParaRPr lang="uk-UA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татева культура й безпека життя людини - Підручник з Біології і екології.  11 клас. Соболь - Нова програм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3" y="4912764"/>
            <a:ext cx="2011155" cy="1631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Що таке саморегуляція в психології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32" y="4898771"/>
            <a:ext cx="2682241" cy="160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e011172khy\AppData\Local\Microsoft\Windows\INetCache\Content.MSO\2E5C13BF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113" y="4887617"/>
            <a:ext cx="2588394" cy="1631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Здоровий спосіб життя – найкраща профілактика захворювань | Блоги БДМУ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426" y="4887617"/>
            <a:ext cx="2314052" cy="162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e011172khy\AppData\Local\Microsoft\Windows\INetCache\Content.MSO\84285940.tmp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787" y="1460937"/>
            <a:ext cx="1517780" cy="124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Правила особистої гігієни – як правильно доглядати за собою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586" y="1119977"/>
            <a:ext cx="1627793" cy="961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Мікроклімат в колективі: як поліпшити психологічний клімат, атмосферу в  2023 році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644" y="3629677"/>
            <a:ext cx="1754834" cy="124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Всесвітній день серця – Міський науковий інформаційно-аналітичний центр  медичної статистик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478" y="4876462"/>
            <a:ext cx="2138330" cy="1642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07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0"/>
            <a:ext cx="1213945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Індивідуальні </a:t>
            </a:r>
            <a:r>
              <a:rPr lang="uk-UA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 дотримання здорового способу </a:t>
            </a:r>
            <a:r>
              <a:rPr lang="uk-UA" sz="28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endParaRPr lang="uk-UA" sz="2800" dirty="0" smtClean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Розпорядок дня (раціонально складений)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Раціональний режим праці та відпочинку.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Гігієна харчування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Правильне дихання.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Повноцінний режим сну.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Викорінення шкідливих звичок.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Оптимальний руховий режим.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Масаж.</a:t>
            </a:r>
            <a:b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Фізичне загартування.</a:t>
            </a:r>
            <a:endParaRPr lang="uk-UA" sz="28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Презентація &quot;Здоровий спосіб житт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287" y="4114800"/>
            <a:ext cx="394716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e011172khy\AppData\Local\Microsoft\Windows\INetCache\Content.MSO\2E44EE15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723" y="546538"/>
            <a:ext cx="2286001" cy="134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e011172khy\AppData\Local\Microsoft\Windows\INetCache\Content.MSO\3A945A0D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920" y="1891863"/>
            <a:ext cx="3295913" cy="222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e011172khy\AppData\Local\Microsoft\Windows\INetCache\Content.MSO\8BE3AE48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60" y="4114800"/>
            <a:ext cx="3039721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2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8208579" y="0"/>
            <a:ext cx="3983421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40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Розпорядок дня</a:t>
            </a:r>
            <a:endParaRPr lang="uk-UA" sz="40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Режим дня кожної </a:t>
            </a: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людини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повинен передбачати </a:t>
            </a:r>
            <a:endParaRPr lang="uk-UA" sz="2000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певний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 для роботи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відпочинку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прийому їжі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сну </a:t>
            </a:r>
          </a:p>
          <a:p>
            <a:pPr algn="ctr">
              <a:spcAft>
                <a:spcPts val="0"/>
              </a:spcAft>
            </a:pPr>
            <a:r>
              <a:rPr lang="uk-UA" sz="2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Перерви </a:t>
            </a:r>
            <a:r>
              <a:rPr lang="uk-UA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між прийомами їжі не повинні перебільшувати 5—6 годин. </a:t>
            </a:r>
            <a:endParaRPr lang="uk-UA" sz="2000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sz="32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Раціональний режим праці та відпочинку</a:t>
            </a:r>
            <a:endParaRPr lang="uk-UA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30" name="Picture 6" descr="Біологічний годинник – Patris Lumum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9" y="60727"/>
            <a:ext cx="7914182" cy="671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круглений прямокутник 2"/>
          <p:cNvSpPr/>
          <p:nvPr/>
        </p:nvSpPr>
        <p:spPr>
          <a:xfrm>
            <a:off x="379140" y="6467707"/>
            <a:ext cx="1416205" cy="308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6266985" y="401443"/>
            <a:ext cx="1694985" cy="517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49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еменчуцький ліцей № 10 &quot;Лінгвіст&quot; - Харчува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68" y="3906005"/>
            <a:ext cx="3829128" cy="270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78568" y="212686"/>
            <a:ext cx="120134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600" b="1" i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ГІГІЄНА ХАРЧУВАННЯ</a:t>
            </a:r>
            <a:r>
              <a:rPr lang="uk-UA" sz="36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</a:p>
          <a:p>
            <a:pPr indent="450215" algn="just">
              <a:lnSpc>
                <a:spcPct val="150000"/>
              </a:lnSpc>
            </a:pPr>
            <a:r>
              <a:rPr lang="uk-UA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 закон</a:t>
            </a:r>
            <a:r>
              <a:rPr lang="uk-UA" sz="20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рівновага енергії, що отримується та витрачається. Якщо організм отримує енергії більше, ніж витрачає, тобто якщо ми отримуємо їжі більше, ніж це необхідно для нормального роз­витку людини, для роботи та хорошого самопочуття, — ми набираємо зайву вагу. </a:t>
            </a:r>
          </a:p>
          <a:p>
            <a:pPr indent="450215" algn="just">
              <a:lnSpc>
                <a:spcPct val="150000"/>
              </a:lnSpc>
            </a:pPr>
            <a:r>
              <a:rPr lang="uk-UA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ІІ закон</a:t>
            </a:r>
            <a:r>
              <a:rPr lang="uk-UA" sz="20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харчування повинно бути різноманітним і забезпечувати потреби в білках, жирах, вуглеводах, вітамінах, мінеральних речовинах, харчових волокнах. Багато з цих речовин незамінні, оскільки не утворюються в організмі, а надходять тільки з їжею. </a:t>
            </a:r>
          </a:p>
        </p:txBody>
      </p:sp>
      <p:pic>
        <p:nvPicPr>
          <p:cNvPr id="9" name="Рисунок 8" descr="Харчування та його вплив на здоров'я - Охорона праці і пожежна безпе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848" y="3960351"/>
            <a:ext cx="3624672" cy="270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Тарілка здорового харчування пацієнта - Foodicin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97" y="3906005"/>
            <a:ext cx="4184406" cy="2708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70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0"/>
            <a:ext cx="1207638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36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ПРАВИЛЬНЕ ДИХАННЯ</a:t>
            </a:r>
            <a:endParaRPr lang="uk-UA" sz="36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Low">
              <a:lnSpc>
                <a:spcPct val="150000"/>
              </a:lnSpc>
            </a:pPr>
            <a:r>
              <a:rPr lang="uk-UA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Правильне дихання є найважливішою функцією організму. Дихати обов’язково треба через ніс. Проходячи через носову порожнину, атмосферне </a:t>
            </a:r>
            <a:r>
              <a:rPr lang="uk-UA" b="1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 зволожується </a:t>
            </a:r>
            <a:r>
              <a:rPr lang="uk-UA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 очищається від пилу. До того ж струмінь повітря дратує нервові закінчення слизової оболонки, в результаті чого виникає так званий носо-легеневий рефлекс, який грає важливу роль у регуляції дихання. </a:t>
            </a:r>
            <a:endParaRPr lang="uk-UA" sz="1600" b="1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Low">
              <a:lnSpc>
                <a:spcPct val="150000"/>
              </a:lnSpc>
            </a:pPr>
            <a:r>
              <a:rPr lang="uk-UA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При диханні через рот повітря не очищується, не зво­ложу­ється, не зігрівається. В результаті частіше виникають гострі запалювальні процеси. В тих, хто систематично дихає ротом, зменшується кількість еритроцитів у крові, порушується діяльність нирок, шлунку та кишечника.</a:t>
            </a:r>
            <a:endParaRPr lang="uk-UA" sz="1600" b="1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Презентація &quot;Органи дихання&quot; до уроку природознавства для 3 класу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986" y="3773371"/>
            <a:ext cx="3962400" cy="3084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Як покращити стан здоров'я за допомогою дихання - Новини Києва | Big Kyi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4" y="3802594"/>
            <a:ext cx="4108376" cy="308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хання. Давнє мистецтво оздоровлення - купити в інтернет-магазині книг  bookchef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316" y="3802593"/>
            <a:ext cx="3499944" cy="308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8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2949441" y="172509"/>
            <a:ext cx="6114174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2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ПОВНОЦІННИЙ РЕЖИМ СНУ</a:t>
            </a:r>
            <a:endParaRPr lang="uk-UA" sz="32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Презентация на тему: •Здоровый образ жизни включает в себя следующие  основные элементы: плодотворный труд, рациональный режим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94" y="2099830"/>
            <a:ext cx="4027281" cy="329346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кутник 9"/>
          <p:cNvSpPr/>
          <p:nvPr/>
        </p:nvSpPr>
        <p:spPr>
          <a:xfrm>
            <a:off x="124961" y="1130457"/>
            <a:ext cx="119365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ПОВНОЦІННОГО СНУ — регулярність та більш-менш однакова тривалість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18–60 років – спати 7 год на добу </a:t>
            </a:r>
          </a:p>
          <a:p>
            <a:pPr algn="just"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6–12 років — 9–12 год</a:t>
            </a:r>
          </a:p>
          <a:p>
            <a:pPr algn="just"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13–18 років — 8–10 год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ви спатимете менше ніж 7 годин на добу, то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підвищите ризик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розвитку хронічних захворювань,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діабету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серцево-судинних захворювань, інсульту,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 кров'яного тиску;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збільшення ваги та ожиріння;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порушення імунної системи;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погіршення психічного здоров'я, депресії. </a:t>
            </a:r>
          </a:p>
        </p:txBody>
      </p:sp>
    </p:spTree>
    <p:extLst>
      <p:ext uri="{BB962C8B-B14F-4D97-AF65-F5344CB8AC3E}">
        <p14:creationId xmlns:p14="http://schemas.microsoft.com/office/powerpoint/2010/main" val="9854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56478" y="133814"/>
            <a:ext cx="11418850" cy="64633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ІНДИВІДУАЛЬНЕ ЗДОРОВ'Я</a:t>
            </a:r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Три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взаємопов'язані складові частини індивідуального здоров'я (біологічна, психічна та соціальна) присутні в життєдіяльності людини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БІОЛОГІЧНЕ ЗДОРОВ'Я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формується базовими потребами (харчування, рух, дихання, пізнання навколишнього світу, сексуальне задоволення тощо), що домінують у людини на різних етапах життєвого циклу.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 біологічного здоров'я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можна: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захворювань; функціональним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станом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організму; стійкості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 до чинників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довкілля; фізичним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 тощо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ПСИХІЧНЕ ЗДОРОВ'Я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 до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розуму, інтелекту, емоцій і базується на душевному комфорті,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що забезпечує адекватну регуляцію поведінки за правильного формування та задоволення базових біологічних і соціальних потреб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СОЦІАЛЬНЕ ЗДОРОВ'Я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цінностей, настанов і мотивів поведінки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індивіда в соціальному середовищі, в основі якої лежать загальнолюдські принципи моралі та моральності, що значною мірою визначають духовність людини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73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853035"/>
              </p:ext>
            </p:extLst>
          </p:nvPr>
        </p:nvGraphicFramePr>
        <p:xfrm>
          <a:off x="115613" y="241737"/>
          <a:ext cx="11992304" cy="65176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230">
                  <a:extLst>
                    <a:ext uri="{9D8B030D-6E8A-4147-A177-3AD203B41FA5}">
                      <a16:colId xmlns:a16="http://schemas.microsoft.com/office/drawing/2014/main" val="3333199462"/>
                    </a:ext>
                  </a:extLst>
                </a:gridCol>
                <a:gridCol w="4822537">
                  <a:extLst>
                    <a:ext uri="{9D8B030D-6E8A-4147-A177-3AD203B41FA5}">
                      <a16:colId xmlns:a16="http://schemas.microsoft.com/office/drawing/2014/main" val="3619324687"/>
                    </a:ext>
                  </a:extLst>
                </a:gridCol>
                <a:gridCol w="4822537">
                  <a:extLst>
                    <a:ext uri="{9D8B030D-6E8A-4147-A177-3AD203B41FA5}">
                      <a16:colId xmlns:a16="http://schemas.microsoft.com/office/drawing/2014/main" val="382351722"/>
                    </a:ext>
                  </a:extLst>
                </a:gridCol>
              </a:tblGrid>
              <a:tr h="179020">
                <a:tc>
                  <a:txBody>
                    <a:bodyPr/>
                    <a:lstStyle/>
                    <a:p>
                      <a:pPr marL="647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  ЗДОРОВ'Я</a:t>
                      </a:r>
                      <a:endParaRPr lang="uk-UA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</a:t>
                      </a:r>
                      <a:endParaRPr lang="uk-UA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ДІАГНОСТИКИ</a:t>
                      </a:r>
                      <a:endParaRPr lang="uk-UA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2765267298"/>
                  </a:ext>
                </a:extLst>
              </a:tr>
              <a:tr h="1200455"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Духовний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Моральні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цінності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Соціальна затребуваність; система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цінностей і способів їх задоволення;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цільові установки; моральність;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ставлення до себе й оточуючих тощо.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2423027429"/>
                  </a:ext>
                </a:extLst>
              </a:tr>
              <a:tr h="1500568"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Психічний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Психологічні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Емоційно-вольова, розумова;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інтелектуальна сфери; домінантність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півкулі; тип вищої нервової діяльності;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темпераменту; тип домінуючого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інстинкту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2675609673"/>
                  </a:ext>
                </a:extLst>
              </a:tr>
              <a:tr h="600228">
                <a:tc rowSpan="5"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Соматичний</a:t>
                      </a:r>
                      <a:endParaRPr lang="uk-UA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Генетичні 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Генотип, відсутність ознак спадкових дефектів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61573955"/>
                  </a:ext>
                </a:extLst>
              </a:tr>
              <a:tr h="30011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Біохімічні 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 біологічних рідин і тканин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314367043"/>
                  </a:ext>
                </a:extLst>
              </a:tr>
              <a:tr h="60022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Метаболічні 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 обміну речовин у спокої і після навантажень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3594159793"/>
                  </a:ext>
                </a:extLst>
              </a:tr>
              <a:tr h="70411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Морфологічні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 фізичного розвитку, тип конституції людини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3716273421"/>
                  </a:ext>
                </a:extLst>
              </a:tr>
              <a:tr h="120045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Функціональні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Функціональний стан органів і систем: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норма спокою; б) норма реакції;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резервні можливості;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функціональний тип реагування.</a:t>
                      </a:r>
                      <a:endParaRPr lang="uk-UA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4" marR="33694" marT="0" marB="0"/>
                </a:tc>
                <a:extLst>
                  <a:ext uri="{0D108BD9-81ED-4DB2-BD59-A6C34878D82A}">
                    <a16:rowId xmlns:a16="http://schemas.microsoft.com/office/drawing/2014/main" val="3631258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76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-1103585" y="87500"/>
            <a:ext cx="139472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ВАЛЕОЛОГІЧНА ТИПОЛОГІЗАЦІЯ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ВІКОВИХ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 ЛЮДИНИ</a:t>
            </a:r>
            <a:endParaRPr lang="uk-UA" sz="2800" dirty="0" smtClean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ОСНОВА ВИВЧЕННЯ ЇЇ ЗДОРОВ'Я.</a:t>
            </a:r>
            <a:endParaRPr lang="uk-UA" sz="28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79317" y="1715693"/>
            <a:ext cx="7790236" cy="45243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Характеристика онтогенетичних (адаптивних) криз:</a:t>
            </a:r>
            <a:endParaRPr lang="uk-UA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запліднення,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яке зумовлює переведення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гаметогенезу в стадію ембріогенезу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en-US" sz="2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народження людини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вихід зародкового організму із зародкової оболонки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народження людини; цю кризу в житті людини ще можна назвати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родовою кризою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розділяє внутрішньоутробний розвиток і раннє дитинство;</a:t>
            </a:r>
            <a:endParaRPr lang="uk-UA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Ембріональний період. Дроблення –серія мітотичних поділів зиготи, яка настає після запліднення, та в результаті якої кількість клітин —бластомерів— зародка зростає, проте маса не збільшується. Бластуляція - заключна частина періоду дроблення яйцеклітини багатоклітинних тварин, протягом якої відбувається утворення бластули – зародок складається з одного шару клітин в середині якого порожнина. Гаструляція - утворюється три зародкові листки – ектодерма (зовнішній), мезодерма та ентодерма (внутрішній). Органогенез – формуються органи і системи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205" y="1389461"/>
            <a:ext cx="3823202" cy="258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Гаметогенез В основі утворення статевих клітин лежить процес Мейозу – зменшення числа хромосом вдвічі.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205" y="3977851"/>
            <a:ext cx="3823202" cy="2590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272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287350" y="107732"/>
            <a:ext cx="11579030" cy="2308324"/>
          </a:xfrm>
          <a:prstGeom prst="rect">
            <a:avLst/>
          </a:prstGeom>
          <a:solidFill>
            <a:schemeClr val="accent3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Tx/>
              <a:buChar char="-"/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3-х років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ігрова діяльність у ближньому навколишньому середовищі, як основна форма пізнання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початкових засад систематичної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свідомості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потребою в самостійності, </a:t>
            </a:r>
            <a:endParaRPr lang="en-US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почутті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автономії,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феномені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"Я САМ".</a:t>
            </a:r>
            <a:endParaRPr lang="uk-UA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Tx/>
              <a:buChar char="-"/>
            </a:pPr>
            <a:endParaRPr lang="uk-UA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87350" y="2578149"/>
            <a:ext cx="11579030" cy="160441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криза дитинства (з 7 років)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психологічна готовність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систематичного навчання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школі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навичками навчальної діяльності та теоретичного мислення;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отроцтво;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становлення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 світосприйняття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актуальні ініціативність, активність.</a:t>
            </a:r>
            <a:endParaRPr lang="uk-UA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62760" y="4344660"/>
            <a:ext cx="11708415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отроцтва (12-15 років)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 потреб і самоствердження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новий рівень самопізнання, входження в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юнацтво, усвідомлення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себе як особистості - на основі розвитку системи світосприйняття і подальшого формування світогляду та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самовизначення;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 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працьовитості на противагу некомпетентності, несамостійності.</a:t>
            </a:r>
            <a:endParaRPr lang="uk-UA" sz="2400" b="1" dirty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21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51632" y="468351"/>
            <a:ext cx="11897602" cy="600164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юності (16-20 років)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необхідність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сенс життя, усвідомити самостійне значення,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ролі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молодості в житті загалом і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найповнішого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розкриття біосоціальних адаптивних можливостей, на основі якого виявляється авторство власного способу життя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uk-UA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молодості (21-26 років)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дорослішання, у процесі якого завершується, в основному, формування системи біосоціальної адаптації людини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uk-UA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дорослості (27-35 років)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веде до зрілості, у період якої найбільшою мірою і з найвищою продуктивністю реалізуються біосоціальні адаптивні можливості людини у системному, комплексному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прояві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uk-UA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криза зрілості (36-60 років)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переводить людину в стан старіння, у процесі якого біологічно закономірно змінюється природа обмінних, структурних і функціональних явищ в органах і системах, які обмежують біосоціальні адаптивні можливості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endParaRPr lang="uk-UA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10674220" y="5791210"/>
            <a:ext cx="12969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endParaRPr lang="en-AU" sz="800" b="1" dirty="0" smtClean="0">
              <a:solidFill>
                <a:srgbClr val="FFFF00"/>
              </a:solidFill>
              <a:latin typeface="+mj-lt"/>
            </a:endParaRPr>
          </a:p>
          <a:p>
            <a:pPr marL="457200">
              <a:spcAft>
                <a:spcPts val="1200"/>
              </a:spcAft>
            </a:pP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Presentation </a:t>
            </a:r>
            <a:r>
              <a:rPr lang="en-AU" sz="800" b="1" dirty="0">
                <a:solidFill>
                  <a:srgbClr val="FFFF00"/>
                </a:solidFill>
                <a:latin typeface="+mj-lt"/>
              </a:rPr>
              <a:t>was prepared </a:t>
            </a:r>
            <a:r>
              <a:rPr lang="en-AU" sz="800" b="1" dirty="0" smtClean="0">
                <a:solidFill>
                  <a:srgbClr val="FFFF00"/>
                </a:solidFill>
                <a:latin typeface="+mj-lt"/>
              </a:rPr>
              <a:t>by Hanna            Korostylova</a:t>
            </a:r>
            <a:r>
              <a:rPr lang="en-AU" sz="800" b="1" dirty="0">
                <a:latin typeface="+mj-lt"/>
              </a:rPr>
              <a:t/>
            </a:r>
            <a:br>
              <a:rPr lang="en-AU" sz="800" b="1" dirty="0">
                <a:latin typeface="+mj-lt"/>
              </a:rPr>
            </a:br>
            <a:endParaRPr lang="uk-UA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07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пасибо за внимание будьте здоровы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02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10823510" y="6130413"/>
            <a:ext cx="1278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AU" sz="800" dirty="0">
                <a:solidFill>
                  <a:srgbClr val="FFFF00"/>
                </a:solidFill>
                <a:latin typeface="Source Code Pro"/>
              </a:rPr>
              <a:t>Presentation was prepared </a:t>
            </a:r>
            <a:r>
              <a:rPr lang="en-AU" sz="800" dirty="0" smtClean="0">
                <a:solidFill>
                  <a:srgbClr val="FFFF00"/>
                </a:solidFill>
                <a:latin typeface="Source Code Pro"/>
              </a:rPr>
              <a:t>by Hanna Korostylova</a:t>
            </a:r>
            <a:endParaRPr lang="en-AU" dirty="0">
              <a:solidFill>
                <a:srgbClr val="FFFF00"/>
              </a:solidFill>
            </a:endParaRPr>
          </a:p>
          <a:p>
            <a:r>
              <a:rPr lang="en-AU" dirty="0"/>
              <a:t/>
            </a:r>
            <a:br>
              <a:rPr lang="en-A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409905" y="2775081"/>
            <a:ext cx="867103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96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Будьте здорові!</a:t>
            </a:r>
            <a:r>
              <a:rPr lang="uk-UA" sz="9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9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17750</TotalTime>
  <Words>6555</Words>
  <Application>Microsoft Office PowerPoint</Application>
  <PresentationFormat>Широкий екран</PresentationFormat>
  <Paragraphs>611</Paragraphs>
  <Slides>61</Slides>
  <Notes>34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61</vt:i4>
      </vt:variant>
    </vt:vector>
  </HeadingPairs>
  <TitlesOfParts>
    <vt:vector size="73" baseType="lpstr">
      <vt:lpstr>Microsoft YaHei</vt:lpstr>
      <vt:lpstr>Arial</vt:lpstr>
      <vt:lpstr>Arial Black</vt:lpstr>
      <vt:lpstr>Calibri</vt:lpstr>
      <vt:lpstr>Century Gothic</vt:lpstr>
      <vt:lpstr>Karla</vt:lpstr>
      <vt:lpstr>RobotoLight</vt:lpstr>
      <vt:lpstr>Source Code Pro</vt:lpstr>
      <vt:lpstr>Times New Roman</vt:lpstr>
      <vt:lpstr>Wingdings</vt:lpstr>
      <vt:lpstr>Wingdings 3</vt:lpstr>
      <vt:lpstr>Іон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Ганна Юріївна  Коростильова</dc:creator>
  <cp:lastModifiedBy>Ганна Юріївна  Коростильова</cp:lastModifiedBy>
  <cp:revision>212</cp:revision>
  <dcterms:created xsi:type="dcterms:W3CDTF">2023-07-07T16:41:06Z</dcterms:created>
  <dcterms:modified xsi:type="dcterms:W3CDTF">2024-02-26T18:49:47Z</dcterms:modified>
</cp:coreProperties>
</file>