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notesMasterIdLst>
    <p:notesMasterId r:id="rId43"/>
  </p:notesMasterIdLst>
  <p:sldIdLst>
    <p:sldId id="256" r:id="rId2"/>
    <p:sldId id="258" r:id="rId3"/>
    <p:sldId id="259" r:id="rId4"/>
    <p:sldId id="260" r:id="rId5"/>
    <p:sldId id="261" r:id="rId6"/>
    <p:sldId id="262" r:id="rId7"/>
    <p:sldId id="322" r:id="rId8"/>
    <p:sldId id="325" r:id="rId9"/>
    <p:sldId id="265" r:id="rId10"/>
    <p:sldId id="267" r:id="rId11"/>
    <p:sldId id="284" r:id="rId12"/>
    <p:sldId id="272" r:id="rId13"/>
    <p:sldId id="269" r:id="rId14"/>
    <p:sldId id="279" r:id="rId15"/>
    <p:sldId id="333" r:id="rId16"/>
    <p:sldId id="286" r:id="rId17"/>
    <p:sldId id="304" r:id="rId18"/>
    <p:sldId id="328" r:id="rId19"/>
    <p:sldId id="289" r:id="rId20"/>
    <p:sldId id="294" r:id="rId21"/>
    <p:sldId id="295" r:id="rId22"/>
    <p:sldId id="290" r:id="rId23"/>
    <p:sldId id="329" r:id="rId24"/>
    <p:sldId id="288" r:id="rId25"/>
    <p:sldId id="287" r:id="rId26"/>
    <p:sldId id="332" r:id="rId27"/>
    <p:sldId id="306" r:id="rId28"/>
    <p:sldId id="308" r:id="rId29"/>
    <p:sldId id="310" r:id="rId30"/>
    <p:sldId id="312" r:id="rId31"/>
    <p:sldId id="309" r:id="rId32"/>
    <p:sldId id="300" r:id="rId33"/>
    <p:sldId id="313" r:id="rId34"/>
    <p:sldId id="315" r:id="rId35"/>
    <p:sldId id="318" r:id="rId36"/>
    <p:sldId id="316" r:id="rId37"/>
    <p:sldId id="319" r:id="rId38"/>
    <p:sldId id="302" r:id="rId39"/>
    <p:sldId id="320" r:id="rId40"/>
    <p:sldId id="297" r:id="rId41"/>
    <p:sldId id="33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744"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6EAEF-0A28-4B0D-B160-43A216BF3B72}" type="datetimeFigureOut">
              <a:rPr lang="uk-UA" smtClean="0"/>
              <a:pPr/>
              <a:t>08.11.2023</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338A7-6B90-42CE-8677-E04302523114}" type="slidenum">
              <a:rPr lang="uk-UA" smtClean="0"/>
              <a:pPr/>
              <a:t>‹№›</a:t>
            </a:fld>
            <a:endParaRPr lang="uk-UA"/>
          </a:p>
        </p:txBody>
      </p:sp>
    </p:spTree>
    <p:extLst>
      <p:ext uri="{BB962C8B-B14F-4D97-AF65-F5344CB8AC3E}">
        <p14:creationId xmlns:p14="http://schemas.microsoft.com/office/powerpoint/2010/main" val="916408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B87338A7-6B90-42CE-8677-E04302523114}" type="slidenum">
              <a:rPr lang="uk-UA" smtClean="0"/>
              <a:pPr/>
              <a:t>10</a:t>
            </a:fld>
            <a:endParaRPr lang="uk-UA" dirty="0"/>
          </a:p>
        </p:txBody>
      </p:sp>
    </p:spTree>
    <p:extLst>
      <p:ext uri="{BB962C8B-B14F-4D97-AF65-F5344CB8AC3E}">
        <p14:creationId xmlns:p14="http://schemas.microsoft.com/office/powerpoint/2010/main" val="3643978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uk-UA" smtClean="0"/>
              <a:t>Зразок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C6758F82-D75A-4AC5-B2E8-F06257B14077}" type="datetimeFigureOut">
              <a:rPr lang="uk-UA" smtClean="0"/>
              <a:pPr/>
              <a:t>08.11.2023</a:t>
            </a:fld>
            <a:endParaRPr lang="uk-UA"/>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uk-UA"/>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60D0C89E-9DA9-41E9-8824-B628C00E5156}" type="slidenum">
              <a:rPr lang="uk-UA" smtClean="0"/>
              <a:pPr/>
              <a:t>‹№›</a:t>
            </a:fld>
            <a:endParaRPr lang="uk-UA"/>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3120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228810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uk-UA" smtClean="0"/>
              <a:t>Зразок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0D0C89E-9DA9-41E9-8824-B628C00E5156}" type="slidenum">
              <a:rPr lang="uk-UA" smtClean="0"/>
              <a:pPr/>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6798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3386793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388622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2818500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1567282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smtClean="0"/>
              <a:t>Зразок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288494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521197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62015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uk-UA" smtClean="0"/>
              <a:t>Зразок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C6758F82-D75A-4AC5-B2E8-F06257B14077}" type="datetimeFigureOut">
              <a:rPr lang="uk-UA" smtClean="0"/>
              <a:pPr/>
              <a:t>08.11.2023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0D0C89E-9DA9-41E9-8824-B628C00E5156}" type="slidenum">
              <a:rPr lang="uk-UA" smtClean="0"/>
              <a:pPr/>
              <a:t>‹№›</a:t>
            </a:fld>
            <a:endParaRPr lang="uk-UA"/>
          </a:p>
        </p:txBody>
      </p:sp>
    </p:spTree>
    <p:extLst>
      <p:ext uri="{BB962C8B-B14F-4D97-AF65-F5344CB8AC3E}">
        <p14:creationId xmlns:p14="http://schemas.microsoft.com/office/powerpoint/2010/main" val="2237665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C6758F82-D75A-4AC5-B2E8-F06257B14077}" type="datetimeFigureOut">
              <a:rPr lang="uk-UA" smtClean="0"/>
              <a:pPr/>
              <a:t>08.11.2023</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0D0C89E-9DA9-41E9-8824-B628C00E5156}" type="slidenum">
              <a:rPr lang="uk-UA" smtClean="0"/>
              <a:pPr/>
              <a:t>‹№›</a:t>
            </a:fld>
            <a:endParaRPr lang="uk-UA"/>
          </a:p>
        </p:txBody>
      </p:sp>
    </p:spTree>
    <p:extLst>
      <p:ext uri="{BB962C8B-B14F-4D97-AF65-F5344CB8AC3E}">
        <p14:creationId xmlns:p14="http://schemas.microsoft.com/office/powerpoint/2010/main" val="2231975640"/>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uk.wikipedia.org/wiki/%D0%9B%D0%B0%D1%82%D0%B8%D0%BD%D1%81%D1%8C%D0%BA%D0%B0_%D0%BC%D0%BE%D0%B2%D0%B0" TargetMode="Externa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violapharm.com/dzhetla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1.jpeg"/><Relationship Id="rId5" Type="http://schemas.microsoft.com/office/2007/relationships/hdphoto" Target="../media/hdphoto1.wdp"/><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049693" y="202927"/>
            <a:ext cx="9909110" cy="1661993"/>
          </a:xfrm>
          <a:prstGeom prst="rect">
            <a:avLst/>
          </a:prstGeom>
        </p:spPr>
        <p:txBody>
          <a:bodyPr wrap="square">
            <a:spAutoFit/>
          </a:bodyPr>
          <a:lstStyle/>
          <a:p>
            <a:pPr algn="ctr"/>
            <a:r>
              <a:rPr lang="uk-UA" sz="2800" b="1" dirty="0" smtClean="0">
                <a:solidFill>
                  <a:srgbClr val="C00000"/>
                </a:solidFill>
                <a:latin typeface="Times New Roman" panose="02020603050405020304" pitchFamily="18" charset="0"/>
                <a:ea typeface="Microsoft YaHei" panose="020B0503020204020204" pitchFamily="34" charset="-122"/>
                <a:cs typeface="Times New Roman" panose="02020603050405020304" pitchFamily="18" charset="0"/>
              </a:rPr>
              <a:t>Одеський національний медичний університет</a:t>
            </a:r>
            <a:endParaRPr lang="uk-UA" sz="2800" b="0" dirty="0" smtClean="0">
              <a:solidFill>
                <a:srgbClr val="C00000"/>
              </a:solidFill>
              <a:effectLst/>
              <a:latin typeface="Times New Roman" panose="02020603050405020304" pitchFamily="18" charset="0"/>
              <a:ea typeface="Microsoft YaHei" panose="020B0503020204020204" pitchFamily="34" charset="-122"/>
              <a:cs typeface="Times New Roman" panose="02020603050405020304" pitchFamily="18" charset="0"/>
            </a:endParaRPr>
          </a:p>
          <a:p>
            <a:pPr algn="ctr"/>
            <a:r>
              <a:rPr lang="uk-UA" sz="2800" b="1" i="1" dirty="0" smtClean="0">
                <a:solidFill>
                  <a:srgbClr val="212121"/>
                </a:solidFill>
                <a:latin typeface="Times New Roman" panose="02020603050405020304" pitchFamily="18" charset="0"/>
                <a:ea typeface="Microsoft YaHei" panose="020B0503020204020204" pitchFamily="34" charset="-122"/>
                <a:cs typeface="Times New Roman" panose="02020603050405020304" pitchFamily="18" charset="0"/>
              </a:rPr>
              <a:t>Кафедра фізичної реабілітації, спортивної медицини</a:t>
            </a:r>
            <a:r>
              <a:rPr lang="en-US" sz="2800" b="1" i="1" dirty="0" smtClean="0">
                <a:solidFill>
                  <a:srgbClr val="212121"/>
                </a:solidFill>
                <a:latin typeface="Times New Roman" panose="02020603050405020304" pitchFamily="18" charset="0"/>
                <a:ea typeface="Microsoft YaHei" panose="020B0503020204020204" pitchFamily="34" charset="-122"/>
                <a:cs typeface="Times New Roman" panose="02020603050405020304" pitchFamily="18" charset="0"/>
              </a:rPr>
              <a:t> </a:t>
            </a:r>
            <a:r>
              <a:rPr lang="uk-UA" sz="2800" b="1" i="1" dirty="0" smtClean="0">
                <a:solidFill>
                  <a:srgbClr val="212121"/>
                </a:solidFill>
                <a:latin typeface="Times New Roman" panose="02020603050405020304" pitchFamily="18" charset="0"/>
                <a:ea typeface="Microsoft YaHei" panose="020B0503020204020204" pitchFamily="34" charset="-122"/>
                <a:cs typeface="Times New Roman" panose="02020603050405020304" pitchFamily="18" charset="0"/>
              </a:rPr>
              <a:t>та фізичного виховання</a:t>
            </a:r>
            <a:r>
              <a:rPr lang="uk-UA" dirty="0" smtClean="0">
                <a:latin typeface="Times New Roman" panose="02020603050405020304" pitchFamily="18" charset="0"/>
                <a:ea typeface="Microsoft YaHei" panose="020B0503020204020204" pitchFamily="34" charset="-122"/>
                <a:cs typeface="Times New Roman" panose="02020603050405020304" pitchFamily="18" charset="0"/>
              </a:rPr>
              <a:t/>
            </a:r>
            <a:br>
              <a:rPr lang="uk-UA" dirty="0" smtClean="0">
                <a:latin typeface="Times New Roman" panose="02020603050405020304" pitchFamily="18" charset="0"/>
                <a:ea typeface="Microsoft YaHei" panose="020B0503020204020204" pitchFamily="34" charset="-122"/>
                <a:cs typeface="Times New Roman" panose="02020603050405020304" pitchFamily="18" charset="0"/>
              </a:rPr>
            </a:br>
            <a:endParaRPr lang="uk-UA"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5" name="Прямокутник 4"/>
          <p:cNvSpPr/>
          <p:nvPr/>
        </p:nvSpPr>
        <p:spPr>
          <a:xfrm>
            <a:off x="293310" y="5302353"/>
            <a:ext cx="11636478" cy="1323439"/>
          </a:xfrm>
          <a:prstGeom prst="rect">
            <a:avLst/>
          </a:prstGeom>
        </p:spPr>
        <p:txBody>
          <a:bodyPr wrap="square">
            <a:spAutoFit/>
          </a:bodyPr>
          <a:lstStyle/>
          <a:p>
            <a:pPr algn="just">
              <a:spcAft>
                <a:spcPts val="0"/>
              </a:spcAft>
            </a:pPr>
            <a:r>
              <a:rPr lang="uk-UA" sz="1600" b="1" dirty="0">
                <a:latin typeface="Times New Roman" panose="02020603050405020304" pitchFamily="18" charset="0"/>
                <a:ea typeface="Times New Roman" panose="02020603050405020304" pitchFamily="18" charset="0"/>
                <a:cs typeface="Times New Roman" panose="02020603050405020304" pitchFamily="18" charset="0"/>
              </a:rPr>
              <a:t>Семінарське заняття </a:t>
            </a:r>
            <a:r>
              <a:rPr lang="uk-UA" sz="1600" b="1" dirty="0" smtClean="0">
                <a:latin typeface="Times New Roman" panose="02020603050405020304" pitchFamily="18" charset="0"/>
                <a:ea typeface="Times New Roman" panose="02020603050405020304" pitchFamily="18" charset="0"/>
                <a:cs typeface="Times New Roman" panose="02020603050405020304" pitchFamily="18" charset="0"/>
              </a:rPr>
              <a:t>4-5</a:t>
            </a:r>
          </a:p>
          <a:p>
            <a:pPr algn="just"/>
            <a:r>
              <a:rPr lang="uk-UA" sz="1600" b="1" dirty="0" smtClean="0">
                <a:latin typeface="Times New Roman" panose="02020603050405020304" pitchFamily="18" charset="0"/>
                <a:cs typeface="Times New Roman" panose="02020603050405020304" pitchFamily="18" charset="0"/>
              </a:rPr>
              <a:t>Тема </a:t>
            </a:r>
            <a:r>
              <a:rPr lang="uk-UA" sz="1600" b="1" dirty="0">
                <a:latin typeface="Times New Roman" panose="02020603050405020304" pitchFamily="18" charset="0"/>
                <a:cs typeface="Times New Roman" panose="02020603050405020304" pitchFamily="18" charset="0"/>
              </a:rPr>
              <a:t>2. </a:t>
            </a:r>
            <a:r>
              <a:rPr lang="uk-UA" sz="1600" dirty="0">
                <a:solidFill>
                  <a:srgbClr val="7030A0"/>
                </a:solidFill>
                <a:latin typeface="Times New Roman" panose="02020603050405020304" pitchFamily="18" charset="0"/>
                <a:cs typeface="Times New Roman" panose="02020603050405020304" pitchFamily="18" charset="0"/>
              </a:rPr>
              <a:t>Біологічні ритми. Визначення поняття про біологічні ритми. Види біоритмів. </a:t>
            </a:r>
            <a:r>
              <a:rPr lang="uk-UA" sz="1600" dirty="0" smtClean="0">
                <a:solidFill>
                  <a:srgbClr val="7030A0"/>
                </a:solidFill>
                <a:latin typeface="Times New Roman" panose="02020603050405020304" pitchFamily="18" charset="0"/>
                <a:cs typeface="Times New Roman" panose="02020603050405020304" pitchFamily="18" charset="0"/>
              </a:rPr>
              <a:t>Біологічний </a:t>
            </a:r>
            <a:r>
              <a:rPr lang="uk-UA" sz="1600" dirty="0">
                <a:solidFill>
                  <a:srgbClr val="7030A0"/>
                </a:solidFill>
                <a:latin typeface="Times New Roman" panose="02020603050405020304" pitchFamily="18" charset="0"/>
                <a:cs typeface="Times New Roman" panose="02020603050405020304" pitchFamily="18" charset="0"/>
              </a:rPr>
              <a:t>годинник у людини. Типи біологічних порушень ритму</a:t>
            </a:r>
            <a:r>
              <a:rPr lang="uk-UA" sz="1600" dirty="0" smtClean="0">
                <a:solidFill>
                  <a:srgbClr val="7030A0"/>
                </a:solidFill>
                <a:latin typeface="Times New Roman" panose="02020603050405020304" pitchFamily="18" charset="0"/>
                <a:cs typeface="Times New Roman" panose="02020603050405020304" pitchFamily="18" charset="0"/>
              </a:rPr>
              <a:t>. Причини </a:t>
            </a:r>
            <a:r>
              <a:rPr lang="uk-UA" sz="1600" dirty="0">
                <a:solidFill>
                  <a:srgbClr val="7030A0"/>
                </a:solidFill>
                <a:latin typeface="Times New Roman" panose="02020603050405020304" pitchFamily="18" charset="0"/>
                <a:cs typeface="Times New Roman" panose="02020603050405020304" pitchFamily="18" charset="0"/>
              </a:rPr>
              <a:t>розладів та ризики порушень біологічного ритму. Добові біоритми. Циркадні ритми. Особливості роботи залежно від віку</a:t>
            </a:r>
            <a:r>
              <a:rPr lang="uk-UA" sz="1600" dirty="0" smtClean="0">
                <a:solidFill>
                  <a:srgbClr val="7030A0"/>
                </a:solidFill>
                <a:latin typeface="Times New Roman" panose="02020603050405020304" pitchFamily="18" charset="0"/>
                <a:cs typeface="Times New Roman" panose="02020603050405020304" pitchFamily="18" charset="0"/>
              </a:rPr>
              <a:t>. Фактори </a:t>
            </a:r>
            <a:r>
              <a:rPr lang="uk-UA" sz="1600" dirty="0">
                <a:solidFill>
                  <a:srgbClr val="7030A0"/>
                </a:solidFill>
                <a:latin typeface="Times New Roman" panose="02020603050405020304" pitchFamily="18" charset="0"/>
                <a:cs typeface="Times New Roman" panose="02020603050405020304" pitchFamily="18" charset="0"/>
              </a:rPr>
              <a:t>які можуть змінити циркадні ритми. Основні механізми формування біоритмів людини.</a:t>
            </a:r>
          </a:p>
        </p:txBody>
      </p:sp>
      <p:sp>
        <p:nvSpPr>
          <p:cNvPr id="6" name="Прямокутник 5"/>
          <p:cNvSpPr/>
          <p:nvPr/>
        </p:nvSpPr>
        <p:spPr>
          <a:xfrm>
            <a:off x="10958803" y="5964073"/>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1026" name="Picture 2" descr="The origin of biological clo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5247" y="1558470"/>
            <a:ext cx="7072605" cy="37830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ircadian rhythms and cre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8387" y="3439400"/>
            <a:ext cx="2170922" cy="17036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ll About Your Biological Clock, Your Bone Health, And Overall Health - Is  There A Connection? - Save Our Bon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252" y="1444434"/>
            <a:ext cx="2148437" cy="176157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RC-3 is a key regulator of the 12-hour cl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251" y="3476134"/>
            <a:ext cx="2148437" cy="17036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om bacteria to you: The biological reactions that sustain our rhythms -  Neuroscience New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38387" y="1420740"/>
            <a:ext cx="2117338" cy="1761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242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5" name="Прямокутник 4"/>
          <p:cNvSpPr/>
          <p:nvPr/>
        </p:nvSpPr>
        <p:spPr>
          <a:xfrm>
            <a:off x="317238" y="269072"/>
            <a:ext cx="11597953" cy="707886"/>
          </a:xfrm>
          <a:prstGeom prst="rect">
            <a:avLst/>
          </a:prstGeom>
        </p:spPr>
        <p:txBody>
          <a:bodyPr wrap="square">
            <a:spAutoFit/>
          </a:bodyPr>
          <a:lstStyle/>
          <a:p>
            <a:pPr indent="450215" algn="ctr">
              <a:spcAft>
                <a:spcPts val="0"/>
              </a:spcAft>
            </a:pPr>
            <a:r>
              <a:rPr lang="uk-UA" sz="40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БІОЛОГІЧНІ РИТМИ</a:t>
            </a:r>
            <a:endParaRPr lang="uk-UA" sz="4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170" name="Picture 2" descr="Здоровий сон: чим небезпечне недосипання – Міська поліклініка №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6459" y="3825552"/>
            <a:ext cx="3478732" cy="276469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Міграція птахів (питання і відповіді) :: Пернаті друзі, птахи України,  орнітологія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21" y="3825552"/>
            <a:ext cx="3138438" cy="2764696"/>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Біологічний годинник - презентація з біології"/>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1958" y="976958"/>
            <a:ext cx="3405674" cy="284859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Презентація &quot;Сон та неспання&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9061" y="976958"/>
            <a:ext cx="5635690" cy="5613289"/>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Механізм та види сну.pptx"/>
          <p:cNvPicPr/>
          <p:nvPr/>
        </p:nvPicPr>
        <p:blipFill>
          <a:blip r:embed="rId6">
            <a:extLst>
              <a:ext uri="{28A0092B-C50C-407E-A947-70E740481C1C}">
                <a14:useLocalDpi xmlns:a14="http://schemas.microsoft.com/office/drawing/2010/main" val="0"/>
              </a:ext>
            </a:extLst>
          </a:blip>
          <a:srcRect/>
          <a:stretch>
            <a:fillRect/>
          </a:stretch>
        </p:blipFill>
        <p:spPr bwMode="auto">
          <a:xfrm>
            <a:off x="242593" y="976958"/>
            <a:ext cx="2964027" cy="2806644"/>
          </a:xfrm>
          <a:prstGeom prst="rect">
            <a:avLst/>
          </a:prstGeom>
          <a:noFill/>
          <a:ln>
            <a:noFill/>
          </a:ln>
        </p:spPr>
      </p:pic>
    </p:spTree>
    <p:extLst>
      <p:ext uri="{BB962C8B-B14F-4D97-AF65-F5344CB8AC3E}">
        <p14:creationId xmlns:p14="http://schemas.microsoft.com/office/powerpoint/2010/main" val="3448517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Презентация на тему: &quot;Біологічні адаптивні ритми. Біологічний годинник –  здатність організму реагувати на плин часу.&quot;. Скачать бесплатно и без  регистр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338" y="3716044"/>
            <a:ext cx="5326031" cy="280858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5" name="Прямокутник 4"/>
          <p:cNvSpPr/>
          <p:nvPr/>
        </p:nvSpPr>
        <p:spPr>
          <a:xfrm>
            <a:off x="227044" y="0"/>
            <a:ext cx="11678817" cy="2893100"/>
          </a:xfrm>
          <a:prstGeom prst="rect">
            <a:avLst/>
          </a:prstGeom>
        </p:spPr>
        <p:txBody>
          <a:bodyPr wrap="square">
            <a:spAutoFit/>
          </a:bodyPr>
          <a:lstStyle/>
          <a:p>
            <a:pPr indent="450215" algn="ctr">
              <a:lnSpc>
                <a:spcPct val="150000"/>
              </a:lnSpc>
              <a:spcAft>
                <a:spcPts val="0"/>
              </a:spcAft>
            </a:pPr>
            <a:r>
              <a:rPr lang="uk-UA" sz="3600" b="1" dirty="0" smtClean="0">
                <a:latin typeface="Times New Roman" panose="02020603050405020304" pitchFamily="18" charset="0"/>
                <a:ea typeface="Calibri" panose="020F0502020204030204" pitchFamily="34" charset="0"/>
                <a:cs typeface="Times New Roman" panose="02020603050405020304" pitchFamily="18" charset="0"/>
              </a:rPr>
              <a:t>БІОЛОГІЧНІ РИТМИ</a:t>
            </a:r>
            <a:r>
              <a:rPr lang="uk-UA" sz="3600"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uk-UA" sz="2400" dirty="0" smtClean="0">
                <a:latin typeface="Times New Roman" panose="02020603050405020304" pitchFamily="18" charset="0"/>
                <a:ea typeface="Calibri" panose="020F0502020204030204" pitchFamily="34" charset="0"/>
                <a:cs typeface="Times New Roman" panose="02020603050405020304" pitchFamily="18" charset="0"/>
              </a:rPr>
              <a:t>це </a:t>
            </a:r>
            <a:r>
              <a:rPr lang="uk-UA"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природні циклічні чергування </a:t>
            </a:r>
            <a:r>
              <a:rPr lang="uk-UA" sz="2400" dirty="0">
                <a:latin typeface="Times New Roman" panose="02020603050405020304" pitchFamily="18" charset="0"/>
                <a:ea typeface="Calibri" panose="020F0502020204030204" pitchFamily="34" charset="0"/>
                <a:cs typeface="Times New Roman" panose="02020603050405020304" pitchFamily="18" charset="0"/>
              </a:rPr>
              <a:t>різних функціональних станів організму, його </a:t>
            </a:r>
            <a:r>
              <a:rPr lang="uk-UA" sz="2400" b="1" dirty="0">
                <a:latin typeface="Times New Roman" panose="02020603050405020304" pitchFamily="18" charset="0"/>
                <a:ea typeface="Calibri" panose="020F0502020204030204" pitchFamily="34" charset="0"/>
                <a:cs typeface="Times New Roman" panose="02020603050405020304" pitchFamily="18" charset="0"/>
              </a:rPr>
              <a:t>активності, діяльності та здатності реагувати на зовнішні і внутрішні подразники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при</a:t>
            </a: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збереженні </a:t>
            </a:r>
            <a:r>
              <a:rPr lang="uk-UA" sz="2400" b="1" dirty="0">
                <a:latin typeface="Times New Roman" panose="02020603050405020304" pitchFamily="18" charset="0"/>
                <a:ea typeface="Calibri" panose="020F0502020204030204" pitchFamily="34" charset="0"/>
                <a:cs typeface="Times New Roman" panose="02020603050405020304" pitchFamily="18" charset="0"/>
              </a:rPr>
              <a:t>гомеостазу.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uk-UA" sz="2800" b="1" dirty="0" smtClean="0">
                <a:latin typeface="Times New Roman" panose="02020603050405020304" pitchFamily="18" charset="0"/>
                <a:ea typeface="Calibri" panose="020F0502020204030204" pitchFamily="34" charset="0"/>
                <a:cs typeface="Times New Roman" panose="02020603050405020304" pitchFamily="18" charset="0"/>
              </a:rPr>
              <a:t>Біологічні </a:t>
            </a:r>
            <a:r>
              <a:rPr lang="uk-UA" sz="2800" b="1" dirty="0">
                <a:latin typeface="Times New Roman" panose="02020603050405020304" pitchFamily="18" charset="0"/>
                <a:ea typeface="Calibri" panose="020F0502020204030204" pitchFamily="34" charset="0"/>
                <a:cs typeface="Times New Roman" panose="02020603050405020304" pitchFamily="18" charset="0"/>
              </a:rPr>
              <a:t>ритми визначаються двома ключовими факторами:</a:t>
            </a:r>
            <a:endParaRPr lang="uk-UA" sz="2000" b="1"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кутник 5"/>
          <p:cNvSpPr/>
          <p:nvPr/>
        </p:nvSpPr>
        <p:spPr>
          <a:xfrm>
            <a:off x="227045" y="2494593"/>
            <a:ext cx="4792824" cy="1200329"/>
          </a:xfrm>
          <a:prstGeom prst="rect">
            <a:avLst/>
          </a:prstGeom>
        </p:spPr>
        <p:txBody>
          <a:bodyPr wrap="square">
            <a:spAutoFit/>
          </a:bodyPr>
          <a:lstStyle/>
          <a:p>
            <a:pPr indent="450215" algn="just">
              <a:spcAft>
                <a:spcPts val="0"/>
              </a:spcAft>
            </a:pPr>
            <a:r>
              <a:rPr lang="uk-UA" b="1" dirty="0" smtClean="0">
                <a:latin typeface="Times New Roman" panose="02020603050405020304" pitchFamily="18" charset="0"/>
                <a:ea typeface="Calibri" panose="020F0502020204030204" pitchFamily="34" charset="0"/>
                <a:cs typeface="Times New Roman" panose="02020603050405020304" pitchFamily="18" charset="0"/>
              </a:rPr>
              <a:t>Зовнішній </a:t>
            </a:r>
            <a:r>
              <a:rPr lang="uk-UA" b="1" dirty="0">
                <a:latin typeface="Times New Roman" panose="02020603050405020304" pitchFamily="18" charset="0"/>
                <a:ea typeface="Calibri" panose="020F0502020204030204" pitchFamily="34" charset="0"/>
                <a:cs typeface="Times New Roman" panose="02020603050405020304" pitchFamily="18" charset="0"/>
              </a:rPr>
              <a:t>годинник організму, відомий як </a:t>
            </a:r>
            <a:r>
              <a:rPr lang="uk-UA"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екзогенні – </a:t>
            </a:r>
            <a:r>
              <a:rPr lang="uk-UA" b="1" dirty="0" smtClean="0">
                <a:solidFill>
                  <a:srgbClr val="C00000"/>
                </a:solidFill>
                <a:latin typeface="Times New Roman" panose="02020603050405020304" pitchFamily="18" charset="0"/>
                <a:cs typeface="Times New Roman" panose="02020603050405020304" pitchFamily="18" charset="0"/>
              </a:rPr>
              <a:t>зовнішній ритм</a:t>
            </a:r>
            <a:r>
              <a:rPr lang="uk-UA" b="1" dirty="0" smtClean="0">
                <a:latin typeface="Times New Roman" panose="02020603050405020304" pitchFamily="18" charset="0"/>
                <a:ea typeface="Calibri" panose="020F0502020204030204" pitchFamily="34" charset="0"/>
                <a:cs typeface="Times New Roman" panose="02020603050405020304" pitchFamily="18" charset="0"/>
              </a:rPr>
              <a:t> </a:t>
            </a:r>
            <a:r>
              <a:rPr lang="uk-UA" b="1" dirty="0">
                <a:latin typeface="Times New Roman" panose="02020603050405020304" pitchFamily="18" charset="0"/>
                <a:ea typeface="Calibri" panose="020F0502020204030204" pitchFamily="34" charset="0"/>
                <a:cs typeface="Times New Roman" panose="02020603050405020304" pitchFamily="18" charset="0"/>
              </a:rPr>
              <a:t>датчики, схильний до впливу змін навколишнього середовища.</a:t>
            </a:r>
            <a:endParaRPr lang="uk-UA"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кутник 6"/>
          <p:cNvSpPr/>
          <p:nvPr/>
        </p:nvSpPr>
        <p:spPr>
          <a:xfrm>
            <a:off x="5346442" y="2346564"/>
            <a:ext cx="6487884" cy="1200329"/>
          </a:xfrm>
          <a:prstGeom prst="rect">
            <a:avLst/>
          </a:prstGeom>
        </p:spPr>
        <p:txBody>
          <a:bodyPr wrap="square">
            <a:spAutoFit/>
          </a:bodyPr>
          <a:lstStyle/>
          <a:p>
            <a:pPr indent="450215" algn="just">
              <a:spcAft>
                <a:spcPts val="0"/>
              </a:spcAft>
            </a:pPr>
            <a:r>
              <a:rPr lang="uk-UA" b="1" i="1" dirty="0">
                <a:latin typeface="Times New Roman" panose="02020603050405020304" pitchFamily="18" charset="0"/>
                <a:ea typeface="Calibri" panose="020F0502020204030204" pitchFamily="34" charset="0"/>
                <a:cs typeface="Times New Roman" panose="02020603050405020304" pitchFamily="18" charset="0"/>
              </a:rPr>
              <a:t>Внутрішній годинник організму,</a:t>
            </a:r>
            <a:r>
              <a:rPr lang="uk-UA" dirty="0">
                <a:latin typeface="Times New Roman" panose="02020603050405020304" pitchFamily="18" charset="0"/>
                <a:ea typeface="Calibri" panose="020F0502020204030204" pitchFamily="34" charset="0"/>
                <a:cs typeface="Times New Roman" panose="02020603050405020304" pitchFamily="18" charset="0"/>
              </a:rPr>
              <a:t> відомий як </a:t>
            </a:r>
            <a:r>
              <a:rPr lang="uk-UA"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ендогенні </a:t>
            </a:r>
            <a:r>
              <a:rPr lang="uk-UA"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датчики - </a:t>
            </a:r>
            <a:r>
              <a:rPr lang="uk-UA" b="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внутрішній ритм</a:t>
            </a:r>
            <a:r>
              <a:rPr lang="uk-UA"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безпосередньо залежить від внутрішніх фізіологічних чинників (як правило, вони визначаються генетично).</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2" name="Picture 8" descr="Презентація &quot;АДАПТИВНІ БІОЛОГІЧНІ РИТМИ&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847" y="3700763"/>
            <a:ext cx="5232400" cy="2823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097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7" name="Прямокутник 6"/>
          <p:cNvSpPr/>
          <p:nvPr/>
        </p:nvSpPr>
        <p:spPr>
          <a:xfrm>
            <a:off x="4519125" y="243367"/>
            <a:ext cx="7848600" cy="923330"/>
          </a:xfrm>
          <a:prstGeom prst="rect">
            <a:avLst/>
          </a:prstGeom>
        </p:spPr>
        <p:txBody>
          <a:bodyPr wrap="square">
            <a:spAutoFit/>
          </a:bodyPr>
          <a:lstStyle/>
          <a:p>
            <a:pPr indent="450215" algn="ctr">
              <a:lnSpc>
                <a:spcPct val="150000"/>
              </a:lnSpc>
            </a:pPr>
            <a:r>
              <a:rPr lang="uk-UA"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ЧАСТОТОЮ БІОРИТМІВ</a:t>
            </a:r>
            <a:r>
              <a:rPr lang="uk-UA"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uk-UA" sz="1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uk-UA" dirty="0" smtClean="0">
                <a:latin typeface="Times New Roman" panose="02020603050405020304" pitchFamily="18" charset="0"/>
                <a:ea typeface="Calibri" panose="020F0502020204030204" pitchFamily="34" charset="0"/>
                <a:cs typeface="Times New Roman" panose="02020603050405020304" pitchFamily="18" charset="0"/>
              </a:rPr>
              <a:t>                                                   кількість </a:t>
            </a:r>
            <a:r>
              <a:rPr lang="uk-UA" dirty="0">
                <a:latin typeface="Times New Roman" panose="02020603050405020304" pitchFamily="18" charset="0"/>
                <a:ea typeface="Calibri" panose="020F0502020204030204" pitchFamily="34" charset="0"/>
                <a:cs typeface="Times New Roman" panose="02020603050405020304" pitchFamily="18" charset="0"/>
              </a:rPr>
              <a:t>таких циклів за одиницю </a:t>
            </a:r>
            <a:r>
              <a:rPr lang="uk-UA" dirty="0" smtClean="0">
                <a:latin typeface="Times New Roman" panose="02020603050405020304" pitchFamily="18" charset="0"/>
                <a:ea typeface="Calibri" panose="020F0502020204030204" pitchFamily="34" charset="0"/>
                <a:cs typeface="Times New Roman" panose="02020603050405020304" pitchFamily="18" charset="0"/>
              </a:rPr>
              <a:t>часу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кутник 7"/>
          <p:cNvSpPr/>
          <p:nvPr/>
        </p:nvSpPr>
        <p:spPr>
          <a:xfrm>
            <a:off x="337546" y="304922"/>
            <a:ext cx="2910479" cy="400110"/>
          </a:xfrm>
          <a:prstGeom prst="rect">
            <a:avLst/>
          </a:prstGeom>
        </p:spPr>
        <p:txBody>
          <a:bodyPr wrap="square">
            <a:spAutoFit/>
          </a:bodyPr>
          <a:lstStyle/>
          <a:p>
            <a:r>
              <a:rPr lang="uk-UA" sz="20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ПЕРІОД БІОРИТМІВ</a:t>
            </a:r>
            <a:endParaRPr lang="uk-UA" sz="2000" b="1" dirty="0">
              <a:solidFill>
                <a:srgbClr val="FF0000"/>
              </a:solidFill>
            </a:endParaRPr>
          </a:p>
        </p:txBody>
      </p:sp>
      <p:sp>
        <p:nvSpPr>
          <p:cNvPr id="9" name="Прямокутник 8"/>
          <p:cNvSpPr/>
          <p:nvPr/>
        </p:nvSpPr>
        <p:spPr>
          <a:xfrm>
            <a:off x="337546" y="588751"/>
            <a:ext cx="7067550" cy="646331"/>
          </a:xfrm>
          <a:prstGeom prst="rect">
            <a:avLst/>
          </a:prstGeom>
        </p:spPr>
        <p:txBody>
          <a:bodyPr wrap="square">
            <a:spAutoFit/>
          </a:bodyPr>
          <a:lstStyle/>
          <a:p>
            <a:r>
              <a:rPr lang="uk-UA" dirty="0">
                <a:latin typeface="Times New Roman" panose="02020603050405020304" pitchFamily="18" charset="0"/>
                <a:ea typeface="Calibri" panose="020F0502020204030204" pitchFamily="34" charset="0"/>
                <a:cs typeface="Times New Roman" panose="02020603050405020304" pitchFamily="18" charset="0"/>
              </a:rPr>
              <a:t>Час, протягом якого ритмічний процес робить повний цикл і повертається у вихідне положення</a:t>
            </a:r>
            <a:endParaRPr lang="uk-UA" dirty="0"/>
          </a:p>
        </p:txBody>
      </p:sp>
      <p:sp>
        <p:nvSpPr>
          <p:cNvPr id="12" name="Прямокутник 11"/>
          <p:cNvSpPr/>
          <p:nvPr/>
        </p:nvSpPr>
        <p:spPr>
          <a:xfrm>
            <a:off x="337546" y="1329249"/>
            <a:ext cx="11568704" cy="4708981"/>
          </a:xfrm>
          <a:prstGeom prst="rect">
            <a:avLst/>
          </a:prstGeom>
        </p:spPr>
        <p:txBody>
          <a:bodyPr wrap="square">
            <a:spAutoFit/>
          </a:bodyPr>
          <a:lstStyle/>
          <a:p>
            <a:pPr indent="450215" algn="ctr">
              <a:lnSpc>
                <a:spcPct val="150000"/>
              </a:lnSpc>
              <a:spcAft>
                <a:spcPts val="0"/>
              </a:spcAft>
            </a:pPr>
            <a:r>
              <a:rPr lang="uk-UA" sz="2000" b="1" dirty="0" smtClean="0">
                <a:solidFill>
                  <a:srgbClr val="C00000"/>
                </a:solidFill>
                <a:latin typeface="Times New Roman" panose="02020603050405020304" pitchFamily="18" charset="0"/>
                <a:ea typeface="Times New Roman" panose="02020603050405020304" pitchFamily="18" charset="0"/>
              </a:rPr>
              <a:t>ФУНКЦІЇ  </a:t>
            </a:r>
            <a:r>
              <a:rPr lang="uk-UA"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БІОЛОГІЧНИХ РИТМІВ В ЛЮДСЬКОМУ ТІЛІ</a:t>
            </a:r>
          </a:p>
          <a:p>
            <a:pPr indent="450215" algn="ctr">
              <a:lnSpc>
                <a:spcPct val="150000"/>
              </a:lnSpc>
              <a:spcAft>
                <a:spcPts val="0"/>
              </a:spcAft>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1. Відображають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фактор </a:t>
            </a: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часу</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ctr">
              <a:lnSpc>
                <a:spcPct val="150000"/>
              </a:lnSpc>
              <a:spcAft>
                <a:spcPts val="0"/>
              </a:spcAft>
              <a:tabLst>
                <a:tab pos="457200" algn="l"/>
              </a:tabLst>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       2. Виконують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регуляторну функцію. </a:t>
            </a:r>
            <a:endParaRPr lang="uk-UA" sz="20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ctr">
              <a:lnSpc>
                <a:spcPct val="150000"/>
              </a:lnSpc>
              <a:spcAft>
                <a:spcPts val="0"/>
              </a:spcAft>
              <a:tabLst>
                <a:tab pos="457200" algn="l"/>
              </a:tabLst>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                  3. Виконують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інтеграційну (об’єднує) </a:t>
            </a: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функцію</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ctr">
              <a:lnSpc>
                <a:spcPct val="150000"/>
              </a:lnSpc>
              <a:spcAft>
                <a:spcPts val="0"/>
              </a:spcAft>
              <a:tabLst>
                <a:tab pos="457200" algn="l"/>
              </a:tabLst>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      4. Оптимізують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життєдіяльність організму. </a:t>
            </a:r>
            <a:r>
              <a:rPr lang="uk-UA" sz="2000" dirty="0">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50000"/>
              </a:lnSpc>
              <a:spcAft>
                <a:spcPts val="0"/>
              </a:spcAft>
            </a:pPr>
            <a:r>
              <a:rPr lang="ru-RU" sz="2000" b="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ВИДИ БІОЛОГІЧНИХ РИТМІВ</a:t>
            </a:r>
            <a:endParaRPr lang="uk-UA" sz="2000"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ctr">
              <a:lnSpc>
                <a:spcPct val="150000"/>
              </a:lnSpc>
              <a:spcAft>
                <a:spcPts val="0"/>
              </a:spcAft>
              <a:buFont typeface="Wingdings" panose="05000000000000000000" pitchFamily="2" charset="2"/>
              <a:buChar char=""/>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Циркадні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ритми </a:t>
            </a:r>
            <a:endParaRPr lang="uk-UA"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ctr">
              <a:lnSpc>
                <a:spcPct val="150000"/>
              </a:lnSpc>
              <a:spcAft>
                <a:spcPts val="0"/>
              </a:spcAft>
              <a:buFont typeface="Wingdings" panose="05000000000000000000" pitchFamily="2" charset="2"/>
              <a:buChar char=""/>
            </a:pP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Добові ритми </a:t>
            </a:r>
            <a:endParaRPr lang="uk-UA"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ctr">
              <a:lnSpc>
                <a:spcPct val="150000"/>
              </a:lnSpc>
              <a:spcAft>
                <a:spcPts val="0"/>
              </a:spcAft>
              <a:buFont typeface="Wingdings" panose="05000000000000000000" pitchFamily="2" charset="2"/>
              <a:buChar char=""/>
            </a:pP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Ультрадіанні ритми </a:t>
            </a:r>
            <a:endParaRPr lang="uk-UA"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ctr">
              <a:lnSpc>
                <a:spcPct val="150000"/>
              </a:lnSpc>
              <a:spcAft>
                <a:spcPts val="0"/>
              </a:spcAft>
              <a:buFont typeface="Wingdings" panose="05000000000000000000" pitchFamily="2" charset="2"/>
              <a:buChar char=""/>
            </a:pP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Інфрадіанні ритми </a:t>
            </a:r>
            <a:endParaRPr lang="uk-UA"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074" name="Picture 2" descr="Біологічні ритми | P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70" y="4103123"/>
            <a:ext cx="4353983" cy="2449115"/>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Біоритми: у кожного свої або все ж це самообман? • Блог"/>
          <p:cNvPicPr/>
          <p:nvPr/>
        </p:nvPicPr>
        <p:blipFill>
          <a:blip r:embed="rId3">
            <a:extLst>
              <a:ext uri="{28A0092B-C50C-407E-A947-70E740481C1C}">
                <a14:useLocalDpi xmlns:a14="http://schemas.microsoft.com/office/drawing/2010/main" val="0"/>
              </a:ext>
            </a:extLst>
          </a:blip>
          <a:srcRect/>
          <a:stretch>
            <a:fillRect/>
          </a:stretch>
        </p:blipFill>
        <p:spPr bwMode="auto">
          <a:xfrm>
            <a:off x="7501812" y="4103123"/>
            <a:ext cx="4544008" cy="2516848"/>
          </a:xfrm>
          <a:prstGeom prst="rect">
            <a:avLst/>
          </a:prstGeom>
          <a:noFill/>
          <a:ln>
            <a:noFill/>
          </a:ln>
        </p:spPr>
      </p:pic>
      <p:sp>
        <p:nvSpPr>
          <p:cNvPr id="2" name="Округлений прямокутник 1"/>
          <p:cNvSpPr/>
          <p:nvPr/>
        </p:nvSpPr>
        <p:spPr>
          <a:xfrm>
            <a:off x="8688635" y="4599679"/>
            <a:ext cx="1054361" cy="401217"/>
          </a:xfrm>
          <a:prstGeom prst="roundRect">
            <a:avLst>
              <a:gd name="adj"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900" dirty="0" smtClean="0"/>
              <a:t>НЕСПАННЯ</a:t>
            </a:r>
            <a:endParaRPr lang="uk-UA" sz="900" dirty="0"/>
          </a:p>
        </p:txBody>
      </p:sp>
      <p:sp>
        <p:nvSpPr>
          <p:cNvPr id="11" name="Округлений прямокутник 10"/>
          <p:cNvSpPr/>
          <p:nvPr/>
        </p:nvSpPr>
        <p:spPr>
          <a:xfrm>
            <a:off x="8657816" y="4103123"/>
            <a:ext cx="1116000" cy="468000"/>
          </a:xfrm>
          <a:prstGeom prst="roundRect">
            <a:avLst>
              <a:gd name="adj"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900" dirty="0"/>
              <a:t>гіперсвідомість </a:t>
            </a:r>
          </a:p>
        </p:txBody>
      </p:sp>
      <p:sp>
        <p:nvSpPr>
          <p:cNvPr id="13" name="Округлений прямокутник 12"/>
          <p:cNvSpPr/>
          <p:nvPr/>
        </p:nvSpPr>
        <p:spPr>
          <a:xfrm>
            <a:off x="8696127" y="5067087"/>
            <a:ext cx="1054362" cy="540000"/>
          </a:xfrm>
          <a:prstGeom prst="roundRect">
            <a:avLst>
              <a:gd name="adj" fmla="val 50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t>стан прикордонний між сном і неспанням</a:t>
            </a:r>
            <a:endParaRPr lang="uk-UA" sz="900" dirty="0"/>
          </a:p>
        </p:txBody>
      </p:sp>
      <p:sp>
        <p:nvSpPr>
          <p:cNvPr id="14" name="Округлений прямокутник 13"/>
          <p:cNvSpPr/>
          <p:nvPr/>
        </p:nvSpPr>
        <p:spPr>
          <a:xfrm>
            <a:off x="8696127" y="5688363"/>
            <a:ext cx="1054362" cy="401217"/>
          </a:xfrm>
          <a:prstGeom prst="roundRect">
            <a:avLst>
              <a:gd name="adj" fmla="val 50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t>сон глибока релаксація та медитація</a:t>
            </a:r>
            <a:endParaRPr lang="uk-UA" sz="900" dirty="0"/>
          </a:p>
        </p:txBody>
      </p:sp>
      <p:sp>
        <p:nvSpPr>
          <p:cNvPr id="15" name="Округлений прямокутник 14"/>
          <p:cNvSpPr/>
          <p:nvPr/>
        </p:nvSpPr>
        <p:spPr>
          <a:xfrm>
            <a:off x="8696127" y="6154167"/>
            <a:ext cx="1054363" cy="401217"/>
          </a:xfrm>
          <a:prstGeom prst="roundRect">
            <a:avLst>
              <a:gd name="adj" fmla="val 5000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050" dirty="0"/>
              <a:t>глибокий сон транс гіпноз</a:t>
            </a:r>
          </a:p>
        </p:txBody>
      </p:sp>
      <p:pic>
        <p:nvPicPr>
          <p:cNvPr id="16" name="Рисунок 15" descr="Альфа-активность головного мозга"/>
          <p:cNvPicPr/>
          <p:nvPr/>
        </p:nvPicPr>
        <p:blipFill>
          <a:blip r:embed="rId4">
            <a:extLst>
              <a:ext uri="{28A0092B-C50C-407E-A947-70E740481C1C}">
                <a14:useLocalDpi xmlns:a14="http://schemas.microsoft.com/office/drawing/2010/main" val="0"/>
              </a:ext>
            </a:extLst>
          </a:blip>
          <a:srcRect/>
          <a:stretch>
            <a:fillRect/>
          </a:stretch>
        </p:blipFill>
        <p:spPr bwMode="auto">
          <a:xfrm>
            <a:off x="264670" y="1878562"/>
            <a:ext cx="3458244" cy="2130394"/>
          </a:xfrm>
          <a:prstGeom prst="rect">
            <a:avLst/>
          </a:prstGeom>
          <a:noFill/>
          <a:ln>
            <a:noFill/>
          </a:ln>
        </p:spPr>
      </p:pic>
      <p:sp>
        <p:nvSpPr>
          <p:cNvPr id="5" name="Округлений прямокутник 4"/>
          <p:cNvSpPr/>
          <p:nvPr/>
        </p:nvSpPr>
        <p:spPr>
          <a:xfrm>
            <a:off x="2565918" y="1931437"/>
            <a:ext cx="45719" cy="130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19" name="Рисунок 18" descr="C:\Users\e011172khy\AppData\Local\Microsoft\Windows\INetCache\Content.MSO\E6419B02.tmp"/>
          <p:cNvPicPr/>
          <p:nvPr/>
        </p:nvPicPr>
        <p:blipFill>
          <a:blip r:embed="rId5">
            <a:extLst>
              <a:ext uri="{28A0092B-C50C-407E-A947-70E740481C1C}">
                <a14:useLocalDpi xmlns:a14="http://schemas.microsoft.com/office/drawing/2010/main" val="0"/>
              </a:ext>
            </a:extLst>
          </a:blip>
          <a:srcRect/>
          <a:stretch>
            <a:fillRect/>
          </a:stretch>
        </p:blipFill>
        <p:spPr bwMode="auto">
          <a:xfrm>
            <a:off x="9386594" y="2062065"/>
            <a:ext cx="2592532" cy="1811434"/>
          </a:xfrm>
          <a:prstGeom prst="rect">
            <a:avLst/>
          </a:prstGeom>
          <a:noFill/>
          <a:ln>
            <a:noFill/>
          </a:ln>
        </p:spPr>
      </p:pic>
    </p:spTree>
    <p:extLst>
      <p:ext uri="{BB962C8B-B14F-4D97-AF65-F5344CB8AC3E}">
        <p14:creationId xmlns:p14="http://schemas.microsoft.com/office/powerpoint/2010/main" val="2969838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5" name="Прямокутник 4"/>
          <p:cNvSpPr/>
          <p:nvPr/>
        </p:nvSpPr>
        <p:spPr>
          <a:xfrm>
            <a:off x="394022" y="239177"/>
            <a:ext cx="11325225" cy="2951064"/>
          </a:xfrm>
          <a:prstGeom prst="rect">
            <a:avLst/>
          </a:prstGeom>
        </p:spPr>
        <p:txBody>
          <a:bodyPr wrap="square">
            <a:spAutoFit/>
          </a:bodyPr>
          <a:lstStyle/>
          <a:p>
            <a:pPr indent="450215">
              <a:lnSpc>
                <a:spcPct val="150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Циркадні ритми:</a:t>
            </a:r>
            <a:endParaRPr lang="uk-UA"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Циркадний ритм </a:t>
            </a:r>
            <a:r>
              <a:rPr lang="uk-UA" b="1" dirty="0">
                <a:latin typeface="Times New Roman" panose="02020603050405020304" pitchFamily="18" charset="0"/>
                <a:ea typeface="Calibri" panose="020F0502020204030204" pitchFamily="34" charset="0"/>
                <a:cs typeface="Times New Roman" panose="02020603050405020304" pitchFamily="18" charset="0"/>
              </a:rPr>
              <a:t>(</a:t>
            </a:r>
            <a:r>
              <a:rPr lang="ru-RU" b="1" i="1" dirty="0">
                <a:latin typeface="Times New Roman" panose="02020603050405020304" pitchFamily="18" charset="0"/>
                <a:ea typeface="Calibri" panose="020F0502020204030204" pitchFamily="34" charset="0"/>
                <a:cs typeface="Times New Roman" panose="02020603050405020304" pitchFamily="18" charset="0"/>
              </a:rPr>
              <a:t>від </a:t>
            </a:r>
            <a:r>
              <a:rPr lang="ru-RU" b="1" i="1"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tooltip="Латинська мова"/>
              </a:rPr>
              <a:t>лат.</a:t>
            </a:r>
            <a:r>
              <a:rPr lang="ru-RU" b="1" i="1" dirty="0">
                <a:latin typeface="Times New Roman" panose="02020603050405020304" pitchFamily="18" charset="0"/>
                <a:ea typeface="Calibri" panose="020F0502020204030204" pitchFamily="34" charset="0"/>
                <a:cs typeface="Times New Roman" panose="02020603050405020304" pitchFamily="18" charset="0"/>
              </a:rPr>
              <a:t> </a:t>
            </a:r>
            <a:r>
              <a:rPr lang="la-Latn" b="1" i="1" dirty="0">
                <a:latin typeface="Times New Roman" panose="02020603050405020304" pitchFamily="18" charset="0"/>
                <a:ea typeface="Calibri" panose="020F0502020204030204" pitchFamily="34" charset="0"/>
                <a:cs typeface="Times New Roman" panose="02020603050405020304" pitchFamily="18" charset="0"/>
              </a:rPr>
              <a:t>circa</a:t>
            </a:r>
            <a:r>
              <a:rPr lang="ru-RU" b="1" i="1" dirty="0">
                <a:latin typeface="Times New Roman" panose="02020603050405020304" pitchFamily="18" charset="0"/>
                <a:ea typeface="Calibri" panose="020F0502020204030204" pitchFamily="34" charset="0"/>
                <a:cs typeface="Times New Roman" panose="02020603050405020304" pitchFamily="18" charset="0"/>
              </a:rPr>
              <a:t> — близько, кругом і </a:t>
            </a:r>
            <a:r>
              <a:rPr lang="ru-RU" b="1" i="1"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tooltip="Латинська мова"/>
              </a:rPr>
              <a:t>лат.</a:t>
            </a:r>
            <a:r>
              <a:rPr lang="ru-RU" b="1" i="1" dirty="0">
                <a:latin typeface="Times New Roman" panose="02020603050405020304" pitchFamily="18" charset="0"/>
                <a:ea typeface="Calibri" panose="020F0502020204030204" pitchFamily="34" charset="0"/>
                <a:cs typeface="Times New Roman" panose="02020603050405020304" pitchFamily="18" charset="0"/>
              </a:rPr>
              <a:t> </a:t>
            </a:r>
            <a:r>
              <a:rPr lang="la-Latn" b="1" i="1" dirty="0">
                <a:latin typeface="Times New Roman" panose="02020603050405020304" pitchFamily="18" charset="0"/>
                <a:ea typeface="Calibri" panose="020F0502020204030204" pitchFamily="34" charset="0"/>
                <a:cs typeface="Times New Roman" panose="02020603050405020304" pitchFamily="18" charset="0"/>
              </a:rPr>
              <a:t>dies</a:t>
            </a:r>
            <a:r>
              <a:rPr lang="ru-RU" b="1" i="1" dirty="0">
                <a:latin typeface="Times New Roman" panose="02020603050405020304" pitchFamily="18" charset="0"/>
                <a:ea typeface="Calibri" panose="020F0502020204030204" pitchFamily="34" charset="0"/>
                <a:cs typeface="Times New Roman" panose="02020603050405020304" pitchFamily="18" charset="0"/>
              </a:rPr>
              <a:t> — день</a:t>
            </a:r>
            <a:r>
              <a:rPr lang="ru-RU" b="1" dirty="0">
                <a:latin typeface="Times New Roman" panose="02020603050405020304" pitchFamily="18" charset="0"/>
                <a:ea typeface="Calibri" panose="020F0502020204030204" pitchFamily="34" charset="0"/>
                <a:cs typeface="Times New Roman" panose="02020603050405020304" pitchFamily="18" charset="0"/>
              </a:rPr>
              <a:t>)</a:t>
            </a:r>
            <a:r>
              <a:rPr lang="ru-RU" b="1" dirty="0">
                <a:solidFill>
                  <a:srgbClr val="202122"/>
                </a:solidFill>
                <a:latin typeface="Times New Roman" panose="02020603050405020304" pitchFamily="18" charset="0"/>
                <a:ea typeface="Calibri" panose="020F0502020204030204" pitchFamily="34" charset="0"/>
                <a:cs typeface="Times New Roman" panose="02020603050405020304" pitchFamily="18" charset="0"/>
              </a:rPr>
              <a:t> </a:t>
            </a:r>
            <a:endParaRPr lang="ru-RU"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це </a:t>
            </a:r>
            <a:r>
              <a:rPr lang="ru-RU" b="1" dirty="0">
                <a:latin typeface="Times New Roman" panose="02020603050405020304" pitchFamily="18" charset="0"/>
                <a:ea typeface="Calibri" panose="020F0502020204030204" pitchFamily="34" charset="0"/>
                <a:cs typeface="Times New Roman" panose="02020603050405020304" pitchFamily="18" charset="0"/>
              </a:rPr>
              <a:t>24-годинний цикл</a:t>
            </a:r>
            <a:r>
              <a:rPr lang="ru-RU" dirty="0">
                <a:latin typeface="Times New Roman" panose="02020603050405020304" pitchFamily="18" charset="0"/>
                <a:ea typeface="Calibri" panose="020F0502020204030204" pitchFamily="34" charset="0"/>
                <a:cs typeface="Times New Roman" panose="02020603050405020304" pitchFamily="18" charset="0"/>
              </a:rPr>
              <a:t>, що є частиною внутрішнього годинника організму. Він працює для здійснення наших основних функцій і процесів організму. Одним із відомих </a:t>
            </a:r>
            <a:r>
              <a:rPr lang="uk-UA" dirty="0" smtClean="0">
                <a:latin typeface="Times New Roman" panose="02020603050405020304" pitchFamily="18" charset="0"/>
                <a:ea typeface="Calibri" panose="020F0502020204030204" pitchFamily="34" charset="0"/>
                <a:cs typeface="Times New Roman" panose="02020603050405020304" pitchFamily="18" charset="0"/>
              </a:rPr>
              <a:t>циркадних</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ритмів є цикл </a:t>
            </a:r>
            <a:r>
              <a:rPr lang="ru-RU" dirty="0" smtClean="0">
                <a:latin typeface="Times New Roman" panose="02020603050405020304" pitchFamily="18" charset="0"/>
                <a:ea typeface="Calibri" panose="020F0502020204030204" pitchFamily="34" charset="0"/>
                <a:cs typeface="Times New Roman" panose="02020603050405020304" pitchFamily="18" charset="0"/>
              </a:rPr>
              <a:t>сон - неспання</a:t>
            </a:r>
            <a:r>
              <a:rPr lang="ru-RU" dirty="0">
                <a:latin typeface="Times New Roman" panose="02020603050405020304" pitchFamily="18" charset="0"/>
                <a:ea typeface="Calibri" panose="020F0502020204030204" pitchFamily="34" charset="0"/>
                <a:cs typeface="Times New Roman" panose="02020603050405020304" pitchFamily="18" charset="0"/>
              </a:rPr>
              <a:t>. Різні системи організму слідують за головним годинником мозку, який синхронізується з циркадними ритмами. Циркадний годинник відіграє важливу роль у фізичному, розумовому та поведінковому розвитку, який залежить від світла і темряви.</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Рисунок 5" descr="Презентація &quot;Цікаве і корисне про циркадні ритми&quot;"/>
          <p:cNvPicPr/>
          <p:nvPr/>
        </p:nvPicPr>
        <p:blipFill>
          <a:blip r:embed="rId3">
            <a:extLst>
              <a:ext uri="{28A0092B-C50C-407E-A947-70E740481C1C}">
                <a14:useLocalDpi xmlns:a14="http://schemas.microsoft.com/office/drawing/2010/main" val="0"/>
              </a:ext>
            </a:extLst>
          </a:blip>
          <a:srcRect/>
          <a:stretch>
            <a:fillRect/>
          </a:stretch>
        </p:blipFill>
        <p:spPr bwMode="auto">
          <a:xfrm>
            <a:off x="233264" y="3275045"/>
            <a:ext cx="6232849" cy="3312367"/>
          </a:xfrm>
          <a:prstGeom prst="rect">
            <a:avLst/>
          </a:prstGeom>
          <a:noFill/>
          <a:ln>
            <a:noFill/>
          </a:ln>
        </p:spPr>
      </p:pic>
      <p:pic>
        <p:nvPicPr>
          <p:cNvPr id="7170" name="Picture 2" descr="Спи циркадный ритм, спокойной ночи, Разное, другие, компьютерные обои png thumbn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6213" y="3191068"/>
            <a:ext cx="3461657" cy="3396344"/>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descr="Физиология Наука Здоровье Упражнения Физиологическая психология, наука, биология, человек, вымышленный персонаж png thumbnail"/>
          <p:cNvPicPr/>
          <p:nvPr/>
        </p:nvPicPr>
        <p:blipFill>
          <a:blip r:embed="rId5">
            <a:extLst>
              <a:ext uri="{28A0092B-C50C-407E-A947-70E740481C1C}">
                <a14:useLocalDpi xmlns:a14="http://schemas.microsoft.com/office/drawing/2010/main" val="0"/>
              </a:ext>
            </a:extLst>
          </a:blip>
          <a:srcRect/>
          <a:stretch>
            <a:fillRect/>
          </a:stretch>
        </p:blipFill>
        <p:spPr bwMode="auto">
          <a:xfrm>
            <a:off x="6270170" y="3275045"/>
            <a:ext cx="2481943" cy="3312367"/>
          </a:xfrm>
          <a:prstGeom prst="rect">
            <a:avLst/>
          </a:prstGeom>
          <a:noFill/>
          <a:ln>
            <a:noFill/>
          </a:ln>
        </p:spPr>
      </p:pic>
    </p:spTree>
    <p:extLst>
      <p:ext uri="{BB962C8B-B14F-4D97-AF65-F5344CB8AC3E}">
        <p14:creationId xmlns:p14="http://schemas.microsoft.com/office/powerpoint/2010/main" val="4162420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6" name="Прямокутник 5"/>
          <p:cNvSpPr/>
          <p:nvPr/>
        </p:nvSpPr>
        <p:spPr>
          <a:xfrm>
            <a:off x="410547" y="474345"/>
            <a:ext cx="11419503" cy="3000821"/>
          </a:xfrm>
          <a:prstGeom prst="rect">
            <a:avLst/>
          </a:prstGeom>
        </p:spPr>
        <p:txBody>
          <a:bodyPr wrap="square">
            <a:spAutoFit/>
          </a:bodyPr>
          <a:lstStyle/>
          <a:p>
            <a:pPr indent="450215" algn="just">
              <a:lnSpc>
                <a:spcPct val="150000"/>
              </a:lnSpc>
              <a:spcAft>
                <a:spcPts val="0"/>
              </a:spcAft>
            </a:pPr>
            <a:r>
              <a:rPr lang="uk-UA" b="1" dirty="0" smtClean="0">
                <a:latin typeface="Times New Roman" panose="02020603050405020304" pitchFamily="18" charset="0"/>
                <a:ea typeface="Calibri" panose="020F0502020204030204" pitchFamily="34" charset="0"/>
                <a:cs typeface="Times New Roman" panose="02020603050405020304" pitchFamily="18" charset="0"/>
              </a:rPr>
              <a:t>Добові</a:t>
            </a:r>
            <a:r>
              <a:rPr lang="ru-RU" b="1" dirty="0" smtClean="0">
                <a:latin typeface="Times New Roman" panose="02020603050405020304" pitchFamily="18" charset="0"/>
                <a:ea typeface="Calibri" panose="020F0502020204030204" pitchFamily="34" charset="0"/>
                <a:cs typeface="Times New Roman" panose="02020603050405020304" pitchFamily="18" charset="0"/>
              </a:rPr>
              <a:t> </a:t>
            </a:r>
            <a:r>
              <a:rPr lang="ru-RU" b="1" dirty="0">
                <a:latin typeface="Times New Roman" panose="02020603050405020304" pitchFamily="18" charset="0"/>
                <a:ea typeface="Calibri" panose="020F0502020204030204" pitchFamily="34" charset="0"/>
                <a:cs typeface="Times New Roman" panose="02020603050405020304" pitchFamily="18" charset="0"/>
              </a:rPr>
              <a:t>ритми:</a:t>
            </a:r>
            <a:r>
              <a:rPr lang="ru-RU" dirty="0">
                <a:latin typeface="Times New Roman" panose="02020603050405020304" pitchFamily="18" charset="0"/>
                <a:ea typeface="Calibri" panose="020F0502020204030204" pitchFamily="34" charset="0"/>
                <a:cs typeface="Times New Roman" panose="02020603050405020304" pitchFamily="18" charset="0"/>
              </a:rPr>
              <a:t> Добові ритми </a:t>
            </a:r>
            <a:r>
              <a:rPr lang="uk-UA" dirty="0" smtClean="0">
                <a:latin typeface="Times New Roman" panose="02020603050405020304" pitchFamily="18" charset="0"/>
                <a:ea typeface="Calibri" panose="020F0502020204030204" pitchFamily="34" charset="0"/>
                <a:cs typeface="Times New Roman" panose="02020603050405020304" pitchFamily="18" charset="0"/>
              </a:rPr>
              <a:t>також</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відомі як ендогенні ритми. Вони синхронізують день і ніч з циркадними ритмами. На них в основному впливають екологічні чинники, такі як зміни клімату. </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Ультрадіанні ритми</a:t>
            </a:r>
            <a:r>
              <a:rPr lang="uk-UA" b="1" dirty="0">
                <a:latin typeface="Times New Roman" panose="02020603050405020304" pitchFamily="18" charset="0"/>
                <a:ea typeface="Calibri" panose="020F0502020204030204" pitchFamily="34" charset="0"/>
                <a:cs typeface="Times New Roman" panose="02020603050405020304" pitchFamily="18" charset="0"/>
              </a:rPr>
              <a:t> (навкологодинні)</a:t>
            </a:r>
            <a:r>
              <a:rPr lang="ru-RU" b="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Ультрадобові ритми відбуваються більше одного разу на день. Вони тривають протягом короткого періоду на високій частоті. Наприклад, </a:t>
            </a:r>
            <a:r>
              <a:rPr lang="ru-RU" dirty="0" smtClean="0">
                <a:latin typeface="Times New Roman" panose="02020603050405020304" pitchFamily="18" charset="0"/>
                <a:ea typeface="Calibri" panose="020F0502020204030204" pitchFamily="34" charset="0"/>
                <a:cs typeface="Times New Roman" panose="02020603050405020304" pitchFamily="18" charset="0"/>
              </a:rPr>
              <a:t>тривалість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глибокого</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сон </a:t>
            </a:r>
            <a:r>
              <a:rPr lang="ru-RU" dirty="0" smtClean="0">
                <a:latin typeface="Times New Roman" panose="02020603050405020304" pitchFamily="18" charset="0"/>
                <a:ea typeface="Calibri" panose="020F0502020204030204" pitchFamily="34" charset="0"/>
                <a:cs typeface="Times New Roman" panose="02020603050405020304" pitchFamily="18" charset="0"/>
              </a:rPr>
              <a:t>- протягом </a:t>
            </a:r>
            <a:r>
              <a:rPr lang="ru-RU" dirty="0">
                <a:latin typeface="Times New Roman" panose="02020603050405020304" pitchFamily="18" charset="0"/>
                <a:ea typeface="Calibri" panose="020F0502020204030204" pitchFamily="34" charset="0"/>
                <a:cs typeface="Times New Roman" panose="02020603050405020304" pitchFamily="18" charset="0"/>
              </a:rPr>
              <a:t>дев'яноста хвилин. Бадьорість і рівень гормонів слідують за ультрадіанними ритмами.  </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Інфрадіанні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ритми </a:t>
            </a:r>
            <a:r>
              <a:rPr lang="uk-UA" b="1" dirty="0" smtClean="0">
                <a:latin typeface="Times New Roman" panose="02020603050405020304" pitchFamily="18" charset="0"/>
                <a:ea typeface="Calibri" panose="020F0502020204030204" pitchFamily="34" charset="0"/>
                <a:cs typeface="Times New Roman" panose="02020603050405020304" pitchFamily="18" charset="0"/>
              </a:rPr>
              <a:t>(</a:t>
            </a:r>
            <a:r>
              <a:rPr lang="ru-RU"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тижневі, місячні</a:t>
            </a:r>
            <a:r>
              <a:rPr lang="uk-UA"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Біологічний ритм, який триває більше 24 годин, пов'язаний з інфрачервоними ритмами. Наприклад, менструальний цикл у жінок відбувається кожні 28 днів.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descr="Сон. Біоритми"/>
          <p:cNvPicPr/>
          <p:nvPr/>
        </p:nvPicPr>
        <p:blipFill>
          <a:blip r:embed="rId2">
            <a:extLst>
              <a:ext uri="{28A0092B-C50C-407E-A947-70E740481C1C}">
                <a14:useLocalDpi xmlns:a14="http://schemas.microsoft.com/office/drawing/2010/main" val="0"/>
              </a:ext>
            </a:extLst>
          </a:blip>
          <a:srcRect/>
          <a:stretch>
            <a:fillRect/>
          </a:stretch>
        </p:blipFill>
        <p:spPr bwMode="auto">
          <a:xfrm>
            <a:off x="410547" y="3620278"/>
            <a:ext cx="3676261" cy="2929811"/>
          </a:xfrm>
          <a:prstGeom prst="rect">
            <a:avLst/>
          </a:prstGeom>
          <a:noFill/>
          <a:ln>
            <a:noFill/>
          </a:ln>
        </p:spPr>
      </p:pic>
      <p:pic>
        <p:nvPicPr>
          <p:cNvPr id="7" name="Рисунок 6" descr="32. Періодичність. Циклічність"/>
          <p:cNvPicPr/>
          <p:nvPr/>
        </p:nvPicPr>
        <p:blipFill>
          <a:blip r:embed="rId3">
            <a:extLst>
              <a:ext uri="{28A0092B-C50C-407E-A947-70E740481C1C}">
                <a14:useLocalDpi xmlns:a14="http://schemas.microsoft.com/office/drawing/2010/main" val="0"/>
              </a:ext>
            </a:extLst>
          </a:blip>
          <a:srcRect/>
          <a:stretch>
            <a:fillRect/>
          </a:stretch>
        </p:blipFill>
        <p:spPr bwMode="auto">
          <a:xfrm>
            <a:off x="7607246" y="3620278"/>
            <a:ext cx="4222804" cy="2929810"/>
          </a:xfrm>
          <a:prstGeom prst="rect">
            <a:avLst/>
          </a:prstGeom>
          <a:noFill/>
          <a:ln>
            <a:noFill/>
          </a:ln>
        </p:spPr>
      </p:pic>
      <p:pic>
        <p:nvPicPr>
          <p:cNvPr id="8" name="Рисунок 7" descr="Адаптивні біологічні ритми біологічних систем - Підручник з Біології і  екології (рівень стандарту). 11 клас. Андерсон - Нова програма"/>
          <p:cNvPicPr/>
          <p:nvPr/>
        </p:nvPicPr>
        <p:blipFill>
          <a:blip r:embed="rId4">
            <a:extLst>
              <a:ext uri="{28A0092B-C50C-407E-A947-70E740481C1C}">
                <a14:useLocalDpi xmlns:a14="http://schemas.microsoft.com/office/drawing/2010/main" val="0"/>
              </a:ext>
            </a:extLst>
          </a:blip>
          <a:srcRect/>
          <a:stretch>
            <a:fillRect/>
          </a:stretch>
        </p:blipFill>
        <p:spPr bwMode="auto">
          <a:xfrm>
            <a:off x="4180113" y="3620278"/>
            <a:ext cx="3564295" cy="2929810"/>
          </a:xfrm>
          <a:prstGeom prst="rect">
            <a:avLst/>
          </a:prstGeom>
          <a:noFill/>
          <a:ln>
            <a:noFill/>
          </a:ln>
        </p:spPr>
      </p:pic>
    </p:spTree>
    <p:extLst>
      <p:ext uri="{BB962C8B-B14F-4D97-AF65-F5344CB8AC3E}">
        <p14:creationId xmlns:p14="http://schemas.microsoft.com/office/powerpoint/2010/main" val="2346567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Овал 18"/>
          <p:cNvSpPr/>
          <p:nvPr/>
        </p:nvSpPr>
        <p:spPr>
          <a:xfrm>
            <a:off x="9350070" y="2928752"/>
            <a:ext cx="1482795"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Легені</a:t>
            </a:r>
          </a:p>
          <a:p>
            <a:pPr algn="ctr"/>
            <a:r>
              <a:rPr lang="uk-UA" sz="1400" dirty="0" smtClean="0">
                <a:solidFill>
                  <a:srgbClr val="FFFF00"/>
                </a:solidFill>
                <a:latin typeface="Times New Roman" panose="02020603050405020304" pitchFamily="18" charset="0"/>
                <a:cs typeface="Times New Roman" panose="02020603050405020304" pitchFamily="18" charset="0"/>
              </a:rPr>
              <a:t>15.00-17.00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0" name="Прямокутник 29"/>
          <p:cNvSpPr/>
          <p:nvPr/>
        </p:nvSpPr>
        <p:spPr>
          <a:xfrm>
            <a:off x="9219374" y="2191752"/>
            <a:ext cx="1270521" cy="821094"/>
          </a:xfrm>
          <a:prstGeom prst="rect">
            <a:avLst/>
          </a:prstGeom>
          <a:solidFill>
            <a:srgbClr val="0070C0"/>
          </a:solidFill>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Тонкий кишківник</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endParaRPr lang="uk-UA" sz="1400" dirty="0">
              <a:solidFill>
                <a:srgbClr val="FFFF00"/>
              </a:solidFill>
              <a:latin typeface="Times New Roman" panose="02020603050405020304" pitchFamily="18" charset="0"/>
              <a:cs typeface="Times New Roman" panose="02020603050405020304" pitchFamily="18" charset="0"/>
            </a:endParaRPr>
          </a:p>
        </p:txBody>
      </p:sp>
      <p:pic>
        <p:nvPicPr>
          <p:cNvPr id="3076" name="Picture 4" descr="Часы без стрелок картинки - 79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980" y="775119"/>
            <a:ext cx="5783424" cy="5182766"/>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p:cNvSpPr/>
          <p:nvPr/>
        </p:nvSpPr>
        <p:spPr>
          <a:xfrm>
            <a:off x="7076530" y="63855"/>
            <a:ext cx="1339691" cy="1335314"/>
          </a:xfrm>
          <a:prstGeom prst="ellipse">
            <a:avLst/>
          </a:prstGeom>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Печінка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8" name="Овал 7"/>
          <p:cNvSpPr/>
          <p:nvPr/>
        </p:nvSpPr>
        <p:spPr>
          <a:xfrm>
            <a:off x="8173616" y="478660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1" name="Овал 10"/>
          <p:cNvSpPr/>
          <p:nvPr/>
        </p:nvSpPr>
        <p:spPr>
          <a:xfrm>
            <a:off x="8299572" y="2849299"/>
            <a:ext cx="1408922" cy="1196003"/>
          </a:xfrm>
          <a:prstGeom prst="ellipse">
            <a:avLst/>
          </a:prstGeom>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легені</a:t>
            </a:r>
          </a:p>
          <a:p>
            <a:pPr algn="ctr"/>
            <a:r>
              <a:rPr lang="uk-UA" sz="1400" dirty="0" smtClean="0">
                <a:solidFill>
                  <a:srgbClr val="FFFF00"/>
                </a:solidFill>
                <a:latin typeface="Times New Roman" panose="02020603050405020304" pitchFamily="18" charset="0"/>
                <a:cs typeface="Times New Roman" panose="02020603050405020304" pitchFamily="18" charset="0"/>
              </a:rPr>
              <a:t>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2" name="Овал 11"/>
          <p:cNvSpPr/>
          <p:nvPr/>
        </p:nvSpPr>
        <p:spPr>
          <a:xfrm rot="10800000" flipH="1" flipV="1">
            <a:off x="6352851" y="5026870"/>
            <a:ext cx="1436913" cy="1196391"/>
          </a:xfrm>
          <a:prstGeom prst="ellipse">
            <a:avLst/>
          </a:prstGeom>
          <a:effectLst>
            <a:outerShdw blurRad="469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Товстий </a:t>
            </a:r>
            <a:r>
              <a:rPr lang="uk-UA" sz="1400" dirty="0">
                <a:solidFill>
                  <a:srgbClr val="FFFF00"/>
                </a:solidFill>
                <a:latin typeface="Times New Roman" panose="02020603050405020304" pitchFamily="18" charset="0"/>
                <a:cs typeface="Times New Roman" panose="02020603050405020304" pitchFamily="18" charset="0"/>
              </a:rPr>
              <a:t>кішківник</a:t>
            </a:r>
          </a:p>
          <a:p>
            <a:pPr algn="ctr"/>
            <a:r>
              <a:rPr lang="uk-UA" sz="1400" dirty="0" smtClean="0">
                <a:solidFill>
                  <a:srgbClr val="FFFF00"/>
                </a:solidFill>
                <a:latin typeface="Times New Roman" panose="02020603050405020304" pitchFamily="18" charset="0"/>
                <a:cs typeface="Times New Roman" panose="02020603050405020304" pitchFamily="18" charset="0"/>
              </a:rPr>
              <a:t>5.00-7.00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3" name="Овал 12"/>
          <p:cNvSpPr/>
          <p:nvPr/>
        </p:nvSpPr>
        <p:spPr>
          <a:xfrm>
            <a:off x="2365316" y="2120167"/>
            <a:ext cx="1712065" cy="1171511"/>
          </a:xfrm>
          <a:prstGeom prst="ellipse">
            <a:avLst/>
          </a:prstGeom>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Селезінка </a:t>
            </a:r>
            <a:r>
              <a:rPr lang="uk-UA" sz="1400" dirty="0" smtClean="0">
                <a:solidFill>
                  <a:srgbClr val="FFFF00"/>
                </a:solidFill>
                <a:latin typeface="Times New Roman" panose="02020603050405020304" pitchFamily="18" charset="0"/>
                <a:cs typeface="Times New Roman" panose="02020603050405020304" pitchFamily="18" charset="0"/>
              </a:rPr>
              <a:t>і підшлункова железа</a:t>
            </a:r>
          </a:p>
          <a:p>
            <a:pPr algn="ctr"/>
            <a:r>
              <a:rPr lang="uk-UA" sz="1400" dirty="0" smtClean="0">
                <a:solidFill>
                  <a:srgbClr val="FFFF00"/>
                </a:solidFill>
                <a:latin typeface="Times New Roman" panose="02020603050405020304" pitchFamily="18" charset="0"/>
                <a:cs typeface="Times New Roman" panose="02020603050405020304" pitchFamily="18" charset="0"/>
              </a:rPr>
              <a:t>9.00-11.00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5" name="Овал 14"/>
          <p:cNvSpPr/>
          <p:nvPr/>
        </p:nvSpPr>
        <p:spPr>
          <a:xfrm>
            <a:off x="3194827" y="4365095"/>
            <a:ext cx="1635970" cy="1251079"/>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Шлунок</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7.00-9.00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6" name="Овал 15"/>
          <p:cNvSpPr/>
          <p:nvPr/>
        </p:nvSpPr>
        <p:spPr>
          <a:xfrm>
            <a:off x="3365201" y="253187"/>
            <a:ext cx="1629731" cy="1173325"/>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Жовчний міхур </a:t>
            </a:r>
          </a:p>
          <a:p>
            <a:pPr algn="ctr"/>
            <a:r>
              <a:rPr lang="uk-UA" sz="1400" dirty="0" smtClean="0">
                <a:solidFill>
                  <a:srgbClr val="FFFF00"/>
                </a:solidFill>
                <a:latin typeface="Times New Roman" panose="02020603050405020304" pitchFamily="18" charset="0"/>
                <a:cs typeface="Times New Roman" panose="02020603050405020304" pitchFamily="18" charset="0"/>
              </a:rPr>
              <a:t>23.00-1.00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9" name="Прямокутник 8"/>
          <p:cNvSpPr/>
          <p:nvPr/>
        </p:nvSpPr>
        <p:spPr>
          <a:xfrm>
            <a:off x="8078953" y="2188827"/>
            <a:ext cx="1252629" cy="821094"/>
          </a:xfrm>
          <a:prstGeom prst="rect">
            <a:avLst/>
          </a:prstGeom>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Тонкий </a:t>
            </a:r>
            <a:r>
              <a:rPr lang="uk-UA" sz="1400" dirty="0" smtClean="0">
                <a:solidFill>
                  <a:srgbClr val="FFFF00"/>
                </a:solidFill>
                <a:latin typeface="Times New Roman" panose="02020603050405020304" pitchFamily="18" charset="0"/>
                <a:cs typeface="Times New Roman" panose="02020603050405020304" pitchFamily="18" charset="0"/>
              </a:rPr>
              <a:t>кишківник</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0" name="Прямокутник 19"/>
          <p:cNvSpPr/>
          <p:nvPr/>
        </p:nvSpPr>
        <p:spPr>
          <a:xfrm>
            <a:off x="8007708" y="3882828"/>
            <a:ext cx="143088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Сечовий міхур 15.00-17.00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2" name="Прямокутник 21"/>
          <p:cNvSpPr/>
          <p:nvPr/>
        </p:nvSpPr>
        <p:spPr>
          <a:xfrm>
            <a:off x="1634939" y="1283446"/>
            <a:ext cx="1850571" cy="933061"/>
          </a:xfrm>
          <a:prstGeom prst="rect">
            <a:avLst/>
          </a:prstGeom>
          <a:effectLst>
            <a:outerShdw blurRad="596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Органи теплоутворення</a:t>
            </a:r>
          </a:p>
          <a:p>
            <a:pPr algn="ctr"/>
            <a:r>
              <a:rPr lang="uk-UA" sz="1400" dirty="0" smtClean="0">
                <a:solidFill>
                  <a:srgbClr val="FFFF00"/>
                </a:solidFill>
              </a:rPr>
              <a:t>21.00-23.00</a:t>
            </a:r>
            <a:endParaRPr lang="uk-UA" sz="1400" dirty="0">
              <a:solidFill>
                <a:srgbClr val="FFFF00"/>
              </a:solidFill>
            </a:endParaRPr>
          </a:p>
        </p:txBody>
      </p:sp>
      <p:sp>
        <p:nvSpPr>
          <p:cNvPr id="24" name="Овал 23"/>
          <p:cNvSpPr/>
          <p:nvPr/>
        </p:nvSpPr>
        <p:spPr>
          <a:xfrm>
            <a:off x="7434669" y="4667591"/>
            <a:ext cx="1523612"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Товстий кішківник</a:t>
            </a: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5" name="Овал 24"/>
          <p:cNvSpPr/>
          <p:nvPr/>
        </p:nvSpPr>
        <p:spPr>
          <a:xfrm>
            <a:off x="2370871" y="3665478"/>
            <a:ext cx="1682233"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Шлунок</a:t>
            </a:r>
          </a:p>
          <a:p>
            <a:pPr algn="ctr"/>
            <a:r>
              <a:rPr lang="uk-UA" sz="1400" dirty="0" smtClean="0">
                <a:solidFill>
                  <a:srgbClr val="FFFF00"/>
                </a:solidFill>
                <a:latin typeface="Times New Roman" panose="02020603050405020304" pitchFamily="18" charset="0"/>
                <a:cs typeface="Times New Roman" panose="02020603050405020304" pitchFamily="18" charset="0"/>
              </a:rPr>
              <a:t>19.00-21.00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6" name="Овал 25"/>
          <p:cNvSpPr/>
          <p:nvPr/>
        </p:nvSpPr>
        <p:spPr>
          <a:xfrm>
            <a:off x="1116412" y="2120166"/>
            <a:ext cx="1734381" cy="1171511"/>
          </a:xfrm>
          <a:prstGeom prst="ellipse">
            <a:avLst/>
          </a:prstGeom>
          <a:solidFill>
            <a:srgbClr val="0070C0"/>
          </a:solidFill>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Селезінка і підшлункова железа</a:t>
            </a:r>
          </a:p>
          <a:p>
            <a:pPr algn="ctr"/>
            <a:r>
              <a:rPr lang="uk-UA" sz="1400" dirty="0" smtClean="0">
                <a:solidFill>
                  <a:srgbClr val="FFFF00"/>
                </a:solidFill>
                <a:latin typeface="Times New Roman" panose="02020603050405020304" pitchFamily="18" charset="0"/>
                <a:cs typeface="Times New Roman" panose="02020603050405020304" pitchFamily="18" charset="0"/>
              </a:rPr>
              <a:t>21.00-23.00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7" name="Овал 26"/>
          <p:cNvSpPr/>
          <p:nvPr/>
        </p:nvSpPr>
        <p:spPr>
          <a:xfrm>
            <a:off x="6016779" y="480956"/>
            <a:ext cx="1378827" cy="1143841"/>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ПасивнийСердце 23.00-1.00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8" name="Овал 27"/>
          <p:cNvSpPr/>
          <p:nvPr/>
        </p:nvSpPr>
        <p:spPr>
          <a:xfrm>
            <a:off x="7464310" y="928556"/>
            <a:ext cx="1511937" cy="1335314"/>
          </a:xfrm>
          <a:prstGeom prst="ellipse">
            <a:avLst/>
          </a:prstGeom>
          <a:solidFill>
            <a:srgbClr val="0070C0"/>
          </a:solidFill>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Печінка </a:t>
            </a: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1" name="Прямокутник 30"/>
          <p:cNvSpPr/>
          <p:nvPr/>
        </p:nvSpPr>
        <p:spPr>
          <a:xfrm>
            <a:off x="5452633" y="5207699"/>
            <a:ext cx="118089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Нирки</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2" name="Прямокутник 31"/>
          <p:cNvSpPr/>
          <p:nvPr/>
        </p:nvSpPr>
        <p:spPr>
          <a:xfrm>
            <a:off x="9273714" y="3899381"/>
            <a:ext cx="1527350"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Сечовий міхур 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3" name="Прямокутник 32"/>
          <p:cNvSpPr/>
          <p:nvPr/>
        </p:nvSpPr>
        <p:spPr>
          <a:xfrm>
            <a:off x="4267504" y="5308862"/>
            <a:ext cx="1331664"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Нирки</a:t>
            </a:r>
          </a:p>
          <a:p>
            <a:pPr algn="ctr"/>
            <a:r>
              <a:rPr lang="uk-UA" sz="1400" dirty="0" smtClean="0">
                <a:solidFill>
                  <a:srgbClr val="FFFF00"/>
                </a:solidFill>
                <a:latin typeface="Times New Roman" panose="02020603050405020304" pitchFamily="18" charset="0"/>
                <a:cs typeface="Times New Roman" panose="02020603050405020304" pitchFamily="18" charset="0"/>
              </a:rPr>
              <a:t>5.00-7.00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5" name="Овал 34"/>
          <p:cNvSpPr/>
          <p:nvPr/>
        </p:nvSpPr>
        <p:spPr>
          <a:xfrm>
            <a:off x="4684052" y="480948"/>
            <a:ext cx="1515773" cy="1082383"/>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Сердце 11.00-13.00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7" name="Овал 36"/>
          <p:cNvSpPr/>
          <p:nvPr/>
        </p:nvSpPr>
        <p:spPr>
          <a:xfrm>
            <a:off x="2339298" y="255328"/>
            <a:ext cx="1484732" cy="1143841"/>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ПасивнийЖовчний міхур</a:t>
            </a:r>
          </a:p>
          <a:p>
            <a:pPr algn="ctr"/>
            <a:r>
              <a:rPr lang="uk-UA" sz="1400" dirty="0" smtClean="0">
                <a:solidFill>
                  <a:srgbClr val="FFFF00"/>
                </a:solidFill>
                <a:latin typeface="Times New Roman" panose="02020603050405020304" pitchFamily="18" charset="0"/>
                <a:cs typeface="Times New Roman" panose="02020603050405020304" pitchFamily="18" charset="0"/>
              </a:rPr>
              <a:t>11.00-13.00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4" name="Прямокутник 33"/>
          <p:cNvSpPr/>
          <p:nvPr/>
        </p:nvSpPr>
        <p:spPr>
          <a:xfrm>
            <a:off x="10895045" y="5809318"/>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2" name="Прямокутник 1"/>
          <p:cNvSpPr/>
          <p:nvPr/>
        </p:nvSpPr>
        <p:spPr>
          <a:xfrm>
            <a:off x="2099949" y="6143146"/>
            <a:ext cx="8020272" cy="584775"/>
          </a:xfrm>
          <a:prstGeom prst="rect">
            <a:avLst/>
          </a:prstGeom>
        </p:spPr>
        <p:txBody>
          <a:bodyPr wrap="none">
            <a:spAutoFit/>
          </a:bodyPr>
          <a:lstStyle/>
          <a:p>
            <a:pPr indent="450215" algn="ctr">
              <a:spcAft>
                <a:spcPts val="0"/>
              </a:spcAft>
            </a:pPr>
            <a:r>
              <a:rPr lang="uk-UA" sz="32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ФІЗІОЛОГІЧНІ ЗМІНИ ПІД ЧАС СНУ</a:t>
            </a:r>
          </a:p>
        </p:txBody>
      </p:sp>
      <p:sp>
        <p:nvSpPr>
          <p:cNvPr id="21" name="Прямокутник 20"/>
          <p:cNvSpPr/>
          <p:nvPr/>
        </p:nvSpPr>
        <p:spPr>
          <a:xfrm>
            <a:off x="1880698" y="4586317"/>
            <a:ext cx="1707502" cy="1133348"/>
          </a:xfrm>
          <a:prstGeom prst="rect">
            <a:avLst/>
          </a:prstGeom>
          <a:effectLst>
            <a:outerShdw blurRad="711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Органи кровообігу</a:t>
            </a:r>
          </a:p>
          <a:p>
            <a:pPr algn="ctr"/>
            <a:r>
              <a:rPr lang="uk-UA" sz="1400" dirty="0" smtClean="0">
                <a:solidFill>
                  <a:srgbClr val="FFFF00"/>
                </a:solidFill>
              </a:rPr>
              <a:t>19.00-21.00</a:t>
            </a:r>
            <a:endParaRPr lang="uk-UA" sz="1400" dirty="0">
              <a:solidFill>
                <a:srgbClr val="FFFF00"/>
              </a:solidFill>
            </a:endParaRPr>
          </a:p>
        </p:txBody>
      </p:sp>
    </p:spTree>
    <p:extLst>
      <p:ext uri="{BB962C8B-B14F-4D97-AF65-F5344CB8AC3E}">
        <p14:creationId xmlns:p14="http://schemas.microsoft.com/office/powerpoint/2010/main" val="2505507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1070770" y="5992064"/>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5" name="Прямокутник 4"/>
          <p:cNvSpPr/>
          <p:nvPr/>
        </p:nvSpPr>
        <p:spPr>
          <a:xfrm>
            <a:off x="317238" y="269072"/>
            <a:ext cx="11597953" cy="707886"/>
          </a:xfrm>
          <a:prstGeom prst="rect">
            <a:avLst/>
          </a:prstGeom>
        </p:spPr>
        <p:txBody>
          <a:bodyPr wrap="square">
            <a:spAutoFit/>
          </a:bodyPr>
          <a:lstStyle/>
          <a:p>
            <a:pPr indent="450215" algn="ctr">
              <a:spcAft>
                <a:spcPts val="0"/>
              </a:spcAft>
            </a:pPr>
            <a:r>
              <a:rPr lang="uk-UA" sz="4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ФІЗІОЛОГІЧНІ ЗМІНИ ПІД ЧАС СНУ</a:t>
            </a:r>
            <a:endParaRPr lang="uk-UA" sz="40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Прямокутник 1"/>
          <p:cNvSpPr/>
          <p:nvPr/>
        </p:nvSpPr>
        <p:spPr>
          <a:xfrm>
            <a:off x="746449" y="867519"/>
            <a:ext cx="10324321" cy="2862322"/>
          </a:xfrm>
          <a:prstGeom prst="rect">
            <a:avLst/>
          </a:prstGeom>
        </p:spPr>
        <p:txBody>
          <a:bodyPr wrap="square">
            <a:spAutoFit/>
          </a:bodyPr>
          <a:lstStyle/>
          <a:p>
            <a:pPr marL="285750" indent="-285750">
              <a:buFont typeface="Wingdings" panose="05000000000000000000" pitchFamily="2" charset="2"/>
              <a:buChar char="v"/>
            </a:pPr>
            <a:r>
              <a:rPr lang="uk-UA" sz="2000" b="1" dirty="0" smtClean="0">
                <a:solidFill>
                  <a:srgbClr val="292B2C"/>
                </a:solidFill>
                <a:latin typeface="Times New Roman" panose="02020603050405020304" pitchFamily="18" charset="0"/>
                <a:cs typeface="Times New Roman" panose="02020603050405020304" pitchFamily="18" charset="0"/>
              </a:rPr>
              <a:t>зниження </a:t>
            </a:r>
            <a:r>
              <a:rPr lang="uk-UA" sz="2000" b="1" dirty="0">
                <a:solidFill>
                  <a:srgbClr val="292B2C"/>
                </a:solidFill>
                <a:latin typeface="Times New Roman" panose="02020603050405020304" pitchFamily="18" charset="0"/>
                <a:cs typeface="Times New Roman" panose="02020603050405020304" pitchFamily="18" charset="0"/>
              </a:rPr>
              <a:t>активності </a:t>
            </a:r>
            <a:r>
              <a:rPr lang="uk-UA" sz="2000" b="1" dirty="0" smtClean="0">
                <a:solidFill>
                  <a:srgbClr val="292B2C"/>
                </a:solidFill>
                <a:latin typeface="Times New Roman" panose="02020603050405020304" pitchFamily="18" charset="0"/>
                <a:cs typeface="Times New Roman" panose="02020603050405020304" pitchFamily="18" charset="0"/>
              </a:rPr>
              <a:t>ЦНС зокрема </a:t>
            </a:r>
            <a:r>
              <a:rPr lang="uk-UA" sz="2000" b="1" dirty="0">
                <a:solidFill>
                  <a:srgbClr val="292B2C"/>
                </a:solidFill>
                <a:latin typeface="Times New Roman" panose="02020603050405020304" pitchFamily="18" charset="0"/>
                <a:cs typeface="Times New Roman" panose="02020603050405020304" pitchFamily="18" charset="0"/>
              </a:rPr>
              <a:t>кори великих півкуль головного </a:t>
            </a:r>
            <a:r>
              <a:rPr lang="uk-UA" sz="2000" b="1" dirty="0" smtClean="0">
                <a:solidFill>
                  <a:srgbClr val="292B2C"/>
                </a:solidFill>
                <a:latin typeface="Times New Roman" panose="02020603050405020304" pitchFamily="18" charset="0"/>
                <a:cs typeface="Times New Roman" panose="02020603050405020304" pitchFamily="18" charset="0"/>
              </a:rPr>
              <a:t>мозку </a:t>
            </a:r>
          </a:p>
          <a:p>
            <a:pPr marL="285750" indent="-285750">
              <a:buFont typeface="Wingdings" panose="05000000000000000000" pitchFamily="2" charset="2"/>
              <a:buChar char="v"/>
            </a:pPr>
            <a:r>
              <a:rPr lang="uk-UA" sz="2000" b="1" dirty="0" smtClean="0">
                <a:solidFill>
                  <a:srgbClr val="292B2C"/>
                </a:solidFill>
                <a:latin typeface="Times New Roman" panose="02020603050405020304" pitchFamily="18" charset="0"/>
                <a:cs typeface="Times New Roman" panose="02020603050405020304" pitchFamily="18" charset="0"/>
              </a:rPr>
              <a:t>вимкнення свідомості </a:t>
            </a:r>
          </a:p>
          <a:p>
            <a:pPr marL="285750" indent="-285750">
              <a:buFont typeface="Wingdings" panose="05000000000000000000" pitchFamily="2" charset="2"/>
              <a:buChar char="v"/>
            </a:pPr>
            <a:r>
              <a:rPr lang="uk-UA" sz="2000" b="1" dirty="0" smtClean="0">
                <a:solidFill>
                  <a:srgbClr val="292B2C"/>
                </a:solidFill>
                <a:latin typeface="Times New Roman" panose="02020603050405020304" pitchFamily="18" charset="0"/>
                <a:cs typeface="Times New Roman" panose="02020603050405020304" pitchFamily="18" charset="0"/>
              </a:rPr>
              <a:t>зниження </a:t>
            </a:r>
            <a:r>
              <a:rPr lang="uk-UA" sz="2000" b="1" dirty="0">
                <a:solidFill>
                  <a:srgbClr val="292B2C"/>
                </a:solidFill>
                <a:latin typeface="Times New Roman" panose="02020603050405020304" pitchFamily="18" charset="0"/>
                <a:cs typeface="Times New Roman" panose="02020603050405020304" pitchFamily="18" charset="0"/>
              </a:rPr>
              <a:t>м’язового тонусу й усіх видів чутливості. </a:t>
            </a:r>
            <a:endParaRPr lang="uk-UA" sz="2000" b="1" dirty="0" smtClean="0">
              <a:solidFill>
                <a:srgbClr val="292B2C"/>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у</a:t>
            </a:r>
            <a:r>
              <a:rPr lang="uk-UA" sz="2000" b="1" dirty="0" smtClean="0">
                <a:solidFill>
                  <a:srgbClr val="292B2C"/>
                </a:solidFill>
                <a:latin typeface="Times New Roman" panose="02020603050405020304" pitchFamily="18" charset="0"/>
                <a:cs typeface="Times New Roman" panose="02020603050405020304" pitchFamily="18" charset="0"/>
              </a:rPr>
              <a:t>мовні </a:t>
            </a:r>
            <a:r>
              <a:rPr lang="uk-UA" sz="2000" b="1" dirty="0">
                <a:solidFill>
                  <a:srgbClr val="292B2C"/>
                </a:solidFill>
                <a:latin typeface="Times New Roman" panose="02020603050405020304" pitchFamily="18" charset="0"/>
                <a:cs typeface="Times New Roman" panose="02020603050405020304" pitchFamily="18" charset="0"/>
              </a:rPr>
              <a:t>та безумовні рефлекси загальмовуються. </a:t>
            </a:r>
            <a:endParaRPr lang="uk-UA" sz="2000" b="1" dirty="0" smtClean="0">
              <a:solidFill>
                <a:srgbClr val="292B2C"/>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зменшується частота серцевих </a:t>
            </a:r>
            <a:r>
              <a:rPr lang="uk-UA" sz="2000" b="1" dirty="0" smtClean="0">
                <a:solidFill>
                  <a:srgbClr val="292B2C"/>
                </a:solidFill>
                <a:latin typeface="Times New Roman" panose="02020603050405020304" pitchFamily="18" charset="0"/>
                <a:cs typeface="Times New Roman" panose="02020603050405020304" pitchFamily="18" charset="0"/>
              </a:rPr>
              <a:t>скорочень</a:t>
            </a: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надходження крові до тканин та </a:t>
            </a:r>
            <a:r>
              <a:rPr lang="uk-UA" sz="2000" b="1" dirty="0" smtClean="0">
                <a:solidFill>
                  <a:srgbClr val="292B2C"/>
                </a:solidFill>
                <a:latin typeface="Times New Roman" panose="02020603050405020304" pitchFamily="18" charset="0"/>
                <a:cs typeface="Times New Roman" panose="02020603050405020304" pitchFamily="18" charset="0"/>
              </a:rPr>
              <a:t>органів</a:t>
            </a: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зниженням інтенсивності обміну речовин на 8-10 </a:t>
            </a:r>
            <a:r>
              <a:rPr lang="uk-UA" sz="2000" b="1" dirty="0" smtClean="0">
                <a:solidFill>
                  <a:srgbClr val="292B2C"/>
                </a:solidFill>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зниженням </a:t>
            </a:r>
            <a:r>
              <a:rPr lang="uk-UA" sz="2000" b="1" dirty="0" smtClean="0">
                <a:solidFill>
                  <a:srgbClr val="292B2C"/>
                </a:solidFill>
                <a:latin typeface="Times New Roman" panose="02020603050405020304" pitchFamily="18" charset="0"/>
                <a:cs typeface="Times New Roman" panose="02020603050405020304" pitchFamily="18" charset="0"/>
              </a:rPr>
              <a:t>температури </a:t>
            </a:r>
            <a:r>
              <a:rPr lang="uk-UA" sz="2000" b="1" dirty="0">
                <a:solidFill>
                  <a:srgbClr val="292B2C"/>
                </a:solidFill>
                <a:latin typeface="Times New Roman" panose="02020603050405020304" pitchFamily="18" charset="0"/>
                <a:cs typeface="Times New Roman" panose="02020603050405020304" pitchFamily="18" charset="0"/>
              </a:rPr>
              <a:t>тіла на 0,5-1 ° С</a:t>
            </a:r>
            <a:r>
              <a:rPr lang="uk-UA" sz="2000" b="1" dirty="0" smtClean="0">
                <a:solidFill>
                  <a:srgbClr val="292B2C"/>
                </a:solidFill>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r>
              <a:rPr lang="uk-UA" sz="2000" b="1" dirty="0">
                <a:solidFill>
                  <a:srgbClr val="292B2C"/>
                </a:solidFill>
                <a:latin typeface="Times New Roman" panose="02020603050405020304" pitchFamily="18" charset="0"/>
                <a:cs typeface="Times New Roman" panose="02020603050405020304" pitchFamily="18" charset="0"/>
              </a:rPr>
              <a:t>відновлюються та </a:t>
            </a:r>
            <a:r>
              <a:rPr lang="uk-UA" sz="2000" b="1" dirty="0" smtClean="0">
                <a:solidFill>
                  <a:srgbClr val="292B2C"/>
                </a:solidFill>
                <a:latin typeface="Times New Roman" panose="02020603050405020304" pitchFamily="18" charset="0"/>
                <a:cs typeface="Times New Roman" panose="02020603050405020304" pitchFamily="18" charset="0"/>
              </a:rPr>
              <a:t>синтезуються: </a:t>
            </a:r>
            <a:r>
              <a:rPr lang="uk-UA" sz="2000" b="1" dirty="0">
                <a:solidFill>
                  <a:srgbClr val="292B2C"/>
                </a:solidFill>
                <a:latin typeface="Times New Roman" panose="02020603050405020304" pitchFamily="18" charset="0"/>
                <a:cs typeface="Times New Roman" panose="02020603050405020304" pitchFamily="18" charset="0"/>
              </a:rPr>
              <a:t>білки, жири, </a:t>
            </a:r>
            <a:r>
              <a:rPr lang="uk-UA" sz="2000" b="1" dirty="0" smtClean="0">
                <a:solidFill>
                  <a:srgbClr val="292B2C"/>
                </a:solidFill>
                <a:latin typeface="Times New Roman" panose="02020603050405020304" pitchFamily="18" charset="0"/>
                <a:cs typeface="Times New Roman" panose="02020603050405020304" pitchFamily="18" charset="0"/>
              </a:rPr>
              <a:t>нейромедіатори тощо</a:t>
            </a:r>
          </a:p>
        </p:txBody>
      </p:sp>
      <p:sp>
        <p:nvSpPr>
          <p:cNvPr id="7" name="Прямокутник 6"/>
          <p:cNvSpPr/>
          <p:nvPr/>
        </p:nvSpPr>
        <p:spPr>
          <a:xfrm>
            <a:off x="335898" y="3729841"/>
            <a:ext cx="11579293" cy="2585323"/>
          </a:xfrm>
          <a:prstGeom prst="rect">
            <a:avLst/>
          </a:prstGeom>
        </p:spPr>
        <p:txBody>
          <a:bodyPr wrap="square">
            <a:spAutoFit/>
          </a:bodyPr>
          <a:lstStyle/>
          <a:p>
            <a:r>
              <a:rPr lang="uk-UA" dirty="0" smtClean="0">
                <a:solidFill>
                  <a:srgbClr val="FF0000"/>
                </a:solidFill>
                <a:latin typeface="Roboto"/>
              </a:rPr>
              <a:t>«</a:t>
            </a:r>
            <a:r>
              <a:rPr lang="uk-UA" dirty="0">
                <a:solidFill>
                  <a:srgbClr val="FF0000"/>
                </a:solidFill>
                <a:latin typeface="Times New Roman" panose="02020603050405020304" pitchFamily="18" charset="0"/>
                <a:cs typeface="Times New Roman" panose="02020603050405020304" pitchFamily="18" charset="0"/>
              </a:rPr>
              <a:t>Хімічна лабораторія» </a:t>
            </a:r>
            <a:r>
              <a:rPr lang="uk-UA" dirty="0">
                <a:solidFill>
                  <a:srgbClr val="292B2C"/>
                </a:solidFill>
                <a:latin typeface="Times New Roman" panose="02020603050405020304" pitchFamily="18" charset="0"/>
                <a:cs typeface="Times New Roman" panose="02020603050405020304" pitchFamily="18" charset="0"/>
              </a:rPr>
              <a:t>мозку напружено працює саме </a:t>
            </a:r>
            <a:r>
              <a:rPr lang="uk-UA" dirty="0" smtClean="0">
                <a:solidFill>
                  <a:srgbClr val="292B2C"/>
                </a:solidFill>
                <a:latin typeface="Times New Roman" panose="02020603050405020304" pitchFamily="18" charset="0"/>
                <a:cs typeface="Times New Roman" panose="02020603050405020304" pitchFamily="18" charset="0"/>
              </a:rPr>
              <a:t>вночі. Згідно </a:t>
            </a:r>
            <a:r>
              <a:rPr lang="uk-UA" dirty="0">
                <a:solidFill>
                  <a:srgbClr val="292B2C"/>
                </a:solidFill>
                <a:latin typeface="Times New Roman" panose="02020603050405020304" pitchFamily="18" charset="0"/>
                <a:cs typeface="Times New Roman" panose="02020603050405020304" pitchFamily="18" charset="0"/>
              </a:rPr>
              <a:t>із сучасними уявленнями, сон для організму людини — не тільки відпочинок, а й праця, спрямована на переробку найрізноманітнішої інформації, накопиченої мозком протягом дня</a:t>
            </a:r>
            <a:r>
              <a:rPr lang="uk-UA" dirty="0" smtClean="0">
                <a:solidFill>
                  <a:srgbClr val="292B2C"/>
                </a:solidFill>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Уважають, що нова інформація, яка надійшла до головного мозку протягом дня, уві сні порівнюється з минулими враженнями, що зберігаються в пам’яті, аналізується, а іноді й докорінно переробляється. У сні новоутворені протягом дня нервові зв’язки поєднуються зі зв’язками, уже сформованими раніше. Інформація закріплюється й зберігається в механізмах довготривалої пам’яті. Через це, особливо за наявності домінуючого центру (наприклад, невирішеної наукової проблеми), до людини під час сну можуть «приходити» геніальні рішення. Так, Д. Менделєєву наснилася його періодична система хімічних елементів.</a:t>
            </a:r>
            <a:endParaRPr lang="uk-UA" b="0" i="0" dirty="0">
              <a:solidFill>
                <a:srgbClr val="292B2C"/>
              </a:solidFill>
              <a:effectLst/>
              <a:latin typeface="Times New Roman" panose="02020603050405020304" pitchFamily="18" charset="0"/>
              <a:cs typeface="Times New Roman" panose="02020603050405020304" pitchFamily="18" charset="0"/>
            </a:endParaRPr>
          </a:p>
        </p:txBody>
      </p:sp>
      <p:pic>
        <p:nvPicPr>
          <p:cNvPr id="2050" name="Picture 2" descr="Фізіологічні механізми та гігієна сну - презентация онлайн"/>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4712" y="1137922"/>
            <a:ext cx="3245500" cy="2430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120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1453584" y="357406"/>
            <a:ext cx="9292737" cy="523220"/>
          </a:xfrm>
          <a:prstGeom prst="rect">
            <a:avLst/>
          </a:prstGeom>
        </p:spPr>
        <p:txBody>
          <a:bodyPr wrap="none">
            <a:spAutoFit/>
          </a:bodyPr>
          <a:lstStyle/>
          <a:p>
            <a:pPr fontAlgn="t"/>
            <a:r>
              <a:rPr lang="ru-RU" sz="2800" b="1" cap="all" dirty="0">
                <a:latin typeface="Times New Roman" panose="02020603050405020304" pitchFamily="18" charset="0"/>
                <a:cs typeface="Times New Roman" panose="02020603050405020304" pitchFamily="18" charset="0"/>
              </a:rPr>
              <a:t>АКТИВНІСТЬ ОРГАНІВ І ВНУТРІШНІЙ ГОДИННИК</a:t>
            </a:r>
            <a:endParaRPr lang="ru-RU" sz="2800" b="1" i="0" cap="all" dirty="0">
              <a:effectLst/>
              <a:latin typeface="Times New Roman" panose="02020603050405020304" pitchFamily="18" charset="0"/>
              <a:cs typeface="Times New Roman" panose="02020603050405020304" pitchFamily="18" charset="0"/>
            </a:endParaRPr>
          </a:p>
        </p:txBody>
      </p:sp>
      <p:sp>
        <p:nvSpPr>
          <p:cNvPr id="8" name="Прямокутник 7"/>
          <p:cNvSpPr/>
          <p:nvPr/>
        </p:nvSpPr>
        <p:spPr>
          <a:xfrm>
            <a:off x="254325" y="880626"/>
            <a:ext cx="11691257" cy="6494085"/>
          </a:xfrm>
          <a:prstGeom prst="rect">
            <a:avLst/>
          </a:prstGeom>
        </p:spPr>
        <p:txBody>
          <a:bodyPr wrap="square">
            <a:spAutoFit/>
          </a:bodyPr>
          <a:lstStyle/>
          <a:p>
            <a:pPr fontAlgn="t"/>
            <a:r>
              <a:rPr lang="uk-UA" b="1" dirty="0" smtClean="0">
                <a:latin typeface="Times New Roman" panose="02020603050405020304" pitchFamily="18" charset="0"/>
                <a:cs typeface="Times New Roman" panose="02020603050405020304" pitchFamily="18" charset="0"/>
              </a:rPr>
              <a:t>5.00 – 6.00  </a:t>
            </a:r>
            <a:r>
              <a:rPr lang="uk-UA" dirty="0" smtClean="0">
                <a:latin typeface="Times New Roman" panose="02020603050405020304" pitchFamily="18" charset="0"/>
                <a:cs typeface="Times New Roman" panose="02020603050405020304" pitchFamily="18" charset="0"/>
              </a:rPr>
              <a:t>- вважається, що це найкращий </a:t>
            </a:r>
            <a:r>
              <a:rPr lang="uk-UA" b="1" dirty="0" smtClean="0">
                <a:latin typeface="Times New Roman" panose="02020603050405020304" pitchFamily="18" charset="0"/>
                <a:cs typeface="Times New Roman" panose="02020603050405020304" pitchFamily="18" charset="0"/>
              </a:rPr>
              <a:t>час для пробудження і пиття води </a:t>
            </a:r>
            <a:r>
              <a:rPr lang="uk-UA" dirty="0" smtClean="0">
                <a:latin typeface="Times New Roman" panose="02020603050405020304" pitchFamily="18" charset="0"/>
                <a:cs typeface="Times New Roman" panose="02020603050405020304" pitchFamily="18" charset="0"/>
              </a:rPr>
              <a:t>- товстий </a:t>
            </a:r>
            <a:r>
              <a:rPr lang="uk-UA" dirty="0">
                <a:latin typeface="Times New Roman" panose="02020603050405020304" pitchFamily="18" charset="0"/>
                <a:cs typeface="Times New Roman" panose="02020603050405020304" pitchFamily="18" charset="0"/>
              </a:rPr>
              <a:t>кішківник - активному стані; </a:t>
            </a:r>
            <a:endParaRPr lang="uk-UA" dirty="0" smtClean="0">
              <a:latin typeface="Times New Roman" panose="02020603050405020304" pitchFamily="18" charset="0"/>
              <a:cs typeface="Times New Roman" panose="02020603050405020304" pitchFamily="18" charset="0"/>
            </a:endParaRPr>
          </a:p>
          <a:p>
            <a:pPr fontAlgn="t"/>
            <a:r>
              <a:rPr lang="uk-UA" b="1" dirty="0" smtClean="0">
                <a:latin typeface="Times New Roman" panose="02020603050405020304" pitchFamily="18" charset="0"/>
                <a:cs typeface="Times New Roman" panose="02020603050405020304" pitchFamily="18" charset="0"/>
              </a:rPr>
              <a:t>6.45</a:t>
            </a:r>
            <a:r>
              <a:rPr lang="uk-UA" dirty="0" smtClean="0">
                <a:latin typeface="Times New Roman" panose="02020603050405020304" pitchFamily="18" charset="0"/>
                <a:cs typeface="Times New Roman" panose="02020603050405020304" pitchFamily="18" charset="0"/>
              </a:rPr>
              <a:t> – різкий підйом кров'яного тиску -  ЧСС і кров'яний тиск, мінімізований організмом в нічний час, починають зростати; </a:t>
            </a:r>
          </a:p>
          <a:p>
            <a:pPr fontAlgn="t"/>
            <a:r>
              <a:rPr lang="uk-UA" b="1" dirty="0" smtClean="0">
                <a:latin typeface="Times New Roman" panose="02020603050405020304" pitchFamily="18" charset="0"/>
                <a:cs typeface="Times New Roman" panose="02020603050405020304" pitchFamily="18" charset="0"/>
              </a:rPr>
              <a:t>7.00 – 9.00 </a:t>
            </a:r>
            <a:r>
              <a:rPr lang="uk-UA" dirty="0" smtClean="0">
                <a:latin typeface="Times New Roman" panose="02020603050405020304" pitchFamily="18" charset="0"/>
                <a:cs typeface="Times New Roman" panose="02020603050405020304" pitchFamily="18" charset="0"/>
              </a:rPr>
              <a:t>– в активному стані шлунок - ідеальний час для сніданку; </a:t>
            </a:r>
          </a:p>
          <a:p>
            <a:pPr fontAlgn="t"/>
            <a:r>
              <a:rPr lang="uk-UA" b="1" dirty="0" smtClean="0">
                <a:latin typeface="Times New Roman" panose="02020603050405020304" pitchFamily="18" charset="0"/>
                <a:cs typeface="Times New Roman" panose="02020603050405020304" pitchFamily="18" charset="0"/>
              </a:rPr>
              <a:t>8.30</a:t>
            </a:r>
            <a:r>
              <a:rPr lang="uk-UA" dirty="0" smtClean="0">
                <a:latin typeface="Times New Roman" panose="02020603050405020304" pitchFamily="18" charset="0"/>
                <a:cs typeface="Times New Roman" panose="02020603050405020304" pitchFamily="18" charset="0"/>
              </a:rPr>
              <a:t> - позив на опорожнення кішківника.</a:t>
            </a:r>
          </a:p>
          <a:p>
            <a:pPr fontAlgn="t"/>
            <a:r>
              <a:rPr lang="uk-UA" b="1" dirty="0" smtClean="0">
                <a:latin typeface="Times New Roman" panose="02020603050405020304" pitchFamily="18" charset="0"/>
                <a:cs typeface="Times New Roman" panose="02020603050405020304" pitchFamily="18" charset="0"/>
              </a:rPr>
              <a:t>9.00 – 12.00 </a:t>
            </a:r>
            <a:r>
              <a:rPr lang="uk-UA" dirty="0" smtClean="0">
                <a:latin typeface="Times New Roman" panose="02020603050405020304" pitchFamily="18" charset="0"/>
                <a:cs typeface="Times New Roman" panose="02020603050405020304" pitchFamily="18" charset="0"/>
              </a:rPr>
              <a:t>- відмінний час для розумової і фізичної активності: добре працює пам'ять, мислення;</a:t>
            </a:r>
          </a:p>
          <a:p>
            <a:pPr fontAlgn="t"/>
            <a:r>
              <a:rPr lang="uk-UA" b="1" dirty="0" smtClean="0">
                <a:latin typeface="Times New Roman" panose="02020603050405020304" pitchFamily="18" charset="0"/>
                <a:cs typeface="Times New Roman" panose="02020603050405020304" pitchFamily="18" charset="0"/>
              </a:rPr>
              <a:t>12.00 – 14.00 - </a:t>
            </a:r>
            <a:r>
              <a:rPr lang="uk-UA" dirty="0" smtClean="0">
                <a:latin typeface="Times New Roman" panose="02020603050405020304" pitchFamily="18" charset="0"/>
                <a:cs typeface="Times New Roman" panose="02020603050405020304" pitchFamily="18" charset="0"/>
              </a:rPr>
              <a:t>зниження </a:t>
            </a:r>
            <a:r>
              <a:rPr lang="uk-UA" dirty="0">
                <a:latin typeface="Times New Roman" panose="02020603050405020304" pitchFamily="18" charset="0"/>
                <a:cs typeface="Times New Roman" panose="02020603050405020304" pitchFamily="18" charset="0"/>
              </a:rPr>
              <a:t>активності: спостерігається уповільнення реакції, втома, бажання перекусити; саме тому в цей проміжок часу (</a:t>
            </a:r>
            <a:r>
              <a:rPr lang="uk-UA" b="1" dirty="0">
                <a:latin typeface="Times New Roman" panose="02020603050405020304" pitchFamily="18" charset="0"/>
                <a:cs typeface="Times New Roman" panose="02020603050405020304" pitchFamily="18" charset="0"/>
              </a:rPr>
              <a:t>прослідкуйте за собою і визначте свою точку найменшої працездатності</a:t>
            </a:r>
            <a:r>
              <a:rPr lang="uk-UA" dirty="0">
                <a:latin typeface="Times New Roman" panose="02020603050405020304" pitchFamily="18" charset="0"/>
                <a:cs typeface="Times New Roman" panose="02020603050405020304" pitchFamily="18" charset="0"/>
              </a:rPr>
              <a:t>) краще поїсти, неспішно прогулятися, подрімати або розслабитися за читанням;</a:t>
            </a:r>
          </a:p>
          <a:p>
            <a:pPr fontAlgn="t"/>
            <a:r>
              <a:rPr lang="uk-UA" b="1" dirty="0" smtClean="0">
                <a:latin typeface="Times New Roman" panose="02020603050405020304" pitchFamily="18" charset="0"/>
                <a:cs typeface="Times New Roman" panose="02020603050405020304" pitchFamily="18" charset="0"/>
              </a:rPr>
              <a:t>14.00 – 16.00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приплив енергії, ближче до 16 години «добре йде» фізична активність, чутливість до болю знижується, психічна активність притупляється</a:t>
            </a:r>
            <a:r>
              <a:rPr lang="uk-UA" dirty="0" smtClean="0">
                <a:latin typeface="Times New Roman" panose="02020603050405020304" pitchFamily="18" charset="0"/>
                <a:cs typeface="Times New Roman" panose="02020603050405020304" pitchFamily="18" charset="0"/>
              </a:rPr>
              <a:t>;</a:t>
            </a:r>
          </a:p>
          <a:p>
            <a:pPr fontAlgn="t"/>
            <a:r>
              <a:rPr lang="ru-RU" b="1" dirty="0" smtClean="0">
                <a:latin typeface="Times New Roman" panose="02020603050405020304" pitchFamily="18" charset="0"/>
                <a:cs typeface="Times New Roman" panose="02020603050405020304" pitchFamily="18" charset="0"/>
              </a:rPr>
              <a:t>16.00 – 18.00  </a:t>
            </a:r>
            <a:r>
              <a:rPr lang="ru-RU" dirty="0">
                <a:latin typeface="Times New Roman" panose="02020603050405020304" pitchFamily="18" charset="0"/>
                <a:cs typeface="Times New Roman" panose="02020603050405020304" pitchFamily="18" charset="0"/>
              </a:rPr>
              <a:t>- період активності хороший період як для фізичної, так і для розумової діяльності </a:t>
            </a:r>
            <a:endParaRPr lang="ru-RU" dirty="0" smtClean="0">
              <a:latin typeface="Times New Roman" panose="02020603050405020304" pitchFamily="18" charset="0"/>
              <a:cs typeface="Times New Roman" panose="02020603050405020304" pitchFamily="18" charset="0"/>
            </a:endParaRPr>
          </a:p>
          <a:p>
            <a:pPr fontAlgn="t"/>
            <a:r>
              <a:rPr lang="ru-RU" b="1" dirty="0" smtClean="0">
                <a:latin typeface="Times New Roman" panose="02020603050405020304" pitchFamily="18" charset="0"/>
                <a:cs typeface="Times New Roman" panose="02020603050405020304" pitchFamily="18" charset="0"/>
              </a:rPr>
              <a:t>17.00</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максимально активізуються </a:t>
            </a:r>
            <a:r>
              <a:rPr lang="ru-RU" dirty="0" smtClean="0">
                <a:latin typeface="Times New Roman" panose="02020603050405020304" pitchFamily="18" charset="0"/>
                <a:cs typeface="Times New Roman" panose="02020603050405020304" pitchFamily="18" charset="0"/>
              </a:rPr>
              <a:t>нирки, можна пити воду або чай  </a:t>
            </a:r>
            <a:r>
              <a:rPr lang="ru-RU" dirty="0">
                <a:latin typeface="Times New Roman" panose="02020603050405020304" pitchFamily="18" charset="0"/>
                <a:cs typeface="Times New Roman" panose="02020603050405020304" pitchFamily="18" charset="0"/>
              </a:rPr>
              <a:t>це сприяє виведенню з організму токсинів;</a:t>
            </a:r>
          </a:p>
          <a:p>
            <a:pPr fontAlgn="t"/>
            <a:r>
              <a:rPr lang="ru-RU" b="1" dirty="0" smtClean="0">
                <a:latin typeface="Times New Roman" panose="02020603050405020304" pitchFamily="18" charset="0"/>
                <a:cs typeface="Times New Roman" panose="02020603050405020304" pitchFamily="18" charset="0"/>
              </a:rPr>
              <a:t>18.00</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час максимального підвищення тиску крові і температури </a:t>
            </a:r>
            <a:r>
              <a:rPr lang="ru-RU" dirty="0" smtClean="0">
                <a:latin typeface="Times New Roman" panose="02020603050405020304" pitchFamily="18" charset="0"/>
                <a:cs typeface="Times New Roman" panose="02020603050405020304" pitchFamily="18" charset="0"/>
              </a:rPr>
              <a:t>тіла</a:t>
            </a:r>
          </a:p>
          <a:p>
            <a:pPr fontAlgn="t"/>
            <a:r>
              <a:rPr lang="ru-RU" b="1" dirty="0" smtClean="0">
                <a:latin typeface="Times New Roman" panose="02020603050405020304" pitchFamily="18" charset="0"/>
                <a:cs typeface="Times New Roman" panose="02020603050405020304" pitchFamily="18" charset="0"/>
              </a:rPr>
              <a:t>до 19.00</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потрібно встигнути повечеряти, оскільки саме з цього часу травна система не працює активно;</a:t>
            </a:r>
          </a:p>
          <a:p>
            <a:pPr fontAlgn="t"/>
            <a:r>
              <a:rPr lang="ru-RU" b="1" dirty="0" smtClean="0">
                <a:latin typeface="Times New Roman" panose="02020603050405020304" pitchFamily="18" charset="0"/>
                <a:cs typeface="Times New Roman" panose="02020603050405020304" pitchFamily="18" charset="0"/>
              </a:rPr>
              <a:t>20.00 – 21.00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хороший час для прогулянок і водних </a:t>
            </a:r>
            <a:r>
              <a:rPr lang="ru-RU" dirty="0" smtClean="0">
                <a:latin typeface="Times New Roman" panose="02020603050405020304" pitchFamily="18" charset="0"/>
                <a:cs typeface="Times New Roman" panose="02020603050405020304" pitchFamily="18" charset="0"/>
              </a:rPr>
              <a:t>процедур</a:t>
            </a:r>
          </a:p>
          <a:p>
            <a:pPr fontAlgn="t"/>
            <a:r>
              <a:rPr lang="uk-UA" b="1" dirty="0" smtClean="0">
                <a:latin typeface="Times New Roman" panose="02020603050405020304" pitchFamily="18" charset="0"/>
                <a:cs typeface="Times New Roman" panose="02020603050405020304" pitchFamily="18" charset="0"/>
              </a:rPr>
              <a:t>23.00 </a:t>
            </a:r>
            <a:r>
              <a:rPr lang="uk-UA" b="1" dirty="0">
                <a:latin typeface="Times New Roman" panose="02020603050405020304" pitchFamily="18" charset="0"/>
                <a:cs typeface="Times New Roman" panose="02020603050405020304" pitchFamily="18" charset="0"/>
              </a:rPr>
              <a:t>– 1.00  </a:t>
            </a: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організм </a:t>
            </a:r>
            <a:r>
              <a:rPr lang="uk-UA" dirty="0">
                <a:latin typeface="Times New Roman" panose="02020603050405020304" pitchFamily="18" charset="0"/>
                <a:cs typeface="Times New Roman" panose="02020603050405020304" pitchFamily="18" charset="0"/>
              </a:rPr>
              <a:t>працює над </a:t>
            </a:r>
            <a:r>
              <a:rPr lang="uk-UA" b="1" dirty="0">
                <a:latin typeface="Times New Roman" panose="02020603050405020304" pitchFamily="18" charset="0"/>
                <a:cs typeface="Times New Roman" panose="02020603050405020304" pitchFamily="18" charset="0"/>
              </a:rPr>
              <a:t>оновленням клітин;</a:t>
            </a:r>
          </a:p>
          <a:p>
            <a:pPr fontAlgn="t"/>
            <a:r>
              <a:rPr lang="uk-UA" b="1" dirty="0">
                <a:latin typeface="Times New Roman" panose="02020603050405020304" pitchFamily="18" charset="0"/>
                <a:cs typeface="Times New Roman" panose="02020603050405020304" pitchFamily="18" charset="0"/>
              </a:rPr>
              <a:t>1.00 – 3.00  </a:t>
            </a:r>
            <a:r>
              <a:rPr lang="uk-UA" dirty="0">
                <a:latin typeface="Times New Roman" panose="02020603050405020304" pitchFamily="18" charset="0"/>
                <a:cs typeface="Times New Roman" panose="02020603050405020304" pitchFamily="18" charset="0"/>
              </a:rPr>
              <a:t>- печінка займається очищенням організму, інші процеси життєдіяльності уповільнені;</a:t>
            </a:r>
          </a:p>
          <a:p>
            <a:pPr fontAlgn="t"/>
            <a:r>
              <a:rPr lang="uk-UA" b="1" dirty="0">
                <a:latin typeface="Times New Roman" panose="02020603050405020304" pitchFamily="18" charset="0"/>
                <a:cs typeface="Times New Roman" panose="02020603050405020304" pitchFamily="18" charset="0"/>
              </a:rPr>
              <a:t>3.00 – 5.00  </a:t>
            </a:r>
            <a:r>
              <a:rPr lang="uk-UA" dirty="0">
                <a:latin typeface="Times New Roman" panose="02020603050405020304" pitchFamily="18" charset="0"/>
                <a:cs typeface="Times New Roman" panose="02020603050405020304" pitchFamily="18" charset="0"/>
              </a:rPr>
              <a:t>- час очищення легенів, в той же час близько </a:t>
            </a:r>
            <a:r>
              <a:rPr lang="uk-UA" dirty="0" smtClean="0">
                <a:latin typeface="Times New Roman" panose="02020603050405020304" pitchFamily="18" charset="0"/>
                <a:cs typeface="Times New Roman" panose="02020603050405020304" pitchFamily="18" charset="0"/>
              </a:rPr>
              <a:t>4.00 зростає </a:t>
            </a:r>
            <a:r>
              <a:rPr lang="uk-UA" dirty="0">
                <a:latin typeface="Times New Roman" panose="02020603050405020304" pitchFamily="18" charset="0"/>
                <a:cs typeface="Times New Roman" panose="02020603050405020304" pitchFamily="18" charset="0"/>
              </a:rPr>
              <a:t>ризик інфарктів та інсультів.</a:t>
            </a:r>
          </a:p>
          <a:p>
            <a:pPr fontAlgn="t"/>
            <a:endParaRPr lang="ru-RU" dirty="0">
              <a:latin typeface="Times New Roman" panose="02020603050405020304" pitchFamily="18" charset="0"/>
              <a:cs typeface="Times New Roman" panose="02020603050405020304" pitchFamily="18" charset="0"/>
            </a:endParaRPr>
          </a:p>
          <a:p>
            <a:pPr fontAlgn="t"/>
            <a:endParaRPr lang="uk-UA" dirty="0">
              <a:latin typeface="Times New Roman" panose="02020603050405020304" pitchFamily="18" charset="0"/>
              <a:cs typeface="Times New Roman" panose="02020603050405020304" pitchFamily="18" charset="0"/>
            </a:endParaRPr>
          </a:p>
          <a:p>
            <a:pPr fontAlgn="t"/>
            <a:endParaRPr lang="uk-UA" sz="2000" dirty="0" smtClean="0">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10746321" y="578679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11710011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31710" y="156538"/>
            <a:ext cx="11728579" cy="2585323"/>
          </a:xfrm>
          <a:prstGeom prst="rect">
            <a:avLst/>
          </a:prstGeom>
        </p:spPr>
        <p:txBody>
          <a:bodyPr wrap="square">
            <a:spAutoFit/>
          </a:bodyPr>
          <a:lstStyle/>
          <a:p>
            <a:pPr algn="ctr"/>
            <a:r>
              <a:rPr lang="uk-UA" b="1" dirty="0">
                <a:latin typeface="Times New Roman" panose="02020603050405020304" pitchFamily="18" charset="0"/>
                <a:ea typeface="Calibri" panose="020F0502020204030204" pitchFamily="34" charset="0"/>
                <a:cs typeface="Times New Roman" panose="02020603050405020304" pitchFamily="18" charset="0"/>
              </a:rPr>
              <a:t>Г</a:t>
            </a:r>
            <a:r>
              <a:rPr lang="ru-RU" b="1" dirty="0">
                <a:latin typeface="Times New Roman" panose="02020603050405020304" pitchFamily="18" charset="0"/>
                <a:ea typeface="Calibri" panose="020F0502020204030204" pitchFamily="34" charset="0"/>
                <a:cs typeface="Times New Roman" panose="02020603050405020304" pitchFamily="18" charset="0"/>
              </a:rPr>
              <a:t>оловним біологічним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годинником </a:t>
            </a:r>
            <a:r>
              <a:rPr lang="uk-UA" b="1" dirty="0" smtClean="0">
                <a:latin typeface="Times New Roman" panose="02020603050405020304" pitchFamily="18" charset="0"/>
                <a:ea typeface="Calibri" panose="020F0502020204030204" pitchFamily="34" charset="0"/>
                <a:cs typeface="Times New Roman" panose="02020603050405020304" pitchFamily="18" charset="0"/>
              </a:rPr>
              <a:t>в</a:t>
            </a:r>
            <a:r>
              <a:rPr lang="ru-RU" b="1" dirty="0" smtClean="0">
                <a:latin typeface="Times New Roman" panose="02020603050405020304" pitchFamily="18" charset="0"/>
                <a:ea typeface="Calibri" panose="020F0502020204030204" pitchFamily="34" charset="0"/>
                <a:cs typeface="Times New Roman" panose="02020603050405020304" pitchFamily="18" charset="0"/>
              </a:rPr>
              <a:t> </a:t>
            </a:r>
            <a:r>
              <a:rPr lang="ru-RU" b="1" dirty="0">
                <a:latin typeface="Times New Roman" panose="02020603050405020304" pitchFamily="18" charset="0"/>
                <a:ea typeface="Calibri" panose="020F0502020204030204" pitchFamily="34" charset="0"/>
                <a:cs typeface="Times New Roman" panose="02020603050405020304" pitchFamily="18" charset="0"/>
              </a:rPr>
              <a:t>організмі людини </a:t>
            </a:r>
            <a:r>
              <a:rPr lang="uk-UA" b="1" dirty="0">
                <a:latin typeface="Times New Roman" panose="02020603050405020304" pitchFamily="18" charset="0"/>
                <a:ea typeface="Calibri" panose="020F0502020204030204" pitchFamily="34" charset="0"/>
                <a:cs typeface="Times New Roman" panose="02020603050405020304" pitchFamily="18" charset="0"/>
              </a:rPr>
              <a:t>є </a:t>
            </a:r>
            <a:r>
              <a:rPr lang="ru-RU" b="1" dirty="0">
                <a:latin typeface="Times New Roman" panose="02020603050405020304" pitchFamily="18" charset="0"/>
                <a:ea typeface="Calibri" panose="020F0502020204030204" pitchFamily="34" charset="0"/>
                <a:cs typeface="Times New Roman" panose="02020603050405020304" pitchFamily="18" charset="0"/>
              </a:rPr>
              <a:t>супрахіазматичне ядро (SCN</a:t>
            </a:r>
            <a:r>
              <a:rPr lang="ru-RU" b="1"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присутнє </a:t>
            </a:r>
            <a:r>
              <a:rPr lang="ru-RU" dirty="0">
                <a:latin typeface="Times New Roman" panose="02020603050405020304" pitchFamily="18" charset="0"/>
                <a:cs typeface="Times New Roman" panose="02020603050405020304" pitchFamily="18" charset="0"/>
              </a:rPr>
              <a:t>в головному мозку, який регулює циркадний ритм сну. Р</a:t>
            </a:r>
            <a:r>
              <a:rPr lang="ru-RU" dirty="0" smtClean="0">
                <a:latin typeface="Times New Roman" panose="02020603050405020304" pitchFamily="18" charset="0"/>
                <a:cs typeface="Times New Roman" panose="02020603050405020304" pitchFamily="18" charset="0"/>
              </a:rPr>
              <a:t>озташоване </a:t>
            </a:r>
            <a:r>
              <a:rPr lang="ru-RU" dirty="0">
                <a:latin typeface="Times New Roman" panose="02020603050405020304" pitchFamily="18" charset="0"/>
                <a:cs typeface="Times New Roman" panose="02020603050405020304" pitchFamily="18" charset="0"/>
              </a:rPr>
              <a:t>в основі переднього відділу гіпоталамуса</a:t>
            </a:r>
            <a:r>
              <a:rPr lang="uk-UA" dirty="0">
                <a:latin typeface="Times New Roman" panose="02020603050405020304" pitchFamily="18" charset="0"/>
                <a:cs typeface="Times New Roman" panose="02020603050405020304" pitchFamily="18" charset="0"/>
              </a:rPr>
              <a:t>, дорсально щодо перехрестя зорових нервів по обидва боки третього шлуночка. Це ділянка мозку, яка керує вегетативною нервовою системою та гіпофізом. Протягом дня </a:t>
            </a:r>
            <a:r>
              <a:rPr lang="uk-UA" b="1" dirty="0">
                <a:latin typeface="Times New Roman" panose="02020603050405020304" pitchFamily="18" charset="0"/>
                <a:cs typeface="Times New Roman" panose="02020603050405020304" pitchFamily="18" charset="0"/>
              </a:rPr>
              <a:t>SCN </a:t>
            </a:r>
            <a:r>
              <a:rPr lang="uk-UA" dirty="0">
                <a:latin typeface="Times New Roman" panose="02020603050405020304" pitchFamily="18" charset="0"/>
                <a:cs typeface="Times New Roman" panose="02020603050405020304" pitchFamily="18" charset="0"/>
              </a:rPr>
              <a:t>надсилає сигнали, які регулюють діяльність </a:t>
            </a:r>
            <a:r>
              <a:rPr lang="uk-UA" dirty="0" smtClean="0">
                <a:latin typeface="Times New Roman" panose="02020603050405020304" pitchFamily="18" charset="0"/>
                <a:cs typeface="Times New Roman" panose="02020603050405020304" pitchFamily="18" charset="0"/>
              </a:rPr>
              <a:t>організму</a:t>
            </a:r>
            <a:r>
              <a:rPr lang="uk-UA" dirty="0">
                <a:latin typeface="Times New Roman" panose="02020603050405020304" pitchFamily="18" charset="0"/>
                <a:cs typeface="Times New Roman" panose="02020603050405020304" pitchFamily="18" charset="0"/>
              </a:rPr>
              <a:t>. С</a:t>
            </a:r>
            <a:r>
              <a:rPr lang="uk-UA" dirty="0" smtClean="0">
                <a:latin typeface="Times New Roman" panose="02020603050405020304" pitchFamily="18" charset="0"/>
                <a:cs typeface="Times New Roman" panose="02020603050405020304" pitchFamily="18" charset="0"/>
              </a:rPr>
              <a:t>вітло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стимулює рецептори сітківки і надсилає сигнал до </a:t>
            </a:r>
            <a:r>
              <a:rPr lang="uk-UA" b="1" dirty="0">
                <a:latin typeface="Times New Roman" panose="02020603050405020304" pitchFamily="18" charset="0"/>
                <a:cs typeface="Times New Roman" panose="02020603050405020304" pitchFamily="18" charset="0"/>
              </a:rPr>
              <a:t>SCN</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Потім вони посилають сигнал до шишкоподібної залози для секреції </a:t>
            </a:r>
            <a:r>
              <a:rPr lang="ru-RU" b="1" dirty="0">
                <a:latin typeface="Times New Roman" panose="02020603050405020304" pitchFamily="18" charset="0"/>
                <a:cs typeface="Times New Roman" panose="02020603050405020304" pitchFamily="18" charset="0"/>
              </a:rPr>
              <a:t>мелатоніну</a:t>
            </a:r>
            <a:r>
              <a:rPr lang="ru-RU" dirty="0">
                <a:latin typeface="Times New Roman" panose="02020603050405020304" pitchFamily="18" charset="0"/>
                <a:cs typeface="Times New Roman" panose="02020603050405020304" pitchFamily="18" charset="0"/>
              </a:rPr>
              <a:t>. Гормон мелатоніну регулює правильний цикл сну. Концентрація </a:t>
            </a:r>
            <a:r>
              <a:rPr lang="ru-RU" b="1" dirty="0">
                <a:latin typeface="Times New Roman" panose="02020603050405020304" pitchFamily="18" charset="0"/>
                <a:cs typeface="Times New Roman" panose="02020603050405020304" pitchFamily="18" charset="0"/>
              </a:rPr>
              <a:t>кортизолу</a:t>
            </a:r>
            <a:r>
              <a:rPr lang="ru-RU" dirty="0">
                <a:latin typeface="Times New Roman" panose="02020603050405020304" pitchFamily="18" charset="0"/>
                <a:cs typeface="Times New Roman" panose="02020603050405020304" pitchFamily="18" charset="0"/>
              </a:rPr>
              <a:t> в сироватці крові швидко зростає рано вранці, поступово знижується протягом дня, з невеликими підвищеннями після їжі, і залишається зниженою протягом більшої частини ночі.</a:t>
            </a:r>
            <a:endParaRPr lang="uk-UA" dirty="0">
              <a:latin typeface="Times New Roman" panose="02020603050405020304" pitchFamily="18" charset="0"/>
              <a:cs typeface="Times New Roman" panose="02020603050405020304" pitchFamily="18" charset="0"/>
            </a:endParaRPr>
          </a:p>
          <a:p>
            <a:endParaRPr lang="uk-UA" dirty="0"/>
          </a:p>
        </p:txBody>
      </p:sp>
      <p:pic>
        <p:nvPicPr>
          <p:cNvPr id="4098" name="Picture 2" descr="4.2: Що таке свідомість? - LibreTexts - Ukrayins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847" y="2490333"/>
            <a:ext cx="6181725" cy="406717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кутник 4"/>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2" name="Прямокутник 1"/>
          <p:cNvSpPr/>
          <p:nvPr/>
        </p:nvSpPr>
        <p:spPr>
          <a:xfrm>
            <a:off x="337456" y="2635560"/>
            <a:ext cx="5758543" cy="3477875"/>
          </a:xfrm>
          <a:prstGeom prst="rect">
            <a:avLst/>
          </a:prstGeom>
        </p:spPr>
        <p:txBody>
          <a:bodyPr wrap="square">
            <a:spAutoFit/>
          </a:bodyPr>
          <a:lstStyle/>
          <a:p>
            <a:r>
              <a:rPr lang="uk-UA" sz="2000" dirty="0">
                <a:latin typeface="Times New Roman" panose="02020603050405020304" pitchFamily="18" charset="0"/>
                <a:cs typeface="Times New Roman" panose="02020603050405020304" pitchFamily="18" charset="0"/>
              </a:rPr>
              <a:t>Гормон </a:t>
            </a:r>
            <a:r>
              <a:rPr lang="uk-UA" sz="2000" b="1" dirty="0">
                <a:latin typeface="Times New Roman" panose="02020603050405020304" pitchFamily="18" charset="0"/>
                <a:cs typeface="Times New Roman" panose="02020603050405020304" pitchFamily="18" charset="0"/>
              </a:rPr>
              <a:t>мелатонін</a:t>
            </a:r>
            <a:r>
              <a:rPr lang="uk-UA" sz="2000" dirty="0">
                <a:latin typeface="Times New Roman" panose="02020603050405020304" pitchFamily="18" charset="0"/>
                <a:cs typeface="Times New Roman" panose="02020603050405020304" pitchFamily="18" charset="0"/>
              </a:rPr>
              <a:t> виробляється природним шляхом, синтезується і секретується переважно в епіфізі. Вироблення мелатоніну починається з триптофану, який у багатоступеневому процесі перетворюється на серотонін в інших частинах мозку. Частина виробленого серотоніну потрапляє в шишкоподібну залозу і регулярно перетворюється на мелатонін у процесі, що залежить від освітленості. Мелатонін вивільняється з шишкоподібної залози в третій шлуночок, а звідти потрапляє в кровообіг.</a:t>
            </a:r>
          </a:p>
        </p:txBody>
      </p:sp>
    </p:spTree>
    <p:extLst>
      <p:ext uri="{BB962C8B-B14F-4D97-AF65-F5344CB8AC3E}">
        <p14:creationId xmlns:p14="http://schemas.microsoft.com/office/powerpoint/2010/main" val="1069525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61257" y="531845"/>
            <a:ext cx="11597951" cy="5564155"/>
          </a:xfrm>
        </p:spPr>
        <p:txBody>
          <a:bodyPr>
            <a:normAutofit fontScale="92500" lnSpcReduction="20000"/>
          </a:bodyPr>
          <a:lstStyle/>
          <a:p>
            <a:pPr marL="45720" indent="0" algn="ctr">
              <a:buNone/>
            </a:pPr>
            <a:r>
              <a:rPr lang="uk-UA" b="1" dirty="0">
                <a:solidFill>
                  <a:schemeClr val="tx1"/>
                </a:solidFill>
                <a:latin typeface="Times New Roman" panose="02020603050405020304" pitchFamily="18" charset="0"/>
                <a:cs typeface="Times New Roman" panose="02020603050405020304" pitchFamily="18" charset="0"/>
              </a:rPr>
              <a:t>Під час сну кілька ендокринних залоз виділяють і регулюють гормони, такі як:</a:t>
            </a:r>
          </a:p>
          <a:p>
            <a:r>
              <a:rPr lang="uk-UA" b="1" dirty="0">
                <a:solidFill>
                  <a:schemeClr val="tx1"/>
                </a:solidFill>
                <a:latin typeface="Times New Roman" panose="02020603050405020304" pitchFamily="18" charset="0"/>
                <a:cs typeface="Times New Roman" panose="02020603050405020304" pitchFamily="18" charset="0"/>
              </a:rPr>
              <a:t>Мелатонін </a:t>
            </a:r>
            <a:r>
              <a:rPr lang="uk-UA" dirty="0">
                <a:solidFill>
                  <a:schemeClr val="tx1"/>
                </a:solidFill>
                <a:latin typeface="Times New Roman" panose="02020603050405020304" pitchFamily="18" charset="0"/>
                <a:cs typeface="Times New Roman" panose="02020603050405020304" pitchFamily="18" charset="0"/>
              </a:rPr>
              <a:t>– бере участь у регуляції </a:t>
            </a:r>
            <a:r>
              <a:rPr lang="uk-UA" b="1" dirty="0">
                <a:solidFill>
                  <a:schemeClr val="tx1"/>
                </a:solidFill>
                <a:latin typeface="Times New Roman" panose="02020603050405020304" pitchFamily="18" charset="0"/>
                <a:cs typeface="Times New Roman" panose="02020603050405020304" pitchFamily="18" charset="0"/>
              </a:rPr>
              <a:t>біологічних ритмів та імунної системи </a:t>
            </a:r>
            <a:r>
              <a:rPr lang="uk-UA" dirty="0">
                <a:solidFill>
                  <a:schemeClr val="tx1"/>
                </a:solidFill>
                <a:latin typeface="Times New Roman" panose="02020603050405020304" pitchFamily="18" charset="0"/>
                <a:cs typeface="Times New Roman" panose="02020603050405020304" pitchFamily="18" charset="0"/>
              </a:rPr>
              <a:t>- </a:t>
            </a:r>
            <a:r>
              <a:rPr lang="uk-UA" dirty="0" smtClean="0">
                <a:solidFill>
                  <a:schemeClr val="tx1"/>
                </a:solidFill>
                <a:latin typeface="Times New Roman" panose="02020603050405020304" pitchFamily="18" charset="0"/>
                <a:cs typeface="Times New Roman" panose="02020603050405020304" pitchFamily="18" charset="0"/>
              </a:rPr>
              <a:t>виділяється </a:t>
            </a:r>
            <a:r>
              <a:rPr lang="uk-UA" dirty="0">
                <a:solidFill>
                  <a:schemeClr val="tx1"/>
                </a:solidFill>
                <a:latin typeface="Times New Roman" panose="02020603050405020304" pitchFamily="18" charset="0"/>
                <a:cs typeface="Times New Roman" panose="02020603050405020304" pitchFamily="18" charset="0"/>
              </a:rPr>
              <a:t>переважно епіфізом, є багатофункціональним гормоном, який регулює циркадні ритми. Досягнуто значних успіхів у дослідженні мелатоніну, зокрема його ролі в ритмах циклу сну і неспання, </a:t>
            </a:r>
            <a:r>
              <a:rPr lang="uk-UA" b="1" dirty="0">
                <a:solidFill>
                  <a:schemeClr val="tx1"/>
                </a:solidFill>
                <a:latin typeface="Times New Roman" panose="02020603050405020304" pitchFamily="18" charset="0"/>
                <a:cs typeface="Times New Roman" panose="02020603050405020304" pitchFamily="18" charset="0"/>
              </a:rPr>
              <a:t>сповільненні процесів старіння</a:t>
            </a:r>
            <a:r>
              <a:rPr lang="uk-UA" dirty="0">
                <a:solidFill>
                  <a:schemeClr val="tx1"/>
                </a:solidFill>
                <a:latin typeface="Times New Roman" panose="02020603050405020304" pitchFamily="18" charset="0"/>
                <a:cs typeface="Times New Roman" panose="02020603050405020304" pitchFamily="18" charset="0"/>
              </a:rPr>
              <a:t>, а також </a:t>
            </a:r>
            <a:r>
              <a:rPr lang="uk-UA" b="1" dirty="0">
                <a:solidFill>
                  <a:schemeClr val="tx1"/>
                </a:solidFill>
                <a:latin typeface="Times New Roman" panose="02020603050405020304" pitchFamily="18" charset="0"/>
                <a:cs typeface="Times New Roman" panose="02020603050405020304" pitchFamily="18" charset="0"/>
              </a:rPr>
              <a:t>антиоксидантних і протизапальних функцій</a:t>
            </a:r>
            <a:r>
              <a:rPr lang="uk-UA" dirty="0">
                <a:solidFill>
                  <a:schemeClr val="tx1"/>
                </a:solidFill>
                <a:latin typeface="Times New Roman" panose="02020603050405020304" pitchFamily="18" charset="0"/>
                <a:cs typeface="Times New Roman" panose="02020603050405020304" pitchFamily="18" charset="0"/>
              </a:rPr>
              <a:t>. З віком вироблення мелатоніну поступово знижується, а його втрата пов'язана з низкою вікових захворювань</a:t>
            </a:r>
          </a:p>
          <a:p>
            <a:r>
              <a:rPr lang="uk-UA" b="1" dirty="0">
                <a:solidFill>
                  <a:schemeClr val="tx1"/>
                </a:solidFill>
                <a:latin typeface="Times New Roman" panose="02020603050405020304" pitchFamily="18" charset="0"/>
                <a:cs typeface="Times New Roman" panose="02020603050405020304" pitchFamily="18" charset="0"/>
              </a:rPr>
              <a:t>Фолікулостимулюючий</a:t>
            </a:r>
            <a:r>
              <a:rPr lang="uk-UA" b="1" u="sng" dirty="0">
                <a:solidFill>
                  <a:schemeClr val="tx1"/>
                </a:solidFill>
                <a:latin typeface="Times New Roman" panose="02020603050405020304" pitchFamily="18" charset="0"/>
                <a:cs typeface="Times New Roman" panose="02020603050405020304" pitchFamily="18" charset="0"/>
              </a:rPr>
              <a:t> </a:t>
            </a:r>
            <a:r>
              <a:rPr lang="uk-UA" b="1" dirty="0">
                <a:solidFill>
                  <a:schemeClr val="tx1"/>
                </a:solidFill>
                <a:latin typeface="Times New Roman" panose="02020603050405020304" pitchFamily="18" charset="0"/>
                <a:cs typeface="Times New Roman" panose="02020603050405020304" pitchFamily="18" charset="0"/>
              </a:rPr>
              <a:t>гормон (ФСГ) </a:t>
            </a:r>
            <a:r>
              <a:rPr lang="uk-UA" dirty="0" smtClean="0">
                <a:solidFill>
                  <a:schemeClr val="tx1"/>
                </a:solidFill>
                <a:latin typeface="Times New Roman" panose="02020603050405020304" pitchFamily="18" charset="0"/>
                <a:cs typeface="Times New Roman" panose="02020603050405020304" pitchFamily="18" charset="0"/>
              </a:rPr>
              <a:t>– </a:t>
            </a:r>
            <a:r>
              <a:rPr lang="uk-UA" sz="2000" dirty="0">
                <a:solidFill>
                  <a:schemeClr val="tx1"/>
                </a:solidFill>
                <a:latin typeface="Times New Roman" panose="02020603050405020304" pitchFamily="18" charset="0"/>
                <a:cs typeface="Times New Roman" panose="02020603050405020304" pitchFamily="18" charset="0"/>
              </a:rPr>
              <a:t>секретується гіпофізом і є ключовим у регулюванні репродуктивної системи </a:t>
            </a:r>
            <a:r>
              <a:rPr lang="en-AU" sz="2000" dirty="0" smtClean="0">
                <a:solidFill>
                  <a:schemeClr val="tx1"/>
                </a:solidFill>
                <a:latin typeface="Times New Roman" panose="02020603050405020304" pitchFamily="18" charset="0"/>
                <a:cs typeface="Times New Roman" panose="02020603050405020304" pitchFamily="18" charset="0"/>
              </a:rPr>
              <a:t>- </a:t>
            </a:r>
            <a:r>
              <a:rPr lang="uk-UA" sz="2000" dirty="0">
                <a:solidFill>
                  <a:schemeClr val="tx1"/>
                </a:solidFill>
                <a:latin typeface="Times New Roman" panose="02020603050405020304" pitchFamily="18" charset="0"/>
                <a:cs typeface="Times New Roman" panose="02020603050405020304" pitchFamily="18" charset="0"/>
              </a:rPr>
              <a:t>гормон, що виробляється гіпофізом і впливає на роботу статевої системи. У жіночому організмі ФСГ </a:t>
            </a:r>
            <a:r>
              <a:rPr lang="uk-UA" sz="2000" b="1" dirty="0">
                <a:solidFill>
                  <a:schemeClr val="tx1"/>
                </a:solidFill>
                <a:latin typeface="Times New Roman" panose="02020603050405020304" pitchFamily="18" charset="0"/>
                <a:cs typeface="Times New Roman" panose="02020603050405020304" pitchFamily="18" charset="0"/>
              </a:rPr>
              <a:t>сприяє дозріванню фолікулів яєчників </a:t>
            </a:r>
            <a:r>
              <a:rPr lang="uk-UA" sz="2000" dirty="0">
                <a:solidFill>
                  <a:schemeClr val="tx1"/>
                </a:solidFill>
                <a:latin typeface="Times New Roman" panose="02020603050405020304" pitchFamily="18" charset="0"/>
                <a:cs typeface="Times New Roman" panose="02020603050405020304" pitchFamily="18" charset="0"/>
              </a:rPr>
              <a:t>і стимулює вироблення естрогену. У чоловічому організмі ФСГ сприяє зростанню </a:t>
            </a:r>
            <a:r>
              <a:rPr lang="uk-UA" sz="2000" b="1" dirty="0">
                <a:solidFill>
                  <a:schemeClr val="tx1"/>
                </a:solidFill>
                <a:latin typeface="Times New Roman" panose="02020603050405020304" pitchFamily="18" charset="0"/>
                <a:cs typeface="Times New Roman" panose="02020603050405020304" pitchFamily="18" charset="0"/>
              </a:rPr>
              <a:t>рівня тестостерону</a:t>
            </a:r>
            <a:r>
              <a:rPr lang="uk-UA" sz="2000" dirty="0">
                <a:solidFill>
                  <a:schemeClr val="tx1"/>
                </a:solidFill>
                <a:latin typeface="Times New Roman" panose="02020603050405020304" pitchFamily="18" charset="0"/>
                <a:cs typeface="Times New Roman" panose="02020603050405020304" pitchFamily="18" charset="0"/>
              </a:rPr>
              <a:t>, розвитку сім'яних канальців і дозріванню </a:t>
            </a:r>
            <a:r>
              <a:rPr lang="uk-UA" sz="2000" dirty="0" smtClean="0">
                <a:solidFill>
                  <a:schemeClr val="tx1"/>
                </a:solidFill>
                <a:latin typeface="Times New Roman" panose="02020603050405020304" pitchFamily="18" charset="0"/>
                <a:cs typeface="Times New Roman" panose="02020603050405020304" pitchFamily="18" charset="0"/>
              </a:rPr>
              <a:t>сперми.</a:t>
            </a:r>
            <a:endParaRPr lang="uk-UA" sz="2000" dirty="0">
              <a:solidFill>
                <a:schemeClr val="tx1"/>
              </a:solidFill>
              <a:latin typeface="Times New Roman" panose="02020603050405020304" pitchFamily="18" charset="0"/>
              <a:cs typeface="Times New Roman" panose="02020603050405020304" pitchFamily="18" charset="0"/>
            </a:endParaRPr>
          </a:p>
          <a:p>
            <a:r>
              <a:rPr lang="uk-UA" sz="2000" b="1" dirty="0" smtClean="0">
                <a:solidFill>
                  <a:schemeClr val="tx1"/>
                </a:solidFill>
                <a:latin typeface="Times New Roman" panose="02020603050405020304" pitchFamily="18" charset="0"/>
                <a:cs typeface="Times New Roman" panose="02020603050405020304" pitchFamily="18" charset="0"/>
              </a:rPr>
              <a:t>Лютеїнізуючий </a:t>
            </a:r>
            <a:r>
              <a:rPr lang="uk-UA" sz="2000" b="1" dirty="0">
                <a:solidFill>
                  <a:schemeClr val="tx1"/>
                </a:solidFill>
                <a:latin typeface="Times New Roman" panose="02020603050405020304" pitchFamily="18" charset="0"/>
                <a:cs typeface="Times New Roman" panose="02020603050405020304" pitchFamily="18" charset="0"/>
              </a:rPr>
              <a:t>гормон (ЛГ) </a:t>
            </a:r>
            <a:r>
              <a:rPr lang="uk-UA" sz="2000" dirty="0">
                <a:solidFill>
                  <a:schemeClr val="tx1"/>
                </a:solidFill>
                <a:latin typeface="Times New Roman" panose="02020603050405020304" pitchFamily="18" charset="0"/>
                <a:cs typeface="Times New Roman" panose="02020603050405020304" pitchFamily="18" charset="0"/>
              </a:rPr>
              <a:t>– секретується гіпофізом і є ключовим у регулюванні репродуктивної </a:t>
            </a:r>
            <a:r>
              <a:rPr lang="uk-UA" sz="2000" dirty="0" smtClean="0">
                <a:solidFill>
                  <a:schemeClr val="tx1"/>
                </a:solidFill>
                <a:latin typeface="Times New Roman" panose="02020603050405020304" pitchFamily="18" charset="0"/>
                <a:cs typeface="Times New Roman" panose="02020603050405020304" pitchFamily="18" charset="0"/>
              </a:rPr>
              <a:t>системи - </a:t>
            </a:r>
            <a:r>
              <a:rPr lang="uk-UA" sz="2000" b="1" dirty="0" smtClean="0">
                <a:solidFill>
                  <a:schemeClr val="tx1"/>
                </a:solidFill>
                <a:latin typeface="Times New Roman" panose="02020603050405020304" pitchFamily="18" charset="0"/>
                <a:cs typeface="Times New Roman" panose="02020603050405020304" pitchFamily="18" charset="0"/>
              </a:rPr>
              <a:t>пептидний </a:t>
            </a:r>
            <a:r>
              <a:rPr lang="uk-UA" sz="2000" b="1" dirty="0">
                <a:solidFill>
                  <a:schemeClr val="tx1"/>
                </a:solidFill>
                <a:latin typeface="Times New Roman" panose="02020603050405020304" pitchFamily="18" charset="0"/>
                <a:cs typeface="Times New Roman" panose="02020603050405020304" pitchFamily="18" charset="0"/>
              </a:rPr>
              <a:t>гормон</a:t>
            </a:r>
            <a:r>
              <a:rPr lang="uk-UA" sz="2000" dirty="0">
                <a:solidFill>
                  <a:schemeClr val="tx1"/>
                </a:solidFill>
                <a:latin typeface="Times New Roman" panose="02020603050405020304" pitchFamily="18" charset="0"/>
                <a:cs typeface="Times New Roman" panose="02020603050405020304" pitchFamily="18" charset="0"/>
              </a:rPr>
              <a:t>, який у чоловіків активізує вироблення </a:t>
            </a:r>
            <a:r>
              <a:rPr lang="uk-UA" sz="2000" b="1" dirty="0">
                <a:solidFill>
                  <a:schemeClr val="tx1"/>
                </a:solidFill>
                <a:latin typeface="Times New Roman" panose="02020603050405020304" pitchFamily="18" charset="0"/>
                <a:cs typeface="Times New Roman" panose="02020603050405020304" pitchFamily="18" charset="0"/>
              </a:rPr>
              <a:t>тестостерону</a:t>
            </a:r>
            <a:r>
              <a:rPr lang="uk-UA" sz="2000" dirty="0">
                <a:solidFill>
                  <a:schemeClr val="tx1"/>
                </a:solidFill>
                <a:latin typeface="Times New Roman" panose="02020603050405020304" pitchFamily="18" charset="0"/>
                <a:cs typeface="Times New Roman" panose="02020603050405020304" pitchFamily="18" charset="0"/>
              </a:rPr>
              <a:t>, завдяки впливу на клітини сім'яників, а у жінок – </a:t>
            </a:r>
            <a:r>
              <a:rPr lang="uk-UA" sz="2000" b="1" dirty="0">
                <a:solidFill>
                  <a:schemeClr val="tx1"/>
                </a:solidFill>
                <a:latin typeface="Times New Roman" panose="02020603050405020304" pitchFamily="18" charset="0"/>
                <a:cs typeface="Times New Roman" panose="02020603050405020304" pitchFamily="18" charset="0"/>
              </a:rPr>
              <a:t>прогестерону та естрогену</a:t>
            </a:r>
            <a:r>
              <a:rPr lang="uk-UA" sz="2000" dirty="0">
                <a:solidFill>
                  <a:schemeClr val="tx1"/>
                </a:solidFill>
                <a:latin typeface="Times New Roman" panose="02020603050405020304" pitchFamily="18" charset="0"/>
                <a:cs typeface="Times New Roman" panose="02020603050405020304" pitchFamily="18" charset="0"/>
              </a:rPr>
              <a:t>, впливаючи на жовте тіло та тканини яєчників. Після формування в гіпофізі він потрапляє в кров та спрямовується в статеві залози, в котрих бере участь у регуляції статевих гормонів.</a:t>
            </a:r>
          </a:p>
          <a:p>
            <a:pPr algn="just"/>
            <a:r>
              <a:rPr lang="ru-RU" b="1" dirty="0">
                <a:solidFill>
                  <a:schemeClr val="tx1"/>
                </a:solidFill>
                <a:latin typeface="Times New Roman" panose="02020603050405020304" pitchFamily="18" charset="0"/>
                <a:cs typeface="Times New Roman" panose="02020603050405020304" pitchFamily="18" charset="0"/>
              </a:rPr>
              <a:t>Соматотропін або гормон росту - </a:t>
            </a:r>
            <a:r>
              <a:rPr lang="uk-UA" dirty="0" smtClean="0">
                <a:solidFill>
                  <a:schemeClr val="tx1"/>
                </a:solidFill>
                <a:latin typeface="Times New Roman" panose="02020603050405020304" pitchFamily="18" charset="0"/>
                <a:cs typeface="Times New Roman" panose="02020603050405020304" pitchFamily="18" charset="0"/>
              </a:rPr>
              <a:t>секретується гіпофізом і відіграє важливу роль у фізичному зростанні та дозріванні - це </a:t>
            </a:r>
            <a:r>
              <a:rPr lang="uk-UA" b="1" dirty="0" smtClean="0">
                <a:solidFill>
                  <a:schemeClr val="tx1"/>
                </a:solidFill>
                <a:latin typeface="Times New Roman" panose="02020603050405020304" pitchFamily="18" charset="0"/>
                <a:cs typeface="Times New Roman" panose="02020603050405020304" pitchFamily="18" charset="0"/>
              </a:rPr>
              <a:t>пептидний гормон</a:t>
            </a:r>
            <a:r>
              <a:rPr lang="uk-UA" dirty="0" smtClean="0">
                <a:solidFill>
                  <a:schemeClr val="tx1"/>
                </a:solidFill>
                <a:latin typeface="Times New Roman" panose="02020603050405020304" pitchFamily="18" charset="0"/>
                <a:cs typeface="Times New Roman" panose="02020603050405020304" pitchFamily="18" charset="0"/>
              </a:rPr>
              <a:t>, що продукується в передній частині гіпофіза, впливає на синтез білка, </a:t>
            </a:r>
            <a:r>
              <a:rPr lang="uk-UA" b="1" dirty="0" smtClean="0">
                <a:solidFill>
                  <a:schemeClr val="tx1"/>
                </a:solidFill>
                <a:latin typeface="Times New Roman" panose="02020603050405020304" pitchFamily="18" charset="0"/>
                <a:cs typeface="Times New Roman" panose="02020603050405020304" pitchFamily="18" charset="0"/>
              </a:rPr>
              <a:t>регулює вуглеводний обмін</a:t>
            </a:r>
            <a:r>
              <a:rPr lang="uk-UA" dirty="0" smtClean="0">
                <a:solidFill>
                  <a:schemeClr val="tx1"/>
                </a:solidFill>
                <a:latin typeface="Times New Roman" panose="02020603050405020304" pitchFamily="18" charset="0"/>
                <a:cs typeface="Times New Roman" panose="02020603050405020304" pitchFamily="18" charset="0"/>
              </a:rPr>
              <a:t>, бере участь у регенерації тканин після травм і бере участь у роботі багатьох систем та органів. Іноді його називають </a:t>
            </a:r>
            <a:r>
              <a:rPr lang="uk-UA" b="1" dirty="0" smtClean="0">
                <a:solidFill>
                  <a:schemeClr val="tx1"/>
                </a:solidFill>
                <a:latin typeface="Times New Roman" panose="02020603050405020304" pitchFamily="18" charset="0"/>
                <a:cs typeface="Times New Roman" panose="02020603050405020304" pitchFamily="18" charset="0"/>
              </a:rPr>
              <a:t>гормоном омолодження та краси</a:t>
            </a:r>
            <a:r>
              <a:rPr lang="uk-UA" dirty="0" smtClean="0">
                <a:solidFill>
                  <a:schemeClr val="tx1"/>
                </a:solidFill>
                <a:latin typeface="Times New Roman" panose="02020603050405020304" pitchFamily="18" charset="0"/>
                <a:cs typeface="Times New Roman" panose="02020603050405020304" pitchFamily="18" charset="0"/>
              </a:rPr>
              <a:t>.</a:t>
            </a:r>
            <a:endParaRPr lang="uk-UA" dirty="0"/>
          </a:p>
        </p:txBody>
      </p:sp>
      <p:sp>
        <p:nvSpPr>
          <p:cNvPr id="4" name="Прямокутник 3"/>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2299410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351636" y="294477"/>
            <a:ext cx="11071411"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Які існують типи біологічних порушень ритму?</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Кожен біологічний розлад впливає на циркадний ритм. Біологічні ритми порушуються під впливом різних факторів:</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Порушення фаз сну:</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Здоров'я організму пов'язане з циклом сну. Тривалий розподіл регулярного циклу сну впливає на біологічні ритми. Це спричиняє розлади сну, такі як безсоння.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Затримка фаз сну (ЗФС). Цей тип розладу зазвичай є проблемою для </a:t>
            </a: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«сов».</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Люди, які страждають на ЗФС, втомлюються набагато пізніше, ніж середньостатистична людина, і засинають пізніше, ніж зазвичай. Здебільшого ЗФС спостерігається у підлітків та молодих людей і може ускладнювати пробудження до школи або роботи.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lvl="0" indent="450850" algn="just" defTabSz="914400" eaLnBrk="0" fontAlgn="base" hangingPunct="0">
              <a:spcBef>
                <a:spcPct val="0"/>
              </a:spcBef>
              <a:spcAft>
                <a:spcPct val="0"/>
              </a:spcAf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Jet Lag:</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uk-UA" sz="1600" b="1" dirty="0" smtClean="0">
                <a:latin typeface="Times New Roman" pitchFamily="18" charset="0"/>
                <a:cs typeface="Times New Roman" pitchFamily="18" charset="0"/>
                <a:hlinkClick r:id="rId2"/>
              </a:rPr>
              <a:t>Джетлаг</a:t>
            </a:r>
            <a:r>
              <a:rPr lang="uk-UA" sz="1600" dirty="0" smtClean="0">
                <a:latin typeface="Times New Roman" pitchFamily="18" charset="0"/>
                <a:cs typeface="Times New Roman" pitchFamily="18" charset="0"/>
              </a:rPr>
              <a:t> (від англ. </a:t>
            </a:r>
            <a:r>
              <a:rPr lang="en-US" sz="1600" dirty="0" smtClean="0">
                <a:latin typeface="Times New Roman" pitchFamily="18" charset="0"/>
                <a:cs typeface="Times New Roman" pitchFamily="18" charset="0"/>
              </a:rPr>
              <a:t>Jet – </a:t>
            </a:r>
            <a:r>
              <a:rPr lang="uk-UA" sz="1600" dirty="0" smtClean="0">
                <a:latin typeface="Times New Roman" pitchFamily="18" charset="0"/>
                <a:cs typeface="Times New Roman" pitchFamily="18" charset="0"/>
              </a:rPr>
              <a:t>реактивний двигун, </a:t>
            </a:r>
            <a:r>
              <a:rPr lang="en-US" sz="1600" dirty="0" smtClean="0">
                <a:latin typeface="Times New Roman" pitchFamily="18" charset="0"/>
                <a:cs typeface="Times New Roman" pitchFamily="18" charset="0"/>
              </a:rPr>
              <a:t>lag – </a:t>
            </a:r>
            <a:r>
              <a:rPr lang="uk-UA" sz="1600" dirty="0" smtClean="0">
                <a:latin typeface="Times New Roman" pitchFamily="18" charset="0"/>
                <a:cs typeface="Times New Roman" pitchFamily="18" charset="0"/>
              </a:rPr>
              <a:t>переміщення, відставання) – це тимчасовий збій циркадних ритмів людини через швидку зміну часових поясів при перельоті. «Соціальний» джетлаг характерний для тих, хто змушений працювати за нестабільним графіком, коли соціальний і біологічний годинник сильно розсинхронізовані. </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Нічні перельоти через часові пояси порушують циркадний ритм. І викликає розлади біологічного ритму. Тривалість симптомів джетлагу залежить від кількості пережитих часових поясів. Ось деякі з них:</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Безсоння</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Загальна сонливість або втома</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Порушення травлення</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Дратівливість</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Відсутність концентрації уваги</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Розлади настрою:</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Порушення біологічного ритму також виникають, якщо люди не отримують достатньо сонячного світла. Це спричиняє депресію, сезонні афективні розлади та біполярні розлади.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Розлади при позмінній роботі:</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Люди, які працюють позмінно, спричиняють зміни в циркадних ритмах, що може призвести до розладів, пов'язаних з позмінною роботою.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Нерегулярний ритм сну і неспання.</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Це рідкісний розлад, який призводить до того, що людина не має постійного режиму сну. Він може характеризуватися постійною зміною часу відходу до сну або регулярним дріманням протягом дня. Нерегулярний ритм сну і неспання зазвичай пов'язаний із захворюваннями головного мозку, такими як деменція або черепно-мозкові травми.</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12133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C:\Users\e011172khy\AppData\Local\Microsoft\Windows\INetCache\Content.MSO\822510EF.tmp"/>
          <p:cNvPicPr/>
          <p:nvPr/>
        </p:nvPicPr>
        <p:blipFill>
          <a:blip r:embed="rId2">
            <a:extLst>
              <a:ext uri="{28A0092B-C50C-407E-A947-70E740481C1C}">
                <a14:useLocalDpi xmlns:a14="http://schemas.microsoft.com/office/drawing/2010/main" val="0"/>
              </a:ext>
            </a:extLst>
          </a:blip>
          <a:srcRect/>
          <a:stretch>
            <a:fillRect/>
          </a:stretch>
        </p:blipFill>
        <p:spPr bwMode="auto">
          <a:xfrm>
            <a:off x="8575766" y="4955708"/>
            <a:ext cx="3246120" cy="1600200"/>
          </a:xfrm>
          <a:prstGeom prst="rect">
            <a:avLst/>
          </a:prstGeom>
          <a:noFill/>
          <a:ln>
            <a:noFill/>
          </a:ln>
        </p:spPr>
      </p:pic>
      <p:pic>
        <p:nvPicPr>
          <p:cNvPr id="4100" name="Picture 4" descr="Зайва вага або ожиріння: давайте розберемос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81" y="4955708"/>
            <a:ext cx="4990010" cy="174307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кутник 3"/>
          <p:cNvSpPr/>
          <p:nvPr/>
        </p:nvSpPr>
        <p:spPr>
          <a:xfrm>
            <a:off x="298580" y="335846"/>
            <a:ext cx="11523306" cy="4662815"/>
          </a:xfrm>
          <a:prstGeom prst="rect">
            <a:avLst/>
          </a:prstGeom>
        </p:spPr>
        <p:txBody>
          <a:bodyPr wrap="square">
            <a:spAutoFit/>
          </a:bodyPr>
          <a:lstStyle/>
          <a:p>
            <a:pPr algn="ctr">
              <a:lnSpc>
                <a:spcPct val="150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Причини розладів та ризики порушень біологічного ритму.</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indent="450215" algn="ctr">
              <a:lnSpc>
                <a:spcPct val="150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Порушення психології біологічних ритмів впливає на здоров'я людини та гормональні зміни. </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ru-RU" b="1" i="1" dirty="0" smtClean="0">
                <a:latin typeface="Times New Roman" panose="02020603050405020304" pitchFamily="18" charset="0"/>
                <a:ea typeface="Calibri" panose="020F0502020204030204" pitchFamily="34" charset="0"/>
                <a:cs typeface="Times New Roman" panose="02020603050405020304" pitchFamily="18" charset="0"/>
              </a:rPr>
              <a:t>Перелік факторів, які спричиняють порушення біологічного ритму</a:t>
            </a:r>
            <a:endParaRPr lang="uk-UA" sz="14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Тривога</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Депресія</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Недостатня психічна пильність</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Діабет </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Ожиріння</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Денна сонливість</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Фізична не активність</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Нерегулярні звички сну</a:t>
            </a:r>
            <a:endParaRPr lang="uk-UA" sz="1400" dirty="0" smtClean="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descr="Вчені з'ясували, як підняти рівень креативності за допомогою сну. Читайте  на UKR.NE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4326" y="1693233"/>
            <a:ext cx="3337560" cy="2225040"/>
          </a:xfrm>
          <a:prstGeom prst="rect">
            <a:avLst/>
          </a:prstGeom>
          <a:noFill/>
          <a:ln>
            <a:noFill/>
          </a:ln>
        </p:spPr>
      </p:pic>
      <p:pic>
        <p:nvPicPr>
          <p:cNvPr id="5" name="Рисунок 4" descr="Стрес, тривога та депресія - УкрЄдність"/>
          <p:cNvPicPr/>
          <p:nvPr/>
        </p:nvPicPr>
        <p:blipFill>
          <a:blip r:embed="rId5">
            <a:extLst>
              <a:ext uri="{28A0092B-C50C-407E-A947-70E740481C1C}">
                <a14:useLocalDpi xmlns:a14="http://schemas.microsoft.com/office/drawing/2010/main" val="0"/>
              </a:ext>
            </a:extLst>
          </a:blip>
          <a:srcRect/>
          <a:stretch>
            <a:fillRect/>
          </a:stretch>
        </p:blipFill>
        <p:spPr bwMode="auto">
          <a:xfrm>
            <a:off x="5288591" y="1725890"/>
            <a:ext cx="3195735" cy="2015686"/>
          </a:xfrm>
          <a:prstGeom prst="rect">
            <a:avLst/>
          </a:prstGeom>
          <a:noFill/>
          <a:ln>
            <a:noFill/>
          </a:ln>
        </p:spPr>
      </p:pic>
      <p:pic>
        <p:nvPicPr>
          <p:cNvPr id="6" name="Рисунок 5" descr="C:\Users\e011172khy\AppData\Local\Microsoft\Windows\INetCache\Content.MSO\3AD4B77F.tmp"/>
          <p:cNvPicPr/>
          <p:nvPr/>
        </p:nvPicPr>
        <p:blipFill>
          <a:blip r:embed="rId6">
            <a:extLst>
              <a:ext uri="{28A0092B-C50C-407E-A947-70E740481C1C}">
                <a14:useLocalDpi xmlns:a14="http://schemas.microsoft.com/office/drawing/2010/main" val="0"/>
              </a:ext>
            </a:extLst>
          </a:blip>
          <a:srcRect/>
          <a:stretch>
            <a:fillRect/>
          </a:stretch>
        </p:blipFill>
        <p:spPr bwMode="auto">
          <a:xfrm>
            <a:off x="8575766" y="3624750"/>
            <a:ext cx="3246120" cy="1706880"/>
          </a:xfrm>
          <a:prstGeom prst="rect">
            <a:avLst/>
          </a:prstGeom>
          <a:noFill/>
          <a:ln>
            <a:noFill/>
          </a:ln>
        </p:spPr>
      </p:pic>
      <p:pic>
        <p:nvPicPr>
          <p:cNvPr id="7" name="Рисунок 6" descr="C:\Users\e011172khy\AppData\Local\Microsoft\Windows\INetCache\Content.MSO\C88285A2.tmp"/>
          <p:cNvPicPr/>
          <p:nvPr/>
        </p:nvPicPr>
        <p:blipFill>
          <a:blip r:embed="rId7">
            <a:extLst>
              <a:ext uri="{28A0092B-C50C-407E-A947-70E740481C1C}">
                <a14:useLocalDpi xmlns:a14="http://schemas.microsoft.com/office/drawing/2010/main" val="0"/>
              </a:ext>
            </a:extLst>
          </a:blip>
          <a:srcRect/>
          <a:stretch>
            <a:fillRect/>
          </a:stretch>
        </p:blipFill>
        <p:spPr bwMode="auto">
          <a:xfrm>
            <a:off x="5288591" y="3624750"/>
            <a:ext cx="3287175" cy="1706880"/>
          </a:xfrm>
          <a:prstGeom prst="rect">
            <a:avLst/>
          </a:prstGeom>
          <a:noFill/>
          <a:ln>
            <a:noFill/>
          </a:ln>
        </p:spPr>
      </p:pic>
      <p:pic>
        <p:nvPicPr>
          <p:cNvPr id="10" name="Рисунок 9" descr="C:\Users\e011172khy\AppData\Local\Microsoft\Windows\INetCache\Content.MSO\7E4772DD.tmp"/>
          <p:cNvPicPr/>
          <p:nvPr/>
        </p:nvPicPr>
        <p:blipFill>
          <a:blip r:embed="rId8">
            <a:extLst>
              <a:ext uri="{28A0092B-C50C-407E-A947-70E740481C1C}">
                <a14:useLocalDpi xmlns:a14="http://schemas.microsoft.com/office/drawing/2010/main" val="0"/>
              </a:ext>
            </a:extLst>
          </a:blip>
          <a:srcRect/>
          <a:stretch>
            <a:fillRect/>
          </a:stretch>
        </p:blipFill>
        <p:spPr bwMode="auto">
          <a:xfrm>
            <a:off x="5288591" y="4955708"/>
            <a:ext cx="3287175" cy="1648778"/>
          </a:xfrm>
          <a:prstGeom prst="rect">
            <a:avLst/>
          </a:prstGeom>
          <a:noFill/>
          <a:ln>
            <a:noFill/>
          </a:ln>
        </p:spPr>
      </p:pic>
      <p:sp>
        <p:nvSpPr>
          <p:cNvPr id="12" name="Прямокутник 11"/>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4144507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t>Як налаштувати біологічний ритм?</a:t>
            </a:r>
            <a:br>
              <a:rPr lang="uk-UA" b="1" dirty="0" smtClean="0"/>
            </a:br>
            <a:endParaRPr lang="uk-UA" dirty="0"/>
          </a:p>
        </p:txBody>
      </p:sp>
      <p:sp>
        <p:nvSpPr>
          <p:cNvPr id="3" name="Місце для вмісту 2"/>
          <p:cNvSpPr>
            <a:spLocks noGrp="1"/>
          </p:cNvSpPr>
          <p:nvPr>
            <p:ph idx="1"/>
          </p:nvPr>
        </p:nvSpPr>
        <p:spPr>
          <a:xfrm>
            <a:off x="485192" y="1567543"/>
            <a:ext cx="11318032" cy="4528457"/>
          </a:xfrm>
        </p:spPr>
        <p:txBody>
          <a:bodyPr>
            <a:normAutofit/>
          </a:bodyPr>
          <a:lstStyle/>
          <a:p>
            <a:r>
              <a:rPr lang="uk-UA" sz="2400" dirty="0" smtClean="0">
                <a:latin typeface="Times New Roman" panose="02020603050405020304" pitchFamily="18" charset="0"/>
                <a:cs typeface="Times New Roman" panose="02020603050405020304" pitchFamily="18" charset="0"/>
              </a:rPr>
              <a:t>Підтримуйте регулярний режим сну та неспання, намагайтеся лягати і вставати в один і той же час щодня, навіть у вихідні.</a:t>
            </a:r>
          </a:p>
          <a:p>
            <a:r>
              <a:rPr lang="uk-UA" sz="2400" dirty="0" smtClean="0">
                <a:latin typeface="Times New Roman" panose="02020603050405020304" pitchFamily="18" charset="0"/>
                <a:cs typeface="Times New Roman" panose="02020603050405020304" pitchFamily="18" charset="0"/>
              </a:rPr>
              <a:t>Уникайте яскравого світла перед сном. Поступово знижуйте освітлення у приміщенні та обмежуйте використання електронних пристроїв.</a:t>
            </a:r>
          </a:p>
          <a:p>
            <a:r>
              <a:rPr lang="uk-UA" sz="2400" dirty="0" smtClean="0">
                <a:latin typeface="Times New Roman" panose="02020603050405020304" pitchFamily="18" charset="0"/>
                <a:cs typeface="Times New Roman" panose="02020603050405020304" pitchFamily="18" charset="0"/>
              </a:rPr>
              <a:t>Створіть комфортні умови для сну: тиху та прохолодну спальню, зручне ліжко та подушку, відсутність шуму та джерел занепокоєння.</a:t>
            </a:r>
          </a:p>
          <a:p>
            <a:r>
              <a:rPr lang="uk-UA" sz="2400" dirty="0" smtClean="0">
                <a:latin typeface="Times New Roman" panose="02020603050405020304" pitchFamily="18" charset="0"/>
                <a:cs typeface="Times New Roman" panose="02020603050405020304" pitchFamily="18" charset="0"/>
              </a:rPr>
              <a:t>Встановіть регулярну фізичну активність протягом дня, але уникайте інтенсивних тренувань перед сном.</a:t>
            </a:r>
          </a:p>
          <a:p>
            <a:r>
              <a:rPr lang="uk-UA" sz="2400" dirty="0" smtClean="0">
                <a:latin typeface="Times New Roman" panose="02020603050405020304" pitchFamily="18" charset="0"/>
                <a:cs typeface="Times New Roman" panose="02020603050405020304" pitchFamily="18" charset="0"/>
              </a:rPr>
              <a:t>Обмежте споживання кофеїну та нікотину, особливо ближче до вечора, оскільки ці речовини можуть ускладнити засипання.</a:t>
            </a:r>
          </a:p>
          <a:p>
            <a:endParaRPr lang="uk-UA" dirty="0"/>
          </a:p>
        </p:txBody>
      </p:sp>
      <p:sp>
        <p:nvSpPr>
          <p:cNvPr id="4" name="Прямокутник 3"/>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186612" y="115402"/>
            <a:ext cx="11635273" cy="4678204"/>
          </a:xfrm>
          <a:prstGeom prst="rect">
            <a:avLst/>
          </a:prstGeom>
        </p:spPr>
        <p:txBody>
          <a:bodyPr wrap="square">
            <a:spAutoFit/>
          </a:bodyPr>
          <a:lstStyle/>
          <a:p>
            <a:pPr algn="ctr"/>
            <a:r>
              <a:rPr lang="uk-UA" sz="2800" b="1" dirty="0">
                <a:solidFill>
                  <a:srgbClr val="C00000"/>
                </a:solidFill>
                <a:latin typeface="Times New Roman" panose="02020603050405020304" pitchFamily="18" charset="0"/>
                <a:cs typeface="Times New Roman" panose="02020603050405020304" pitchFamily="18" charset="0"/>
              </a:rPr>
              <a:t>Біологічний годинник організму та циркадні </a:t>
            </a:r>
            <a:r>
              <a:rPr lang="uk-UA" sz="2800" b="1" dirty="0" smtClean="0">
                <a:solidFill>
                  <a:srgbClr val="C00000"/>
                </a:solidFill>
                <a:latin typeface="Times New Roman" panose="02020603050405020304" pitchFamily="18" charset="0"/>
                <a:cs typeface="Times New Roman" panose="02020603050405020304" pitchFamily="18" charset="0"/>
              </a:rPr>
              <a:t>ритми</a:t>
            </a:r>
          </a:p>
          <a:p>
            <a:pPr algn="just"/>
            <a:r>
              <a:rPr lang="uk-UA" dirty="0" smtClean="0">
                <a:latin typeface="Times New Roman" panose="02020603050405020304" pitchFamily="18" charset="0"/>
                <a:cs typeface="Times New Roman" panose="02020603050405020304" pitchFamily="18" charset="0"/>
              </a:rPr>
              <a:t>            Процеси </a:t>
            </a:r>
            <a:r>
              <a:rPr lang="uk-UA" dirty="0">
                <a:latin typeface="Times New Roman" panose="02020603050405020304" pitchFamily="18" charset="0"/>
                <a:cs typeface="Times New Roman" panose="02020603050405020304" pitchFamily="18" charset="0"/>
              </a:rPr>
              <a:t>обміну речовин регулюються через внутрішній біологічний годинник, який являє собою певні групи молекул у клітинах, розподілених по всьому організму. Центр, який координує його роботу, розташований у </a:t>
            </a:r>
            <a:r>
              <a:rPr lang="uk-UA" b="1" dirty="0">
                <a:latin typeface="Times New Roman" panose="02020603050405020304" pitchFamily="18" charset="0"/>
                <a:cs typeface="Times New Roman" panose="02020603050405020304" pitchFamily="18" charset="0"/>
              </a:rPr>
              <a:t>супрахіазмальних ядрах гіпоталамуса</a:t>
            </a:r>
            <a:r>
              <a:rPr lang="uk-UA" dirty="0" smtClean="0">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Біологічний </a:t>
            </a:r>
            <a:r>
              <a:rPr lang="uk-UA" b="1" dirty="0">
                <a:latin typeface="Times New Roman" panose="02020603050405020304" pitchFamily="18" charset="0"/>
                <a:cs typeface="Times New Roman" panose="02020603050405020304" pitchFamily="18" charset="0"/>
              </a:rPr>
              <a:t>годинник </a:t>
            </a:r>
            <a:r>
              <a:rPr lang="uk-UA" dirty="0">
                <a:latin typeface="Times New Roman" panose="02020603050405020304" pitchFamily="18" charset="0"/>
                <a:cs typeface="Times New Roman" panose="02020603050405020304" pitchFamily="18" charset="0"/>
              </a:rPr>
              <a:t>керує циркадними (добовими) ритмами, які являють собою фізичні, психічні та поведінкові зміни організму, підпорядковані 24-годинному циклу і регулюються інтенсивністю освітлення. Вони трапляються у більшості живих істот, у т. ч. у тварин, рослин і багатьох мікроорганізмів. Добові ритми можуть впливати на цикли сну і неспання, вивільнення гормонів, температуру тіла та інші важливі функції організму. Доведено, що багато гормонів, які беруть участь у метаболізмі, такі як </a:t>
            </a:r>
            <a:r>
              <a:rPr lang="uk-UA" b="1" dirty="0">
                <a:solidFill>
                  <a:srgbClr val="C00000"/>
                </a:solidFill>
                <a:latin typeface="Times New Roman" panose="02020603050405020304" pitchFamily="18" charset="0"/>
                <a:cs typeface="Times New Roman" panose="02020603050405020304" pitchFamily="18" charset="0"/>
              </a:rPr>
              <a:t>інсулін, глюкагон, адипонектин, кортикостерон, лептин і грелін, </a:t>
            </a:r>
            <a:r>
              <a:rPr lang="uk-UA" dirty="0">
                <a:latin typeface="Times New Roman" panose="02020603050405020304" pitchFamily="18" charset="0"/>
                <a:cs typeface="Times New Roman" panose="02020603050405020304" pitchFamily="18" charset="0"/>
              </a:rPr>
              <a:t>схильні до циркадних коливань</a:t>
            </a:r>
            <a:r>
              <a:rPr lang="uk-UA" dirty="0" smtClean="0">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a:t>
            </a:r>
            <a:endParaRPr lang="uk-UA" dirty="0" smtClean="0">
              <a:latin typeface="Times New Roman" panose="02020603050405020304" pitchFamily="18" charset="0"/>
              <a:cs typeface="Times New Roman" panose="02020603050405020304" pitchFamily="18" charset="0"/>
            </a:endParaRPr>
          </a:p>
          <a:p>
            <a:pPr algn="just"/>
            <a:r>
              <a:rPr lang="uk-UA" b="1" dirty="0" smtClean="0">
                <a:solidFill>
                  <a:srgbClr val="C00000"/>
                </a:solidFill>
                <a:latin typeface="Times New Roman" panose="02020603050405020304" pitchFamily="18" charset="0"/>
                <a:cs typeface="Times New Roman" panose="02020603050405020304" pitchFamily="18" charset="0"/>
              </a:rPr>
              <a:t>РІВЕНЬ КОРТИЗОЛУ </a:t>
            </a:r>
            <a:r>
              <a:rPr lang="uk-UA" b="1" dirty="0" smtClean="0">
                <a:latin typeface="Times New Roman" panose="02020603050405020304" pitchFamily="18" charset="0"/>
                <a:cs typeface="Times New Roman" panose="02020603050405020304" pitchFamily="18" charset="0"/>
              </a:rPr>
              <a:t>знижується </a:t>
            </a:r>
            <a:r>
              <a:rPr lang="uk-UA" b="1" dirty="0">
                <a:latin typeface="Times New Roman" panose="02020603050405020304" pitchFamily="18" charset="0"/>
                <a:cs typeface="Times New Roman" panose="02020603050405020304" pitchFamily="18" charset="0"/>
              </a:rPr>
              <a:t>до мінімуму в першій половині нічного сну і починає повільно зростати в другій, досягаючи максимуму перед пробудженням. </a:t>
            </a:r>
          </a:p>
          <a:p>
            <a:pPr algn="just"/>
            <a:r>
              <a:rPr lang="uk-UA" b="1" dirty="0">
                <a:solidFill>
                  <a:srgbClr val="C00000"/>
                </a:solidFill>
                <a:latin typeface="Times New Roman" panose="02020603050405020304" pitchFamily="18" charset="0"/>
                <a:cs typeface="Times New Roman" panose="02020603050405020304" pitchFamily="18" charset="0"/>
              </a:rPr>
              <a:t>Гормон росту СОМАТОТРОПІН </a:t>
            </a:r>
            <a:r>
              <a:rPr lang="uk-UA" dirty="0">
                <a:latin typeface="Times New Roman" panose="02020603050405020304" pitchFamily="18" charset="0"/>
                <a:cs typeface="Times New Roman" panose="02020603050405020304" pitchFamily="18" charset="0"/>
              </a:rPr>
              <a:t>досягає піку в </a:t>
            </a:r>
            <a:r>
              <a:rPr lang="uk-UA" b="1" dirty="0">
                <a:latin typeface="Times New Roman" panose="02020603050405020304" pitchFamily="18" charset="0"/>
                <a:cs typeface="Times New Roman" panose="02020603050405020304" pitchFamily="18" charset="0"/>
              </a:rPr>
              <a:t>першій половині сну. </a:t>
            </a:r>
          </a:p>
          <a:p>
            <a:pPr algn="just"/>
            <a:r>
              <a:rPr lang="uk-UA" b="1" dirty="0" smtClean="0">
                <a:latin typeface="Times New Roman" panose="02020603050405020304" pitchFamily="18" charset="0"/>
                <a:cs typeface="Times New Roman" panose="02020603050405020304" pitchFamily="18" charset="0"/>
              </a:rPr>
              <a:t>СЕКРЕЦІЯ ТИРЕОТРОПНОГО ГОРМОНУ </a:t>
            </a:r>
            <a:r>
              <a:rPr lang="uk-UA" dirty="0" smtClean="0">
                <a:latin typeface="Times New Roman" panose="02020603050405020304" pitchFamily="18" charset="0"/>
                <a:cs typeface="Times New Roman" panose="02020603050405020304" pitchFamily="18" charset="0"/>
              </a:rPr>
              <a:t>збільшується </a:t>
            </a:r>
            <a:r>
              <a:rPr lang="uk-UA" dirty="0">
                <a:latin typeface="Times New Roman" panose="02020603050405020304" pitchFamily="18" charset="0"/>
                <a:cs typeface="Times New Roman" panose="02020603050405020304" pitchFamily="18" charset="0"/>
              </a:rPr>
              <a:t>під час нічного </a:t>
            </a:r>
            <a:r>
              <a:rPr lang="uk-UA" dirty="0" smtClean="0">
                <a:latin typeface="Times New Roman" panose="02020603050405020304" pitchFamily="18" charset="0"/>
                <a:cs typeface="Times New Roman" panose="02020603050405020304" pitchFamily="18" charset="0"/>
              </a:rPr>
              <a:t>сну (2.00-6.00) , </a:t>
            </a:r>
            <a:r>
              <a:rPr lang="uk-UA" dirty="0">
                <a:latin typeface="Times New Roman" panose="02020603050405020304" pitchFamily="18" charset="0"/>
                <a:cs typeface="Times New Roman" panose="02020603050405020304" pitchFamily="18" charset="0"/>
              </a:rPr>
              <a:t>тоді як </a:t>
            </a:r>
            <a:r>
              <a:rPr lang="uk-UA" b="1" dirty="0">
                <a:latin typeface="Times New Roman" panose="02020603050405020304" pitchFamily="18" charset="0"/>
                <a:cs typeface="Times New Roman" panose="02020603050405020304" pitchFamily="18" charset="0"/>
              </a:rPr>
              <a:t>секреція </a:t>
            </a:r>
            <a:r>
              <a:rPr lang="uk-UA" b="1" dirty="0" smtClean="0">
                <a:latin typeface="Times New Roman" panose="02020603050405020304" pitchFamily="18" charset="0"/>
                <a:cs typeface="Times New Roman" panose="02020603050405020304" pitchFamily="18" charset="0"/>
              </a:rPr>
              <a:t>трийодтироніну Т3 </a:t>
            </a:r>
            <a:r>
              <a:rPr lang="uk-UA" b="1" dirty="0">
                <a:latin typeface="Times New Roman" panose="02020603050405020304" pitchFamily="18" charset="0"/>
                <a:cs typeface="Times New Roman" panose="02020603050405020304" pitchFamily="18" charset="0"/>
              </a:rPr>
              <a:t>і </a:t>
            </a:r>
            <a:r>
              <a:rPr lang="uk-UA" b="1" dirty="0" smtClean="0">
                <a:latin typeface="Times New Roman" panose="02020603050405020304" pitchFamily="18" charset="0"/>
                <a:cs typeface="Times New Roman" panose="02020603050405020304" pitchFamily="18" charset="0"/>
              </a:rPr>
              <a:t>тироксину Т4</a:t>
            </a:r>
            <a:r>
              <a:rPr lang="uk-UA" dirty="0" smtClean="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знижується.</a:t>
            </a:r>
          </a:p>
          <a:p>
            <a:pPr algn="just"/>
            <a:endParaRPr lang="uk-UA" dirty="0">
              <a:latin typeface="Times New Roman" panose="02020603050405020304" pitchFamily="18" charset="0"/>
              <a:cs typeface="Times New Roman" panose="02020603050405020304" pitchFamily="18" charset="0"/>
            </a:endParaRPr>
          </a:p>
        </p:txBody>
      </p:sp>
      <p:pic>
        <p:nvPicPr>
          <p:cNvPr id="5" name="Рисунок 4" descr="C:\Users\e011172khy\AppData\Local\Microsoft\Windows\INetCache\Content.MSO\7E4772DD.tmp"/>
          <p:cNvPicPr/>
          <p:nvPr/>
        </p:nvPicPr>
        <p:blipFill>
          <a:blip r:embed="rId2">
            <a:extLst>
              <a:ext uri="{28A0092B-C50C-407E-A947-70E740481C1C}">
                <a14:useLocalDpi xmlns:a14="http://schemas.microsoft.com/office/drawing/2010/main" val="0"/>
              </a:ext>
            </a:extLst>
          </a:blip>
          <a:srcRect/>
          <a:stretch>
            <a:fillRect/>
          </a:stretch>
        </p:blipFill>
        <p:spPr bwMode="auto">
          <a:xfrm>
            <a:off x="634482" y="4500158"/>
            <a:ext cx="3256382" cy="2068593"/>
          </a:xfrm>
          <a:prstGeom prst="rect">
            <a:avLst/>
          </a:prstGeom>
          <a:noFill/>
          <a:ln>
            <a:noFill/>
          </a:ln>
        </p:spPr>
      </p:pic>
      <p:pic>
        <p:nvPicPr>
          <p:cNvPr id="6" name="Рисунок 5" descr="ГОРМОНЫ И АППЕТИТ - Блог - Alena Kogotkova"/>
          <p:cNvPicPr/>
          <p:nvPr/>
        </p:nvPicPr>
        <p:blipFill>
          <a:blip r:embed="rId3">
            <a:extLst>
              <a:ext uri="{28A0092B-C50C-407E-A947-70E740481C1C}">
                <a14:useLocalDpi xmlns:a14="http://schemas.microsoft.com/office/drawing/2010/main" val="0"/>
              </a:ext>
            </a:extLst>
          </a:blip>
          <a:srcRect/>
          <a:stretch>
            <a:fillRect/>
          </a:stretch>
        </p:blipFill>
        <p:spPr bwMode="auto">
          <a:xfrm>
            <a:off x="8397551" y="4500158"/>
            <a:ext cx="3424334" cy="2068593"/>
          </a:xfrm>
          <a:prstGeom prst="rect">
            <a:avLst/>
          </a:prstGeom>
          <a:noFill/>
          <a:ln>
            <a:noFill/>
          </a:ln>
        </p:spPr>
      </p:pic>
      <p:sp>
        <p:nvSpPr>
          <p:cNvPr id="9" name="Прямокутник 8"/>
          <p:cNvSpPr/>
          <p:nvPr/>
        </p:nvSpPr>
        <p:spPr>
          <a:xfrm>
            <a:off x="10977464" y="5873115"/>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10" name="Рисунок 9" descr="Презентація &quot;Гуморальна регуляція. Ендокринна система людини&quot;"/>
          <p:cNvPicPr/>
          <p:nvPr/>
        </p:nvPicPr>
        <p:blipFill>
          <a:blip r:embed="rId4">
            <a:extLst>
              <a:ext uri="{28A0092B-C50C-407E-A947-70E740481C1C}">
                <a14:useLocalDpi xmlns:a14="http://schemas.microsoft.com/office/drawing/2010/main" val="0"/>
              </a:ext>
            </a:extLst>
          </a:blip>
          <a:srcRect/>
          <a:stretch>
            <a:fillRect/>
          </a:stretch>
        </p:blipFill>
        <p:spPr bwMode="auto">
          <a:xfrm>
            <a:off x="3890864" y="4432042"/>
            <a:ext cx="4170785" cy="2136709"/>
          </a:xfrm>
          <a:prstGeom prst="rect">
            <a:avLst/>
          </a:prstGeom>
          <a:noFill/>
          <a:ln>
            <a:noFill/>
          </a:ln>
        </p:spPr>
      </p:pic>
    </p:spTree>
    <p:extLst>
      <p:ext uri="{BB962C8B-B14F-4D97-AF65-F5344CB8AC3E}">
        <p14:creationId xmlns:p14="http://schemas.microsoft.com/office/powerpoint/2010/main" val="12733673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05272" y="0"/>
            <a:ext cx="11672595" cy="5693866"/>
          </a:xfrm>
          <a:prstGeom prst="rect">
            <a:avLst/>
          </a:prstGeom>
        </p:spPr>
        <p:txBody>
          <a:bodyPr wrap="square">
            <a:spAutoFit/>
          </a:bodyPr>
          <a:lstStyle/>
          <a:p>
            <a:endParaRPr lang="uk-UA" b="1" dirty="0" smtClean="0">
              <a:solidFill>
                <a:srgbClr val="232323"/>
              </a:solidFill>
              <a:latin typeface="Open Sans"/>
            </a:endParaRPr>
          </a:p>
          <a:p>
            <a:pPr algn="ctr"/>
            <a:r>
              <a:rPr lang="uk-UA" sz="2000" b="1" dirty="0" smtClean="0">
                <a:latin typeface="Times New Roman" panose="02020603050405020304" pitchFamily="18" charset="0"/>
                <a:cs typeface="Times New Roman" panose="02020603050405020304" pitchFamily="18" charset="0"/>
              </a:rPr>
              <a:t>ДЛЯ ТОГО ЩОБ ВИЖИТИ, ЛЮДИ, КРІМ ЇЖІ, ВОДИ І КИСНЮ, </a:t>
            </a:r>
          </a:p>
          <a:p>
            <a:pPr algn="ctr"/>
            <a:r>
              <a:rPr lang="uk-UA" sz="2000" b="1" dirty="0" smtClean="0">
                <a:solidFill>
                  <a:srgbClr val="FF0000"/>
                </a:solidFill>
                <a:latin typeface="Times New Roman" panose="02020603050405020304" pitchFamily="18" charset="0"/>
                <a:cs typeface="Times New Roman" panose="02020603050405020304" pitchFamily="18" charset="0"/>
              </a:rPr>
              <a:t>ПОТРЕБУЮТЬ РЕГУЛЯРНОГО СНУ </a:t>
            </a:r>
          </a:p>
          <a:p>
            <a:pPr algn="ctr"/>
            <a:r>
              <a:rPr lang="uk-UA" sz="2000" b="1" dirty="0" smtClean="0">
                <a:latin typeface="Times New Roman" panose="02020603050405020304" pitchFamily="18" charset="0"/>
                <a:cs typeface="Times New Roman" panose="02020603050405020304" pitchFamily="18" charset="0"/>
              </a:rPr>
              <a:t>МИ ВИТРАЧАЄМО БЛИЗЬКО </a:t>
            </a:r>
            <a:r>
              <a:rPr lang="uk-UA" sz="2000" b="1" dirty="0" smtClean="0">
                <a:solidFill>
                  <a:srgbClr val="FF0000"/>
                </a:solidFill>
                <a:latin typeface="Times New Roman" panose="02020603050405020304" pitchFamily="18" charset="0"/>
                <a:cs typeface="Times New Roman" panose="02020603050405020304" pitchFamily="18" charset="0"/>
              </a:rPr>
              <a:t>1\3 ОДНІЄЇ ТРЕТИНИ НАШОГО ЖИТТЯ НА СОН, </a:t>
            </a:r>
          </a:p>
          <a:p>
            <a:pPr algn="ctr"/>
            <a:r>
              <a:rPr lang="uk-UA" sz="2000" b="1" dirty="0" smtClean="0">
                <a:solidFill>
                  <a:srgbClr val="FF0000"/>
                </a:solidFill>
                <a:latin typeface="Times New Roman" panose="02020603050405020304" pitchFamily="18" charset="0"/>
                <a:cs typeface="Times New Roman" panose="02020603050405020304" pitchFamily="18" charset="0"/>
              </a:rPr>
              <a:t>КІЛЬКІСТЬ І ЯКІСТЬ СНУ ВИЗНАЧАЮТЬ СТАН НАШОГО ЗДОРОВ'Я.</a:t>
            </a:r>
          </a:p>
          <a:p>
            <a:pPr algn="just"/>
            <a:r>
              <a:rPr lang="uk-UA" sz="2000" b="1" dirty="0" smtClean="0">
                <a:solidFill>
                  <a:srgbClr val="232323"/>
                </a:solidFill>
                <a:latin typeface="Times New Roman" panose="02020603050405020304" pitchFamily="18" charset="0"/>
                <a:cs typeface="Times New Roman" panose="02020603050405020304" pitchFamily="18" charset="0"/>
              </a:rPr>
              <a:t>        Сон </a:t>
            </a:r>
            <a:r>
              <a:rPr lang="uk-UA" sz="2000" b="1" dirty="0">
                <a:solidFill>
                  <a:srgbClr val="232323"/>
                </a:solidFill>
                <a:latin typeface="Times New Roman" panose="02020603050405020304" pitchFamily="18" charset="0"/>
                <a:cs typeface="Times New Roman" panose="02020603050405020304" pitchFamily="18" charset="0"/>
              </a:rPr>
              <a:t>- </a:t>
            </a:r>
            <a:r>
              <a:rPr lang="uk-UA" sz="2000" dirty="0">
                <a:solidFill>
                  <a:srgbClr val="232323"/>
                </a:solidFill>
                <a:latin typeface="Times New Roman" panose="02020603050405020304" pitchFamily="18" charset="0"/>
                <a:cs typeface="Times New Roman" panose="02020603050405020304" pitchFamily="18" charset="0"/>
              </a:rPr>
              <a:t>це стан, що періодично виникає, схильний до циркадної ритмічної активності, що виявляється зміною активності головного мозку та реакції на подразники. Порівняно зі станом неспання сон характеризується меншою сприйнятливістю до зовнішніх стимулів. Він легко оборотний, тобто повернення до бадьорості відбувається швидко на відміну від стану втрати свідомості або коми</a:t>
            </a:r>
            <a:r>
              <a:rPr lang="uk-UA" sz="2000" dirty="0" smtClean="0">
                <a:solidFill>
                  <a:srgbClr val="232323"/>
                </a:solidFill>
                <a:latin typeface="Times New Roman" panose="02020603050405020304" pitchFamily="18" charset="0"/>
                <a:cs typeface="Times New Roman" panose="02020603050405020304" pitchFamily="18" charset="0"/>
              </a:rPr>
              <a:t>. </a:t>
            </a:r>
          </a:p>
          <a:p>
            <a:pPr algn="just"/>
            <a:r>
              <a:rPr lang="uk-UA" b="1" i="1" dirty="0" smtClean="0">
                <a:latin typeface="Times New Roman" panose="02020603050405020304" pitchFamily="18" charset="0"/>
                <a:cs typeface="Times New Roman" panose="02020603050405020304" pitchFamily="18" charset="0"/>
              </a:rPr>
              <a:t>Сон</a:t>
            </a:r>
            <a:r>
              <a:rPr lang="uk-UA" dirty="0" smtClean="0">
                <a:latin typeface="Times New Roman" panose="02020603050405020304" pitchFamily="18" charset="0"/>
                <a:cs typeface="Times New Roman" panose="02020603050405020304" pitchFamily="18" charset="0"/>
              </a:rPr>
              <a:t> нерозривно пов'язаний із різноманітними гормональними та метаболічними процесами в організмі і має велике значення для підтримання метаболічного гомеостазу. </a:t>
            </a:r>
            <a:endParaRPr lang="uk-UA" b="1" dirty="0" smtClean="0">
              <a:solidFill>
                <a:srgbClr val="232323"/>
              </a:solidFill>
              <a:latin typeface="Open Sans"/>
            </a:endParaRPr>
          </a:p>
          <a:p>
            <a:pPr algn="just"/>
            <a:r>
              <a:rPr lang="uk-UA" sz="2400" b="1" dirty="0" smtClean="0">
                <a:solidFill>
                  <a:srgbClr val="232323"/>
                </a:solidFill>
                <a:latin typeface="Times New Roman" panose="02020603050405020304" pitchFamily="18" charset="0"/>
                <a:cs typeface="Times New Roman" panose="02020603050405020304" pitchFamily="18" charset="0"/>
              </a:rPr>
              <a:t>      </a:t>
            </a:r>
            <a:r>
              <a:rPr lang="uk-UA" dirty="0" smtClean="0">
                <a:solidFill>
                  <a:srgbClr val="232323"/>
                </a:solidFill>
                <a:latin typeface="Times New Roman" panose="02020603050405020304" pitchFamily="18" charset="0"/>
                <a:cs typeface="Times New Roman" panose="02020603050405020304" pitchFamily="18" charset="0"/>
              </a:rPr>
              <a:t>Поряд </a:t>
            </a:r>
            <a:r>
              <a:rPr lang="uk-UA" dirty="0">
                <a:solidFill>
                  <a:srgbClr val="232323"/>
                </a:solidFill>
                <a:latin typeface="Times New Roman" panose="02020603050405020304" pitchFamily="18" charset="0"/>
                <a:cs typeface="Times New Roman" panose="02020603050405020304" pitchFamily="18" charset="0"/>
              </a:rPr>
              <a:t>із </a:t>
            </a:r>
            <a:r>
              <a:rPr lang="uk-UA" b="1" dirty="0">
                <a:solidFill>
                  <a:srgbClr val="232323"/>
                </a:solidFill>
                <a:latin typeface="Times New Roman" panose="02020603050405020304" pitchFamily="18" charset="0"/>
                <a:cs typeface="Times New Roman" panose="02020603050405020304" pitchFamily="18" charset="0"/>
              </a:rPr>
              <a:t>харчуванням і фізичною активністю </a:t>
            </a:r>
            <a:r>
              <a:rPr lang="uk-UA" dirty="0">
                <a:solidFill>
                  <a:srgbClr val="C00000"/>
                </a:solidFill>
                <a:latin typeface="Times New Roman" panose="02020603050405020304" pitchFamily="18" charset="0"/>
                <a:cs typeface="Times New Roman" panose="02020603050405020304" pitchFamily="18" charset="0"/>
              </a:rPr>
              <a:t>сон </a:t>
            </a:r>
            <a:r>
              <a:rPr lang="uk-UA" dirty="0">
                <a:solidFill>
                  <a:srgbClr val="232323"/>
                </a:solidFill>
                <a:latin typeface="Times New Roman" panose="02020603050405020304" pitchFamily="18" charset="0"/>
                <a:cs typeface="Times New Roman" panose="02020603050405020304" pitchFamily="18" charset="0"/>
              </a:rPr>
              <a:t>є одним із </a:t>
            </a:r>
            <a:r>
              <a:rPr lang="uk-UA" dirty="0" smtClean="0">
                <a:solidFill>
                  <a:srgbClr val="232323"/>
                </a:solidFill>
                <a:latin typeface="Times New Roman" panose="02020603050405020304" pitchFamily="18" charset="0"/>
                <a:cs typeface="Times New Roman" panose="02020603050405020304" pitchFamily="18" charset="0"/>
              </a:rPr>
              <a:t>3-х </a:t>
            </a:r>
            <a:r>
              <a:rPr lang="uk-UA" dirty="0">
                <a:solidFill>
                  <a:srgbClr val="232323"/>
                </a:solidFill>
                <a:latin typeface="Times New Roman" panose="02020603050405020304" pitchFamily="18" charset="0"/>
                <a:cs typeface="Times New Roman" panose="02020603050405020304" pitchFamily="18" charset="0"/>
              </a:rPr>
              <a:t>основоположних чинників, що визначають </a:t>
            </a:r>
            <a:r>
              <a:rPr lang="uk-UA" b="1" dirty="0" smtClean="0">
                <a:solidFill>
                  <a:srgbClr val="C00000"/>
                </a:solidFill>
                <a:latin typeface="Times New Roman" panose="02020603050405020304" pitchFamily="18" charset="0"/>
                <a:cs typeface="Times New Roman" panose="02020603050405020304" pitchFamily="18" charset="0"/>
              </a:rPr>
              <a:t>СПОСІБ ЖИТТЯ ЛЮДИНИ</a:t>
            </a:r>
            <a:r>
              <a:rPr lang="uk-UA" dirty="0" smtClean="0">
                <a:solidFill>
                  <a:srgbClr val="232323"/>
                </a:solidFill>
                <a:latin typeface="Times New Roman" panose="02020603050405020304" pitchFamily="18" charset="0"/>
                <a:cs typeface="Times New Roman" panose="02020603050405020304" pitchFamily="18" charset="0"/>
              </a:rPr>
              <a:t>. </a:t>
            </a:r>
            <a:r>
              <a:rPr lang="uk-UA" dirty="0">
                <a:solidFill>
                  <a:srgbClr val="232323"/>
                </a:solidFill>
                <a:latin typeface="Times New Roman" panose="02020603050405020304" pitchFamily="18" charset="0"/>
                <a:cs typeface="Times New Roman" panose="02020603050405020304" pitchFamily="18" charset="0"/>
              </a:rPr>
              <a:t>Багато показників </a:t>
            </a:r>
            <a:r>
              <a:rPr lang="uk-UA" b="1" dirty="0">
                <a:solidFill>
                  <a:srgbClr val="C00000"/>
                </a:solidFill>
                <a:latin typeface="Times New Roman" panose="02020603050405020304" pitchFamily="18" charset="0"/>
                <a:cs typeface="Times New Roman" panose="02020603050405020304" pitchFamily="18" charset="0"/>
              </a:rPr>
              <a:t>метаболізму </a:t>
            </a:r>
            <a:r>
              <a:rPr lang="uk-UA" dirty="0">
                <a:solidFill>
                  <a:srgbClr val="232323"/>
                </a:solidFill>
                <a:latin typeface="Times New Roman" panose="02020603050405020304" pitchFamily="18" charset="0"/>
                <a:cs typeface="Times New Roman" panose="02020603050405020304" pitchFamily="18" charset="0"/>
              </a:rPr>
              <a:t>істотно змінюються після засинання порівняно з періодом неспання.</a:t>
            </a:r>
          </a:p>
          <a:p>
            <a:endParaRPr lang="uk-UA" b="1" dirty="0" smtClean="0">
              <a:solidFill>
                <a:srgbClr val="232323"/>
              </a:solidFill>
              <a:latin typeface="Open Sans"/>
            </a:endParaRPr>
          </a:p>
          <a:p>
            <a:endParaRPr lang="uk-UA" b="1" dirty="0">
              <a:solidFill>
                <a:srgbClr val="232323"/>
              </a:solidFill>
              <a:latin typeface="Open Sans"/>
            </a:endParaRPr>
          </a:p>
          <a:p>
            <a:r>
              <a:rPr lang="ru-RU" dirty="0"/>
              <a:t> </a:t>
            </a:r>
          </a:p>
          <a:p>
            <a:endParaRPr lang="en-US" dirty="0" smtClean="0">
              <a:solidFill>
                <a:srgbClr val="262626"/>
              </a:solidFill>
              <a:latin typeface="Open Sans"/>
            </a:endParaRPr>
          </a:p>
          <a:p>
            <a:endParaRPr lang="uk-UA" b="0" i="0" dirty="0">
              <a:solidFill>
                <a:srgbClr val="262626"/>
              </a:solidFill>
              <a:effectLst/>
              <a:latin typeface="Open Sans"/>
            </a:endParaRPr>
          </a:p>
        </p:txBody>
      </p:sp>
      <p:pic>
        <p:nvPicPr>
          <p:cNvPr id="6" name="Рисунок 5" descr="Вчені з'ясували, як підняти рівень креативності за допомогою сну. Читайте  на UKR.NE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9788" y="4387876"/>
            <a:ext cx="3509011" cy="2155799"/>
          </a:xfrm>
          <a:prstGeom prst="rect">
            <a:avLst/>
          </a:prstGeom>
          <a:noFill/>
          <a:ln>
            <a:noFill/>
          </a:ln>
        </p:spPr>
      </p:pic>
      <p:pic>
        <p:nvPicPr>
          <p:cNvPr id="7" name="Рисунок 6" descr="Механізм та види сну.pptx"/>
          <p:cNvPicPr/>
          <p:nvPr/>
        </p:nvPicPr>
        <p:blipFill>
          <a:blip r:embed="rId3">
            <a:extLst>
              <a:ext uri="{28A0092B-C50C-407E-A947-70E740481C1C}">
                <a14:useLocalDpi xmlns:a14="http://schemas.microsoft.com/office/drawing/2010/main" val="0"/>
              </a:ext>
            </a:extLst>
          </a:blip>
          <a:srcRect/>
          <a:stretch>
            <a:fillRect/>
          </a:stretch>
        </p:blipFill>
        <p:spPr bwMode="auto">
          <a:xfrm>
            <a:off x="5267325" y="4387876"/>
            <a:ext cx="3635790" cy="2155799"/>
          </a:xfrm>
          <a:prstGeom prst="rect">
            <a:avLst/>
          </a:prstGeom>
          <a:noFill/>
          <a:ln>
            <a:noFill/>
          </a:ln>
        </p:spPr>
      </p:pic>
      <p:pic>
        <p:nvPicPr>
          <p:cNvPr id="8" name="Рисунок 7" descr="Класифікація біоритмів{5 FD0 F851-EC5 A-4 D38-B0 AD-8093 EC10 F338}найбільше вивчені добові (циркадні від лат. сirca приблизно, dia – доба) біоритми, пов’язані з обертанням Землі навколо своєї осі«метрономом» біоритмів, які сформувались в процесі еволюції, є гіпоталамус – відділ проміжного мозку, який регулює життєво важливі процеси, епіфіз – шишковидне тіло «звіряє» час по навколишньому середовищу;«біологічний годинник» внутрішня система організму, забезпечує здатність до орієнтування у часі до добових ритмів відповідно до періодичних фізико-хімічних процесів в організмі{BDBED569-4797-4 DF1-A0 F4-6 AAB3 CD982 D8}Відповідно до міжнародно визнаної класифікації біоритмологічних типів усі люди належать до однієї з груп:«жайворонки» - ранішньої;«сови» - вечірньої;«голуби» - проміжної"/>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03114" y="4387877"/>
            <a:ext cx="2974753" cy="2155798"/>
          </a:xfrm>
          <a:prstGeom prst="rect">
            <a:avLst/>
          </a:prstGeom>
          <a:noFill/>
          <a:ln>
            <a:noFill/>
          </a:ln>
          <a:effectLst>
            <a:outerShdw blurRad="1028700" dist="1689100" dir="14460000" sx="14000" sy="14000" algn="ctr" rotWithShape="0">
              <a:srgbClr val="000000">
                <a:alpha val="0"/>
              </a:srgbClr>
            </a:outerShdw>
          </a:effectLst>
        </p:spPr>
      </p:pic>
      <p:pic>
        <p:nvPicPr>
          <p:cNvPr id="9" name="Рисунок 8" descr="C:\Users\e011172khy\AppData\Local\Microsoft\Windows\INetCache\Content.MSO\C88285A2.tmp"/>
          <p:cNvPicPr/>
          <p:nvPr/>
        </p:nvPicPr>
        <p:blipFill>
          <a:blip r:embed="rId6">
            <a:extLst>
              <a:ext uri="{28A0092B-C50C-407E-A947-70E740481C1C}">
                <a14:useLocalDpi xmlns:a14="http://schemas.microsoft.com/office/drawing/2010/main" val="0"/>
              </a:ext>
            </a:extLst>
          </a:blip>
          <a:srcRect/>
          <a:stretch>
            <a:fillRect/>
          </a:stretch>
        </p:blipFill>
        <p:spPr bwMode="auto">
          <a:xfrm>
            <a:off x="205271" y="4387876"/>
            <a:ext cx="2433153" cy="2155799"/>
          </a:xfrm>
          <a:prstGeom prst="rect">
            <a:avLst/>
          </a:prstGeom>
          <a:noFill/>
          <a:ln>
            <a:noFill/>
          </a:ln>
        </p:spPr>
      </p:pic>
      <p:sp>
        <p:nvSpPr>
          <p:cNvPr id="10" name="Прямокутник 9"/>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7705703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05274" y="264377"/>
            <a:ext cx="8901404" cy="6186309"/>
          </a:xfrm>
          <a:prstGeom prst="rect">
            <a:avLst/>
          </a:prstGeom>
        </p:spPr>
        <p:txBody>
          <a:bodyPr wrap="square">
            <a:spAutoFit/>
          </a:bodyPr>
          <a:lstStyle/>
          <a:p>
            <a:pPr algn="just"/>
            <a:r>
              <a:rPr lang="uk-UA" dirty="0" smtClean="0"/>
              <a:t>          </a:t>
            </a:r>
            <a:r>
              <a:rPr lang="uk-UA" b="1" dirty="0" smtClean="0">
                <a:latin typeface="Times New Roman" panose="02020603050405020304" pitchFamily="18" charset="0"/>
                <a:cs typeface="Times New Roman" panose="02020603050405020304" pitchFamily="18" charset="0"/>
              </a:rPr>
              <a:t>Нобелівської </a:t>
            </a:r>
            <a:r>
              <a:rPr lang="uk-UA" b="1" dirty="0">
                <a:latin typeface="Times New Roman" panose="02020603050405020304" pitchFamily="18" charset="0"/>
                <a:cs typeface="Times New Roman" panose="02020603050405020304" pitchFamily="18" charset="0"/>
              </a:rPr>
              <a:t>премії 2017 року в галузі фізіології та медицини </a:t>
            </a:r>
            <a:r>
              <a:rPr lang="uk-UA" dirty="0">
                <a:latin typeface="Times New Roman" panose="02020603050405020304" pitchFamily="18" charset="0"/>
                <a:cs typeface="Times New Roman" panose="02020603050405020304" pitchFamily="18" charset="0"/>
              </a:rPr>
              <a:t>удостоєно американських генетиків </a:t>
            </a:r>
            <a:r>
              <a:rPr lang="uk-UA" dirty="0" smtClean="0">
                <a:latin typeface="Times New Roman" panose="02020603050405020304" pitchFamily="18" charset="0"/>
                <a:cs typeface="Times New Roman" panose="02020603050405020304" pitchFamily="18" charset="0"/>
              </a:rPr>
              <a:t>Джефрі Холла</a:t>
            </a:r>
            <a:r>
              <a:rPr lang="uk-UA" dirty="0">
                <a:latin typeface="Times New Roman" panose="02020603050405020304" pitchFamily="18" charset="0"/>
                <a:cs typeface="Times New Roman" panose="02020603050405020304" pitchFamily="18" charset="0"/>
              </a:rPr>
              <a:t>, Майкла Росбаша і Майкла Янга за відкриття так званого </a:t>
            </a:r>
            <a:r>
              <a:rPr lang="uk-UA" b="1" dirty="0">
                <a:latin typeface="Times New Roman" panose="02020603050405020304" pitchFamily="18" charset="0"/>
                <a:cs typeface="Times New Roman" panose="02020603050405020304" pitchFamily="18" charset="0"/>
              </a:rPr>
              <a:t>клітинного годинника </a:t>
            </a:r>
            <a:r>
              <a:rPr lang="uk-UA" dirty="0">
                <a:latin typeface="Times New Roman" panose="02020603050405020304" pitchFamily="18" charset="0"/>
                <a:cs typeface="Times New Roman" panose="02020603050405020304" pitchFamily="18" charset="0"/>
              </a:rPr>
              <a:t>- молекулярних механізмів, що регулюють циркадні ритми організму</a:t>
            </a:r>
            <a:r>
              <a:rPr lang="uk-UA" dirty="0" smtClean="0">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           Використовуючи </a:t>
            </a:r>
            <a:r>
              <a:rPr lang="uk-UA" dirty="0">
                <a:latin typeface="Times New Roman" panose="02020603050405020304" pitchFamily="18" charset="0"/>
                <a:cs typeface="Times New Roman" panose="02020603050405020304" pitchFamily="18" charset="0"/>
              </a:rPr>
              <a:t>як модельний організм </a:t>
            </a:r>
            <a:r>
              <a:rPr lang="uk-UA" b="1" dirty="0">
                <a:latin typeface="Times New Roman" panose="02020603050405020304" pitchFamily="18" charset="0"/>
                <a:cs typeface="Times New Roman" panose="02020603050405020304" pitchFamily="18" charset="0"/>
              </a:rPr>
              <a:t>плодових мушок дрозофіл </a:t>
            </a:r>
            <a:r>
              <a:rPr lang="uk-UA" dirty="0">
                <a:latin typeface="Times New Roman" panose="02020603050405020304" pitchFamily="18" charset="0"/>
                <a:cs typeface="Times New Roman" panose="02020603050405020304" pitchFamily="18" charset="0"/>
              </a:rPr>
              <a:t>(</a:t>
            </a:r>
            <a:r>
              <a:rPr lang="en-AU" dirty="0">
                <a:latin typeface="Times New Roman" panose="02020603050405020304" pitchFamily="18" charset="0"/>
                <a:cs typeface="Times New Roman" panose="02020603050405020304" pitchFamily="18" charset="0"/>
              </a:rPr>
              <a:t>Drosophila melanogaster), </a:t>
            </a:r>
            <a:r>
              <a:rPr lang="uk-UA" dirty="0">
                <a:latin typeface="Times New Roman" panose="02020603050405020304" pitchFamily="18" charset="0"/>
                <a:cs typeface="Times New Roman" panose="02020603050405020304" pitchFamily="18" charset="0"/>
              </a:rPr>
              <a:t>вчені </a:t>
            </a:r>
            <a:r>
              <a:rPr lang="uk-UA" b="1" dirty="0">
                <a:latin typeface="Times New Roman" panose="02020603050405020304" pitchFamily="18" charset="0"/>
                <a:cs typeface="Times New Roman" panose="02020603050405020304" pitchFamily="18" charset="0"/>
              </a:rPr>
              <a:t>визначили ген, </a:t>
            </a:r>
            <a:r>
              <a:rPr lang="uk-UA" dirty="0">
                <a:latin typeface="Times New Roman" panose="02020603050405020304" pitchFamily="18" charset="0"/>
                <a:cs typeface="Times New Roman" panose="02020603050405020304" pitchFamily="18" charset="0"/>
              </a:rPr>
              <a:t>який контролює </a:t>
            </a:r>
            <a:r>
              <a:rPr lang="uk-UA" b="1" dirty="0">
                <a:latin typeface="Times New Roman" panose="02020603050405020304" pitchFamily="18" charset="0"/>
                <a:cs typeface="Times New Roman" panose="02020603050405020304" pitchFamily="18" charset="0"/>
              </a:rPr>
              <a:t>нормальний щоденний біологічний ритм</a:t>
            </a:r>
            <a:r>
              <a:rPr lang="uk-UA" dirty="0">
                <a:latin typeface="Times New Roman" panose="02020603050405020304" pitchFamily="18" charset="0"/>
                <a:cs typeface="Times New Roman" panose="02020603050405020304" pitchFamily="18" charset="0"/>
              </a:rPr>
              <a:t>. Вони показали, що цей ген кодує білок, який накопичується в клітині протягом ночі, а потім деградує протягом дня. Згодом вони ідентифікували додаткові білкові компоненти, які беруть участь у цьому процесі, і показали, що принципи функціонування біологічного годинника однакові в клітинах усіх багатоклітинних організмів, зокрема й людей. </a:t>
            </a:r>
            <a:endParaRPr lang="uk-UA" dirty="0" smtClean="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Ці </a:t>
            </a:r>
            <a:r>
              <a:rPr lang="uk-UA" dirty="0">
                <a:latin typeface="Times New Roman" panose="02020603050405020304" pitchFamily="18" charset="0"/>
                <a:cs typeface="Times New Roman" panose="02020603050405020304" pitchFamily="18" charset="0"/>
              </a:rPr>
              <a:t>механізми відповідають за адаптацію фізіологічних процесів до різних фаз дня, регулюють такі важливі функції, як </a:t>
            </a:r>
            <a:r>
              <a:rPr lang="uk-UA" b="1" dirty="0">
                <a:latin typeface="Times New Roman" panose="02020603050405020304" pitchFamily="18" charset="0"/>
                <a:cs typeface="Times New Roman" panose="02020603050405020304" pitchFamily="18" charset="0"/>
              </a:rPr>
              <a:t>поведінка, рівні гормонів, сон, температуру тіла і обмін речовин</a:t>
            </a: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Відкриття </a:t>
            </a:r>
            <a:r>
              <a:rPr lang="uk-UA" dirty="0">
                <a:latin typeface="Times New Roman" panose="02020603050405020304" pitchFamily="18" charset="0"/>
                <a:cs typeface="Times New Roman" panose="02020603050405020304" pitchFamily="18" charset="0"/>
              </a:rPr>
              <a:t>нобелівських лауреатів 2017 р. дали змогу встановити </a:t>
            </a:r>
            <a:r>
              <a:rPr lang="uk-UA" b="1" dirty="0">
                <a:latin typeface="Times New Roman" panose="02020603050405020304" pitchFamily="18" charset="0"/>
                <a:cs typeface="Times New Roman" panose="02020603050405020304" pitchFamily="18" charset="0"/>
              </a:rPr>
              <a:t>ключові механізми біологічного годинника</a:t>
            </a:r>
            <a:r>
              <a:rPr lang="uk-UA" dirty="0">
                <a:latin typeface="Times New Roman" panose="02020603050405020304" pitchFamily="18" charset="0"/>
                <a:cs typeface="Times New Roman" panose="02020603050405020304" pitchFamily="18" charset="0"/>
              </a:rPr>
              <a:t>. Пізніше було виявлено й інші молекулярні компоненти, що пояснюють його стабільність і функціонування. Зокрема, вчені виявили додаткові білки, необхідні для активації гена </a:t>
            </a:r>
            <a:r>
              <a:rPr lang="en-AU" b="1" dirty="0">
                <a:latin typeface="Times New Roman" panose="02020603050405020304" pitchFamily="18" charset="0"/>
                <a:cs typeface="Times New Roman" panose="02020603050405020304" pitchFamily="18" charset="0"/>
              </a:rPr>
              <a:t>period</a:t>
            </a:r>
            <a:r>
              <a:rPr lang="en-A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а також механізм, за допомогою якого </a:t>
            </a:r>
            <a:r>
              <a:rPr lang="uk-UA" b="1" dirty="0">
                <a:latin typeface="Times New Roman" panose="02020603050405020304" pitchFamily="18" charset="0"/>
                <a:cs typeface="Times New Roman" panose="02020603050405020304" pitchFamily="18" charset="0"/>
              </a:rPr>
              <a:t>світло</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може синхронізувати циркадні ритми</a:t>
            </a:r>
            <a:r>
              <a:rPr lang="uk-UA" dirty="0" smtClean="0">
                <a:latin typeface="Times New Roman" panose="02020603050405020304" pitchFamily="18" charset="0"/>
                <a:cs typeface="Times New Roman" panose="02020603050405020304" pitchFamily="18" charset="0"/>
              </a:rPr>
              <a:t>. Біологічний </a:t>
            </a:r>
            <a:r>
              <a:rPr lang="uk-UA" dirty="0">
                <a:latin typeface="Times New Roman" panose="02020603050405020304" pitchFamily="18" charset="0"/>
                <a:cs typeface="Times New Roman" panose="02020603050405020304" pitchFamily="18" charset="0"/>
              </a:rPr>
              <a:t>годинник задіяний у багатьох аспектах фізіології людини. Усі багатоклітинні організми, включно з людьми, мають аналогічний механізм контролю циркадних ритмів. Велика частина наших генів регулюється біологічним годинником - і, отже, ретельно відкалібрований циркадний ритм адаптує всі фізіологічні процеси до різних фаз добового циклу.</a:t>
            </a: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5" name="Рисунок 4" descr="C:\Users\e011172khy\AppData\Local\Microsoft\Windows\INetCache\Content.MSO\4A5E7ED8.tmp"/>
          <p:cNvPicPr/>
          <p:nvPr/>
        </p:nvPicPr>
        <p:blipFill>
          <a:blip r:embed="rId2">
            <a:extLst>
              <a:ext uri="{28A0092B-C50C-407E-A947-70E740481C1C}">
                <a14:useLocalDpi xmlns:a14="http://schemas.microsoft.com/office/drawing/2010/main" val="0"/>
              </a:ext>
            </a:extLst>
          </a:blip>
          <a:srcRect/>
          <a:stretch>
            <a:fillRect/>
          </a:stretch>
        </p:blipFill>
        <p:spPr bwMode="auto">
          <a:xfrm>
            <a:off x="9106679" y="264377"/>
            <a:ext cx="2901820" cy="2796064"/>
          </a:xfrm>
          <a:prstGeom prst="rect">
            <a:avLst/>
          </a:prstGeom>
          <a:noFill/>
          <a:ln>
            <a:noFill/>
          </a:ln>
        </p:spPr>
      </p:pic>
      <p:pic>
        <p:nvPicPr>
          <p:cNvPr id="6" name="Рисунок 5" descr="C:\Users\e011172khy\AppData\Local\Microsoft\Windows\INetCache\Content.MSO\E4DE066F.tmp"/>
          <p:cNvPicPr/>
          <p:nvPr/>
        </p:nvPicPr>
        <p:blipFill>
          <a:blip r:embed="rId3">
            <a:extLst>
              <a:ext uri="{28A0092B-C50C-407E-A947-70E740481C1C}">
                <a14:useLocalDpi xmlns:a14="http://schemas.microsoft.com/office/drawing/2010/main" val="0"/>
              </a:ext>
            </a:extLst>
          </a:blip>
          <a:srcRect/>
          <a:stretch>
            <a:fillRect/>
          </a:stretch>
        </p:blipFill>
        <p:spPr bwMode="auto">
          <a:xfrm>
            <a:off x="9106679" y="3383213"/>
            <a:ext cx="2901820" cy="2062143"/>
          </a:xfrm>
          <a:prstGeom prst="rect">
            <a:avLst/>
          </a:prstGeom>
          <a:noFill/>
          <a:ln>
            <a:noFill/>
          </a:ln>
        </p:spPr>
      </p:pic>
    </p:spTree>
    <p:extLst>
      <p:ext uri="{BB962C8B-B14F-4D97-AF65-F5344CB8AC3E}">
        <p14:creationId xmlns:p14="http://schemas.microsoft.com/office/powerpoint/2010/main" val="1213323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Біоритми: у кожного свої або все ж це самообман? • Блог"/>
          <p:cNvPicPr/>
          <p:nvPr/>
        </p:nvPicPr>
        <p:blipFill>
          <a:blip r:embed="rId2">
            <a:extLst>
              <a:ext uri="{28A0092B-C50C-407E-A947-70E740481C1C}">
                <a14:useLocalDpi xmlns:a14="http://schemas.microsoft.com/office/drawing/2010/main" val="0"/>
              </a:ext>
            </a:extLst>
          </a:blip>
          <a:srcRect/>
          <a:stretch>
            <a:fillRect/>
          </a:stretch>
        </p:blipFill>
        <p:spPr bwMode="auto">
          <a:xfrm>
            <a:off x="1511559" y="1930063"/>
            <a:ext cx="9948506" cy="4693920"/>
          </a:xfrm>
          <a:prstGeom prst="rect">
            <a:avLst/>
          </a:prstGeom>
          <a:noFill/>
          <a:ln>
            <a:noFill/>
          </a:ln>
        </p:spPr>
      </p:pic>
      <p:sp>
        <p:nvSpPr>
          <p:cNvPr id="6" name="Округлений прямокутник 5"/>
          <p:cNvSpPr/>
          <p:nvPr/>
        </p:nvSpPr>
        <p:spPr>
          <a:xfrm>
            <a:off x="4082919" y="1936463"/>
            <a:ext cx="2286000" cy="914400"/>
          </a:xfrm>
          <a:prstGeom prst="roundRect">
            <a:avLst>
              <a:gd name="adj"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latin typeface="Times New Roman" panose="02020603050405020304" pitchFamily="18" charset="0"/>
                <a:cs typeface="Times New Roman" panose="02020603050405020304" pitchFamily="18" charset="0"/>
              </a:rPr>
              <a:t>гіперсвідомість </a:t>
            </a:r>
            <a:endParaRPr lang="uk-UA" sz="2000" dirty="0">
              <a:latin typeface="Times New Roman" panose="02020603050405020304" pitchFamily="18" charset="0"/>
              <a:cs typeface="Times New Roman" panose="02020603050405020304" pitchFamily="18" charset="0"/>
            </a:endParaRPr>
          </a:p>
        </p:txBody>
      </p:sp>
      <p:sp>
        <p:nvSpPr>
          <p:cNvPr id="7" name="Округлений прямокутник 6"/>
          <p:cNvSpPr/>
          <p:nvPr/>
        </p:nvSpPr>
        <p:spPr>
          <a:xfrm>
            <a:off x="4082919" y="2688931"/>
            <a:ext cx="2286000" cy="1026160"/>
          </a:xfrm>
          <a:prstGeom prst="roundRect">
            <a:avLst>
              <a:gd name="adj"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latin typeface="Times New Roman" panose="02020603050405020304" pitchFamily="18" charset="0"/>
                <a:cs typeface="Times New Roman" panose="02020603050405020304" pitchFamily="18" charset="0"/>
              </a:rPr>
              <a:t>неспання</a:t>
            </a:r>
            <a:endParaRPr lang="uk-UA" sz="2000" dirty="0">
              <a:latin typeface="Times New Roman" panose="02020603050405020304" pitchFamily="18" charset="0"/>
              <a:cs typeface="Times New Roman" panose="02020603050405020304" pitchFamily="18" charset="0"/>
            </a:endParaRPr>
          </a:p>
        </p:txBody>
      </p:sp>
      <p:sp>
        <p:nvSpPr>
          <p:cNvPr id="9" name="Округлений прямокутник 8"/>
          <p:cNvSpPr/>
          <p:nvPr/>
        </p:nvSpPr>
        <p:spPr>
          <a:xfrm>
            <a:off x="4131387" y="3609731"/>
            <a:ext cx="2189066" cy="1159174"/>
          </a:xfrm>
          <a:prstGeom prst="roundRect">
            <a:avLst>
              <a:gd name="adj" fmla="val 50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стан прикордонний між сном і неспанням</a:t>
            </a:r>
            <a:endParaRPr lang="uk-UA" dirty="0">
              <a:latin typeface="Times New Roman" panose="02020603050405020304" pitchFamily="18" charset="0"/>
              <a:cs typeface="Times New Roman" panose="02020603050405020304" pitchFamily="18" charset="0"/>
            </a:endParaRPr>
          </a:p>
        </p:txBody>
      </p:sp>
      <p:sp>
        <p:nvSpPr>
          <p:cNvPr id="10" name="Округлений прямокутник 9"/>
          <p:cNvSpPr/>
          <p:nvPr/>
        </p:nvSpPr>
        <p:spPr>
          <a:xfrm>
            <a:off x="4082920" y="4789482"/>
            <a:ext cx="2285999" cy="1026160"/>
          </a:xfrm>
          <a:prstGeom prst="roundRect">
            <a:avLst>
              <a:gd name="adj" fmla="val 500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сон глибока релаксація та медитація</a:t>
            </a:r>
            <a:endParaRPr lang="uk-UA" sz="2000" dirty="0">
              <a:latin typeface="Times New Roman" panose="02020603050405020304" pitchFamily="18" charset="0"/>
              <a:cs typeface="Times New Roman" panose="02020603050405020304" pitchFamily="18" charset="0"/>
            </a:endParaRPr>
          </a:p>
        </p:txBody>
      </p:sp>
      <p:sp>
        <p:nvSpPr>
          <p:cNvPr id="11" name="Округлений прямокутник 10"/>
          <p:cNvSpPr/>
          <p:nvPr/>
        </p:nvSpPr>
        <p:spPr>
          <a:xfrm>
            <a:off x="4179855" y="5780621"/>
            <a:ext cx="2092131" cy="818814"/>
          </a:xfrm>
          <a:prstGeom prst="roundRect">
            <a:avLst>
              <a:gd name="adj" fmla="val 5000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latin typeface="Times New Roman" panose="02020603050405020304" pitchFamily="18" charset="0"/>
                <a:cs typeface="Times New Roman" panose="02020603050405020304" pitchFamily="18" charset="0"/>
              </a:rPr>
              <a:t>глибокий сон транс гіпноз</a:t>
            </a:r>
          </a:p>
        </p:txBody>
      </p:sp>
      <p:sp>
        <p:nvSpPr>
          <p:cNvPr id="12" name="Прямокутник 11"/>
          <p:cNvSpPr/>
          <p:nvPr/>
        </p:nvSpPr>
        <p:spPr>
          <a:xfrm>
            <a:off x="3420158" y="184537"/>
            <a:ext cx="5074466" cy="707886"/>
          </a:xfrm>
          <a:prstGeom prst="rect">
            <a:avLst/>
          </a:prstGeom>
        </p:spPr>
        <p:txBody>
          <a:bodyPr wrap="none">
            <a:spAutoFit/>
          </a:bodyPr>
          <a:lstStyle/>
          <a:p>
            <a:pPr algn="ctr"/>
            <a:r>
              <a:rPr lang="uk-UA" sz="4000" b="1" dirty="0" smtClean="0">
                <a:solidFill>
                  <a:srgbClr val="111111"/>
                </a:solidFill>
                <a:latin typeface="Times New Roman" panose="02020603050405020304" pitchFamily="18" charset="0"/>
                <a:cs typeface="Times New Roman" panose="02020603050405020304" pitchFamily="18" charset="0"/>
              </a:rPr>
              <a:t>БІОРИТМИ МОЗКУ</a:t>
            </a:r>
            <a:endParaRPr lang="uk-UA" sz="4000" b="1" i="0" dirty="0">
              <a:solidFill>
                <a:srgbClr val="111111"/>
              </a:solidFill>
              <a:effectLst/>
              <a:latin typeface="Times New Roman" panose="02020603050405020304" pitchFamily="18" charset="0"/>
              <a:cs typeface="Times New Roman" panose="02020603050405020304" pitchFamily="18" charset="0"/>
            </a:endParaRPr>
          </a:p>
        </p:txBody>
      </p:sp>
      <p:sp>
        <p:nvSpPr>
          <p:cNvPr id="13" name="Прямокутник 12"/>
          <p:cNvSpPr/>
          <p:nvPr/>
        </p:nvSpPr>
        <p:spPr>
          <a:xfrm>
            <a:off x="251927" y="729734"/>
            <a:ext cx="11714065" cy="1200329"/>
          </a:xfrm>
          <a:prstGeom prst="rect">
            <a:avLst/>
          </a:prstGeom>
        </p:spPr>
        <p:txBody>
          <a:bodyPr wrap="square">
            <a:spAutoFit/>
          </a:bodyPr>
          <a:lstStyle/>
          <a:p>
            <a:r>
              <a:rPr lang="uk-UA" dirty="0">
                <a:solidFill>
                  <a:srgbClr val="C00000"/>
                </a:solidFill>
                <a:latin typeface="Montserrat"/>
              </a:rPr>
              <a:t>мозок людини використовує електричні сигнали. У ньому здійснюється нескінченний процес генерування електричних імпульсів (тобто мозкових хвиль або ритмів мозку). Частоту даних імпульсів фіксують в герцах (скорочено Гц) або циклах за секунду. А по домінуючою частоті ритмів мозку можна судити про його стан в цілому.</a:t>
            </a:r>
            <a:endParaRPr lang="uk-UA" dirty="0">
              <a:solidFill>
                <a:srgbClr val="C00000"/>
              </a:solidFill>
            </a:endParaRPr>
          </a:p>
        </p:txBody>
      </p:sp>
      <p:sp>
        <p:nvSpPr>
          <p:cNvPr id="14" name="Прямокутник 13"/>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3451024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Презентація з біології для учнів 8 класу &quot;Сон. Біологічні ритм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057" y="2649894"/>
            <a:ext cx="7669764" cy="392818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кутник 3"/>
          <p:cNvSpPr/>
          <p:nvPr/>
        </p:nvSpPr>
        <p:spPr>
          <a:xfrm>
            <a:off x="265922" y="245536"/>
            <a:ext cx="11551298" cy="2246769"/>
          </a:xfrm>
          <a:prstGeom prst="rect">
            <a:avLst/>
          </a:prstGeom>
        </p:spPr>
        <p:txBody>
          <a:bodyPr wrap="square">
            <a:spAutoFit/>
          </a:bodyPr>
          <a:lstStyle/>
          <a:p>
            <a:pPr algn="just"/>
            <a:r>
              <a:rPr lang="en-US" sz="2000" dirty="0" smtClean="0">
                <a:solidFill>
                  <a:srgbClr val="262626"/>
                </a:solidFill>
                <a:latin typeface="Times New Roman" panose="02020603050405020304" pitchFamily="18" charset="0"/>
                <a:cs typeface="Times New Roman" panose="02020603050405020304" pitchFamily="18" charset="0"/>
              </a:rPr>
              <a:t>          </a:t>
            </a:r>
            <a:r>
              <a:rPr lang="uk-UA" sz="2000" dirty="0" smtClean="0">
                <a:solidFill>
                  <a:srgbClr val="262626"/>
                </a:solidFill>
                <a:latin typeface="Times New Roman" panose="02020603050405020304" pitchFamily="18" charset="0"/>
                <a:cs typeface="Times New Roman" panose="02020603050405020304" pitchFamily="18" charset="0"/>
              </a:rPr>
              <a:t>За </a:t>
            </a:r>
            <a:r>
              <a:rPr lang="uk-UA" sz="2000" dirty="0">
                <a:solidFill>
                  <a:srgbClr val="262626"/>
                </a:solidFill>
                <a:latin typeface="Times New Roman" panose="02020603050405020304" pitchFamily="18" charset="0"/>
                <a:cs typeface="Times New Roman" panose="02020603050405020304" pitchFamily="18" charset="0"/>
              </a:rPr>
              <a:t>статистикою людині для відновлення здоров’я </a:t>
            </a:r>
            <a:r>
              <a:rPr lang="uk-UA" sz="2000" b="1" dirty="0">
                <a:solidFill>
                  <a:srgbClr val="C00000"/>
                </a:solidFill>
                <a:latin typeface="Times New Roman" panose="02020603050405020304" pitchFamily="18" charset="0"/>
                <a:cs typeface="Times New Roman" panose="02020603050405020304" pitchFamily="18" charset="0"/>
              </a:rPr>
              <a:t>обов’язково</a:t>
            </a:r>
            <a:r>
              <a:rPr lang="uk-UA" sz="2000" dirty="0">
                <a:solidFill>
                  <a:srgbClr val="262626"/>
                </a:solidFill>
                <a:latin typeface="Times New Roman" panose="02020603050405020304" pitchFamily="18" charset="0"/>
                <a:cs typeface="Times New Roman" panose="02020603050405020304" pitchFamily="18" charset="0"/>
              </a:rPr>
              <a:t> потрібен </a:t>
            </a:r>
            <a:r>
              <a:rPr lang="uk-UA" sz="2000" b="1" dirty="0" smtClean="0">
                <a:solidFill>
                  <a:srgbClr val="262626"/>
                </a:solidFill>
                <a:latin typeface="Times New Roman" panose="02020603050405020304" pitchFamily="18" charset="0"/>
                <a:cs typeface="Times New Roman" panose="02020603050405020304" pitchFamily="18" charset="0"/>
              </a:rPr>
              <a:t>8 восьмигодинний </a:t>
            </a:r>
            <a:r>
              <a:rPr lang="uk-UA" sz="2000" b="1" dirty="0">
                <a:solidFill>
                  <a:srgbClr val="262626"/>
                </a:solidFill>
                <a:latin typeface="Times New Roman" panose="02020603050405020304" pitchFamily="18" charset="0"/>
                <a:cs typeface="Times New Roman" panose="02020603050405020304" pitchFamily="18" charset="0"/>
              </a:rPr>
              <a:t>цикл сну, </a:t>
            </a:r>
            <a:r>
              <a:rPr lang="uk-UA" sz="2000" dirty="0">
                <a:solidFill>
                  <a:srgbClr val="262626"/>
                </a:solidFill>
                <a:latin typeface="Times New Roman" panose="02020603050405020304" pitchFamily="18" charset="0"/>
                <a:cs typeface="Times New Roman" panose="02020603050405020304" pitchFamily="18" charset="0"/>
              </a:rPr>
              <a:t>що складається з </a:t>
            </a:r>
            <a:r>
              <a:rPr lang="uk-UA" sz="2000" b="1" dirty="0">
                <a:solidFill>
                  <a:srgbClr val="262626"/>
                </a:solidFill>
                <a:latin typeface="Times New Roman" panose="02020603050405020304" pitchFamily="18" charset="0"/>
                <a:cs typeface="Times New Roman" panose="02020603050405020304" pitchFamily="18" charset="0"/>
              </a:rPr>
              <a:t>5 фаз по 90-100 </a:t>
            </a:r>
            <a:r>
              <a:rPr lang="uk-UA" sz="2000" b="1" dirty="0" smtClean="0">
                <a:solidFill>
                  <a:srgbClr val="262626"/>
                </a:solidFill>
                <a:latin typeface="Times New Roman" panose="02020603050405020304" pitchFamily="18" charset="0"/>
                <a:cs typeface="Times New Roman" panose="02020603050405020304" pitchFamily="18" charset="0"/>
              </a:rPr>
              <a:t>хвилин </a:t>
            </a:r>
            <a:r>
              <a:rPr lang="uk-UA" sz="2000" dirty="0" smtClean="0">
                <a:solidFill>
                  <a:srgbClr val="262626"/>
                </a:solidFill>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люди</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їх приблизно </a:t>
            </a:r>
            <a:r>
              <a:rPr lang="ru-RU" sz="2000" dirty="0">
                <a:latin typeface="Times New Roman" panose="02020603050405020304" pitchFamily="18" charset="0"/>
                <a:cs typeface="Times New Roman" panose="02020603050405020304" pitchFamily="18" charset="0"/>
              </a:rPr>
              <a:t>5</a:t>
            </a:r>
            <a:r>
              <a:rPr lang="ru-RU" sz="2000" dirty="0" smtClean="0">
                <a:latin typeface="Times New Roman" panose="02020603050405020304" pitchFamily="18" charset="0"/>
                <a:cs typeface="Times New Roman" panose="02020603050405020304" pitchFamily="18" charset="0"/>
              </a:rPr>
              <a:t>%, яким потрібно спати </a:t>
            </a:r>
            <a:r>
              <a:rPr lang="ru-RU" sz="2000" dirty="0">
                <a:latin typeface="Times New Roman" panose="02020603050405020304" pitchFamily="18" charset="0"/>
                <a:cs typeface="Times New Roman" panose="02020603050405020304" pitchFamily="18" charset="0"/>
              </a:rPr>
              <a:t>6 ч, </a:t>
            </a:r>
            <a:r>
              <a:rPr lang="ru-RU" sz="2000" dirty="0" smtClean="0">
                <a:latin typeface="Times New Roman" panose="02020603050405020304" pitchFamily="18" charset="0"/>
                <a:cs typeface="Times New Roman" panose="02020603050405020304" pitchFamily="18" charset="0"/>
              </a:rPr>
              <a:t>та</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люди (6-10</a:t>
            </a:r>
            <a:r>
              <a:rPr lang="ru-RU" sz="2000" dirty="0" smtClean="0">
                <a:latin typeface="Times New Roman" panose="02020603050405020304" pitchFamily="18" charset="0"/>
                <a:cs typeface="Times New Roman" panose="02020603050405020304" pitchFamily="18" charset="0"/>
              </a:rPr>
              <a:t>%) -  </a:t>
            </a:r>
            <a:r>
              <a:rPr lang="ru-RU" sz="2000" dirty="0">
                <a:latin typeface="Times New Roman" panose="02020603050405020304" pitchFamily="18" charset="0"/>
                <a:cs typeface="Times New Roman" panose="02020603050405020304" pitchFamily="18" charset="0"/>
              </a:rPr>
              <a:t>более 9 ч</a:t>
            </a:r>
            <a:r>
              <a:rPr lang="ru-RU" sz="2000" dirty="0" smtClean="0">
                <a:latin typeface="Times New Roman" panose="02020603050405020304" pitchFamily="18" charset="0"/>
                <a:cs typeface="Times New Roman" panose="02020603050405020304" pitchFamily="18" charset="0"/>
              </a:rPr>
              <a:t>.)</a:t>
            </a:r>
            <a:r>
              <a:rPr lang="uk-UA" sz="2000" dirty="0" smtClean="0">
                <a:solidFill>
                  <a:srgbClr val="262626"/>
                </a:solidFill>
                <a:latin typeface="Times New Roman" panose="02020603050405020304" pitchFamily="18" charset="0"/>
                <a:cs typeface="Times New Roman" panose="02020603050405020304" pitchFamily="18" charset="0"/>
              </a:rPr>
              <a:t> </a:t>
            </a:r>
            <a:r>
              <a:rPr lang="uk-UA" sz="2000" dirty="0">
                <a:solidFill>
                  <a:srgbClr val="262626"/>
                </a:solidFill>
                <a:latin typeface="Times New Roman" panose="02020603050405020304" pitchFamily="18" charset="0"/>
                <a:cs typeface="Times New Roman" panose="02020603050405020304" pitchFamily="18" charset="0"/>
              </a:rPr>
              <a:t>У кожному циклі є </a:t>
            </a:r>
            <a:r>
              <a:rPr lang="uk-UA" sz="2000" b="1" dirty="0">
                <a:solidFill>
                  <a:srgbClr val="262626"/>
                </a:solidFill>
                <a:latin typeface="Times New Roman" panose="02020603050405020304" pitchFamily="18" charset="0"/>
                <a:cs typeface="Times New Roman" panose="02020603050405020304" pitchFamily="18" charset="0"/>
              </a:rPr>
              <a:t>фази сну </a:t>
            </a:r>
            <a:r>
              <a:rPr lang="uk-UA" sz="2000" b="1" dirty="0">
                <a:solidFill>
                  <a:srgbClr val="C00000"/>
                </a:solidFill>
                <a:latin typeface="Times New Roman" panose="02020603050405020304" pitchFamily="18" charset="0"/>
                <a:cs typeface="Times New Roman" panose="02020603050405020304" pitchFamily="18" charset="0"/>
              </a:rPr>
              <a:t>повільні і </a:t>
            </a:r>
            <a:r>
              <a:rPr lang="uk-UA" sz="2000" b="1" dirty="0" smtClean="0">
                <a:solidFill>
                  <a:srgbClr val="C00000"/>
                </a:solidFill>
                <a:latin typeface="Times New Roman" panose="02020603050405020304" pitchFamily="18" charset="0"/>
                <a:cs typeface="Times New Roman" panose="02020603050405020304" pitchFamily="18" charset="0"/>
              </a:rPr>
              <a:t>швидкі</a:t>
            </a:r>
            <a:r>
              <a:rPr lang="uk-UA" sz="2000" b="1" dirty="0" smtClean="0">
                <a:solidFill>
                  <a:srgbClr val="262626"/>
                </a:solidFill>
                <a:latin typeface="Times New Roman" panose="02020603050405020304" pitchFamily="18" charset="0"/>
                <a:cs typeface="Times New Roman" panose="02020603050405020304" pitchFamily="18" charset="0"/>
              </a:rPr>
              <a:t>: сон </a:t>
            </a:r>
            <a:r>
              <a:rPr lang="uk-UA" sz="2000" b="1" dirty="0">
                <a:solidFill>
                  <a:srgbClr val="262626"/>
                </a:solidFill>
                <a:latin typeface="Times New Roman" panose="02020603050405020304" pitchFamily="18" charset="0"/>
                <a:cs typeface="Times New Roman" panose="02020603050405020304" pitchFamily="18" charset="0"/>
              </a:rPr>
              <a:t>складається з декількох фаз: повільного сну (поверхневого і глибокого) і швидкого сну - фази швидкого руху очних яблук (</a:t>
            </a:r>
            <a:r>
              <a:rPr lang="en-AU" sz="2000" b="1" dirty="0">
                <a:solidFill>
                  <a:srgbClr val="262626"/>
                </a:solidFill>
                <a:latin typeface="Times New Roman" panose="02020603050405020304" pitchFamily="18" charset="0"/>
                <a:cs typeface="Times New Roman" panose="02020603050405020304" pitchFamily="18" charset="0"/>
              </a:rPr>
              <a:t>rapid eye movement - REM-</a:t>
            </a:r>
            <a:r>
              <a:rPr lang="uk-UA" sz="2000" b="1" dirty="0">
                <a:solidFill>
                  <a:srgbClr val="262626"/>
                </a:solidFill>
                <a:latin typeface="Times New Roman" panose="02020603050405020304" pitchFamily="18" charset="0"/>
                <a:cs typeface="Times New Roman" panose="02020603050405020304" pitchFamily="18" charset="0"/>
              </a:rPr>
              <a:t>сон). Фази складають цикл сну, який повторюється 4-5 разів за ніч. Активність головного мозку відрізняється в різні фази, можна визначити фазу сну за даними електроенцефалограми</a:t>
            </a:r>
            <a:r>
              <a:rPr lang="uk-UA" sz="2000" b="1" dirty="0" smtClean="0">
                <a:solidFill>
                  <a:srgbClr val="262626"/>
                </a:solidFill>
                <a:latin typeface="Times New Roman" panose="02020603050405020304" pitchFamily="18" charset="0"/>
                <a:cs typeface="Times New Roman" panose="02020603050405020304" pitchFamily="18" charset="0"/>
              </a:rPr>
              <a:t>.</a:t>
            </a:r>
            <a:endParaRPr lang="uk-UA" sz="2000" b="1" dirty="0">
              <a:solidFill>
                <a:srgbClr val="262626"/>
              </a:solidFill>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2528442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Сон и нарушения метаболизма"/>
          <p:cNvPicPr/>
          <p:nvPr/>
        </p:nvPicPr>
        <p:blipFill>
          <a:blip r:embed="rId2">
            <a:extLst>
              <a:ext uri="{28A0092B-C50C-407E-A947-70E740481C1C}">
                <a14:useLocalDpi xmlns:a14="http://schemas.microsoft.com/office/drawing/2010/main" val="0"/>
              </a:ext>
            </a:extLst>
          </a:blip>
          <a:srcRect/>
          <a:stretch>
            <a:fillRect/>
          </a:stretch>
        </p:blipFill>
        <p:spPr bwMode="auto">
          <a:xfrm>
            <a:off x="625151" y="3095625"/>
            <a:ext cx="10906514" cy="3511705"/>
          </a:xfrm>
          <a:prstGeom prst="rect">
            <a:avLst/>
          </a:prstGeom>
          <a:noFill/>
          <a:ln>
            <a:noFill/>
          </a:ln>
        </p:spPr>
      </p:pic>
      <p:sp>
        <p:nvSpPr>
          <p:cNvPr id="4" name="Прямокутник 3"/>
          <p:cNvSpPr/>
          <p:nvPr/>
        </p:nvSpPr>
        <p:spPr>
          <a:xfrm>
            <a:off x="265923" y="207607"/>
            <a:ext cx="11734799" cy="646331"/>
          </a:xfrm>
          <a:prstGeom prst="rect">
            <a:avLst/>
          </a:prstGeom>
        </p:spPr>
        <p:txBody>
          <a:bodyPr wrap="square">
            <a:spAutoFit/>
          </a:bodyPr>
          <a:lstStyle/>
          <a:p>
            <a:endParaRPr lang="en-US" dirty="0" smtClean="0">
              <a:solidFill>
                <a:srgbClr val="262626"/>
              </a:solidFill>
              <a:latin typeface="Open Sans"/>
            </a:endParaRPr>
          </a:p>
          <a:p>
            <a:endParaRPr lang="uk-UA" b="0" i="0" dirty="0">
              <a:solidFill>
                <a:srgbClr val="262626"/>
              </a:solidFill>
              <a:effectLst/>
              <a:latin typeface="Open Sans"/>
            </a:endParaRPr>
          </a:p>
        </p:txBody>
      </p:sp>
      <p:sp>
        <p:nvSpPr>
          <p:cNvPr id="2" name="Прямокутник 1"/>
          <p:cNvSpPr/>
          <p:nvPr/>
        </p:nvSpPr>
        <p:spPr>
          <a:xfrm>
            <a:off x="734981" y="4667250"/>
            <a:ext cx="268605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1- 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Сон </a:t>
            </a:r>
            <a:r>
              <a:rPr lang="uk-UA" sz="1400" b="1" dirty="0" smtClean="0">
                <a:solidFill>
                  <a:srgbClr val="262626"/>
                </a:solidFill>
                <a:latin typeface="Times New Roman" panose="02020603050405020304" pitchFamily="18" charset="0"/>
                <a:cs typeface="Times New Roman" panose="02020603050405020304" pitchFamily="18" charset="0"/>
              </a:rPr>
              <a:t>дуже</a:t>
            </a:r>
            <a:r>
              <a:rPr lang="ru-RU" sz="1400" b="1" dirty="0" smtClean="0">
                <a:solidFill>
                  <a:srgbClr val="262626"/>
                </a:solidFill>
                <a:latin typeface="Times New Roman" panose="02020603050405020304" pitchFamily="18" charset="0"/>
                <a:cs typeface="Times New Roman" panose="02020603050405020304" pitchFamily="18" charset="0"/>
              </a:rPr>
              <a:t> поверхневий Відчуття </a:t>
            </a:r>
            <a:r>
              <a:rPr lang="ru-RU" sz="1400" b="1" dirty="0">
                <a:solidFill>
                  <a:srgbClr val="262626"/>
                </a:solidFill>
                <a:latin typeface="Times New Roman" panose="02020603050405020304" pitchFamily="18" charset="0"/>
                <a:cs typeface="Times New Roman" panose="02020603050405020304" pitchFamily="18" charset="0"/>
              </a:rPr>
              <a:t>падіння здригання</a:t>
            </a:r>
            <a:r>
              <a:rPr lang="uk-UA" sz="1400" b="1" dirty="0" smtClean="0">
                <a:solidFill>
                  <a:srgbClr val="262626"/>
                </a:solidFill>
                <a:latin typeface="Times New Roman" panose="02020603050405020304" pitchFamily="18" charset="0"/>
                <a:cs typeface="Times New Roman" panose="02020603050405020304" pitchFamily="18" charset="0"/>
              </a:rPr>
              <a:t> </a:t>
            </a:r>
            <a:endParaRPr lang="uk-UA" sz="1400" dirty="0">
              <a:solidFill>
                <a:srgbClr val="00B0F0"/>
              </a:solidFill>
            </a:endParaRPr>
          </a:p>
        </p:txBody>
      </p:sp>
      <p:sp>
        <p:nvSpPr>
          <p:cNvPr id="7" name="Прямокутник 6"/>
          <p:cNvSpPr/>
          <p:nvPr/>
        </p:nvSpPr>
        <p:spPr>
          <a:xfrm>
            <a:off x="3432113" y="4667250"/>
            <a:ext cx="270121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2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овільний </a:t>
            </a:r>
            <a:r>
              <a:rPr lang="ru-RU" sz="1400" b="1" dirty="0">
                <a:solidFill>
                  <a:srgbClr val="262626"/>
                </a:solidFill>
                <a:latin typeface="Times New Roman" panose="02020603050405020304" pitchFamily="18" charset="0"/>
                <a:cs typeface="Times New Roman" panose="02020603050405020304" pitchFamily="18" charset="0"/>
              </a:rPr>
              <a:t>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(не</a:t>
            </a:r>
            <a:r>
              <a:rPr lang="en-US" sz="1400" b="1" dirty="0" smtClean="0">
                <a:solidFill>
                  <a:srgbClr val="262626"/>
                </a:solidFill>
                <a:latin typeface="Times New Roman" panose="02020603050405020304" pitchFamily="18" charset="0"/>
                <a:cs typeface="Times New Roman" panose="02020603050405020304" pitchFamily="18" charset="0"/>
              </a:rPr>
              <a:t> REM</a:t>
            </a:r>
            <a:r>
              <a:rPr lang="ru-RU" sz="1400" b="1" dirty="0" smtClean="0">
                <a:solidFill>
                  <a:srgbClr val="262626"/>
                </a:solidFill>
                <a:latin typeface="Times New Roman" panose="02020603050405020304" pitchFamily="18" charset="0"/>
                <a:cs typeface="Times New Roman" panose="02020603050405020304" pitchFamily="18" charset="0"/>
              </a:rPr>
              <a:t>)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оверхневий сон</a:t>
            </a:r>
          </a:p>
          <a:p>
            <a:pPr algn="ctr"/>
            <a:r>
              <a:rPr lang="ru-RU" sz="1400" b="1" dirty="0" smtClean="0">
                <a:solidFill>
                  <a:srgbClr val="262626"/>
                </a:solidFill>
                <a:latin typeface="Times New Roman" panose="02020603050405020304" pitchFamily="18" charset="0"/>
                <a:cs typeface="Times New Roman" panose="02020603050405020304" pitchFamily="18" charset="0"/>
              </a:rPr>
              <a:t> Зниження </a:t>
            </a:r>
            <a:r>
              <a:rPr lang="ru-RU" sz="1400" b="1" dirty="0">
                <a:solidFill>
                  <a:srgbClr val="262626"/>
                </a:solidFill>
                <a:latin typeface="Times New Roman" panose="02020603050405020304" pitchFamily="18" charset="0"/>
                <a:cs typeface="Times New Roman" panose="02020603050405020304" pitchFamily="18" charset="0"/>
              </a:rPr>
              <a:t>температури  </a:t>
            </a:r>
            <a:r>
              <a:rPr lang="ru-RU" sz="1400" b="1" dirty="0" smtClean="0">
                <a:solidFill>
                  <a:srgbClr val="262626"/>
                </a:solidFill>
                <a:latin typeface="Times New Roman" panose="02020603050405020304" pitchFamily="18" charset="0"/>
                <a:cs typeface="Times New Roman" panose="02020603050405020304" pitchFamily="18" charset="0"/>
              </a:rPr>
              <a:t>Уповільнення </a:t>
            </a:r>
            <a:r>
              <a:rPr lang="ru-RU" sz="1400" b="1" dirty="0">
                <a:solidFill>
                  <a:srgbClr val="262626"/>
                </a:solidFill>
                <a:latin typeface="Times New Roman" panose="02020603050405020304" pitchFamily="18" charset="0"/>
                <a:cs typeface="Times New Roman" panose="02020603050405020304" pitchFamily="18" charset="0"/>
              </a:rPr>
              <a:t>пульсу</a:t>
            </a:r>
            <a:r>
              <a:rPr lang="uk-UA" sz="1400" dirty="0" smtClean="0">
                <a:solidFill>
                  <a:srgbClr val="00B0F0"/>
                </a:solidFill>
              </a:rPr>
              <a:t> </a:t>
            </a:r>
            <a:r>
              <a:rPr lang="uk-UA" sz="1600" dirty="0" smtClean="0">
                <a:solidFill>
                  <a:srgbClr val="00B0F0"/>
                </a:solidFill>
              </a:rPr>
              <a:t>температури</a:t>
            </a:r>
            <a:endParaRPr lang="uk-UA" sz="1600" dirty="0">
              <a:solidFill>
                <a:srgbClr val="00B0F0"/>
              </a:solidFill>
            </a:endParaRPr>
          </a:p>
        </p:txBody>
      </p:sp>
      <p:sp>
        <p:nvSpPr>
          <p:cNvPr id="8" name="Прямокутник 7"/>
          <p:cNvSpPr/>
          <p:nvPr/>
        </p:nvSpPr>
        <p:spPr>
          <a:xfrm>
            <a:off x="6133323"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3-4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a:t>
            </a:r>
          </a:p>
          <a:p>
            <a:pPr algn="ctr"/>
            <a:r>
              <a:rPr lang="uk-UA" sz="1400" b="1" dirty="0" smtClean="0">
                <a:solidFill>
                  <a:srgbClr val="262626"/>
                </a:solidFill>
                <a:latin typeface="Times New Roman" panose="02020603050405020304" pitchFamily="18" charset="0"/>
                <a:cs typeface="Times New Roman" panose="02020603050405020304" pitchFamily="18" charset="0"/>
              </a:rPr>
              <a:t>Кожна фаза </a:t>
            </a:r>
          </a:p>
          <a:p>
            <a:pPr algn="ctr"/>
            <a:r>
              <a:rPr lang="ru-RU" sz="1400" b="1" dirty="0" smtClean="0">
                <a:solidFill>
                  <a:srgbClr val="262626"/>
                </a:solidFill>
                <a:latin typeface="Times New Roman" panose="02020603050405020304" pitchFamily="18" charset="0"/>
                <a:cs typeface="Times New Roman" panose="02020603050405020304" pitchFamily="18" charset="0"/>
              </a:rPr>
              <a:t>Глибокий сон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Роз</a:t>
            </a:r>
            <a:r>
              <a:rPr lang="uk-UA" sz="1400" b="1" dirty="0" smtClean="0">
                <a:solidFill>
                  <a:srgbClr val="262626"/>
                </a:solidFill>
                <a:latin typeface="Times New Roman" panose="02020603050405020304" pitchFamily="18" charset="0"/>
                <a:cs typeface="Times New Roman" panose="02020603050405020304" pitchFamily="18" charset="0"/>
              </a:rPr>
              <a:t>слаблення </a:t>
            </a:r>
          </a:p>
          <a:p>
            <a:pPr algn="ctr"/>
            <a:r>
              <a:rPr lang="uk-UA" sz="1400" b="1" dirty="0" smtClean="0">
                <a:solidFill>
                  <a:srgbClr val="262626"/>
                </a:solidFill>
                <a:latin typeface="Times New Roman" panose="02020603050405020304" pitchFamily="18" charset="0"/>
                <a:cs typeface="Times New Roman" panose="02020603050405020304" pitchFamily="18" charset="0"/>
              </a:rPr>
              <a:t>Відновлення</a:t>
            </a:r>
            <a:r>
              <a:rPr lang="ru-RU" sz="1400" b="1" dirty="0" smtClean="0">
                <a:solidFill>
                  <a:srgbClr val="262626"/>
                </a:solidFill>
                <a:latin typeface="Times New Roman" panose="02020603050405020304" pitchFamily="18" charset="0"/>
                <a:cs typeface="Times New Roman" panose="02020603050405020304" pitchFamily="18" charset="0"/>
              </a:rPr>
              <a:t>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uk-UA" sz="1600" dirty="0" smtClean="0">
                <a:solidFill>
                  <a:srgbClr val="00B0F0"/>
                </a:solidFill>
              </a:rPr>
              <a:t>температури</a:t>
            </a:r>
            <a:endParaRPr lang="uk-UA" sz="1600" dirty="0">
              <a:solidFill>
                <a:srgbClr val="00B0F0"/>
              </a:solidFill>
            </a:endParaRPr>
          </a:p>
        </p:txBody>
      </p:sp>
      <p:sp>
        <p:nvSpPr>
          <p:cNvPr id="9" name="Прямокутник 8"/>
          <p:cNvSpPr/>
          <p:nvPr/>
        </p:nvSpPr>
        <p:spPr>
          <a:xfrm>
            <a:off x="8808292"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Парадоксальний сон</a:t>
            </a:r>
          </a:p>
          <a:p>
            <a:pPr algn="ctr"/>
            <a:r>
              <a:rPr lang="uk-UA" sz="1400" b="1" dirty="0" smtClean="0">
                <a:solidFill>
                  <a:srgbClr val="262626"/>
                </a:solidFill>
                <a:latin typeface="Times New Roman" panose="02020603050405020304" pitchFamily="18" charset="0"/>
                <a:cs typeface="Times New Roman" panose="02020603050405020304" pitchFamily="18" charset="0"/>
              </a:rPr>
              <a:t>5 – 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Швидкий 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a:t>
            </a:r>
            <a:r>
              <a:rPr lang="en-US" sz="1400" b="1" dirty="0" smtClean="0">
                <a:solidFill>
                  <a:srgbClr val="262626"/>
                </a:solidFill>
                <a:latin typeface="Times New Roman" panose="02020603050405020304" pitchFamily="18" charset="0"/>
                <a:cs typeface="Times New Roman" panose="02020603050405020304" pitchFamily="18" charset="0"/>
              </a:rPr>
              <a:t>REM</a:t>
            </a:r>
            <a:r>
              <a:rPr lang="ru-RU" sz="1400" b="1" dirty="0" smtClean="0">
                <a:solidFill>
                  <a:srgbClr val="262626"/>
                </a:solidFill>
                <a:latin typeface="Times New Roman" panose="02020603050405020304" pitchFamily="18" charset="0"/>
                <a:cs typeface="Times New Roman" panose="02020603050405020304" pitchFamily="18" charset="0"/>
              </a:rPr>
              <a:t>) у І ціклі</a:t>
            </a:r>
          </a:p>
          <a:p>
            <a:pPr algn="ctr"/>
            <a:r>
              <a:rPr lang="ru-RU" sz="1400" b="1" dirty="0" smtClean="0">
                <a:solidFill>
                  <a:srgbClr val="262626"/>
                </a:solidFill>
                <a:latin typeface="Times New Roman" panose="02020603050405020304" pitchFamily="18" charset="0"/>
                <a:cs typeface="Times New Roman" panose="02020603050405020304" pitchFamily="18" charset="0"/>
              </a:rPr>
              <a:t>Сноведіння </a:t>
            </a:r>
          </a:p>
          <a:p>
            <a:pPr algn="ctr"/>
            <a:r>
              <a:rPr lang="ru-RU" sz="1400" b="1" dirty="0" smtClean="0">
                <a:solidFill>
                  <a:srgbClr val="262626"/>
                </a:solidFill>
                <a:latin typeface="Times New Roman" panose="02020603050405020304" pitchFamily="18" charset="0"/>
                <a:cs typeface="Times New Roman" panose="02020603050405020304" pitchFamily="18" charset="0"/>
              </a:rPr>
              <a:t>Висока активність </a:t>
            </a:r>
          </a:p>
          <a:p>
            <a:pPr algn="ctr"/>
            <a:r>
              <a:rPr lang="ru-RU" sz="1400" b="1" dirty="0" smtClean="0">
                <a:solidFill>
                  <a:srgbClr val="262626"/>
                </a:solidFill>
                <a:latin typeface="Times New Roman" panose="02020603050405020304" pitchFamily="18" charset="0"/>
                <a:cs typeface="Times New Roman" panose="02020603050405020304" pitchFamily="18" charset="0"/>
              </a:rPr>
              <a:t>головного мозоку </a:t>
            </a:r>
          </a:p>
          <a:p>
            <a:pPr algn="ctr"/>
            <a:r>
              <a:rPr lang="ru-RU" sz="1400" b="1" dirty="0" smtClean="0">
                <a:solidFill>
                  <a:srgbClr val="262626"/>
                </a:solidFill>
                <a:latin typeface="Times New Roman" panose="02020603050405020304" pitchFamily="18" charset="0"/>
                <a:cs typeface="Times New Roman" panose="02020603050405020304" pitchFamily="18" charset="0"/>
              </a:rPr>
              <a:t>Атонія </a:t>
            </a:r>
            <a:r>
              <a:rPr lang="uk-UA" sz="1400" b="1" dirty="0" smtClean="0">
                <a:solidFill>
                  <a:srgbClr val="262626"/>
                </a:solidFill>
                <a:latin typeface="Times New Roman" panose="02020603050405020304" pitchFamily="18" charset="0"/>
                <a:cs typeface="Times New Roman" panose="02020603050405020304" pitchFamily="18" charset="0"/>
              </a:rPr>
              <a:t>м'язів</a:t>
            </a:r>
          </a:p>
        </p:txBody>
      </p:sp>
      <p:sp>
        <p:nvSpPr>
          <p:cNvPr id="3" name="Прямокутник 2"/>
          <p:cNvSpPr/>
          <p:nvPr/>
        </p:nvSpPr>
        <p:spPr>
          <a:xfrm>
            <a:off x="335902" y="324167"/>
            <a:ext cx="11551298" cy="2862322"/>
          </a:xfrm>
          <a:prstGeom prst="rect">
            <a:avLst/>
          </a:prstGeom>
        </p:spPr>
        <p:txBody>
          <a:bodyPr wrap="square">
            <a:spAutoFit/>
          </a:bodyPr>
          <a:lstStyle/>
          <a:p>
            <a:pPr algn="just"/>
            <a:r>
              <a:rPr lang="uk-UA" b="1" dirty="0">
                <a:latin typeface="Times New Roman" panose="02020603050405020304" pitchFamily="18" charset="0"/>
                <a:cs typeface="Times New Roman" panose="02020603050405020304" pitchFamily="18" charset="0"/>
              </a:rPr>
              <a:t>Поверхневий сон складається з 2 фаз</a:t>
            </a:r>
            <a:r>
              <a:rPr lang="uk-UA" dirty="0">
                <a:latin typeface="Times New Roman" panose="02020603050405020304" pitchFamily="18" charset="0"/>
                <a:cs typeface="Times New Roman" panose="02020603050405020304" pitchFamily="18" charset="0"/>
              </a:rPr>
              <a:t>.  </a:t>
            </a:r>
            <a:endParaRPr lang="uk-UA" dirty="0" smtClean="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1</a:t>
            </a:r>
            <a:r>
              <a:rPr lang="en-AU" b="1"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фаза відбувається перехід від неспання до сну</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У цей час людину легко розбудити. Рух очей сповільнюється і м'язова активність знижується. Люди, які прокинулися від цієї фази сну, часто пам'ятають фрагментарні візуальні образи. Іноді під час засинання виникають </a:t>
            </a:r>
            <a:r>
              <a:rPr lang="uk-UA" b="1" dirty="0" smtClean="0">
                <a:latin typeface="Times New Roman" panose="02020603050405020304" pitchFamily="18" charset="0"/>
                <a:cs typeface="Times New Roman" panose="02020603050405020304" pitchFamily="18" charset="0"/>
              </a:rPr>
              <a:t>міоклонії </a:t>
            </a:r>
            <a:r>
              <a:rPr lang="uk-UA" sz="1600" dirty="0" smtClean="0">
                <a:latin typeface="Times New Roman" panose="02020603050405020304" pitchFamily="18" charset="0"/>
                <a:cs typeface="Times New Roman" panose="02020603050405020304" pitchFamily="18" charset="0"/>
              </a:rPr>
              <a:t>(мимовільні </a:t>
            </a:r>
            <a:r>
              <a:rPr lang="uk-UA" sz="1600" dirty="0">
                <a:latin typeface="Times New Roman" panose="02020603050405020304" pitchFamily="18" charset="0"/>
                <a:cs typeface="Times New Roman" panose="02020603050405020304" pitchFamily="18" charset="0"/>
              </a:rPr>
              <a:t>короткочасні (до 0,1 с.) скорочення певних м'язів або цілих груп м'язів, що виникають як під час рухів, так і в стані </a:t>
            </a:r>
            <a:r>
              <a:rPr lang="uk-UA" sz="1600" dirty="0" smtClean="0">
                <a:latin typeface="Times New Roman" panose="02020603050405020304" pitchFamily="18" charset="0"/>
                <a:cs typeface="Times New Roman" panose="02020603050405020304" pitchFamily="18" charset="0"/>
              </a:rPr>
              <a:t>спокою), </a:t>
            </a:r>
            <a:r>
              <a:rPr lang="uk-UA" dirty="0">
                <a:latin typeface="Times New Roman" panose="02020603050405020304" pitchFamily="18" charset="0"/>
                <a:cs typeface="Times New Roman" panose="02020603050405020304" pitchFamily="18" charset="0"/>
              </a:rPr>
              <a:t>яким часто передує відчуття падіння</a:t>
            </a:r>
            <a:r>
              <a:rPr lang="uk-UA"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2</a:t>
            </a:r>
            <a:r>
              <a:rPr lang="en-AU" b="1" dirty="0" smtClean="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фаза - поверхневого сну </a:t>
            </a:r>
            <a:r>
              <a:rPr lang="uk-UA" dirty="0">
                <a:latin typeface="Times New Roman" panose="02020603050405020304" pitchFamily="18" charset="0"/>
                <a:cs typeface="Times New Roman" panose="02020603050405020304" pitchFamily="18" charset="0"/>
              </a:rPr>
              <a:t>- рухи очей зупиняються, а мозкові хвилі стають повільнішими, з випадковими спалахами швидких хвиль, званих веретенами </a:t>
            </a:r>
            <a:r>
              <a:rPr lang="uk-UA" dirty="0" smtClean="0">
                <a:latin typeface="Times New Roman" panose="02020603050405020304" pitchFamily="18" charset="0"/>
                <a:cs typeface="Times New Roman" panose="02020603050405020304" pitchFamily="18" charset="0"/>
              </a:rPr>
              <a:t>сну. </a:t>
            </a:r>
            <a:r>
              <a:rPr lang="uk-UA" b="1" dirty="0" smtClean="0">
                <a:latin typeface="Times New Roman" panose="02020603050405020304" pitchFamily="18" charset="0"/>
                <a:cs typeface="Times New Roman" panose="02020603050405020304" pitchFamily="18" charset="0"/>
              </a:rPr>
              <a:t>Реєструються</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альфа-хвилі </a:t>
            </a:r>
          </a:p>
          <a:p>
            <a:pPr algn="just"/>
            <a:r>
              <a:rPr lang="uk-UA" b="1" dirty="0">
                <a:latin typeface="Times New Roman" panose="02020603050405020304" pitchFamily="18" charset="0"/>
                <a:cs typeface="Times New Roman" panose="02020603050405020304" pitchFamily="18" charset="0"/>
              </a:rPr>
              <a:t>3</a:t>
            </a:r>
            <a:r>
              <a:rPr lang="en-AU" b="1" dirty="0" smtClean="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фаза - глибокого сну. </a:t>
            </a:r>
            <a:r>
              <a:rPr lang="uk-UA" dirty="0">
                <a:latin typeface="Times New Roman" panose="02020603050405020304" pitchFamily="18" charset="0"/>
                <a:cs typeface="Times New Roman" panose="02020603050405020304" pitchFamily="18" charset="0"/>
              </a:rPr>
              <a:t>З'являються повільні мозкові хвилі, звані </a:t>
            </a:r>
            <a:r>
              <a:rPr lang="uk-UA" b="1" dirty="0">
                <a:latin typeface="Times New Roman" panose="02020603050405020304" pitchFamily="18" charset="0"/>
                <a:cs typeface="Times New Roman" panose="02020603050405020304" pitchFamily="18" charset="0"/>
              </a:rPr>
              <a:t>дельта-хвилями</a:t>
            </a:r>
            <a:r>
              <a:rPr lang="uk-UA" dirty="0">
                <a:latin typeface="Times New Roman" panose="02020603050405020304" pitchFamily="18" charset="0"/>
                <a:cs typeface="Times New Roman" panose="02020603050405020304" pitchFamily="18" charset="0"/>
              </a:rPr>
              <a:t>, які перемежовуються з більш швидкими хвилями. </a:t>
            </a:r>
            <a:endParaRPr lang="uk-UA" dirty="0" smtClean="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4</a:t>
            </a:r>
            <a:r>
              <a:rPr lang="en-AU" b="1" dirty="0" smtClean="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фаза </a:t>
            </a:r>
            <a:r>
              <a:rPr lang="uk-UA" dirty="0">
                <a:latin typeface="Times New Roman" panose="02020603050405020304" pitchFamily="18" charset="0"/>
                <a:cs typeface="Times New Roman" panose="02020603050405020304" pitchFamily="18" charset="0"/>
              </a:rPr>
              <a:t>- майже виключно </a:t>
            </a:r>
            <a:r>
              <a:rPr lang="uk-UA" b="1" dirty="0">
                <a:latin typeface="Times New Roman" panose="02020603050405020304" pitchFamily="18" charset="0"/>
                <a:cs typeface="Times New Roman" panose="02020603050405020304" pitchFamily="18" charset="0"/>
              </a:rPr>
              <a:t>реєструються</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дельта-хвилі.</a:t>
            </a:r>
            <a:r>
              <a:rPr lang="uk-UA" dirty="0">
                <a:latin typeface="Times New Roman" panose="02020603050405020304" pitchFamily="18" charset="0"/>
                <a:cs typeface="Times New Roman" panose="02020603050405020304" pitchFamily="18" charset="0"/>
              </a:rPr>
              <a:t> Під час глибокого сну людину дуже важко розбудити.</a:t>
            </a:r>
          </a:p>
        </p:txBody>
      </p:sp>
      <p:sp>
        <p:nvSpPr>
          <p:cNvPr id="10" name="Прямокутник 9"/>
          <p:cNvSpPr/>
          <p:nvPr/>
        </p:nvSpPr>
        <p:spPr>
          <a:xfrm>
            <a:off x="10834783" y="5805451"/>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1189796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Сон и нарушения метаболизма"/>
          <p:cNvPicPr/>
          <p:nvPr/>
        </p:nvPicPr>
        <p:blipFill>
          <a:blip r:embed="rId2">
            <a:extLst>
              <a:ext uri="{28A0092B-C50C-407E-A947-70E740481C1C}">
                <a14:useLocalDpi xmlns:a14="http://schemas.microsoft.com/office/drawing/2010/main" val="0"/>
              </a:ext>
            </a:extLst>
          </a:blip>
          <a:srcRect/>
          <a:stretch>
            <a:fillRect/>
          </a:stretch>
        </p:blipFill>
        <p:spPr bwMode="auto">
          <a:xfrm>
            <a:off x="576747" y="3317131"/>
            <a:ext cx="10906514" cy="3290199"/>
          </a:xfrm>
          <a:prstGeom prst="rect">
            <a:avLst/>
          </a:prstGeom>
          <a:noFill/>
          <a:ln>
            <a:noFill/>
          </a:ln>
        </p:spPr>
      </p:pic>
      <p:sp>
        <p:nvSpPr>
          <p:cNvPr id="4" name="Прямокутник 3"/>
          <p:cNvSpPr/>
          <p:nvPr/>
        </p:nvSpPr>
        <p:spPr>
          <a:xfrm>
            <a:off x="265923" y="207607"/>
            <a:ext cx="11734799" cy="646331"/>
          </a:xfrm>
          <a:prstGeom prst="rect">
            <a:avLst/>
          </a:prstGeom>
        </p:spPr>
        <p:txBody>
          <a:bodyPr wrap="square">
            <a:spAutoFit/>
          </a:bodyPr>
          <a:lstStyle/>
          <a:p>
            <a:endParaRPr lang="en-US" dirty="0" smtClean="0">
              <a:solidFill>
                <a:srgbClr val="262626"/>
              </a:solidFill>
              <a:latin typeface="Open Sans"/>
            </a:endParaRPr>
          </a:p>
          <a:p>
            <a:endParaRPr lang="uk-UA" b="0" i="0" dirty="0">
              <a:solidFill>
                <a:srgbClr val="262626"/>
              </a:solidFill>
              <a:effectLst/>
              <a:latin typeface="Open Sans"/>
            </a:endParaRPr>
          </a:p>
        </p:txBody>
      </p:sp>
      <p:sp>
        <p:nvSpPr>
          <p:cNvPr id="2" name="Прямокутник 1"/>
          <p:cNvSpPr/>
          <p:nvPr/>
        </p:nvSpPr>
        <p:spPr>
          <a:xfrm>
            <a:off x="734981" y="4667250"/>
            <a:ext cx="268605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1- 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Сон </a:t>
            </a:r>
            <a:r>
              <a:rPr lang="uk-UA" sz="1400" b="1" dirty="0" smtClean="0">
                <a:solidFill>
                  <a:srgbClr val="262626"/>
                </a:solidFill>
                <a:latin typeface="Times New Roman" panose="02020603050405020304" pitchFamily="18" charset="0"/>
                <a:cs typeface="Times New Roman" panose="02020603050405020304" pitchFamily="18" charset="0"/>
              </a:rPr>
              <a:t>дуже</a:t>
            </a:r>
            <a:r>
              <a:rPr lang="ru-RU" sz="1400" b="1" dirty="0" smtClean="0">
                <a:solidFill>
                  <a:srgbClr val="262626"/>
                </a:solidFill>
                <a:latin typeface="Times New Roman" panose="02020603050405020304" pitchFamily="18" charset="0"/>
                <a:cs typeface="Times New Roman" panose="02020603050405020304" pitchFamily="18" charset="0"/>
              </a:rPr>
              <a:t> поверхневий Відчуття </a:t>
            </a:r>
            <a:r>
              <a:rPr lang="ru-RU" sz="1400" b="1" dirty="0">
                <a:solidFill>
                  <a:srgbClr val="262626"/>
                </a:solidFill>
                <a:latin typeface="Times New Roman" panose="02020603050405020304" pitchFamily="18" charset="0"/>
                <a:cs typeface="Times New Roman" panose="02020603050405020304" pitchFamily="18" charset="0"/>
              </a:rPr>
              <a:t>падіння здригання</a:t>
            </a:r>
            <a:r>
              <a:rPr lang="uk-UA" sz="1400" b="1" dirty="0" smtClean="0">
                <a:solidFill>
                  <a:srgbClr val="262626"/>
                </a:solidFill>
                <a:latin typeface="Times New Roman" panose="02020603050405020304" pitchFamily="18" charset="0"/>
                <a:cs typeface="Times New Roman" panose="02020603050405020304" pitchFamily="18" charset="0"/>
              </a:rPr>
              <a:t> </a:t>
            </a:r>
            <a:endParaRPr lang="uk-UA" sz="1400" dirty="0">
              <a:solidFill>
                <a:srgbClr val="00B0F0"/>
              </a:solidFill>
            </a:endParaRPr>
          </a:p>
        </p:txBody>
      </p:sp>
      <p:sp>
        <p:nvSpPr>
          <p:cNvPr id="7" name="Прямокутник 6"/>
          <p:cNvSpPr/>
          <p:nvPr/>
        </p:nvSpPr>
        <p:spPr>
          <a:xfrm>
            <a:off x="3432113" y="4667250"/>
            <a:ext cx="270121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2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овільний </a:t>
            </a:r>
            <a:r>
              <a:rPr lang="ru-RU" sz="1400" b="1" dirty="0">
                <a:solidFill>
                  <a:srgbClr val="262626"/>
                </a:solidFill>
                <a:latin typeface="Times New Roman" panose="02020603050405020304" pitchFamily="18" charset="0"/>
                <a:cs typeface="Times New Roman" panose="02020603050405020304" pitchFamily="18" charset="0"/>
              </a:rPr>
              <a:t>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(не</a:t>
            </a:r>
            <a:r>
              <a:rPr lang="en-US" sz="1400" b="1" dirty="0" smtClean="0">
                <a:solidFill>
                  <a:srgbClr val="262626"/>
                </a:solidFill>
                <a:latin typeface="Times New Roman" panose="02020603050405020304" pitchFamily="18" charset="0"/>
                <a:cs typeface="Times New Roman" panose="02020603050405020304" pitchFamily="18" charset="0"/>
              </a:rPr>
              <a:t> REM</a:t>
            </a:r>
            <a:r>
              <a:rPr lang="ru-RU" sz="1400" b="1" dirty="0" smtClean="0">
                <a:solidFill>
                  <a:srgbClr val="262626"/>
                </a:solidFill>
                <a:latin typeface="Times New Roman" panose="02020603050405020304" pitchFamily="18" charset="0"/>
                <a:cs typeface="Times New Roman" panose="02020603050405020304" pitchFamily="18" charset="0"/>
              </a:rPr>
              <a:t>)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оверхневий </a:t>
            </a:r>
            <a:r>
              <a:rPr lang="ru-RU" sz="1400" b="1" dirty="0">
                <a:solidFill>
                  <a:srgbClr val="262626"/>
                </a:solidFill>
                <a:latin typeface="Times New Roman" panose="02020603050405020304" pitchFamily="18" charset="0"/>
                <a:cs typeface="Times New Roman" panose="02020603050405020304" pitchFamily="18" charset="0"/>
              </a:rPr>
              <a:t>сон </a:t>
            </a:r>
            <a:endParaRPr lang="ru-RU"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Зниження </a:t>
            </a:r>
            <a:r>
              <a:rPr lang="ru-RU" sz="1400" b="1" dirty="0">
                <a:solidFill>
                  <a:srgbClr val="262626"/>
                </a:solidFill>
                <a:latin typeface="Times New Roman" panose="02020603050405020304" pitchFamily="18" charset="0"/>
                <a:cs typeface="Times New Roman" panose="02020603050405020304" pitchFamily="18" charset="0"/>
              </a:rPr>
              <a:t>температури  </a:t>
            </a:r>
            <a:r>
              <a:rPr lang="ru-RU" sz="1400" b="1" dirty="0" smtClean="0">
                <a:solidFill>
                  <a:srgbClr val="262626"/>
                </a:solidFill>
                <a:latin typeface="Times New Roman" panose="02020603050405020304" pitchFamily="18" charset="0"/>
                <a:cs typeface="Times New Roman" panose="02020603050405020304" pitchFamily="18" charset="0"/>
              </a:rPr>
              <a:t>Уповільнення </a:t>
            </a:r>
            <a:r>
              <a:rPr lang="ru-RU" sz="1400" b="1" dirty="0">
                <a:solidFill>
                  <a:srgbClr val="262626"/>
                </a:solidFill>
                <a:latin typeface="Times New Roman" panose="02020603050405020304" pitchFamily="18" charset="0"/>
                <a:cs typeface="Times New Roman" panose="02020603050405020304" pitchFamily="18" charset="0"/>
              </a:rPr>
              <a:t>пульсу</a:t>
            </a:r>
            <a:r>
              <a:rPr lang="uk-UA" sz="1400" dirty="0" smtClean="0">
                <a:solidFill>
                  <a:srgbClr val="00B0F0"/>
                </a:solidFill>
              </a:rPr>
              <a:t> </a:t>
            </a:r>
            <a:r>
              <a:rPr lang="uk-UA" sz="1600" dirty="0" smtClean="0">
                <a:solidFill>
                  <a:srgbClr val="00B0F0"/>
                </a:solidFill>
              </a:rPr>
              <a:t>температури</a:t>
            </a:r>
            <a:endParaRPr lang="uk-UA" sz="1600" dirty="0">
              <a:solidFill>
                <a:srgbClr val="00B0F0"/>
              </a:solidFill>
            </a:endParaRPr>
          </a:p>
        </p:txBody>
      </p:sp>
      <p:sp>
        <p:nvSpPr>
          <p:cNvPr id="8" name="Прямокутник 7"/>
          <p:cNvSpPr/>
          <p:nvPr/>
        </p:nvSpPr>
        <p:spPr>
          <a:xfrm>
            <a:off x="6133323"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3-4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a:t>
            </a:r>
          </a:p>
          <a:p>
            <a:pPr algn="ctr"/>
            <a:r>
              <a:rPr lang="uk-UA" sz="1400" b="1" dirty="0" smtClean="0">
                <a:solidFill>
                  <a:srgbClr val="262626"/>
                </a:solidFill>
                <a:latin typeface="Times New Roman" panose="02020603050405020304" pitchFamily="18" charset="0"/>
                <a:cs typeface="Times New Roman" panose="02020603050405020304" pitchFamily="18" charset="0"/>
              </a:rPr>
              <a:t>Кожна фаза </a:t>
            </a:r>
          </a:p>
          <a:p>
            <a:pPr algn="ctr"/>
            <a:r>
              <a:rPr lang="ru-RU" sz="1400" b="1" dirty="0" smtClean="0">
                <a:solidFill>
                  <a:srgbClr val="262626"/>
                </a:solidFill>
                <a:latin typeface="Times New Roman" panose="02020603050405020304" pitchFamily="18" charset="0"/>
                <a:cs typeface="Times New Roman" panose="02020603050405020304" pitchFamily="18" charset="0"/>
              </a:rPr>
              <a:t>Глибокий сон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Роз</a:t>
            </a:r>
            <a:r>
              <a:rPr lang="uk-UA" sz="1400" b="1" dirty="0" smtClean="0">
                <a:solidFill>
                  <a:srgbClr val="262626"/>
                </a:solidFill>
                <a:latin typeface="Times New Roman" panose="02020603050405020304" pitchFamily="18" charset="0"/>
                <a:cs typeface="Times New Roman" panose="02020603050405020304" pitchFamily="18" charset="0"/>
              </a:rPr>
              <a:t>слаблення </a:t>
            </a:r>
          </a:p>
          <a:p>
            <a:pPr algn="ctr"/>
            <a:r>
              <a:rPr lang="uk-UA" sz="1400" b="1" dirty="0" smtClean="0">
                <a:solidFill>
                  <a:srgbClr val="262626"/>
                </a:solidFill>
                <a:latin typeface="Times New Roman" panose="02020603050405020304" pitchFamily="18" charset="0"/>
                <a:cs typeface="Times New Roman" panose="02020603050405020304" pitchFamily="18" charset="0"/>
              </a:rPr>
              <a:t>Відновлення</a:t>
            </a:r>
            <a:r>
              <a:rPr lang="ru-RU" sz="1400" b="1" dirty="0" smtClean="0">
                <a:solidFill>
                  <a:srgbClr val="262626"/>
                </a:solidFill>
                <a:latin typeface="Times New Roman" panose="02020603050405020304" pitchFamily="18" charset="0"/>
                <a:cs typeface="Times New Roman" panose="02020603050405020304" pitchFamily="18" charset="0"/>
              </a:rPr>
              <a:t>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uk-UA" sz="1600" dirty="0" smtClean="0">
                <a:solidFill>
                  <a:srgbClr val="00B0F0"/>
                </a:solidFill>
              </a:rPr>
              <a:t>температури</a:t>
            </a:r>
            <a:endParaRPr lang="uk-UA" sz="1600" dirty="0">
              <a:solidFill>
                <a:srgbClr val="00B0F0"/>
              </a:solidFill>
            </a:endParaRPr>
          </a:p>
        </p:txBody>
      </p:sp>
      <p:sp>
        <p:nvSpPr>
          <p:cNvPr id="9" name="Прямокутник 8"/>
          <p:cNvSpPr/>
          <p:nvPr/>
        </p:nvSpPr>
        <p:spPr>
          <a:xfrm>
            <a:off x="8808292"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Парадоксальний сон</a:t>
            </a:r>
          </a:p>
          <a:p>
            <a:pPr algn="ctr"/>
            <a:r>
              <a:rPr lang="uk-UA" sz="1400" b="1" dirty="0" smtClean="0">
                <a:solidFill>
                  <a:srgbClr val="262626"/>
                </a:solidFill>
                <a:latin typeface="Times New Roman" panose="02020603050405020304" pitchFamily="18" charset="0"/>
                <a:cs typeface="Times New Roman" panose="02020603050405020304" pitchFamily="18" charset="0"/>
              </a:rPr>
              <a:t>5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Швидкий 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a:t>
            </a:r>
            <a:r>
              <a:rPr lang="en-US" sz="1400" b="1" dirty="0" smtClean="0">
                <a:solidFill>
                  <a:srgbClr val="262626"/>
                </a:solidFill>
                <a:latin typeface="Times New Roman" panose="02020603050405020304" pitchFamily="18" charset="0"/>
                <a:cs typeface="Times New Roman" panose="02020603050405020304" pitchFamily="18" charset="0"/>
              </a:rPr>
              <a:t>REM</a:t>
            </a:r>
            <a:r>
              <a:rPr lang="ru-RU" sz="1400" b="1" dirty="0" smtClean="0">
                <a:solidFill>
                  <a:srgbClr val="262626"/>
                </a:solidFill>
                <a:latin typeface="Times New Roman" panose="02020603050405020304" pitchFamily="18" charset="0"/>
                <a:cs typeface="Times New Roman" panose="02020603050405020304" pitchFamily="18" charset="0"/>
              </a:rPr>
              <a:t>) у І ціклі</a:t>
            </a:r>
          </a:p>
          <a:p>
            <a:pPr algn="ctr"/>
            <a:r>
              <a:rPr lang="ru-RU" sz="1400" b="1" dirty="0" smtClean="0">
                <a:solidFill>
                  <a:srgbClr val="262626"/>
                </a:solidFill>
                <a:latin typeface="Times New Roman" panose="02020603050405020304" pitchFamily="18" charset="0"/>
                <a:cs typeface="Times New Roman" panose="02020603050405020304" pitchFamily="18" charset="0"/>
              </a:rPr>
              <a:t>Сноведіння Висока активність головного мозоку Атонія </a:t>
            </a:r>
            <a:r>
              <a:rPr lang="uk-UA" sz="1400" b="1" dirty="0" smtClean="0">
                <a:solidFill>
                  <a:srgbClr val="262626"/>
                </a:solidFill>
                <a:latin typeface="Times New Roman" panose="02020603050405020304" pitchFamily="18" charset="0"/>
                <a:cs typeface="Times New Roman" panose="02020603050405020304" pitchFamily="18" charset="0"/>
              </a:rPr>
              <a:t>м'язів</a:t>
            </a:r>
          </a:p>
        </p:txBody>
      </p:sp>
      <p:sp>
        <p:nvSpPr>
          <p:cNvPr id="3" name="Прямокутник 2"/>
          <p:cNvSpPr/>
          <p:nvPr/>
        </p:nvSpPr>
        <p:spPr>
          <a:xfrm>
            <a:off x="265923" y="233303"/>
            <a:ext cx="11611946" cy="3170099"/>
          </a:xfrm>
          <a:prstGeom prst="rect">
            <a:avLst/>
          </a:prstGeom>
        </p:spPr>
        <p:txBody>
          <a:bodyPr wrap="square">
            <a:spAutoFit/>
          </a:bodyPr>
          <a:lstStyle/>
          <a:p>
            <a:pPr algn="just"/>
            <a:r>
              <a:rPr lang="uk-UA" sz="2000" dirty="0" smtClean="0">
                <a:solidFill>
                  <a:srgbClr val="000000"/>
                </a:solidFill>
                <a:latin typeface="Times New Roman" panose="02020603050405020304" pitchFamily="18" charset="0"/>
                <a:cs typeface="Times New Roman" panose="02020603050405020304" pitchFamily="18" charset="0"/>
              </a:rPr>
              <a:t>          Люди, прокинувшись у 4 фазу, почуваються дезорієнтованими протягом кількох хвилин і часто не розуміють, де перебувають. </a:t>
            </a:r>
          </a:p>
          <a:p>
            <a:pPr algn="just"/>
            <a:r>
              <a:rPr lang="uk-UA" sz="2000" b="1" dirty="0" smtClean="0">
                <a:solidFill>
                  <a:srgbClr val="000000"/>
                </a:solidFill>
                <a:latin typeface="Times New Roman" panose="02020603050405020304" pitchFamily="18" charset="0"/>
                <a:cs typeface="Times New Roman" panose="02020603050405020304" pitchFamily="18" charset="0"/>
              </a:rPr>
              <a:t>Знижуються артеріальний тиск і частота серцевих скорочень (ЧСС), сповільнюється частота дихання</a:t>
            </a:r>
            <a:r>
              <a:rPr lang="uk-UA" sz="2000" dirty="0" smtClean="0">
                <a:solidFill>
                  <a:srgbClr val="000000"/>
                </a:solidFill>
                <a:latin typeface="Times New Roman" panose="02020603050405020304" pitchFamily="18" charset="0"/>
                <a:cs typeface="Times New Roman" panose="02020603050405020304" pitchFamily="18" charset="0"/>
              </a:rPr>
              <a:t>. </a:t>
            </a:r>
          </a:p>
          <a:p>
            <a:pPr algn="just"/>
            <a:r>
              <a:rPr lang="uk-UA" sz="2000" b="1" dirty="0" smtClean="0">
                <a:solidFill>
                  <a:srgbClr val="000000"/>
                </a:solidFill>
                <a:latin typeface="Times New Roman" panose="02020603050405020304" pitchFamily="18" charset="0"/>
                <a:cs typeface="Times New Roman" panose="02020603050405020304" pitchFamily="18" charset="0"/>
              </a:rPr>
              <a:t>Секреція гормону росту </a:t>
            </a:r>
            <a:r>
              <a:rPr lang="uk-UA" sz="2000" dirty="0" smtClean="0">
                <a:solidFill>
                  <a:srgbClr val="000000"/>
                </a:solidFill>
                <a:latin typeface="Times New Roman" panose="02020603050405020304" pitchFamily="18" charset="0"/>
                <a:cs typeface="Times New Roman" panose="02020603050405020304" pitchFamily="18" charset="0"/>
              </a:rPr>
              <a:t>в період сну приблизно в 3 рази перевищує таку під час неспання й особливо виражена в 4 фазу глибокого сну. При зменшенні тривалості повільнохвильового сну підвищується </a:t>
            </a:r>
            <a:r>
              <a:rPr lang="uk-UA" sz="2000" b="1" dirty="0" smtClean="0">
                <a:solidFill>
                  <a:srgbClr val="000000"/>
                </a:solidFill>
                <a:latin typeface="Times New Roman" panose="02020603050405020304" pitchFamily="18" charset="0"/>
                <a:cs typeface="Times New Roman" panose="02020603050405020304" pitchFamily="18" charset="0"/>
              </a:rPr>
              <a:t>ризик ожиріння. </a:t>
            </a:r>
            <a:r>
              <a:rPr lang="uk-UA" sz="2000" dirty="0" smtClean="0">
                <a:solidFill>
                  <a:srgbClr val="000000"/>
                </a:solidFill>
                <a:latin typeface="Times New Roman" panose="02020603050405020304" pitchFamily="18" charset="0"/>
                <a:cs typeface="Times New Roman" panose="02020603050405020304" pitchFamily="18" charset="0"/>
              </a:rPr>
              <a:t>Перехресне дослідження за участю 2745 чоловіків віком від 65 років, яким було проведено полісомнографію, показало, що незалежно від загальної тривалості сну саме тривалість повільнохвильового сну обернено пропорційна до індексу маси </a:t>
            </a:r>
            <a:r>
              <a:rPr lang="ru-RU" sz="2000" b="1" dirty="0" smtClean="0">
                <a:solidFill>
                  <a:srgbClr val="000000"/>
                </a:solidFill>
                <a:latin typeface="Times New Roman" panose="02020603050405020304" pitchFamily="18" charset="0"/>
                <a:cs typeface="Times New Roman" panose="02020603050405020304" pitchFamily="18" charset="0"/>
              </a:rPr>
              <a:t>(ІМТ) </a:t>
            </a:r>
            <a:r>
              <a:rPr lang="en-US" sz="2000" b="1" dirty="0" smtClean="0">
                <a:solidFill>
                  <a:srgbClr val="000000"/>
                </a:solidFill>
                <a:latin typeface="Times New Roman" panose="02020603050405020304" pitchFamily="18" charset="0"/>
                <a:cs typeface="Times New Roman" panose="02020603050405020304" pitchFamily="18" charset="0"/>
              </a:rPr>
              <a:t>– </a:t>
            </a:r>
            <a:r>
              <a:rPr lang="uk-UA" sz="2000" b="1" dirty="0" smtClean="0">
                <a:solidFill>
                  <a:srgbClr val="000000"/>
                </a:solidFill>
                <a:latin typeface="Times New Roman" panose="02020603050405020304" pitchFamily="18" charset="0"/>
                <a:cs typeface="Times New Roman" panose="02020603050405020304" pitchFamily="18" charset="0"/>
              </a:rPr>
              <a:t>індекс маси тіла (</a:t>
            </a:r>
            <a:r>
              <a:rPr lang="uk-UA" sz="2000" b="1" dirty="0">
                <a:latin typeface="Times New Roman" panose="02020603050405020304" pitchFamily="18" charset="0"/>
                <a:cs typeface="Times New Roman" panose="02020603050405020304" pitchFamily="18" charset="0"/>
              </a:rPr>
              <a:t>ІМТ = маса тіла (кг)/ріст (</a:t>
            </a:r>
            <a:r>
              <a:rPr lang="uk-UA" sz="2000" b="1" dirty="0" smtClean="0">
                <a:latin typeface="Times New Roman" panose="02020603050405020304" pitchFamily="18" charset="0"/>
                <a:cs typeface="Times New Roman" panose="02020603050405020304" pitchFamily="18" charset="0"/>
              </a:rPr>
              <a:t>м)²)</a:t>
            </a:r>
            <a:r>
              <a:rPr lang="uk-UA" sz="2000" b="1" dirty="0" smtClean="0">
                <a:solidFill>
                  <a:srgbClr val="000000"/>
                </a:solidFill>
                <a:latin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cs typeface="Times New Roman" panose="02020603050405020304" pitchFamily="18" charset="0"/>
              </a:rPr>
              <a:t> </a:t>
            </a:r>
            <a:r>
              <a:rPr lang="ru-RU" sz="2000" dirty="0">
                <a:solidFill>
                  <a:srgbClr val="000000"/>
                </a:solidFill>
                <a:latin typeface="Times New Roman" panose="02020603050405020304" pitchFamily="18" charset="0"/>
                <a:cs typeface="Times New Roman" panose="02020603050405020304" pitchFamily="18" charset="0"/>
              </a:rPr>
              <a:t>и </a:t>
            </a:r>
            <a:r>
              <a:rPr lang="ru-RU" sz="2000" b="1" dirty="0">
                <a:solidFill>
                  <a:srgbClr val="000000"/>
                </a:solidFill>
                <a:latin typeface="Times New Roman" panose="02020603050405020304" pitchFamily="18" charset="0"/>
                <a:cs typeface="Times New Roman" panose="02020603050405020304" pitchFamily="18" charset="0"/>
              </a:rPr>
              <a:t>окружности </a:t>
            </a:r>
            <a:r>
              <a:rPr lang="ru-RU" sz="2000" b="1" dirty="0" smtClean="0">
                <a:solidFill>
                  <a:srgbClr val="000000"/>
                </a:solidFill>
                <a:latin typeface="Times New Roman" panose="02020603050405020304" pitchFamily="18" charset="0"/>
                <a:cs typeface="Times New Roman" panose="02020603050405020304" pitchFamily="18" charset="0"/>
              </a:rPr>
              <a:t>талии</a:t>
            </a:r>
            <a:r>
              <a:rPr lang="ru-RU" sz="2000" dirty="0" smtClean="0">
                <a:solidFill>
                  <a:srgbClr val="000000"/>
                </a:solidFill>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p:txBody>
      </p:sp>
      <p:sp>
        <p:nvSpPr>
          <p:cNvPr id="10" name="Прямокутник 9"/>
          <p:cNvSpPr/>
          <p:nvPr/>
        </p:nvSpPr>
        <p:spPr>
          <a:xfrm>
            <a:off x="10987768" y="5740137"/>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757455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Сон и нарушения метаболизма"/>
          <p:cNvPicPr/>
          <p:nvPr/>
        </p:nvPicPr>
        <p:blipFill>
          <a:blip r:embed="rId2">
            <a:extLst>
              <a:ext uri="{28A0092B-C50C-407E-A947-70E740481C1C}">
                <a14:useLocalDpi xmlns:a14="http://schemas.microsoft.com/office/drawing/2010/main" val="0"/>
              </a:ext>
            </a:extLst>
          </a:blip>
          <a:srcRect/>
          <a:stretch>
            <a:fillRect/>
          </a:stretch>
        </p:blipFill>
        <p:spPr bwMode="auto">
          <a:xfrm>
            <a:off x="690157" y="3356722"/>
            <a:ext cx="10796684" cy="3035455"/>
          </a:xfrm>
          <a:prstGeom prst="rect">
            <a:avLst/>
          </a:prstGeom>
          <a:noFill/>
          <a:ln>
            <a:noFill/>
          </a:ln>
        </p:spPr>
      </p:pic>
      <p:sp>
        <p:nvSpPr>
          <p:cNvPr id="4" name="Прямокутник 3"/>
          <p:cNvSpPr/>
          <p:nvPr/>
        </p:nvSpPr>
        <p:spPr>
          <a:xfrm>
            <a:off x="299260" y="192610"/>
            <a:ext cx="11668125" cy="3662541"/>
          </a:xfrm>
          <a:prstGeom prst="rect">
            <a:avLst/>
          </a:prstGeom>
        </p:spPr>
        <p:txBody>
          <a:bodyPr wrap="square">
            <a:spAutoFit/>
          </a:bodyPr>
          <a:lstStyle/>
          <a:p>
            <a:pPr algn="just"/>
            <a:r>
              <a:rPr lang="uk-UA" sz="2000" b="1" dirty="0" smtClean="0">
                <a:solidFill>
                  <a:srgbClr val="262626"/>
                </a:solidFill>
                <a:latin typeface="Times New Roman" panose="02020603050405020304" pitchFamily="18" charset="0"/>
                <a:cs typeface="Times New Roman" panose="02020603050405020304" pitchFamily="18" charset="0"/>
              </a:rPr>
              <a:t>5 фаза сну </a:t>
            </a:r>
            <a:r>
              <a:rPr lang="uk-UA" sz="2000" b="1" dirty="0">
                <a:solidFill>
                  <a:srgbClr val="262626"/>
                </a:solidFill>
                <a:latin typeface="Times New Roman" panose="02020603050405020304" pitchFamily="18" charset="0"/>
                <a:cs typeface="Times New Roman" panose="02020603050405020304" pitchFamily="18" charset="0"/>
              </a:rPr>
              <a:t>(</a:t>
            </a:r>
            <a:r>
              <a:rPr lang="en-AU" sz="2000" b="1" dirty="0">
                <a:solidFill>
                  <a:srgbClr val="262626"/>
                </a:solidFill>
                <a:latin typeface="Times New Roman" panose="02020603050405020304" pitchFamily="18" charset="0"/>
                <a:cs typeface="Times New Roman" panose="02020603050405020304" pitchFamily="18" charset="0"/>
              </a:rPr>
              <a:t>rapid eye movement - REM-</a:t>
            </a:r>
            <a:r>
              <a:rPr lang="uk-UA" sz="2000" b="1" dirty="0">
                <a:solidFill>
                  <a:srgbClr val="262626"/>
                </a:solidFill>
                <a:latin typeface="Times New Roman" panose="02020603050405020304" pitchFamily="18" charset="0"/>
                <a:cs typeface="Times New Roman" panose="02020603050405020304" pitchFamily="18" charset="0"/>
              </a:rPr>
              <a:t>сон) </a:t>
            </a:r>
            <a:r>
              <a:rPr lang="uk-UA" sz="2000" b="1" dirty="0">
                <a:solidFill>
                  <a:srgbClr val="C00000"/>
                </a:solidFill>
                <a:latin typeface="Times New Roman" panose="02020603050405020304" pitchFamily="18" charset="0"/>
                <a:cs typeface="Times New Roman" panose="02020603050405020304" pitchFamily="18" charset="0"/>
              </a:rPr>
              <a:t>парадоксального</a:t>
            </a:r>
            <a:r>
              <a:rPr lang="uk-UA" sz="2000" dirty="0">
                <a:solidFill>
                  <a:srgbClr val="C00000"/>
                </a:solidFill>
                <a:latin typeface="Times New Roman" panose="02020603050405020304" pitchFamily="18" charset="0"/>
                <a:cs typeface="Times New Roman" panose="02020603050405020304" pitchFamily="18" charset="0"/>
              </a:rPr>
              <a:t> </a:t>
            </a:r>
            <a:r>
              <a:rPr lang="uk-UA" sz="2000" b="1" dirty="0" smtClean="0">
                <a:solidFill>
                  <a:srgbClr val="C00000"/>
                </a:solidFill>
                <a:latin typeface="Times New Roman" panose="02020603050405020304" pitchFamily="18" charset="0"/>
                <a:cs typeface="Times New Roman" panose="02020603050405020304" pitchFamily="18" charset="0"/>
              </a:rPr>
              <a:t>сну. </a:t>
            </a:r>
          </a:p>
          <a:p>
            <a:pPr algn="just"/>
            <a:r>
              <a:rPr lang="uk-UA" sz="2000" b="1" dirty="0" smtClean="0">
                <a:solidFill>
                  <a:srgbClr val="262626"/>
                </a:solidFill>
                <a:latin typeface="Times New Roman" panose="02020603050405020304" pitchFamily="18" charset="0"/>
                <a:cs typeface="Times New Roman" panose="02020603050405020304" pitchFamily="18" charset="0"/>
              </a:rPr>
              <a:t>Дихання </a:t>
            </a:r>
            <a:r>
              <a:rPr lang="uk-UA" sz="2000" b="1" dirty="0">
                <a:solidFill>
                  <a:srgbClr val="262626"/>
                </a:solidFill>
                <a:latin typeface="Times New Roman" panose="02020603050405020304" pitchFamily="18" charset="0"/>
                <a:cs typeface="Times New Roman" panose="02020603050405020304" pitchFamily="18" charset="0"/>
              </a:rPr>
              <a:t>стає швидшим </a:t>
            </a:r>
            <a:r>
              <a:rPr lang="uk-UA" sz="2000" dirty="0">
                <a:solidFill>
                  <a:srgbClr val="262626"/>
                </a:solidFill>
                <a:latin typeface="Times New Roman" panose="02020603050405020304" pitchFamily="18" charset="0"/>
                <a:cs typeface="Times New Roman" panose="02020603050405020304" pitchFamily="18" charset="0"/>
              </a:rPr>
              <a:t>і нерегулярнішим під час </a:t>
            </a:r>
            <a:r>
              <a:rPr lang="en-AU" sz="2000" dirty="0">
                <a:solidFill>
                  <a:srgbClr val="262626"/>
                </a:solidFill>
                <a:latin typeface="Times New Roman" panose="02020603050405020304" pitchFamily="18" charset="0"/>
                <a:cs typeface="Times New Roman" panose="02020603050405020304" pitchFamily="18" charset="0"/>
              </a:rPr>
              <a:t>REM-</a:t>
            </a:r>
            <a:r>
              <a:rPr lang="uk-UA" sz="2000" dirty="0">
                <a:solidFill>
                  <a:srgbClr val="262626"/>
                </a:solidFill>
                <a:latin typeface="Times New Roman" panose="02020603050405020304" pitchFamily="18" charset="0"/>
                <a:cs typeface="Times New Roman" panose="02020603050405020304" pitchFamily="18" charset="0"/>
              </a:rPr>
              <a:t>сну порівняно з періодом повільного сну, а </a:t>
            </a:r>
            <a:r>
              <a:rPr lang="uk-UA" sz="2000" b="1" dirty="0" smtClean="0">
                <a:solidFill>
                  <a:srgbClr val="262626"/>
                </a:solidFill>
                <a:latin typeface="Times New Roman" panose="02020603050405020304" pitchFamily="18" charset="0"/>
                <a:cs typeface="Times New Roman" panose="02020603050405020304" pitchFamily="18" charset="0"/>
              </a:rPr>
              <a:t>Частота </a:t>
            </a:r>
            <a:r>
              <a:rPr lang="uk-UA" sz="2000" b="1" dirty="0">
                <a:solidFill>
                  <a:srgbClr val="262626"/>
                </a:solidFill>
                <a:latin typeface="Times New Roman" panose="02020603050405020304" pitchFamily="18" charset="0"/>
                <a:cs typeface="Times New Roman" panose="02020603050405020304" pitchFamily="18" charset="0"/>
              </a:rPr>
              <a:t>серцевих скорочень і артеріальний тиск збільшуються до рівня</a:t>
            </a:r>
            <a:r>
              <a:rPr lang="uk-UA" sz="2000" dirty="0">
                <a:solidFill>
                  <a:srgbClr val="262626"/>
                </a:solidFill>
                <a:latin typeface="Times New Roman" panose="02020603050405020304" pitchFamily="18" charset="0"/>
                <a:cs typeface="Times New Roman" panose="02020603050405020304" pitchFamily="18" charset="0"/>
              </a:rPr>
              <a:t>, характерного для стану неспання. </a:t>
            </a:r>
            <a:r>
              <a:rPr lang="uk-UA" sz="2000" b="1" dirty="0" smtClean="0">
                <a:solidFill>
                  <a:srgbClr val="262626"/>
                </a:solidFill>
                <a:latin typeface="Times New Roman" panose="02020603050405020304" pitchFamily="18" charset="0"/>
                <a:cs typeface="Times New Roman" panose="02020603050405020304" pitchFamily="18" charset="0"/>
              </a:rPr>
              <a:t>Тонус </a:t>
            </a:r>
            <a:r>
              <a:rPr lang="uk-UA" sz="2000" b="1" dirty="0">
                <a:solidFill>
                  <a:srgbClr val="262626"/>
                </a:solidFill>
                <a:latin typeface="Times New Roman" panose="02020603050405020304" pitchFamily="18" charset="0"/>
                <a:cs typeface="Times New Roman" panose="02020603050405020304" pitchFamily="18" charset="0"/>
              </a:rPr>
              <a:t>м'язів </a:t>
            </a:r>
            <a:r>
              <a:rPr lang="uk-UA" sz="2000" dirty="0">
                <a:solidFill>
                  <a:srgbClr val="262626"/>
                </a:solidFill>
                <a:latin typeface="Times New Roman" panose="02020603050405020304" pitchFamily="18" charset="0"/>
                <a:cs typeface="Times New Roman" panose="02020603050405020304" pitchFamily="18" charset="0"/>
              </a:rPr>
              <a:t>знижується вже під час повільного сну, під час </a:t>
            </a:r>
            <a:r>
              <a:rPr lang="en-AU" sz="2000" dirty="0">
                <a:solidFill>
                  <a:srgbClr val="262626"/>
                </a:solidFill>
                <a:latin typeface="Times New Roman" panose="02020603050405020304" pitchFamily="18" charset="0"/>
                <a:cs typeface="Times New Roman" panose="02020603050405020304" pitchFamily="18" charset="0"/>
              </a:rPr>
              <a:t>REM-</a:t>
            </a:r>
            <a:r>
              <a:rPr lang="uk-UA" sz="2000" dirty="0">
                <a:solidFill>
                  <a:srgbClr val="262626"/>
                </a:solidFill>
                <a:latin typeface="Times New Roman" panose="02020603050405020304" pitchFamily="18" charset="0"/>
                <a:cs typeface="Times New Roman" panose="02020603050405020304" pitchFamily="18" charset="0"/>
              </a:rPr>
              <a:t>сну </a:t>
            </a:r>
            <a:r>
              <a:rPr lang="uk-UA" sz="2000" b="1" dirty="0">
                <a:solidFill>
                  <a:srgbClr val="262626"/>
                </a:solidFill>
                <a:latin typeface="Times New Roman" panose="02020603050405020304" pitchFamily="18" charset="0"/>
                <a:cs typeface="Times New Roman" panose="02020603050405020304" pitchFamily="18" charset="0"/>
              </a:rPr>
              <a:t>виникає атонія </a:t>
            </a:r>
            <a:r>
              <a:rPr lang="uk-UA" sz="2000" dirty="0">
                <a:solidFill>
                  <a:srgbClr val="262626"/>
                </a:solidFill>
                <a:latin typeface="Times New Roman" panose="02020603050405020304" pitchFamily="18" charset="0"/>
                <a:cs typeface="Times New Roman" panose="02020603050405020304" pitchFamily="18" charset="0"/>
              </a:rPr>
              <a:t>- практично повна відсутність м'язового тонусу. Вона виникає через те, що імпульси мозку, які контролюють рух м'язів, повністю пригнічені. Залишаються тільки імпульси, які контролюють рухи очей та інші важливі функції, що відповідають за роботу серця і легенів, які дають змогу дихати і підтримують життя</a:t>
            </a:r>
            <a:r>
              <a:rPr lang="uk-UA" sz="2000" dirty="0" smtClean="0">
                <a:solidFill>
                  <a:srgbClr val="262626"/>
                </a:solidFill>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Під </a:t>
            </a:r>
            <a:r>
              <a:rPr lang="uk-UA" dirty="0">
                <a:latin typeface="Times New Roman" panose="02020603050405020304" pitchFamily="18" charset="0"/>
                <a:cs typeface="Times New Roman" panose="02020603050405020304" pitchFamily="18" charset="0"/>
              </a:rPr>
              <a:t>час </a:t>
            </a:r>
            <a:r>
              <a:rPr lang="en-AU" b="1" dirty="0">
                <a:solidFill>
                  <a:srgbClr val="FF0000"/>
                </a:solidFill>
                <a:latin typeface="Times New Roman" panose="02020603050405020304" pitchFamily="18" charset="0"/>
                <a:cs typeface="Times New Roman" panose="02020603050405020304" pitchFamily="18" charset="0"/>
              </a:rPr>
              <a:t>REM</a:t>
            </a:r>
            <a:r>
              <a:rPr lang="uk-UA" b="1" dirty="0">
                <a:latin typeface="Times New Roman" panose="02020603050405020304" pitchFamily="18" charset="0"/>
                <a:cs typeface="Times New Roman" panose="02020603050405020304" pitchFamily="18" charset="0"/>
              </a:rPr>
              <a:t> </a:t>
            </a:r>
            <a:r>
              <a:rPr lang="en-AU" dirty="0">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сну </a:t>
            </a:r>
            <a:r>
              <a:rPr lang="uk-UA" dirty="0" smtClean="0">
                <a:latin typeface="Times New Roman" panose="02020603050405020304" pitchFamily="18" charset="0"/>
                <a:cs typeface="Times New Roman" panose="02020603050405020304" pitchFamily="18" charset="0"/>
              </a:rPr>
              <a:t>хвильова </a:t>
            </a:r>
            <a:r>
              <a:rPr lang="uk-UA" b="1" dirty="0" smtClean="0">
                <a:latin typeface="Times New Roman" panose="02020603050405020304" pitchFamily="18" charset="0"/>
                <a:cs typeface="Times New Roman" panose="02020603050405020304" pitchFamily="18" charset="0"/>
              </a:rPr>
              <a:t>активність </a:t>
            </a:r>
            <a:r>
              <a:rPr lang="uk-UA" b="1" dirty="0">
                <a:latin typeface="Times New Roman" panose="02020603050405020304" pitchFamily="18" charset="0"/>
                <a:cs typeface="Times New Roman" panose="02020603050405020304" pitchFamily="18" charset="0"/>
              </a:rPr>
              <a:t>мозку так само висока, як і під час неспання</a:t>
            </a:r>
            <a:r>
              <a:rPr lang="uk-UA" dirty="0">
                <a:latin typeface="Times New Roman" panose="02020603050405020304" pitchFamily="18" charset="0"/>
                <a:cs typeface="Times New Roman" panose="02020603050405020304" pitchFamily="18" charset="0"/>
              </a:rPr>
              <a:t>. </a:t>
            </a:r>
          </a:p>
          <a:p>
            <a:pPr algn="just"/>
            <a:r>
              <a:rPr lang="uk-UA" b="1" dirty="0" smtClean="0">
                <a:latin typeface="Times New Roman" panose="02020603050405020304" pitchFamily="18" charset="0"/>
                <a:cs typeface="Times New Roman" panose="02020603050405020304" pitchFamily="18" charset="0"/>
              </a:rPr>
              <a:t>Температура </a:t>
            </a:r>
            <a:r>
              <a:rPr lang="uk-UA" b="1" dirty="0">
                <a:latin typeface="Times New Roman" panose="02020603050405020304" pitchFamily="18" charset="0"/>
                <a:cs typeface="Times New Roman" panose="02020603050405020304" pitchFamily="18" charset="0"/>
              </a:rPr>
              <a:t>дещо знижується</a:t>
            </a:r>
            <a:r>
              <a:rPr lang="uk-UA" dirty="0">
                <a:latin typeface="Times New Roman" panose="02020603050405020304" pitchFamily="18" charset="0"/>
                <a:cs typeface="Times New Roman" panose="02020603050405020304" pitchFamily="18" charset="0"/>
              </a:rPr>
              <a:t>. Крім того, у другій половині сну, переважно у фазу </a:t>
            </a:r>
            <a:r>
              <a:rPr lang="en-AU" dirty="0">
                <a:latin typeface="Times New Roman" panose="02020603050405020304" pitchFamily="18" charset="0"/>
                <a:cs typeface="Times New Roman" panose="02020603050405020304" pitchFamily="18" charset="0"/>
              </a:rPr>
              <a:t>REM-</a:t>
            </a:r>
            <a:r>
              <a:rPr lang="uk-UA" dirty="0">
                <a:latin typeface="Times New Roman" panose="02020603050405020304" pitchFamily="18" charset="0"/>
                <a:cs typeface="Times New Roman" panose="02020603050405020304" pitchFamily="18" charset="0"/>
              </a:rPr>
              <a:t>сну, </a:t>
            </a:r>
            <a:r>
              <a:rPr lang="uk-UA" b="1" dirty="0">
                <a:solidFill>
                  <a:srgbClr val="FF0000"/>
                </a:solidFill>
                <a:latin typeface="Times New Roman" panose="02020603050405020304" pitchFamily="18" charset="0"/>
                <a:cs typeface="Times New Roman" panose="02020603050405020304" pitchFamily="18" charset="0"/>
              </a:rPr>
              <a:t>значно збільшується </a:t>
            </a:r>
            <a:r>
              <a:rPr lang="uk-UA" dirty="0">
                <a:latin typeface="Times New Roman" panose="02020603050405020304" pitchFamily="18" charset="0"/>
                <a:cs typeface="Times New Roman" panose="02020603050405020304" pitchFamily="18" charset="0"/>
              </a:rPr>
              <a:t>рівень </a:t>
            </a:r>
            <a:r>
              <a:rPr lang="uk-UA" b="1" dirty="0">
                <a:solidFill>
                  <a:srgbClr val="FF0000"/>
                </a:solidFill>
                <a:latin typeface="Times New Roman" panose="02020603050405020304" pitchFamily="18" charset="0"/>
                <a:cs typeface="Times New Roman" panose="02020603050405020304" pitchFamily="18" charset="0"/>
              </a:rPr>
              <a:t>кортизолу</a:t>
            </a:r>
          </a:p>
          <a:p>
            <a:endParaRPr lang="en-US" dirty="0" smtClean="0">
              <a:solidFill>
                <a:srgbClr val="262626"/>
              </a:solidFill>
              <a:latin typeface="Open Sans"/>
            </a:endParaRPr>
          </a:p>
          <a:p>
            <a:endParaRPr lang="uk-UA" b="0" i="0" dirty="0">
              <a:solidFill>
                <a:srgbClr val="262626"/>
              </a:solidFill>
              <a:effectLst/>
              <a:latin typeface="Open Sans"/>
            </a:endParaRPr>
          </a:p>
        </p:txBody>
      </p:sp>
      <p:sp>
        <p:nvSpPr>
          <p:cNvPr id="2" name="Прямокутник 1"/>
          <p:cNvSpPr/>
          <p:nvPr/>
        </p:nvSpPr>
        <p:spPr>
          <a:xfrm>
            <a:off x="734981" y="4667250"/>
            <a:ext cx="268605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1- 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Сон </a:t>
            </a:r>
            <a:r>
              <a:rPr lang="uk-UA" sz="1400" b="1" dirty="0" smtClean="0">
                <a:solidFill>
                  <a:srgbClr val="262626"/>
                </a:solidFill>
                <a:latin typeface="Times New Roman" panose="02020603050405020304" pitchFamily="18" charset="0"/>
                <a:cs typeface="Times New Roman" panose="02020603050405020304" pitchFamily="18" charset="0"/>
              </a:rPr>
              <a:t>дуже</a:t>
            </a:r>
            <a:r>
              <a:rPr lang="ru-RU" sz="1400" b="1" dirty="0" smtClean="0">
                <a:solidFill>
                  <a:srgbClr val="262626"/>
                </a:solidFill>
                <a:latin typeface="Times New Roman" panose="02020603050405020304" pitchFamily="18" charset="0"/>
                <a:cs typeface="Times New Roman" panose="02020603050405020304" pitchFamily="18" charset="0"/>
              </a:rPr>
              <a:t> поверхневий Відчуття </a:t>
            </a:r>
            <a:r>
              <a:rPr lang="ru-RU" sz="1400" b="1" dirty="0">
                <a:solidFill>
                  <a:srgbClr val="262626"/>
                </a:solidFill>
                <a:latin typeface="Times New Roman" panose="02020603050405020304" pitchFamily="18" charset="0"/>
                <a:cs typeface="Times New Roman" panose="02020603050405020304" pitchFamily="18" charset="0"/>
              </a:rPr>
              <a:t>падіння здригання</a:t>
            </a:r>
            <a:r>
              <a:rPr lang="uk-UA" sz="1400" b="1" dirty="0" smtClean="0">
                <a:solidFill>
                  <a:srgbClr val="262626"/>
                </a:solidFill>
                <a:latin typeface="Times New Roman" panose="02020603050405020304" pitchFamily="18" charset="0"/>
                <a:cs typeface="Times New Roman" panose="02020603050405020304" pitchFamily="18" charset="0"/>
              </a:rPr>
              <a:t> </a:t>
            </a:r>
            <a:endParaRPr lang="uk-UA" sz="1400" dirty="0">
              <a:solidFill>
                <a:srgbClr val="00B0F0"/>
              </a:solidFill>
            </a:endParaRPr>
          </a:p>
        </p:txBody>
      </p:sp>
      <p:sp>
        <p:nvSpPr>
          <p:cNvPr id="7" name="Прямокутник 6"/>
          <p:cNvSpPr/>
          <p:nvPr/>
        </p:nvSpPr>
        <p:spPr>
          <a:xfrm>
            <a:off x="3432113" y="4667250"/>
            <a:ext cx="2701210"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2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овільний </a:t>
            </a:r>
            <a:r>
              <a:rPr lang="ru-RU" sz="1400" b="1" dirty="0">
                <a:solidFill>
                  <a:srgbClr val="262626"/>
                </a:solidFill>
                <a:latin typeface="Times New Roman" panose="02020603050405020304" pitchFamily="18" charset="0"/>
                <a:cs typeface="Times New Roman" panose="02020603050405020304" pitchFamily="18" charset="0"/>
              </a:rPr>
              <a:t>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(не</a:t>
            </a:r>
            <a:r>
              <a:rPr lang="en-US" sz="1400" b="1" dirty="0" smtClean="0">
                <a:solidFill>
                  <a:srgbClr val="262626"/>
                </a:solidFill>
                <a:latin typeface="Times New Roman" panose="02020603050405020304" pitchFamily="18" charset="0"/>
                <a:cs typeface="Times New Roman" panose="02020603050405020304" pitchFamily="18" charset="0"/>
              </a:rPr>
              <a:t> REM</a:t>
            </a:r>
            <a:r>
              <a:rPr lang="ru-RU" sz="1400" b="1" dirty="0" smtClean="0">
                <a:solidFill>
                  <a:srgbClr val="262626"/>
                </a:solidFill>
                <a:latin typeface="Times New Roman" panose="02020603050405020304" pitchFamily="18" charset="0"/>
                <a:cs typeface="Times New Roman" panose="02020603050405020304" pitchFamily="18" charset="0"/>
              </a:rPr>
              <a:t>) </a:t>
            </a:r>
          </a:p>
          <a:p>
            <a:pPr algn="ctr"/>
            <a:r>
              <a:rPr lang="ru-RU" sz="1400" b="1" dirty="0">
                <a:solidFill>
                  <a:srgbClr val="262626"/>
                </a:solidFill>
                <a:latin typeface="Times New Roman" panose="02020603050405020304" pitchFamily="18" charset="0"/>
                <a:cs typeface="Times New Roman" panose="02020603050405020304" pitchFamily="18" charset="0"/>
              </a:rPr>
              <a:t>П</a:t>
            </a:r>
            <a:r>
              <a:rPr lang="ru-RU" sz="1400" b="1" dirty="0" smtClean="0">
                <a:solidFill>
                  <a:srgbClr val="262626"/>
                </a:solidFill>
                <a:latin typeface="Times New Roman" panose="02020603050405020304" pitchFamily="18" charset="0"/>
                <a:cs typeface="Times New Roman" panose="02020603050405020304" pitchFamily="18" charset="0"/>
              </a:rPr>
              <a:t>оверхневий </a:t>
            </a:r>
            <a:r>
              <a:rPr lang="ru-RU" sz="1400" b="1" dirty="0">
                <a:solidFill>
                  <a:srgbClr val="262626"/>
                </a:solidFill>
                <a:latin typeface="Times New Roman" panose="02020603050405020304" pitchFamily="18" charset="0"/>
                <a:cs typeface="Times New Roman" panose="02020603050405020304" pitchFamily="18" charset="0"/>
              </a:rPr>
              <a:t>сон </a:t>
            </a:r>
            <a:r>
              <a:rPr lang="ru-RU" sz="1400" b="1" dirty="0" smtClean="0">
                <a:solidFill>
                  <a:srgbClr val="262626"/>
                </a:solidFill>
                <a:latin typeface="Times New Roman" panose="02020603050405020304" pitchFamily="18" charset="0"/>
                <a:cs typeface="Times New Roman" panose="02020603050405020304" pitchFamily="18" charset="0"/>
              </a:rPr>
              <a:t>Зниження </a:t>
            </a:r>
            <a:r>
              <a:rPr lang="ru-RU" sz="1400" b="1" dirty="0">
                <a:solidFill>
                  <a:srgbClr val="262626"/>
                </a:solidFill>
                <a:latin typeface="Times New Roman" panose="02020603050405020304" pitchFamily="18" charset="0"/>
                <a:cs typeface="Times New Roman" panose="02020603050405020304" pitchFamily="18" charset="0"/>
              </a:rPr>
              <a:t>температури  </a:t>
            </a:r>
            <a:r>
              <a:rPr lang="ru-RU" sz="1400" b="1" dirty="0" smtClean="0">
                <a:solidFill>
                  <a:srgbClr val="262626"/>
                </a:solidFill>
                <a:latin typeface="Times New Roman" panose="02020603050405020304" pitchFamily="18" charset="0"/>
                <a:cs typeface="Times New Roman" panose="02020603050405020304" pitchFamily="18" charset="0"/>
              </a:rPr>
              <a:t>Уповільнення </a:t>
            </a:r>
            <a:r>
              <a:rPr lang="ru-RU" sz="1400" b="1" dirty="0">
                <a:solidFill>
                  <a:srgbClr val="262626"/>
                </a:solidFill>
                <a:latin typeface="Times New Roman" panose="02020603050405020304" pitchFamily="18" charset="0"/>
                <a:cs typeface="Times New Roman" panose="02020603050405020304" pitchFamily="18" charset="0"/>
              </a:rPr>
              <a:t>пульсу</a:t>
            </a:r>
            <a:r>
              <a:rPr lang="uk-UA" sz="1400" dirty="0" smtClean="0">
                <a:solidFill>
                  <a:srgbClr val="00B0F0"/>
                </a:solidFill>
              </a:rPr>
              <a:t> </a:t>
            </a:r>
            <a:r>
              <a:rPr lang="uk-UA" sz="1600" dirty="0" smtClean="0">
                <a:solidFill>
                  <a:srgbClr val="00B0F0"/>
                </a:solidFill>
              </a:rPr>
              <a:t>температури</a:t>
            </a:r>
            <a:endParaRPr lang="uk-UA" sz="1600" dirty="0">
              <a:solidFill>
                <a:srgbClr val="00B0F0"/>
              </a:solidFill>
            </a:endParaRPr>
          </a:p>
        </p:txBody>
      </p:sp>
      <p:sp>
        <p:nvSpPr>
          <p:cNvPr id="8" name="Прямокутник 7"/>
          <p:cNvSpPr/>
          <p:nvPr/>
        </p:nvSpPr>
        <p:spPr>
          <a:xfrm>
            <a:off x="6133323"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3-4 </a:t>
            </a:r>
            <a:r>
              <a:rPr lang="uk-UA" sz="1400" b="1" dirty="0">
                <a:solidFill>
                  <a:srgbClr val="262626"/>
                </a:solidFill>
                <a:latin typeface="Times New Roman" panose="02020603050405020304" pitchFamily="18" charset="0"/>
                <a:cs typeface="Times New Roman" panose="02020603050405020304" pitchFamily="18" charset="0"/>
              </a:rPr>
              <a:t>– </a:t>
            </a:r>
            <a:r>
              <a:rPr lang="uk-UA" sz="1400" b="1" dirty="0" smtClean="0">
                <a:solidFill>
                  <a:srgbClr val="262626"/>
                </a:solidFill>
                <a:latin typeface="Times New Roman" panose="02020603050405020304" pitchFamily="18" charset="0"/>
                <a:cs typeface="Times New Roman" panose="02020603050405020304" pitchFamily="18" charset="0"/>
              </a:rPr>
              <a:t>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5 -15 хвилин</a:t>
            </a:r>
          </a:p>
          <a:p>
            <a:pPr algn="ctr"/>
            <a:r>
              <a:rPr lang="uk-UA" sz="1400" b="1" dirty="0" smtClean="0">
                <a:solidFill>
                  <a:srgbClr val="262626"/>
                </a:solidFill>
                <a:latin typeface="Times New Roman" panose="02020603050405020304" pitchFamily="18" charset="0"/>
                <a:cs typeface="Times New Roman" panose="02020603050405020304" pitchFamily="18" charset="0"/>
              </a:rPr>
              <a:t>Кожна фаза </a:t>
            </a:r>
          </a:p>
          <a:p>
            <a:pPr algn="ctr"/>
            <a:r>
              <a:rPr lang="ru-RU" sz="1400" b="1" dirty="0" smtClean="0">
                <a:solidFill>
                  <a:srgbClr val="262626"/>
                </a:solidFill>
                <a:latin typeface="Times New Roman" panose="02020603050405020304" pitchFamily="18" charset="0"/>
                <a:cs typeface="Times New Roman" panose="02020603050405020304" pitchFamily="18" charset="0"/>
              </a:rPr>
              <a:t>Глибокий сон Роз</a:t>
            </a:r>
            <a:r>
              <a:rPr lang="uk-UA" sz="1400" b="1" dirty="0" smtClean="0">
                <a:solidFill>
                  <a:srgbClr val="262626"/>
                </a:solidFill>
                <a:latin typeface="Times New Roman" panose="02020603050405020304" pitchFamily="18" charset="0"/>
                <a:cs typeface="Times New Roman" panose="02020603050405020304" pitchFamily="18" charset="0"/>
              </a:rPr>
              <a:t>слаблення </a:t>
            </a:r>
          </a:p>
          <a:p>
            <a:pPr algn="ctr"/>
            <a:r>
              <a:rPr lang="uk-UA" sz="1400" b="1" dirty="0" smtClean="0">
                <a:solidFill>
                  <a:srgbClr val="262626"/>
                </a:solidFill>
                <a:latin typeface="Times New Roman" panose="02020603050405020304" pitchFamily="18" charset="0"/>
                <a:cs typeface="Times New Roman" panose="02020603050405020304" pitchFamily="18" charset="0"/>
              </a:rPr>
              <a:t>Відновлення</a:t>
            </a:r>
            <a:r>
              <a:rPr lang="ru-RU" sz="1400" b="1" dirty="0" smtClean="0">
                <a:solidFill>
                  <a:srgbClr val="262626"/>
                </a:solidFill>
                <a:latin typeface="Times New Roman" panose="02020603050405020304" pitchFamily="18" charset="0"/>
                <a:cs typeface="Times New Roman" panose="02020603050405020304" pitchFamily="18" charset="0"/>
              </a:rPr>
              <a:t>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uk-UA" sz="1600" dirty="0" smtClean="0">
                <a:solidFill>
                  <a:srgbClr val="00B0F0"/>
                </a:solidFill>
              </a:rPr>
              <a:t>температури</a:t>
            </a:r>
            <a:endParaRPr lang="uk-UA" sz="1600" dirty="0">
              <a:solidFill>
                <a:srgbClr val="00B0F0"/>
              </a:solidFill>
            </a:endParaRPr>
          </a:p>
        </p:txBody>
      </p:sp>
      <p:sp>
        <p:nvSpPr>
          <p:cNvPr id="9" name="Прямокутник 8"/>
          <p:cNvSpPr/>
          <p:nvPr/>
        </p:nvSpPr>
        <p:spPr>
          <a:xfrm>
            <a:off x="8808292" y="4667250"/>
            <a:ext cx="2674969" cy="194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smtClean="0">
                <a:solidFill>
                  <a:srgbClr val="262626"/>
                </a:solidFill>
                <a:latin typeface="Times New Roman" panose="02020603050405020304" pitchFamily="18" charset="0"/>
                <a:cs typeface="Times New Roman" panose="02020603050405020304" pitchFamily="18" charset="0"/>
              </a:rPr>
              <a:t>Парадоксальний сон</a:t>
            </a:r>
          </a:p>
          <a:p>
            <a:pPr algn="ctr"/>
            <a:r>
              <a:rPr lang="uk-UA" sz="1400" b="1" dirty="0" smtClean="0">
                <a:solidFill>
                  <a:srgbClr val="262626"/>
                </a:solidFill>
                <a:latin typeface="Times New Roman" panose="02020603050405020304" pitchFamily="18" charset="0"/>
                <a:cs typeface="Times New Roman" panose="02020603050405020304" pitchFamily="18" charset="0"/>
              </a:rPr>
              <a:t>5 – фаза</a:t>
            </a:r>
          </a:p>
          <a:p>
            <a:pPr algn="ctr"/>
            <a:r>
              <a:rPr lang="uk-UA" sz="1400" b="1" dirty="0" smtClean="0">
                <a:solidFill>
                  <a:srgbClr val="262626"/>
                </a:solidFill>
                <a:latin typeface="Times New Roman" panose="02020603050405020304" pitchFamily="18" charset="0"/>
                <a:cs typeface="Times New Roman" panose="02020603050405020304" pitchFamily="18" charset="0"/>
              </a:rPr>
              <a:t>10 хвилин </a:t>
            </a:r>
          </a:p>
          <a:p>
            <a:pPr algn="ctr"/>
            <a:r>
              <a:rPr lang="ru-RU" sz="1400" b="1" dirty="0" smtClean="0">
                <a:solidFill>
                  <a:srgbClr val="262626"/>
                </a:solidFill>
                <a:latin typeface="Times New Roman" panose="02020603050405020304" pitchFamily="18" charset="0"/>
                <a:cs typeface="Times New Roman" panose="02020603050405020304" pitchFamily="18" charset="0"/>
              </a:rPr>
              <a:t>Швидкий сон </a:t>
            </a:r>
            <a:endParaRPr lang="en-US" sz="1400" b="1" dirty="0" smtClean="0">
              <a:solidFill>
                <a:srgbClr val="262626"/>
              </a:solidFill>
              <a:latin typeface="Times New Roman" panose="02020603050405020304" pitchFamily="18" charset="0"/>
              <a:cs typeface="Times New Roman" panose="02020603050405020304" pitchFamily="18" charset="0"/>
            </a:endParaRPr>
          </a:p>
          <a:p>
            <a:pPr algn="ctr"/>
            <a:r>
              <a:rPr lang="ru-RU" sz="1400" b="1" dirty="0" smtClean="0">
                <a:solidFill>
                  <a:srgbClr val="262626"/>
                </a:solidFill>
                <a:latin typeface="Times New Roman" panose="02020603050405020304" pitchFamily="18" charset="0"/>
                <a:cs typeface="Times New Roman" panose="02020603050405020304" pitchFamily="18" charset="0"/>
              </a:rPr>
              <a:t>(</a:t>
            </a:r>
            <a:r>
              <a:rPr lang="en-US" sz="1400" b="1" dirty="0" smtClean="0">
                <a:solidFill>
                  <a:srgbClr val="262626"/>
                </a:solidFill>
                <a:latin typeface="Times New Roman" panose="02020603050405020304" pitchFamily="18" charset="0"/>
                <a:cs typeface="Times New Roman" panose="02020603050405020304" pitchFamily="18" charset="0"/>
              </a:rPr>
              <a:t>REM</a:t>
            </a:r>
            <a:r>
              <a:rPr lang="ru-RU" sz="1400" b="1" dirty="0" smtClean="0">
                <a:solidFill>
                  <a:srgbClr val="262626"/>
                </a:solidFill>
                <a:latin typeface="Times New Roman" panose="02020603050405020304" pitchFamily="18" charset="0"/>
                <a:cs typeface="Times New Roman" panose="02020603050405020304" pitchFamily="18" charset="0"/>
              </a:rPr>
              <a:t>) у І ціклі</a:t>
            </a:r>
          </a:p>
          <a:p>
            <a:pPr algn="ctr"/>
            <a:r>
              <a:rPr lang="ru-RU" sz="1400" b="1" dirty="0" smtClean="0">
                <a:solidFill>
                  <a:srgbClr val="262626"/>
                </a:solidFill>
                <a:latin typeface="Times New Roman" panose="02020603050405020304" pitchFamily="18" charset="0"/>
                <a:cs typeface="Times New Roman" panose="02020603050405020304" pitchFamily="18" charset="0"/>
              </a:rPr>
              <a:t>Сноведіння Висока активність головного мозоку Атонія </a:t>
            </a:r>
            <a:r>
              <a:rPr lang="uk-UA" sz="1400" b="1" dirty="0" smtClean="0">
                <a:solidFill>
                  <a:srgbClr val="262626"/>
                </a:solidFill>
                <a:latin typeface="Times New Roman" panose="02020603050405020304" pitchFamily="18" charset="0"/>
                <a:cs typeface="Times New Roman" panose="02020603050405020304" pitchFamily="18" charset="0"/>
              </a:rPr>
              <a:t>м'язів</a:t>
            </a:r>
          </a:p>
        </p:txBody>
      </p:sp>
    </p:spTree>
    <p:extLst>
      <p:ext uri="{BB962C8B-B14F-4D97-AF65-F5344CB8AC3E}">
        <p14:creationId xmlns:p14="http://schemas.microsoft.com/office/powerpoint/2010/main" val="3074280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47650" y="242596"/>
            <a:ext cx="11620500" cy="6400800"/>
          </a:xfrm>
        </p:spPr>
        <p:txBody>
          <a:bodyPr>
            <a:noAutofit/>
          </a:bodyPr>
          <a:lstStyle/>
          <a:p>
            <a:pPr marL="45720" indent="0" algn="just">
              <a:lnSpc>
                <a:spcPct val="100000"/>
              </a:lnSpc>
              <a:buNone/>
            </a:pPr>
            <a:r>
              <a:rPr lang="uk-UA" sz="1800" dirty="0" smtClean="0">
                <a:latin typeface="Times New Roman" panose="02020603050405020304" pitchFamily="18" charset="0"/>
                <a:cs typeface="Times New Roman" panose="02020603050405020304" pitchFamily="18" charset="0"/>
              </a:rPr>
              <a:t>          </a:t>
            </a:r>
            <a:r>
              <a:rPr lang="uk-UA" sz="1800" b="1" kern="100" dirty="0" smtClean="0">
                <a:solidFill>
                  <a:schemeClr val="tx1"/>
                </a:solidFill>
                <a:latin typeface="Times New Roman" panose="02020603050405020304" pitchFamily="18" charset="0"/>
                <a:cs typeface="Times New Roman" panose="02020603050405020304" pitchFamily="18" charset="0"/>
              </a:rPr>
              <a:t>Порушення </a:t>
            </a:r>
            <a:r>
              <a:rPr lang="uk-UA" sz="1800" b="1" kern="100" dirty="0">
                <a:solidFill>
                  <a:schemeClr val="tx1"/>
                </a:solidFill>
                <a:latin typeface="Times New Roman" panose="02020603050405020304" pitchFamily="18" charset="0"/>
                <a:cs typeface="Times New Roman" panose="02020603050405020304" pitchFamily="18" charset="0"/>
              </a:rPr>
              <a:t>циркадних ритмів </a:t>
            </a:r>
            <a:r>
              <a:rPr lang="uk-UA" sz="1800" kern="100" dirty="0">
                <a:solidFill>
                  <a:schemeClr val="tx1"/>
                </a:solidFill>
                <a:latin typeface="Times New Roman" panose="02020603050405020304" pitchFamily="18" charset="0"/>
                <a:cs typeface="Times New Roman" panose="02020603050405020304" pitchFamily="18" charset="0"/>
              </a:rPr>
              <a:t>можуть бути пов'язані з різними розладами сну, такими як безсоння, депресія, деякі психічні захворювання. </a:t>
            </a:r>
            <a:r>
              <a:rPr lang="uk-UA" sz="1800" b="1" kern="100" dirty="0" smtClean="0">
                <a:solidFill>
                  <a:schemeClr val="tx1"/>
                </a:solidFill>
                <a:latin typeface="Times New Roman" panose="02020603050405020304" pitchFamily="18" charset="0"/>
                <a:cs typeface="Times New Roman" panose="02020603050405020304" pitchFamily="18" charset="0"/>
              </a:rPr>
              <a:t>Зміщення </a:t>
            </a:r>
            <a:r>
              <a:rPr lang="uk-UA" sz="1800" b="1" kern="100" dirty="0">
                <a:solidFill>
                  <a:schemeClr val="tx1"/>
                </a:solidFill>
                <a:latin typeface="Times New Roman" panose="02020603050405020304" pitchFamily="18" charset="0"/>
                <a:cs typeface="Times New Roman" panose="02020603050405020304" pitchFamily="18" charset="0"/>
              </a:rPr>
              <a:t>циркадних ритмів </a:t>
            </a:r>
            <a:r>
              <a:rPr lang="uk-UA" sz="1800" kern="100" dirty="0">
                <a:solidFill>
                  <a:schemeClr val="tx1"/>
                </a:solidFill>
                <a:latin typeface="Times New Roman" panose="02020603050405020304" pitchFamily="18" charset="0"/>
                <a:cs typeface="Times New Roman" panose="02020603050405020304" pitchFamily="18" charset="0"/>
              </a:rPr>
              <a:t>змінює </a:t>
            </a:r>
            <a:r>
              <a:rPr lang="uk-UA" sz="1800" b="1" kern="100" dirty="0">
                <a:solidFill>
                  <a:schemeClr val="tx1"/>
                </a:solidFill>
                <a:latin typeface="Times New Roman" panose="02020603050405020304" pitchFamily="18" charset="0"/>
                <a:cs typeface="Times New Roman" panose="02020603050405020304" pitchFamily="18" charset="0"/>
              </a:rPr>
              <a:t>нейроендокринну</a:t>
            </a:r>
            <a:r>
              <a:rPr lang="uk-UA" sz="1800" kern="100" dirty="0">
                <a:solidFill>
                  <a:schemeClr val="tx1"/>
                </a:solidFill>
                <a:latin typeface="Times New Roman" panose="02020603050405020304" pitchFamily="18" charset="0"/>
                <a:cs typeface="Times New Roman" panose="02020603050405020304" pitchFamily="18" charset="0"/>
              </a:rPr>
              <a:t> фізіологію з потенційними негативними наслідками для здоров'я, такими як ожиріння, порушення толерантності до глюкози, зниження чутливості до інсуліну і ЦД 2 </a:t>
            </a:r>
            <a:r>
              <a:rPr lang="uk-UA" sz="1800" kern="100" dirty="0" smtClean="0">
                <a:solidFill>
                  <a:schemeClr val="tx1"/>
                </a:solidFill>
                <a:latin typeface="Times New Roman" panose="02020603050405020304" pitchFamily="18" charset="0"/>
                <a:cs typeface="Times New Roman" panose="02020603050405020304" pitchFamily="18" charset="0"/>
              </a:rPr>
              <a:t>типу.</a:t>
            </a:r>
            <a:r>
              <a:rPr lang="en-US" sz="1800" kern="100" dirty="0" smtClean="0">
                <a:solidFill>
                  <a:schemeClr val="tx1"/>
                </a:solidFill>
                <a:latin typeface="Times New Roman" panose="02020603050405020304" pitchFamily="18" charset="0"/>
                <a:cs typeface="Times New Roman" panose="02020603050405020304" pitchFamily="18" charset="0"/>
              </a:rPr>
              <a:t> </a:t>
            </a:r>
            <a:r>
              <a:rPr lang="uk-UA" sz="1800" kern="100" dirty="0" smtClean="0">
                <a:solidFill>
                  <a:schemeClr val="tx1"/>
                </a:solidFill>
                <a:latin typeface="Times New Roman" panose="02020603050405020304" pitchFamily="18" charset="0"/>
                <a:cs typeface="Times New Roman" panose="02020603050405020304" pitchFamily="18" charset="0"/>
              </a:rPr>
              <a:t>Надлишок </a:t>
            </a:r>
            <a:r>
              <a:rPr lang="uk-UA" sz="1800" kern="100" dirty="0">
                <a:solidFill>
                  <a:schemeClr val="tx1"/>
                </a:solidFill>
                <a:latin typeface="Times New Roman" panose="02020603050405020304" pitchFamily="18" charset="0"/>
                <a:cs typeface="Times New Roman" panose="02020603050405020304" pitchFamily="18" charset="0"/>
              </a:rPr>
              <a:t>світла у вечірні та нічні години веде до </a:t>
            </a:r>
            <a:r>
              <a:rPr lang="uk-UA" sz="1800" b="1" kern="100" dirty="0">
                <a:solidFill>
                  <a:schemeClr val="tx1"/>
                </a:solidFill>
                <a:latin typeface="Times New Roman" panose="02020603050405020304" pitchFamily="18" charset="0"/>
                <a:cs typeface="Times New Roman" panose="02020603050405020304" pitchFamily="18" charset="0"/>
              </a:rPr>
              <a:t>десинхронозу</a:t>
            </a:r>
            <a:r>
              <a:rPr lang="uk-UA" sz="1800" kern="100" dirty="0">
                <a:solidFill>
                  <a:schemeClr val="tx1"/>
                </a:solidFill>
                <a:latin typeface="Times New Roman" panose="02020603050405020304" pitchFamily="18" charset="0"/>
                <a:cs typeface="Times New Roman" panose="02020603050405020304" pitchFamily="18" charset="0"/>
              </a:rPr>
              <a:t> - порушення добового біоритму, що характеризується розладом сну, зниженням працездатності та цілим комплексом інших патологічних змін. </a:t>
            </a:r>
            <a:endParaRPr lang="uk-UA" sz="1800" kern="100" dirty="0" smtClean="0">
              <a:solidFill>
                <a:schemeClr val="tx1"/>
              </a:solidFill>
              <a:latin typeface="Times New Roman" panose="02020603050405020304" pitchFamily="18" charset="0"/>
              <a:cs typeface="Times New Roman" panose="02020603050405020304" pitchFamily="18" charset="0"/>
            </a:endParaRPr>
          </a:p>
          <a:p>
            <a:pPr marL="45720" indent="0" algn="just">
              <a:lnSpc>
                <a:spcPct val="100000"/>
              </a:lnSpc>
              <a:buNone/>
            </a:pPr>
            <a:r>
              <a:rPr lang="uk-UA" sz="1800" kern="100" dirty="0" smtClean="0">
                <a:solidFill>
                  <a:schemeClr val="tx1"/>
                </a:solidFill>
                <a:latin typeface="Times New Roman" panose="02020603050405020304" pitchFamily="18" charset="0"/>
                <a:cs typeface="Times New Roman" panose="02020603050405020304" pitchFamily="18" charset="0"/>
              </a:rPr>
              <a:t>          </a:t>
            </a:r>
            <a:r>
              <a:rPr lang="uk-UA" sz="1800" b="1" kern="100" dirty="0" smtClean="0">
                <a:solidFill>
                  <a:schemeClr val="tx1"/>
                </a:solidFill>
                <a:latin typeface="Times New Roman" panose="02020603050405020304" pitchFamily="18" charset="0"/>
                <a:cs typeface="Times New Roman" panose="02020603050405020304" pitchFamily="18" charset="0"/>
              </a:rPr>
              <a:t>У </a:t>
            </a:r>
            <a:r>
              <a:rPr lang="uk-UA" sz="1800" b="1" kern="100" dirty="0">
                <a:solidFill>
                  <a:schemeClr val="tx1"/>
                </a:solidFill>
                <a:latin typeface="Times New Roman" panose="02020603050405020304" pitchFamily="18" charset="0"/>
                <a:cs typeface="Times New Roman" panose="02020603050405020304" pitchFamily="18" charset="0"/>
              </a:rPr>
              <a:t>дослідженні за участю 100 тис. жінок</a:t>
            </a:r>
            <a:r>
              <a:rPr lang="uk-UA" sz="1800" kern="100" dirty="0">
                <a:solidFill>
                  <a:schemeClr val="tx1"/>
                </a:solidFill>
                <a:latin typeface="Times New Roman" panose="02020603050405020304" pitchFamily="18" charset="0"/>
                <a:cs typeface="Times New Roman" panose="02020603050405020304" pitchFamily="18" charset="0"/>
              </a:rPr>
              <a:t>, проведеному у Великій Британії, було виявлено, що вага і окружність талії були більшими у тих, хто </a:t>
            </a:r>
            <a:r>
              <a:rPr lang="uk-UA" sz="1800" b="1" kern="100" dirty="0">
                <a:solidFill>
                  <a:schemeClr val="tx1"/>
                </a:solidFill>
                <a:latin typeface="Times New Roman" panose="02020603050405020304" pitchFamily="18" charset="0"/>
                <a:cs typeface="Times New Roman" panose="02020603050405020304" pitchFamily="18" charset="0"/>
              </a:rPr>
              <a:t>спав у більш освітленій кімнаті</a:t>
            </a:r>
            <a:r>
              <a:rPr lang="uk-UA" sz="1800" kern="100" dirty="0">
                <a:solidFill>
                  <a:schemeClr val="tx1"/>
                </a:solidFill>
                <a:latin typeface="Times New Roman" panose="02020603050405020304" pitchFamily="18" charset="0"/>
                <a:cs typeface="Times New Roman" panose="02020603050405020304" pitchFamily="18" charset="0"/>
              </a:rPr>
              <a:t>. У групі ризику розвитку метаболічних порушень і серцево-судинних захворювань перебувають особи, які працюють у нічні зміни</a:t>
            </a:r>
            <a:r>
              <a:rPr lang="uk-UA" sz="1800" kern="100" dirty="0" smtClean="0">
                <a:solidFill>
                  <a:schemeClr val="tx1"/>
                </a:solidFill>
                <a:latin typeface="Times New Roman" panose="02020603050405020304" pitchFamily="18" charset="0"/>
                <a:cs typeface="Times New Roman" panose="02020603050405020304" pitchFamily="18" charset="0"/>
              </a:rPr>
              <a:t>. Слід </a:t>
            </a:r>
            <a:r>
              <a:rPr lang="uk-UA" sz="1800" kern="100" dirty="0">
                <a:solidFill>
                  <a:schemeClr val="tx1"/>
                </a:solidFill>
                <a:latin typeface="Times New Roman" panose="02020603050405020304" pitchFamily="18" charset="0"/>
                <a:cs typeface="Times New Roman" panose="02020603050405020304" pitchFamily="18" charset="0"/>
              </a:rPr>
              <a:t>рекомендувати виключити пізню вечерю, оскільки вживання їжі пізно ввечері і в нічні години призводить до порушення циклу сну/неспання і веде до ожиріння. </a:t>
            </a:r>
            <a:endParaRPr lang="uk-UA" sz="1800" kern="100" dirty="0" smtClean="0">
              <a:solidFill>
                <a:schemeClr val="tx1"/>
              </a:solidFill>
              <a:latin typeface="Times New Roman" panose="02020603050405020304" pitchFamily="18" charset="0"/>
              <a:cs typeface="Times New Roman" panose="02020603050405020304" pitchFamily="18" charset="0"/>
            </a:endParaRPr>
          </a:p>
          <a:p>
            <a:pPr marL="45720" indent="0" algn="just">
              <a:lnSpc>
                <a:spcPct val="100000"/>
              </a:lnSpc>
              <a:buNone/>
            </a:pPr>
            <a:r>
              <a:rPr lang="uk-UA" sz="1800" kern="100" dirty="0">
                <a:solidFill>
                  <a:schemeClr val="tx1"/>
                </a:solidFill>
                <a:latin typeface="Times New Roman" panose="02020603050405020304" pitchFamily="18" charset="0"/>
                <a:cs typeface="Times New Roman" panose="02020603050405020304" pitchFamily="18" charset="0"/>
              </a:rPr>
              <a:t> </a:t>
            </a:r>
            <a:r>
              <a:rPr lang="uk-UA" sz="1800" kern="100" dirty="0" smtClean="0">
                <a:solidFill>
                  <a:schemeClr val="tx1"/>
                </a:solidFill>
                <a:latin typeface="Times New Roman" panose="02020603050405020304" pitchFamily="18" charset="0"/>
                <a:cs typeface="Times New Roman" panose="02020603050405020304" pitchFamily="18" charset="0"/>
              </a:rPr>
              <a:t>         </a:t>
            </a:r>
            <a:r>
              <a:rPr lang="uk-UA" sz="1800" b="1" kern="100" dirty="0" smtClean="0">
                <a:solidFill>
                  <a:schemeClr val="tx1"/>
                </a:solidFill>
                <a:latin typeface="Times New Roman" panose="02020603050405020304" pitchFamily="18" charset="0"/>
                <a:cs typeface="Times New Roman" panose="02020603050405020304" pitchFamily="18" charset="0"/>
              </a:rPr>
              <a:t>Одним </a:t>
            </a:r>
            <a:r>
              <a:rPr lang="uk-UA" sz="1800" b="1" kern="100" dirty="0">
                <a:solidFill>
                  <a:schemeClr val="tx1"/>
                </a:solidFill>
                <a:latin typeface="Times New Roman" panose="02020603050405020304" pitchFamily="18" charset="0"/>
                <a:cs typeface="Times New Roman" panose="02020603050405020304" pitchFamily="18" charset="0"/>
              </a:rPr>
              <a:t>із порушень сну, </a:t>
            </a:r>
            <a:r>
              <a:rPr lang="uk-UA" sz="1800" kern="100" dirty="0">
                <a:solidFill>
                  <a:schemeClr val="tx1"/>
                </a:solidFill>
                <a:latin typeface="Times New Roman" panose="02020603050405020304" pitchFamily="18" charset="0"/>
                <a:cs typeface="Times New Roman" panose="02020603050405020304" pitchFamily="18" charset="0"/>
              </a:rPr>
              <a:t>що характеризуються розладом ритму сну і вживання їжі, є </a:t>
            </a:r>
            <a:r>
              <a:rPr lang="uk-UA" sz="1800" b="1" kern="100" dirty="0">
                <a:solidFill>
                  <a:schemeClr val="tx1"/>
                </a:solidFill>
                <a:latin typeface="Times New Roman" panose="02020603050405020304" pitchFamily="18" charset="0"/>
                <a:cs typeface="Times New Roman" panose="02020603050405020304" pitchFamily="18" charset="0"/>
              </a:rPr>
              <a:t>синдром нічного </a:t>
            </a:r>
            <a:r>
              <a:rPr lang="uk-UA" sz="1800" b="1" kern="100" dirty="0" smtClean="0">
                <a:solidFill>
                  <a:schemeClr val="tx1"/>
                </a:solidFill>
                <a:latin typeface="Times New Roman" panose="02020603050405020304" pitchFamily="18" charset="0"/>
                <a:cs typeface="Times New Roman" panose="02020603050405020304" pitchFamily="18" charset="0"/>
              </a:rPr>
              <a:t>харчування</a:t>
            </a:r>
            <a:r>
              <a:rPr lang="ru-RU" kern="100" dirty="0">
                <a:latin typeface="Times New Roman" panose="02020603050405020304" pitchFamily="18" charset="0"/>
              </a:rPr>
              <a:t> </a:t>
            </a:r>
            <a:r>
              <a:rPr lang="ru-RU" sz="1800" b="1" kern="100" dirty="0">
                <a:latin typeface="Times New Roman" panose="02020603050405020304" pitchFamily="18" charset="0"/>
                <a:cs typeface="Times New Roman" panose="02020603050405020304" pitchFamily="18" charset="0"/>
              </a:rPr>
              <a:t>належить доктору Альберту Станкарду в 1995 р.</a:t>
            </a:r>
            <a:r>
              <a:rPr lang="en-US" sz="1800" b="1" kern="100" dirty="0" smtClean="0">
                <a:solidFill>
                  <a:schemeClr val="tx1"/>
                </a:solidFill>
                <a:latin typeface="Times New Roman" panose="02020603050405020304" pitchFamily="18" charset="0"/>
                <a:cs typeface="Times New Roman" panose="02020603050405020304" pitchFamily="18" charset="0"/>
              </a:rPr>
              <a:t> </a:t>
            </a:r>
            <a:r>
              <a:rPr lang="uk-UA" sz="1800" kern="100" dirty="0" smtClean="0">
                <a:solidFill>
                  <a:schemeClr val="tx1"/>
                </a:solidFill>
                <a:latin typeface="Times New Roman" panose="02020603050405020304" pitchFamily="18" charset="0"/>
                <a:cs typeface="Times New Roman" panose="02020603050405020304" pitchFamily="18" charset="0"/>
              </a:rPr>
              <a:t>. Такі </a:t>
            </a:r>
            <a:r>
              <a:rPr lang="uk-UA" sz="1800" kern="100" dirty="0">
                <a:solidFill>
                  <a:schemeClr val="tx1"/>
                </a:solidFill>
                <a:latin typeface="Times New Roman" panose="02020603050405020304" pitchFamily="18" charset="0"/>
                <a:cs typeface="Times New Roman" panose="02020603050405020304" pitchFamily="18" charset="0"/>
              </a:rPr>
              <a:t>хворі вживають щонайменше 25% добової калорійності раціону після вечірнього прийому їжі та/або нічного пробудження</a:t>
            </a:r>
            <a:r>
              <a:rPr lang="uk-UA" sz="1800" kern="100" dirty="0" smtClean="0">
                <a:solidFill>
                  <a:schemeClr val="tx1"/>
                </a:solidFill>
                <a:latin typeface="Times New Roman" panose="02020603050405020304" pitchFamily="18" charset="0"/>
                <a:cs typeface="Times New Roman" panose="02020603050405020304" pitchFamily="18" charset="0"/>
              </a:rPr>
              <a:t>. Ці </a:t>
            </a:r>
            <a:r>
              <a:rPr lang="uk-UA" sz="1800" kern="100" dirty="0">
                <a:solidFill>
                  <a:schemeClr val="tx1"/>
                </a:solidFill>
                <a:latin typeface="Times New Roman" panose="02020603050405020304" pitchFamily="18" charset="0"/>
                <a:cs typeface="Times New Roman" panose="02020603050405020304" pitchFamily="18" charset="0"/>
              </a:rPr>
              <a:t>епізоди виникають 2 і більше разів на тиждень протягом щонайменше 3 міс. При цьому відзначається зниження споживання калорій у ранковий </a:t>
            </a:r>
            <a:r>
              <a:rPr lang="uk-UA" sz="1800" kern="100" dirty="0" smtClean="0">
                <a:solidFill>
                  <a:schemeClr val="tx1"/>
                </a:solidFill>
                <a:latin typeface="Times New Roman" panose="02020603050405020304" pitchFamily="18" charset="0"/>
                <a:cs typeface="Times New Roman" panose="02020603050405020304" pitchFamily="18" charset="0"/>
              </a:rPr>
              <a:t>час. Вживання </a:t>
            </a:r>
            <a:r>
              <a:rPr lang="uk-UA" sz="1800" kern="100" dirty="0">
                <a:solidFill>
                  <a:schemeClr val="tx1"/>
                </a:solidFill>
                <a:latin typeface="Times New Roman" panose="02020603050405020304" pitchFamily="18" charset="0"/>
                <a:cs typeface="Times New Roman" panose="02020603050405020304" pitchFamily="18" charset="0"/>
              </a:rPr>
              <a:t>їжі в денний час супроводжується </a:t>
            </a:r>
            <a:r>
              <a:rPr lang="uk-UA" sz="1800" b="1" kern="100" dirty="0">
                <a:solidFill>
                  <a:schemeClr val="tx1"/>
                </a:solidFill>
                <a:latin typeface="Times New Roman" panose="02020603050405020304" pitchFamily="18" charset="0"/>
                <a:cs typeface="Times New Roman" panose="02020603050405020304" pitchFamily="18" charset="0"/>
              </a:rPr>
              <a:t>великою витратою калорій</a:t>
            </a:r>
            <a:r>
              <a:rPr lang="uk-UA" sz="1800" kern="100" dirty="0">
                <a:solidFill>
                  <a:schemeClr val="tx1"/>
                </a:solidFill>
                <a:latin typeface="Times New Roman" panose="02020603050405020304" pitchFamily="18" charset="0"/>
                <a:cs typeface="Times New Roman" panose="02020603050405020304" pitchFamily="18" charset="0"/>
              </a:rPr>
              <a:t>, тоді як у </a:t>
            </a:r>
            <a:r>
              <a:rPr lang="uk-UA" sz="1800" b="1" kern="100" dirty="0">
                <a:solidFill>
                  <a:schemeClr val="tx1"/>
                </a:solidFill>
                <a:latin typeface="Times New Roman" panose="02020603050405020304" pitchFamily="18" charset="0"/>
                <a:cs typeface="Times New Roman" panose="02020603050405020304" pitchFamily="18" charset="0"/>
              </a:rPr>
              <a:t>нічний період </a:t>
            </a:r>
            <a:r>
              <a:rPr lang="uk-UA" sz="1800" kern="100" dirty="0">
                <a:solidFill>
                  <a:schemeClr val="tx1"/>
                </a:solidFill>
                <a:latin typeface="Times New Roman" panose="02020603050405020304" pitchFamily="18" charset="0"/>
                <a:cs typeface="Times New Roman" panose="02020603050405020304" pitchFamily="18" charset="0"/>
              </a:rPr>
              <a:t>усі механізми налаштовані на </a:t>
            </a:r>
            <a:r>
              <a:rPr lang="uk-UA" sz="1800" b="1" kern="100" dirty="0">
                <a:solidFill>
                  <a:schemeClr val="tx1"/>
                </a:solidFill>
                <a:latin typeface="Times New Roman" panose="02020603050405020304" pitchFamily="18" charset="0"/>
                <a:cs typeface="Times New Roman" panose="02020603050405020304" pitchFamily="18" charset="0"/>
              </a:rPr>
              <a:t>збереження енергії</a:t>
            </a:r>
            <a:r>
              <a:rPr lang="uk-UA" sz="1800" kern="100" dirty="0">
                <a:solidFill>
                  <a:schemeClr val="tx1"/>
                </a:solidFill>
                <a:latin typeface="Times New Roman" panose="02020603050405020304" pitchFamily="18" charset="0"/>
                <a:cs typeface="Times New Roman" panose="02020603050405020304" pitchFamily="18" charset="0"/>
              </a:rPr>
              <a:t>. Механізми, за допомогою яких порушується обмін речовин, можуть бути пов'язані з гормональними змінами, підвищенням симпатичної активності, що призводять до підвищення </a:t>
            </a:r>
            <a:r>
              <a:rPr lang="uk-UA" sz="1800" b="1" kern="100" dirty="0">
                <a:solidFill>
                  <a:schemeClr val="tx1"/>
                </a:solidFill>
                <a:latin typeface="Times New Roman" panose="02020603050405020304" pitchFamily="18" charset="0"/>
                <a:cs typeface="Times New Roman" panose="02020603050405020304" pitchFamily="18" charset="0"/>
              </a:rPr>
              <a:t>інсулінорезистентності</a:t>
            </a:r>
            <a:r>
              <a:rPr lang="uk-UA" sz="1800" kern="100" dirty="0">
                <a:solidFill>
                  <a:schemeClr val="tx1"/>
                </a:solidFill>
                <a:latin typeface="Times New Roman" panose="02020603050405020304" pitchFamily="18" charset="0"/>
                <a:cs typeface="Times New Roman" panose="02020603050405020304" pitchFamily="18" charset="0"/>
              </a:rPr>
              <a:t> та погіршення функції </a:t>
            </a:r>
            <a:r>
              <a:rPr lang="el-GR" sz="1800" kern="100" dirty="0">
                <a:solidFill>
                  <a:schemeClr val="tx1"/>
                </a:solidFill>
                <a:latin typeface="Times New Roman" panose="02020603050405020304" pitchFamily="18" charset="0"/>
                <a:cs typeface="Times New Roman" panose="02020603050405020304" pitchFamily="18" charset="0"/>
              </a:rPr>
              <a:t>β-</a:t>
            </a:r>
            <a:r>
              <a:rPr lang="uk-UA" sz="1800" kern="100" dirty="0">
                <a:solidFill>
                  <a:schemeClr val="tx1"/>
                </a:solidFill>
                <a:latin typeface="Times New Roman" panose="02020603050405020304" pitchFamily="18" charset="0"/>
                <a:cs typeface="Times New Roman" panose="02020603050405020304" pitchFamily="18" charset="0"/>
              </a:rPr>
              <a:t>клітин, а також, можливо, </a:t>
            </a:r>
            <a:r>
              <a:rPr lang="uk-UA" sz="1800" b="1" kern="100" dirty="0">
                <a:solidFill>
                  <a:schemeClr val="tx1"/>
                </a:solidFill>
                <a:latin typeface="Times New Roman" panose="02020603050405020304" pitchFamily="18" charset="0"/>
                <a:cs typeface="Times New Roman" panose="02020603050405020304" pitchFamily="18" charset="0"/>
              </a:rPr>
              <a:t>зі зміною профілю мелатоніну</a:t>
            </a:r>
            <a:r>
              <a:rPr lang="uk-UA" sz="1800" kern="100" dirty="0">
                <a:solidFill>
                  <a:schemeClr val="tx1"/>
                </a:solidFill>
                <a:latin typeface="Times New Roman" panose="02020603050405020304" pitchFamily="18" charset="0"/>
                <a:cs typeface="Times New Roman" panose="02020603050405020304" pitchFamily="18" charset="0"/>
              </a:rPr>
              <a:t>, який може інгібувати опосередковану глюкозою секрецію інсуліну.</a:t>
            </a:r>
          </a:p>
          <a:p>
            <a:pPr marL="45720" indent="0" algn="just">
              <a:lnSpc>
                <a:spcPct val="100000"/>
              </a:lnSpc>
              <a:buNone/>
            </a:pPr>
            <a:endParaRPr lang="uk-UA" sz="1800" dirty="0">
              <a:solidFill>
                <a:schemeClr val="tx1"/>
              </a:solidFill>
              <a:latin typeface="Times New Roman" panose="02020603050405020304" pitchFamily="18" charset="0"/>
              <a:cs typeface="Times New Roman" panose="02020603050405020304" pitchFamily="18" charset="0"/>
            </a:endParaRPr>
          </a:p>
          <a:p>
            <a:endParaRPr lang="uk-UA" sz="1800" dirty="0">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3621373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51926" y="319216"/>
            <a:ext cx="11560628" cy="5909310"/>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У </a:t>
            </a:r>
            <a:r>
              <a:rPr lang="uk-UA" dirty="0" smtClean="0">
                <a:latin typeface="Times New Roman" panose="02020603050405020304" pitchFamily="18" charset="0"/>
                <a:cs typeface="Times New Roman" panose="02020603050405020304" pitchFamily="18" charset="0"/>
              </a:rPr>
              <a:t>світі</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спостерігається епідемія </a:t>
            </a:r>
            <a:r>
              <a:rPr lang="ru-RU" b="1" dirty="0">
                <a:latin typeface="Times New Roman" panose="02020603050405020304" pitchFamily="18" charset="0"/>
                <a:cs typeface="Times New Roman" panose="02020603050405020304" pitchFamily="18" charset="0"/>
              </a:rPr>
              <a:t>депривації сну </a:t>
            </a:r>
            <a:r>
              <a:rPr lang="ru-RU" dirty="0">
                <a:latin typeface="Times New Roman" panose="02020603050405020304" pitchFamily="18" charset="0"/>
                <a:cs typeface="Times New Roman" panose="02020603050405020304" pitchFamily="18" charset="0"/>
              </a:rPr>
              <a:t>(зниження його тривалості</a:t>
            </a:r>
            <a:r>
              <a:rPr lang="ru-RU"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Зменшення </a:t>
            </a:r>
            <a:r>
              <a:rPr lang="uk-UA" dirty="0">
                <a:latin typeface="Times New Roman" panose="02020603050405020304" pitchFamily="18" charset="0"/>
                <a:cs typeface="Times New Roman" panose="02020603050405020304" pitchFamily="18" charset="0"/>
              </a:rPr>
              <a:t>тривалості сну асоційоване з </a:t>
            </a:r>
            <a:r>
              <a:rPr lang="uk-UA" b="1" dirty="0">
                <a:latin typeface="Times New Roman" panose="02020603050405020304" pitchFamily="18" charset="0"/>
                <a:cs typeface="Times New Roman" panose="02020603050405020304" pitchFamily="18" charset="0"/>
              </a:rPr>
              <a:t>набором ваги та розвитком ожиріння, </a:t>
            </a:r>
            <a:r>
              <a:rPr lang="uk-UA" dirty="0">
                <a:latin typeface="Times New Roman" panose="02020603050405020304" pitchFamily="18" charset="0"/>
                <a:cs typeface="Times New Roman" panose="02020603050405020304" pitchFamily="18" charset="0"/>
              </a:rPr>
              <a:t>що пов'язують зі збільшенням споживання калорій, яке виникає на тлі обмеження </a:t>
            </a:r>
            <a:r>
              <a:rPr lang="uk-UA" dirty="0" smtClean="0">
                <a:latin typeface="Times New Roman" panose="02020603050405020304" pitchFamily="18" charset="0"/>
                <a:cs typeface="Times New Roman" panose="02020603050405020304" pitchFamily="18" charset="0"/>
              </a:rPr>
              <a:t>сну. </a:t>
            </a:r>
          </a:p>
          <a:p>
            <a:pPr algn="just"/>
            <a:r>
              <a:rPr lang="uk-UA" dirty="0" smtClean="0">
                <a:latin typeface="Times New Roman" panose="02020603050405020304" pitchFamily="18" charset="0"/>
                <a:cs typeface="Times New Roman" panose="02020603050405020304" pitchFamily="18" charset="0"/>
              </a:rPr>
              <a:t>          Депривація </a:t>
            </a:r>
            <a:r>
              <a:rPr lang="uk-UA" dirty="0">
                <a:latin typeface="Times New Roman" panose="02020603050405020304" pitchFamily="18" charset="0"/>
                <a:cs typeface="Times New Roman" panose="02020603050405020304" pitchFamily="18" charset="0"/>
              </a:rPr>
              <a:t>сну, його розлади, зміщення циркадних ритмів можуть мати глибокі метаболічні та серцево-судинні наслідки через надмірну симпатичну стимуляцію, гормональний дисбаланс і субклінічне запалення. Отже, лікарям необхідно уважно ставитися до якості та кількості сну пацієнтів, оскільки своєчасна корекція може значно знизити ризики метаболічних розладів та їх ускладнень</a:t>
            </a:r>
            <a:r>
              <a:rPr lang="uk-UA" dirty="0" smtClean="0">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У </a:t>
            </a:r>
            <a:r>
              <a:rPr lang="uk-UA" b="1" dirty="0">
                <a:latin typeface="Times New Roman" panose="02020603050405020304" pitchFamily="18" charset="0"/>
                <a:cs typeface="Times New Roman" panose="02020603050405020304" pitchFamily="18" charset="0"/>
              </a:rPr>
              <a:t>дослідженні за участю понад 3 тис. пацієнтів </a:t>
            </a:r>
            <a:r>
              <a:rPr lang="uk-UA" dirty="0">
                <a:latin typeface="Times New Roman" panose="02020603050405020304" pitchFamily="18" charset="0"/>
                <a:cs typeface="Times New Roman" panose="02020603050405020304" pitchFamily="18" charset="0"/>
              </a:rPr>
              <a:t>було виявлено, що зменшення кількості сну (менше ніж 5 год за ніч) у літніх чоловіків і жінок асоціювалося з підвищеним </a:t>
            </a:r>
            <a:r>
              <a:rPr lang="uk-UA" b="1" dirty="0">
                <a:latin typeface="Times New Roman" panose="02020603050405020304" pitchFamily="18" charset="0"/>
                <a:cs typeface="Times New Roman" panose="02020603050405020304" pitchFamily="18" charset="0"/>
              </a:rPr>
              <a:t>ІМТ</a:t>
            </a:r>
            <a:r>
              <a:rPr lang="uk-UA" dirty="0">
                <a:latin typeface="Times New Roman" panose="02020603050405020304" pitchFamily="18" charset="0"/>
                <a:cs typeface="Times New Roman" panose="02020603050405020304" pitchFamily="18" charset="0"/>
              </a:rPr>
              <a:t>. Тривалість сну 5 год і менше на добу порівняно з тривалістю сну </a:t>
            </a:r>
            <a:r>
              <a:rPr lang="uk-UA" dirty="0" smtClean="0">
                <a:latin typeface="Times New Roman" panose="02020603050405020304" pitchFamily="18" charset="0"/>
                <a:cs typeface="Times New Roman" panose="02020603050405020304" pitchFamily="18" charset="0"/>
              </a:rPr>
              <a:t>7-8 </a:t>
            </a:r>
            <a:r>
              <a:rPr lang="uk-UA" dirty="0">
                <a:latin typeface="Times New Roman" panose="02020603050405020304" pitchFamily="18" charset="0"/>
                <a:cs typeface="Times New Roman" panose="02020603050405020304" pitchFamily="18" charset="0"/>
              </a:rPr>
              <a:t>год була пов'язана з 3,7-кратним збільшенням ймовірності ожиріння серед чоловіків і з 2,3-кратним збільшенням серед </a:t>
            </a:r>
            <a:r>
              <a:rPr lang="uk-UA" dirty="0" smtClean="0">
                <a:latin typeface="Times New Roman" panose="02020603050405020304" pitchFamily="18" charset="0"/>
                <a:cs typeface="Times New Roman" panose="02020603050405020304" pitchFamily="18" charset="0"/>
              </a:rPr>
              <a:t>жінок. Механізми</a:t>
            </a:r>
            <a:r>
              <a:rPr lang="uk-UA" dirty="0">
                <a:latin typeface="Times New Roman" panose="02020603050405020304" pitchFamily="18" charset="0"/>
                <a:cs typeface="Times New Roman" panose="02020603050405020304" pitchFamily="18" charset="0"/>
              </a:rPr>
              <a:t>, що пояснюють вплив зменшення тривалості сну на метаболічну дисрегуляцію та спричиняють </a:t>
            </a:r>
            <a:r>
              <a:rPr lang="uk-UA" b="1" dirty="0">
                <a:latin typeface="Times New Roman" panose="02020603050405020304" pitchFamily="18" charset="0"/>
                <a:cs typeface="Times New Roman" panose="02020603050405020304" pitchFamily="18" charset="0"/>
              </a:rPr>
              <a:t>порушення обміну речовин</a:t>
            </a:r>
            <a:r>
              <a:rPr lang="uk-UA" dirty="0">
                <a:latin typeface="Times New Roman" panose="02020603050405020304" pitchFamily="18" charset="0"/>
                <a:cs typeface="Times New Roman" panose="02020603050405020304" pitchFamily="18" charset="0"/>
              </a:rPr>
              <a:t>, можуть бути багатофакторними. З одного боку, виникає низка гормональних, метаболічних і поведінкових змін, що призводять до збільшення споживання їжі. </a:t>
            </a:r>
            <a:r>
              <a:rPr lang="uk-UA" dirty="0" smtClean="0">
                <a:latin typeface="Times New Roman" panose="02020603050405020304" pitchFamily="18" charset="0"/>
                <a:cs typeface="Times New Roman" panose="02020603050405020304" pitchFamily="18" charset="0"/>
              </a:rPr>
              <a:t>    </a:t>
            </a:r>
          </a:p>
          <a:p>
            <a:pPr algn="just"/>
            <a:r>
              <a:rPr lang="uk-UA" b="1" dirty="0" smtClean="0">
                <a:latin typeface="Times New Roman" panose="02020603050405020304" pitchFamily="18" charset="0"/>
                <a:cs typeface="Times New Roman" panose="02020603050405020304" pitchFamily="18" charset="0"/>
              </a:rPr>
              <a:t>          Порушується </a:t>
            </a:r>
            <a:r>
              <a:rPr lang="uk-UA" b="1" dirty="0">
                <a:latin typeface="Times New Roman" panose="02020603050405020304" pitchFamily="18" charset="0"/>
                <a:cs typeface="Times New Roman" panose="02020603050405020304" pitchFamily="18" charset="0"/>
              </a:rPr>
              <a:t>секреція </a:t>
            </a:r>
            <a:r>
              <a:rPr lang="uk-UA" dirty="0">
                <a:latin typeface="Times New Roman" panose="02020603050405020304" pitchFamily="18" charset="0"/>
                <a:cs typeface="Times New Roman" panose="02020603050405020304" pitchFamily="18" charset="0"/>
              </a:rPr>
              <a:t>таких гормонів, як </a:t>
            </a:r>
            <a:r>
              <a:rPr lang="uk-UA" b="1" dirty="0">
                <a:latin typeface="Times New Roman" panose="02020603050405020304" pitchFamily="18" charset="0"/>
                <a:cs typeface="Times New Roman" panose="02020603050405020304" pitchFamily="18" charset="0"/>
              </a:rPr>
              <a:t>лептин і грелін</a:t>
            </a:r>
            <a:r>
              <a:rPr lang="uk-UA" dirty="0">
                <a:latin typeface="Times New Roman" panose="02020603050405020304" pitchFamily="18" charset="0"/>
                <a:cs typeface="Times New Roman" panose="02020603050405020304" pitchFamily="18" charset="0"/>
              </a:rPr>
              <a:t>, які регулюють апетит і відчуття голоду. </a:t>
            </a:r>
            <a:r>
              <a:rPr lang="uk-UA" dirty="0" smtClean="0">
                <a:latin typeface="Times New Roman" panose="02020603050405020304" pitchFamily="18" charset="0"/>
                <a:cs typeface="Times New Roman" panose="02020603050405020304" pitchFamily="18" charset="0"/>
              </a:rPr>
              <a:t>В </a:t>
            </a:r>
            <a:r>
              <a:rPr lang="uk-UA" dirty="0">
                <a:latin typeface="Times New Roman" panose="02020603050405020304" pitchFamily="18" charset="0"/>
                <a:cs typeface="Times New Roman" panose="02020603050405020304" pitchFamily="18" charset="0"/>
              </a:rPr>
              <a:t>одному з досліджень, до якого були включені пацієнти з надлишковою масою тіла (ІМТ - 27,4±2,0 кг/м2, середній вік - 41±5 років), їм упродовж 14 днів призначили однакову дієту з помірним обмеженням калорій, але водночас одна підгрупа мала можливість нічного сну впродовж 8,5 год, а інша - лише 5,5 год. У результаті на тлі гіпокалорійної дієти і скорочення сну до 5,5 год порівняно з гіпокалорійною дієтою і 8-годинним сном було відзначено зменшення жиру на 55% у загальному об'ємі втраченої ваги (1,4 кг за умови 8,5 год сну та 0,6 кг за умови 5,5 год сну; </a:t>
            </a:r>
            <a:r>
              <a:rPr lang="en-AU" dirty="0">
                <a:latin typeface="Times New Roman" panose="02020603050405020304" pitchFamily="18" charset="0"/>
                <a:cs typeface="Times New Roman" panose="02020603050405020304" pitchFamily="18" charset="0"/>
              </a:rPr>
              <a:t>p = 0,043) </a:t>
            </a:r>
            <a:r>
              <a:rPr lang="uk-UA" dirty="0">
                <a:latin typeface="Times New Roman" panose="02020603050405020304" pitchFamily="18" charset="0"/>
                <a:cs typeface="Times New Roman" panose="02020603050405020304" pitchFamily="18" charset="0"/>
              </a:rPr>
              <a:t>і збільшення втрати худорлявої маси тіла на 60% (1,5 кг і 2,4 кг відповідно; </a:t>
            </a:r>
            <a:r>
              <a:rPr lang="en-AU" dirty="0">
                <a:latin typeface="Times New Roman" panose="02020603050405020304" pitchFamily="18" charset="0"/>
                <a:cs typeface="Times New Roman" panose="02020603050405020304" pitchFamily="18" charset="0"/>
              </a:rPr>
              <a:t>p = 0,002).</a:t>
            </a:r>
            <a:endParaRPr lang="uk-UA" dirty="0">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1784508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352425" y="302359"/>
            <a:ext cx="11439525" cy="5632311"/>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          Таким </a:t>
            </a:r>
            <a:r>
              <a:rPr lang="uk-UA" dirty="0">
                <a:latin typeface="Times New Roman" panose="02020603050405020304" pitchFamily="18" charset="0"/>
                <a:cs typeface="Times New Roman" panose="02020603050405020304" pitchFamily="18" charset="0"/>
              </a:rPr>
              <a:t>чином, достатня тривалість сну сприяє підтримці </a:t>
            </a:r>
            <a:r>
              <a:rPr lang="uk-UA" b="1" dirty="0">
                <a:latin typeface="Times New Roman" panose="02020603050405020304" pitchFamily="18" charset="0"/>
                <a:cs typeface="Times New Roman" panose="02020603050405020304" pitchFamily="18" charset="0"/>
              </a:rPr>
              <a:t>безжирової маси тіла </a:t>
            </a:r>
            <a:r>
              <a:rPr lang="uk-UA" dirty="0">
                <a:latin typeface="Times New Roman" panose="02020603050405020304" pitchFamily="18" charset="0"/>
                <a:cs typeface="Times New Roman" panose="02020603050405020304" pitchFamily="18" charset="0"/>
              </a:rPr>
              <a:t>в періоди зниження споживання енергії, а недостатній сон може знизити ефективність типових дієтичних рекомендацій щодо зниження ваги та метаболічного ризику</a:t>
            </a:r>
            <a:r>
              <a:rPr lang="uk-UA" dirty="0" smtClean="0">
                <a:latin typeface="Times New Roman" panose="02020603050405020304" pitchFamily="18" charset="0"/>
                <a:cs typeface="Times New Roman" panose="02020603050405020304" pitchFamily="18" charset="0"/>
              </a:rPr>
              <a:t>. </a:t>
            </a:r>
          </a:p>
          <a:p>
            <a:pPr algn="just"/>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Скорочення </a:t>
            </a:r>
            <a:r>
              <a:rPr lang="uk-UA" b="1" dirty="0">
                <a:latin typeface="Times New Roman" panose="02020603050405020304" pitchFamily="18" charset="0"/>
                <a:cs typeface="Times New Roman" panose="02020603050405020304" pitchFamily="18" charset="0"/>
              </a:rPr>
              <a:t>часу сну: </a:t>
            </a:r>
            <a:endParaRPr lang="uk-UA"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uk-UA" dirty="0" smtClean="0">
                <a:latin typeface="Times New Roman" panose="02020603050405020304" pitchFamily="18" charset="0"/>
                <a:cs typeface="Times New Roman" panose="02020603050405020304" pitchFamily="18" charset="0"/>
              </a:rPr>
              <a:t>підвищує </a:t>
            </a:r>
            <a:r>
              <a:rPr lang="uk-UA" dirty="0">
                <a:latin typeface="Times New Roman" panose="02020603050405020304" pitchFamily="18" charset="0"/>
                <a:cs typeface="Times New Roman" panose="02020603050405020304" pitchFamily="18" charset="0"/>
              </a:rPr>
              <a:t>апетит; </a:t>
            </a:r>
            <a:endParaRPr lang="uk-UA"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uk-UA" dirty="0" smtClean="0">
                <a:latin typeface="Times New Roman" panose="02020603050405020304" pitchFamily="18" charset="0"/>
                <a:cs typeface="Times New Roman" panose="02020603050405020304" pitchFamily="18" charset="0"/>
              </a:rPr>
              <a:t>збільшує </a:t>
            </a:r>
            <a:r>
              <a:rPr lang="uk-UA" dirty="0">
                <a:latin typeface="Times New Roman" panose="02020603050405020304" pitchFamily="18" charset="0"/>
                <a:cs typeface="Times New Roman" panose="02020603050405020304" pitchFamily="18" charset="0"/>
              </a:rPr>
              <a:t>добову калорійність харчування на 300-500 </a:t>
            </a:r>
            <a:r>
              <a:rPr lang="uk-UA" dirty="0" smtClean="0">
                <a:latin typeface="Times New Roman" panose="02020603050405020304" pitchFamily="18" charset="0"/>
                <a:cs typeface="Times New Roman" panose="02020603050405020304" pitchFamily="18" charset="0"/>
              </a:rPr>
              <a:t>калорій; </a:t>
            </a:r>
          </a:p>
          <a:p>
            <a:pPr marL="342900" indent="-342900" algn="just">
              <a:buFont typeface="Wingdings" panose="05000000000000000000" pitchFamily="2" charset="2"/>
              <a:buChar char="v"/>
            </a:pPr>
            <a:r>
              <a:rPr lang="uk-UA" dirty="0" smtClean="0">
                <a:latin typeface="Times New Roman" panose="02020603050405020304" pitchFamily="18" charset="0"/>
                <a:cs typeface="Times New Roman" panose="02020603050405020304" pitchFamily="18" charset="0"/>
              </a:rPr>
              <a:t>збільшує </a:t>
            </a:r>
            <a:r>
              <a:rPr lang="uk-UA" dirty="0">
                <a:latin typeface="Times New Roman" panose="02020603050405020304" pitchFamily="18" charset="0"/>
                <a:cs typeface="Times New Roman" panose="02020603050405020304" pitchFamily="18" charset="0"/>
              </a:rPr>
              <a:t>потребу в жирній, солодкій, солоній їжі та їжі з високим вмістом крохмалю; </a:t>
            </a:r>
            <a:endParaRPr lang="uk-UA"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uk-UA" dirty="0" smtClean="0">
                <a:latin typeface="Times New Roman" panose="02020603050405020304" pitchFamily="18" charset="0"/>
                <a:cs typeface="Times New Roman" panose="02020603050405020304" pitchFamily="18" charset="0"/>
              </a:rPr>
              <a:t>призводить </a:t>
            </a:r>
            <a:r>
              <a:rPr lang="uk-UA" dirty="0">
                <a:latin typeface="Times New Roman" panose="02020603050405020304" pitchFamily="18" charset="0"/>
                <a:cs typeface="Times New Roman" panose="02020603050405020304" pitchFamily="18" charset="0"/>
              </a:rPr>
              <a:t>до нерегулярного прийому їжі та частих перекусів; </a:t>
            </a:r>
            <a:endParaRPr lang="uk-UA"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uk-UA" dirty="0" smtClean="0">
                <a:latin typeface="Times New Roman" panose="02020603050405020304" pitchFamily="18" charset="0"/>
                <a:cs typeface="Times New Roman" panose="02020603050405020304" pitchFamily="18" charset="0"/>
              </a:rPr>
              <a:t>асоційоване </a:t>
            </a:r>
            <a:r>
              <a:rPr lang="uk-UA" dirty="0">
                <a:latin typeface="Times New Roman" panose="02020603050405020304" pitchFamily="18" charset="0"/>
                <a:cs typeface="Times New Roman" panose="02020603050405020304" pitchFamily="18" charset="0"/>
              </a:rPr>
              <a:t>зі скороченням споживання </a:t>
            </a:r>
            <a:r>
              <a:rPr lang="uk-UA" dirty="0" smtClean="0">
                <a:latin typeface="Times New Roman" panose="02020603050405020304" pitchFamily="18" charset="0"/>
                <a:cs typeface="Times New Roman" panose="02020603050405020304" pitchFamily="18" charset="0"/>
              </a:rPr>
              <a:t>овочів.</a:t>
            </a:r>
          </a:p>
          <a:p>
            <a:pPr algn="just"/>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Ризик </a:t>
            </a:r>
            <a:r>
              <a:rPr lang="uk-UA" b="1" dirty="0">
                <a:latin typeface="Times New Roman" panose="02020603050405020304" pitchFamily="18" charset="0"/>
                <a:cs typeface="Times New Roman" panose="02020603050405020304" pitchFamily="18" charset="0"/>
              </a:rPr>
              <a:t>розвитку метаболічного синдрому </a:t>
            </a:r>
            <a:r>
              <a:rPr lang="uk-UA" dirty="0">
                <a:latin typeface="Times New Roman" panose="02020603050405020304" pitchFamily="18" charset="0"/>
                <a:cs typeface="Times New Roman" panose="02020603050405020304" pitchFamily="18" charset="0"/>
              </a:rPr>
              <a:t>підвищений на 41% в осіб, які сплять менше ніж 6 год за ніч </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і на 50% у тих, хто спить менше ніж 5 </a:t>
            </a:r>
            <a:r>
              <a:rPr lang="uk-UA" dirty="0" smtClean="0">
                <a:latin typeface="Times New Roman" panose="02020603050405020304" pitchFamily="18" charset="0"/>
                <a:cs typeface="Times New Roman" panose="02020603050405020304" pitchFamily="18" charset="0"/>
              </a:rPr>
              <a:t>год. </a:t>
            </a:r>
            <a:r>
              <a:rPr lang="uk-UA" dirty="0">
                <a:latin typeface="Times New Roman" panose="02020603050405020304" pitchFamily="18" charset="0"/>
                <a:cs typeface="Times New Roman" panose="02020603050405020304" pitchFamily="18" charset="0"/>
              </a:rPr>
              <a:t>Крім того, якщо внаслідок порушення сну виникають і зберігаються метаболічні зміни, то це може сприяти виникненню або погіршенню перебігу цукрового діабету (ЦД) 2 типу. Сон менше 5 год у 2 рази підвищує ризик захворіти на ожиріння та ЦД 2 типу. Так, в одному з досліджень було показано, що недостатній сон (4 год за ніч) протягом 4 ночей зменшує чутливість жирової тканини до інсуліну на 30%, а загальну чутливість до інсуліну - на 16</a:t>
            </a:r>
            <a:r>
              <a:rPr lang="uk-UA" dirty="0" smtClean="0">
                <a:latin typeface="Times New Roman" panose="02020603050405020304" pitchFamily="18" charset="0"/>
                <a:cs typeface="Times New Roman" panose="02020603050405020304" pitchFamily="18" charset="0"/>
              </a:rPr>
              <a:t>%</a:t>
            </a:r>
          </a:p>
          <a:p>
            <a:pPr algn="just"/>
            <a:r>
              <a:rPr lang="uk-UA" b="1" dirty="0" smtClean="0">
                <a:latin typeface="Times New Roman" panose="02020603050405020304" pitchFamily="18" charset="0"/>
                <a:cs typeface="Times New Roman" panose="02020603050405020304" pitchFamily="18" charset="0"/>
              </a:rPr>
              <a:t>Проблеми </a:t>
            </a:r>
            <a:r>
              <a:rPr lang="uk-UA" b="1" dirty="0">
                <a:latin typeface="Times New Roman" panose="02020603050405020304" pitchFamily="18" charset="0"/>
                <a:cs typeface="Times New Roman" panose="02020603050405020304" pitchFamily="18" charset="0"/>
              </a:rPr>
              <a:t>із засинанням і підтриманням сну</a:t>
            </a:r>
            <a:r>
              <a:rPr lang="uk-UA" dirty="0">
                <a:latin typeface="Times New Roman" panose="02020603050405020304" pitchFamily="18" charset="0"/>
                <a:cs typeface="Times New Roman" panose="02020603050405020304" pitchFamily="18" charset="0"/>
              </a:rPr>
              <a:t>, а також </a:t>
            </a:r>
            <a:r>
              <a:rPr lang="uk-UA" b="1" dirty="0">
                <a:latin typeface="Times New Roman" panose="02020603050405020304" pitchFamily="18" charset="0"/>
                <a:cs typeface="Times New Roman" panose="02020603050405020304" pitchFamily="18" charset="0"/>
              </a:rPr>
              <a:t>потреба в денному сні </a:t>
            </a:r>
            <a:r>
              <a:rPr lang="uk-UA" dirty="0">
                <a:latin typeface="Times New Roman" panose="02020603050405020304" pitchFamily="18" charset="0"/>
                <a:cs typeface="Times New Roman" panose="02020603050405020304" pitchFamily="18" charset="0"/>
              </a:rPr>
              <a:t>асоційовані зі </a:t>
            </a:r>
            <a:r>
              <a:rPr lang="uk-UA" b="1" dirty="0">
                <a:latin typeface="Times New Roman" panose="02020603050405020304" pitchFamily="18" charset="0"/>
                <a:cs typeface="Times New Roman" panose="02020603050405020304" pitchFamily="18" charset="0"/>
              </a:rPr>
              <a:t>зменшенням</a:t>
            </a:r>
            <a:r>
              <a:rPr lang="uk-UA" dirty="0">
                <a:latin typeface="Times New Roman" panose="02020603050405020304" pitchFamily="18" charset="0"/>
                <a:cs typeface="Times New Roman" panose="02020603050405020304" pitchFamily="18" charset="0"/>
              </a:rPr>
              <a:t> споживання</a:t>
            </a:r>
            <a:r>
              <a:rPr lang="uk-UA" b="1" dirty="0">
                <a:latin typeface="Times New Roman" panose="02020603050405020304" pitchFamily="18" charset="0"/>
                <a:cs typeface="Times New Roman" panose="02020603050405020304" pitchFamily="18" charset="0"/>
              </a:rPr>
              <a:t> білка та клітковини в раціоні</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Якість сну </a:t>
            </a:r>
            <a:r>
              <a:rPr lang="uk-UA" dirty="0">
                <a:latin typeface="Times New Roman" panose="02020603050405020304" pitchFamily="18" charset="0"/>
                <a:cs typeface="Times New Roman" panose="02020603050405020304" pitchFamily="18" charset="0"/>
              </a:rPr>
              <a:t>також впливає на ризик виникнення </a:t>
            </a:r>
            <a:r>
              <a:rPr lang="uk-UA" b="1" dirty="0">
                <a:latin typeface="Times New Roman" panose="02020603050405020304" pitchFamily="18" charset="0"/>
                <a:cs typeface="Times New Roman" panose="02020603050405020304" pitchFamily="18" charset="0"/>
              </a:rPr>
              <a:t>ЦД 2 типу</a:t>
            </a:r>
            <a:r>
              <a:rPr lang="uk-UA" dirty="0">
                <a:latin typeface="Times New Roman" panose="02020603050405020304" pitchFamily="18" charset="0"/>
                <a:cs typeface="Times New Roman" panose="02020603050405020304" pitchFamily="18" charset="0"/>
              </a:rPr>
              <a:t>. Доведено, що безсоння асоційоване з підвищеним ризиком розвитку ЦД 2 типу. У систематичному огляді показано, що за труднощів із засинанням ризик ЦД 2 типу зростає на 57% </a:t>
            </a:r>
            <a:r>
              <a:rPr lang="uk-UA" dirty="0" smtClean="0">
                <a:latin typeface="Times New Roman" panose="02020603050405020304" pitchFamily="18" charset="0"/>
                <a:cs typeface="Times New Roman" panose="02020603050405020304" pitchFamily="18" charset="0"/>
              </a:rPr>
              <a:t>, а </a:t>
            </a:r>
            <a:r>
              <a:rPr lang="uk-UA" dirty="0">
                <a:latin typeface="Times New Roman" panose="02020603050405020304" pitchFamily="18" charset="0"/>
                <a:cs typeface="Times New Roman" panose="02020603050405020304" pitchFamily="18" charset="0"/>
              </a:rPr>
              <a:t>за ускладнень у підтримці сну - на 84</a:t>
            </a:r>
            <a:r>
              <a:rPr lang="uk-UA"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pic>
        <p:nvPicPr>
          <p:cNvPr id="4" name="Рисунок 3" descr="C:\Users\e011172khy\AppData\Local\Microsoft\Windows\INetCache\Content.MSO\C88285A2.tmp"/>
          <p:cNvPicPr/>
          <p:nvPr/>
        </p:nvPicPr>
        <p:blipFill>
          <a:blip r:embed="rId2">
            <a:extLst>
              <a:ext uri="{28A0092B-C50C-407E-A947-70E740481C1C}">
                <a14:useLocalDpi xmlns:a14="http://schemas.microsoft.com/office/drawing/2010/main" val="0"/>
              </a:ext>
            </a:extLst>
          </a:blip>
          <a:srcRect/>
          <a:stretch>
            <a:fillRect/>
          </a:stretch>
        </p:blipFill>
        <p:spPr bwMode="auto">
          <a:xfrm>
            <a:off x="9196220" y="943984"/>
            <a:ext cx="2674620" cy="1706880"/>
          </a:xfrm>
          <a:prstGeom prst="rect">
            <a:avLst/>
          </a:prstGeom>
          <a:noFill/>
          <a:ln>
            <a:noFill/>
          </a:ln>
        </p:spPr>
      </p:pic>
      <p:sp>
        <p:nvSpPr>
          <p:cNvPr id="5" name="Прямокутник 4"/>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20532549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33265" y="166799"/>
            <a:ext cx="11747241" cy="6340197"/>
          </a:xfrm>
          <a:prstGeom prst="rect">
            <a:avLst/>
          </a:prstGeom>
        </p:spPr>
        <p:txBody>
          <a:bodyPr wrap="square">
            <a:spAutoFit/>
          </a:bodyPr>
          <a:lstStyle/>
          <a:p>
            <a:pPr marL="45720" indent="0" algn="ctr">
              <a:lnSpc>
                <a:spcPct val="100000"/>
              </a:lnSpc>
              <a:buNone/>
            </a:pPr>
            <a:r>
              <a:rPr lang="uk-UA" sz="2800" b="1" dirty="0">
                <a:solidFill>
                  <a:srgbClr val="C00000"/>
                </a:solidFill>
                <a:latin typeface="Times New Roman" panose="02020603050405020304" pitchFamily="18" charset="0"/>
                <a:cs typeface="Times New Roman" panose="02020603050405020304" pitchFamily="18" charset="0"/>
              </a:rPr>
              <a:t>ХРОНОФАРМАКОЛОГІЯ </a:t>
            </a:r>
          </a:p>
          <a:p>
            <a:pPr marL="45720" indent="0" algn="just">
              <a:lnSpc>
                <a:spcPct val="100000"/>
              </a:lnSpc>
              <a:buNone/>
            </a:pPr>
            <a:r>
              <a:rPr lang="uk-UA" dirty="0">
                <a:latin typeface="Times New Roman" panose="02020603050405020304" pitchFamily="18" charset="0"/>
                <a:cs typeface="Times New Roman" panose="02020603050405020304" pitchFamily="18" charset="0"/>
              </a:rPr>
              <a:t>напрям фармакології, що зв'язує залежність рівня фізіологічних функцій від часу доби або інших періодичних коливань стану організму з ефективністю дії лікарських засобів. </a:t>
            </a:r>
          </a:p>
          <a:p>
            <a:pPr marL="45720" indent="0" algn="just">
              <a:lnSpc>
                <a:spcPct val="100000"/>
              </a:lnSpc>
              <a:buNone/>
            </a:pP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Хронотерапія</a:t>
            </a:r>
            <a:r>
              <a:rPr lang="uk-UA" dirty="0">
                <a:latin typeface="Times New Roman" panose="02020603050405020304" pitchFamily="18" charset="0"/>
                <a:cs typeface="Times New Roman" panose="02020603050405020304" pitchFamily="18" charset="0"/>
              </a:rPr>
              <a:t> – це лікування, спрямоване на відновлення здоров’я організму з урахуванням хронофармакологїї. </a:t>
            </a:r>
          </a:p>
          <a:p>
            <a:pPr marL="45720" indent="0" algn="just">
              <a:lnSpc>
                <a:spcPct val="100000"/>
              </a:lnSpc>
              <a:buNone/>
            </a:pPr>
            <a:r>
              <a:rPr lang="uk-UA" dirty="0">
                <a:latin typeface="Times New Roman" panose="02020603050405020304" pitchFamily="18" charset="0"/>
                <a:cs typeface="Times New Roman" panose="02020603050405020304" pitchFamily="18" charset="0"/>
              </a:rPr>
              <a:t>           Залежно від часу доби може змінюватися і дія лікарських засобів, причому не лише кількісно, але іноді і якісно. У більшості випадків найбільш виражений ефект ліків відзначається в період </a:t>
            </a:r>
            <a:r>
              <a:rPr lang="uk-UA" b="1" dirty="0">
                <a:latin typeface="Times New Roman" panose="02020603050405020304" pitchFamily="18" charset="0"/>
                <a:cs typeface="Times New Roman" panose="02020603050405020304" pitchFamily="18" charset="0"/>
              </a:rPr>
              <a:t>максимальної </a:t>
            </a:r>
            <a:r>
              <a:rPr lang="uk-UA" b="1" dirty="0" smtClean="0">
                <a:latin typeface="Times New Roman" panose="02020603050405020304" pitchFamily="18" charset="0"/>
                <a:cs typeface="Times New Roman" panose="02020603050405020304" pitchFamily="18" charset="0"/>
              </a:rPr>
              <a:t>активності.</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Протягом </a:t>
            </a:r>
            <a:r>
              <a:rPr lang="uk-UA" b="1" dirty="0">
                <a:latin typeface="Times New Roman" panose="02020603050405020304" pitchFamily="18" charset="0"/>
                <a:cs typeface="Times New Roman" panose="02020603050405020304" pitchFamily="18" charset="0"/>
              </a:rPr>
              <a:t>доби </a:t>
            </a:r>
            <a:r>
              <a:rPr lang="uk-UA" dirty="0">
                <a:latin typeface="Times New Roman" panose="02020603050405020304" pitchFamily="18" charset="0"/>
                <a:cs typeface="Times New Roman" panose="02020603050405020304" pitchFamily="18" charset="0"/>
              </a:rPr>
              <a:t>істотно змінюється </a:t>
            </a:r>
            <a:r>
              <a:rPr lang="uk-UA" b="1" dirty="0">
                <a:latin typeface="Times New Roman" panose="02020603050405020304" pitchFamily="18" charset="0"/>
                <a:cs typeface="Times New Roman" panose="02020603050405020304" pitchFamily="18" charset="0"/>
              </a:rPr>
              <a:t>чутливість організму </a:t>
            </a:r>
            <a:r>
              <a:rPr lang="uk-UA" dirty="0">
                <a:latin typeface="Times New Roman" panose="02020603050405020304" pitchFamily="18" charset="0"/>
                <a:cs typeface="Times New Roman" panose="02020603050405020304" pitchFamily="18" charset="0"/>
              </a:rPr>
              <a:t>до </a:t>
            </a:r>
            <a:r>
              <a:rPr lang="uk-UA" b="1" dirty="0">
                <a:latin typeface="Times New Roman" panose="02020603050405020304" pitchFamily="18" charset="0"/>
                <a:cs typeface="Times New Roman" panose="02020603050405020304" pitchFamily="18" charset="0"/>
              </a:rPr>
              <a:t>негативної дії препарату</a:t>
            </a:r>
            <a:r>
              <a:rPr lang="uk-UA" dirty="0">
                <a:latin typeface="Times New Roman" panose="02020603050405020304" pitchFamily="18" charset="0"/>
                <a:cs typeface="Times New Roman" panose="02020603050405020304" pitchFamily="18" charset="0"/>
              </a:rPr>
              <a:t>, а отже і токсичність речовин. </a:t>
            </a:r>
            <a:endParaRPr lang="uk-UA" dirty="0" smtClean="0">
              <a:latin typeface="Times New Roman" panose="02020603050405020304" pitchFamily="18" charset="0"/>
              <a:cs typeface="Times New Roman" panose="02020603050405020304" pitchFamily="18" charset="0"/>
            </a:endParaRPr>
          </a:p>
          <a:p>
            <a:pPr marL="45720" indent="0" algn="just">
              <a:lnSpc>
                <a:spcPct val="100000"/>
              </a:lnSpc>
              <a:buNone/>
            </a:pP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Прийом </a:t>
            </a:r>
            <a:r>
              <a:rPr lang="uk-UA" dirty="0">
                <a:latin typeface="Times New Roman" panose="02020603050405020304" pitchFamily="18" charset="0"/>
                <a:cs typeface="Times New Roman" panose="02020603050405020304" pitchFamily="18" charset="0"/>
              </a:rPr>
              <a:t>ліків повинен відбуватися не за примітивною схемою "по 1 таблетці 3 рази на добу", а в ті моменти, коли </a:t>
            </a:r>
            <a:r>
              <a:rPr lang="uk-UA" b="1" dirty="0">
                <a:latin typeface="Times New Roman" panose="02020603050405020304" pitchFamily="18" charset="0"/>
                <a:cs typeface="Times New Roman" panose="02020603050405020304" pitchFamily="18" charset="0"/>
              </a:rPr>
              <a:t>організм найбільш чутливий до дії препарату</a:t>
            </a:r>
            <a:r>
              <a:rPr lang="uk-UA" dirty="0">
                <a:latin typeface="Times New Roman" panose="02020603050405020304" pitchFamily="18" charset="0"/>
                <a:cs typeface="Times New Roman" panose="02020603050405020304" pitchFamily="18" charset="0"/>
              </a:rPr>
              <a:t>. При цьому дози ліків </a:t>
            </a:r>
            <a:r>
              <a:rPr lang="uk-UA" b="1" dirty="0">
                <a:latin typeface="Times New Roman" panose="02020603050405020304" pitchFamily="18" charset="0"/>
                <a:cs typeface="Times New Roman" panose="02020603050405020304" pitchFamily="18" charset="0"/>
              </a:rPr>
              <a:t>можна зменшити у декілька разів</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різко зменшуючи ризик побічних дій при більш вираженій ефективності </a:t>
            </a:r>
            <a:r>
              <a:rPr lang="uk-UA" b="1" dirty="0" smtClean="0">
                <a:latin typeface="Times New Roman" panose="02020603050405020304" pitchFamily="18" charset="0"/>
                <a:cs typeface="Times New Roman" panose="02020603050405020304" pitchFamily="18" charset="0"/>
              </a:rPr>
              <a:t>дії</a:t>
            </a:r>
            <a:r>
              <a:rPr lang="uk-UA" dirty="0" smtClean="0">
                <a:latin typeface="Times New Roman" panose="02020603050405020304" pitchFamily="18" charset="0"/>
                <a:cs typeface="Times New Roman" panose="02020603050405020304" pitchFamily="18" charset="0"/>
              </a:rPr>
              <a:t>.</a:t>
            </a:r>
          </a:p>
          <a:p>
            <a:pPr marL="45720" indent="0" algn="just">
              <a:lnSpc>
                <a:spcPct val="100000"/>
              </a:lnSpc>
              <a:buNone/>
            </a:pPr>
            <a:r>
              <a:rPr lang="uk-UA"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         Загальновідома </a:t>
            </a:r>
            <a:r>
              <a:rPr lang="uk-UA" dirty="0">
                <a:latin typeface="Times New Roman" panose="02020603050405020304" pitchFamily="18" charset="0"/>
                <a:cs typeface="Times New Roman" panose="02020603050405020304" pitchFamily="18" charset="0"/>
              </a:rPr>
              <a:t>антиагрегантна дія аспірину, але відомо і те, що він здатний викликати внутрішні шлункові кровотечі. Цей ризик зменшується на 40%, якщо </a:t>
            </a:r>
            <a:r>
              <a:rPr lang="uk-UA" b="1" dirty="0">
                <a:latin typeface="Times New Roman" panose="02020603050405020304" pitchFamily="18" charset="0"/>
                <a:cs typeface="Times New Roman" panose="02020603050405020304" pitchFamily="18" charset="0"/>
              </a:rPr>
              <a:t>приймати аспірин в другій, а не в першій половині доби</a:t>
            </a:r>
            <a:r>
              <a:rPr lang="uk-UA" dirty="0">
                <a:latin typeface="Times New Roman" panose="02020603050405020304" pitchFamily="18" charset="0"/>
                <a:cs typeface="Times New Roman" panose="02020603050405020304" pitchFamily="18" charset="0"/>
              </a:rPr>
              <a:t>. При стенокардії </a:t>
            </a:r>
            <a:r>
              <a:rPr lang="uk-UA" b="1" dirty="0">
                <a:latin typeface="Times New Roman" panose="02020603050405020304" pitchFamily="18" charset="0"/>
                <a:cs typeface="Times New Roman" panose="02020603050405020304" pitchFamily="18" charset="0"/>
              </a:rPr>
              <a:t>нітрогліцерин ефективніший вранці</a:t>
            </a:r>
            <a:r>
              <a:rPr lang="uk-UA" dirty="0">
                <a:latin typeface="Times New Roman" panose="02020603050405020304" pitchFamily="18" charset="0"/>
                <a:cs typeface="Times New Roman" panose="02020603050405020304" pitchFamily="18" charset="0"/>
              </a:rPr>
              <a:t>, ніж в другій половині дня. </a:t>
            </a:r>
            <a:r>
              <a:rPr lang="uk-UA" b="1" dirty="0">
                <a:latin typeface="Times New Roman" panose="02020603050405020304" pitchFamily="18" charset="0"/>
                <a:cs typeface="Times New Roman" panose="02020603050405020304" pitchFamily="18" charset="0"/>
              </a:rPr>
              <a:t>Найбільш виражений сечогінний ефект фуросеміду</a:t>
            </a:r>
            <a:r>
              <a:rPr lang="uk-UA" dirty="0">
                <a:latin typeface="Times New Roman" panose="02020603050405020304" pitchFamily="18" charset="0"/>
                <a:cs typeface="Times New Roman" panose="02020603050405020304" pitchFamily="18" charset="0"/>
              </a:rPr>
              <a:t> спостерігається при прийомі його о </a:t>
            </a:r>
            <a:r>
              <a:rPr lang="uk-UA" b="1" dirty="0">
                <a:latin typeface="Times New Roman" panose="02020603050405020304" pitchFamily="18" charset="0"/>
                <a:cs typeface="Times New Roman" panose="02020603050405020304" pitchFamily="18" charset="0"/>
              </a:rPr>
              <a:t>10 годині</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Гіпоглікемічний ефект </a:t>
            </a:r>
            <a:r>
              <a:rPr lang="uk-UA" dirty="0">
                <a:latin typeface="Times New Roman" panose="02020603050405020304" pitchFamily="18" charset="0"/>
                <a:cs typeface="Times New Roman" panose="02020603050405020304" pitchFamily="18" charset="0"/>
              </a:rPr>
              <a:t>від введення </a:t>
            </a:r>
            <a:r>
              <a:rPr lang="uk-UA" b="1" dirty="0">
                <a:latin typeface="Times New Roman" panose="02020603050405020304" pitchFamily="18" charset="0"/>
                <a:cs typeface="Times New Roman" panose="02020603050405020304" pitchFamily="18" charset="0"/>
              </a:rPr>
              <a:t>інсуліну</a:t>
            </a:r>
            <a:r>
              <a:rPr lang="uk-UA" dirty="0">
                <a:latin typeface="Times New Roman" panose="02020603050405020304" pitchFamily="18" charset="0"/>
                <a:cs typeface="Times New Roman" panose="02020603050405020304" pitchFamily="18" charset="0"/>
              </a:rPr>
              <a:t> найбільше виражений о </a:t>
            </a:r>
            <a:r>
              <a:rPr lang="uk-UA" b="1" dirty="0">
                <a:latin typeface="Times New Roman" panose="02020603050405020304" pitchFamily="18" charset="0"/>
                <a:cs typeface="Times New Roman" panose="02020603050405020304" pitchFamily="18" charset="0"/>
              </a:rPr>
              <a:t>8-13 год</a:t>
            </a:r>
            <a:r>
              <a:rPr lang="uk-UA" dirty="0">
                <a:latin typeface="Times New Roman" panose="02020603050405020304" pitchFamily="18" charset="0"/>
                <a:cs typeface="Times New Roman" panose="02020603050405020304" pitchFamily="18" charset="0"/>
              </a:rPr>
              <a:t>. Аналіз добового ритму вмісту в організмі гістаміну - найважливішого медіатора алергічних реакцій показав, що найбільша його концентрація відмічається о </a:t>
            </a:r>
            <a:r>
              <a:rPr lang="uk-UA" b="1" dirty="0">
                <a:latin typeface="Times New Roman" panose="02020603050405020304" pitchFamily="18" charset="0"/>
                <a:cs typeface="Times New Roman" panose="02020603050405020304" pitchFamily="18" charset="0"/>
              </a:rPr>
              <a:t>21-24 годині</a:t>
            </a:r>
            <a:r>
              <a:rPr lang="uk-UA" dirty="0">
                <a:latin typeface="Times New Roman" panose="02020603050405020304" pitchFamily="18" charset="0"/>
                <a:cs typeface="Times New Roman" panose="02020603050405020304" pitchFamily="18" charset="0"/>
              </a:rPr>
              <a:t>. Цим пояснюється підвищена частота алергічних проявів саме вечірньою порою. З цієї ж причини </a:t>
            </a:r>
            <a:r>
              <a:rPr lang="uk-UA" b="1" dirty="0">
                <a:latin typeface="Times New Roman" panose="02020603050405020304" pitchFamily="18" charset="0"/>
                <a:cs typeface="Times New Roman" panose="02020603050405020304" pitchFamily="18" charset="0"/>
              </a:rPr>
              <a:t>антигістамінні препарати </a:t>
            </a:r>
            <a:r>
              <a:rPr lang="uk-UA" dirty="0">
                <a:latin typeface="Times New Roman" panose="02020603050405020304" pitchFamily="18" charset="0"/>
                <a:cs typeface="Times New Roman" panose="02020603050405020304" pitchFamily="18" charset="0"/>
              </a:rPr>
              <a:t>рекомендується приймати у </a:t>
            </a:r>
            <a:r>
              <a:rPr lang="uk-UA" b="1" dirty="0">
                <a:latin typeface="Times New Roman" panose="02020603050405020304" pitchFamily="18" charset="0"/>
                <a:cs typeface="Times New Roman" panose="02020603050405020304" pitchFamily="18" charset="0"/>
              </a:rPr>
              <a:t>вечірні години. </a:t>
            </a:r>
            <a:r>
              <a:rPr lang="uk-UA" dirty="0">
                <a:latin typeface="Times New Roman" panose="02020603050405020304" pitchFamily="18" charset="0"/>
                <a:cs typeface="Times New Roman" panose="02020603050405020304" pitchFamily="18" charset="0"/>
              </a:rPr>
              <a:t>Розробка схем хронотерапії є новим напрямом в сучасній фармакології. В основі схем лежить ідея максимальної ефективності лікарських засобів і мінімальний їх негативний вплив на організм.</a:t>
            </a:r>
          </a:p>
        </p:txBody>
      </p:sp>
    </p:spTree>
    <p:extLst>
      <p:ext uri="{BB962C8B-B14F-4D97-AF65-F5344CB8AC3E}">
        <p14:creationId xmlns:p14="http://schemas.microsoft.com/office/powerpoint/2010/main" val="1628381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277906" y="240804"/>
            <a:ext cx="11627955" cy="3687163"/>
          </a:xfrm>
          <a:prstGeom prst="rect">
            <a:avLst/>
          </a:prstGeom>
        </p:spPr>
        <p:txBody>
          <a:bodyPr wrap="square">
            <a:spAutoFit/>
          </a:bodyPr>
          <a:lstStyle/>
          <a:p>
            <a:pPr marL="45720" indent="0" algn="ctr">
              <a:buNone/>
            </a:pPr>
            <a:r>
              <a:rPr lang="uk-UA" sz="3200" b="1" dirty="0" smtClean="0">
                <a:solidFill>
                  <a:srgbClr val="7030A0"/>
                </a:solidFill>
                <a:latin typeface="Times New Roman" pitchFamily="18" charset="0"/>
                <a:cs typeface="Times New Roman" pitchFamily="18" charset="0"/>
              </a:rPr>
              <a:t>ВПЛИВ БІОРИТМІВ НА СТАН ЗДОРОВ’Я </a:t>
            </a:r>
            <a:endParaRPr lang="en-US" sz="3200" b="1" dirty="0" smtClean="0">
              <a:solidFill>
                <a:srgbClr val="7030A0"/>
              </a:solidFill>
              <a:latin typeface="Times New Roman" pitchFamily="18" charset="0"/>
              <a:cs typeface="Times New Roman" pitchFamily="18" charset="0"/>
            </a:endParaRPr>
          </a:p>
          <a:p>
            <a:pPr marL="45720" indent="0" algn="ctr">
              <a:lnSpc>
                <a:spcPct val="110000"/>
              </a:lnSpc>
              <a:buNone/>
            </a:pPr>
            <a:r>
              <a:rPr lang="uk-UA" sz="2800" b="1" dirty="0" smtClean="0">
                <a:solidFill>
                  <a:srgbClr val="C00000"/>
                </a:solidFill>
                <a:latin typeface="Times New Roman" pitchFamily="18" charset="0"/>
                <a:cs typeface="Times New Roman" pitchFamily="18" charset="0"/>
              </a:rPr>
              <a:t>5:00 - 7:00 ТОВСТА КИШКА </a:t>
            </a:r>
            <a:endParaRPr lang="en-US" sz="2800" b="1" dirty="0" smtClean="0">
              <a:solidFill>
                <a:srgbClr val="C00000"/>
              </a:solidFill>
              <a:latin typeface="Times New Roman" pitchFamily="18" charset="0"/>
              <a:cs typeface="Times New Roman" pitchFamily="18" charset="0"/>
            </a:endParaRPr>
          </a:p>
          <a:p>
            <a:pPr marL="45720" indent="0" algn="just">
              <a:lnSpc>
                <a:spcPct val="110000"/>
              </a:lnSpc>
              <a:buNone/>
            </a:pPr>
            <a:r>
              <a:rPr lang="uk-UA" b="1" i="1" dirty="0" smtClean="0">
                <a:solidFill>
                  <a:srgbClr val="C00000"/>
                </a:solidFill>
                <a:latin typeface="Times New Roman" pitchFamily="18" charset="0"/>
                <a:cs typeface="Times New Roman" pitchFamily="18" charset="0"/>
              </a:rPr>
              <a:t>6.00 </a:t>
            </a:r>
            <a:r>
              <a:rPr lang="uk-UA" dirty="0">
                <a:solidFill>
                  <a:srgbClr val="C00000"/>
                </a:solidFill>
                <a:latin typeface="Times New Roman" pitchFamily="18" charset="0"/>
                <a:cs typeface="Times New Roman" pitchFamily="18" charset="0"/>
              </a:rPr>
              <a:t>- </a:t>
            </a:r>
            <a:r>
              <a:rPr lang="uk-UA" b="1" dirty="0" smtClean="0">
                <a:solidFill>
                  <a:srgbClr val="C00000"/>
                </a:solidFill>
                <a:latin typeface="Times New Roman" pitchFamily="18" charset="0"/>
                <a:cs typeface="Times New Roman" pitchFamily="18" charset="0"/>
              </a:rPr>
              <a:t>кортизол</a:t>
            </a:r>
            <a:r>
              <a:rPr lang="uk-UA" dirty="0" smtClean="0">
                <a:solidFill>
                  <a:srgbClr val="C00000"/>
                </a:solidFill>
                <a:latin typeface="Times New Roman" pitchFamily="18" charset="0"/>
                <a:cs typeface="Times New Roman" pitchFamily="18" charset="0"/>
              </a:rPr>
              <a:t> </a:t>
            </a:r>
            <a:r>
              <a:rPr lang="uk-UA" dirty="0">
                <a:solidFill>
                  <a:srgbClr val="C00000"/>
                </a:solidFill>
                <a:latin typeface="Times New Roman" pitchFamily="18" charset="0"/>
                <a:cs typeface="Times New Roman" pitchFamily="18" charset="0"/>
              </a:rPr>
              <a:t>діє на внутрішній будильник. </a:t>
            </a:r>
            <a:r>
              <a:rPr lang="uk-UA" b="1" dirty="0">
                <a:latin typeface="Times New Roman" pitchFamily="18" charset="0"/>
                <a:cs typeface="Times New Roman" pitchFamily="18" charset="0"/>
              </a:rPr>
              <a:t>Підвищується рівень цукру і амінокислот у крові.</a:t>
            </a:r>
            <a:r>
              <a:rPr lang="uk-UA" dirty="0">
                <a:latin typeface="Times New Roman" pitchFamily="18" charset="0"/>
                <a:cs typeface="Times New Roman" pitchFamily="18" charset="0"/>
              </a:rPr>
              <a:t> Готується енергія для робочого дня. Ті, хто встають у цей час, зазвичай швидше приходять у нормальний активний ритм. Вранці вам має бути комфортно і спокійно, намагайтеся уникати стресів та суєти. </a:t>
            </a:r>
            <a:r>
              <a:rPr lang="uk-UA" b="1" dirty="0">
                <a:latin typeface="Times New Roman" pitchFamily="18" charset="0"/>
                <a:cs typeface="Times New Roman" pitchFamily="18" charset="0"/>
              </a:rPr>
              <a:t>Пульс починає прискорюватися і збільшується секреція гормонів, у тому числі тестостерону. </a:t>
            </a:r>
            <a:r>
              <a:rPr lang="uk-UA" dirty="0">
                <a:latin typeface="Times New Roman" pitchFamily="18" charset="0"/>
                <a:cs typeface="Times New Roman" pitchFamily="18" charset="0"/>
              </a:rPr>
              <a:t>Люди з серцевими захворюваннями повинні починати день поступово, тому що вони більш схильні до серцевих нападів вранці. Обов'язково випийте велику кількість рідини, в ідеалі чаю, але уникайте холодних напоїв. У цей час рекомендується випорожнення кишечника. </a:t>
            </a:r>
          </a:p>
          <a:p>
            <a:pPr algn="just">
              <a:buFont typeface="Wingdings" pitchFamily="2" charset="2"/>
              <a:buChar char="v"/>
            </a:pPr>
            <a:r>
              <a:rPr lang="uk-UA" b="1" i="1" dirty="0" smtClean="0">
                <a:solidFill>
                  <a:srgbClr val="C00000"/>
                </a:solidFill>
                <a:latin typeface="Times New Roman" pitchFamily="18" charset="0"/>
                <a:cs typeface="Times New Roman" pitchFamily="18" charset="0"/>
              </a:rPr>
              <a:t> 7.00</a:t>
            </a:r>
            <a:r>
              <a:rPr lang="uk-UA" dirty="0" smtClean="0">
                <a:latin typeface="Times New Roman" pitchFamily="18" charset="0"/>
                <a:cs typeface="Times New Roman" pitchFamily="18" charset="0"/>
              </a:rPr>
              <a:t> - пробудження, фізичні вправи, сніданок (він повинен бути ситним). До обіду </a:t>
            </a:r>
            <a:r>
              <a:rPr lang="uk-UA" b="1" dirty="0" smtClean="0">
                <a:latin typeface="Times New Roman" pitchFamily="18" charset="0"/>
                <a:cs typeface="Times New Roman" pitchFamily="18" charset="0"/>
              </a:rPr>
              <a:t>вуглеводи перетворюються в енергію</a:t>
            </a:r>
            <a:r>
              <a:rPr lang="uk-UA" dirty="0" smtClean="0">
                <a:latin typeface="Times New Roman" pitchFamily="18" charset="0"/>
                <a:cs typeface="Times New Roman" pitchFamily="18" charset="0"/>
              </a:rPr>
              <a:t>, а увечері - </a:t>
            </a:r>
            <a:r>
              <a:rPr lang="uk-UA" b="1" dirty="0" smtClean="0">
                <a:latin typeface="Times New Roman" pitchFamily="18" charset="0"/>
                <a:cs typeface="Times New Roman" pitchFamily="18" charset="0"/>
              </a:rPr>
              <a:t>в жир</a:t>
            </a:r>
            <a:r>
              <a:rPr lang="uk-UA" dirty="0" smtClean="0">
                <a:latin typeface="Times New Roman" pitchFamily="18" charset="0"/>
                <a:cs typeface="Times New Roman" pitchFamily="18" charset="0"/>
              </a:rPr>
              <a:t>. </a:t>
            </a:r>
          </a:p>
          <a:p>
            <a:pPr algn="just"/>
            <a:endParaRPr lang="uk-UA" sz="1600" dirty="0">
              <a:latin typeface="Times New Roman" pitchFamily="18" charset="0"/>
              <a:cs typeface="Times New Roman" pitchFamily="18" charset="0"/>
            </a:endParaRPr>
          </a:p>
        </p:txBody>
      </p:sp>
      <p:sp>
        <p:nvSpPr>
          <p:cNvPr id="3" name="Прямокутник 2"/>
          <p:cNvSpPr/>
          <p:nvPr/>
        </p:nvSpPr>
        <p:spPr>
          <a:xfrm>
            <a:off x="10795518"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4" name="Рисунок 3" descr="Травна система (ТОВСТА КИШКА) – 6 серія."/>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6359" y="4025920"/>
            <a:ext cx="5327779" cy="2276671"/>
          </a:xfrm>
          <a:prstGeom prst="rect">
            <a:avLst/>
          </a:prstGeom>
          <a:noFill/>
          <a:ln>
            <a:noFill/>
          </a:ln>
        </p:spPr>
      </p:pic>
      <p:pic>
        <p:nvPicPr>
          <p:cNvPr id="6" name="Рисунок 5" descr="В якому відділі кишківника. Відділи кишківника: будова, функції. Онкологія  кишечника: симптоми та ознаки хвороби"/>
          <p:cNvPicPr/>
          <p:nvPr/>
        </p:nvPicPr>
        <p:blipFill>
          <a:blip r:embed="rId3">
            <a:extLst>
              <a:ext uri="{28A0092B-C50C-407E-A947-70E740481C1C}">
                <a14:useLocalDpi xmlns:a14="http://schemas.microsoft.com/office/drawing/2010/main" val="0"/>
              </a:ext>
            </a:extLst>
          </a:blip>
          <a:srcRect/>
          <a:stretch>
            <a:fillRect/>
          </a:stretch>
        </p:blipFill>
        <p:spPr bwMode="auto">
          <a:xfrm>
            <a:off x="277906" y="4251133"/>
            <a:ext cx="3424335" cy="2276670"/>
          </a:xfrm>
          <a:prstGeom prst="rect">
            <a:avLst/>
          </a:prstGeom>
          <a:noFill/>
          <a:ln>
            <a:noFill/>
          </a:ln>
        </p:spPr>
      </p:pic>
      <p:pic>
        <p:nvPicPr>
          <p:cNvPr id="7" name="Рисунок 6" descr="Неспецифічний виразковий коліт."/>
          <p:cNvPicPr/>
          <p:nvPr/>
        </p:nvPicPr>
        <p:blipFill>
          <a:blip r:embed="rId4">
            <a:extLst>
              <a:ext uri="{28A0092B-C50C-407E-A947-70E740481C1C}">
                <a14:useLocalDpi xmlns:a14="http://schemas.microsoft.com/office/drawing/2010/main" val="0"/>
              </a:ext>
            </a:extLst>
          </a:blip>
          <a:srcRect/>
          <a:stretch>
            <a:fillRect/>
          </a:stretch>
        </p:blipFill>
        <p:spPr bwMode="auto">
          <a:xfrm>
            <a:off x="8537510" y="4251131"/>
            <a:ext cx="3293706" cy="2276672"/>
          </a:xfrm>
          <a:prstGeom prst="rect">
            <a:avLst/>
          </a:prstGeom>
          <a:noFill/>
          <a:ln>
            <a:noFill/>
          </a:ln>
        </p:spPr>
      </p:pic>
      <p:sp>
        <p:nvSpPr>
          <p:cNvPr id="8" name="Овал 7"/>
          <p:cNvSpPr/>
          <p:nvPr/>
        </p:nvSpPr>
        <p:spPr>
          <a:xfrm>
            <a:off x="7128588" y="4455432"/>
            <a:ext cx="1334277" cy="1076503"/>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 час</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9" name="Овал 8"/>
          <p:cNvSpPr/>
          <p:nvPr/>
        </p:nvSpPr>
        <p:spPr>
          <a:xfrm rot="10800000" flipH="1" flipV="1">
            <a:off x="3451001" y="4567422"/>
            <a:ext cx="1336929" cy="1053695"/>
          </a:xfrm>
          <a:prstGeom prst="ellipse">
            <a:avLst/>
          </a:prstGeom>
          <a:effectLst>
            <a:outerShdw blurRad="469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a:t>
            </a:r>
          </a:p>
          <a:p>
            <a:pPr algn="ctr"/>
            <a:r>
              <a:rPr lang="uk-UA" sz="1400" dirty="0" smtClean="0">
                <a:solidFill>
                  <a:srgbClr val="FFFF00"/>
                </a:solidFill>
                <a:latin typeface="Times New Roman" panose="02020603050405020304" pitchFamily="18" charset="0"/>
                <a:cs typeface="Times New Roman" panose="02020603050405020304" pitchFamily="18" charset="0"/>
              </a:rPr>
              <a:t> 5.00-7.00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35840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05898" y="520722"/>
            <a:ext cx="11510683" cy="2369880"/>
          </a:xfrm>
          <a:prstGeom prst="rect">
            <a:avLst/>
          </a:prstGeom>
        </p:spPr>
        <p:txBody>
          <a:bodyPr wrap="square">
            <a:spAutoFit/>
          </a:bodyPr>
          <a:lstStyle/>
          <a:p>
            <a:pPr algn="ctr"/>
            <a:r>
              <a:rPr lang="uk-UA" sz="2800" b="1" dirty="0" smtClean="0">
                <a:solidFill>
                  <a:srgbClr val="C00000"/>
                </a:solidFill>
                <a:latin typeface="Times New Roman" pitchFamily="18" charset="0"/>
                <a:cs typeface="Times New Roman" pitchFamily="18" charset="0"/>
              </a:rPr>
              <a:t>7:00 </a:t>
            </a:r>
            <a:r>
              <a:rPr lang="uk-UA" sz="2800" b="1" dirty="0">
                <a:solidFill>
                  <a:srgbClr val="C00000"/>
                </a:solidFill>
                <a:latin typeface="Times New Roman" pitchFamily="18" charset="0"/>
                <a:cs typeface="Times New Roman" pitchFamily="18" charset="0"/>
              </a:rPr>
              <a:t>- 9:00 ШЛУНОК</a:t>
            </a:r>
            <a:r>
              <a:rPr lang="uk-UA" sz="2800" dirty="0">
                <a:solidFill>
                  <a:srgbClr val="C00000"/>
                </a:solidFill>
                <a:latin typeface="Times New Roman" pitchFamily="18" charset="0"/>
                <a:cs typeface="Times New Roman" pitchFamily="18" charset="0"/>
              </a:rPr>
              <a:t> </a:t>
            </a:r>
            <a:endParaRPr lang="en-US" sz="2800" dirty="0">
              <a:solidFill>
                <a:srgbClr val="C00000"/>
              </a:solidFill>
              <a:latin typeface="Times New Roman" pitchFamily="18" charset="0"/>
              <a:cs typeface="Times New Roman" pitchFamily="18" charset="0"/>
            </a:endParaRPr>
          </a:p>
          <a:p>
            <a:pPr algn="just"/>
            <a:r>
              <a:rPr lang="uk-UA" sz="2000" b="1" dirty="0">
                <a:solidFill>
                  <a:srgbClr val="C00000"/>
                </a:solidFill>
                <a:latin typeface="Times New Roman" pitchFamily="18" charset="0"/>
                <a:cs typeface="Times New Roman" pitchFamily="18" charset="0"/>
              </a:rPr>
              <a:t>Вранці тіло має бути в теплі</a:t>
            </a:r>
            <a:r>
              <a:rPr lang="uk-UA" sz="2000" dirty="0">
                <a:latin typeface="Times New Roman" pitchFamily="18" charset="0"/>
                <a:cs typeface="Times New Roman" pitchFamily="18" charset="0"/>
              </a:rPr>
              <a:t>, тому уникайте </a:t>
            </a:r>
            <a:r>
              <a:rPr lang="uk-UA" sz="2000" b="1" dirty="0">
                <a:solidFill>
                  <a:srgbClr val="C00000"/>
                </a:solidFill>
                <a:latin typeface="Times New Roman" pitchFamily="18" charset="0"/>
                <a:cs typeface="Times New Roman" pitchFamily="18" charset="0"/>
              </a:rPr>
              <a:t>холодного душу</a:t>
            </a:r>
            <a:r>
              <a:rPr lang="uk-UA" sz="2000" b="1" dirty="0">
                <a:latin typeface="Times New Roman" pitchFamily="18" charset="0"/>
                <a:cs typeface="Times New Roman" pitchFamily="18" charset="0"/>
              </a:rPr>
              <a:t>. </a:t>
            </a:r>
            <a:r>
              <a:rPr lang="uk-UA" sz="2000" dirty="0">
                <a:latin typeface="Times New Roman" pitchFamily="18" charset="0"/>
                <a:cs typeface="Times New Roman" pitchFamily="18" charset="0"/>
              </a:rPr>
              <a:t>Ці </a:t>
            </a:r>
            <a:r>
              <a:rPr lang="uk-UA" sz="2000" b="1" dirty="0">
                <a:latin typeface="Times New Roman" pitchFamily="18" charset="0"/>
                <a:cs typeface="Times New Roman" pitchFamily="18" charset="0"/>
              </a:rPr>
              <a:t>дві години </a:t>
            </a:r>
            <a:r>
              <a:rPr lang="uk-UA" sz="2000" dirty="0">
                <a:latin typeface="Times New Roman" pitchFamily="18" charset="0"/>
                <a:cs typeface="Times New Roman" pitchFamily="18" charset="0"/>
              </a:rPr>
              <a:t>– найкращий час для сніданку, і органи травлення працюють на повній швидкості</a:t>
            </a:r>
            <a:r>
              <a:rPr lang="uk-UA" sz="2000" dirty="0" smtClean="0">
                <a:latin typeface="Times New Roman" pitchFamily="18" charset="0"/>
                <a:cs typeface="Times New Roman" pitchFamily="18" charset="0"/>
              </a:rPr>
              <a:t>. Корисно приймати </a:t>
            </a:r>
            <a:r>
              <a:rPr lang="uk-UA" sz="2000" b="1" dirty="0">
                <a:latin typeface="Times New Roman" pitchFamily="18" charset="0"/>
                <a:cs typeface="Times New Roman" pitchFamily="18" charset="0"/>
              </a:rPr>
              <a:t>вітаміни, мінерали та поживні речовини</a:t>
            </a:r>
            <a:r>
              <a:rPr lang="uk-UA" sz="2000" dirty="0">
                <a:latin typeface="Times New Roman" pitchFamily="18" charset="0"/>
                <a:cs typeface="Times New Roman" pitchFamily="18" charset="0"/>
              </a:rPr>
              <a:t>, у цей </a:t>
            </a:r>
            <a:r>
              <a:rPr lang="uk-UA" sz="2000" dirty="0" smtClean="0">
                <a:latin typeface="Times New Roman" pitchFamily="18" charset="0"/>
                <a:cs typeface="Times New Roman" pitchFamily="18" charset="0"/>
              </a:rPr>
              <a:t>час можна </a:t>
            </a:r>
            <a:r>
              <a:rPr lang="uk-UA" sz="2000" dirty="0">
                <a:latin typeface="Times New Roman" pitchFamily="18" charset="0"/>
                <a:cs typeface="Times New Roman" pitchFamily="18" charset="0"/>
              </a:rPr>
              <a:t>їх використовувати по максимуму. </a:t>
            </a:r>
            <a:endParaRPr lang="uk-UA" sz="2000" dirty="0" smtClean="0">
              <a:latin typeface="Times New Roman" pitchFamily="18" charset="0"/>
              <a:cs typeface="Times New Roman" pitchFamily="18" charset="0"/>
            </a:endParaRPr>
          </a:p>
          <a:p>
            <a:pPr algn="just"/>
            <a:r>
              <a:rPr lang="uk-UA" sz="2000" dirty="0" smtClean="0">
                <a:latin typeface="Times New Roman" pitchFamily="18" charset="0"/>
                <a:cs typeface="Times New Roman" pitchFamily="18" charset="0"/>
              </a:rPr>
              <a:t>Організм </a:t>
            </a:r>
            <a:r>
              <a:rPr lang="uk-UA" sz="2000" b="1" dirty="0">
                <a:latin typeface="Times New Roman" pitchFamily="18" charset="0"/>
                <a:cs typeface="Times New Roman" pitchFamily="18" charset="0"/>
              </a:rPr>
              <a:t>переробляє цукор </a:t>
            </a:r>
            <a:r>
              <a:rPr lang="uk-UA" sz="2000" b="1" dirty="0">
                <a:solidFill>
                  <a:srgbClr val="C00000"/>
                </a:solidFill>
                <a:latin typeface="Times New Roman" pitchFamily="18" charset="0"/>
                <a:cs typeface="Times New Roman" pitchFamily="18" charset="0"/>
              </a:rPr>
              <a:t>найбільш </a:t>
            </a:r>
            <a:r>
              <a:rPr lang="uk-UA" sz="2000" b="1" dirty="0" smtClean="0">
                <a:solidFill>
                  <a:srgbClr val="C00000"/>
                </a:solidFill>
                <a:latin typeface="Times New Roman" pitchFamily="18" charset="0"/>
                <a:cs typeface="Times New Roman" pitchFamily="18" charset="0"/>
              </a:rPr>
              <a:t>ефективно.</a:t>
            </a:r>
          </a:p>
          <a:p>
            <a:pPr algn="just"/>
            <a:r>
              <a:rPr lang="uk-UA" sz="2000" b="1" i="1" dirty="0" smtClean="0">
                <a:solidFill>
                  <a:srgbClr val="C00000"/>
                </a:solidFill>
                <a:latin typeface="Times New Roman" pitchFamily="18" charset="0"/>
                <a:cs typeface="Times New Roman" pitchFamily="18" charset="0"/>
              </a:rPr>
              <a:t>8.00</a:t>
            </a:r>
            <a:r>
              <a:rPr lang="uk-UA" sz="2000" b="1" i="1" dirty="0" smtClean="0">
                <a:latin typeface="Times New Roman" pitchFamily="18" charset="0"/>
                <a:cs typeface="Times New Roman" pitchFamily="18" charset="0"/>
              </a:rPr>
              <a:t> </a:t>
            </a:r>
            <a:r>
              <a:rPr lang="uk-UA" sz="2000" dirty="0">
                <a:latin typeface="Times New Roman" pitchFamily="18" charset="0"/>
                <a:cs typeface="Times New Roman" pitchFamily="18" charset="0"/>
              </a:rPr>
              <a:t>- залози виробляють багато гормонів. Ті, що страждають ревматизмом, особливо відчувають біль у кістках. У тих, хто курить, вранці сигарета сильно звужує кровоносні судини. </a:t>
            </a:r>
          </a:p>
        </p:txBody>
      </p:sp>
      <p:sp>
        <p:nvSpPr>
          <p:cNvPr id="3" name="Прямокутник 2"/>
          <p:cNvSpPr/>
          <p:nvPr/>
        </p:nvSpPr>
        <p:spPr>
          <a:xfrm>
            <a:off x="10795518"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6" name="Рисунок 5" descr="Презентація &quot;Травлення в шлунку&quot;"/>
          <p:cNvPicPr/>
          <p:nvPr/>
        </p:nvPicPr>
        <p:blipFill>
          <a:blip r:embed="rId2">
            <a:extLst>
              <a:ext uri="{28A0092B-C50C-407E-A947-70E740481C1C}">
                <a14:useLocalDpi xmlns:a14="http://schemas.microsoft.com/office/drawing/2010/main" val="0"/>
              </a:ext>
            </a:extLst>
          </a:blip>
          <a:srcRect/>
          <a:stretch>
            <a:fillRect/>
          </a:stretch>
        </p:blipFill>
        <p:spPr bwMode="auto">
          <a:xfrm>
            <a:off x="3508309" y="3079102"/>
            <a:ext cx="5029201" cy="3461657"/>
          </a:xfrm>
          <a:prstGeom prst="rect">
            <a:avLst/>
          </a:prstGeom>
          <a:noFill/>
          <a:ln>
            <a:noFill/>
          </a:ln>
        </p:spPr>
      </p:pic>
      <p:pic>
        <p:nvPicPr>
          <p:cNvPr id="9" name="Рисунок 8" descr="C:\Users\e011172khy\AppData\Local\Microsoft\Windows\INetCache\Content.MSO\6DA85B69.tmp"/>
          <p:cNvPicPr/>
          <p:nvPr/>
        </p:nvPicPr>
        <p:blipFill>
          <a:blip r:embed="rId3">
            <a:extLst>
              <a:ext uri="{28A0092B-C50C-407E-A947-70E740481C1C}">
                <a14:useLocalDpi xmlns:a14="http://schemas.microsoft.com/office/drawing/2010/main" val="0"/>
              </a:ext>
            </a:extLst>
          </a:blip>
          <a:srcRect/>
          <a:stretch>
            <a:fillRect/>
          </a:stretch>
        </p:blipFill>
        <p:spPr bwMode="auto">
          <a:xfrm>
            <a:off x="305898" y="3079102"/>
            <a:ext cx="3379692" cy="3461657"/>
          </a:xfrm>
          <a:prstGeom prst="rect">
            <a:avLst/>
          </a:prstGeom>
          <a:noFill/>
          <a:ln>
            <a:noFill/>
          </a:ln>
        </p:spPr>
      </p:pic>
      <p:sp>
        <p:nvSpPr>
          <p:cNvPr id="8" name="Овал 7"/>
          <p:cNvSpPr/>
          <p:nvPr/>
        </p:nvSpPr>
        <p:spPr>
          <a:xfrm>
            <a:off x="2920476" y="5289680"/>
            <a:ext cx="1635970" cy="1251079"/>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Шлунок</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7.00-9.00</a:t>
            </a:r>
            <a:endParaRPr lang="uk-UA" sz="1400" dirty="0">
              <a:solidFill>
                <a:srgbClr val="FFFF00"/>
              </a:solidFill>
              <a:latin typeface="Times New Roman" panose="02020603050405020304" pitchFamily="18" charset="0"/>
              <a:cs typeface="Times New Roman" panose="02020603050405020304" pitchFamily="18" charset="0"/>
            </a:endParaRPr>
          </a:p>
        </p:txBody>
      </p:sp>
      <p:pic>
        <p:nvPicPr>
          <p:cNvPr id="10" name="Рисунок 9" descr="Шлунок"/>
          <p:cNvPicPr/>
          <p:nvPr/>
        </p:nvPicPr>
        <p:blipFill>
          <a:blip r:embed="rId4">
            <a:extLst>
              <a:ext uri="{28A0092B-C50C-407E-A947-70E740481C1C}">
                <a14:useLocalDpi xmlns:a14="http://schemas.microsoft.com/office/drawing/2010/main" val="0"/>
              </a:ext>
            </a:extLst>
          </a:blip>
          <a:srcRect/>
          <a:stretch>
            <a:fillRect/>
          </a:stretch>
        </p:blipFill>
        <p:spPr bwMode="auto">
          <a:xfrm>
            <a:off x="8537510" y="3079102"/>
            <a:ext cx="3377683" cy="3461657"/>
          </a:xfrm>
          <a:prstGeom prst="rect">
            <a:avLst/>
          </a:prstGeom>
          <a:noFill/>
          <a:ln>
            <a:noFill/>
          </a:ln>
        </p:spPr>
      </p:pic>
      <p:sp>
        <p:nvSpPr>
          <p:cNvPr id="7" name="Овал 6"/>
          <p:cNvSpPr/>
          <p:nvPr/>
        </p:nvSpPr>
        <p:spPr>
          <a:xfrm>
            <a:off x="7758857" y="5331796"/>
            <a:ext cx="1501116"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19.00-21.00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0061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33888" y="415488"/>
            <a:ext cx="11487997" cy="3016210"/>
          </a:xfrm>
          <a:prstGeom prst="rect">
            <a:avLst/>
          </a:prstGeom>
        </p:spPr>
        <p:txBody>
          <a:bodyPr wrap="square">
            <a:spAutoFit/>
          </a:bodyPr>
          <a:lstStyle/>
          <a:p>
            <a:pPr algn="ctr"/>
            <a:r>
              <a:rPr lang="uk-UA" sz="2800" b="1" dirty="0" smtClean="0">
                <a:solidFill>
                  <a:srgbClr val="C00000"/>
                </a:solidFill>
                <a:latin typeface="Times New Roman" pitchFamily="18" charset="0"/>
                <a:cs typeface="Times New Roman" pitchFamily="18" charset="0"/>
              </a:rPr>
              <a:t>9:00 - 11:00 ПІДШЛУНКОВА ЗАЛОЗА ТА СЕЛЕЗІНКА </a:t>
            </a:r>
          </a:p>
          <a:p>
            <a:pPr algn="just"/>
            <a:r>
              <a:rPr lang="uk-UA" b="1" dirty="0" smtClean="0">
                <a:latin typeface="Times New Roman" pitchFamily="18" charset="0"/>
                <a:cs typeface="Times New Roman" pitchFamily="18" charset="0"/>
              </a:rPr>
              <a:t>Активність збільшена</a:t>
            </a:r>
            <a:r>
              <a:rPr lang="uk-UA" dirty="0" smtClean="0">
                <a:latin typeface="Times New Roman" pitchFamily="18" charset="0"/>
                <a:cs typeface="Times New Roman" pitchFamily="18" charset="0"/>
              </a:rPr>
              <a:t>, підвищуються</a:t>
            </a:r>
            <a:r>
              <a:rPr lang="ru-RU" dirty="0">
                <a:latin typeface="Times New Roman" panose="02020603050405020304" pitchFamily="18" charset="0"/>
                <a:cs typeface="Times New Roman" panose="02020603050405020304" pitchFamily="18" charset="0"/>
              </a:rPr>
              <a:t> властивості функціональних систем, які реалізують пізнавальні і психомоторні процеси</a:t>
            </a: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психіка працює по-максимуму</a:t>
            </a:r>
            <a:r>
              <a:rPr lang="uk-UA" dirty="0" smtClean="0">
                <a:latin typeface="Times New Roman" pitchFamily="18" charset="0"/>
                <a:cs typeface="Times New Roman" pitchFamily="18" charset="0"/>
              </a:rPr>
              <a:t>. Тим не менш, </a:t>
            </a:r>
            <a:r>
              <a:rPr lang="uk-UA" b="1" dirty="0" smtClean="0">
                <a:latin typeface="Times New Roman" pitchFamily="18" charset="0"/>
                <a:cs typeface="Times New Roman" pitchFamily="18" charset="0"/>
              </a:rPr>
              <a:t>уникайте фізичних навантажень, якщо це можливо. </a:t>
            </a:r>
            <a:r>
              <a:rPr lang="uk-UA" b="1" dirty="0">
                <a:latin typeface="Times New Roman" pitchFamily="18" charset="0"/>
                <a:cs typeface="Times New Roman" pitchFamily="18" charset="0"/>
              </a:rPr>
              <a:t>Н</a:t>
            </a:r>
            <a:r>
              <a:rPr lang="uk-UA" b="1" dirty="0" smtClean="0">
                <a:latin typeface="Times New Roman" pitchFamily="18" charset="0"/>
                <a:cs typeface="Times New Roman" pitchFamily="18" charset="0"/>
              </a:rPr>
              <a:t>айкращий час для навчання</a:t>
            </a: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пік душевної активності настає близько 11.00.</a:t>
            </a: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Тіло і розум у найкращій формі</a:t>
            </a:r>
            <a:r>
              <a:rPr lang="uk-UA" dirty="0" smtClean="0">
                <a:latin typeface="Times New Roman" pitchFamily="18" charset="0"/>
                <a:cs typeface="Times New Roman" pitchFamily="18" charset="0"/>
              </a:rPr>
              <a:t>.  </a:t>
            </a:r>
            <a:r>
              <a:rPr lang="uk-UA" b="1" dirty="0">
                <a:latin typeface="Times New Roman" pitchFamily="18" charset="0"/>
                <a:cs typeface="Times New Roman" pitchFamily="18" charset="0"/>
              </a:rPr>
              <a:t>Ч</a:t>
            </a:r>
            <a:r>
              <a:rPr lang="uk-UA" b="1" dirty="0" smtClean="0">
                <a:latin typeface="Times New Roman" pitchFamily="18" charset="0"/>
                <a:cs typeface="Times New Roman" pitchFamily="18" charset="0"/>
              </a:rPr>
              <a:t>ас приймати важливі рішення. </a:t>
            </a:r>
          </a:p>
          <a:p>
            <a:pPr algn="just"/>
            <a:r>
              <a:rPr lang="uk-UA" b="1" dirty="0" smtClean="0">
                <a:solidFill>
                  <a:srgbClr val="C00000"/>
                </a:solidFill>
                <a:latin typeface="Times New Roman" pitchFamily="18" charset="0"/>
                <a:cs typeface="Times New Roman" pitchFamily="18" charset="0"/>
              </a:rPr>
              <a:t>Артеріальний тиск</a:t>
            </a:r>
            <a:r>
              <a:rPr lang="uk-UA" dirty="0" smtClean="0">
                <a:solidFill>
                  <a:srgbClr val="C00000"/>
                </a:solidFill>
                <a:latin typeface="Times New Roman" pitchFamily="18" charset="0"/>
                <a:cs typeface="Times New Roman" pitchFamily="18" charset="0"/>
              </a:rPr>
              <a:t> </a:t>
            </a:r>
            <a:r>
              <a:rPr lang="uk-UA" b="1" dirty="0" smtClean="0">
                <a:latin typeface="Times New Roman" pitchFamily="18" charset="0"/>
                <a:cs typeface="Times New Roman" pitchFamily="18" charset="0"/>
              </a:rPr>
              <a:t>підвищується вранці, вдень знижується, а ввечері збільшується знову. </a:t>
            </a:r>
          </a:p>
          <a:p>
            <a:pPr algn="just"/>
            <a:r>
              <a:rPr lang="uk-UA" b="1" dirty="0" smtClean="0">
                <a:solidFill>
                  <a:srgbClr val="C00000"/>
                </a:solidFill>
                <a:latin typeface="Times New Roman" pitchFamily="18" charset="0"/>
                <a:cs typeface="Times New Roman" pitchFamily="18" charset="0"/>
              </a:rPr>
              <a:t>9.00 </a:t>
            </a:r>
            <a:r>
              <a:rPr lang="uk-UA" dirty="0" smtClean="0">
                <a:solidFill>
                  <a:srgbClr val="C00000"/>
                </a:solidFill>
                <a:latin typeface="Times New Roman" pitchFamily="18" charset="0"/>
                <a:cs typeface="Times New Roman" pitchFamily="18" charset="0"/>
              </a:rPr>
              <a:t>- </a:t>
            </a:r>
            <a:r>
              <a:rPr lang="uk-UA" dirty="0" smtClean="0">
                <a:latin typeface="Times New Roman" pitchFamily="18" charset="0"/>
                <a:cs typeface="Times New Roman" pitchFamily="18" charset="0"/>
              </a:rPr>
              <a:t>найкраще робити уколи, а організм стійкий до рентгенівського опромінення. </a:t>
            </a:r>
          </a:p>
          <a:p>
            <a:pPr algn="just"/>
            <a:r>
              <a:rPr lang="uk-UA" b="1" dirty="0" smtClean="0">
                <a:solidFill>
                  <a:srgbClr val="C00000"/>
                </a:solidFill>
                <a:latin typeface="Times New Roman" panose="02020603050405020304" pitchFamily="18" charset="0"/>
                <a:cs typeface="Times New Roman" panose="02020603050405020304" pitchFamily="18" charset="0"/>
              </a:rPr>
              <a:t>10.00</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посилюється дієздатність і добра короткочасна пам’ять. Гірше запам’ятовується після 15 години. </a:t>
            </a:r>
          </a:p>
          <a:p>
            <a:pPr algn="just"/>
            <a:r>
              <a:rPr lang="uk-UA" b="1" dirty="0">
                <a:solidFill>
                  <a:srgbClr val="C00000"/>
                </a:solidFill>
                <a:latin typeface="Times New Roman" panose="02020603050405020304" pitchFamily="18" charset="0"/>
                <a:cs typeface="Times New Roman" panose="02020603050405020304" pitchFamily="18" charset="0"/>
              </a:rPr>
              <a:t>11.00</a:t>
            </a:r>
            <a:r>
              <a:rPr lang="uk-UA" dirty="0">
                <a:latin typeface="Times New Roman" panose="02020603050405020304" pitchFamily="18" charset="0"/>
                <a:cs typeface="Times New Roman" panose="02020603050405020304" pitchFamily="18" charset="0"/>
              </a:rPr>
              <a:t> - для школярів математика здається легкою з 9 до 12 і між 16 і 18 годинами. Серце знаходиться у відмінній формі. </a:t>
            </a:r>
          </a:p>
        </p:txBody>
      </p:sp>
      <p:sp>
        <p:nvSpPr>
          <p:cNvPr id="3" name="Прямокутник 2"/>
          <p:cNvSpPr/>
          <p:nvPr/>
        </p:nvSpPr>
        <p:spPr>
          <a:xfrm>
            <a:off x="10795518"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1026" name="Picture 2" descr="8 продуктів, які корисні для підшлункової залоз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88" y="3601771"/>
            <a:ext cx="3662821" cy="29811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Що шкідливо для підшлункової залоз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3484" y="3601771"/>
            <a:ext cx="4595284" cy="2981170"/>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descr="МРТ селезінки - ціна в Києві в СДС на МРТ 0,5 і 1,5 тесла"/>
          <p:cNvPicPr/>
          <p:nvPr/>
        </p:nvPicPr>
        <p:blipFill>
          <a:blip r:embed="rId4">
            <a:extLst>
              <a:ext uri="{28A0092B-C50C-407E-A947-70E740481C1C}">
                <a14:useLocalDpi xmlns:a14="http://schemas.microsoft.com/office/drawing/2010/main" val="0"/>
              </a:ext>
            </a:extLst>
          </a:blip>
          <a:srcRect/>
          <a:stretch>
            <a:fillRect/>
          </a:stretch>
        </p:blipFill>
        <p:spPr bwMode="auto">
          <a:xfrm>
            <a:off x="8425543" y="3601771"/>
            <a:ext cx="3498979" cy="2981170"/>
          </a:xfrm>
          <a:prstGeom prst="rect">
            <a:avLst/>
          </a:prstGeom>
          <a:noFill/>
          <a:ln>
            <a:noFill/>
          </a:ln>
        </p:spPr>
      </p:pic>
      <p:sp>
        <p:nvSpPr>
          <p:cNvPr id="8" name="Овал 7"/>
          <p:cNvSpPr/>
          <p:nvPr/>
        </p:nvSpPr>
        <p:spPr>
          <a:xfrm>
            <a:off x="3291757" y="5411430"/>
            <a:ext cx="1734381" cy="1171511"/>
          </a:xfrm>
          <a:prstGeom prst="ellipse">
            <a:avLst/>
          </a:prstGeom>
          <a:solidFill>
            <a:srgbClr val="0070C0"/>
          </a:solidFill>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 час</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21.00-23.00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9" name="Овал 8"/>
          <p:cNvSpPr/>
          <p:nvPr/>
        </p:nvSpPr>
        <p:spPr>
          <a:xfrm>
            <a:off x="7312888" y="5411430"/>
            <a:ext cx="1712065" cy="1171511"/>
          </a:xfrm>
          <a:prstGeom prst="ellipse">
            <a:avLst/>
          </a:prstGeom>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a:t>
            </a:r>
          </a:p>
          <a:p>
            <a:pPr algn="ctr"/>
            <a:r>
              <a:rPr lang="uk-UA" sz="1400" dirty="0" smtClean="0">
                <a:solidFill>
                  <a:srgbClr val="FFFF00"/>
                </a:solidFill>
                <a:latin typeface="Times New Roman" panose="02020603050405020304" pitchFamily="18" charset="0"/>
                <a:cs typeface="Times New Roman" panose="02020603050405020304" pitchFamily="18" charset="0"/>
              </a:rPr>
              <a:t> 9.00-11.00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03988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Овал 18"/>
          <p:cNvSpPr/>
          <p:nvPr/>
        </p:nvSpPr>
        <p:spPr>
          <a:xfrm>
            <a:off x="9350070" y="2928752"/>
            <a:ext cx="1482795"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Легені</a:t>
            </a:r>
          </a:p>
          <a:p>
            <a:pPr algn="ctr"/>
            <a:r>
              <a:rPr lang="uk-UA" sz="1400" dirty="0" smtClean="0">
                <a:solidFill>
                  <a:srgbClr val="FFFF00"/>
                </a:solidFill>
                <a:latin typeface="Times New Roman" panose="02020603050405020304" pitchFamily="18" charset="0"/>
                <a:cs typeface="Times New Roman" panose="02020603050405020304" pitchFamily="18" charset="0"/>
              </a:rPr>
              <a:t>15.00-17.00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0" name="Прямокутник 29"/>
          <p:cNvSpPr/>
          <p:nvPr/>
        </p:nvSpPr>
        <p:spPr>
          <a:xfrm>
            <a:off x="9219374" y="2191752"/>
            <a:ext cx="1270521" cy="821094"/>
          </a:xfrm>
          <a:prstGeom prst="rect">
            <a:avLst/>
          </a:prstGeom>
          <a:solidFill>
            <a:srgbClr val="0070C0"/>
          </a:solidFill>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Тонкий кишківник</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endParaRPr lang="uk-UA" sz="1400" dirty="0">
              <a:solidFill>
                <a:srgbClr val="FFFF00"/>
              </a:solidFill>
              <a:latin typeface="Times New Roman" panose="02020603050405020304" pitchFamily="18" charset="0"/>
              <a:cs typeface="Times New Roman" panose="02020603050405020304" pitchFamily="18" charset="0"/>
            </a:endParaRPr>
          </a:p>
        </p:txBody>
      </p:sp>
      <p:pic>
        <p:nvPicPr>
          <p:cNvPr id="3076" name="Picture 4" descr="Часы без стрелок картинки - 79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980" y="775119"/>
            <a:ext cx="5783424" cy="5182766"/>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p:cNvSpPr/>
          <p:nvPr/>
        </p:nvSpPr>
        <p:spPr>
          <a:xfrm>
            <a:off x="7076530" y="63855"/>
            <a:ext cx="1339691" cy="1335314"/>
          </a:xfrm>
          <a:prstGeom prst="ellipse">
            <a:avLst/>
          </a:prstGeom>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Печінка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8" name="Овал 7"/>
          <p:cNvSpPr/>
          <p:nvPr/>
        </p:nvSpPr>
        <p:spPr>
          <a:xfrm>
            <a:off x="8173616" y="478660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1" name="Овал 10"/>
          <p:cNvSpPr/>
          <p:nvPr/>
        </p:nvSpPr>
        <p:spPr>
          <a:xfrm>
            <a:off x="8299572" y="2849299"/>
            <a:ext cx="1408922" cy="1196003"/>
          </a:xfrm>
          <a:prstGeom prst="ellipse">
            <a:avLst/>
          </a:prstGeom>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легені</a:t>
            </a:r>
          </a:p>
          <a:p>
            <a:pPr algn="ctr"/>
            <a:r>
              <a:rPr lang="uk-UA" sz="1400" dirty="0" smtClean="0">
                <a:solidFill>
                  <a:srgbClr val="FFFF00"/>
                </a:solidFill>
                <a:latin typeface="Times New Roman" panose="02020603050405020304" pitchFamily="18" charset="0"/>
                <a:cs typeface="Times New Roman" panose="02020603050405020304" pitchFamily="18" charset="0"/>
              </a:rPr>
              <a:t>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2" name="Овал 11"/>
          <p:cNvSpPr/>
          <p:nvPr/>
        </p:nvSpPr>
        <p:spPr>
          <a:xfrm rot="10800000" flipH="1" flipV="1">
            <a:off x="6352851" y="5026870"/>
            <a:ext cx="1436913" cy="1196391"/>
          </a:xfrm>
          <a:prstGeom prst="ellipse">
            <a:avLst/>
          </a:prstGeom>
          <a:effectLst>
            <a:outerShdw blurRad="469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Товстий </a:t>
            </a:r>
            <a:r>
              <a:rPr lang="uk-UA" sz="1400" dirty="0">
                <a:solidFill>
                  <a:srgbClr val="FFFF00"/>
                </a:solidFill>
                <a:latin typeface="Times New Roman" panose="02020603050405020304" pitchFamily="18" charset="0"/>
                <a:cs typeface="Times New Roman" panose="02020603050405020304" pitchFamily="18" charset="0"/>
              </a:rPr>
              <a:t>кішківник</a:t>
            </a:r>
          </a:p>
          <a:p>
            <a:pPr algn="ctr"/>
            <a:r>
              <a:rPr lang="uk-UA" sz="1400" dirty="0" smtClean="0">
                <a:solidFill>
                  <a:srgbClr val="FFFF00"/>
                </a:solidFill>
                <a:latin typeface="Times New Roman" panose="02020603050405020304" pitchFamily="18" charset="0"/>
                <a:cs typeface="Times New Roman" panose="02020603050405020304" pitchFamily="18" charset="0"/>
              </a:rPr>
              <a:t>5.00-7.00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3" name="Овал 12"/>
          <p:cNvSpPr/>
          <p:nvPr/>
        </p:nvSpPr>
        <p:spPr>
          <a:xfrm>
            <a:off x="2365316" y="2120167"/>
            <a:ext cx="1712065" cy="1171511"/>
          </a:xfrm>
          <a:prstGeom prst="ellipse">
            <a:avLst/>
          </a:prstGeom>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Селезінка </a:t>
            </a:r>
            <a:r>
              <a:rPr lang="uk-UA" sz="1400" dirty="0" smtClean="0">
                <a:solidFill>
                  <a:srgbClr val="FFFF00"/>
                </a:solidFill>
                <a:latin typeface="Times New Roman" panose="02020603050405020304" pitchFamily="18" charset="0"/>
                <a:cs typeface="Times New Roman" panose="02020603050405020304" pitchFamily="18" charset="0"/>
              </a:rPr>
              <a:t>і підшлункова железа</a:t>
            </a:r>
          </a:p>
          <a:p>
            <a:pPr algn="ctr"/>
            <a:r>
              <a:rPr lang="uk-UA" sz="1400" dirty="0" smtClean="0">
                <a:solidFill>
                  <a:srgbClr val="FFFF00"/>
                </a:solidFill>
                <a:latin typeface="Times New Roman" panose="02020603050405020304" pitchFamily="18" charset="0"/>
                <a:cs typeface="Times New Roman" panose="02020603050405020304" pitchFamily="18" charset="0"/>
              </a:rPr>
              <a:t>9.00-11.00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5" name="Овал 14"/>
          <p:cNvSpPr/>
          <p:nvPr/>
        </p:nvSpPr>
        <p:spPr>
          <a:xfrm>
            <a:off x="3194827" y="4365095"/>
            <a:ext cx="1635970" cy="1251079"/>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Шлунок</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7.00-9.00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6" name="Овал 15"/>
          <p:cNvSpPr/>
          <p:nvPr/>
        </p:nvSpPr>
        <p:spPr>
          <a:xfrm>
            <a:off x="3365201" y="253187"/>
            <a:ext cx="1629731" cy="1173325"/>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Жовчний міхур </a:t>
            </a:r>
          </a:p>
          <a:p>
            <a:pPr algn="ctr"/>
            <a:r>
              <a:rPr lang="uk-UA" sz="1400" dirty="0" smtClean="0">
                <a:solidFill>
                  <a:srgbClr val="FFFF00"/>
                </a:solidFill>
                <a:latin typeface="Times New Roman" panose="02020603050405020304" pitchFamily="18" charset="0"/>
                <a:cs typeface="Times New Roman" panose="02020603050405020304" pitchFamily="18" charset="0"/>
              </a:rPr>
              <a:t>23.00-1.00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9" name="Прямокутник 8"/>
          <p:cNvSpPr/>
          <p:nvPr/>
        </p:nvSpPr>
        <p:spPr>
          <a:xfrm>
            <a:off x="8078953" y="2188827"/>
            <a:ext cx="1252629" cy="821094"/>
          </a:xfrm>
          <a:prstGeom prst="rect">
            <a:avLst/>
          </a:prstGeom>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Тонкий </a:t>
            </a:r>
            <a:r>
              <a:rPr lang="uk-UA" sz="1400" dirty="0" smtClean="0">
                <a:solidFill>
                  <a:srgbClr val="FFFF00"/>
                </a:solidFill>
                <a:latin typeface="Times New Roman" panose="02020603050405020304" pitchFamily="18" charset="0"/>
                <a:cs typeface="Times New Roman" panose="02020603050405020304" pitchFamily="18" charset="0"/>
              </a:rPr>
              <a:t>кишківник</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0" name="Прямокутник 19"/>
          <p:cNvSpPr/>
          <p:nvPr/>
        </p:nvSpPr>
        <p:spPr>
          <a:xfrm>
            <a:off x="8007708" y="3882828"/>
            <a:ext cx="143088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Сечовий міхур 15.00-17.00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2" name="Прямокутник 21"/>
          <p:cNvSpPr/>
          <p:nvPr/>
        </p:nvSpPr>
        <p:spPr>
          <a:xfrm>
            <a:off x="1634939" y="1283446"/>
            <a:ext cx="1850571" cy="933061"/>
          </a:xfrm>
          <a:prstGeom prst="rect">
            <a:avLst/>
          </a:prstGeom>
          <a:effectLst>
            <a:outerShdw blurRad="596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Органи теплоутворення</a:t>
            </a:r>
          </a:p>
          <a:p>
            <a:pPr algn="ctr"/>
            <a:r>
              <a:rPr lang="uk-UA" sz="1400" dirty="0" smtClean="0">
                <a:solidFill>
                  <a:srgbClr val="FFFF00"/>
                </a:solidFill>
              </a:rPr>
              <a:t>21.00-23.00</a:t>
            </a:r>
            <a:endParaRPr lang="uk-UA" sz="1400" dirty="0">
              <a:solidFill>
                <a:srgbClr val="FFFF00"/>
              </a:solidFill>
            </a:endParaRPr>
          </a:p>
        </p:txBody>
      </p:sp>
      <p:sp>
        <p:nvSpPr>
          <p:cNvPr id="24" name="Овал 23"/>
          <p:cNvSpPr/>
          <p:nvPr/>
        </p:nvSpPr>
        <p:spPr>
          <a:xfrm>
            <a:off x="7434669" y="4667591"/>
            <a:ext cx="1523612"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Товстий кішківник</a:t>
            </a: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5" name="Овал 24"/>
          <p:cNvSpPr/>
          <p:nvPr/>
        </p:nvSpPr>
        <p:spPr>
          <a:xfrm>
            <a:off x="2370871" y="3665478"/>
            <a:ext cx="1682233"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Шлунок</a:t>
            </a:r>
          </a:p>
          <a:p>
            <a:pPr algn="ctr"/>
            <a:r>
              <a:rPr lang="uk-UA" sz="1400" dirty="0" smtClean="0">
                <a:solidFill>
                  <a:srgbClr val="FFFF00"/>
                </a:solidFill>
                <a:latin typeface="Times New Roman" panose="02020603050405020304" pitchFamily="18" charset="0"/>
                <a:cs typeface="Times New Roman" panose="02020603050405020304" pitchFamily="18" charset="0"/>
              </a:rPr>
              <a:t>19.00-21.00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6" name="Овал 25"/>
          <p:cNvSpPr/>
          <p:nvPr/>
        </p:nvSpPr>
        <p:spPr>
          <a:xfrm>
            <a:off x="1116412" y="2120166"/>
            <a:ext cx="1734381" cy="1171511"/>
          </a:xfrm>
          <a:prstGeom prst="ellipse">
            <a:avLst/>
          </a:prstGeom>
          <a:solidFill>
            <a:srgbClr val="0070C0"/>
          </a:solidFill>
          <a:effectLst>
            <a:outerShdw blurRad="584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Селезінка і підшлункова железа</a:t>
            </a:r>
          </a:p>
          <a:p>
            <a:pPr algn="ctr"/>
            <a:r>
              <a:rPr lang="uk-UA" sz="1400" dirty="0" smtClean="0">
                <a:solidFill>
                  <a:srgbClr val="FFFF00"/>
                </a:solidFill>
                <a:latin typeface="Times New Roman" panose="02020603050405020304" pitchFamily="18" charset="0"/>
                <a:cs typeface="Times New Roman" panose="02020603050405020304" pitchFamily="18" charset="0"/>
              </a:rPr>
              <a:t>21.00-23.00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7" name="Овал 26"/>
          <p:cNvSpPr/>
          <p:nvPr/>
        </p:nvSpPr>
        <p:spPr>
          <a:xfrm>
            <a:off x="6016779" y="480956"/>
            <a:ext cx="1378827" cy="1143841"/>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ПасивнийСердце 23.00-1.00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28" name="Овал 27"/>
          <p:cNvSpPr/>
          <p:nvPr/>
        </p:nvSpPr>
        <p:spPr>
          <a:xfrm>
            <a:off x="7464310" y="928556"/>
            <a:ext cx="1511937" cy="1335314"/>
          </a:xfrm>
          <a:prstGeom prst="ellipse">
            <a:avLst/>
          </a:prstGeom>
          <a:solidFill>
            <a:srgbClr val="0070C0"/>
          </a:solidFill>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Печінка </a:t>
            </a: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1" name="Прямокутник 30"/>
          <p:cNvSpPr/>
          <p:nvPr/>
        </p:nvSpPr>
        <p:spPr>
          <a:xfrm>
            <a:off x="5452633" y="5207699"/>
            <a:ext cx="118089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Нирки</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2" name="Прямокутник 31"/>
          <p:cNvSpPr/>
          <p:nvPr/>
        </p:nvSpPr>
        <p:spPr>
          <a:xfrm>
            <a:off x="9273714" y="3899381"/>
            <a:ext cx="1527350"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Сечовий міхур 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3" name="Прямокутник 32"/>
          <p:cNvSpPr/>
          <p:nvPr/>
        </p:nvSpPr>
        <p:spPr>
          <a:xfrm>
            <a:off x="4267504" y="5308862"/>
            <a:ext cx="1331664"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Нирки</a:t>
            </a:r>
          </a:p>
          <a:p>
            <a:pPr algn="ctr"/>
            <a:r>
              <a:rPr lang="uk-UA" sz="1400" dirty="0" smtClean="0">
                <a:solidFill>
                  <a:srgbClr val="FFFF00"/>
                </a:solidFill>
                <a:latin typeface="Times New Roman" panose="02020603050405020304" pitchFamily="18" charset="0"/>
                <a:cs typeface="Times New Roman" panose="02020603050405020304" pitchFamily="18" charset="0"/>
              </a:rPr>
              <a:t>5.00-7.00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5" name="Овал 34"/>
          <p:cNvSpPr/>
          <p:nvPr/>
        </p:nvSpPr>
        <p:spPr>
          <a:xfrm>
            <a:off x="4684052" y="480948"/>
            <a:ext cx="1515773" cy="1082383"/>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Сердце 11.00-13.00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7" name="Овал 36"/>
          <p:cNvSpPr/>
          <p:nvPr/>
        </p:nvSpPr>
        <p:spPr>
          <a:xfrm>
            <a:off x="2339298" y="255328"/>
            <a:ext cx="1484732" cy="1143841"/>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ПасивнийЖовчний міхур</a:t>
            </a:r>
          </a:p>
          <a:p>
            <a:pPr algn="ctr"/>
            <a:r>
              <a:rPr lang="uk-UA" sz="1400" dirty="0" smtClean="0">
                <a:solidFill>
                  <a:srgbClr val="FFFF00"/>
                </a:solidFill>
                <a:latin typeface="Times New Roman" panose="02020603050405020304" pitchFamily="18" charset="0"/>
                <a:cs typeface="Times New Roman" panose="02020603050405020304" pitchFamily="18" charset="0"/>
              </a:rPr>
              <a:t>11.00-13.00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34" name="Прямокутник 33"/>
          <p:cNvSpPr/>
          <p:nvPr/>
        </p:nvSpPr>
        <p:spPr>
          <a:xfrm>
            <a:off x="10895045" y="5809318"/>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2" name="Прямокутник 1"/>
          <p:cNvSpPr/>
          <p:nvPr/>
        </p:nvSpPr>
        <p:spPr>
          <a:xfrm>
            <a:off x="2099949" y="6143146"/>
            <a:ext cx="8020272" cy="584775"/>
          </a:xfrm>
          <a:prstGeom prst="rect">
            <a:avLst/>
          </a:prstGeom>
        </p:spPr>
        <p:txBody>
          <a:bodyPr wrap="none">
            <a:spAutoFit/>
          </a:bodyPr>
          <a:lstStyle/>
          <a:p>
            <a:pPr indent="450215" algn="ctr">
              <a:spcAft>
                <a:spcPts val="0"/>
              </a:spcAft>
            </a:pPr>
            <a:r>
              <a:rPr lang="uk-UA" sz="32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ФІЗІОЛОГІЧНІ ЗМІНИ ПІД ЧАС СНУ</a:t>
            </a:r>
          </a:p>
        </p:txBody>
      </p:sp>
      <p:sp>
        <p:nvSpPr>
          <p:cNvPr id="21" name="Прямокутник 20"/>
          <p:cNvSpPr/>
          <p:nvPr/>
        </p:nvSpPr>
        <p:spPr>
          <a:xfrm>
            <a:off x="1880698" y="4586317"/>
            <a:ext cx="1707502" cy="1133348"/>
          </a:xfrm>
          <a:prstGeom prst="rect">
            <a:avLst/>
          </a:prstGeom>
          <a:effectLst>
            <a:outerShdw blurRad="711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endParaRPr lang="uk-UA" sz="1400" dirty="0" smtClean="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Органи кровообігу</a:t>
            </a:r>
          </a:p>
          <a:p>
            <a:pPr algn="ctr"/>
            <a:r>
              <a:rPr lang="uk-UA" sz="1400" dirty="0" smtClean="0">
                <a:solidFill>
                  <a:srgbClr val="FFFF00"/>
                </a:solidFill>
              </a:rPr>
              <a:t>19.00-21.00</a:t>
            </a:r>
            <a:endParaRPr lang="uk-UA" sz="1400" dirty="0">
              <a:solidFill>
                <a:srgbClr val="FFFF00"/>
              </a:solidFill>
            </a:endParaRPr>
          </a:p>
        </p:txBody>
      </p:sp>
    </p:spTree>
    <p:extLst>
      <p:ext uri="{BB962C8B-B14F-4D97-AF65-F5344CB8AC3E}">
        <p14:creationId xmlns:p14="http://schemas.microsoft.com/office/powerpoint/2010/main" val="25055070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C:\Users\e011172khy\AppData\Local\Microsoft\Windows\INetCache\Content.MSO\57F9A160.tmp"/>
          <p:cNvPicPr/>
          <p:nvPr/>
        </p:nvPicPr>
        <p:blipFill>
          <a:blip r:embed="rId2">
            <a:extLst>
              <a:ext uri="{28A0092B-C50C-407E-A947-70E740481C1C}">
                <a14:useLocalDpi xmlns:a14="http://schemas.microsoft.com/office/drawing/2010/main" val="0"/>
              </a:ext>
            </a:extLst>
          </a:blip>
          <a:srcRect/>
          <a:stretch>
            <a:fillRect/>
          </a:stretch>
        </p:blipFill>
        <p:spPr bwMode="auto">
          <a:xfrm>
            <a:off x="8745688" y="2803804"/>
            <a:ext cx="3073591" cy="3155208"/>
          </a:xfrm>
          <a:prstGeom prst="rect">
            <a:avLst/>
          </a:prstGeom>
          <a:noFill/>
          <a:ln>
            <a:noFill/>
          </a:ln>
        </p:spPr>
      </p:pic>
      <p:sp>
        <p:nvSpPr>
          <p:cNvPr id="5" name="Прямокутник 4"/>
          <p:cNvSpPr/>
          <p:nvPr/>
        </p:nvSpPr>
        <p:spPr>
          <a:xfrm>
            <a:off x="305898" y="520722"/>
            <a:ext cx="11510683" cy="3016210"/>
          </a:xfrm>
          <a:prstGeom prst="rect">
            <a:avLst/>
          </a:prstGeom>
        </p:spPr>
        <p:txBody>
          <a:bodyPr wrap="square">
            <a:spAutoFit/>
          </a:bodyPr>
          <a:lstStyle/>
          <a:p>
            <a:pPr algn="ctr"/>
            <a:r>
              <a:rPr lang="uk-UA" sz="2800" b="1" dirty="0" smtClean="0">
                <a:solidFill>
                  <a:srgbClr val="C00000"/>
                </a:solidFill>
                <a:latin typeface="Times New Roman" pitchFamily="18" charset="0"/>
                <a:cs typeface="Times New Roman" pitchFamily="18" charset="0"/>
              </a:rPr>
              <a:t>11:00 </a:t>
            </a:r>
            <a:r>
              <a:rPr lang="uk-UA" sz="2800" b="1" dirty="0">
                <a:solidFill>
                  <a:srgbClr val="C00000"/>
                </a:solidFill>
                <a:latin typeface="Times New Roman" pitchFamily="18" charset="0"/>
                <a:cs typeface="Times New Roman" pitchFamily="18" charset="0"/>
              </a:rPr>
              <a:t>- 13:00 Серце </a:t>
            </a:r>
            <a:endParaRPr lang="uk-UA" sz="2800" b="1" dirty="0" smtClean="0">
              <a:solidFill>
                <a:srgbClr val="C00000"/>
              </a:solidFill>
              <a:latin typeface="Times New Roman" pitchFamily="18" charset="0"/>
              <a:cs typeface="Times New Roman" pitchFamily="18" charset="0"/>
            </a:endParaRPr>
          </a:p>
          <a:p>
            <a:pPr algn="just"/>
            <a:r>
              <a:rPr lang="uk-UA" dirty="0" smtClean="0">
                <a:latin typeface="Times New Roman" pitchFamily="18" charset="0"/>
                <a:cs typeface="Times New Roman" pitchFamily="18" charset="0"/>
              </a:rPr>
              <a:t>Під </a:t>
            </a:r>
            <a:r>
              <a:rPr lang="uk-UA" dirty="0">
                <a:latin typeface="Times New Roman" pitchFamily="18" charset="0"/>
                <a:cs typeface="Times New Roman" pitchFamily="18" charset="0"/>
              </a:rPr>
              <a:t>час найактивнішої діяльності серця ми не повинні обтяжувати організм великою кількістю їжі. Є невелике згасання активності, остерігайтеся травм. Прогулянка або короткий сон у цей період покращить ваше самопочуття. У спекотні дні в цей час люди із захворюваннями серця почуваються значно гірше. Тому дайте організму хоча б невеликий відпочинок.</a:t>
            </a:r>
          </a:p>
          <a:p>
            <a:r>
              <a:rPr lang="uk-UA" b="1" dirty="0">
                <a:solidFill>
                  <a:srgbClr val="C00000"/>
                </a:solidFill>
                <a:latin typeface="Times New Roman" pitchFamily="18" charset="0"/>
                <a:cs typeface="Times New Roman" pitchFamily="18" charset="0"/>
              </a:rPr>
              <a:t>11.00</a:t>
            </a:r>
            <a:r>
              <a:rPr lang="uk-UA" dirty="0">
                <a:latin typeface="Times New Roman" pitchFamily="18" charset="0"/>
                <a:cs typeface="Times New Roman" pitchFamily="18" charset="0"/>
              </a:rPr>
              <a:t> - для школярів математика здається легкою з 9 до 12 і між 16 і 18 годинами. Серце знаходиться у відмінній формі.</a:t>
            </a:r>
            <a:r>
              <a:rPr lang="uk-UA" b="1" i="1" dirty="0">
                <a:latin typeface="Times New Roman" pitchFamily="18" charset="0"/>
                <a:cs typeface="Times New Roman" pitchFamily="18" charset="0"/>
              </a:rPr>
              <a:t> </a:t>
            </a:r>
          </a:p>
          <a:p>
            <a:r>
              <a:rPr lang="uk-UA" b="1" dirty="0">
                <a:solidFill>
                  <a:srgbClr val="C00000"/>
                </a:solidFill>
                <a:latin typeface="Times New Roman" pitchFamily="18" charset="0"/>
                <a:cs typeface="Times New Roman" pitchFamily="18" charset="0"/>
              </a:rPr>
              <a:t>12.00</a:t>
            </a:r>
            <a:r>
              <a:rPr lang="uk-UA" dirty="0">
                <a:latin typeface="Times New Roman" pitchFamily="18" charset="0"/>
                <a:cs typeface="Times New Roman" pitchFamily="18" charset="0"/>
              </a:rPr>
              <a:t> - з’являється потреба у відпочинку. Ті, хто відпочиває після обіду, рідше хворіють на інфаркт. Необхідність у сні викликана </a:t>
            </a:r>
            <a:r>
              <a:rPr lang="uk-UA" b="1" dirty="0">
                <a:latin typeface="Times New Roman" pitchFamily="18" charset="0"/>
                <a:cs typeface="Times New Roman" pitchFamily="18" charset="0"/>
              </a:rPr>
              <a:t>ослабленням кровопостачання мозку. </a:t>
            </a:r>
          </a:p>
          <a:p>
            <a:r>
              <a:rPr lang="uk-UA" b="1" dirty="0">
                <a:solidFill>
                  <a:srgbClr val="C00000"/>
                </a:solidFill>
                <a:latin typeface="Times New Roman" pitchFamily="18" charset="0"/>
                <a:cs typeface="Times New Roman" pitchFamily="18" charset="0"/>
              </a:rPr>
              <a:t>13.00</a:t>
            </a:r>
            <a:r>
              <a:rPr lang="uk-UA" dirty="0">
                <a:latin typeface="Times New Roman" pitchFamily="18" charset="0"/>
                <a:cs typeface="Times New Roman" pitchFamily="18" charset="0"/>
              </a:rPr>
              <a:t>– дієздатність знижена на 20%. </a:t>
            </a:r>
            <a:r>
              <a:rPr lang="uk-UA" b="1" dirty="0">
                <a:latin typeface="Times New Roman" pitchFamily="18" charset="0"/>
                <a:cs typeface="Times New Roman" pitchFamily="18" charset="0"/>
              </a:rPr>
              <a:t>Печінка виробляє багато жовчі. </a:t>
            </a:r>
          </a:p>
        </p:txBody>
      </p:sp>
      <p:sp>
        <p:nvSpPr>
          <p:cNvPr id="3" name="Прямокутник 2"/>
          <p:cNvSpPr/>
          <p:nvPr/>
        </p:nvSpPr>
        <p:spPr>
          <a:xfrm>
            <a:off x="10795518"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7" name="Рисунок 6" descr="C:\Users\e011172khy\AppData\Local\Microsoft\Windows\INetCache\Content.MSO\B04A6F97.tmp"/>
          <p:cNvPicPr/>
          <p:nvPr/>
        </p:nvPicPr>
        <p:blipFill>
          <a:blip r:embed="rId3">
            <a:extLst>
              <a:ext uri="{28A0092B-C50C-407E-A947-70E740481C1C}">
                <a14:useLocalDpi xmlns:a14="http://schemas.microsoft.com/office/drawing/2010/main" val="0"/>
              </a:ext>
            </a:extLst>
          </a:blip>
          <a:srcRect/>
          <a:stretch>
            <a:fillRect/>
          </a:stretch>
        </p:blipFill>
        <p:spPr bwMode="auto">
          <a:xfrm>
            <a:off x="390760" y="3637028"/>
            <a:ext cx="3992413" cy="2958471"/>
          </a:xfrm>
          <a:prstGeom prst="rect">
            <a:avLst/>
          </a:prstGeom>
          <a:noFill/>
          <a:ln>
            <a:noFill/>
          </a:ln>
        </p:spPr>
      </p:pic>
      <p:pic>
        <p:nvPicPr>
          <p:cNvPr id="8" name="Рисунок 7" descr="Камери серця — Вікіпедія"/>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7107" y="3536932"/>
            <a:ext cx="4627985" cy="3043076"/>
          </a:xfrm>
          <a:prstGeom prst="rect">
            <a:avLst/>
          </a:prstGeom>
          <a:noFill/>
          <a:ln>
            <a:noFill/>
          </a:ln>
        </p:spPr>
      </p:pic>
      <p:sp>
        <p:nvSpPr>
          <p:cNvPr id="9" name="Овал 8"/>
          <p:cNvSpPr/>
          <p:nvPr/>
        </p:nvSpPr>
        <p:spPr>
          <a:xfrm>
            <a:off x="3275044" y="5497625"/>
            <a:ext cx="1621163" cy="1082383"/>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a:t>
            </a:r>
          </a:p>
          <a:p>
            <a:pPr algn="ctr"/>
            <a:r>
              <a:rPr lang="uk-UA" sz="1400" dirty="0" smtClean="0">
                <a:solidFill>
                  <a:srgbClr val="FFFF00"/>
                </a:solidFill>
                <a:latin typeface="Times New Roman" panose="02020603050405020304" pitchFamily="18" charset="0"/>
                <a:cs typeface="Times New Roman" panose="02020603050405020304" pitchFamily="18" charset="0"/>
              </a:rPr>
              <a:t> 11.00-13.00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0" name="Овал 9"/>
          <p:cNvSpPr/>
          <p:nvPr/>
        </p:nvSpPr>
        <p:spPr>
          <a:xfrm>
            <a:off x="9137416" y="5387092"/>
            <a:ext cx="1506608" cy="1143841"/>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23.00-1.00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7341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Травна система Частина 2: Тонка і товста кишка - Цифрові уроки - Цифрова  освіта та навчання від Mozaik"/>
          <p:cNvPicPr/>
          <p:nvPr/>
        </p:nvPicPr>
        <p:blipFill>
          <a:blip r:embed="rId2">
            <a:extLst>
              <a:ext uri="{28A0092B-C50C-407E-A947-70E740481C1C}">
                <a14:useLocalDpi xmlns:a14="http://schemas.microsoft.com/office/drawing/2010/main" val="0"/>
              </a:ext>
            </a:extLst>
          </a:blip>
          <a:srcRect/>
          <a:stretch>
            <a:fillRect/>
          </a:stretch>
        </p:blipFill>
        <p:spPr bwMode="auto">
          <a:xfrm>
            <a:off x="8062380" y="3239028"/>
            <a:ext cx="3881534" cy="3376645"/>
          </a:xfrm>
          <a:prstGeom prst="rect">
            <a:avLst/>
          </a:prstGeom>
          <a:noFill/>
          <a:ln>
            <a:noFill/>
          </a:ln>
        </p:spPr>
      </p:pic>
      <p:sp>
        <p:nvSpPr>
          <p:cNvPr id="2" name="Прямокутник 1"/>
          <p:cNvSpPr/>
          <p:nvPr/>
        </p:nvSpPr>
        <p:spPr>
          <a:xfrm>
            <a:off x="271319" y="366768"/>
            <a:ext cx="11672595" cy="2985433"/>
          </a:xfrm>
          <a:prstGeom prst="rect">
            <a:avLst/>
          </a:prstGeom>
        </p:spPr>
        <p:txBody>
          <a:bodyPr wrap="square">
            <a:spAutoFit/>
          </a:bodyPr>
          <a:lstStyle/>
          <a:p>
            <a:endParaRPr lang="uk-UA" sz="1600" b="1" dirty="0" smtClean="0">
              <a:solidFill>
                <a:srgbClr val="333333"/>
              </a:solidFill>
              <a:latin typeface="Times New Roman" pitchFamily="18" charset="0"/>
              <a:cs typeface="Times New Roman" pitchFamily="18" charset="0"/>
            </a:endParaRPr>
          </a:p>
          <a:p>
            <a:pPr algn="ctr"/>
            <a:r>
              <a:rPr lang="uk-UA" sz="2800" b="1" dirty="0" smtClean="0">
                <a:solidFill>
                  <a:srgbClr val="C00000"/>
                </a:solidFill>
                <a:latin typeface="Times New Roman" pitchFamily="18" charset="0"/>
                <a:cs typeface="Times New Roman" pitchFamily="18" charset="0"/>
              </a:rPr>
              <a:t>13:00 </a:t>
            </a:r>
            <a:r>
              <a:rPr lang="uk-UA" sz="2800" b="1" dirty="0">
                <a:solidFill>
                  <a:srgbClr val="C00000"/>
                </a:solidFill>
                <a:latin typeface="Times New Roman" pitchFamily="18" charset="0"/>
                <a:cs typeface="Times New Roman" pitchFamily="18" charset="0"/>
              </a:rPr>
              <a:t>- 15:00 </a:t>
            </a:r>
            <a:r>
              <a:rPr lang="uk-UA" sz="2800" b="1" dirty="0" smtClean="0">
                <a:solidFill>
                  <a:srgbClr val="C00000"/>
                </a:solidFill>
                <a:latin typeface="Times New Roman" pitchFamily="18" charset="0"/>
                <a:cs typeface="Times New Roman" pitchFamily="18" charset="0"/>
              </a:rPr>
              <a:t>ТОНКА КИШКА </a:t>
            </a:r>
          </a:p>
          <a:p>
            <a:pPr algn="just"/>
            <a:r>
              <a:rPr lang="uk-UA" dirty="0" smtClean="0">
                <a:solidFill>
                  <a:srgbClr val="333333"/>
                </a:solidFill>
                <a:latin typeface="Times New Roman" pitchFamily="18" charset="0"/>
                <a:cs typeface="Times New Roman" pitchFamily="18" charset="0"/>
              </a:rPr>
              <a:t>Наше </a:t>
            </a:r>
            <a:r>
              <a:rPr lang="uk-UA" dirty="0">
                <a:solidFill>
                  <a:srgbClr val="333333"/>
                </a:solidFill>
                <a:latin typeface="Times New Roman" pitchFamily="18" charset="0"/>
                <a:cs typeface="Times New Roman" pitchFamily="18" charset="0"/>
              </a:rPr>
              <a:t>тіло перетравлює спожиту їжу і ми відчуваємо пригніченість, стаємо лінивими. Ми робимо помилки, ми не можемо зосередитись. Знижується не тільки наша активність, а й чутливість до болю, тому саме час, наприклад, </a:t>
            </a:r>
            <a:r>
              <a:rPr lang="uk-UA" b="1" dirty="0">
                <a:solidFill>
                  <a:srgbClr val="333333"/>
                </a:solidFill>
                <a:latin typeface="Times New Roman" pitchFamily="18" charset="0"/>
                <a:cs typeface="Times New Roman" pitchFamily="18" charset="0"/>
              </a:rPr>
              <a:t>відвідати стоматолога</a:t>
            </a:r>
            <a:r>
              <a:rPr lang="uk-UA" b="1" dirty="0" smtClean="0">
                <a:solidFill>
                  <a:srgbClr val="333333"/>
                </a:solidFill>
                <a:latin typeface="Times New Roman" pitchFamily="18" charset="0"/>
                <a:cs typeface="Times New Roman" pitchFamily="18" charset="0"/>
              </a:rPr>
              <a:t>.</a:t>
            </a:r>
            <a:r>
              <a:rPr lang="uk-UA" b="1" i="1" dirty="0">
                <a:latin typeface="Times New Roman" pitchFamily="18" charset="0"/>
                <a:cs typeface="Times New Roman" pitchFamily="18" charset="0"/>
              </a:rPr>
              <a:t> </a:t>
            </a:r>
            <a:endParaRPr lang="uk-UA" b="1" i="1" dirty="0" smtClean="0">
              <a:latin typeface="Times New Roman" pitchFamily="18" charset="0"/>
              <a:cs typeface="Times New Roman" pitchFamily="18" charset="0"/>
            </a:endParaRPr>
          </a:p>
          <a:p>
            <a:pPr algn="just"/>
            <a:r>
              <a:rPr lang="uk-UA" b="1" dirty="0" smtClean="0">
                <a:solidFill>
                  <a:srgbClr val="C00000"/>
                </a:solidFill>
                <a:latin typeface="Times New Roman" pitchFamily="18" charset="0"/>
                <a:cs typeface="Times New Roman" pitchFamily="18" charset="0"/>
              </a:rPr>
              <a:t>13.00</a:t>
            </a:r>
            <a:r>
              <a:rPr lang="uk-UA" dirty="0">
                <a:latin typeface="Times New Roman" pitchFamily="18" charset="0"/>
                <a:cs typeface="Times New Roman" pitchFamily="18" charset="0"/>
              </a:rPr>
              <a:t>– дієздатність знижена на 20%. </a:t>
            </a:r>
            <a:r>
              <a:rPr lang="uk-UA" b="1" dirty="0">
                <a:latin typeface="Times New Roman" pitchFamily="18" charset="0"/>
                <a:cs typeface="Times New Roman" pitchFamily="18" charset="0"/>
              </a:rPr>
              <a:t>Печінка виробляє багато жовчі. </a:t>
            </a:r>
            <a:endParaRPr lang="uk-UA" b="1" dirty="0">
              <a:solidFill>
                <a:srgbClr val="333333"/>
              </a:solidFill>
              <a:latin typeface="Times New Roman" pitchFamily="18" charset="0"/>
              <a:cs typeface="Times New Roman" pitchFamily="18" charset="0"/>
            </a:endParaRPr>
          </a:p>
          <a:p>
            <a:pPr algn="just"/>
            <a:r>
              <a:rPr lang="uk-UA" b="1" dirty="0" smtClean="0">
                <a:solidFill>
                  <a:srgbClr val="C00000"/>
                </a:solidFill>
                <a:latin typeface="Times New Roman" pitchFamily="18" charset="0"/>
                <a:cs typeface="Times New Roman" pitchFamily="18" charset="0"/>
              </a:rPr>
              <a:t>14.00</a:t>
            </a:r>
            <a:r>
              <a:rPr lang="uk-UA" dirty="0" smtClean="0">
                <a:latin typeface="Times New Roman" pitchFamily="18" charset="0"/>
                <a:cs typeface="Times New Roman" pitchFamily="18" charset="0"/>
              </a:rPr>
              <a:t> - </a:t>
            </a:r>
            <a:r>
              <a:rPr lang="uk-UA" b="1" dirty="0" smtClean="0">
                <a:latin typeface="Times New Roman" pitchFamily="18" charset="0"/>
                <a:cs typeface="Times New Roman" pitchFamily="18" charset="0"/>
              </a:rPr>
              <a:t>тиск крові і гормональний рівень знижуються</a:t>
            </a:r>
            <a:r>
              <a:rPr lang="uk-UA" dirty="0" smtClean="0">
                <a:latin typeface="Times New Roman" pitchFamily="18" charset="0"/>
                <a:cs typeface="Times New Roman" pitchFamily="18" charset="0"/>
              </a:rPr>
              <a:t>. </a:t>
            </a:r>
            <a:r>
              <a:rPr lang="uk-UA" b="1" dirty="0" smtClean="0">
                <a:solidFill>
                  <a:srgbClr val="C00000"/>
                </a:solidFill>
                <a:latin typeface="Times New Roman" pitchFamily="18" charset="0"/>
                <a:cs typeface="Times New Roman" pitchFamily="18" charset="0"/>
              </a:rPr>
              <a:t>10 хвилин відпочинку переборюють втому</a:t>
            </a:r>
            <a:r>
              <a:rPr lang="uk-UA" dirty="0" smtClean="0">
                <a:latin typeface="Times New Roman" pitchFamily="18" charset="0"/>
                <a:cs typeface="Times New Roman" pitchFamily="18" charset="0"/>
              </a:rPr>
              <a:t>. О 14 годині наші зуби нечутливі. </a:t>
            </a:r>
            <a:endParaRPr lang="ru-RU" b="1" dirty="0" smtClean="0">
              <a:latin typeface="Times New Roman" pitchFamily="18" charset="0"/>
              <a:cs typeface="Times New Roman" pitchFamily="18" charset="0"/>
            </a:endParaRPr>
          </a:p>
          <a:p>
            <a:pPr algn="just"/>
            <a:endParaRPr lang="uk-UA" b="1" dirty="0" smtClean="0">
              <a:latin typeface="Times New Roman" pitchFamily="18" charset="0"/>
              <a:cs typeface="Times New Roman" pitchFamily="18" charset="0"/>
            </a:endParaRPr>
          </a:p>
          <a:p>
            <a:pPr algn="just"/>
            <a:endParaRPr lang="ru-RU" dirty="0">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3074" name="Picture 2" descr="Тонка киш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319" y="3239027"/>
            <a:ext cx="3446042" cy="33804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Травна система (ТОНКА КИШКА) – 5 серія. - YouTu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361" y="3239028"/>
            <a:ext cx="4745504" cy="3376645"/>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кутник 6"/>
          <p:cNvSpPr/>
          <p:nvPr/>
        </p:nvSpPr>
        <p:spPr>
          <a:xfrm>
            <a:off x="7224636" y="4947035"/>
            <a:ext cx="1270521" cy="821094"/>
          </a:xfrm>
          <a:prstGeom prst="rect">
            <a:avLst/>
          </a:prstGeom>
          <a:solidFill>
            <a:srgbClr val="0070C0"/>
          </a:solidFill>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8" name="Прямокутник 7"/>
          <p:cNvSpPr/>
          <p:nvPr/>
        </p:nvSpPr>
        <p:spPr>
          <a:xfrm>
            <a:off x="3713524" y="4948846"/>
            <a:ext cx="1252629" cy="821094"/>
          </a:xfrm>
          <a:prstGeom prst="rect">
            <a:avLst/>
          </a:prstGeom>
          <a:effectLst>
            <a:outerShdw blurRad="7620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Тонкий </a:t>
            </a:r>
            <a:r>
              <a:rPr lang="uk-UA" sz="1400" dirty="0" smtClean="0">
                <a:solidFill>
                  <a:srgbClr val="FFFF00"/>
                </a:solidFill>
                <a:latin typeface="Times New Roman" panose="02020603050405020304" pitchFamily="18" charset="0"/>
                <a:cs typeface="Times New Roman" panose="02020603050405020304" pitchFamily="18" charset="0"/>
              </a:rPr>
              <a:t>кишківник</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90921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71319" y="366768"/>
            <a:ext cx="11672595" cy="3724096"/>
          </a:xfrm>
          <a:prstGeom prst="rect">
            <a:avLst/>
          </a:prstGeom>
        </p:spPr>
        <p:txBody>
          <a:bodyPr wrap="square">
            <a:spAutoFit/>
          </a:bodyPr>
          <a:lstStyle/>
          <a:p>
            <a:pPr algn="ctr"/>
            <a:r>
              <a:rPr lang="ru-RU" sz="2800" b="1" dirty="0" smtClean="0">
                <a:solidFill>
                  <a:srgbClr val="C00000"/>
                </a:solidFill>
                <a:latin typeface="Times New Roman" pitchFamily="18" charset="0"/>
                <a:cs typeface="Times New Roman" pitchFamily="18" charset="0"/>
              </a:rPr>
              <a:t>15.00 - </a:t>
            </a:r>
            <a:r>
              <a:rPr lang="ru-RU" sz="2800" b="1" dirty="0">
                <a:solidFill>
                  <a:srgbClr val="C00000"/>
                </a:solidFill>
                <a:latin typeface="Times New Roman" pitchFamily="18" charset="0"/>
                <a:cs typeface="Times New Roman" pitchFamily="18" charset="0"/>
              </a:rPr>
              <a:t>17:00 </a:t>
            </a:r>
            <a:r>
              <a:rPr lang="ru-RU" sz="2800" b="1" dirty="0" smtClean="0">
                <a:solidFill>
                  <a:srgbClr val="C00000"/>
                </a:solidFill>
                <a:latin typeface="Times New Roman" pitchFamily="18" charset="0"/>
                <a:cs typeface="Times New Roman" pitchFamily="18" charset="0"/>
              </a:rPr>
              <a:t>СІЧОВИЙ МІХУР </a:t>
            </a:r>
          </a:p>
          <a:p>
            <a:pPr algn="just"/>
            <a:r>
              <a:rPr lang="uk-UA" dirty="0" smtClean="0">
                <a:latin typeface="Times New Roman" pitchFamily="18" charset="0"/>
                <a:cs typeface="Times New Roman" pitchFamily="18" charset="0"/>
              </a:rPr>
              <a:t>Пийте багато рідини, придатними є трав'яні чаї. Цей час підходить для зайняти спортом. Наша продуктивність зростає, ми можемо знову вирішувати складні завдання чи складати плани. </a:t>
            </a:r>
            <a:r>
              <a:rPr lang="uk-UA" b="1" dirty="0" smtClean="0">
                <a:latin typeface="Times New Roman" pitchFamily="18" charset="0"/>
                <a:cs typeface="Times New Roman" pitchFamily="18" charset="0"/>
              </a:rPr>
              <a:t>Травна система готова приймати ситну їжу</a:t>
            </a:r>
            <a:r>
              <a:rPr lang="uk-UA" dirty="0" smtClean="0">
                <a:latin typeface="Times New Roman" pitchFamily="18" charset="0"/>
                <a:cs typeface="Times New Roman" pitchFamily="18" charset="0"/>
              </a:rPr>
              <a:t>. Приблизно о </a:t>
            </a:r>
            <a:r>
              <a:rPr lang="uk-UA" b="1" dirty="0" smtClean="0">
                <a:latin typeface="Times New Roman" pitchFamily="18" charset="0"/>
                <a:cs typeface="Times New Roman" pitchFamily="18" charset="0"/>
              </a:rPr>
              <a:t>16.00</a:t>
            </a:r>
            <a:r>
              <a:rPr lang="uk-UA" dirty="0" smtClean="0">
                <a:latin typeface="Times New Roman" pitchFamily="18" charset="0"/>
                <a:cs typeface="Times New Roman" pitchFamily="18" charset="0"/>
              </a:rPr>
              <a:t> годині настає </a:t>
            </a:r>
            <a:r>
              <a:rPr lang="uk-UA" b="1" dirty="0" smtClean="0">
                <a:latin typeface="Times New Roman" pitchFamily="18" charset="0"/>
                <a:cs typeface="Times New Roman" pitchFamily="18" charset="0"/>
              </a:rPr>
              <a:t>відповідна година для прийому вітамінів і мінералів, наша імунна система прокидається</a:t>
            </a:r>
            <a:r>
              <a:rPr lang="uk-UA" dirty="0" smtClean="0">
                <a:latin typeface="Times New Roman" pitchFamily="18" charset="0"/>
                <a:cs typeface="Times New Roman" pitchFamily="18" charset="0"/>
              </a:rPr>
              <a:t>.</a:t>
            </a:r>
          </a:p>
          <a:p>
            <a:r>
              <a:rPr lang="uk-UA" b="1" dirty="0" smtClean="0">
                <a:solidFill>
                  <a:srgbClr val="C00000"/>
                </a:solidFill>
                <a:latin typeface="Times New Roman" panose="02020603050405020304" pitchFamily="18" charset="0"/>
                <a:cs typeface="Times New Roman" pitchFamily="18" charset="0"/>
              </a:rPr>
              <a:t>15.00</a:t>
            </a:r>
            <a:r>
              <a:rPr lang="uk-UA" dirty="0" smtClean="0">
                <a:latin typeface="Times New Roman" pitchFamily="18" charset="0"/>
                <a:cs typeface="Times New Roman" pitchFamily="18" charset="0"/>
              </a:rPr>
              <a:t>- виникає нове бажання працювати. </a:t>
            </a:r>
          </a:p>
          <a:p>
            <a:r>
              <a:rPr lang="uk-UA" b="1" dirty="0" smtClean="0">
                <a:solidFill>
                  <a:srgbClr val="C00000"/>
                </a:solidFill>
                <a:latin typeface="Times New Roman" pitchFamily="18" charset="0"/>
                <a:cs typeface="Times New Roman" pitchFamily="18" charset="0"/>
              </a:rPr>
              <a:t>16.00</a:t>
            </a:r>
            <a:r>
              <a:rPr lang="uk-UA" dirty="0" smtClean="0">
                <a:solidFill>
                  <a:srgbClr val="C00000"/>
                </a:solidFill>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b="1" dirty="0">
                <a:latin typeface="Times New Roman" pitchFamily="18" charset="0"/>
                <a:cs typeface="Times New Roman" pitchFamily="18" charset="0"/>
              </a:rPr>
              <a:t>Т</a:t>
            </a:r>
            <a:r>
              <a:rPr lang="uk-UA" b="1" dirty="0" smtClean="0">
                <a:latin typeface="Times New Roman" pitchFamily="18" charset="0"/>
                <a:cs typeface="Times New Roman" pitchFamily="18" charset="0"/>
              </a:rPr>
              <a:t>иск крові і кровообіг підвищуються</a:t>
            </a:r>
            <a:r>
              <a:rPr lang="uk-UA" dirty="0" smtClean="0">
                <a:latin typeface="Times New Roman" pitchFamily="18" charset="0"/>
                <a:cs typeface="Times New Roman" pitchFamily="18" charset="0"/>
              </a:rPr>
              <a:t>. Медикаменти, що підвищують кислотність, впливають ефективно.</a:t>
            </a:r>
            <a:r>
              <a:rPr lang="uk-UA" b="1" i="1" dirty="0">
                <a:latin typeface="Times New Roman" panose="02020603050405020304" pitchFamily="18" charset="0"/>
                <a:cs typeface="Times New Roman" panose="02020603050405020304" pitchFamily="18" charset="0"/>
              </a:rPr>
              <a:t> </a:t>
            </a:r>
            <a:endParaRPr lang="uk-UA" b="1" i="1" dirty="0" smtClean="0">
              <a:latin typeface="Times New Roman" panose="02020603050405020304" pitchFamily="18" charset="0"/>
              <a:cs typeface="Times New Roman" panose="02020603050405020304" pitchFamily="18" charset="0"/>
            </a:endParaRPr>
          </a:p>
          <a:p>
            <a:r>
              <a:rPr lang="uk-UA" b="1" dirty="0" smtClean="0">
                <a:solidFill>
                  <a:srgbClr val="C00000"/>
                </a:solidFill>
                <a:latin typeface="Times New Roman" panose="02020603050405020304" pitchFamily="18" charset="0"/>
                <a:cs typeface="Times New Roman" panose="02020603050405020304" pitchFamily="18" charset="0"/>
              </a:rPr>
              <a:t>17.00 </a:t>
            </a:r>
            <a:r>
              <a:rPr lang="uk-UA" dirty="0">
                <a:latin typeface="Times New Roman" panose="02020603050405020304" pitchFamily="18" charset="0"/>
                <a:cs typeface="Times New Roman" panose="02020603050405020304" pitchFamily="18" charset="0"/>
              </a:rPr>
              <a:t>- відчувається підвищення життєвих сил. Добре працюють нирки і сечовий міхур між 16 і 18 годинами; швидше ростуть нігті та </a:t>
            </a:r>
            <a:r>
              <a:rPr lang="uk-UA" dirty="0" smtClean="0">
                <a:latin typeface="Times New Roman" panose="02020603050405020304" pitchFamily="18" charset="0"/>
                <a:cs typeface="Times New Roman" panose="02020603050405020304" pitchFamily="18" charset="0"/>
              </a:rPr>
              <a:t>волосся </a:t>
            </a:r>
            <a:endParaRPr lang="uk-UA" b="1" dirty="0" smtClean="0">
              <a:latin typeface="Times New Roman" panose="02020603050405020304" pitchFamily="18" charset="0"/>
              <a:cs typeface="Times New Roman" panose="02020603050405020304" pitchFamily="18" charset="0"/>
            </a:endParaRPr>
          </a:p>
          <a:p>
            <a:pPr algn="ctr"/>
            <a:endParaRPr lang="uk-UA" sz="2800" b="1"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uk-UA" b="1" i="1" dirty="0" smtClean="0"/>
              <a:t> </a:t>
            </a:r>
            <a:endParaRPr lang="ru-RU" dirty="0">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7" name="Рисунок 6" descr="C:\Users\e011172khy\AppData\Local\Microsoft\Windows\INetCache\Content.MSO\3CBC468B.tmp"/>
          <p:cNvPicPr/>
          <p:nvPr/>
        </p:nvPicPr>
        <p:blipFill>
          <a:blip r:embed="rId2">
            <a:extLst>
              <a:ext uri="{28A0092B-C50C-407E-A947-70E740481C1C}">
                <a14:useLocalDpi xmlns:a14="http://schemas.microsoft.com/office/drawing/2010/main" val="0"/>
              </a:ext>
            </a:extLst>
          </a:blip>
          <a:srcRect/>
          <a:stretch>
            <a:fillRect/>
          </a:stretch>
        </p:blipFill>
        <p:spPr bwMode="auto">
          <a:xfrm>
            <a:off x="271319" y="3339910"/>
            <a:ext cx="4385077" cy="3179173"/>
          </a:xfrm>
          <a:prstGeom prst="rect">
            <a:avLst/>
          </a:prstGeom>
          <a:noFill/>
          <a:ln>
            <a:noFill/>
          </a:ln>
        </p:spPr>
      </p:pic>
      <p:pic>
        <p:nvPicPr>
          <p:cNvPr id="8" name="Рисунок 7" descr="2 900+ стокових відео та відеоматеріалів роялті-фрі на тему сечовий міхур -  iStock"/>
          <p:cNvPicPr/>
          <p:nvPr/>
        </p:nvPicPr>
        <p:blipFill>
          <a:blip r:embed="rId3">
            <a:extLst>
              <a:ext uri="{28A0092B-C50C-407E-A947-70E740481C1C}">
                <a14:useLocalDpi xmlns:a14="http://schemas.microsoft.com/office/drawing/2010/main" val="0"/>
              </a:ext>
            </a:extLst>
          </a:blip>
          <a:srcRect/>
          <a:stretch>
            <a:fillRect/>
          </a:stretch>
        </p:blipFill>
        <p:spPr bwMode="auto">
          <a:xfrm>
            <a:off x="7959742" y="3339910"/>
            <a:ext cx="3984172" cy="3179173"/>
          </a:xfrm>
          <a:prstGeom prst="rect">
            <a:avLst/>
          </a:prstGeom>
          <a:noFill/>
          <a:ln>
            <a:noFill/>
          </a:ln>
        </p:spPr>
      </p:pic>
      <p:pic>
        <p:nvPicPr>
          <p:cNvPr id="10" name="Picture 6" descr="Що таке рак сечового міхура? - Лікар БенедиктЛікар Бенедик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8148" y="3339910"/>
            <a:ext cx="4465669" cy="3179173"/>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кутник 10"/>
          <p:cNvSpPr/>
          <p:nvPr/>
        </p:nvSpPr>
        <p:spPr>
          <a:xfrm>
            <a:off x="7196067" y="5604683"/>
            <a:ext cx="1527350"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2" name="Прямокутник 11"/>
          <p:cNvSpPr/>
          <p:nvPr/>
        </p:nvSpPr>
        <p:spPr>
          <a:xfrm>
            <a:off x="3960881" y="5604683"/>
            <a:ext cx="143088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 </a:t>
            </a:r>
          </a:p>
          <a:p>
            <a:pPr algn="ctr"/>
            <a:r>
              <a:rPr lang="uk-UA" sz="1400" dirty="0" smtClean="0">
                <a:solidFill>
                  <a:srgbClr val="FFFF00"/>
                </a:solidFill>
                <a:latin typeface="Times New Roman" panose="02020603050405020304" pitchFamily="18" charset="0"/>
                <a:cs typeface="Times New Roman" panose="02020603050405020304" pitchFamily="18" charset="0"/>
              </a:rPr>
              <a:t>15.00-17.00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5515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71319" y="366768"/>
            <a:ext cx="11672595" cy="2893100"/>
          </a:xfrm>
          <a:prstGeom prst="rect">
            <a:avLst/>
          </a:prstGeom>
        </p:spPr>
        <p:txBody>
          <a:bodyPr wrap="square">
            <a:spAutoFit/>
          </a:bodyPr>
          <a:lstStyle/>
          <a:p>
            <a:pPr algn="ctr"/>
            <a:r>
              <a:rPr lang="uk-UA" sz="2800" b="1" dirty="0" smtClean="0">
                <a:solidFill>
                  <a:srgbClr val="C00000"/>
                </a:solidFill>
                <a:latin typeface="Times New Roman" panose="02020603050405020304" pitchFamily="18" charset="0"/>
                <a:cs typeface="Times New Roman" panose="02020603050405020304" pitchFamily="18" charset="0"/>
              </a:rPr>
              <a:t>17:00 – 19:00 НИРКИ</a:t>
            </a:r>
          </a:p>
          <a:p>
            <a:pPr algn="ctr"/>
            <a:r>
              <a:rPr lang="uk-UA" sz="2800" b="1" dirty="0" smtClean="0">
                <a:solidFill>
                  <a:srgbClr val="C00000"/>
                </a:solidFill>
                <a:latin typeface="Times New Roman" panose="02020603050405020304" pitchFamily="18" charset="0"/>
                <a:cs typeface="Times New Roman" panose="02020603050405020304" pitchFamily="18" charset="0"/>
              </a:rPr>
              <a:t> </a:t>
            </a:r>
          </a:p>
          <a:p>
            <a:r>
              <a:rPr lang="uk-UA" b="1" dirty="0" smtClean="0">
                <a:solidFill>
                  <a:srgbClr val="C00000"/>
                </a:solidFill>
                <a:latin typeface="Times New Roman" panose="02020603050405020304" pitchFamily="18" charset="0"/>
                <a:cs typeface="Times New Roman" panose="02020603050405020304" pitchFamily="18" charset="0"/>
              </a:rPr>
              <a:t>17.00</a:t>
            </a:r>
            <a:r>
              <a:rPr lang="uk-UA" dirty="0" smtClean="0">
                <a:latin typeface="Times New Roman" panose="02020603050405020304" pitchFamily="18" charset="0"/>
                <a:cs typeface="Times New Roman" panose="02020603050405020304" pitchFamily="18" charset="0"/>
              </a:rPr>
              <a:t> – найкраща година для тренувань або інших фізичних вправ. Нирки працюють на максимум, тому уникайте всього, що для них шкідливо – жиру, цукру, солі, алкоголю, застуді та стресу. </a:t>
            </a:r>
            <a:endParaRPr lang="uk-UA" dirty="0">
              <a:latin typeface="Times New Roman" panose="02020603050405020304" pitchFamily="18" charset="0"/>
              <a:cs typeface="Times New Roman" panose="02020603050405020304" pitchFamily="18" charset="0"/>
            </a:endParaRPr>
          </a:p>
          <a:p>
            <a:pPr algn="just"/>
            <a:r>
              <a:rPr lang="uk-UA" b="1" dirty="0" smtClean="0">
                <a:solidFill>
                  <a:srgbClr val="C00000"/>
                </a:solidFill>
                <a:latin typeface="Times New Roman" panose="02020603050405020304" pitchFamily="18" charset="0"/>
                <a:cs typeface="Times New Roman" panose="02020603050405020304" pitchFamily="18" charset="0"/>
              </a:rPr>
              <a:t>18.00 </a:t>
            </a:r>
            <a:r>
              <a:rPr lang="uk-UA" dirty="0" smtClean="0">
                <a:latin typeface="Times New Roman" panose="02020603050405020304" pitchFamily="18" charset="0"/>
                <a:cs typeface="Times New Roman" panose="02020603050405020304" pitchFamily="18" charset="0"/>
              </a:rPr>
              <a:t>температура знижується, організм заспокоюється і фізична активність слабшає. У цей час можна повечеряти, це останній прийом </a:t>
            </a:r>
            <a:r>
              <a:rPr lang="ru-RU" dirty="0" smtClean="0">
                <a:latin typeface="Times New Roman" panose="02020603050405020304" pitchFamily="18" charset="0"/>
                <a:cs typeface="Times New Roman" panose="02020603050405020304" pitchFamily="18" charset="0"/>
              </a:rPr>
              <a:t>їжі </a:t>
            </a:r>
            <a:r>
              <a:rPr lang="ru-RU" dirty="0">
                <a:latin typeface="Times New Roman" panose="02020603050405020304" pitchFamily="18" charset="0"/>
                <a:cs typeface="Times New Roman" panose="02020603050405020304" pitchFamily="18" charset="0"/>
              </a:rPr>
              <a:t>на день. Уникайте сладких страв та кофе</a:t>
            </a:r>
            <a:r>
              <a:rPr lang="ru-RU" dirty="0" smtClean="0">
                <a:latin typeface="Times New Roman" panose="02020603050405020304" pitchFamily="18" charset="0"/>
                <a:cs typeface="Times New Roman" panose="02020603050405020304" pitchFamily="18" charset="0"/>
              </a:rPr>
              <a:t>.</a:t>
            </a:r>
            <a:r>
              <a:rPr lang="uk-UA" b="1" i="1" dirty="0"/>
              <a:t> </a:t>
            </a:r>
            <a:endParaRPr lang="uk-UA" b="1" i="1" dirty="0" smtClean="0"/>
          </a:p>
          <a:p>
            <a:r>
              <a:rPr lang="uk-UA" b="1" dirty="0" smtClean="0">
                <a:solidFill>
                  <a:srgbClr val="C00000"/>
                </a:solidFill>
                <a:latin typeface="Times New Roman" panose="02020603050405020304" pitchFamily="18" charset="0"/>
                <a:cs typeface="Times New Roman" panose="02020603050405020304" pitchFamily="18" charset="0"/>
              </a:rPr>
              <a:t>19.00</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тиск крові та пульс знижуються. Препарати, що впливають на центральну нервову систему, мають підвищений ефект. </a:t>
            </a:r>
            <a:endParaRPr lang="en-US" dirty="0" smtClean="0">
              <a:latin typeface="Times New Roman" panose="02020603050405020304" pitchFamily="18" charset="0"/>
              <a:cs typeface="Times New Roman" panose="02020603050405020304" pitchFamily="18" charset="0"/>
            </a:endParaRPr>
          </a:p>
          <a:p>
            <a:r>
              <a:rPr lang="uk-UA" b="1" i="1" dirty="0" smtClean="0"/>
              <a:t> </a:t>
            </a:r>
            <a:endParaRPr lang="ru-RU" dirty="0">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4" name="Рисунок 3" descr="2 900+ стокових відео та відеоматеріалів роялті-фрі на тему сечовий міхур -  iStock"/>
          <p:cNvPicPr/>
          <p:nvPr/>
        </p:nvPicPr>
        <p:blipFill>
          <a:blip r:embed="rId2">
            <a:extLst>
              <a:ext uri="{28A0092B-C50C-407E-A947-70E740481C1C}">
                <a14:useLocalDpi xmlns:a14="http://schemas.microsoft.com/office/drawing/2010/main" val="0"/>
              </a:ext>
            </a:extLst>
          </a:blip>
          <a:srcRect/>
          <a:stretch>
            <a:fillRect/>
          </a:stretch>
        </p:blipFill>
        <p:spPr bwMode="auto">
          <a:xfrm>
            <a:off x="8207828" y="3526971"/>
            <a:ext cx="3736086" cy="2992111"/>
          </a:xfrm>
          <a:prstGeom prst="rect">
            <a:avLst/>
          </a:prstGeom>
          <a:noFill/>
          <a:ln>
            <a:noFill/>
          </a:ln>
        </p:spPr>
      </p:pic>
      <p:pic>
        <p:nvPicPr>
          <p:cNvPr id="5" name="Рисунок 4" descr="C:\Users\e011172khy\AppData\Local\Microsoft\Windows\INetCache\Content.MSO\77332D5C.tmp"/>
          <p:cNvPicPr/>
          <p:nvPr/>
        </p:nvPicPr>
        <p:blipFill>
          <a:blip r:embed="rId3">
            <a:extLst>
              <a:ext uri="{28A0092B-C50C-407E-A947-70E740481C1C}">
                <a14:useLocalDpi xmlns:a14="http://schemas.microsoft.com/office/drawing/2010/main" val="0"/>
              </a:ext>
            </a:extLst>
          </a:blip>
          <a:srcRect/>
          <a:stretch>
            <a:fillRect/>
          </a:stretch>
        </p:blipFill>
        <p:spPr bwMode="auto">
          <a:xfrm>
            <a:off x="271318" y="3526971"/>
            <a:ext cx="3834151" cy="2992112"/>
          </a:xfrm>
          <a:prstGeom prst="rect">
            <a:avLst/>
          </a:prstGeom>
          <a:noFill/>
          <a:ln>
            <a:noFill/>
          </a:ln>
        </p:spPr>
      </p:pic>
      <p:pic>
        <p:nvPicPr>
          <p:cNvPr id="6" name="Рисунок 5" descr="Лікування опущення нирки лікарем урологом місто Київ"/>
          <p:cNvPicPr/>
          <p:nvPr/>
        </p:nvPicPr>
        <p:blipFill>
          <a:blip r:embed="rId4">
            <a:extLst>
              <a:ext uri="{28A0092B-C50C-407E-A947-70E740481C1C}">
                <a14:useLocalDpi xmlns:a14="http://schemas.microsoft.com/office/drawing/2010/main" val="0"/>
              </a:ext>
            </a:extLst>
          </a:blip>
          <a:srcRect/>
          <a:stretch>
            <a:fillRect/>
          </a:stretch>
        </p:blipFill>
        <p:spPr bwMode="auto">
          <a:xfrm>
            <a:off x="4278087" y="3526971"/>
            <a:ext cx="4278084" cy="3020102"/>
          </a:xfrm>
          <a:prstGeom prst="rect">
            <a:avLst/>
          </a:prstGeom>
          <a:noFill/>
          <a:ln>
            <a:noFill/>
          </a:ln>
        </p:spPr>
      </p:pic>
      <p:sp>
        <p:nvSpPr>
          <p:cNvPr id="7" name="Прямокутник 6"/>
          <p:cNvSpPr/>
          <p:nvPr/>
        </p:nvSpPr>
        <p:spPr>
          <a:xfrm>
            <a:off x="8968025" y="5569170"/>
            <a:ext cx="1331664" cy="914400"/>
          </a:xfrm>
          <a:prstGeom prst="rect">
            <a:avLst/>
          </a:prstGeom>
          <a:solidFill>
            <a:srgbClr val="0070C0"/>
          </a:solidFill>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 час</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5.00-7.00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8" name="Прямокутник 7"/>
          <p:cNvSpPr/>
          <p:nvPr/>
        </p:nvSpPr>
        <p:spPr>
          <a:xfrm>
            <a:off x="2609955" y="5601666"/>
            <a:ext cx="1180892" cy="914400"/>
          </a:xfrm>
          <a:prstGeom prst="rect">
            <a:avLst/>
          </a:prstGeom>
          <a:effectLst>
            <a:outerShdw blurRad="723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17.00-19.00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7424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54563" y="277831"/>
            <a:ext cx="11653935" cy="3447098"/>
          </a:xfrm>
          <a:prstGeom prst="rect">
            <a:avLst/>
          </a:prstGeom>
        </p:spPr>
        <p:txBody>
          <a:bodyPr wrap="square">
            <a:spAutoFit/>
          </a:bodyPr>
          <a:lstStyle/>
          <a:p>
            <a:pPr algn="ctr"/>
            <a:r>
              <a:rPr lang="ru-RU" sz="2800" b="1" dirty="0">
                <a:solidFill>
                  <a:srgbClr val="C00000"/>
                </a:solidFill>
                <a:latin typeface="Times New Roman" panose="02020603050405020304" pitchFamily="18" charset="0"/>
                <a:cs typeface="Times New Roman" panose="02020603050405020304" pitchFamily="18" charset="0"/>
              </a:rPr>
              <a:t>19:00 - 21:00 </a:t>
            </a:r>
            <a:r>
              <a:rPr lang="uk-UA" sz="2800" b="1" dirty="0" smtClean="0">
                <a:solidFill>
                  <a:srgbClr val="C00000"/>
                </a:solidFill>
                <a:latin typeface="Times New Roman" panose="02020603050405020304" pitchFamily="18" charset="0"/>
                <a:cs typeface="Times New Roman" panose="02020603050405020304" pitchFamily="18" charset="0"/>
              </a:rPr>
              <a:t>ПЕРІКАРД</a:t>
            </a:r>
            <a:r>
              <a:rPr lang="ru-RU" sz="2800" b="1" dirty="0" smtClean="0">
                <a:solidFill>
                  <a:srgbClr val="C00000"/>
                </a:solidFill>
                <a:latin typeface="Times New Roman" panose="02020603050405020304" pitchFamily="18" charset="0"/>
                <a:cs typeface="Times New Roman" panose="02020603050405020304" pitchFamily="18" charset="0"/>
              </a:rPr>
              <a:t> СТІНКИ СЕРЦЯ ТА КРОВООБІГ</a:t>
            </a:r>
          </a:p>
          <a:p>
            <a:pPr algn="ctr"/>
            <a:r>
              <a:rPr lang="ru-RU" sz="2800" b="1" dirty="0" smtClean="0">
                <a:latin typeface="Times New Roman" panose="02020603050405020304" pitchFamily="18" charset="0"/>
                <a:cs typeface="Times New Roman" panose="02020603050405020304" pitchFamily="18" charset="0"/>
              </a:rPr>
              <a:t> </a:t>
            </a:r>
            <a:endParaRPr lang="en-US" sz="2800" b="1"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У </a:t>
            </a:r>
            <a:r>
              <a:rPr lang="ru-RU" dirty="0">
                <a:latin typeface="Times New Roman" panose="02020603050405020304" pitchFamily="18" charset="0"/>
                <a:cs typeface="Times New Roman" panose="02020603050405020304" pitchFamily="18" charset="0"/>
              </a:rPr>
              <a:t>цей час ми дуже сприйнятливі, та організм на короткий час повертається у форму, рефлекси працюють добре. Проте ми почуваємося психічно втомленими та нервовими. </a:t>
            </a:r>
            <a:r>
              <a:rPr lang="ru-RU" b="1" dirty="0">
                <a:latin typeface="Times New Roman" panose="02020603050405020304" pitchFamily="18" charset="0"/>
                <a:cs typeface="Times New Roman" panose="02020603050405020304" pitchFamily="18" charset="0"/>
              </a:rPr>
              <a:t>Кров'яний тиск підвищується, </a:t>
            </a:r>
            <a:r>
              <a:rPr lang="ru-RU" b="1" dirty="0" smtClean="0">
                <a:latin typeface="Times New Roman" panose="02020603050405020304" pitchFamily="18" charset="0"/>
                <a:cs typeface="Times New Roman" panose="02020603050405020304" pitchFamily="18" charset="0"/>
              </a:rPr>
              <a:t>головний </a:t>
            </a:r>
            <a:r>
              <a:rPr lang="ru-RU" b="1" dirty="0">
                <a:latin typeface="Times New Roman" panose="02020603050405020304" pitchFamily="18" charset="0"/>
                <a:cs typeface="Times New Roman" panose="02020603050405020304" pitchFamily="18" charset="0"/>
              </a:rPr>
              <a:t>біль виникає частіше</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Шкіра стає найбільш </a:t>
            </a:r>
            <a:r>
              <a:rPr lang="ru-RU" b="1" dirty="0" smtClean="0">
                <a:latin typeface="Times New Roman" panose="02020603050405020304" pitchFamily="18" charset="0"/>
                <a:cs typeface="Times New Roman" panose="02020603050405020304" pitchFamily="18" charset="0"/>
              </a:rPr>
              <a:t>прониклевою, </a:t>
            </a:r>
            <a:r>
              <a:rPr lang="ru-RU" dirty="0">
                <a:latin typeface="Times New Roman" panose="02020603050405020304" pitchFamily="18" charset="0"/>
                <a:cs typeface="Times New Roman" panose="02020603050405020304" pitchFamily="18" charset="0"/>
              </a:rPr>
              <a:t>тому використовуйте цей часовий відрізок для нанесення лікарських мазей на болючі місця</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В цей час саме шлунок є пасивним.</a:t>
            </a:r>
            <a:endParaRPr lang="en-US" dirty="0" smtClean="0">
              <a:latin typeface="Times New Roman" panose="02020603050405020304" pitchFamily="18" charset="0"/>
              <a:cs typeface="Times New Roman" panose="02020603050405020304" pitchFamily="18" charset="0"/>
            </a:endParaRPr>
          </a:p>
          <a:p>
            <a:pPr algn="just"/>
            <a:r>
              <a:rPr lang="uk-UA" b="1" dirty="0" smtClean="0">
                <a:solidFill>
                  <a:srgbClr val="C00000"/>
                </a:solidFill>
                <a:latin typeface="Times New Roman" panose="02020603050405020304" pitchFamily="18" charset="0"/>
                <a:cs typeface="Times New Roman" panose="02020603050405020304" pitchFamily="18" charset="0"/>
              </a:rPr>
              <a:t>19.00</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тиск крові та пульс знижуються</a:t>
            </a:r>
            <a:r>
              <a:rPr lang="uk-UA" dirty="0">
                <a:latin typeface="Times New Roman" panose="02020603050405020304" pitchFamily="18" charset="0"/>
                <a:cs typeface="Times New Roman" panose="02020603050405020304" pitchFamily="18" charset="0"/>
              </a:rPr>
              <a:t>. Препарати, що впливають на </a:t>
            </a:r>
            <a:r>
              <a:rPr lang="uk-UA" b="1" dirty="0">
                <a:latin typeface="Times New Roman" panose="02020603050405020304" pitchFamily="18" charset="0"/>
                <a:cs typeface="Times New Roman" panose="02020603050405020304" pitchFamily="18" charset="0"/>
              </a:rPr>
              <a:t>центральну нервову систему</a:t>
            </a:r>
            <a:r>
              <a:rPr lang="uk-UA" dirty="0">
                <a:latin typeface="Times New Roman" panose="02020603050405020304" pitchFamily="18" charset="0"/>
                <a:cs typeface="Times New Roman" panose="02020603050405020304" pitchFamily="18" charset="0"/>
              </a:rPr>
              <a:t>, мають підвищений ефект. </a:t>
            </a:r>
          </a:p>
          <a:p>
            <a:pPr algn="just"/>
            <a:r>
              <a:rPr lang="uk-UA" b="1" dirty="0">
                <a:solidFill>
                  <a:srgbClr val="C00000"/>
                </a:solidFill>
                <a:latin typeface="Times New Roman" panose="02020603050405020304" pitchFamily="18" charset="0"/>
                <a:cs typeface="Times New Roman" panose="02020603050405020304" pitchFamily="18" charset="0"/>
              </a:rPr>
              <a:t>20.00</a:t>
            </a:r>
            <a:r>
              <a:rPr lang="uk-UA" dirty="0">
                <a:solidFill>
                  <a:srgbClr val="C00000"/>
                </a:solidFill>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вміст жиру в печінці знижується</a:t>
            </a:r>
            <a:r>
              <a:rPr lang="uk-UA"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найоптимальніший час для приймання антибіотиків - 20 год. 30 хв. </a:t>
            </a:r>
          </a:p>
          <a:p>
            <a:pPr algn="just"/>
            <a:r>
              <a:rPr lang="uk-UA" b="1" dirty="0">
                <a:solidFill>
                  <a:srgbClr val="C00000"/>
                </a:solidFill>
                <a:latin typeface="Times New Roman" panose="02020603050405020304" pitchFamily="18" charset="0"/>
                <a:cs typeface="Times New Roman" panose="02020603050405020304" pitchFamily="18" charset="0"/>
              </a:rPr>
              <a:t>21.00</a:t>
            </a:r>
            <a:r>
              <a:rPr lang="uk-UA" dirty="0">
                <a:latin typeface="Times New Roman" panose="02020603050405020304" pitchFamily="18" charset="0"/>
                <a:cs typeface="Times New Roman" panose="02020603050405020304" pitchFamily="18" charset="0"/>
              </a:rPr>
              <a:t> - не слід набивати їжею шлунок. Вона залишається неперетравленою до ранку. </a:t>
            </a:r>
          </a:p>
          <a:p>
            <a:pPr algn="just"/>
            <a:endParaRPr lang="uk-UA" dirty="0" smtClean="0">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4" name="Рисунок 3" descr="Перикардит: симптоми, причини та лікування - Моє здоров'я"/>
          <p:cNvPicPr/>
          <p:nvPr/>
        </p:nvPicPr>
        <p:blipFill>
          <a:blip r:embed="rId2">
            <a:extLst>
              <a:ext uri="{28A0092B-C50C-407E-A947-70E740481C1C}">
                <a14:useLocalDpi xmlns:a14="http://schemas.microsoft.com/office/drawing/2010/main" val="0"/>
              </a:ext>
            </a:extLst>
          </a:blip>
          <a:srcRect/>
          <a:stretch>
            <a:fillRect/>
          </a:stretch>
        </p:blipFill>
        <p:spPr bwMode="auto">
          <a:xfrm>
            <a:off x="313764" y="3648636"/>
            <a:ext cx="4320439" cy="2966036"/>
          </a:xfrm>
          <a:prstGeom prst="rect">
            <a:avLst/>
          </a:prstGeom>
          <a:noFill/>
          <a:ln>
            <a:noFill/>
          </a:ln>
        </p:spPr>
      </p:pic>
      <p:sp>
        <p:nvSpPr>
          <p:cNvPr id="5122" name="AutoShape 2" descr="Сердце и сосу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5124" name="AutoShape 4" descr="Сердце и сосуд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8" name="Рисунок 7" descr="Органы кровообращения"/>
          <p:cNvPicPr/>
          <p:nvPr/>
        </p:nvPicPr>
        <p:blipFill>
          <a:blip r:embed="rId3"/>
          <a:srcRect/>
          <a:stretch>
            <a:fillRect/>
          </a:stretch>
        </p:blipFill>
        <p:spPr bwMode="auto">
          <a:xfrm>
            <a:off x="4764182" y="3666565"/>
            <a:ext cx="3304054" cy="2967318"/>
          </a:xfrm>
          <a:prstGeom prst="rect">
            <a:avLst/>
          </a:prstGeom>
          <a:noFill/>
          <a:ln w="9525">
            <a:noFill/>
            <a:miter lim="800000"/>
            <a:headEnd/>
            <a:tailEnd/>
          </a:ln>
        </p:spPr>
      </p:pic>
      <p:sp>
        <p:nvSpPr>
          <p:cNvPr id="5" name="Прямокутник 4"/>
          <p:cNvSpPr/>
          <p:nvPr/>
        </p:nvSpPr>
        <p:spPr>
          <a:xfrm>
            <a:off x="3419334" y="4830696"/>
            <a:ext cx="1707502" cy="1133348"/>
          </a:xfrm>
          <a:prstGeom prst="rect">
            <a:avLst/>
          </a:prstGeom>
          <a:effectLst>
            <a:outerShdw blurRad="7112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 </a:t>
            </a:r>
          </a:p>
          <a:p>
            <a:pPr algn="ctr"/>
            <a:r>
              <a:rPr lang="uk-UA" sz="1400" dirty="0" smtClean="0">
                <a:solidFill>
                  <a:srgbClr val="FFFF00"/>
                </a:solidFill>
              </a:rPr>
              <a:t>19.00-21.00</a:t>
            </a:r>
            <a:endParaRPr lang="uk-UA" sz="1400" dirty="0">
              <a:solidFill>
                <a:srgbClr val="FFFF00"/>
              </a:solidFill>
            </a:endParaRPr>
          </a:p>
        </p:txBody>
      </p:sp>
      <p:pic>
        <p:nvPicPr>
          <p:cNvPr id="9" name="Рисунок 8" descr="Камери серця — Вікіпедія"/>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55107" y="3666564"/>
            <a:ext cx="3442446" cy="2788023"/>
          </a:xfrm>
          <a:prstGeom prst="rect">
            <a:avLst/>
          </a:prstGeom>
          <a:noFill/>
          <a:ln>
            <a:noFill/>
          </a:ln>
        </p:spPr>
      </p:pic>
    </p:spTree>
    <p:extLst>
      <p:ext uri="{BB962C8B-B14F-4D97-AF65-F5344CB8AC3E}">
        <p14:creationId xmlns:p14="http://schemas.microsoft.com/office/powerpoint/2010/main" val="1949226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47276" y="0"/>
            <a:ext cx="11793712" cy="3570208"/>
          </a:xfrm>
          <a:prstGeom prst="rect">
            <a:avLst/>
          </a:prstGeom>
        </p:spPr>
        <p:txBody>
          <a:bodyPr wrap="square">
            <a:spAutoFit/>
          </a:bodyPr>
          <a:lstStyle/>
          <a:p>
            <a:pPr algn="just"/>
            <a:endParaRPr lang="uk-UA" dirty="0" smtClean="0">
              <a:latin typeface="Times New Roman" panose="02020603050405020304" pitchFamily="18" charset="0"/>
              <a:cs typeface="Times New Roman" panose="02020603050405020304" pitchFamily="18" charset="0"/>
            </a:endParaRPr>
          </a:p>
          <a:p>
            <a:pPr algn="ctr"/>
            <a:r>
              <a:rPr lang="uk-UA" sz="2800" b="1" dirty="0" smtClean="0">
                <a:solidFill>
                  <a:srgbClr val="C00000"/>
                </a:solidFill>
                <a:latin typeface="Times New Roman" panose="02020603050405020304" pitchFamily="18" charset="0"/>
                <a:cs typeface="Times New Roman" panose="02020603050405020304" pitchFamily="18" charset="0"/>
              </a:rPr>
              <a:t>21:00 </a:t>
            </a:r>
            <a:r>
              <a:rPr lang="uk-UA" sz="2800" b="1" dirty="0">
                <a:solidFill>
                  <a:srgbClr val="C00000"/>
                </a:solidFill>
                <a:latin typeface="Times New Roman" panose="02020603050405020304" pitchFamily="18" charset="0"/>
                <a:cs typeface="Times New Roman" panose="02020603050405020304" pitchFamily="18" charset="0"/>
              </a:rPr>
              <a:t>- 23:00 </a:t>
            </a:r>
            <a:r>
              <a:rPr lang="uk-UA" sz="2800" b="1" dirty="0" smtClean="0">
                <a:solidFill>
                  <a:srgbClr val="C00000"/>
                </a:solidFill>
                <a:latin typeface="Times New Roman" panose="02020603050405020304" pitchFamily="18" charset="0"/>
                <a:cs typeface="Times New Roman" panose="02020603050405020304" pitchFamily="18" charset="0"/>
              </a:rPr>
              <a:t>ПОТРІЙНИЙ ОБІГРІВАЧ </a:t>
            </a:r>
          </a:p>
          <a:p>
            <a:pPr algn="ctr"/>
            <a:r>
              <a:rPr lang="uk-UA" b="1" dirty="0" smtClean="0">
                <a:latin typeface="Times New Roman" panose="02020603050405020304" pitchFamily="18" charset="0"/>
                <a:cs typeface="Times New Roman" panose="02020603050405020304" pitchFamily="18" charset="0"/>
              </a:rPr>
              <a:t>відповідає загальній відновлювальній і функціональній діяльності </a:t>
            </a:r>
          </a:p>
          <a:p>
            <a:pPr algn="ctr"/>
            <a:r>
              <a:rPr lang="uk-UA" b="1" dirty="0" smtClean="0">
                <a:latin typeface="Times New Roman" panose="02020603050405020304" pitchFamily="18" charset="0"/>
                <a:cs typeface="Times New Roman" panose="02020603050405020304" pitchFamily="18" charset="0"/>
              </a:rPr>
              <a:t>всіх органів у верхній, середній і нижній порожнинах тіла.</a:t>
            </a:r>
          </a:p>
          <a:p>
            <a:pPr algn="just"/>
            <a:r>
              <a:rPr lang="uk-UA" dirty="0" smtClean="0">
                <a:latin typeface="Times New Roman" panose="02020603050405020304" pitchFamily="18" charset="0"/>
                <a:cs typeface="Times New Roman" panose="02020603050405020304" pitchFamily="18" charset="0"/>
              </a:rPr>
              <a:t>Підготовка </a:t>
            </a:r>
            <a:r>
              <a:rPr lang="uk-UA" dirty="0">
                <a:latin typeface="Times New Roman" panose="02020603050405020304" pitchFamily="18" charset="0"/>
                <a:cs typeface="Times New Roman" panose="02020603050405020304" pitchFamily="18" charset="0"/>
              </a:rPr>
              <a:t>до сну. </a:t>
            </a:r>
            <a:r>
              <a:rPr lang="uk-UA" b="1" dirty="0" smtClean="0">
                <a:latin typeface="Times New Roman" panose="02020603050405020304" pitchFamily="18" charset="0"/>
                <a:cs typeface="Times New Roman" panose="02020603050405020304" pitchFamily="18" charset="0"/>
              </a:rPr>
              <a:t>Дуже </a:t>
            </a:r>
            <a:r>
              <a:rPr lang="uk-UA" b="1" dirty="0">
                <a:latin typeface="Times New Roman" panose="02020603050405020304" pitchFamily="18" charset="0"/>
                <a:cs typeface="Times New Roman" panose="02020603050405020304" pitchFamily="18" charset="0"/>
              </a:rPr>
              <a:t>важливо</a:t>
            </a:r>
            <a:r>
              <a:rPr lang="uk-UA" dirty="0">
                <a:latin typeface="Times New Roman" panose="02020603050405020304" pitchFamily="18" charset="0"/>
                <a:cs typeface="Times New Roman" panose="02020603050405020304" pitchFamily="18" charset="0"/>
              </a:rPr>
              <a:t>, щоб у цей </a:t>
            </a:r>
            <a:r>
              <a:rPr lang="uk-UA" b="1" dirty="0">
                <a:latin typeface="Times New Roman" panose="02020603050405020304" pitchFamily="18" charset="0"/>
                <a:cs typeface="Times New Roman" panose="02020603050405020304" pitchFamily="18" charset="0"/>
              </a:rPr>
              <a:t>час спали діти</a:t>
            </a:r>
            <a:r>
              <a:rPr lang="uk-UA" dirty="0">
                <a:latin typeface="Times New Roman" panose="02020603050405020304" pitchFamily="18" charset="0"/>
                <a:cs typeface="Times New Roman" panose="02020603050405020304" pitchFamily="18" charset="0"/>
              </a:rPr>
              <a:t>, тому що організм виробляє найбільше </a:t>
            </a:r>
            <a:r>
              <a:rPr lang="uk-UA" b="1" dirty="0">
                <a:latin typeface="Times New Roman" panose="02020603050405020304" pitchFamily="18" charset="0"/>
                <a:cs typeface="Times New Roman" panose="02020603050405020304" pitchFamily="18" charset="0"/>
              </a:rPr>
              <a:t>гормонів росту. Відбувається оновлення клітин</a:t>
            </a:r>
            <a:r>
              <a:rPr lang="uk-UA" b="1" dirty="0" smtClean="0">
                <a:latin typeface="Times New Roman" panose="02020603050405020304" pitchFamily="18" charset="0"/>
                <a:cs typeface="Times New Roman" panose="02020603050405020304" pitchFamily="18" charset="0"/>
              </a:rPr>
              <a:t>.</a:t>
            </a:r>
            <a:r>
              <a:rPr lang="uk-UA" b="1" i="1" dirty="0"/>
              <a:t> </a:t>
            </a:r>
            <a:endParaRPr lang="en-US" b="1" i="1" dirty="0" smtClean="0"/>
          </a:p>
          <a:p>
            <a:pPr algn="just"/>
            <a:r>
              <a:rPr lang="uk-UA" b="1" dirty="0" smtClean="0">
                <a:solidFill>
                  <a:srgbClr val="C00000"/>
                </a:solidFill>
                <a:latin typeface="Times New Roman" panose="02020603050405020304" pitchFamily="18" charset="0"/>
                <a:cs typeface="Times New Roman" panose="02020603050405020304" pitchFamily="18" charset="0"/>
              </a:rPr>
              <a:t>21.00 </a:t>
            </a:r>
            <a:r>
              <a:rPr lang="uk-UA" dirty="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Шлунок перестає виділяти шлункові соки</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ЇЖА</a:t>
            </a:r>
            <a:r>
              <a:rPr lang="uk-UA" dirty="0" smtClean="0">
                <a:latin typeface="Times New Roman" panose="02020603050405020304" pitchFamily="18" charset="0"/>
                <a:cs typeface="Times New Roman" panose="02020603050405020304" pitchFamily="18" charset="0"/>
              </a:rPr>
              <a:t> залишається </a:t>
            </a:r>
            <a:r>
              <a:rPr lang="uk-UA" dirty="0">
                <a:latin typeface="Times New Roman" panose="02020603050405020304" pitchFamily="18" charset="0"/>
                <a:cs typeface="Times New Roman" panose="02020603050405020304" pitchFamily="18" charset="0"/>
              </a:rPr>
              <a:t>неперетравленою до ранку. </a:t>
            </a:r>
          </a:p>
          <a:p>
            <a:pPr algn="just"/>
            <a:r>
              <a:rPr lang="uk-UA" b="1" dirty="0">
                <a:solidFill>
                  <a:srgbClr val="C00000"/>
                </a:solidFill>
                <a:latin typeface="Times New Roman" panose="02020603050405020304" pitchFamily="18" charset="0"/>
                <a:cs typeface="Times New Roman" panose="02020603050405020304" pitchFamily="18" charset="0"/>
              </a:rPr>
              <a:t>22.00</a:t>
            </a:r>
            <a:r>
              <a:rPr lang="uk-UA" dirty="0">
                <a:latin typeface="Times New Roman" panose="02020603050405020304" pitchFamily="18" charset="0"/>
                <a:cs typeface="Times New Roman" panose="02020603050405020304" pitchFamily="18" charset="0"/>
              </a:rPr>
              <a:t> - </a:t>
            </a:r>
            <a:r>
              <a:rPr lang="uk-UA" b="1" dirty="0">
                <a:latin typeface="Times New Roman" panose="02020603050405020304" pitchFamily="18" charset="0"/>
                <a:cs typeface="Times New Roman" panose="02020603050405020304" pitchFamily="18" charset="0"/>
              </a:rPr>
              <a:t>Д</a:t>
            </a:r>
            <a:r>
              <a:rPr lang="uk-UA" b="1" dirty="0" smtClean="0">
                <a:latin typeface="Times New Roman" panose="02020603050405020304" pitchFamily="18" charset="0"/>
                <a:cs typeface="Times New Roman" panose="02020603050405020304" pitchFamily="18" charset="0"/>
              </a:rPr>
              <a:t>ієздатність </a:t>
            </a:r>
            <a:r>
              <a:rPr lang="uk-UA" b="1" dirty="0">
                <a:latin typeface="Times New Roman" panose="02020603050405020304" pitchFamily="18" charset="0"/>
                <a:cs typeface="Times New Roman" panose="02020603050405020304" pitchFamily="18" charset="0"/>
              </a:rPr>
              <a:t>різко падає. </a:t>
            </a:r>
            <a:r>
              <a:rPr lang="uk-UA" b="1" dirty="0" smtClean="0">
                <a:latin typeface="Times New Roman" panose="02020603050405020304" pitchFamily="18" charset="0"/>
                <a:cs typeface="Times New Roman" panose="02020603050405020304" pitchFamily="18" charset="0"/>
              </a:rPr>
              <a:t>Максимальна виробка – МЕЛАТОНІНУ який впливає на секрецію ГОРМОНУ РОСТУ – спалює жири, відновлює колаген, оновити шкіру, покращити щільність кісток, підвищити імунітет, відновити клітини</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крові.</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a:t>
            </a:r>
            <a:r>
              <a:rPr lang="uk-UA" dirty="0" smtClean="0">
                <a:latin typeface="Times New Roman" panose="02020603050405020304" pitchFamily="18" charset="0"/>
                <a:cs typeface="Times New Roman" panose="02020603050405020304" pitchFamily="18" charset="0"/>
              </a:rPr>
              <a:t>ідвищується </a:t>
            </a:r>
            <a:r>
              <a:rPr lang="uk-UA" dirty="0">
                <a:latin typeface="Times New Roman" panose="02020603050405020304" pitchFamily="18" charset="0"/>
                <a:cs typeface="Times New Roman" panose="02020603050405020304" pitchFamily="18" charset="0"/>
              </a:rPr>
              <a:t>кількість </a:t>
            </a:r>
            <a:r>
              <a:rPr lang="uk-UA" b="1" dirty="0">
                <a:latin typeface="Times New Roman" panose="02020603050405020304" pitchFamily="18" charset="0"/>
                <a:cs typeface="Times New Roman" panose="02020603050405020304" pitchFamily="18" charset="0"/>
              </a:rPr>
              <a:t>лейкоцитів</a:t>
            </a:r>
            <a:r>
              <a:rPr lang="uk-UA" dirty="0">
                <a:latin typeface="Times New Roman" panose="02020603050405020304" pitchFamily="18" charset="0"/>
                <a:cs typeface="Times New Roman" panose="02020603050405020304" pitchFamily="18" charset="0"/>
              </a:rPr>
              <a:t> - до 12 тис (вранці - 5 тис.). Не слід приймати ліки з побічною дією. </a:t>
            </a:r>
            <a:endParaRPr lang="uk-UA" dirty="0" smtClean="0">
              <a:latin typeface="Times New Roman" panose="02020603050405020304" pitchFamily="18" charset="0"/>
              <a:cs typeface="Times New Roman" panose="02020603050405020304" pitchFamily="18" charset="0"/>
            </a:endParaRPr>
          </a:p>
          <a:p>
            <a:pPr algn="just"/>
            <a:r>
              <a:rPr lang="uk-UA" b="1" dirty="0" smtClean="0">
                <a:solidFill>
                  <a:srgbClr val="C00000"/>
                </a:solidFill>
                <a:latin typeface="Times New Roman" pitchFamily="18" charset="0"/>
                <a:cs typeface="Times New Roman" pitchFamily="18" charset="0"/>
              </a:rPr>
              <a:t>23.00</a:t>
            </a:r>
            <a:r>
              <a:rPr lang="uk-UA" dirty="0" smtClean="0">
                <a:solidFill>
                  <a:srgbClr val="C00000"/>
                </a:solidFill>
                <a:latin typeface="Times New Roman" pitchFamily="18" charset="0"/>
                <a:cs typeface="Times New Roman" pitchFamily="18" charset="0"/>
              </a:rPr>
              <a:t> </a:t>
            </a: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обмін речовин стає мінімальним</a:t>
            </a: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Знижуються тиск і пульс. Вироблення кортизону припиняється</a:t>
            </a:r>
            <a:r>
              <a:rPr lang="uk-UA" dirty="0" smtClean="0">
                <a:latin typeface="Times New Roman" pitchFamily="18" charset="0"/>
                <a:cs typeface="Times New Roman" pitchFamily="18" charset="0"/>
              </a:rPr>
              <a:t>. </a:t>
            </a:r>
            <a:endParaRPr lang="uk-UA" b="1" dirty="0" smtClean="0">
              <a:latin typeface="Times New Roman" panose="02020603050405020304" pitchFamily="18" charset="0"/>
              <a:cs typeface="Times New Roman" panose="02020603050405020304" pitchFamily="18" charset="0"/>
            </a:endParaRPr>
          </a:p>
        </p:txBody>
      </p:sp>
      <p:pic>
        <p:nvPicPr>
          <p:cNvPr id="6" name="Рисунок 5" descr="Порушення терморегуляції: причини, симптоми, діагностика, лікування"/>
          <p:cNvPicPr/>
          <p:nvPr/>
        </p:nvPicPr>
        <p:blipFill>
          <a:blip r:embed="rId2"/>
          <a:srcRect/>
          <a:stretch>
            <a:fillRect/>
          </a:stretch>
        </p:blipFill>
        <p:spPr bwMode="auto">
          <a:xfrm>
            <a:off x="4337102" y="3787588"/>
            <a:ext cx="3625374" cy="2743200"/>
          </a:xfrm>
          <a:prstGeom prst="rect">
            <a:avLst/>
          </a:prstGeom>
          <a:noFill/>
          <a:ln w="9525">
            <a:noFill/>
            <a:miter lim="800000"/>
            <a:headEnd/>
            <a:tailEnd/>
          </a:ln>
        </p:spPr>
      </p:pic>
      <p:sp>
        <p:nvSpPr>
          <p:cNvPr id="5" name="Прямокутник 4"/>
          <p:cNvSpPr/>
          <p:nvPr/>
        </p:nvSpPr>
        <p:spPr>
          <a:xfrm>
            <a:off x="5477435" y="5719482"/>
            <a:ext cx="1389529" cy="735107"/>
          </a:xfrm>
          <a:prstGeom prst="rect">
            <a:avLst/>
          </a:prstGeom>
          <a:effectLst>
            <a:outerShdw blurRad="596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Органи теплоутворення</a:t>
            </a:r>
          </a:p>
          <a:p>
            <a:pPr algn="ctr"/>
            <a:r>
              <a:rPr lang="uk-UA" sz="1400" dirty="0" smtClean="0">
                <a:solidFill>
                  <a:srgbClr val="FFFF00"/>
                </a:solidFill>
              </a:rPr>
              <a:t>21.00-23.00</a:t>
            </a:r>
            <a:endParaRPr lang="uk-UA" sz="1400" dirty="0">
              <a:solidFill>
                <a:srgbClr val="FFFF00"/>
              </a:solidFill>
            </a:endParaRPr>
          </a:p>
        </p:txBody>
      </p:sp>
      <p:pic>
        <p:nvPicPr>
          <p:cNvPr id="8" name="Рисунок 7" descr="Терморегуляція - Біологія. 8 клас. Міщук"/>
          <p:cNvPicPr/>
          <p:nvPr/>
        </p:nvPicPr>
        <p:blipFill>
          <a:blip r:embed="rId3"/>
          <a:srcRect/>
          <a:stretch>
            <a:fillRect/>
          </a:stretch>
        </p:blipFill>
        <p:spPr bwMode="auto">
          <a:xfrm>
            <a:off x="439270" y="5199529"/>
            <a:ext cx="3935505" cy="1372439"/>
          </a:xfrm>
          <a:prstGeom prst="rect">
            <a:avLst/>
          </a:prstGeom>
          <a:noFill/>
          <a:ln w="9525">
            <a:noFill/>
            <a:miter lim="800000"/>
            <a:headEnd/>
            <a:tailEnd/>
          </a:ln>
        </p:spPr>
      </p:pic>
      <p:pic>
        <p:nvPicPr>
          <p:cNvPr id="9" name="Рисунок 8" descr="Презентація &quot;Терморегуляція&quot;"/>
          <p:cNvPicPr/>
          <p:nvPr/>
        </p:nvPicPr>
        <p:blipFill>
          <a:blip r:embed="rId4"/>
          <a:srcRect/>
          <a:stretch>
            <a:fillRect/>
          </a:stretch>
        </p:blipFill>
        <p:spPr bwMode="auto">
          <a:xfrm>
            <a:off x="7915836" y="3612777"/>
            <a:ext cx="4025152" cy="2895600"/>
          </a:xfrm>
          <a:prstGeom prst="rect">
            <a:avLst/>
          </a:prstGeom>
          <a:noFill/>
          <a:ln w="9525">
            <a:noFill/>
            <a:miter lim="800000"/>
            <a:headEnd/>
            <a:tailEnd/>
          </a:ln>
        </p:spPr>
      </p:pic>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pic>
        <p:nvPicPr>
          <p:cNvPr id="10" name="Рисунок 9" descr="Немає опису світлини."/>
          <p:cNvPicPr/>
          <p:nvPr/>
        </p:nvPicPr>
        <p:blipFill>
          <a:blip r:embed="rId5"/>
          <a:srcRect/>
          <a:stretch>
            <a:fillRect/>
          </a:stretch>
        </p:blipFill>
        <p:spPr bwMode="auto">
          <a:xfrm>
            <a:off x="582707" y="3812801"/>
            <a:ext cx="3316940" cy="1288116"/>
          </a:xfrm>
          <a:prstGeom prst="rect">
            <a:avLst/>
          </a:prstGeom>
          <a:noFill/>
          <a:ln w="9525">
            <a:noFill/>
            <a:miter lim="800000"/>
            <a:headEnd/>
            <a:tailEnd/>
          </a:ln>
        </p:spPr>
      </p:pic>
    </p:spTree>
    <p:extLst>
      <p:ext uri="{BB962C8B-B14F-4D97-AF65-F5344CB8AC3E}">
        <p14:creationId xmlns:p14="http://schemas.microsoft.com/office/powerpoint/2010/main" val="21628323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255950" y="278745"/>
            <a:ext cx="11653935" cy="3170099"/>
          </a:xfrm>
          <a:prstGeom prst="rect">
            <a:avLst/>
          </a:prstGeom>
        </p:spPr>
        <p:txBody>
          <a:bodyPr wrap="square">
            <a:spAutoFit/>
          </a:bodyPr>
          <a:lstStyle/>
          <a:p>
            <a:pPr algn="ctr"/>
            <a:r>
              <a:rPr lang="uk-UA" sz="2800" b="1" dirty="0" smtClean="0">
                <a:solidFill>
                  <a:srgbClr val="C00000"/>
                </a:solidFill>
                <a:latin typeface="Times New Roman" panose="02020603050405020304" pitchFamily="18" charset="0"/>
                <a:cs typeface="Times New Roman" panose="02020603050405020304" pitchFamily="18" charset="0"/>
              </a:rPr>
              <a:t>23:00-01:00 Жовчний міхур </a:t>
            </a:r>
          </a:p>
          <a:p>
            <a:pPr algn="ctr"/>
            <a:endParaRPr lang="uk-UA" sz="2800" b="1"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Після години сну вам почнуть снитися перші сни. Однак, якщо у вас була щільна вечеря, жовчний міхур не дасть вам заснути, або ви відчуєте тяжкість у шлунку. Якщо ви стурбовані або роздратовані, ви почуватиметеся ще більш збудженим. Люди з хворобами жовчного міхура ночами часто відчувають погіршення або судоми. </a:t>
            </a:r>
          </a:p>
          <a:p>
            <a:r>
              <a:rPr lang="uk-UA" b="1" dirty="0" smtClean="0">
                <a:solidFill>
                  <a:srgbClr val="C00000"/>
                </a:solidFill>
                <a:latin typeface="Times New Roman" pitchFamily="18" charset="0"/>
                <a:cs typeface="Times New Roman" pitchFamily="18" charset="0"/>
              </a:rPr>
              <a:t>23.00</a:t>
            </a:r>
            <a:r>
              <a:rPr lang="uk-UA" dirty="0" smtClean="0">
                <a:latin typeface="Times New Roman" pitchFamily="18" charset="0"/>
                <a:cs typeface="Times New Roman" pitchFamily="18" charset="0"/>
              </a:rPr>
              <a:t> - обмін речовин стає мінімальним. Знижуються тиск і пульс. Вироблення кортизону припиняється. </a:t>
            </a:r>
          </a:p>
          <a:p>
            <a:r>
              <a:rPr lang="uk-UA" b="1" dirty="0" smtClean="0">
                <a:solidFill>
                  <a:srgbClr val="C00000"/>
                </a:solidFill>
                <a:latin typeface="Times New Roman" pitchFamily="18" charset="0"/>
                <a:cs typeface="Times New Roman" pitchFamily="18" charset="0"/>
              </a:rPr>
              <a:t>24.00</a:t>
            </a:r>
            <a:r>
              <a:rPr lang="uk-UA" dirty="0" smtClean="0">
                <a:latin typeface="Times New Roman" pitchFamily="18" charset="0"/>
                <a:cs typeface="Times New Roman" pitchFamily="18" charset="0"/>
              </a:rPr>
              <a:t> - шкіра відновлюється уночі швидше тому, що клітини діляться швидше, ніж удень. </a:t>
            </a:r>
          </a:p>
          <a:p>
            <a:r>
              <a:rPr lang="uk-UA" b="1" dirty="0" smtClean="0">
                <a:solidFill>
                  <a:srgbClr val="C00000"/>
                </a:solidFill>
                <a:latin typeface="Times New Roman" pitchFamily="18" charset="0"/>
                <a:cs typeface="Times New Roman" pitchFamily="18" charset="0"/>
              </a:rPr>
              <a:t>1.00</a:t>
            </a:r>
            <a:r>
              <a:rPr lang="uk-UA" dirty="0" smtClean="0">
                <a:latin typeface="Times New Roman" pitchFamily="18" charset="0"/>
                <a:cs typeface="Times New Roman" pitchFamily="18" charset="0"/>
              </a:rPr>
              <a:t> - людина поринає в глибокий сон (ми проводимо у сні третину життя). </a:t>
            </a:r>
          </a:p>
          <a:p>
            <a:pPr algn="just"/>
            <a:endParaRPr lang="uk-UA" dirty="0" smtClean="0">
              <a:latin typeface="Times New Roman" pitchFamily="18" charset="0"/>
              <a:cs typeface="Times New Roman" pitchFamily="18" charset="0"/>
            </a:endParaRPr>
          </a:p>
          <a:p>
            <a:pPr algn="just"/>
            <a:endParaRPr lang="uk-UA" dirty="0">
              <a:solidFill>
                <a:srgbClr val="333333"/>
              </a:solidFill>
              <a:latin typeface="Times New Roman" panose="02020603050405020304" pitchFamily="18" charset="0"/>
              <a:cs typeface="Times New Roman" panose="02020603050405020304" pitchFamily="18" charset="0"/>
            </a:endParaRPr>
          </a:p>
        </p:txBody>
      </p:sp>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60418" name="AutoShape 2" descr="Органозберігаючі операції в лікуванні жовчокам'яної хвороби (лапароскопічна  холецистолітотомія) – НАМН Україн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5" name="Рисунок 4" descr="Аплікаційна терапія Ляпко при захворюваннях печінки та жовчного міхура"/>
          <p:cNvPicPr/>
          <p:nvPr/>
        </p:nvPicPr>
        <p:blipFill>
          <a:blip r:embed="rId2"/>
          <a:srcRect/>
          <a:stretch>
            <a:fillRect/>
          </a:stretch>
        </p:blipFill>
        <p:spPr bwMode="auto">
          <a:xfrm>
            <a:off x="4320073" y="3060442"/>
            <a:ext cx="4187433" cy="3282066"/>
          </a:xfrm>
          <a:prstGeom prst="rect">
            <a:avLst/>
          </a:prstGeom>
          <a:noFill/>
          <a:ln w="9525">
            <a:noFill/>
            <a:miter lim="800000"/>
            <a:headEnd/>
            <a:tailEnd/>
          </a:ln>
        </p:spPr>
      </p:pic>
      <p:sp>
        <p:nvSpPr>
          <p:cNvPr id="60421" name="AutoShape 5" descr="Природокористування і якість життя - поради лікаря: жовчний міхур –  фізіологічна роль, уявні розлади та справжня патологі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8" name="Рисунок 7" descr="Європейська медична лабораторія Сінево - Що слід знати про жовчний міхур?  Цей унікальний орган зберігає жовч, що виробляється печінкою. Жовч  допомагає організму перетравлювати їжу. Якщо прийоми їжі нестабільні, жовч  надмірно накопичується в"/>
          <p:cNvPicPr/>
          <p:nvPr/>
        </p:nvPicPr>
        <p:blipFill>
          <a:blip r:embed="rId3"/>
          <a:srcRect/>
          <a:stretch>
            <a:fillRect/>
          </a:stretch>
        </p:blipFill>
        <p:spPr bwMode="auto">
          <a:xfrm>
            <a:off x="460375" y="3060442"/>
            <a:ext cx="3859698" cy="3322428"/>
          </a:xfrm>
          <a:prstGeom prst="rect">
            <a:avLst/>
          </a:prstGeom>
          <a:noFill/>
          <a:ln w="9525">
            <a:noFill/>
            <a:miter lim="800000"/>
            <a:headEnd/>
            <a:tailEnd/>
          </a:ln>
        </p:spPr>
      </p:pic>
      <p:pic>
        <p:nvPicPr>
          <p:cNvPr id="9" name="Рисунок 8" descr="Рак жовчного міхура - діагностика та лікування у Львові"/>
          <p:cNvPicPr/>
          <p:nvPr/>
        </p:nvPicPr>
        <p:blipFill>
          <a:blip r:embed="rId4"/>
          <a:srcRect/>
          <a:stretch>
            <a:fillRect/>
          </a:stretch>
        </p:blipFill>
        <p:spPr bwMode="auto">
          <a:xfrm>
            <a:off x="8548120" y="3060443"/>
            <a:ext cx="3361765" cy="3322428"/>
          </a:xfrm>
          <a:prstGeom prst="rect">
            <a:avLst/>
          </a:prstGeom>
          <a:noFill/>
          <a:ln w="9525">
            <a:noFill/>
            <a:miter lim="800000"/>
            <a:headEnd/>
            <a:tailEnd/>
          </a:ln>
        </p:spPr>
      </p:pic>
      <p:sp>
        <p:nvSpPr>
          <p:cNvPr id="10" name="Овал 9"/>
          <p:cNvSpPr/>
          <p:nvPr/>
        </p:nvSpPr>
        <p:spPr>
          <a:xfrm>
            <a:off x="3119227" y="3406588"/>
            <a:ext cx="1354162" cy="1094369"/>
          </a:xfrm>
          <a:prstGeom prst="ellipse">
            <a:avLst/>
          </a:prstGeom>
          <a:solidFill>
            <a:srgbClr val="0070C0"/>
          </a:solidFill>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 час</a:t>
            </a:r>
          </a:p>
          <a:p>
            <a:pPr algn="ctr"/>
            <a:r>
              <a:rPr lang="uk-UA" sz="1400" dirty="0" smtClean="0">
                <a:solidFill>
                  <a:srgbClr val="FFFF00"/>
                </a:solidFill>
                <a:latin typeface="Times New Roman" panose="02020603050405020304" pitchFamily="18" charset="0"/>
                <a:cs typeface="Times New Roman" panose="02020603050405020304" pitchFamily="18" charset="0"/>
              </a:rPr>
              <a:t>11.00-13.00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1" name="Овал 10"/>
          <p:cNvSpPr/>
          <p:nvPr/>
        </p:nvSpPr>
        <p:spPr>
          <a:xfrm>
            <a:off x="7745508" y="3328081"/>
            <a:ext cx="1382154" cy="1109449"/>
          </a:xfrm>
          <a:prstGeom prst="ellipse">
            <a:avLst/>
          </a:prstGeom>
          <a:effectLst>
            <a:outerShdw blurRad="5461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 </a:t>
            </a:r>
          </a:p>
          <a:p>
            <a:pPr algn="ctr"/>
            <a:r>
              <a:rPr lang="uk-UA" sz="1400" dirty="0" smtClean="0">
                <a:solidFill>
                  <a:srgbClr val="FFFF00"/>
                </a:solidFill>
                <a:latin typeface="Times New Roman" panose="02020603050405020304" pitchFamily="18" charset="0"/>
                <a:cs typeface="Times New Roman" panose="02020603050405020304" pitchFamily="18" charset="0"/>
              </a:rPr>
              <a:t>23.00-1.00</a:t>
            </a:r>
            <a:endParaRPr lang="uk-UA" sz="1400" dirty="0">
              <a:solidFill>
                <a:srgbClr val="FFFF00"/>
              </a:solidFill>
              <a:latin typeface="Times New Roman" panose="02020603050405020304" pitchFamily="18" charset="0"/>
              <a:cs typeface="Times New Roman" panose="02020603050405020304" pitchFamily="18" charset="0"/>
            </a:endParaRPr>
          </a:p>
          <a:p>
            <a:pPr algn="ctr"/>
            <a:r>
              <a:rPr lang="uk-UA" sz="1400" dirty="0" smtClean="0">
                <a:solidFill>
                  <a:srgbClr val="FFFF00"/>
                </a:solidFill>
                <a:latin typeface="Times New Roman" panose="02020603050405020304" pitchFamily="18" charset="0"/>
                <a:cs typeface="Times New Roman" panose="02020603050405020304" pitchFamily="18" charset="0"/>
              </a:rPr>
              <a:t> </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9563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40659" y="404578"/>
            <a:ext cx="11412071" cy="3748719"/>
          </a:xfrm>
          <a:prstGeom prst="rect">
            <a:avLst/>
          </a:prstGeom>
        </p:spPr>
        <p:txBody>
          <a:bodyPr wrap="square">
            <a:spAutoFit/>
          </a:bodyPr>
          <a:lstStyle/>
          <a:p>
            <a:pPr marL="45720" indent="0" algn="ctr">
              <a:lnSpc>
                <a:spcPct val="120000"/>
              </a:lnSpc>
              <a:buNone/>
            </a:pPr>
            <a:r>
              <a:rPr lang="uk-UA" sz="2800" b="1" dirty="0" smtClean="0">
                <a:latin typeface="Times New Roman" pitchFamily="18" charset="0"/>
                <a:cs typeface="Times New Roman" pitchFamily="18" charset="0"/>
              </a:rPr>
              <a:t>1:00 - 3:00 Печінка </a:t>
            </a:r>
          </a:p>
          <a:p>
            <a:pPr algn="just"/>
            <a:r>
              <a:rPr lang="uk-UA" dirty="0">
                <a:latin typeface="Times New Roman" panose="02020603050405020304" pitchFamily="18" charset="0"/>
                <a:cs typeface="Times New Roman" panose="02020603050405020304" pitchFamily="18" charset="0"/>
              </a:rPr>
              <a:t>П</a:t>
            </a:r>
            <a:r>
              <a:rPr lang="uk-UA" dirty="0" smtClean="0">
                <a:latin typeface="Times New Roman" panose="02020603050405020304" pitchFamily="18" charset="0"/>
                <a:cs typeface="Times New Roman" panose="02020603050405020304" pitchFamily="18" charset="0"/>
              </a:rPr>
              <a:t>ечінка працює повністю - вона видаляє жири з крові та виводить токсичні речовини. Інші функції організму не такі активні. Хвороби жовчного міхура можуть загостритися, тому що печінка і жовчний міхур є парними органами. У цей час не можна навантажувати ії алкоголем, кавою, їсти жирною їжею. </a:t>
            </a:r>
          </a:p>
          <a:p>
            <a:pPr algn="just"/>
            <a:r>
              <a:rPr lang="uk-UA" b="1" dirty="0" smtClean="0">
                <a:solidFill>
                  <a:srgbClr val="C00000"/>
                </a:solidFill>
                <a:latin typeface="Times New Roman" pitchFamily="18" charset="0"/>
                <a:cs typeface="Times New Roman" pitchFamily="18" charset="0"/>
              </a:rPr>
              <a:t>1.00 -</a:t>
            </a:r>
            <a:r>
              <a:rPr lang="uk-UA" dirty="0" smtClean="0">
                <a:latin typeface="Times New Roman" pitchFamily="18" charset="0"/>
                <a:cs typeface="Times New Roman" pitchFamily="18" charset="0"/>
              </a:rPr>
              <a:t> людина поринає в глибокий сон</a:t>
            </a:r>
          </a:p>
          <a:p>
            <a:pPr algn="just"/>
            <a:r>
              <a:rPr lang="uk-UA" b="1" dirty="0" smtClean="0">
                <a:solidFill>
                  <a:srgbClr val="C00000"/>
                </a:solidFill>
                <a:latin typeface="Times New Roman" pitchFamily="18" charset="0"/>
                <a:cs typeface="Times New Roman" pitchFamily="18" charset="0"/>
              </a:rPr>
              <a:t>2.00</a:t>
            </a:r>
            <a:r>
              <a:rPr lang="uk-UA" dirty="0" smtClean="0">
                <a:latin typeface="Times New Roman" pitchFamily="18" charset="0"/>
                <a:cs typeface="Times New Roman" pitchFamily="18" charset="0"/>
              </a:rPr>
              <a:t> - більшість людей починає морозити. Тіло дуже чутливе до холоду. </a:t>
            </a:r>
          </a:p>
          <a:p>
            <a:pPr algn="just"/>
            <a:r>
              <a:rPr lang="uk-UA" b="1" dirty="0" smtClean="0">
                <a:solidFill>
                  <a:srgbClr val="C00000"/>
                </a:solidFill>
                <a:latin typeface="Times New Roman" pitchFamily="18" charset="0"/>
                <a:cs typeface="Times New Roman" pitchFamily="18" charset="0"/>
              </a:rPr>
              <a:t>3.00</a:t>
            </a:r>
            <a:r>
              <a:rPr lang="uk-UA" dirty="0" smtClean="0">
                <a:latin typeface="Times New Roman" pitchFamily="18" charset="0"/>
                <a:cs typeface="Times New Roman" pitchFamily="18" charset="0"/>
              </a:rPr>
              <a:t> - душевна рівновага сягає найнижчої точки. Вона втримується гормоном </a:t>
            </a:r>
            <a:r>
              <a:rPr lang="uk-UA" b="1" dirty="0" smtClean="0">
                <a:latin typeface="Times New Roman" pitchFamily="18" charset="0"/>
                <a:cs typeface="Times New Roman" pitchFamily="18" charset="0"/>
              </a:rPr>
              <a:t>мелатоніном</a:t>
            </a:r>
            <a:r>
              <a:rPr lang="uk-UA" dirty="0" smtClean="0">
                <a:latin typeface="Times New Roman" pitchFamily="18" charset="0"/>
                <a:cs typeface="Times New Roman" pitchFamily="18" charset="0"/>
              </a:rPr>
              <a:t>, що робить людей сонними і млявими. Депресивні люди часто прокидаються, їх настрій різко погіршується. Сумні думки витають навколо.</a:t>
            </a:r>
          </a:p>
          <a:p>
            <a:pPr marL="45720" indent="0" algn="just">
              <a:lnSpc>
                <a:spcPct val="120000"/>
              </a:lnSpc>
              <a:buNone/>
            </a:pPr>
            <a:endParaRPr lang="uk-UA" dirty="0" smtClean="0">
              <a:latin typeface="Times New Roman" pitchFamily="18" charset="0"/>
              <a:cs typeface="Times New Roman" pitchFamily="18" charset="0"/>
            </a:endParaRPr>
          </a:p>
          <a:p>
            <a:pPr marL="45720" indent="0" algn="just">
              <a:lnSpc>
                <a:spcPct val="120000"/>
              </a:lnSpc>
              <a:buNone/>
            </a:pPr>
            <a:endParaRPr lang="uk-UA" sz="1600" dirty="0" smtClean="0">
              <a:latin typeface="Times New Roman" panose="02020603050405020304" pitchFamily="18" charset="0"/>
              <a:cs typeface="Times New Roman" panose="02020603050405020304" pitchFamily="18" charset="0"/>
            </a:endParaRPr>
          </a:p>
          <a:p>
            <a:pPr algn="just">
              <a:lnSpc>
                <a:spcPct val="120000"/>
              </a:lnSpc>
              <a:buNone/>
            </a:pPr>
            <a:endParaRPr lang="uk-UA" sz="1600" b="1" dirty="0" smtClean="0">
              <a:latin typeface="Times New Roman" panose="02020603050405020304" pitchFamily="18" charset="0"/>
              <a:cs typeface="Times New Roman" panose="02020603050405020304" pitchFamily="18" charset="0"/>
            </a:endParaRPr>
          </a:p>
        </p:txBody>
      </p:sp>
      <p:pic>
        <p:nvPicPr>
          <p:cNvPr id="4099" name="Picture 3" descr="15 ознак ураження печінки, про які не знає майже ніхто"/>
          <p:cNvPicPr>
            <a:picLocks noChangeAspect="1" noChangeArrowheads="1"/>
          </p:cNvPicPr>
          <p:nvPr/>
        </p:nvPicPr>
        <p:blipFill>
          <a:blip r:embed="rId2"/>
          <a:srcRect/>
          <a:stretch>
            <a:fillRect/>
          </a:stretch>
        </p:blipFill>
        <p:spPr bwMode="auto">
          <a:xfrm>
            <a:off x="340659" y="3747247"/>
            <a:ext cx="4193053" cy="2795369"/>
          </a:xfrm>
          <a:prstGeom prst="rect">
            <a:avLst/>
          </a:prstGeom>
          <a:noFill/>
        </p:spPr>
      </p:pic>
      <p:pic>
        <p:nvPicPr>
          <p:cNvPr id="6" name="Рисунок 5" descr="Печінка та метаболізм заліза: комплексна гіпотеза патогенезу спадкового  гемохроматозу"/>
          <p:cNvPicPr/>
          <p:nvPr/>
        </p:nvPicPr>
        <p:blipFill>
          <a:blip r:embed="rId3"/>
          <a:srcRect/>
          <a:stretch>
            <a:fillRect/>
          </a:stretch>
        </p:blipFill>
        <p:spPr bwMode="auto">
          <a:xfrm>
            <a:off x="4536141" y="3783106"/>
            <a:ext cx="3612775" cy="2734235"/>
          </a:xfrm>
          <a:prstGeom prst="rect">
            <a:avLst/>
          </a:prstGeom>
          <a:noFill/>
          <a:ln w="9525">
            <a:noFill/>
            <a:miter lim="800000"/>
            <a:headEnd/>
            <a:tailEnd/>
          </a:ln>
        </p:spPr>
      </p:pic>
      <p:pic>
        <p:nvPicPr>
          <p:cNvPr id="7" name="Рисунок 6" descr="МРТ печінки в Києві - ціна в СДС на МРТ 1,5 тесла"/>
          <p:cNvPicPr/>
          <p:nvPr/>
        </p:nvPicPr>
        <p:blipFill>
          <a:blip r:embed="rId4"/>
          <a:srcRect/>
          <a:stretch>
            <a:fillRect/>
          </a:stretch>
        </p:blipFill>
        <p:spPr bwMode="auto">
          <a:xfrm>
            <a:off x="8383120" y="3854825"/>
            <a:ext cx="3486151" cy="2619094"/>
          </a:xfrm>
          <a:prstGeom prst="rect">
            <a:avLst/>
          </a:prstGeom>
          <a:noFill/>
          <a:ln w="9525">
            <a:noFill/>
            <a:miter lim="800000"/>
            <a:headEnd/>
            <a:tailEnd/>
          </a:ln>
        </p:spPr>
      </p:pic>
      <p:sp>
        <p:nvSpPr>
          <p:cNvPr id="8" name="Прямокутник 7"/>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9" name="Овал 8"/>
          <p:cNvSpPr/>
          <p:nvPr/>
        </p:nvSpPr>
        <p:spPr>
          <a:xfrm>
            <a:off x="6992472" y="5209596"/>
            <a:ext cx="1369962" cy="1047769"/>
          </a:xfrm>
          <a:prstGeom prst="ellipse">
            <a:avLst/>
          </a:prstGeom>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rgbClr val="FFFF00"/>
                </a:solidFill>
                <a:latin typeface="Times New Roman" panose="02020603050405020304" pitchFamily="18" charset="0"/>
                <a:cs typeface="Times New Roman" panose="02020603050405020304" pitchFamily="18" charset="0"/>
              </a:rPr>
              <a:t>Активний </a:t>
            </a:r>
            <a:r>
              <a:rPr lang="uk-UA" sz="1400" dirty="0" smtClean="0">
                <a:solidFill>
                  <a:srgbClr val="FFFF00"/>
                </a:solidFill>
                <a:latin typeface="Times New Roman" panose="02020603050405020304" pitchFamily="18" charset="0"/>
                <a:cs typeface="Times New Roman" panose="02020603050405020304" pitchFamily="18" charset="0"/>
              </a:rPr>
              <a:t>час </a:t>
            </a:r>
          </a:p>
          <a:p>
            <a:pPr algn="ctr"/>
            <a:r>
              <a:rPr lang="uk-UA" sz="1400" dirty="0" smtClean="0">
                <a:solidFill>
                  <a:srgbClr val="FFFF00"/>
                </a:solidFill>
                <a:latin typeface="Times New Roman" panose="02020603050405020304" pitchFamily="18" charset="0"/>
                <a:cs typeface="Times New Roman" panose="02020603050405020304" pitchFamily="18" charset="0"/>
              </a:rPr>
              <a:t>1.00-3.00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0" name="Овал 9"/>
          <p:cNvSpPr/>
          <p:nvPr/>
        </p:nvSpPr>
        <p:spPr>
          <a:xfrm>
            <a:off x="3514165" y="3442447"/>
            <a:ext cx="1553470" cy="1134318"/>
          </a:xfrm>
          <a:prstGeom prst="ellipse">
            <a:avLst/>
          </a:prstGeom>
          <a:solidFill>
            <a:srgbClr val="0070C0"/>
          </a:solidFill>
          <a:effectLst>
            <a:outerShdw blurRad="8509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13.00-15.00</a:t>
            </a:r>
          </a:p>
          <a:p>
            <a:pPr algn="ct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7593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242048" y="147442"/>
            <a:ext cx="11537576" cy="3810274"/>
          </a:xfrm>
          <a:prstGeom prst="rect">
            <a:avLst/>
          </a:prstGeom>
        </p:spPr>
        <p:txBody>
          <a:bodyPr wrap="square">
            <a:spAutoFit/>
          </a:bodyPr>
          <a:lstStyle/>
          <a:p>
            <a:pPr algn="ctr">
              <a:lnSpc>
                <a:spcPct val="120000"/>
              </a:lnSpc>
              <a:buNone/>
            </a:pPr>
            <a:r>
              <a:rPr lang="uk-UA" sz="2800" b="1" dirty="0" smtClean="0">
                <a:latin typeface="Times New Roman" panose="02020603050405020304" pitchFamily="18" charset="0"/>
                <a:cs typeface="Times New Roman" panose="02020603050405020304" pitchFamily="18" charset="0"/>
              </a:rPr>
              <a:t>3:00 - 5:00 Легені </a:t>
            </a:r>
            <a:r>
              <a:rPr lang="uk-UA" sz="2800" dirty="0" smtClean="0">
                <a:latin typeface="Times New Roman" panose="02020603050405020304" pitchFamily="18" charset="0"/>
                <a:cs typeface="Times New Roman" panose="02020603050405020304" pitchFamily="18" charset="0"/>
              </a:rPr>
              <a:t> </a:t>
            </a:r>
          </a:p>
          <a:p>
            <a:pPr algn="just">
              <a:lnSpc>
                <a:spcPct val="120000"/>
              </a:lnSpc>
              <a:buNone/>
            </a:pPr>
            <a:r>
              <a:rPr lang="uk-UA" sz="1600" dirty="0" smtClean="0">
                <a:latin typeface="Times New Roman" panose="02020603050405020304" pitchFamily="18" charset="0"/>
                <a:cs typeface="Times New Roman" panose="02020603050405020304" pitchFamily="18" charset="0"/>
              </a:rPr>
              <a:t>При бронхіті, запаленні легень чи дихальних шляхів може виникнути утруднення дихання. У цей час ми </a:t>
            </a:r>
          </a:p>
          <a:p>
            <a:pPr algn="just">
              <a:lnSpc>
                <a:spcPct val="120000"/>
              </a:lnSpc>
              <a:buNone/>
            </a:pPr>
            <a:r>
              <a:rPr lang="uk-UA" sz="1600" dirty="0" smtClean="0">
                <a:latin typeface="Times New Roman" panose="02020603050405020304" pitchFamily="18" charset="0"/>
                <a:cs typeface="Times New Roman" panose="02020603050405020304" pitchFamily="18" charset="0"/>
              </a:rPr>
              <a:t>відчуваємо найбільший страх і занепокоєння, і тому ця частина доби небезпечна для людей, які страждають на депресію. </a:t>
            </a:r>
          </a:p>
          <a:p>
            <a:pPr algn="just">
              <a:lnSpc>
                <a:spcPct val="120000"/>
              </a:lnSpc>
            </a:pPr>
            <a:r>
              <a:rPr lang="uk-UA" sz="1600" b="1" i="1" dirty="0" smtClean="0">
                <a:solidFill>
                  <a:srgbClr val="C00000"/>
                </a:solidFill>
                <a:latin typeface="Times New Roman" pitchFamily="18" charset="0"/>
                <a:cs typeface="Times New Roman" pitchFamily="18" charset="0"/>
              </a:rPr>
              <a:t>3.00</a:t>
            </a:r>
            <a:r>
              <a:rPr lang="uk-UA" sz="1600" dirty="0" smtClean="0">
                <a:latin typeface="Times New Roman" pitchFamily="18" charset="0"/>
                <a:cs typeface="Times New Roman" pitchFamily="18" charset="0"/>
              </a:rPr>
              <a:t> - душевна рівновага сягає найнижчої точки. Вона втримується гормоном мелатоніном, що робить людей сонними і млявими. Депресивні люди часто прокидаються, їх настрій різко погіршується. Сумні думки витають навколо. </a:t>
            </a:r>
          </a:p>
          <a:p>
            <a:pPr algn="just">
              <a:lnSpc>
                <a:spcPct val="120000"/>
              </a:lnSpc>
            </a:pPr>
            <a:r>
              <a:rPr lang="uk-UA" sz="1600" b="1" i="1" dirty="0" smtClean="0">
                <a:solidFill>
                  <a:srgbClr val="C00000"/>
                </a:solidFill>
                <a:latin typeface="Times New Roman" pitchFamily="18" charset="0"/>
                <a:cs typeface="Times New Roman" pitchFamily="18" charset="0"/>
              </a:rPr>
              <a:t>4.00 </a:t>
            </a:r>
            <a:r>
              <a:rPr lang="uk-UA" sz="1600" dirty="0" smtClean="0">
                <a:solidFill>
                  <a:srgbClr val="C00000"/>
                </a:solidFill>
                <a:latin typeface="Times New Roman" pitchFamily="18" charset="0"/>
                <a:cs typeface="Times New Roman" pitchFamily="18" charset="0"/>
              </a:rPr>
              <a:t> </a:t>
            </a:r>
            <a:r>
              <a:rPr lang="uk-UA" sz="1600" dirty="0" smtClean="0">
                <a:latin typeface="Times New Roman" pitchFamily="18" charset="0"/>
                <a:cs typeface="Times New Roman" pitchFamily="18" charset="0"/>
              </a:rPr>
              <a:t>- наше тіло отримує порцію стресового гормону </a:t>
            </a:r>
            <a:r>
              <a:rPr lang="uk-UA" sz="1600" b="1" dirty="0" smtClean="0">
                <a:latin typeface="Times New Roman" pitchFamily="18" charset="0"/>
                <a:cs typeface="Times New Roman" pitchFamily="18" charset="0"/>
              </a:rPr>
              <a:t>кортизолу</a:t>
            </a:r>
            <a:r>
              <a:rPr lang="uk-UA" sz="1600" dirty="0" smtClean="0">
                <a:latin typeface="Times New Roman" pitchFamily="18" charset="0"/>
                <a:cs typeface="Times New Roman" pitchFamily="18" charset="0"/>
              </a:rPr>
              <a:t>. </a:t>
            </a:r>
            <a:r>
              <a:rPr lang="uk-UA" sz="1600" b="1" dirty="0" smtClean="0">
                <a:solidFill>
                  <a:srgbClr val="C00000"/>
                </a:solidFill>
                <a:latin typeface="Times New Roman" pitchFamily="18" charset="0"/>
                <a:cs typeface="Times New Roman" pitchFamily="18" charset="0"/>
              </a:rPr>
              <a:t>Найбільша небезпека серцевого інфаркту. </a:t>
            </a:r>
          </a:p>
          <a:p>
            <a:pPr algn="just">
              <a:lnSpc>
                <a:spcPct val="120000"/>
              </a:lnSpc>
              <a:buNone/>
            </a:pPr>
            <a:r>
              <a:rPr lang="uk-UA" sz="1600" b="1" i="1" dirty="0" smtClean="0">
                <a:solidFill>
                  <a:srgbClr val="C00000"/>
                </a:solidFill>
                <a:latin typeface="Times New Roman" pitchFamily="18" charset="0"/>
                <a:cs typeface="Times New Roman" pitchFamily="18" charset="0"/>
              </a:rPr>
              <a:t>5.00</a:t>
            </a:r>
            <a:r>
              <a:rPr lang="uk-UA" sz="1600" b="1" i="1"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 концентрація </a:t>
            </a:r>
            <a:r>
              <a:rPr lang="uk-UA" sz="1600" b="1" dirty="0" smtClean="0">
                <a:latin typeface="Times New Roman" pitchFamily="18" charset="0"/>
                <a:cs typeface="Times New Roman" pitchFamily="18" charset="0"/>
              </a:rPr>
              <a:t>кортизолу,</a:t>
            </a:r>
            <a:r>
              <a:rPr lang="uk-UA" sz="1600" dirty="0" smtClean="0">
                <a:latin typeface="Times New Roman" pitchFamily="18" charset="0"/>
                <a:cs typeface="Times New Roman" pitchFamily="18" charset="0"/>
              </a:rPr>
              <a:t> що виробляється корою надниркових залоз, у шість разів вища від денної. У цей час </a:t>
            </a:r>
            <a:r>
              <a:rPr lang="uk-UA" sz="1600" dirty="0" smtClean="0">
                <a:solidFill>
                  <a:srgbClr val="C00000"/>
                </a:solidFill>
                <a:latin typeface="Times New Roman" pitchFamily="18" charset="0"/>
                <a:cs typeface="Times New Roman" pitchFamily="18" charset="0"/>
              </a:rPr>
              <a:t>приймаються найбільші дози ліків. </a:t>
            </a:r>
            <a:r>
              <a:rPr lang="uk-UA" sz="1600" dirty="0" smtClean="0">
                <a:solidFill>
                  <a:srgbClr val="7030A0"/>
                </a:solidFill>
                <a:latin typeface="Times New Roman" pitchFamily="18" charset="0"/>
                <a:cs typeface="Times New Roman" pitchFamily="18" charset="0"/>
              </a:rPr>
              <a:t>«Година смерті» </a:t>
            </a:r>
            <a:r>
              <a:rPr lang="uk-UA" sz="1600" dirty="0" smtClean="0">
                <a:latin typeface="Times New Roman" pitchFamily="18" charset="0"/>
                <a:cs typeface="Times New Roman" pitchFamily="18" charset="0"/>
              </a:rPr>
              <a:t>- проміжок з 4 до 5 ранку, коли відбувається найбільша кількість раптових смертей. </a:t>
            </a:r>
            <a:r>
              <a:rPr lang="uk-UA" sz="1600" b="1" dirty="0" smtClean="0">
                <a:latin typeface="Times New Roman" pitchFamily="18" charset="0"/>
                <a:cs typeface="Times New Roman" pitchFamily="18" charset="0"/>
              </a:rPr>
              <a:t>Імунна система </a:t>
            </a:r>
            <a:r>
              <a:rPr lang="uk-UA" sz="1600" dirty="0" smtClean="0">
                <a:latin typeface="Times New Roman" pitchFamily="18" charset="0"/>
                <a:cs typeface="Times New Roman" pitchFamily="18" charset="0"/>
              </a:rPr>
              <a:t>в даний період найбільш уразлива. У тілі людини відбувається </a:t>
            </a:r>
            <a:r>
              <a:rPr lang="uk-UA" sz="1600" b="1" dirty="0" smtClean="0">
                <a:latin typeface="Times New Roman" pitchFamily="18" charset="0"/>
                <a:cs typeface="Times New Roman" pitchFamily="18" charset="0"/>
              </a:rPr>
              <a:t>зміна стану глибокого сну</a:t>
            </a:r>
            <a:r>
              <a:rPr lang="uk-UA" sz="1600" dirty="0" smtClean="0">
                <a:latin typeface="Times New Roman" pitchFamily="18" charset="0"/>
                <a:cs typeface="Times New Roman" pitchFamily="18" charset="0"/>
              </a:rPr>
              <a:t>, </a:t>
            </a:r>
            <a:r>
              <a:rPr lang="uk-UA" sz="1600" dirty="0" smtClean="0">
                <a:solidFill>
                  <a:srgbClr val="C00000"/>
                </a:solidFill>
                <a:latin typeface="Times New Roman" pitchFamily="18" charset="0"/>
                <a:cs typeface="Times New Roman" pitchFamily="18" charset="0"/>
              </a:rPr>
              <a:t>активізується нервова система і організм готується до пробудження </a:t>
            </a:r>
          </a:p>
          <a:p>
            <a:pPr marL="45720" indent="0" algn="just">
              <a:lnSpc>
                <a:spcPct val="110000"/>
              </a:lnSpc>
              <a:buNone/>
            </a:pPr>
            <a:endParaRPr lang="uk-UA" sz="1600" b="1" dirty="0" smtClean="0">
              <a:latin typeface="Times New Roman" pitchFamily="18" charset="0"/>
              <a:cs typeface="Times New Roman" pitchFamily="18" charset="0"/>
            </a:endParaRPr>
          </a:p>
          <a:p>
            <a:pPr marL="45720" indent="0" algn="just">
              <a:lnSpc>
                <a:spcPct val="110000"/>
              </a:lnSpc>
              <a:buNone/>
            </a:pPr>
            <a:endParaRPr lang="uk-UA" sz="1600" b="1" dirty="0" smtClean="0">
              <a:latin typeface="Times New Roman" pitchFamily="18" charset="0"/>
              <a:cs typeface="Times New Roman" pitchFamily="18" charset="0"/>
            </a:endParaRPr>
          </a:p>
        </p:txBody>
      </p:sp>
      <p:pic>
        <p:nvPicPr>
          <p:cNvPr id="3" name="Рисунок 2" descr="Цікаві Факти про Легені Людини й Дихальну Систему - Dovidka.biz.ua"/>
          <p:cNvPicPr/>
          <p:nvPr/>
        </p:nvPicPr>
        <p:blipFill>
          <a:blip r:embed="rId2"/>
          <a:srcRect/>
          <a:stretch>
            <a:fillRect/>
          </a:stretch>
        </p:blipFill>
        <p:spPr bwMode="auto">
          <a:xfrm>
            <a:off x="351025" y="4141694"/>
            <a:ext cx="3593446" cy="2429385"/>
          </a:xfrm>
          <a:prstGeom prst="rect">
            <a:avLst/>
          </a:prstGeom>
          <a:noFill/>
          <a:ln w="9525">
            <a:noFill/>
            <a:miter lim="800000"/>
            <a:headEnd/>
            <a:tailEnd/>
          </a:ln>
        </p:spPr>
      </p:pic>
      <p:pic>
        <p:nvPicPr>
          <p:cNvPr id="6" name="Рисунок 5" descr="Будова легень - з чого складаються легені, їх функція"/>
          <p:cNvPicPr/>
          <p:nvPr/>
        </p:nvPicPr>
        <p:blipFill>
          <a:blip r:embed="rId3" cstate="print"/>
          <a:srcRect/>
          <a:stretch>
            <a:fillRect/>
          </a:stretch>
        </p:blipFill>
        <p:spPr bwMode="auto">
          <a:xfrm>
            <a:off x="3971364" y="4132729"/>
            <a:ext cx="3836895" cy="2492188"/>
          </a:xfrm>
          <a:prstGeom prst="rect">
            <a:avLst/>
          </a:prstGeom>
          <a:noFill/>
          <a:ln w="9525">
            <a:noFill/>
            <a:miter lim="800000"/>
            <a:headEnd/>
            <a:tailEnd/>
          </a:ln>
        </p:spPr>
      </p:pic>
      <p:pic>
        <p:nvPicPr>
          <p:cNvPr id="8" name="Рисунок 7" descr="В Україні вперше пересадили легені - Korrespondent.net"/>
          <p:cNvPicPr/>
          <p:nvPr/>
        </p:nvPicPr>
        <p:blipFill>
          <a:blip r:embed="rId4"/>
          <a:srcRect/>
          <a:stretch>
            <a:fillRect/>
          </a:stretch>
        </p:blipFill>
        <p:spPr bwMode="auto">
          <a:xfrm>
            <a:off x="7960659" y="4141694"/>
            <a:ext cx="3818965" cy="2414027"/>
          </a:xfrm>
          <a:prstGeom prst="rect">
            <a:avLst/>
          </a:prstGeom>
          <a:noFill/>
          <a:ln w="9525">
            <a:noFill/>
            <a:miter lim="800000"/>
            <a:headEnd/>
            <a:tailEnd/>
          </a:ln>
        </p:spPr>
      </p:pic>
      <p:sp>
        <p:nvSpPr>
          <p:cNvPr id="7" name="Прямокутник 6"/>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
        <p:nvSpPr>
          <p:cNvPr id="9" name="Овал 8"/>
          <p:cNvSpPr/>
          <p:nvPr/>
        </p:nvSpPr>
        <p:spPr>
          <a:xfrm>
            <a:off x="6883149" y="3530617"/>
            <a:ext cx="1408922" cy="1196003"/>
          </a:xfrm>
          <a:prstGeom prst="ellipse">
            <a:avLst/>
          </a:prstGeom>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Активний час</a:t>
            </a:r>
          </a:p>
          <a:p>
            <a:pPr algn="ctr"/>
            <a:r>
              <a:rPr lang="uk-UA" sz="1400" dirty="0" smtClean="0">
                <a:solidFill>
                  <a:srgbClr val="FFFF00"/>
                </a:solidFill>
                <a:latin typeface="Times New Roman" panose="02020603050405020304" pitchFamily="18" charset="0"/>
                <a:cs typeface="Times New Roman" panose="02020603050405020304" pitchFamily="18" charset="0"/>
              </a:rPr>
              <a:t>3.00-5.00</a:t>
            </a:r>
            <a:endParaRPr lang="uk-UA" sz="1400" dirty="0">
              <a:solidFill>
                <a:srgbClr val="FFFF00"/>
              </a:solidFill>
              <a:latin typeface="Times New Roman" panose="02020603050405020304" pitchFamily="18" charset="0"/>
              <a:cs typeface="Times New Roman" panose="02020603050405020304" pitchFamily="18" charset="0"/>
            </a:endParaRPr>
          </a:p>
        </p:txBody>
      </p:sp>
      <p:sp>
        <p:nvSpPr>
          <p:cNvPr id="10" name="Овал 9"/>
          <p:cNvSpPr/>
          <p:nvPr/>
        </p:nvSpPr>
        <p:spPr>
          <a:xfrm>
            <a:off x="3505082" y="3619035"/>
            <a:ext cx="1482795" cy="1166845"/>
          </a:xfrm>
          <a:prstGeom prst="ellipse">
            <a:avLst/>
          </a:prstGeom>
          <a:solidFill>
            <a:srgbClr val="0070C0"/>
          </a:solidFill>
          <a:effectLst>
            <a:outerShdw blurRad="7874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rgbClr val="FFFF00"/>
                </a:solidFill>
                <a:latin typeface="Times New Roman" panose="02020603050405020304" pitchFamily="18" charset="0"/>
                <a:cs typeface="Times New Roman" panose="02020603050405020304" pitchFamily="18" charset="0"/>
              </a:rPr>
              <a:t>Пасивний</a:t>
            </a:r>
          </a:p>
          <a:p>
            <a:pPr algn="ctr"/>
            <a:r>
              <a:rPr lang="uk-UA" sz="1400" dirty="0" smtClean="0">
                <a:solidFill>
                  <a:srgbClr val="FFFF00"/>
                </a:solidFill>
                <a:latin typeface="Times New Roman" panose="02020603050405020304" pitchFamily="18" charset="0"/>
                <a:cs typeface="Times New Roman" panose="02020603050405020304" pitchFamily="18" charset="0"/>
              </a:rPr>
              <a:t>час</a:t>
            </a:r>
          </a:p>
          <a:p>
            <a:pPr algn="ctr"/>
            <a:r>
              <a:rPr lang="uk-UA" sz="1400" dirty="0" smtClean="0">
                <a:solidFill>
                  <a:srgbClr val="FFFF00"/>
                </a:solidFill>
                <a:latin typeface="Times New Roman" panose="02020603050405020304" pitchFamily="18" charset="0"/>
                <a:cs typeface="Times New Roman" panose="02020603050405020304" pitchFamily="18" charset="0"/>
              </a:rPr>
              <a:t>15.00-17.00</a:t>
            </a:r>
            <a:endParaRPr lang="uk-UA"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7593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Спати чи не спати: для чого нам сон? | Блоги БДМ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251927"/>
            <a:ext cx="9675844" cy="603690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кутник 2"/>
          <p:cNvSpPr/>
          <p:nvPr/>
        </p:nvSpPr>
        <p:spPr>
          <a:xfrm>
            <a:off x="10711543" y="5768129"/>
            <a:ext cx="1296955" cy="984885"/>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C00000"/>
                </a:solidFill>
                <a:latin typeface="+mj-lt"/>
              </a:rPr>
              <a:t>Presentation </a:t>
            </a:r>
            <a:r>
              <a:rPr lang="en-AU" sz="800" b="1" dirty="0">
                <a:solidFill>
                  <a:srgbClr val="C00000"/>
                </a:solidFill>
                <a:latin typeface="+mj-lt"/>
              </a:rPr>
              <a:t>was prepared </a:t>
            </a:r>
            <a:r>
              <a:rPr lang="en-AU" sz="800" b="1" dirty="0" smtClean="0">
                <a:solidFill>
                  <a:srgbClr val="C00000"/>
                </a:solidFill>
                <a:latin typeface="+mj-lt"/>
              </a:rPr>
              <a:t>by Hanna            Korostylova</a:t>
            </a:r>
            <a:r>
              <a:rPr lang="en-AU" sz="800" b="1" dirty="0">
                <a:solidFill>
                  <a:srgbClr val="C00000"/>
                </a:solidFill>
                <a:latin typeface="+mj-lt"/>
              </a:rPr>
              <a:t/>
            </a:r>
            <a:br>
              <a:rPr lang="en-AU" sz="800" b="1" dirty="0">
                <a:solidFill>
                  <a:srgbClr val="C00000"/>
                </a:solidFill>
                <a:latin typeface="+mj-lt"/>
              </a:rPr>
            </a:br>
            <a:endParaRPr lang="uk-UA" sz="800" b="1" dirty="0">
              <a:solidFill>
                <a:srgbClr val="C00000"/>
              </a:solidFill>
              <a:latin typeface="+mj-lt"/>
            </a:endParaRPr>
          </a:p>
        </p:txBody>
      </p:sp>
    </p:spTree>
    <p:extLst>
      <p:ext uri="{BB962C8B-B14F-4D97-AF65-F5344CB8AC3E}">
        <p14:creationId xmlns:p14="http://schemas.microsoft.com/office/powerpoint/2010/main" val="30483136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Спасибо за внимание будьте здоровы - фото и картинки abrakadabra.fun"/>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214604" y="168855"/>
            <a:ext cx="11709918" cy="644717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кутник 2"/>
          <p:cNvSpPr/>
          <p:nvPr/>
        </p:nvSpPr>
        <p:spPr>
          <a:xfrm>
            <a:off x="10823510" y="6130413"/>
            <a:ext cx="1278294" cy="1292662"/>
          </a:xfrm>
          <a:prstGeom prst="rect">
            <a:avLst/>
          </a:prstGeom>
        </p:spPr>
        <p:txBody>
          <a:bodyPr wrap="square">
            <a:spAutoFit/>
          </a:bodyPr>
          <a:lstStyle/>
          <a:p>
            <a:pPr marL="457200">
              <a:spcAft>
                <a:spcPts val="1200"/>
              </a:spcAft>
            </a:pPr>
            <a:r>
              <a:rPr lang="en-AU" sz="800" dirty="0">
                <a:solidFill>
                  <a:srgbClr val="92D050"/>
                </a:solidFill>
                <a:latin typeface="Source Code Pro"/>
              </a:rPr>
              <a:t>Presentation was prepared </a:t>
            </a:r>
            <a:r>
              <a:rPr lang="en-AU" sz="800" dirty="0" smtClean="0">
                <a:solidFill>
                  <a:srgbClr val="92D050"/>
                </a:solidFill>
                <a:latin typeface="Source Code Pro"/>
              </a:rPr>
              <a:t>by Hanna Korostylova</a:t>
            </a:r>
            <a:endParaRPr lang="en-AU" dirty="0">
              <a:solidFill>
                <a:srgbClr val="92D050"/>
              </a:solidFill>
            </a:endParaRPr>
          </a:p>
          <a:p>
            <a:r>
              <a:rPr lang="en-AU" dirty="0"/>
              <a:t/>
            </a:r>
            <a:br>
              <a:rPr lang="en-AU" dirty="0"/>
            </a:br>
            <a:endParaRPr lang="uk-UA" dirty="0"/>
          </a:p>
        </p:txBody>
      </p:sp>
      <p:sp>
        <p:nvSpPr>
          <p:cNvPr id="4" name="Прямокутник 3"/>
          <p:cNvSpPr/>
          <p:nvPr/>
        </p:nvSpPr>
        <p:spPr>
          <a:xfrm>
            <a:off x="409905" y="2775081"/>
            <a:ext cx="8671034" cy="1791260"/>
          </a:xfrm>
          <a:prstGeom prst="rect">
            <a:avLst/>
          </a:prstGeom>
        </p:spPr>
        <p:txBody>
          <a:bodyPr wrap="square">
            <a:spAutoFit/>
          </a:bodyPr>
          <a:lstStyle/>
          <a:p>
            <a:pPr algn="ctr">
              <a:lnSpc>
                <a:spcPct val="115000"/>
              </a:lnSpc>
              <a:spcAft>
                <a:spcPts val="0"/>
              </a:spcAft>
            </a:pPr>
            <a:r>
              <a:rPr lang="uk-UA" sz="9600" b="1" dirty="0" smtClean="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Будьте здорові!</a:t>
            </a:r>
            <a:r>
              <a:rPr lang="uk-UA"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96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010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Основа">
  <a:themeElements>
    <a:clrScheme name="Основа">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Основа">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нова">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Основа</Template>
  <TotalTime>5027</TotalTime>
  <Words>6423</Words>
  <Application>Microsoft Office PowerPoint</Application>
  <PresentationFormat>Широкий екран</PresentationFormat>
  <Paragraphs>539</Paragraphs>
  <Slides>41</Slides>
  <Notes>1</Notes>
  <HiddenSlides>0</HiddenSlides>
  <MMClips>0</MMClips>
  <ScaleCrop>false</ScaleCrop>
  <HeadingPairs>
    <vt:vector size="6" baseType="variant">
      <vt:variant>
        <vt:lpstr>Використані шрифти</vt:lpstr>
      </vt:variant>
      <vt:variant>
        <vt:i4>10</vt:i4>
      </vt:variant>
      <vt:variant>
        <vt:lpstr>Тема</vt:lpstr>
      </vt:variant>
      <vt:variant>
        <vt:i4>1</vt:i4>
      </vt:variant>
      <vt:variant>
        <vt:lpstr>Заголовки слайдів</vt:lpstr>
      </vt:variant>
      <vt:variant>
        <vt:i4>41</vt:i4>
      </vt:variant>
    </vt:vector>
  </HeadingPairs>
  <TitlesOfParts>
    <vt:vector size="52" baseType="lpstr">
      <vt:lpstr>Microsoft YaHei</vt:lpstr>
      <vt:lpstr>Arial</vt:lpstr>
      <vt:lpstr>Calibri</vt:lpstr>
      <vt:lpstr>Corbel</vt:lpstr>
      <vt:lpstr>Montserrat</vt:lpstr>
      <vt:lpstr>Open Sans</vt:lpstr>
      <vt:lpstr>Roboto</vt:lpstr>
      <vt:lpstr>Source Code Pro</vt:lpstr>
      <vt:lpstr>Times New Roman</vt:lpstr>
      <vt:lpstr>Wingdings</vt:lpstr>
      <vt:lpstr>Основа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Як налаштувати біологічний ритм?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Ганна Юріївна  Коростильова</dc:creator>
  <cp:lastModifiedBy>Ганна Юріївна  Коростильова</cp:lastModifiedBy>
  <cp:revision>253</cp:revision>
  <dcterms:created xsi:type="dcterms:W3CDTF">2023-10-08T17:06:23Z</dcterms:created>
  <dcterms:modified xsi:type="dcterms:W3CDTF">2023-11-08T20:40:59Z</dcterms:modified>
</cp:coreProperties>
</file>