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Lst>
  <p:notesMasterIdLst>
    <p:notesMasterId r:id="rId79"/>
  </p:notesMasterIdLst>
  <p:sldIdLst>
    <p:sldId id="256" r:id="rId2"/>
    <p:sldId id="269" r:id="rId3"/>
    <p:sldId id="257" r:id="rId4"/>
    <p:sldId id="258" r:id="rId5"/>
    <p:sldId id="259" r:id="rId6"/>
    <p:sldId id="261" r:id="rId7"/>
    <p:sldId id="270" r:id="rId8"/>
    <p:sldId id="302" r:id="rId9"/>
    <p:sldId id="278" r:id="rId10"/>
    <p:sldId id="271" r:id="rId11"/>
    <p:sldId id="262" r:id="rId12"/>
    <p:sldId id="263" r:id="rId13"/>
    <p:sldId id="264" r:id="rId14"/>
    <p:sldId id="303" r:id="rId15"/>
    <p:sldId id="281" r:id="rId16"/>
    <p:sldId id="282" r:id="rId17"/>
    <p:sldId id="291" r:id="rId18"/>
    <p:sldId id="289" r:id="rId19"/>
    <p:sldId id="290" r:id="rId20"/>
    <p:sldId id="277" r:id="rId21"/>
    <p:sldId id="285" r:id="rId22"/>
    <p:sldId id="287" r:id="rId23"/>
    <p:sldId id="293" r:id="rId24"/>
    <p:sldId id="301" r:id="rId25"/>
    <p:sldId id="295" r:id="rId26"/>
    <p:sldId id="297" r:id="rId27"/>
    <p:sldId id="298" r:id="rId28"/>
    <p:sldId id="299" r:id="rId29"/>
    <p:sldId id="300" r:id="rId30"/>
    <p:sldId id="265" r:id="rId31"/>
    <p:sldId id="266" r:id="rId32"/>
    <p:sldId id="279" r:id="rId33"/>
    <p:sldId id="272" r:id="rId34"/>
    <p:sldId id="320" r:id="rId35"/>
    <p:sldId id="314" r:id="rId36"/>
    <p:sldId id="357" r:id="rId37"/>
    <p:sldId id="358" r:id="rId38"/>
    <p:sldId id="359" r:id="rId39"/>
    <p:sldId id="361" r:id="rId40"/>
    <p:sldId id="362" r:id="rId41"/>
    <p:sldId id="315" r:id="rId42"/>
    <p:sldId id="316" r:id="rId43"/>
    <p:sldId id="343" r:id="rId44"/>
    <p:sldId id="345" r:id="rId45"/>
    <p:sldId id="346" r:id="rId46"/>
    <p:sldId id="273" r:id="rId47"/>
    <p:sldId id="274" r:id="rId48"/>
    <p:sldId id="275" r:id="rId49"/>
    <p:sldId id="276" r:id="rId50"/>
    <p:sldId id="335" r:id="rId51"/>
    <p:sldId id="322" r:id="rId52"/>
    <p:sldId id="304" r:id="rId53"/>
    <p:sldId id="305" r:id="rId54"/>
    <p:sldId id="306" r:id="rId55"/>
    <p:sldId id="355" r:id="rId56"/>
    <p:sldId id="340" r:id="rId57"/>
    <p:sldId id="350" r:id="rId58"/>
    <p:sldId id="341" r:id="rId59"/>
    <p:sldId id="356" r:id="rId60"/>
    <p:sldId id="307" r:id="rId61"/>
    <p:sldId id="349" r:id="rId62"/>
    <p:sldId id="348" r:id="rId63"/>
    <p:sldId id="311" r:id="rId64"/>
    <p:sldId id="323" r:id="rId65"/>
    <p:sldId id="324" r:id="rId66"/>
    <p:sldId id="325" r:id="rId67"/>
    <p:sldId id="326" r:id="rId68"/>
    <p:sldId id="327" r:id="rId69"/>
    <p:sldId id="329" r:id="rId70"/>
    <p:sldId id="328" r:id="rId71"/>
    <p:sldId id="330" r:id="rId72"/>
    <p:sldId id="332" r:id="rId73"/>
    <p:sldId id="333" r:id="rId74"/>
    <p:sldId id="338" r:id="rId75"/>
    <p:sldId id="336" r:id="rId76"/>
    <p:sldId id="337" r:id="rId77"/>
    <p:sldId id="353" r:id="rId7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000"/>
    <a:srgbClr val="53FFA1"/>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59" autoAdjust="0"/>
    <p:restoredTop sz="94643" autoAdjust="0"/>
  </p:normalViewPr>
  <p:slideViewPr>
    <p:cSldViewPr snapToGrid="0">
      <p:cViewPr varScale="1">
        <p:scale>
          <a:sx n="79" d="100"/>
          <a:sy n="79" d="100"/>
        </p:scale>
        <p:origin x="826" y="62"/>
      </p:cViewPr>
      <p:guideLst>
        <p:guide orient="horz" pos="2160"/>
        <p:guide pos="3840"/>
      </p:guideLst>
    </p:cSldViewPr>
  </p:slideViewPr>
  <p:notesTextViewPr>
    <p:cViewPr>
      <p:scale>
        <a:sx n="1" d="1"/>
        <a:sy n="1" d="1"/>
      </p:scale>
      <p:origin x="0" y="0"/>
    </p:cViewPr>
  </p:notesTextViewPr>
  <p:sorterViewPr>
    <p:cViewPr>
      <p:scale>
        <a:sx n="66" d="100"/>
        <a:sy n="66" d="100"/>
      </p:scale>
      <p:origin x="0" y="7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168078-1CFA-48A0-BFFE-60BDBE392D87}" type="doc">
      <dgm:prSet loTypeId="urn:microsoft.com/office/officeart/2005/8/layout/matrix3" loCatId="matrix" qsTypeId="urn:microsoft.com/office/officeart/2005/8/quickstyle/3d9" qsCatId="3D" csTypeId="urn:microsoft.com/office/officeart/2005/8/colors/colorful1#1" csCatId="colorful" phldr="1"/>
      <dgm:spPr/>
      <dgm:t>
        <a:bodyPr/>
        <a:lstStyle/>
        <a:p>
          <a:endParaRPr lang="uk-UA"/>
        </a:p>
      </dgm:t>
    </dgm:pt>
    <dgm:pt modelId="{58180AB9-8F3B-45A9-89A7-CB29D52279AF}">
      <dgm:prSet phldrT="[Текст]" custT="1"/>
      <dgm:spPr/>
      <dgm:t>
        <a:bodyPr/>
        <a:lstStyle/>
        <a:p>
          <a:endParaRPr lang="uk-UA" sz="2100" b="1" dirty="0" smtClean="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СНІДАНОК</a:t>
          </a:r>
        </a:p>
        <a:p>
          <a:r>
            <a:rPr lang="uk-UA" sz="2000" b="1" dirty="0" smtClean="0">
              <a:latin typeface="Times New Roman" panose="02020603050405020304" pitchFamily="18" charset="0"/>
              <a:cs typeface="Times New Roman" panose="02020603050405020304" pitchFamily="18" charset="0"/>
            </a:rPr>
            <a:t>30%</a:t>
          </a:r>
          <a:endParaRPr lang="uk-UA" sz="2000" b="1" dirty="0">
            <a:latin typeface="Times New Roman" panose="02020603050405020304" pitchFamily="18" charset="0"/>
            <a:cs typeface="Times New Roman" panose="02020603050405020304" pitchFamily="18" charset="0"/>
          </a:endParaRPr>
        </a:p>
      </dgm:t>
    </dgm:pt>
    <dgm:pt modelId="{BD1D6D3F-6BDD-4710-950F-CC983AC04698}" type="parTrans" cxnId="{96FFCCAB-3670-4D14-80E6-CF55A4D92FA2}">
      <dgm:prSet/>
      <dgm:spPr/>
      <dgm:t>
        <a:bodyPr/>
        <a:lstStyle/>
        <a:p>
          <a:endParaRPr lang="uk-UA"/>
        </a:p>
      </dgm:t>
    </dgm:pt>
    <dgm:pt modelId="{E6445826-6FEA-4ED7-AF76-0B45D376C75D}" type="sibTrans" cxnId="{96FFCCAB-3670-4D14-80E6-CF55A4D92FA2}">
      <dgm:prSet/>
      <dgm:spPr/>
      <dgm:t>
        <a:bodyPr/>
        <a:lstStyle/>
        <a:p>
          <a:endParaRPr lang="uk-UA"/>
        </a:p>
      </dgm:t>
    </dgm:pt>
    <dgm:pt modelId="{AE4025AD-064E-4778-9609-1A2655F0B4D5}">
      <dgm:prSet phldrT="[Текст]" custT="1"/>
      <dgm:spPr/>
      <dgm:t>
        <a:bodyPr/>
        <a:lstStyle/>
        <a:p>
          <a:endParaRPr lang="uk-UA" sz="2300" b="1" dirty="0" smtClean="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ОБІД </a:t>
          </a:r>
        </a:p>
        <a:p>
          <a:r>
            <a:rPr lang="uk-UA" sz="2000" b="1" dirty="0" smtClean="0">
              <a:latin typeface="Times New Roman" panose="02020603050405020304" pitchFamily="18" charset="0"/>
              <a:cs typeface="Times New Roman" panose="02020603050405020304" pitchFamily="18" charset="0"/>
            </a:rPr>
            <a:t>45%- 50%</a:t>
          </a:r>
          <a:endParaRPr lang="uk-UA" sz="2000" b="1" dirty="0">
            <a:latin typeface="Times New Roman" panose="02020603050405020304" pitchFamily="18" charset="0"/>
            <a:cs typeface="Times New Roman" panose="02020603050405020304" pitchFamily="18" charset="0"/>
          </a:endParaRPr>
        </a:p>
      </dgm:t>
    </dgm:pt>
    <dgm:pt modelId="{5A947C97-64F7-4DA4-838B-FFA90CDA52EE}" type="parTrans" cxnId="{C80EF9B5-EA57-45BE-9AAD-32CC09258CE6}">
      <dgm:prSet/>
      <dgm:spPr/>
      <dgm:t>
        <a:bodyPr/>
        <a:lstStyle/>
        <a:p>
          <a:endParaRPr lang="uk-UA"/>
        </a:p>
      </dgm:t>
    </dgm:pt>
    <dgm:pt modelId="{0CAD5C21-E657-48B1-8F38-2F14E48D83EA}" type="sibTrans" cxnId="{C80EF9B5-EA57-45BE-9AAD-32CC09258CE6}">
      <dgm:prSet/>
      <dgm:spPr/>
      <dgm:t>
        <a:bodyPr/>
        <a:lstStyle/>
        <a:p>
          <a:endParaRPr lang="uk-UA"/>
        </a:p>
      </dgm:t>
    </dgm:pt>
    <dgm:pt modelId="{6362EBDB-32A4-4C1C-833E-F038C802716D}">
      <dgm:prSet phldrT="[Текст]" custT="1"/>
      <dgm:spPr/>
      <dgm:t>
        <a:bodyPr/>
        <a:lstStyle/>
        <a:p>
          <a:r>
            <a:rPr lang="uk-UA" sz="2000" b="1" dirty="0" smtClean="0">
              <a:latin typeface="Times New Roman" panose="02020603050405020304" pitchFamily="18" charset="0"/>
              <a:cs typeface="Times New Roman" panose="02020603050405020304" pitchFamily="18" charset="0"/>
            </a:rPr>
            <a:t>ВЕЧЕРЯ 20%-25%</a:t>
          </a:r>
          <a:endParaRPr lang="uk-UA" sz="2000" b="1" dirty="0">
            <a:latin typeface="Times New Roman" panose="02020603050405020304" pitchFamily="18" charset="0"/>
            <a:cs typeface="Times New Roman" panose="02020603050405020304" pitchFamily="18" charset="0"/>
          </a:endParaRPr>
        </a:p>
      </dgm:t>
    </dgm:pt>
    <dgm:pt modelId="{AB0F2A21-672B-4966-AF4F-00F0DEF1DBEF}" type="parTrans" cxnId="{95BC6A91-159D-4235-9FC7-60986C524D20}">
      <dgm:prSet/>
      <dgm:spPr/>
      <dgm:t>
        <a:bodyPr/>
        <a:lstStyle/>
        <a:p>
          <a:endParaRPr lang="uk-UA"/>
        </a:p>
      </dgm:t>
    </dgm:pt>
    <dgm:pt modelId="{FAC19597-F362-4593-9E9D-A085ECCF88C6}" type="sibTrans" cxnId="{95BC6A91-159D-4235-9FC7-60986C524D20}">
      <dgm:prSet/>
      <dgm:spPr/>
      <dgm:t>
        <a:bodyPr/>
        <a:lstStyle/>
        <a:p>
          <a:endParaRPr lang="uk-UA"/>
        </a:p>
      </dgm:t>
    </dgm:pt>
    <dgm:pt modelId="{579EFF5A-965E-4E93-86CD-9FA2EDC6A133}">
      <dgm:prSet custT="1"/>
      <dgm:spPr/>
      <dgm:t>
        <a:bodyPr/>
        <a:lstStyle/>
        <a:p>
          <a:r>
            <a:rPr lang="uk-UA" sz="2000" b="1" dirty="0" smtClean="0">
              <a:latin typeface="Times New Roman" panose="02020603050405020304" pitchFamily="18" charset="0"/>
              <a:cs typeface="Times New Roman" panose="02020603050405020304" pitchFamily="18" charset="0"/>
            </a:rPr>
            <a:t> </a:t>
          </a:r>
        </a:p>
        <a:p>
          <a:r>
            <a:rPr lang="uk-UA" sz="2000" b="1" dirty="0" smtClean="0">
              <a:latin typeface="Times New Roman" panose="02020603050405020304" pitchFamily="18" charset="0"/>
              <a:cs typeface="Times New Roman" panose="02020603050405020304" pitchFamily="18" charset="0"/>
            </a:rPr>
            <a:t>.</a:t>
          </a:r>
          <a:endParaRPr lang="uk-UA" sz="2000" b="1" dirty="0">
            <a:latin typeface="Times New Roman" panose="02020603050405020304" pitchFamily="18" charset="0"/>
            <a:cs typeface="Times New Roman" panose="02020603050405020304" pitchFamily="18" charset="0"/>
          </a:endParaRPr>
        </a:p>
      </dgm:t>
    </dgm:pt>
    <dgm:pt modelId="{E8F0D478-2C59-4F60-BD4B-5E5768204767}" type="parTrans" cxnId="{18B4E2D6-A2F3-4641-8ABE-D41144243189}">
      <dgm:prSet/>
      <dgm:spPr/>
      <dgm:t>
        <a:bodyPr/>
        <a:lstStyle/>
        <a:p>
          <a:endParaRPr lang="uk-UA"/>
        </a:p>
      </dgm:t>
    </dgm:pt>
    <dgm:pt modelId="{FE372459-A044-49AA-B055-D0253A0BBDA8}" type="sibTrans" cxnId="{18B4E2D6-A2F3-4641-8ABE-D41144243189}">
      <dgm:prSet/>
      <dgm:spPr/>
      <dgm:t>
        <a:bodyPr/>
        <a:lstStyle/>
        <a:p>
          <a:endParaRPr lang="uk-UA"/>
        </a:p>
      </dgm:t>
    </dgm:pt>
    <dgm:pt modelId="{8B47A24E-7240-4B19-A630-00CD82505FE8}">
      <dgm:prSet/>
      <dgm:spPr/>
      <dgm:t>
        <a:bodyPr/>
        <a:lstStyle/>
        <a:p>
          <a:endParaRPr lang="uk-UA" dirty="0"/>
        </a:p>
      </dgm:t>
    </dgm:pt>
    <dgm:pt modelId="{CC126542-2391-4D60-B003-1110F73B9B40}" type="parTrans" cxnId="{D4E4D29B-483B-4D53-BC49-8274E9CA6ED4}">
      <dgm:prSet/>
      <dgm:spPr/>
      <dgm:t>
        <a:bodyPr/>
        <a:lstStyle/>
        <a:p>
          <a:endParaRPr lang="uk-UA"/>
        </a:p>
      </dgm:t>
    </dgm:pt>
    <dgm:pt modelId="{AFA7546E-FC12-442C-B639-7DF4F00C0310}" type="sibTrans" cxnId="{D4E4D29B-483B-4D53-BC49-8274E9CA6ED4}">
      <dgm:prSet/>
      <dgm:spPr/>
      <dgm:t>
        <a:bodyPr/>
        <a:lstStyle/>
        <a:p>
          <a:endParaRPr lang="uk-UA"/>
        </a:p>
      </dgm:t>
    </dgm:pt>
    <dgm:pt modelId="{DA6BCBC0-3977-4870-A292-CADEE2B53FAB}">
      <dgm:prSet/>
      <dgm:spPr/>
      <dgm:t>
        <a:bodyPr/>
        <a:lstStyle/>
        <a:p>
          <a:endParaRPr lang="uk-UA" dirty="0"/>
        </a:p>
      </dgm:t>
    </dgm:pt>
    <dgm:pt modelId="{C9F9F07E-69F8-4FBC-9AA6-9F11BDA9009F}" type="parTrans" cxnId="{32C0B65F-F4A1-4ABE-B1F9-32238947E1D5}">
      <dgm:prSet/>
      <dgm:spPr/>
      <dgm:t>
        <a:bodyPr/>
        <a:lstStyle/>
        <a:p>
          <a:endParaRPr lang="uk-UA"/>
        </a:p>
      </dgm:t>
    </dgm:pt>
    <dgm:pt modelId="{6E7C706B-6E59-4F7E-BAF2-FF78430132F8}" type="sibTrans" cxnId="{32C0B65F-F4A1-4ABE-B1F9-32238947E1D5}">
      <dgm:prSet/>
      <dgm:spPr/>
      <dgm:t>
        <a:bodyPr/>
        <a:lstStyle/>
        <a:p>
          <a:endParaRPr lang="uk-UA"/>
        </a:p>
      </dgm:t>
    </dgm:pt>
    <dgm:pt modelId="{9D592E32-2CD1-483A-9F34-C5EB604B2CEC}">
      <dgm:prSet/>
      <dgm:spPr/>
      <dgm:t>
        <a:bodyPr/>
        <a:lstStyle/>
        <a:p>
          <a:endParaRPr lang="uk-UA" dirty="0"/>
        </a:p>
      </dgm:t>
    </dgm:pt>
    <dgm:pt modelId="{E1C743E5-DD47-41E6-A775-E37C158C52CB}" type="parTrans" cxnId="{9619BAC7-86E9-4EDC-9091-AE38D00F3DC3}">
      <dgm:prSet/>
      <dgm:spPr/>
      <dgm:t>
        <a:bodyPr/>
        <a:lstStyle/>
        <a:p>
          <a:endParaRPr lang="uk-UA"/>
        </a:p>
      </dgm:t>
    </dgm:pt>
    <dgm:pt modelId="{9C7AB958-59A0-4679-9DD0-A55DC2F984DA}" type="sibTrans" cxnId="{9619BAC7-86E9-4EDC-9091-AE38D00F3DC3}">
      <dgm:prSet/>
      <dgm:spPr/>
      <dgm:t>
        <a:bodyPr/>
        <a:lstStyle/>
        <a:p>
          <a:endParaRPr lang="uk-UA"/>
        </a:p>
      </dgm:t>
    </dgm:pt>
    <dgm:pt modelId="{146DA7F0-3938-497D-A867-81D25381EDEA}">
      <dgm:prSet/>
      <dgm:spPr/>
      <dgm:t>
        <a:bodyPr/>
        <a:lstStyle/>
        <a:p>
          <a:endParaRPr lang="uk-UA" dirty="0"/>
        </a:p>
      </dgm:t>
    </dgm:pt>
    <dgm:pt modelId="{399B5EB2-DB38-4472-AFE0-DA4CB3CB777F}" type="parTrans" cxnId="{0B689365-8B23-4DA9-89DA-A43788E941D7}">
      <dgm:prSet/>
      <dgm:spPr/>
      <dgm:t>
        <a:bodyPr/>
        <a:lstStyle/>
        <a:p>
          <a:endParaRPr lang="uk-UA"/>
        </a:p>
      </dgm:t>
    </dgm:pt>
    <dgm:pt modelId="{B6D42006-81A0-4C21-ABDF-7872676B105D}" type="sibTrans" cxnId="{0B689365-8B23-4DA9-89DA-A43788E941D7}">
      <dgm:prSet/>
      <dgm:spPr/>
      <dgm:t>
        <a:bodyPr/>
        <a:lstStyle/>
        <a:p>
          <a:endParaRPr lang="uk-UA"/>
        </a:p>
      </dgm:t>
    </dgm:pt>
    <dgm:pt modelId="{1AC1C871-EC26-48F1-A90E-92C729D690A0}">
      <dgm:prSet/>
      <dgm:spPr/>
      <dgm:t>
        <a:bodyPr/>
        <a:lstStyle/>
        <a:p>
          <a:endParaRPr lang="uk-UA" dirty="0"/>
        </a:p>
      </dgm:t>
    </dgm:pt>
    <dgm:pt modelId="{48DB3990-65F9-487A-A2A0-A73D39E86473}" type="parTrans" cxnId="{E8F0A243-652E-4238-9485-ACBB86C6A7B3}">
      <dgm:prSet/>
      <dgm:spPr/>
      <dgm:t>
        <a:bodyPr/>
        <a:lstStyle/>
        <a:p>
          <a:endParaRPr lang="uk-UA"/>
        </a:p>
      </dgm:t>
    </dgm:pt>
    <dgm:pt modelId="{D0B8DDD0-635D-4946-9A26-97544FE8082D}" type="sibTrans" cxnId="{E8F0A243-652E-4238-9485-ACBB86C6A7B3}">
      <dgm:prSet/>
      <dgm:spPr/>
      <dgm:t>
        <a:bodyPr/>
        <a:lstStyle/>
        <a:p>
          <a:endParaRPr lang="uk-UA"/>
        </a:p>
      </dgm:t>
    </dgm:pt>
    <dgm:pt modelId="{A79D5438-EE89-4AEB-AFCC-BF3702F60BA2}" type="pres">
      <dgm:prSet presAssocID="{40168078-1CFA-48A0-BFFE-60BDBE392D87}" presName="matrix" presStyleCnt="0">
        <dgm:presLayoutVars>
          <dgm:chMax val="1"/>
          <dgm:dir/>
          <dgm:resizeHandles val="exact"/>
        </dgm:presLayoutVars>
      </dgm:prSet>
      <dgm:spPr/>
      <dgm:t>
        <a:bodyPr/>
        <a:lstStyle/>
        <a:p>
          <a:endParaRPr lang="uk-UA"/>
        </a:p>
      </dgm:t>
    </dgm:pt>
    <dgm:pt modelId="{5704ED3F-2561-47E0-91B4-4D08D717C2F2}" type="pres">
      <dgm:prSet presAssocID="{40168078-1CFA-48A0-BFFE-60BDBE392D87}" presName="diamond" presStyleLbl="bgShp" presStyleIdx="0" presStyleCnt="1" custLinFactNeighborX="27042" custLinFactNeighborY="3664"/>
      <dgm:spPr/>
    </dgm:pt>
    <dgm:pt modelId="{A69AB88C-992A-4361-84BF-75A267FD0C9D}" type="pres">
      <dgm:prSet presAssocID="{40168078-1CFA-48A0-BFFE-60BDBE392D87}" presName="quad1" presStyleLbl="node1" presStyleIdx="0" presStyleCnt="4" custScaleX="150086" custScaleY="144146" custLinFactNeighborX="8746" custLinFactNeighborY="17522">
        <dgm:presLayoutVars>
          <dgm:chMax val="0"/>
          <dgm:chPref val="0"/>
          <dgm:bulletEnabled val="1"/>
        </dgm:presLayoutVars>
      </dgm:prSet>
      <dgm:spPr>
        <a:prstGeom prst="star6">
          <a:avLst/>
        </a:prstGeom>
      </dgm:spPr>
      <dgm:t>
        <a:bodyPr/>
        <a:lstStyle/>
        <a:p>
          <a:endParaRPr lang="uk-UA"/>
        </a:p>
      </dgm:t>
    </dgm:pt>
    <dgm:pt modelId="{F826158A-845E-43BA-BBEE-5E18AA0ECA4C}" type="pres">
      <dgm:prSet presAssocID="{40168078-1CFA-48A0-BFFE-60BDBE392D87}" presName="quad2" presStyleLbl="node1" presStyleIdx="1" presStyleCnt="4" custScaleX="137958" custScaleY="135587" custLinFactNeighborX="53536" custLinFactNeighborY="-3686">
        <dgm:presLayoutVars>
          <dgm:chMax val="0"/>
          <dgm:chPref val="0"/>
          <dgm:bulletEnabled val="1"/>
        </dgm:presLayoutVars>
      </dgm:prSet>
      <dgm:spPr>
        <a:prstGeom prst="star6">
          <a:avLst/>
        </a:prstGeom>
      </dgm:spPr>
      <dgm:t>
        <a:bodyPr/>
        <a:lstStyle/>
        <a:p>
          <a:endParaRPr lang="uk-UA"/>
        </a:p>
      </dgm:t>
    </dgm:pt>
    <dgm:pt modelId="{9842C59E-D828-4C74-A74A-59EFFB0DFF84}" type="pres">
      <dgm:prSet presAssocID="{40168078-1CFA-48A0-BFFE-60BDBE392D87}" presName="quad3" presStyleLbl="node1" presStyleIdx="2" presStyleCnt="4" custScaleX="149827" custScaleY="143377" custLinFactX="12526" custLinFactNeighborX="100000" custLinFactNeighborY="-8419">
        <dgm:presLayoutVars>
          <dgm:chMax val="0"/>
          <dgm:chPref val="0"/>
          <dgm:bulletEnabled val="1"/>
        </dgm:presLayoutVars>
      </dgm:prSet>
      <dgm:spPr>
        <a:prstGeom prst="star6">
          <a:avLst/>
        </a:prstGeom>
      </dgm:spPr>
      <dgm:t>
        <a:bodyPr/>
        <a:lstStyle/>
        <a:p>
          <a:endParaRPr lang="uk-UA"/>
        </a:p>
      </dgm:t>
    </dgm:pt>
    <dgm:pt modelId="{37CE2DDD-A5E0-421B-886E-7726A50C5FE1}" type="pres">
      <dgm:prSet presAssocID="{40168078-1CFA-48A0-BFFE-60BDBE392D87}" presName="quad4" presStyleLbl="node1" presStyleIdx="3" presStyleCnt="4" custScaleX="141884" custScaleY="137823" custLinFactNeighborX="2586" custLinFactNeighborY="-16362">
        <dgm:presLayoutVars>
          <dgm:chMax val="0"/>
          <dgm:chPref val="0"/>
          <dgm:bulletEnabled val="1"/>
        </dgm:presLayoutVars>
      </dgm:prSet>
      <dgm:spPr>
        <a:prstGeom prst="star6">
          <a:avLst/>
        </a:prstGeom>
      </dgm:spPr>
      <dgm:t>
        <a:bodyPr/>
        <a:lstStyle/>
        <a:p>
          <a:endParaRPr lang="uk-UA"/>
        </a:p>
      </dgm:t>
    </dgm:pt>
  </dgm:ptLst>
  <dgm:cxnLst>
    <dgm:cxn modelId="{A8D9FE29-1AE6-4545-B7C1-36A227D9024C}" type="presOf" srcId="{58180AB9-8F3B-45A9-89A7-CB29D52279AF}" destId="{A69AB88C-992A-4361-84BF-75A267FD0C9D}" srcOrd="0" destOrd="0" presId="urn:microsoft.com/office/officeart/2005/8/layout/matrix3"/>
    <dgm:cxn modelId="{0B689365-8B23-4DA9-89DA-A43788E941D7}" srcId="{40168078-1CFA-48A0-BFFE-60BDBE392D87}" destId="{146DA7F0-3938-497D-A867-81D25381EDEA}" srcOrd="7" destOrd="0" parTransId="{399B5EB2-DB38-4472-AFE0-DA4CB3CB777F}" sibTransId="{B6D42006-81A0-4C21-ABDF-7872676B105D}"/>
    <dgm:cxn modelId="{EE4CFBD8-7E69-4793-83D7-0F45EF3226A3}" type="presOf" srcId="{579EFF5A-965E-4E93-86CD-9FA2EDC6A133}" destId="{9842C59E-D828-4C74-A74A-59EFFB0DFF84}" srcOrd="0" destOrd="0" presId="urn:microsoft.com/office/officeart/2005/8/layout/matrix3"/>
    <dgm:cxn modelId="{E8F0A243-652E-4238-9485-ACBB86C6A7B3}" srcId="{40168078-1CFA-48A0-BFFE-60BDBE392D87}" destId="{1AC1C871-EC26-48F1-A90E-92C729D690A0}" srcOrd="8" destOrd="0" parTransId="{48DB3990-65F9-487A-A2A0-A73D39E86473}" sibTransId="{D0B8DDD0-635D-4946-9A26-97544FE8082D}"/>
    <dgm:cxn modelId="{95BC6A91-159D-4235-9FC7-60986C524D20}" srcId="{40168078-1CFA-48A0-BFFE-60BDBE392D87}" destId="{6362EBDB-32A4-4C1C-833E-F038C802716D}" srcOrd="3" destOrd="0" parTransId="{AB0F2A21-672B-4966-AF4F-00F0DEF1DBEF}" sibTransId="{FAC19597-F362-4593-9E9D-A085ECCF88C6}"/>
    <dgm:cxn modelId="{96FFCCAB-3670-4D14-80E6-CF55A4D92FA2}" srcId="{40168078-1CFA-48A0-BFFE-60BDBE392D87}" destId="{58180AB9-8F3B-45A9-89A7-CB29D52279AF}" srcOrd="0" destOrd="0" parTransId="{BD1D6D3F-6BDD-4710-950F-CC983AC04698}" sibTransId="{E6445826-6FEA-4ED7-AF76-0B45D376C75D}"/>
    <dgm:cxn modelId="{32C0B65F-F4A1-4ABE-B1F9-32238947E1D5}" srcId="{40168078-1CFA-48A0-BFFE-60BDBE392D87}" destId="{DA6BCBC0-3977-4870-A292-CADEE2B53FAB}" srcOrd="5" destOrd="0" parTransId="{C9F9F07E-69F8-4FBC-9AA6-9F11BDA9009F}" sibTransId="{6E7C706B-6E59-4F7E-BAF2-FF78430132F8}"/>
    <dgm:cxn modelId="{9619BAC7-86E9-4EDC-9091-AE38D00F3DC3}" srcId="{40168078-1CFA-48A0-BFFE-60BDBE392D87}" destId="{9D592E32-2CD1-483A-9F34-C5EB604B2CEC}" srcOrd="6" destOrd="0" parTransId="{E1C743E5-DD47-41E6-A775-E37C158C52CB}" sibTransId="{9C7AB958-59A0-4679-9DD0-A55DC2F984DA}"/>
    <dgm:cxn modelId="{F4D6868A-00C3-4D7D-AE1C-70B0D0380DE6}" type="presOf" srcId="{6362EBDB-32A4-4C1C-833E-F038C802716D}" destId="{37CE2DDD-A5E0-421B-886E-7726A50C5FE1}" srcOrd="0" destOrd="0" presId="urn:microsoft.com/office/officeart/2005/8/layout/matrix3"/>
    <dgm:cxn modelId="{D4E4D29B-483B-4D53-BC49-8274E9CA6ED4}" srcId="{40168078-1CFA-48A0-BFFE-60BDBE392D87}" destId="{8B47A24E-7240-4B19-A630-00CD82505FE8}" srcOrd="4" destOrd="0" parTransId="{CC126542-2391-4D60-B003-1110F73B9B40}" sibTransId="{AFA7546E-FC12-442C-B639-7DF4F00C0310}"/>
    <dgm:cxn modelId="{26E71E71-4187-492C-BDBA-9D2CE55FA429}" type="presOf" srcId="{AE4025AD-064E-4778-9609-1A2655F0B4D5}" destId="{F826158A-845E-43BA-BBEE-5E18AA0ECA4C}" srcOrd="0" destOrd="0" presId="urn:microsoft.com/office/officeart/2005/8/layout/matrix3"/>
    <dgm:cxn modelId="{C80EF9B5-EA57-45BE-9AAD-32CC09258CE6}" srcId="{40168078-1CFA-48A0-BFFE-60BDBE392D87}" destId="{AE4025AD-064E-4778-9609-1A2655F0B4D5}" srcOrd="1" destOrd="0" parTransId="{5A947C97-64F7-4DA4-838B-FFA90CDA52EE}" sibTransId="{0CAD5C21-E657-48B1-8F38-2F14E48D83EA}"/>
    <dgm:cxn modelId="{18B4E2D6-A2F3-4641-8ABE-D41144243189}" srcId="{40168078-1CFA-48A0-BFFE-60BDBE392D87}" destId="{579EFF5A-965E-4E93-86CD-9FA2EDC6A133}" srcOrd="2" destOrd="0" parTransId="{E8F0D478-2C59-4F60-BD4B-5E5768204767}" sibTransId="{FE372459-A044-49AA-B055-D0253A0BBDA8}"/>
    <dgm:cxn modelId="{677007A9-8678-4E9E-B050-0F8BE5A255AD}" type="presOf" srcId="{40168078-1CFA-48A0-BFFE-60BDBE392D87}" destId="{A79D5438-EE89-4AEB-AFCC-BF3702F60BA2}" srcOrd="0" destOrd="0" presId="urn:microsoft.com/office/officeart/2005/8/layout/matrix3"/>
    <dgm:cxn modelId="{CDA48AF0-B9BF-4156-A729-FC2C7BB73859}" type="presParOf" srcId="{A79D5438-EE89-4AEB-AFCC-BF3702F60BA2}" destId="{5704ED3F-2561-47E0-91B4-4D08D717C2F2}" srcOrd="0" destOrd="0" presId="urn:microsoft.com/office/officeart/2005/8/layout/matrix3"/>
    <dgm:cxn modelId="{EF0BB284-B974-4737-8EFF-7031D4596426}" type="presParOf" srcId="{A79D5438-EE89-4AEB-AFCC-BF3702F60BA2}" destId="{A69AB88C-992A-4361-84BF-75A267FD0C9D}" srcOrd="1" destOrd="0" presId="urn:microsoft.com/office/officeart/2005/8/layout/matrix3"/>
    <dgm:cxn modelId="{C58F4471-AA5F-41AD-A83D-07AA63A12312}" type="presParOf" srcId="{A79D5438-EE89-4AEB-AFCC-BF3702F60BA2}" destId="{F826158A-845E-43BA-BBEE-5E18AA0ECA4C}" srcOrd="2" destOrd="0" presId="urn:microsoft.com/office/officeart/2005/8/layout/matrix3"/>
    <dgm:cxn modelId="{9F0606EE-67A8-489B-9D2C-524444F375FA}" type="presParOf" srcId="{A79D5438-EE89-4AEB-AFCC-BF3702F60BA2}" destId="{9842C59E-D828-4C74-A74A-59EFFB0DFF84}" srcOrd="3" destOrd="0" presId="urn:microsoft.com/office/officeart/2005/8/layout/matrix3"/>
    <dgm:cxn modelId="{853E0EC9-CC86-4861-95BA-97CACB6DF183}" type="presParOf" srcId="{A79D5438-EE89-4AEB-AFCC-BF3702F60BA2}" destId="{37CE2DDD-A5E0-421B-886E-7726A50C5FE1}"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0168078-1CFA-48A0-BFFE-60BDBE392D87}" type="doc">
      <dgm:prSet loTypeId="urn:microsoft.com/office/officeart/2005/8/layout/matrix3" loCatId="matrix" qsTypeId="urn:microsoft.com/office/officeart/2005/8/quickstyle/3d9" qsCatId="3D" csTypeId="urn:microsoft.com/office/officeart/2005/8/colors/colorful1#2" csCatId="colorful" phldr="1"/>
      <dgm:spPr/>
      <dgm:t>
        <a:bodyPr/>
        <a:lstStyle/>
        <a:p>
          <a:endParaRPr lang="uk-UA"/>
        </a:p>
      </dgm:t>
    </dgm:pt>
    <dgm:pt modelId="{58180AB9-8F3B-45A9-89A7-CB29D52279AF}">
      <dgm:prSet phldrT="[Текст]" custT="1"/>
      <dgm:spPr/>
      <dgm:t>
        <a:bodyPr/>
        <a:lstStyle/>
        <a:p>
          <a:endParaRPr lang="uk-UA" sz="2100" b="1" dirty="0" smtClean="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СНІДАНОК</a:t>
          </a:r>
        </a:p>
        <a:p>
          <a:r>
            <a:rPr lang="uk-UA" sz="2000" b="1" dirty="0" smtClean="0">
              <a:latin typeface="Times New Roman" panose="02020603050405020304" pitchFamily="18" charset="0"/>
              <a:cs typeface="Times New Roman" panose="02020603050405020304" pitchFamily="18" charset="0"/>
            </a:rPr>
            <a:t>25%</a:t>
          </a:r>
          <a:endParaRPr lang="uk-UA" sz="2000" b="1" dirty="0">
            <a:latin typeface="Times New Roman" panose="02020603050405020304" pitchFamily="18" charset="0"/>
            <a:cs typeface="Times New Roman" panose="02020603050405020304" pitchFamily="18" charset="0"/>
          </a:endParaRPr>
        </a:p>
      </dgm:t>
    </dgm:pt>
    <dgm:pt modelId="{BD1D6D3F-6BDD-4710-950F-CC983AC04698}" type="parTrans" cxnId="{96FFCCAB-3670-4D14-80E6-CF55A4D92FA2}">
      <dgm:prSet/>
      <dgm:spPr/>
      <dgm:t>
        <a:bodyPr/>
        <a:lstStyle/>
        <a:p>
          <a:endParaRPr lang="uk-UA"/>
        </a:p>
      </dgm:t>
    </dgm:pt>
    <dgm:pt modelId="{E6445826-6FEA-4ED7-AF76-0B45D376C75D}" type="sibTrans" cxnId="{96FFCCAB-3670-4D14-80E6-CF55A4D92FA2}">
      <dgm:prSet/>
      <dgm:spPr/>
      <dgm:t>
        <a:bodyPr/>
        <a:lstStyle/>
        <a:p>
          <a:endParaRPr lang="uk-UA"/>
        </a:p>
      </dgm:t>
    </dgm:pt>
    <dgm:pt modelId="{AE4025AD-064E-4778-9609-1A2655F0B4D5}">
      <dgm:prSet phldrT="[Текст]" custT="1"/>
      <dgm:spPr/>
      <dgm:t>
        <a:bodyPr/>
        <a:lstStyle/>
        <a:p>
          <a:endParaRPr lang="uk-UA" sz="2300" b="1" dirty="0" smtClean="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ОБІД </a:t>
          </a:r>
        </a:p>
        <a:p>
          <a:r>
            <a:rPr lang="uk-UA" sz="2000" b="1" dirty="0" smtClean="0">
              <a:latin typeface="Times New Roman" panose="02020603050405020304" pitchFamily="18" charset="0"/>
              <a:cs typeface="Times New Roman" panose="02020603050405020304" pitchFamily="18" charset="0"/>
            </a:rPr>
            <a:t>35%</a:t>
          </a:r>
          <a:endParaRPr lang="uk-UA" sz="2000" b="1" dirty="0">
            <a:latin typeface="Times New Roman" panose="02020603050405020304" pitchFamily="18" charset="0"/>
            <a:cs typeface="Times New Roman" panose="02020603050405020304" pitchFamily="18" charset="0"/>
          </a:endParaRPr>
        </a:p>
      </dgm:t>
    </dgm:pt>
    <dgm:pt modelId="{5A947C97-64F7-4DA4-838B-FFA90CDA52EE}" type="parTrans" cxnId="{C80EF9B5-EA57-45BE-9AAD-32CC09258CE6}">
      <dgm:prSet/>
      <dgm:spPr/>
      <dgm:t>
        <a:bodyPr/>
        <a:lstStyle/>
        <a:p>
          <a:endParaRPr lang="uk-UA"/>
        </a:p>
      </dgm:t>
    </dgm:pt>
    <dgm:pt modelId="{0CAD5C21-E657-48B1-8F38-2F14E48D83EA}" type="sibTrans" cxnId="{C80EF9B5-EA57-45BE-9AAD-32CC09258CE6}">
      <dgm:prSet/>
      <dgm:spPr/>
      <dgm:t>
        <a:bodyPr/>
        <a:lstStyle/>
        <a:p>
          <a:endParaRPr lang="uk-UA"/>
        </a:p>
      </dgm:t>
    </dgm:pt>
    <dgm:pt modelId="{DC7FCBBE-11AB-4F37-939A-BC5F5EBB3E48}">
      <dgm:prSet phldrT="[Текст]" custT="1"/>
      <dgm:spPr/>
      <dgm:t>
        <a:bodyPr/>
        <a:lstStyle/>
        <a:p>
          <a:r>
            <a:rPr lang="uk-UA" sz="2000" b="1" dirty="0" smtClean="0">
              <a:latin typeface="Times New Roman" panose="02020603050405020304" pitchFamily="18" charset="0"/>
              <a:cs typeface="Times New Roman" panose="02020603050405020304" pitchFamily="18" charset="0"/>
            </a:rPr>
            <a:t>ЛАНЧ 15%</a:t>
          </a:r>
          <a:endParaRPr lang="uk-UA" sz="2000" b="1" dirty="0">
            <a:latin typeface="Times New Roman" panose="02020603050405020304" pitchFamily="18" charset="0"/>
            <a:cs typeface="Times New Roman" panose="02020603050405020304" pitchFamily="18" charset="0"/>
          </a:endParaRPr>
        </a:p>
      </dgm:t>
    </dgm:pt>
    <dgm:pt modelId="{8D77EE13-FB98-45CF-83AC-7B81877EF3F9}" type="parTrans" cxnId="{84564400-7A96-41CA-8A06-D384322DB37F}">
      <dgm:prSet/>
      <dgm:spPr/>
      <dgm:t>
        <a:bodyPr/>
        <a:lstStyle/>
        <a:p>
          <a:endParaRPr lang="uk-UA"/>
        </a:p>
      </dgm:t>
    </dgm:pt>
    <dgm:pt modelId="{47B7272E-EBF0-438B-A136-A4A127398350}" type="sibTrans" cxnId="{84564400-7A96-41CA-8A06-D384322DB37F}">
      <dgm:prSet/>
      <dgm:spPr/>
      <dgm:t>
        <a:bodyPr/>
        <a:lstStyle/>
        <a:p>
          <a:endParaRPr lang="uk-UA"/>
        </a:p>
      </dgm:t>
    </dgm:pt>
    <dgm:pt modelId="{6362EBDB-32A4-4C1C-833E-F038C802716D}">
      <dgm:prSet phldrT="[Текст]" phldr="1"/>
      <dgm:spPr/>
      <dgm:t>
        <a:bodyPr/>
        <a:lstStyle/>
        <a:p>
          <a:endParaRPr lang="uk-UA" dirty="0"/>
        </a:p>
      </dgm:t>
    </dgm:pt>
    <dgm:pt modelId="{AB0F2A21-672B-4966-AF4F-00F0DEF1DBEF}" type="parTrans" cxnId="{95BC6A91-159D-4235-9FC7-60986C524D20}">
      <dgm:prSet/>
      <dgm:spPr/>
      <dgm:t>
        <a:bodyPr/>
        <a:lstStyle/>
        <a:p>
          <a:endParaRPr lang="uk-UA"/>
        </a:p>
      </dgm:t>
    </dgm:pt>
    <dgm:pt modelId="{FAC19597-F362-4593-9E9D-A085ECCF88C6}" type="sibTrans" cxnId="{95BC6A91-159D-4235-9FC7-60986C524D20}">
      <dgm:prSet/>
      <dgm:spPr/>
      <dgm:t>
        <a:bodyPr/>
        <a:lstStyle/>
        <a:p>
          <a:endParaRPr lang="uk-UA"/>
        </a:p>
      </dgm:t>
    </dgm:pt>
    <dgm:pt modelId="{9E942CF0-EA79-49AA-8572-AF63692588F4}">
      <dgm:prSet/>
      <dgm:spPr/>
      <dgm:t>
        <a:bodyPr/>
        <a:lstStyle/>
        <a:p>
          <a:endParaRPr lang="uk-UA" dirty="0"/>
        </a:p>
      </dgm:t>
    </dgm:pt>
    <dgm:pt modelId="{E028C6EA-5420-465C-B9C1-3565FAC07A6C}" type="parTrans" cxnId="{40B04E09-135F-4446-BBEA-A99BB46410A9}">
      <dgm:prSet/>
      <dgm:spPr/>
      <dgm:t>
        <a:bodyPr/>
        <a:lstStyle/>
        <a:p>
          <a:endParaRPr lang="uk-UA"/>
        </a:p>
      </dgm:t>
    </dgm:pt>
    <dgm:pt modelId="{9A524489-8866-4CAB-9706-F1BEB872FE07}" type="sibTrans" cxnId="{40B04E09-135F-4446-BBEA-A99BB46410A9}">
      <dgm:prSet/>
      <dgm:spPr/>
      <dgm:t>
        <a:bodyPr/>
        <a:lstStyle/>
        <a:p>
          <a:endParaRPr lang="uk-UA"/>
        </a:p>
      </dgm:t>
    </dgm:pt>
    <dgm:pt modelId="{579EFF5A-965E-4E93-86CD-9FA2EDC6A133}">
      <dgm:prSet custT="1"/>
      <dgm:spPr/>
      <dgm:t>
        <a:bodyPr/>
        <a:lstStyle/>
        <a:p>
          <a:r>
            <a:rPr lang="uk-UA" sz="2000" b="1" dirty="0" smtClean="0">
              <a:latin typeface="Times New Roman" panose="02020603050405020304" pitchFamily="18" charset="0"/>
              <a:cs typeface="Times New Roman" panose="02020603050405020304" pitchFamily="18" charset="0"/>
            </a:rPr>
            <a:t>ВЕЧЕРЯ  </a:t>
          </a:r>
        </a:p>
        <a:p>
          <a:r>
            <a:rPr lang="uk-UA" sz="2000" b="1" dirty="0" smtClean="0">
              <a:latin typeface="Times New Roman" panose="02020603050405020304" pitchFamily="18" charset="0"/>
              <a:cs typeface="Times New Roman" panose="02020603050405020304" pitchFamily="18" charset="0"/>
            </a:rPr>
            <a:t>25%.</a:t>
          </a:r>
          <a:endParaRPr lang="uk-UA" sz="2000" b="1" dirty="0">
            <a:latin typeface="Times New Roman" panose="02020603050405020304" pitchFamily="18" charset="0"/>
            <a:cs typeface="Times New Roman" panose="02020603050405020304" pitchFamily="18" charset="0"/>
          </a:endParaRPr>
        </a:p>
      </dgm:t>
    </dgm:pt>
    <dgm:pt modelId="{E8F0D478-2C59-4F60-BD4B-5E5768204767}" type="parTrans" cxnId="{18B4E2D6-A2F3-4641-8ABE-D41144243189}">
      <dgm:prSet/>
      <dgm:spPr/>
      <dgm:t>
        <a:bodyPr/>
        <a:lstStyle/>
        <a:p>
          <a:endParaRPr lang="uk-UA"/>
        </a:p>
      </dgm:t>
    </dgm:pt>
    <dgm:pt modelId="{FE372459-A044-49AA-B055-D0253A0BBDA8}" type="sibTrans" cxnId="{18B4E2D6-A2F3-4641-8ABE-D41144243189}">
      <dgm:prSet/>
      <dgm:spPr/>
      <dgm:t>
        <a:bodyPr/>
        <a:lstStyle/>
        <a:p>
          <a:endParaRPr lang="uk-UA"/>
        </a:p>
      </dgm:t>
    </dgm:pt>
    <dgm:pt modelId="{8B47A24E-7240-4B19-A630-00CD82505FE8}">
      <dgm:prSet/>
      <dgm:spPr/>
      <dgm:t>
        <a:bodyPr/>
        <a:lstStyle/>
        <a:p>
          <a:endParaRPr lang="uk-UA" dirty="0"/>
        </a:p>
      </dgm:t>
    </dgm:pt>
    <dgm:pt modelId="{CC126542-2391-4D60-B003-1110F73B9B40}" type="parTrans" cxnId="{D4E4D29B-483B-4D53-BC49-8274E9CA6ED4}">
      <dgm:prSet/>
      <dgm:spPr/>
      <dgm:t>
        <a:bodyPr/>
        <a:lstStyle/>
        <a:p>
          <a:endParaRPr lang="uk-UA"/>
        </a:p>
      </dgm:t>
    </dgm:pt>
    <dgm:pt modelId="{AFA7546E-FC12-442C-B639-7DF4F00C0310}" type="sibTrans" cxnId="{D4E4D29B-483B-4D53-BC49-8274E9CA6ED4}">
      <dgm:prSet/>
      <dgm:spPr/>
      <dgm:t>
        <a:bodyPr/>
        <a:lstStyle/>
        <a:p>
          <a:endParaRPr lang="uk-UA"/>
        </a:p>
      </dgm:t>
    </dgm:pt>
    <dgm:pt modelId="{DA6BCBC0-3977-4870-A292-CADEE2B53FAB}">
      <dgm:prSet/>
      <dgm:spPr/>
      <dgm:t>
        <a:bodyPr/>
        <a:lstStyle/>
        <a:p>
          <a:endParaRPr lang="uk-UA" dirty="0"/>
        </a:p>
      </dgm:t>
    </dgm:pt>
    <dgm:pt modelId="{C9F9F07E-69F8-4FBC-9AA6-9F11BDA9009F}" type="parTrans" cxnId="{32C0B65F-F4A1-4ABE-B1F9-32238947E1D5}">
      <dgm:prSet/>
      <dgm:spPr/>
      <dgm:t>
        <a:bodyPr/>
        <a:lstStyle/>
        <a:p>
          <a:endParaRPr lang="uk-UA"/>
        </a:p>
      </dgm:t>
    </dgm:pt>
    <dgm:pt modelId="{6E7C706B-6E59-4F7E-BAF2-FF78430132F8}" type="sibTrans" cxnId="{32C0B65F-F4A1-4ABE-B1F9-32238947E1D5}">
      <dgm:prSet/>
      <dgm:spPr/>
      <dgm:t>
        <a:bodyPr/>
        <a:lstStyle/>
        <a:p>
          <a:endParaRPr lang="uk-UA"/>
        </a:p>
      </dgm:t>
    </dgm:pt>
    <dgm:pt modelId="{9D592E32-2CD1-483A-9F34-C5EB604B2CEC}">
      <dgm:prSet/>
      <dgm:spPr/>
      <dgm:t>
        <a:bodyPr/>
        <a:lstStyle/>
        <a:p>
          <a:endParaRPr lang="uk-UA" dirty="0"/>
        </a:p>
      </dgm:t>
    </dgm:pt>
    <dgm:pt modelId="{E1C743E5-DD47-41E6-A775-E37C158C52CB}" type="parTrans" cxnId="{9619BAC7-86E9-4EDC-9091-AE38D00F3DC3}">
      <dgm:prSet/>
      <dgm:spPr/>
      <dgm:t>
        <a:bodyPr/>
        <a:lstStyle/>
        <a:p>
          <a:endParaRPr lang="uk-UA"/>
        </a:p>
      </dgm:t>
    </dgm:pt>
    <dgm:pt modelId="{9C7AB958-59A0-4679-9DD0-A55DC2F984DA}" type="sibTrans" cxnId="{9619BAC7-86E9-4EDC-9091-AE38D00F3DC3}">
      <dgm:prSet/>
      <dgm:spPr/>
      <dgm:t>
        <a:bodyPr/>
        <a:lstStyle/>
        <a:p>
          <a:endParaRPr lang="uk-UA"/>
        </a:p>
      </dgm:t>
    </dgm:pt>
    <dgm:pt modelId="{146DA7F0-3938-497D-A867-81D25381EDEA}">
      <dgm:prSet/>
      <dgm:spPr/>
      <dgm:t>
        <a:bodyPr/>
        <a:lstStyle/>
        <a:p>
          <a:endParaRPr lang="uk-UA" dirty="0"/>
        </a:p>
      </dgm:t>
    </dgm:pt>
    <dgm:pt modelId="{399B5EB2-DB38-4472-AFE0-DA4CB3CB777F}" type="parTrans" cxnId="{0B689365-8B23-4DA9-89DA-A43788E941D7}">
      <dgm:prSet/>
      <dgm:spPr/>
      <dgm:t>
        <a:bodyPr/>
        <a:lstStyle/>
        <a:p>
          <a:endParaRPr lang="uk-UA"/>
        </a:p>
      </dgm:t>
    </dgm:pt>
    <dgm:pt modelId="{B6D42006-81A0-4C21-ABDF-7872676B105D}" type="sibTrans" cxnId="{0B689365-8B23-4DA9-89DA-A43788E941D7}">
      <dgm:prSet/>
      <dgm:spPr/>
      <dgm:t>
        <a:bodyPr/>
        <a:lstStyle/>
        <a:p>
          <a:endParaRPr lang="uk-UA"/>
        </a:p>
      </dgm:t>
    </dgm:pt>
    <dgm:pt modelId="{1AC1C871-EC26-48F1-A90E-92C729D690A0}">
      <dgm:prSet/>
      <dgm:spPr/>
      <dgm:t>
        <a:bodyPr/>
        <a:lstStyle/>
        <a:p>
          <a:endParaRPr lang="uk-UA" dirty="0"/>
        </a:p>
      </dgm:t>
    </dgm:pt>
    <dgm:pt modelId="{48DB3990-65F9-487A-A2A0-A73D39E86473}" type="parTrans" cxnId="{E8F0A243-652E-4238-9485-ACBB86C6A7B3}">
      <dgm:prSet/>
      <dgm:spPr/>
      <dgm:t>
        <a:bodyPr/>
        <a:lstStyle/>
        <a:p>
          <a:endParaRPr lang="uk-UA"/>
        </a:p>
      </dgm:t>
    </dgm:pt>
    <dgm:pt modelId="{D0B8DDD0-635D-4946-9A26-97544FE8082D}" type="sibTrans" cxnId="{E8F0A243-652E-4238-9485-ACBB86C6A7B3}">
      <dgm:prSet/>
      <dgm:spPr/>
      <dgm:t>
        <a:bodyPr/>
        <a:lstStyle/>
        <a:p>
          <a:endParaRPr lang="uk-UA"/>
        </a:p>
      </dgm:t>
    </dgm:pt>
    <dgm:pt modelId="{A79D5438-EE89-4AEB-AFCC-BF3702F60BA2}" type="pres">
      <dgm:prSet presAssocID="{40168078-1CFA-48A0-BFFE-60BDBE392D87}" presName="matrix" presStyleCnt="0">
        <dgm:presLayoutVars>
          <dgm:chMax val="1"/>
          <dgm:dir/>
          <dgm:resizeHandles val="exact"/>
        </dgm:presLayoutVars>
      </dgm:prSet>
      <dgm:spPr/>
      <dgm:t>
        <a:bodyPr/>
        <a:lstStyle/>
        <a:p>
          <a:endParaRPr lang="uk-UA"/>
        </a:p>
      </dgm:t>
    </dgm:pt>
    <dgm:pt modelId="{5704ED3F-2561-47E0-91B4-4D08D717C2F2}" type="pres">
      <dgm:prSet presAssocID="{40168078-1CFA-48A0-BFFE-60BDBE392D87}" presName="diamond" presStyleLbl="bgShp" presStyleIdx="0" presStyleCnt="1" custLinFactNeighborX="4049">
        <dgm:style>
          <a:lnRef idx="0">
            <a:scrgbClr r="0" g="0" b="0"/>
          </a:lnRef>
          <a:fillRef idx="0">
            <a:scrgbClr r="0" g="0" b="0"/>
          </a:fillRef>
          <a:effectRef idx="0">
            <a:scrgbClr r="0" g="0" b="0"/>
          </a:effectRef>
          <a:fontRef idx="minor">
            <a:schemeClr val="lt1"/>
          </a:fontRef>
        </dgm:style>
      </dgm:prSet>
      <dgm:spPr>
        <a:solidFill>
          <a:schemeClr val="accent3"/>
        </a:solidFill>
        <a:ln>
          <a:noFill/>
        </a:ln>
      </dgm:spPr>
    </dgm:pt>
    <dgm:pt modelId="{A69AB88C-992A-4361-84BF-75A267FD0C9D}" type="pres">
      <dgm:prSet presAssocID="{40168078-1CFA-48A0-BFFE-60BDBE392D87}" presName="quad1" presStyleLbl="node1" presStyleIdx="0" presStyleCnt="4" custScaleX="150086" custScaleY="144146" custLinFactNeighborX="-11346" custLinFactNeighborY="2144">
        <dgm:presLayoutVars>
          <dgm:chMax val="0"/>
          <dgm:chPref val="0"/>
          <dgm:bulletEnabled val="1"/>
        </dgm:presLayoutVars>
      </dgm:prSet>
      <dgm:spPr>
        <a:prstGeom prst="star6">
          <a:avLst/>
        </a:prstGeom>
      </dgm:spPr>
      <dgm:t>
        <a:bodyPr/>
        <a:lstStyle/>
        <a:p>
          <a:endParaRPr lang="uk-UA"/>
        </a:p>
      </dgm:t>
    </dgm:pt>
    <dgm:pt modelId="{F826158A-845E-43BA-BBEE-5E18AA0ECA4C}" type="pres">
      <dgm:prSet presAssocID="{40168078-1CFA-48A0-BFFE-60BDBE392D87}" presName="quad2" presStyleLbl="node1" presStyleIdx="1" presStyleCnt="4" custScaleX="137958" custScaleY="135587" custLinFactNeighborX="49551" custLinFactNeighborY="-7466">
        <dgm:presLayoutVars>
          <dgm:chMax val="0"/>
          <dgm:chPref val="0"/>
          <dgm:bulletEnabled val="1"/>
        </dgm:presLayoutVars>
      </dgm:prSet>
      <dgm:spPr>
        <a:prstGeom prst="star6">
          <a:avLst/>
        </a:prstGeom>
      </dgm:spPr>
      <dgm:t>
        <a:bodyPr/>
        <a:lstStyle/>
        <a:p>
          <a:endParaRPr lang="uk-UA"/>
        </a:p>
      </dgm:t>
    </dgm:pt>
    <dgm:pt modelId="{9842C59E-D828-4C74-A74A-59EFFB0DFF84}" type="pres">
      <dgm:prSet presAssocID="{40168078-1CFA-48A0-BFFE-60BDBE392D87}" presName="quad3" presStyleLbl="node1" presStyleIdx="2" presStyleCnt="4" custScaleX="149827" custScaleY="143377" custLinFactNeighborX="-8728" custLinFactNeighborY="2671">
        <dgm:presLayoutVars>
          <dgm:chMax val="0"/>
          <dgm:chPref val="0"/>
          <dgm:bulletEnabled val="1"/>
        </dgm:presLayoutVars>
      </dgm:prSet>
      <dgm:spPr>
        <a:prstGeom prst="star6">
          <a:avLst/>
        </a:prstGeom>
      </dgm:spPr>
      <dgm:t>
        <a:bodyPr/>
        <a:lstStyle/>
        <a:p>
          <a:endParaRPr lang="uk-UA"/>
        </a:p>
      </dgm:t>
    </dgm:pt>
    <dgm:pt modelId="{37CE2DDD-A5E0-421B-886E-7726A50C5FE1}" type="pres">
      <dgm:prSet presAssocID="{40168078-1CFA-48A0-BFFE-60BDBE392D87}" presName="quad4" presStyleLbl="node1" presStyleIdx="3" presStyleCnt="4" custScaleX="141884" custScaleY="137823" custLinFactNeighborX="16954" custLinFactNeighborY="17059">
        <dgm:presLayoutVars>
          <dgm:chMax val="0"/>
          <dgm:chPref val="0"/>
          <dgm:bulletEnabled val="1"/>
        </dgm:presLayoutVars>
      </dgm:prSet>
      <dgm:spPr>
        <a:prstGeom prst="star6">
          <a:avLst/>
        </a:prstGeom>
      </dgm:spPr>
      <dgm:t>
        <a:bodyPr/>
        <a:lstStyle/>
        <a:p>
          <a:endParaRPr lang="uk-UA"/>
        </a:p>
      </dgm:t>
    </dgm:pt>
  </dgm:ptLst>
  <dgm:cxnLst>
    <dgm:cxn modelId="{40B04E09-135F-4446-BBEA-A99BB46410A9}" srcId="{40168078-1CFA-48A0-BFFE-60BDBE392D87}" destId="{9E942CF0-EA79-49AA-8572-AF63692588F4}" srcOrd="4" destOrd="0" parTransId="{E028C6EA-5420-465C-B9C1-3565FAC07A6C}" sibTransId="{9A524489-8866-4CAB-9706-F1BEB872FE07}"/>
    <dgm:cxn modelId="{A8D9FE29-1AE6-4545-B7C1-36A227D9024C}" type="presOf" srcId="{58180AB9-8F3B-45A9-89A7-CB29D52279AF}" destId="{A69AB88C-992A-4361-84BF-75A267FD0C9D}" srcOrd="0" destOrd="0" presId="urn:microsoft.com/office/officeart/2005/8/layout/matrix3"/>
    <dgm:cxn modelId="{536F9E9B-39BE-4D73-B9D3-6E7197E34123}" type="presOf" srcId="{DC7FCBBE-11AB-4F37-939A-BC5F5EBB3E48}" destId="{9842C59E-D828-4C74-A74A-59EFFB0DFF84}" srcOrd="0" destOrd="0" presId="urn:microsoft.com/office/officeart/2005/8/layout/matrix3"/>
    <dgm:cxn modelId="{0B689365-8B23-4DA9-89DA-A43788E941D7}" srcId="{40168078-1CFA-48A0-BFFE-60BDBE392D87}" destId="{146DA7F0-3938-497D-A867-81D25381EDEA}" srcOrd="9" destOrd="0" parTransId="{399B5EB2-DB38-4472-AFE0-DA4CB3CB777F}" sibTransId="{B6D42006-81A0-4C21-ABDF-7872676B105D}"/>
    <dgm:cxn modelId="{E8F0A243-652E-4238-9485-ACBB86C6A7B3}" srcId="{40168078-1CFA-48A0-BFFE-60BDBE392D87}" destId="{1AC1C871-EC26-48F1-A90E-92C729D690A0}" srcOrd="10" destOrd="0" parTransId="{48DB3990-65F9-487A-A2A0-A73D39E86473}" sibTransId="{D0B8DDD0-635D-4946-9A26-97544FE8082D}"/>
    <dgm:cxn modelId="{95BC6A91-159D-4235-9FC7-60986C524D20}" srcId="{40168078-1CFA-48A0-BFFE-60BDBE392D87}" destId="{6362EBDB-32A4-4C1C-833E-F038C802716D}" srcOrd="5" destOrd="0" parTransId="{AB0F2A21-672B-4966-AF4F-00F0DEF1DBEF}" sibTransId="{FAC19597-F362-4593-9E9D-A085ECCF88C6}"/>
    <dgm:cxn modelId="{84564400-7A96-41CA-8A06-D384322DB37F}" srcId="{40168078-1CFA-48A0-BFFE-60BDBE392D87}" destId="{DC7FCBBE-11AB-4F37-939A-BC5F5EBB3E48}" srcOrd="2" destOrd="0" parTransId="{8D77EE13-FB98-45CF-83AC-7B81877EF3F9}" sibTransId="{47B7272E-EBF0-438B-A136-A4A127398350}"/>
    <dgm:cxn modelId="{96FFCCAB-3670-4D14-80E6-CF55A4D92FA2}" srcId="{40168078-1CFA-48A0-BFFE-60BDBE392D87}" destId="{58180AB9-8F3B-45A9-89A7-CB29D52279AF}" srcOrd="0" destOrd="0" parTransId="{BD1D6D3F-6BDD-4710-950F-CC983AC04698}" sibTransId="{E6445826-6FEA-4ED7-AF76-0B45D376C75D}"/>
    <dgm:cxn modelId="{32C0B65F-F4A1-4ABE-B1F9-32238947E1D5}" srcId="{40168078-1CFA-48A0-BFFE-60BDBE392D87}" destId="{DA6BCBC0-3977-4870-A292-CADEE2B53FAB}" srcOrd="7" destOrd="0" parTransId="{C9F9F07E-69F8-4FBC-9AA6-9F11BDA9009F}" sibTransId="{6E7C706B-6E59-4F7E-BAF2-FF78430132F8}"/>
    <dgm:cxn modelId="{9619BAC7-86E9-4EDC-9091-AE38D00F3DC3}" srcId="{40168078-1CFA-48A0-BFFE-60BDBE392D87}" destId="{9D592E32-2CD1-483A-9F34-C5EB604B2CEC}" srcOrd="8" destOrd="0" parTransId="{E1C743E5-DD47-41E6-A775-E37C158C52CB}" sibTransId="{9C7AB958-59A0-4679-9DD0-A55DC2F984DA}"/>
    <dgm:cxn modelId="{D4E4D29B-483B-4D53-BC49-8274E9CA6ED4}" srcId="{40168078-1CFA-48A0-BFFE-60BDBE392D87}" destId="{8B47A24E-7240-4B19-A630-00CD82505FE8}" srcOrd="6" destOrd="0" parTransId="{CC126542-2391-4D60-B003-1110F73B9B40}" sibTransId="{AFA7546E-FC12-442C-B639-7DF4F00C0310}"/>
    <dgm:cxn modelId="{26E71E71-4187-492C-BDBA-9D2CE55FA429}" type="presOf" srcId="{AE4025AD-064E-4778-9609-1A2655F0B4D5}" destId="{F826158A-845E-43BA-BBEE-5E18AA0ECA4C}" srcOrd="0" destOrd="0" presId="urn:microsoft.com/office/officeart/2005/8/layout/matrix3"/>
    <dgm:cxn modelId="{C80EF9B5-EA57-45BE-9AAD-32CC09258CE6}" srcId="{40168078-1CFA-48A0-BFFE-60BDBE392D87}" destId="{AE4025AD-064E-4778-9609-1A2655F0B4D5}" srcOrd="1" destOrd="0" parTransId="{5A947C97-64F7-4DA4-838B-FFA90CDA52EE}" sibTransId="{0CAD5C21-E657-48B1-8F38-2F14E48D83EA}"/>
    <dgm:cxn modelId="{18B4E2D6-A2F3-4641-8ABE-D41144243189}" srcId="{40168078-1CFA-48A0-BFFE-60BDBE392D87}" destId="{579EFF5A-965E-4E93-86CD-9FA2EDC6A133}" srcOrd="3" destOrd="0" parTransId="{E8F0D478-2C59-4F60-BD4B-5E5768204767}" sibTransId="{FE372459-A044-49AA-B055-D0253A0BBDA8}"/>
    <dgm:cxn modelId="{677007A9-8678-4E9E-B050-0F8BE5A255AD}" type="presOf" srcId="{40168078-1CFA-48A0-BFFE-60BDBE392D87}" destId="{A79D5438-EE89-4AEB-AFCC-BF3702F60BA2}" srcOrd="0" destOrd="0" presId="urn:microsoft.com/office/officeart/2005/8/layout/matrix3"/>
    <dgm:cxn modelId="{C24C2298-A08F-4568-901A-8F4D5276090B}" type="presOf" srcId="{579EFF5A-965E-4E93-86CD-9FA2EDC6A133}" destId="{37CE2DDD-A5E0-421B-886E-7726A50C5FE1}" srcOrd="0" destOrd="0" presId="urn:microsoft.com/office/officeart/2005/8/layout/matrix3"/>
    <dgm:cxn modelId="{CDA48AF0-B9BF-4156-A729-FC2C7BB73859}" type="presParOf" srcId="{A79D5438-EE89-4AEB-AFCC-BF3702F60BA2}" destId="{5704ED3F-2561-47E0-91B4-4D08D717C2F2}" srcOrd="0" destOrd="0" presId="urn:microsoft.com/office/officeart/2005/8/layout/matrix3"/>
    <dgm:cxn modelId="{EF0BB284-B974-4737-8EFF-7031D4596426}" type="presParOf" srcId="{A79D5438-EE89-4AEB-AFCC-BF3702F60BA2}" destId="{A69AB88C-992A-4361-84BF-75A267FD0C9D}" srcOrd="1" destOrd="0" presId="urn:microsoft.com/office/officeart/2005/8/layout/matrix3"/>
    <dgm:cxn modelId="{C58F4471-AA5F-41AD-A83D-07AA63A12312}" type="presParOf" srcId="{A79D5438-EE89-4AEB-AFCC-BF3702F60BA2}" destId="{F826158A-845E-43BA-BBEE-5E18AA0ECA4C}" srcOrd="2" destOrd="0" presId="urn:microsoft.com/office/officeart/2005/8/layout/matrix3"/>
    <dgm:cxn modelId="{9F0606EE-67A8-489B-9D2C-524444F375FA}" type="presParOf" srcId="{A79D5438-EE89-4AEB-AFCC-BF3702F60BA2}" destId="{9842C59E-D828-4C74-A74A-59EFFB0DFF84}" srcOrd="3" destOrd="0" presId="urn:microsoft.com/office/officeart/2005/8/layout/matrix3"/>
    <dgm:cxn modelId="{853E0EC9-CC86-4861-95BA-97CACB6DF183}" type="presParOf" srcId="{A79D5438-EE89-4AEB-AFCC-BF3702F60BA2}" destId="{37CE2DDD-A5E0-421B-886E-7726A50C5FE1}" srcOrd="4" destOrd="0" presId="urn:microsoft.com/office/officeart/2005/8/layout/matrix3"/>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04ED3F-2561-47E0-91B4-4D08D717C2F2}">
      <dsp:nvSpPr>
        <dsp:cNvPr id="0" name=""/>
        <dsp:cNvSpPr/>
      </dsp:nvSpPr>
      <dsp:spPr>
        <a:xfrm>
          <a:off x="2825055" y="0"/>
          <a:ext cx="4419600" cy="4419600"/>
        </a:xfrm>
        <a:prstGeom prst="diamond">
          <a:avLst/>
        </a:prstGeom>
        <a:solidFill>
          <a:schemeClr val="accent2">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A69AB88C-992A-4361-84BF-75A267FD0C9D}">
      <dsp:nvSpPr>
        <dsp:cNvPr id="0" name=""/>
        <dsp:cNvSpPr/>
      </dsp:nvSpPr>
      <dsp:spPr>
        <a:xfrm>
          <a:off x="1768867" y="341418"/>
          <a:ext cx="2586948" cy="2484563"/>
        </a:xfrm>
        <a:prstGeom prst="star6">
          <a:avLst/>
        </a:prstGeom>
        <a:solidFill>
          <a:schemeClr val="accent2">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sp3d extrusionH="28000" prstMaterial="matte"/>
        </a:bodyPr>
        <a:lstStyle/>
        <a:p>
          <a:pPr lvl="0" algn="ctr" defTabSz="933450">
            <a:lnSpc>
              <a:spcPct val="90000"/>
            </a:lnSpc>
            <a:spcBef>
              <a:spcPct val="0"/>
            </a:spcBef>
            <a:spcAft>
              <a:spcPct val="35000"/>
            </a:spcAft>
          </a:pPr>
          <a:endParaRPr lang="uk-UA" sz="2100" b="1" kern="1200" dirty="0" smtClean="0">
            <a:latin typeface="Times New Roman" panose="02020603050405020304" pitchFamily="18" charset="0"/>
            <a:cs typeface="Times New Roman" panose="02020603050405020304" pitchFamily="18" charset="0"/>
          </a:endParaRPr>
        </a:p>
        <a:p>
          <a:pPr lvl="0" algn="ctr" defTabSz="9334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СНІДАНОК</a:t>
          </a:r>
        </a:p>
        <a:p>
          <a:pPr lvl="0" algn="ctr" defTabSz="9334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30%</a:t>
          </a:r>
          <a:endParaRPr lang="uk-UA" sz="2000" b="1" kern="1200" dirty="0">
            <a:latin typeface="Times New Roman" panose="02020603050405020304" pitchFamily="18" charset="0"/>
            <a:cs typeface="Times New Roman" panose="02020603050405020304" pitchFamily="18" charset="0"/>
          </a:endParaRPr>
        </a:p>
      </dsp:txBody>
      <dsp:txXfrm>
        <a:off x="2200011" y="962548"/>
        <a:ext cx="1724660" cy="1242303"/>
      </dsp:txXfrm>
    </dsp:sp>
    <dsp:sp modelId="{F826158A-845E-43BA-BBEE-5E18AA0ECA4C}">
      <dsp:nvSpPr>
        <dsp:cNvPr id="0" name=""/>
        <dsp:cNvSpPr/>
      </dsp:nvSpPr>
      <dsp:spPr>
        <a:xfrm>
          <a:off x="4501641" y="49631"/>
          <a:ext cx="2377904" cy="2337037"/>
        </a:xfrm>
        <a:prstGeom prst="star6">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sp3d extrusionH="28000" prstMaterial="matte"/>
        </a:bodyPr>
        <a:lstStyle/>
        <a:p>
          <a:pPr lvl="0" algn="ctr" defTabSz="1022350">
            <a:lnSpc>
              <a:spcPct val="90000"/>
            </a:lnSpc>
            <a:spcBef>
              <a:spcPct val="0"/>
            </a:spcBef>
            <a:spcAft>
              <a:spcPct val="35000"/>
            </a:spcAft>
          </a:pPr>
          <a:endParaRPr lang="uk-UA" sz="2300" b="1" kern="1200" dirty="0" smtClean="0">
            <a:latin typeface="Times New Roman" panose="02020603050405020304" pitchFamily="18" charset="0"/>
            <a:cs typeface="Times New Roman" panose="02020603050405020304" pitchFamily="18" charset="0"/>
          </a:endParaRPr>
        </a:p>
        <a:p>
          <a:pPr lvl="0" algn="ctr" defTabSz="10223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ОБІД </a:t>
          </a:r>
        </a:p>
        <a:p>
          <a:pPr lvl="0" algn="ctr" defTabSz="10223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45%- 50%</a:t>
          </a:r>
          <a:endParaRPr lang="uk-UA" sz="2000" b="1" kern="1200" dirty="0">
            <a:latin typeface="Times New Roman" panose="02020603050405020304" pitchFamily="18" charset="0"/>
            <a:cs typeface="Times New Roman" panose="02020603050405020304" pitchFamily="18" charset="0"/>
          </a:endParaRPr>
        </a:p>
      </dsp:txBody>
      <dsp:txXfrm>
        <a:off x="4897945" y="633880"/>
        <a:ext cx="1585296" cy="1168539"/>
      </dsp:txXfrm>
    </dsp:sp>
    <dsp:sp modelId="{9842C59E-D828-4C74-A74A-59EFFB0DFF84}">
      <dsp:nvSpPr>
        <dsp:cNvPr id="0" name=""/>
        <dsp:cNvSpPr/>
      </dsp:nvSpPr>
      <dsp:spPr>
        <a:xfrm>
          <a:off x="3559897" y="1757147"/>
          <a:ext cx="2582484" cy="2471309"/>
        </a:xfrm>
        <a:prstGeom prst="star6">
          <a:avLst/>
        </a:prstGeom>
        <a:solidFill>
          <a:schemeClr val="accent4">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 </a:t>
          </a:r>
        </a:p>
        <a:p>
          <a:pPr lvl="0" algn="ctr" defTabSz="88900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a:t>
          </a:r>
          <a:endParaRPr lang="uk-UA" sz="2000" b="1" kern="1200" dirty="0">
            <a:latin typeface="Times New Roman" panose="02020603050405020304" pitchFamily="18" charset="0"/>
            <a:cs typeface="Times New Roman" panose="02020603050405020304" pitchFamily="18" charset="0"/>
          </a:endParaRPr>
        </a:p>
      </dsp:txBody>
      <dsp:txXfrm>
        <a:off x="3990297" y="2374964"/>
        <a:ext cx="1721684" cy="1235675"/>
      </dsp:txXfrm>
    </dsp:sp>
    <dsp:sp modelId="{37CE2DDD-A5E0-421B-886E-7726A50C5FE1}">
      <dsp:nvSpPr>
        <dsp:cNvPr id="0" name=""/>
        <dsp:cNvSpPr/>
      </dsp:nvSpPr>
      <dsp:spPr>
        <a:xfrm>
          <a:off x="3589609" y="1668104"/>
          <a:ext cx="2445575" cy="2375577"/>
        </a:xfrm>
        <a:prstGeom prst="star6">
          <a:avLst/>
        </a:prstGeom>
        <a:solidFill>
          <a:schemeClr val="accent5">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ВЕЧЕРЯ 20%-25%</a:t>
          </a:r>
          <a:endParaRPr lang="uk-UA" sz="2000" b="1" kern="1200" dirty="0">
            <a:latin typeface="Times New Roman" panose="02020603050405020304" pitchFamily="18" charset="0"/>
            <a:cs typeface="Times New Roman" panose="02020603050405020304" pitchFamily="18" charset="0"/>
          </a:endParaRPr>
        </a:p>
      </dsp:txBody>
      <dsp:txXfrm>
        <a:off x="3997191" y="2261988"/>
        <a:ext cx="1630411" cy="1187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04ED3F-2561-47E0-91B4-4D08D717C2F2}">
      <dsp:nvSpPr>
        <dsp:cNvPr id="0" name=""/>
        <dsp:cNvSpPr/>
      </dsp:nvSpPr>
      <dsp:spPr>
        <a:xfrm>
          <a:off x="1383987" y="0"/>
          <a:ext cx="4095751" cy="4095751"/>
        </a:xfrm>
        <a:prstGeom prst="diamond">
          <a:avLst/>
        </a:prstGeom>
        <a:solidFill>
          <a:schemeClr val="accent3"/>
        </a:solidFill>
        <a:ln>
          <a:noFill/>
        </a:ln>
        <a:effectLst/>
        <a:sp3d z="-227350"/>
      </dsp:spPr>
      <dsp:style>
        <a:lnRef idx="0">
          <a:scrgbClr r="0" g="0" b="0"/>
        </a:lnRef>
        <a:fillRef idx="0">
          <a:scrgbClr r="0" g="0" b="0"/>
        </a:fillRef>
        <a:effectRef idx="0">
          <a:scrgbClr r="0" g="0" b="0"/>
        </a:effectRef>
        <a:fontRef idx="minor">
          <a:schemeClr val="lt1"/>
        </a:fontRef>
      </dsp:style>
    </dsp:sp>
    <dsp:sp modelId="{A69AB88C-992A-4361-84BF-75A267FD0C9D}">
      <dsp:nvSpPr>
        <dsp:cNvPr id="0" name=""/>
        <dsp:cNvSpPr/>
      </dsp:nvSpPr>
      <dsp:spPr>
        <a:xfrm>
          <a:off x="1025989" y="70761"/>
          <a:ext cx="2397388" cy="2302505"/>
        </a:xfrm>
        <a:prstGeom prst="star6">
          <a:avLst/>
        </a:prstGeom>
        <a:solidFill>
          <a:schemeClr val="accent2">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sp3d extrusionH="28000" prstMaterial="matte"/>
        </a:bodyPr>
        <a:lstStyle/>
        <a:p>
          <a:pPr lvl="0" algn="ctr" defTabSz="933450">
            <a:lnSpc>
              <a:spcPct val="90000"/>
            </a:lnSpc>
            <a:spcBef>
              <a:spcPct val="0"/>
            </a:spcBef>
            <a:spcAft>
              <a:spcPct val="35000"/>
            </a:spcAft>
          </a:pPr>
          <a:endParaRPr lang="uk-UA" sz="2100" b="1" kern="1200" dirty="0" smtClean="0">
            <a:latin typeface="Times New Roman" panose="02020603050405020304" pitchFamily="18" charset="0"/>
            <a:cs typeface="Times New Roman" panose="02020603050405020304" pitchFamily="18" charset="0"/>
          </a:endParaRPr>
        </a:p>
        <a:p>
          <a:pPr lvl="0" algn="ctr" defTabSz="9334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СНІДАНОК</a:t>
          </a:r>
        </a:p>
        <a:p>
          <a:pPr lvl="0" algn="ctr" defTabSz="9334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25%</a:t>
          </a:r>
          <a:endParaRPr lang="uk-UA" sz="2000" b="1" kern="1200" dirty="0">
            <a:latin typeface="Times New Roman" panose="02020603050405020304" pitchFamily="18" charset="0"/>
            <a:cs typeface="Times New Roman" panose="02020603050405020304" pitchFamily="18" charset="0"/>
          </a:endParaRPr>
        </a:p>
      </dsp:txBody>
      <dsp:txXfrm>
        <a:off x="1425541" y="646378"/>
        <a:ext cx="1598284" cy="1151271"/>
      </dsp:txXfrm>
    </dsp:sp>
    <dsp:sp modelId="{F826158A-845E-43BA-BBEE-5E18AA0ECA4C}">
      <dsp:nvSpPr>
        <dsp:cNvPr id="0" name=""/>
        <dsp:cNvSpPr/>
      </dsp:nvSpPr>
      <dsp:spPr>
        <a:xfrm>
          <a:off x="3815802" y="0"/>
          <a:ext cx="2203662" cy="2165789"/>
        </a:xfrm>
        <a:prstGeom prst="star6">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sp3d extrusionH="28000" prstMaterial="matte"/>
        </a:bodyPr>
        <a:lstStyle/>
        <a:p>
          <a:pPr lvl="0" algn="ctr" defTabSz="1022350">
            <a:lnSpc>
              <a:spcPct val="90000"/>
            </a:lnSpc>
            <a:spcBef>
              <a:spcPct val="0"/>
            </a:spcBef>
            <a:spcAft>
              <a:spcPct val="35000"/>
            </a:spcAft>
          </a:pPr>
          <a:endParaRPr lang="uk-UA" sz="2300" b="1" kern="1200" dirty="0" smtClean="0">
            <a:latin typeface="Times New Roman" panose="02020603050405020304" pitchFamily="18" charset="0"/>
            <a:cs typeface="Times New Roman" panose="02020603050405020304" pitchFamily="18" charset="0"/>
          </a:endParaRPr>
        </a:p>
        <a:p>
          <a:pPr lvl="0" algn="ctr" defTabSz="10223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ОБІД </a:t>
          </a:r>
        </a:p>
        <a:p>
          <a:pPr lvl="0" algn="ctr" defTabSz="102235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35%</a:t>
          </a:r>
          <a:endParaRPr lang="uk-UA" sz="2000" b="1" kern="1200" dirty="0">
            <a:latin typeface="Times New Roman" panose="02020603050405020304" pitchFamily="18" charset="0"/>
            <a:cs typeface="Times New Roman" panose="02020603050405020304" pitchFamily="18" charset="0"/>
          </a:endParaRPr>
        </a:p>
      </dsp:txBody>
      <dsp:txXfrm>
        <a:off x="4183067" y="541438"/>
        <a:ext cx="1469132" cy="1082913"/>
      </dsp:txXfrm>
    </dsp:sp>
    <dsp:sp modelId="{9842C59E-D828-4C74-A74A-59EFFB0DFF84}">
      <dsp:nvSpPr>
        <dsp:cNvPr id="0" name=""/>
        <dsp:cNvSpPr/>
      </dsp:nvSpPr>
      <dsp:spPr>
        <a:xfrm>
          <a:off x="1069876" y="1805528"/>
          <a:ext cx="2393250" cy="2290222"/>
        </a:xfrm>
        <a:prstGeom prst="star6">
          <a:avLst/>
        </a:prstGeom>
        <a:solidFill>
          <a:schemeClr val="accent4">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ЛАНЧ 15%</a:t>
          </a:r>
          <a:endParaRPr lang="uk-UA" sz="2000" b="1" kern="1200" dirty="0">
            <a:latin typeface="Times New Roman" panose="02020603050405020304" pitchFamily="18" charset="0"/>
            <a:cs typeface="Times New Roman" panose="02020603050405020304" pitchFamily="18" charset="0"/>
          </a:endParaRPr>
        </a:p>
      </dsp:txBody>
      <dsp:txXfrm>
        <a:off x="1468738" y="2378074"/>
        <a:ext cx="1595526" cy="1145130"/>
      </dsp:txXfrm>
    </dsp:sp>
    <dsp:sp modelId="{37CE2DDD-A5E0-421B-886E-7726A50C5FE1}">
      <dsp:nvSpPr>
        <dsp:cNvPr id="0" name=""/>
        <dsp:cNvSpPr/>
      </dsp:nvSpPr>
      <dsp:spPr>
        <a:xfrm>
          <a:off x="3263760" y="1894245"/>
          <a:ext cx="2266373" cy="2201505"/>
        </a:xfrm>
        <a:prstGeom prst="star6">
          <a:avLst/>
        </a:prstGeom>
        <a:solidFill>
          <a:schemeClr val="accent5">
            <a:hueOff val="0"/>
            <a:satOff val="0"/>
            <a:lumOff val="0"/>
            <a:alphaOff val="0"/>
          </a:schemeClr>
        </a:solidFill>
        <a:ln>
          <a:noFill/>
        </a:ln>
        <a:effectLst>
          <a:outerShdw blurRad="38100" dist="25400" dir="5400000" rotWithShape="0">
            <a:srgbClr val="000000">
              <a:alpha val="4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ВЕЧЕРЯ  </a:t>
          </a:r>
        </a:p>
        <a:p>
          <a:pPr lvl="0" algn="ctr" defTabSz="889000">
            <a:lnSpc>
              <a:spcPct val="90000"/>
            </a:lnSpc>
            <a:spcBef>
              <a:spcPct val="0"/>
            </a:spcBef>
            <a:spcAft>
              <a:spcPct val="35000"/>
            </a:spcAft>
          </a:pPr>
          <a:r>
            <a:rPr lang="uk-UA" sz="2000" b="1" kern="1200" dirty="0" smtClean="0">
              <a:latin typeface="Times New Roman" panose="02020603050405020304" pitchFamily="18" charset="0"/>
              <a:cs typeface="Times New Roman" panose="02020603050405020304" pitchFamily="18" charset="0"/>
            </a:rPr>
            <a:t>25%.</a:t>
          </a:r>
          <a:endParaRPr lang="uk-UA" sz="2000" b="1" kern="1200" dirty="0">
            <a:latin typeface="Times New Roman" panose="02020603050405020304" pitchFamily="18" charset="0"/>
            <a:cs typeface="Times New Roman" panose="02020603050405020304" pitchFamily="18" charset="0"/>
          </a:endParaRPr>
        </a:p>
      </dsp:txBody>
      <dsp:txXfrm>
        <a:off x="3641476" y="2444612"/>
        <a:ext cx="1510941" cy="1100771"/>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95219-C57E-421B-ACF4-13A0824B91FF}" type="datetimeFigureOut">
              <a:rPr lang="uk-UA" smtClean="0"/>
              <a:pPr/>
              <a:t>13.03.2024</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524D14-9ECD-41FE-AD46-75D72578DCB2}" type="slidenum">
              <a:rPr lang="uk-UA" smtClean="0"/>
              <a:pPr/>
              <a:t>‹№›</a:t>
            </a:fld>
            <a:endParaRPr lang="uk-UA" dirty="0"/>
          </a:p>
        </p:txBody>
      </p:sp>
    </p:spTree>
    <p:extLst>
      <p:ext uri="{BB962C8B-B14F-4D97-AF65-F5344CB8AC3E}">
        <p14:creationId xmlns:p14="http://schemas.microsoft.com/office/powerpoint/2010/main" val="2213935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BE524D14-9ECD-41FE-AD46-75D72578DCB2}" type="slidenum">
              <a:rPr lang="uk-UA" smtClean="0"/>
              <a:pPr/>
              <a:t>21</a:t>
            </a:fld>
            <a:endParaRPr lang="uk-UA" dirty="0"/>
          </a:p>
        </p:txBody>
      </p:sp>
    </p:spTree>
    <p:extLst>
      <p:ext uri="{BB962C8B-B14F-4D97-AF65-F5344CB8AC3E}">
        <p14:creationId xmlns:p14="http://schemas.microsoft.com/office/powerpoint/2010/main" val="2277058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BE524D14-9ECD-41FE-AD46-75D72578DCB2}" type="slidenum">
              <a:rPr lang="uk-UA" smtClean="0"/>
              <a:pPr/>
              <a:t>33</a:t>
            </a:fld>
            <a:endParaRPr lang="uk-UA" dirty="0"/>
          </a:p>
        </p:txBody>
      </p:sp>
    </p:spTree>
    <p:extLst>
      <p:ext uri="{BB962C8B-B14F-4D97-AF65-F5344CB8AC3E}">
        <p14:creationId xmlns:p14="http://schemas.microsoft.com/office/powerpoint/2010/main" val="507866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BE524D14-9ECD-41FE-AD46-75D72578DCB2}" type="slidenum">
              <a:rPr lang="uk-UA" smtClean="0"/>
              <a:pPr/>
              <a:t>35</a:t>
            </a:fld>
            <a:endParaRPr lang="uk-UA" dirty="0"/>
          </a:p>
        </p:txBody>
      </p:sp>
    </p:spTree>
    <p:extLst>
      <p:ext uri="{BB962C8B-B14F-4D97-AF65-F5344CB8AC3E}">
        <p14:creationId xmlns:p14="http://schemas.microsoft.com/office/powerpoint/2010/main" val="4183866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BE524D14-9ECD-41FE-AD46-75D72578DCB2}" type="slidenum">
              <a:rPr lang="uk-UA" smtClean="0"/>
              <a:pPr/>
              <a:t>41</a:t>
            </a:fld>
            <a:endParaRPr lang="uk-UA" dirty="0"/>
          </a:p>
        </p:txBody>
      </p:sp>
    </p:spTree>
    <p:extLst>
      <p:ext uri="{BB962C8B-B14F-4D97-AF65-F5344CB8AC3E}">
        <p14:creationId xmlns:p14="http://schemas.microsoft.com/office/powerpoint/2010/main" val="2307001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BE524D14-9ECD-41FE-AD46-75D72578DCB2}" type="slidenum">
              <a:rPr lang="uk-UA" smtClean="0"/>
              <a:pPr/>
              <a:t>42</a:t>
            </a:fld>
            <a:endParaRPr lang="uk-UA" dirty="0"/>
          </a:p>
        </p:txBody>
      </p:sp>
    </p:spTree>
    <p:extLst>
      <p:ext uri="{BB962C8B-B14F-4D97-AF65-F5344CB8AC3E}">
        <p14:creationId xmlns:p14="http://schemas.microsoft.com/office/powerpoint/2010/main" val="1311264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uk-UA" smtClean="0"/>
              <a:t>Зразок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2207984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3350230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3704125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207864349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smtClean="0"/>
              <a:t>Зразок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39476603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7" name="Date Placeholder 2"/>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3"/>
          <p:cNvSpPr>
            <a:spLocks noGrp="1"/>
          </p:cNvSpPr>
          <p:nvPr>
            <p:ph type="ftr" sz="quarter" idx="11"/>
          </p:nvPr>
        </p:nvSpPr>
        <p:spPr/>
        <p:txBody>
          <a:bodyPr/>
          <a:lstStyle/>
          <a:p>
            <a:endParaRPr lang="uk-UA" dirty="0"/>
          </a:p>
        </p:txBody>
      </p:sp>
      <p:sp>
        <p:nvSpPr>
          <p:cNvPr id="6" name="Slide Number Placeholder 4"/>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125912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2"/>
          <p:cNvSpPr>
            <a:spLocks noGrp="1"/>
          </p:cNvSpPr>
          <p:nvPr>
            <p:ph type="ftr" sz="quarter" idx="11"/>
          </p:nvPr>
        </p:nvSpPr>
        <p:spPr/>
        <p:txBody>
          <a:bodyPr/>
          <a:lstStyle/>
          <a:p>
            <a:endParaRPr lang="uk-UA" dirty="0"/>
          </a:p>
        </p:txBody>
      </p:sp>
      <p:sp>
        <p:nvSpPr>
          <p:cNvPr id="6" name="Slide Number Placeholder 3"/>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3408382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uk-UA" smtClean="0"/>
              <a:t>Зразок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7" name="Date Placeholder 4"/>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5"/>
          <p:cNvSpPr>
            <a:spLocks noGrp="1"/>
          </p:cNvSpPr>
          <p:nvPr>
            <p:ph type="ftr" sz="quarter" idx="11"/>
          </p:nvPr>
        </p:nvSpPr>
        <p:spPr/>
        <p:txBody>
          <a:bodyPr/>
          <a:lstStyle/>
          <a:p>
            <a:endParaRPr lang="uk-UA" dirty="0"/>
          </a:p>
        </p:txBody>
      </p:sp>
      <p:sp>
        <p:nvSpPr>
          <p:cNvPr id="6" name="Slide Number Placeholder 6"/>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89752802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294961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1101570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uk-UA" smtClean="0"/>
              <a:t>Зразок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89911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uk-UA" smtClean="0"/>
              <a:t>Зразок заголовка</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152052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999100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smtClean="0"/>
              <a:t>Зразок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4"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1445426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smtClean="0"/>
              <a:t>Зразок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4"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1973960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2384002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uk-UA" smtClean="0"/>
              <a:t>Зразок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1332710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uk-UA" smtClean="0"/>
              <a:t>Зразок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779B9C2-F2DD-469D-B8C2-85C85BA9C914}" type="datetimeFigureOut">
              <a:rPr lang="uk-UA" smtClean="0"/>
              <a:pPr/>
              <a:t>13.03.2024</a:t>
            </a:fld>
            <a:endParaRPr lang="uk-UA"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D17525A-BCA9-44BD-9A19-191E4A12AC63}" type="slidenum">
              <a:rPr lang="uk-UA" smtClean="0"/>
              <a:pPr/>
              <a:t>‹№›</a:t>
            </a:fld>
            <a:endParaRPr lang="uk-UA" dirty="0"/>
          </a:p>
        </p:txBody>
      </p:sp>
    </p:spTree>
    <p:extLst>
      <p:ext uri="{BB962C8B-B14F-4D97-AF65-F5344CB8AC3E}">
        <p14:creationId xmlns:p14="http://schemas.microsoft.com/office/powerpoint/2010/main" val="3861902084"/>
      </p:ext>
    </p:extLst>
  </p:cSld>
  <p:clrMap bg1="dk1" tx1="lt1" bg2="dk2"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55.jpeg"/><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4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1.xml"/><Relationship Id="rId4" Type="http://schemas.openxmlformats.org/officeDocument/2006/relationships/image" Target="../media/image76.jpeg"/></Relationships>
</file>

<file path=ppt/slides/_rels/slide5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6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1.xml"/><Relationship Id="rId4" Type="http://schemas.openxmlformats.org/officeDocument/2006/relationships/image" Target="../media/image93.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1.xml"/><Relationship Id="rId4" Type="http://schemas.openxmlformats.org/officeDocument/2006/relationships/image" Target="../media/image98.jpeg"/></Relationships>
</file>

<file path=ppt/slides/_rels/slide6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9.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9.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6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9.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7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xml"/><Relationship Id="rId4" Type="http://schemas.openxmlformats.org/officeDocument/2006/relationships/image" Target="../media/image104.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xml"/><Relationship Id="rId4" Type="http://schemas.openxmlformats.org/officeDocument/2006/relationships/image" Target="../media/image107.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0" y="0"/>
            <a:ext cx="11924522" cy="1261884"/>
          </a:xfrm>
          <a:prstGeom prst="rect">
            <a:avLst/>
          </a:prstGeom>
        </p:spPr>
        <p:txBody>
          <a:bodyPr wrap="square">
            <a:spAutoFit/>
          </a:bodyPr>
          <a:lstStyle/>
          <a:p>
            <a:pPr algn="ctr"/>
            <a:r>
              <a:rPr lang="uk-UA" sz="2800" b="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Одеський національний медичний </a:t>
            </a:r>
            <a:r>
              <a:rPr lang="uk-UA" sz="2800" b="1" dirty="0" smtClean="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університет</a:t>
            </a:r>
            <a:endParaRPr lang="uk-UA" sz="2800" dirty="0" smtClean="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endParaRPr>
          </a:p>
          <a:p>
            <a:pPr algn="ctr"/>
            <a:r>
              <a:rPr lang="uk-UA" sz="2400" b="1" i="1" dirty="0" smtClean="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Кафедра </a:t>
            </a:r>
            <a:r>
              <a:rPr lang="uk-UA"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фізичної реабілітації, спортивної медицини</a:t>
            </a:r>
            <a:r>
              <a:rPr lang="en-US"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 </a:t>
            </a:r>
            <a:r>
              <a:rPr lang="uk-UA" sz="2400" b="1" i="1" dirty="0" smtClean="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та </a:t>
            </a:r>
            <a:r>
              <a:rPr lang="uk-UA"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фізичного виховання</a:t>
            </a:r>
            <a:r>
              <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
            </a:r>
            <a:br>
              <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br>
            <a:endPar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6" name="Прямокутник 5"/>
          <p:cNvSpPr/>
          <p:nvPr/>
        </p:nvSpPr>
        <p:spPr>
          <a:xfrm>
            <a:off x="130628" y="5278808"/>
            <a:ext cx="11601061" cy="1200329"/>
          </a:xfrm>
          <a:prstGeom prst="rect">
            <a:avLst/>
          </a:prstGeom>
        </p:spPr>
        <p:txBody>
          <a:bodyPr wrap="square">
            <a:spAutoFit/>
          </a:bodyPr>
          <a:lstStyle/>
          <a:p>
            <a:pPr indent="450215" algn="just">
              <a:spcAft>
                <a:spcPts val="0"/>
              </a:spcAft>
            </a:pPr>
            <a:r>
              <a:rPr lang="uk-UA"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Семінарське заняття 6-7</a:t>
            </a:r>
          </a:p>
          <a:p>
            <a:pPr indent="450215" algn="just">
              <a:spcAft>
                <a:spcPts val="0"/>
              </a:spcAft>
            </a:pPr>
            <a:r>
              <a:rPr lang="uk-UA" b="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Тема </a:t>
            </a:r>
            <a:r>
              <a:rPr lang="uk-UA"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3</a:t>
            </a:r>
            <a:r>
              <a:rPr lang="uk-UA" b="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Раціональне </a:t>
            </a:r>
            <a:r>
              <a:rPr lang="uk-UA"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харчування. Принципи раціонального харчування. Поживні речовини. Білки. Жири. Вуглеводи. Водний і мінеральний обмін. Вітаміни</a:t>
            </a:r>
            <a:r>
              <a:rPr lang="uk-UA" b="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Мінерали </a:t>
            </a:r>
            <a:r>
              <a:rPr lang="uk-UA"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в раціоні харчування. Вегетаріанство. Голодування. Тарілка здорового харчування</a:t>
            </a:r>
            <a:r>
              <a:rPr lang="ru-RU"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uk-UA"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Валеологічна оцінка деяких страв і харчових речовин.</a:t>
            </a:r>
            <a:endParaRPr lang="uk-UA" sz="16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Овал 11"/>
          <p:cNvSpPr/>
          <p:nvPr/>
        </p:nvSpPr>
        <p:spPr>
          <a:xfrm>
            <a:off x="4953073" y="781521"/>
            <a:ext cx="2307815" cy="18298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rgbClr val="FFFF00"/>
              </a:solidFill>
            </a:endParaRPr>
          </a:p>
        </p:txBody>
      </p:sp>
      <p:pic>
        <p:nvPicPr>
          <p:cNvPr id="15" name="Рисунок 14" descr="7cec12bf-2a37-4975-bba1-008abe0d32c516207266793421"/>
          <p:cNvPicPr/>
          <p:nvPr/>
        </p:nvPicPr>
        <p:blipFill>
          <a:blip r:embed="rId2">
            <a:extLst>
              <a:ext uri="{28A0092B-C50C-407E-A947-70E740481C1C}">
                <a14:useLocalDpi xmlns:a14="http://schemas.microsoft.com/office/drawing/2010/main" val="0"/>
              </a:ext>
            </a:extLst>
          </a:blip>
          <a:srcRect/>
          <a:stretch>
            <a:fillRect/>
          </a:stretch>
        </p:blipFill>
        <p:spPr bwMode="auto">
          <a:xfrm>
            <a:off x="6106981" y="1381634"/>
            <a:ext cx="5976352" cy="389717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Рисунок 9" descr="Піраміда здорового харчування і Гарвардська тарілка – що й до чого, та як у  нас"/>
          <p:cNvPicPr/>
          <p:nvPr/>
        </p:nvPicPr>
        <p:blipFill>
          <a:blip r:embed="rId3">
            <a:extLst>
              <a:ext uri="{28A0092B-C50C-407E-A947-70E740481C1C}">
                <a14:useLocalDpi xmlns:a14="http://schemas.microsoft.com/office/drawing/2010/main" val="0"/>
              </a:ext>
            </a:extLst>
          </a:blip>
          <a:srcRect/>
          <a:stretch>
            <a:fillRect/>
          </a:stretch>
        </p:blipFill>
        <p:spPr bwMode="auto">
          <a:xfrm>
            <a:off x="130628" y="1537936"/>
            <a:ext cx="6064899" cy="374087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17" name="Округлений прямокутник 16"/>
          <p:cNvSpPr/>
          <p:nvPr/>
        </p:nvSpPr>
        <p:spPr>
          <a:xfrm>
            <a:off x="4842588" y="1360950"/>
            <a:ext cx="2547277" cy="581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pic>
        <p:nvPicPr>
          <p:cNvPr id="11" name="Рисунок 10" descr="Як правильно скласти тарілку для оптимального харчування. - FeelGoodU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2462" y="4618876"/>
            <a:ext cx="1727636" cy="581552"/>
          </a:xfrm>
          <a:prstGeom prst="rect">
            <a:avLst/>
          </a:prstGeom>
          <a:noFill/>
          <a:ln>
            <a:noFill/>
          </a:ln>
        </p:spPr>
      </p:pic>
    </p:spTree>
    <p:extLst>
      <p:ext uri="{BB962C8B-B14F-4D97-AF65-F5344CB8AC3E}">
        <p14:creationId xmlns:p14="http://schemas.microsoft.com/office/powerpoint/2010/main" val="942458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14959" y="284480"/>
            <a:ext cx="11582401" cy="2308324"/>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threePt" dir="t"/>
            </a:scene3d>
            <a:sp3d>
              <a:bevelB w="38100" h="38100" prst="angle"/>
            </a:sp3d>
          </a:bodyPr>
          <a:lstStyle/>
          <a:p>
            <a:pPr algn="ctr"/>
            <a:r>
              <a:rPr lang="uk-UA" sz="2400" b="1" dirty="0" smtClean="0">
                <a:solidFill>
                  <a:srgbClr val="000000"/>
                </a:solidFill>
                <a:latin typeface="Times New Roman" panose="02020603050405020304" pitchFamily="18" charset="0"/>
                <a:cs typeface="Times New Roman" panose="02020603050405020304" pitchFamily="18" charset="0"/>
              </a:rPr>
              <a:t>ВСЕСВІТНЯ ОРГАНІЗАЦІЯ ОХОРОНИ ЗДОРОВ’Я </a:t>
            </a:r>
          </a:p>
          <a:p>
            <a:pPr algn="just"/>
            <a:r>
              <a:rPr lang="uk-UA" sz="2400" dirty="0" smtClean="0">
                <a:solidFill>
                  <a:srgbClr val="000000"/>
                </a:solidFill>
                <a:latin typeface="Times New Roman" panose="02020603050405020304" pitchFamily="18" charset="0"/>
                <a:cs typeface="Times New Roman" panose="02020603050405020304" pitchFamily="18" charset="0"/>
              </a:rPr>
              <a:t>усі </a:t>
            </a:r>
            <a:r>
              <a:rPr lang="uk-UA" sz="2400" dirty="0">
                <a:solidFill>
                  <a:srgbClr val="000000"/>
                </a:solidFill>
                <a:latin typeface="Times New Roman" panose="02020603050405020304" pitchFamily="18" charset="0"/>
                <a:cs typeface="Times New Roman" panose="02020603050405020304" pitchFamily="18" charset="0"/>
              </a:rPr>
              <a:t>цивілізовані країни визнали харчування одним з найголовніших факторів забезпечення та покращення здоров’я </a:t>
            </a:r>
            <a:r>
              <a:rPr lang="uk-UA" sz="2400" dirty="0" smtClean="0">
                <a:solidFill>
                  <a:srgbClr val="000000"/>
                </a:solidFill>
                <a:latin typeface="Times New Roman" panose="02020603050405020304" pitchFamily="18" charset="0"/>
                <a:cs typeface="Times New Roman" panose="02020603050405020304" pitchFamily="18" charset="0"/>
              </a:rPr>
              <a:t>населення. Згідно </a:t>
            </a:r>
            <a:r>
              <a:rPr lang="uk-UA" sz="2400" dirty="0">
                <a:solidFill>
                  <a:srgbClr val="000000"/>
                </a:solidFill>
                <a:latin typeface="Times New Roman" panose="02020603050405020304" pitchFamily="18" charset="0"/>
                <a:cs typeface="Times New Roman" panose="02020603050405020304" pitchFamily="18" charset="0"/>
              </a:rPr>
              <a:t>з оцінкою експертів </a:t>
            </a:r>
            <a:r>
              <a:rPr lang="uk-UA" sz="2400" b="1" dirty="0">
                <a:solidFill>
                  <a:srgbClr val="000000"/>
                </a:solidFill>
                <a:latin typeface="Times New Roman" panose="02020603050405020304" pitchFamily="18" charset="0"/>
                <a:cs typeface="Times New Roman" panose="02020603050405020304" pitchFamily="18" charset="0"/>
              </a:rPr>
              <a:t>ВООЗ,</a:t>
            </a:r>
            <a:r>
              <a:rPr lang="uk-UA" sz="2400" dirty="0">
                <a:solidFill>
                  <a:srgbClr val="000000"/>
                </a:solidFill>
                <a:latin typeface="Times New Roman" panose="02020603050405020304" pitchFamily="18" charset="0"/>
                <a:cs typeface="Times New Roman" panose="02020603050405020304" pitchFamily="18" charset="0"/>
              </a:rPr>
              <a:t> здоров’я громадян на 50% залежить від соціально-економічних умов і способу життя, найважливішою складовою якого є харчування </a:t>
            </a:r>
            <a:r>
              <a:rPr lang="uk-UA" sz="2400" dirty="0" smtClean="0">
                <a:solidFill>
                  <a:srgbClr val="000000"/>
                </a:solidFill>
                <a:latin typeface="Times New Roman" panose="02020603050405020304" pitchFamily="18" charset="0"/>
                <a:cs typeface="Times New Roman" panose="02020603050405020304" pitchFamily="18" charset="0"/>
              </a:rPr>
              <a:t>. Не </a:t>
            </a:r>
            <a:r>
              <a:rPr lang="uk-UA" sz="2400" dirty="0">
                <a:solidFill>
                  <a:srgbClr val="000000"/>
                </a:solidFill>
                <a:latin typeface="Times New Roman" panose="02020603050405020304" pitchFamily="18" charset="0"/>
                <a:cs typeface="Times New Roman" panose="02020603050405020304" pitchFamily="18" charset="0"/>
              </a:rPr>
              <a:t>випадково слово </a:t>
            </a:r>
            <a:r>
              <a:rPr lang="uk-UA" sz="2400" dirty="0">
                <a:solidFill>
                  <a:srgbClr val="FF0000"/>
                </a:solidFill>
                <a:latin typeface="Times New Roman" panose="02020603050405020304" pitchFamily="18" charset="0"/>
                <a:cs typeface="Times New Roman" panose="02020603050405020304" pitchFamily="18" charset="0"/>
              </a:rPr>
              <a:t>«дієта» </a:t>
            </a:r>
            <a:r>
              <a:rPr lang="uk-UA" sz="2400" dirty="0">
                <a:solidFill>
                  <a:srgbClr val="000000"/>
                </a:solidFill>
                <a:latin typeface="Times New Roman" panose="02020603050405020304" pitchFamily="18" charset="0"/>
                <a:cs typeface="Times New Roman" panose="02020603050405020304" pitchFamily="18" charset="0"/>
              </a:rPr>
              <a:t>в перекладі з грецької означає </a:t>
            </a:r>
            <a:r>
              <a:rPr lang="uk-UA" sz="2400" b="1" dirty="0" smtClean="0">
                <a:solidFill>
                  <a:srgbClr val="FFFF00"/>
                </a:solidFill>
                <a:latin typeface="Times New Roman" panose="02020603050405020304" pitchFamily="18" charset="0"/>
                <a:cs typeface="Times New Roman" panose="02020603050405020304" pitchFamily="18" charset="0"/>
              </a:rPr>
              <a:t>ЗДОРОВИЙ СПОСІБ ЖИТТЯ</a:t>
            </a:r>
            <a:endParaRPr lang="uk-UA" sz="2400" b="1" i="0" dirty="0">
              <a:solidFill>
                <a:srgbClr val="FFFF00"/>
              </a:solidFill>
              <a:effectLst/>
              <a:latin typeface="Times New Roman" panose="02020603050405020304" pitchFamily="18" charset="0"/>
              <a:cs typeface="Times New Roman" panose="02020603050405020304" pitchFamily="18" charset="0"/>
            </a:endParaRPr>
          </a:p>
        </p:txBody>
      </p:sp>
      <p:sp>
        <p:nvSpPr>
          <p:cNvPr id="6" name="Округлений прямокутник 5"/>
          <p:cNvSpPr/>
          <p:nvPr/>
        </p:nvSpPr>
        <p:spPr>
          <a:xfrm>
            <a:off x="314959" y="2734042"/>
            <a:ext cx="11582401"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pic>
        <p:nvPicPr>
          <p:cNvPr id="7" name="Рисунок 6" descr="Формування здорового способу життя | Червоногригорівська селищна рада"/>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959" y="3881120"/>
            <a:ext cx="4001770" cy="2787783"/>
          </a:xfrm>
          <a:prstGeom prst="rect">
            <a:avLst/>
          </a:prstGeom>
          <a:noFill/>
          <a:ln>
            <a:noFill/>
          </a:ln>
          <a:scene3d>
            <a:camera prst="orthographicFront"/>
            <a:lightRig rig="threePt" dir="t"/>
          </a:scene3d>
          <a:sp3d>
            <a:bevelT w="101600" prst="riblet"/>
            <a:bevelB prst="angle"/>
          </a:sp3d>
        </p:spPr>
      </p:pic>
      <p:pic>
        <p:nvPicPr>
          <p:cNvPr id="8" name="Picture 4" descr="50 порад для більш здорового життя | by Rozmari Kanu | 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2335" y="4238123"/>
            <a:ext cx="3727647" cy="1966365"/>
          </a:xfrm>
          <a:prstGeom prst="rect">
            <a:avLst/>
          </a:prstGeom>
          <a:noFill/>
          <a:scene3d>
            <a:camera prst="isometricLeftDown"/>
            <a:lightRig rig="threePt" dir="t"/>
          </a:scene3d>
          <a:sp3d prstMaterial="powder">
            <a:bevelB prst="angle"/>
          </a:sp3d>
          <a:extLst>
            <a:ext uri="{909E8E84-426E-40DD-AFC4-6F175D3DCCD1}">
              <a14:hiddenFill xmlns:a14="http://schemas.microsoft.com/office/drawing/2010/main">
                <a:solidFill>
                  <a:srgbClr val="FFFFFF"/>
                </a:solidFill>
              </a14:hiddenFill>
            </a:ext>
          </a:extLst>
        </p:spPr>
      </p:pic>
      <p:pic>
        <p:nvPicPr>
          <p:cNvPr id="9" name="Рисунок 8" descr="C:\Users\e011172khy\AppData\Local\Microsoft\Windows\INetCache\Content.MSO\86B3F929.tmp"/>
          <p:cNvPicPr/>
          <p:nvPr/>
        </p:nvPicPr>
        <p:blipFill>
          <a:blip r:embed="rId4">
            <a:extLst>
              <a:ext uri="{28A0092B-C50C-407E-A947-70E740481C1C}">
                <a14:useLocalDpi xmlns:a14="http://schemas.microsoft.com/office/drawing/2010/main" val="0"/>
              </a:ext>
            </a:extLst>
          </a:blip>
          <a:srcRect/>
          <a:stretch>
            <a:fillRect/>
          </a:stretch>
        </p:blipFill>
        <p:spPr bwMode="auto">
          <a:xfrm>
            <a:off x="7969982" y="3789680"/>
            <a:ext cx="3927375" cy="28792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9545447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7" name="Рисунок 6" descr="C:\Users\e011172khy\AppData\Local\Microsoft\Windows\INetCache\Content.MSO\7AF5D2E8.tmp"/>
          <p:cNvPicPr/>
          <p:nvPr/>
        </p:nvPicPr>
        <p:blipFill>
          <a:blip r:embed="rId2">
            <a:extLst>
              <a:ext uri="{28A0092B-C50C-407E-A947-70E740481C1C}">
                <a14:useLocalDpi xmlns:a14="http://schemas.microsoft.com/office/drawing/2010/main" val="0"/>
              </a:ext>
            </a:extLst>
          </a:blip>
          <a:srcRect/>
          <a:stretch>
            <a:fillRect/>
          </a:stretch>
        </p:blipFill>
        <p:spPr bwMode="auto">
          <a:xfrm>
            <a:off x="155509" y="3574564"/>
            <a:ext cx="4292665" cy="299768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Рисунок 7" descr="C:\Users\e011172khy\AppData\Local\Microsoft\Windows\INetCache\Content.MSO\FECA93BF.tmp"/>
          <p:cNvPicPr/>
          <p:nvPr/>
        </p:nvPicPr>
        <p:blipFill>
          <a:blip r:embed="rId3">
            <a:extLst>
              <a:ext uri="{28A0092B-C50C-407E-A947-70E740481C1C}">
                <a14:useLocalDpi xmlns:a14="http://schemas.microsoft.com/office/drawing/2010/main" val="0"/>
              </a:ext>
            </a:extLst>
          </a:blip>
          <a:srcRect/>
          <a:stretch>
            <a:fillRect/>
          </a:stretch>
        </p:blipFill>
        <p:spPr bwMode="auto">
          <a:xfrm>
            <a:off x="7572375" y="218549"/>
            <a:ext cx="4410075" cy="28956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 name="Прямокутник 1"/>
          <p:cNvSpPr/>
          <p:nvPr/>
        </p:nvSpPr>
        <p:spPr>
          <a:xfrm>
            <a:off x="155510" y="96689"/>
            <a:ext cx="7273990" cy="3477875"/>
          </a:xfrm>
          <a:prstGeom prst="rect">
            <a:avLst/>
          </a:prstGeom>
        </p:spPr>
        <p:txBody>
          <a:bodyPr wrap="square">
            <a:spAutoFit/>
          </a:bodyPr>
          <a:lstStyle/>
          <a:p>
            <a:pPr indent="450215" algn="just">
              <a:spcAft>
                <a:spcPts val="0"/>
              </a:spcAft>
            </a:pPr>
            <a:r>
              <a:rPr lang="uk-UA" sz="2000" b="1" dirty="0" smtClean="0">
                <a:solidFill>
                  <a:srgbClr val="FFFF00"/>
                </a:solidFill>
                <a:latin typeface="Times New Roman" panose="02020603050405020304" pitchFamily="18" charset="0"/>
                <a:cs typeface="Times New Roman" panose="02020603050405020304" pitchFamily="18" charset="0"/>
              </a:rPr>
              <a:t>ХАРЧУВАННЯ</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є найважливішою фізіологічною потребою людини, від якого залежить стан здоров’я та тривалість життя. З їжею до організму людини надходить понад 600 різноманітних харчових речовин (нутрієнтів), які по-різному впливають на функціональний стан організму</a:t>
            </a:r>
            <a:r>
              <a:rPr lang="uk-UA" sz="2000" dirty="0" smtClean="0">
                <a:latin typeface="Times New Roman" panose="02020603050405020304" pitchFamily="18" charset="0"/>
                <a:cs typeface="Times New Roman" panose="02020603050405020304" pitchFamily="18" charset="0"/>
              </a:rPr>
              <a:t>.</a:t>
            </a:r>
          </a:p>
          <a:p>
            <a:pPr indent="450215" algn="just">
              <a:spcAft>
                <a:spcPts val="0"/>
              </a:spcAft>
            </a:pPr>
            <a:r>
              <a:rPr lang="uk-UA" sz="20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ХАРЧУВАННЯ</a:t>
            </a:r>
            <a:r>
              <a:rPr lang="uk-UA" sz="2000" b="1"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000" b="1" dirty="0">
                <a:latin typeface="Times New Roman" panose="02020603050405020304" pitchFamily="18" charset="0"/>
                <a:ea typeface="Calibri" panose="020F0502020204030204" pitchFamily="34" charset="0"/>
                <a:cs typeface="Times New Roman" panose="02020603050405020304" pitchFamily="18" charset="0"/>
              </a:rPr>
              <a:t>– </a:t>
            </a:r>
            <a:r>
              <a:rPr lang="uk-UA" sz="2000" b="1" i="1" dirty="0">
                <a:latin typeface="Times New Roman" panose="02020603050405020304" pitchFamily="18" charset="0"/>
                <a:ea typeface="Calibri" panose="020F0502020204030204" pitchFamily="34" charset="0"/>
                <a:cs typeface="Times New Roman" panose="02020603050405020304" pitchFamily="18" charset="0"/>
              </a:rPr>
              <a:t>це складний процес надходження, перетравлення, всмоктування та засвоєння в організмі їжі, яка необхідна для побудови та відновлення клітин і тканин організму, забезпечення енергетичних витрат та регуляції функцій організму. </a:t>
            </a:r>
            <a:r>
              <a:rPr lang="ru-RU" sz="2000" b="1" i="1" dirty="0">
                <a:latin typeface="Times New Roman" panose="02020603050405020304" pitchFamily="18" charset="0"/>
                <a:ea typeface="Calibri" panose="020F0502020204030204" pitchFamily="34" charset="0"/>
                <a:cs typeface="Times New Roman" panose="02020603050405020304" pitchFamily="18" charset="0"/>
              </a:rPr>
              <a:t>Харчування забезпечує </a:t>
            </a:r>
            <a:r>
              <a:rPr lang="ru-RU" sz="2000" b="1" i="1" dirty="0" smtClean="0">
                <a:latin typeface="Times New Roman" panose="02020603050405020304" pitchFamily="18" charset="0"/>
                <a:ea typeface="Calibri" panose="020F0502020204030204" pitchFamily="34" charset="0"/>
                <a:cs typeface="Times New Roman" panose="02020603050405020304" pitchFamily="18" charset="0"/>
              </a:rPr>
              <a:t>2  </a:t>
            </a:r>
            <a:r>
              <a:rPr lang="ru-RU" sz="20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фундаментальні функції організму людини: енергетичну і пластичну. </a:t>
            </a:r>
            <a:endParaRPr lang="uk-UA" sz="20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кутник 2"/>
          <p:cNvSpPr/>
          <p:nvPr/>
        </p:nvSpPr>
        <p:spPr>
          <a:xfrm>
            <a:off x="4591050" y="3788702"/>
            <a:ext cx="7391400" cy="2677656"/>
          </a:xfrm>
          <a:prstGeom prst="rect">
            <a:avLst/>
          </a:prstGeom>
        </p:spPr>
        <p:txBody>
          <a:bodyPr wrap="square">
            <a:spAutoFit/>
          </a:bodyPr>
          <a:lstStyle/>
          <a:p>
            <a:pPr algn="just"/>
            <a:r>
              <a:rPr lang="uk-UA" sz="2400" b="1" i="1" dirty="0" smtClean="0">
                <a:solidFill>
                  <a:srgbClr val="FFFF00"/>
                </a:solidFill>
                <a:latin typeface="Times New Roman" panose="02020603050405020304" pitchFamily="18" charset="0"/>
                <a:ea typeface="Calibri" panose="020F0502020204030204" pitchFamily="34" charset="0"/>
              </a:rPr>
              <a:t>РАЦІОНАЛЬНЕ ХАРЧУВАННЯ </a:t>
            </a:r>
            <a:r>
              <a:rPr lang="uk-UA" sz="2400" b="1" i="1" dirty="0" smtClean="0">
                <a:latin typeface="Times New Roman" panose="02020603050405020304" pitchFamily="18" charset="0"/>
                <a:ea typeface="Calibri" panose="020F0502020204030204" pitchFamily="34" charset="0"/>
              </a:rPr>
              <a:t>- </a:t>
            </a:r>
            <a:r>
              <a:rPr lang="uk-UA" sz="2400" b="1" i="1" dirty="0">
                <a:latin typeface="Times New Roman" panose="02020603050405020304" pitchFamily="18" charset="0"/>
                <a:ea typeface="Calibri" panose="020F0502020204030204" pitchFamily="34" charset="0"/>
              </a:rPr>
              <a:t>це харчування людини, яке враховує її фізіологічні потреби в енергетичній цінності, корисних поживних речовинах (білки, жири, вуглеводи, вітаміни, мінерали, мікроелементи, інші корисні речовини), ґрунтуючись на даних щодо віку, захворюваннях, фізичної активності, зайнятості, довкілля.</a:t>
            </a:r>
            <a:endParaRPr lang="uk-UA" sz="2400" b="1" dirty="0"/>
          </a:p>
        </p:txBody>
      </p:sp>
    </p:spTree>
    <p:extLst>
      <p:ext uri="{BB962C8B-B14F-4D97-AF65-F5344CB8AC3E}">
        <p14:creationId xmlns:p14="http://schemas.microsoft.com/office/powerpoint/2010/main" val="1414839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66933" y="96621"/>
            <a:ext cx="11677960" cy="4462760"/>
          </a:xfrm>
          <a:prstGeom prst="rect">
            <a:avLst/>
          </a:prstGeom>
        </p:spPr>
        <p:txBody>
          <a:bodyPr wrap="square">
            <a:spAutoFit/>
          </a:bodyPr>
          <a:lstStyle/>
          <a:p>
            <a:pPr indent="450215" algn="ctr">
              <a:spcAft>
                <a:spcPts val="0"/>
              </a:spcAft>
            </a:pPr>
            <a:r>
              <a:rPr lang="uk-UA" sz="32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Принципи </a:t>
            </a:r>
            <a:r>
              <a:rPr lang="uk-UA" sz="32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раціонального </a:t>
            </a:r>
            <a:r>
              <a:rPr lang="uk-UA" sz="32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харчування</a:t>
            </a:r>
          </a:p>
          <a:p>
            <a:pPr indent="450215" algn="just">
              <a:spcAft>
                <a:spcPts val="0"/>
              </a:spcAft>
            </a:pPr>
            <a:endParaRPr lang="uk-UA" sz="32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uk-UA" sz="1600" b="1" dirty="0" smtClean="0">
                <a:latin typeface="Times New Roman" panose="02020603050405020304" pitchFamily="18" charset="0"/>
                <a:cs typeface="Times New Roman" panose="02020603050405020304" pitchFamily="18" charset="0"/>
              </a:rPr>
              <a:t>РІВНОВАГА МІЖ ЕНЕРГІЄЮ, ЩО НАДХОДИТЬ З ЇЖЕЮ (КАЛОРІЙНІСТЬ ЇЖІ), І ЕНЕРГЕТИЧНИМИ ВИТРАТАМИ ОРГАНІЗМУ;</a:t>
            </a:r>
          </a:p>
          <a:p>
            <a:pPr marL="342900" lvl="0" indent="-342900" algn="just">
              <a:buFont typeface="Wingdings" panose="05000000000000000000" pitchFamily="2" charset="2"/>
              <a:buChar char="v"/>
            </a:pPr>
            <a:r>
              <a:rPr lang="uk-UA" sz="1600" b="1" dirty="0" smtClean="0">
                <a:latin typeface="Times New Roman" panose="02020603050405020304" pitchFamily="18" charset="0"/>
                <a:cs typeface="Times New Roman" panose="02020603050405020304" pitchFamily="18" charset="0"/>
              </a:rPr>
              <a:t>ЕКВІВАЛЕНТНІСТЬ КІЛЬКОСТІ НУТРІЄНТІВ, НЕОБХІДНИХ ДЛЯ ЗАБЕЗПЕЧЕННЯ ПЛАСТИЧНИХ ПРОЦЕСІВ ТА РЕГУЛЯЦІЇ ФІЗІОЛОГІЧНИХ ФУНКЦІЙ, ЕНЕРГОВИТРАТАМ;</a:t>
            </a:r>
          </a:p>
          <a:p>
            <a:pPr marL="342900" lvl="0" indent="-342900" algn="just">
              <a:buFont typeface="Wingdings" panose="05000000000000000000" pitchFamily="2" charset="2"/>
              <a:buChar char="v"/>
            </a:pPr>
            <a:r>
              <a:rPr lang="uk-UA" sz="1600" b="1" dirty="0" smtClean="0">
                <a:latin typeface="Times New Roman" panose="02020603050405020304" pitchFamily="18" charset="0"/>
                <a:cs typeface="Times New Roman" panose="02020603050405020304" pitchFamily="18" charset="0"/>
              </a:rPr>
              <a:t>АДЕКВАТНІСТЬ ХАРЧУВАННЯ ФІЗІОЛОГІЧНИМ ПОТРЕБАМ ОРГАНІЗМУ ВІДПОВІДНО ДО СТАТІ, ВІКУ ТА ФІЗИЧНОГО НАВАНТАЖЕННЯ;</a:t>
            </a:r>
          </a:p>
          <a:p>
            <a:pPr marL="342900" lvl="0" indent="-342900" algn="just">
              <a:buFont typeface="Wingdings" panose="05000000000000000000" pitchFamily="2" charset="2"/>
              <a:buChar char="v"/>
            </a:pPr>
            <a:r>
              <a:rPr lang="uk-UA" sz="1600" b="1" dirty="0" smtClean="0">
                <a:latin typeface="Times New Roman" panose="02020603050405020304" pitchFamily="18" charset="0"/>
                <a:cs typeface="Times New Roman" panose="02020603050405020304" pitchFamily="18" charset="0"/>
              </a:rPr>
              <a:t>ЗБАЛАНСОВАНІСТЬ МІЖ БІЛКАМИ, ЖИРАМИ, ВУГЛЕВОДАМИ, ВІТАМІНАМИ, МІНЕРАЛЬНИМИ І БАЛАСТНИМИ РЕЧОВИНАМИ, ЩО НАДХОДЯТЬ ДО ОРГАНІЗМУ;</a:t>
            </a:r>
          </a:p>
          <a:p>
            <a:pPr marL="342900" lvl="0" indent="-342900" algn="just">
              <a:buFont typeface="Wingdings" panose="05000000000000000000" pitchFamily="2" charset="2"/>
              <a:buChar char="v"/>
            </a:pPr>
            <a:r>
              <a:rPr lang="uk-UA" sz="1600" b="1" dirty="0" smtClean="0">
                <a:latin typeface="Times New Roman" panose="02020603050405020304" pitchFamily="18" charset="0"/>
                <a:cs typeface="Times New Roman" panose="02020603050405020304" pitchFamily="18" charset="0"/>
              </a:rPr>
              <a:t>БЕЗПЕЧНІСТЬ ЇЖІ;</a:t>
            </a:r>
          </a:p>
          <a:p>
            <a:pPr marL="342900" lvl="0" indent="-342900" algn="just">
              <a:buFont typeface="Wingdings" panose="05000000000000000000" pitchFamily="2" charset="2"/>
              <a:buChar char="v"/>
            </a:pPr>
            <a:r>
              <a:rPr lang="uk-UA" sz="1600" b="1" dirty="0" smtClean="0">
                <a:latin typeface="Times New Roman" panose="02020603050405020304" pitchFamily="18" charset="0"/>
                <a:cs typeface="Times New Roman" panose="02020603050405020304" pitchFamily="18" charset="0"/>
              </a:rPr>
              <a:t>ДОТРИМАННЯ РЕЖИМУ ХАРЧУВАННЯ — РЕГУЛЯРНІСТЬ І ОПТИМАЛЬНИЙ РОЗПОДІЛ ЇЖІ ВПРОДОВЖ ДНЯ;</a:t>
            </a:r>
          </a:p>
          <a:p>
            <a:pPr marL="342900" lvl="0" indent="-342900" algn="just">
              <a:buFont typeface="Wingdings" panose="05000000000000000000" pitchFamily="2" charset="2"/>
              <a:buChar char="v"/>
            </a:pPr>
            <a:r>
              <a:rPr lang="uk-UA" sz="1600" b="1" dirty="0" smtClean="0">
                <a:latin typeface="Times New Roman" panose="02020603050405020304" pitchFamily="18" charset="0"/>
                <a:cs typeface="Times New Roman" panose="02020603050405020304" pitchFamily="18" charset="0"/>
              </a:rPr>
              <a:t>ПРОФІЛАКТИЧНА СПРЯМОВАНІСТЬ РАЦІОНУ ХАРЧУВАННЯ</a:t>
            </a:r>
          </a:p>
          <a:p>
            <a:r>
              <a:rPr lang="uk-UA" sz="1200" b="1" dirty="0">
                <a:latin typeface="Times New Roman" panose="02020603050405020304" pitchFamily="18" charset="0"/>
                <a:cs typeface="Times New Roman" panose="02020603050405020304" pitchFamily="18" charset="0"/>
              </a:rPr>
              <a:t> </a:t>
            </a:r>
            <a:endParaRPr lang="uk-UA" sz="1200" dirty="0">
              <a:latin typeface="Times New Roman" panose="02020603050405020304" pitchFamily="18" charset="0"/>
              <a:cs typeface="Times New Roman" panose="02020603050405020304" pitchFamily="18" charset="0"/>
            </a:endParaRPr>
          </a:p>
          <a:p>
            <a:pPr indent="450215" algn="ctr">
              <a:spcAft>
                <a:spcPts val="0"/>
              </a:spcAft>
            </a:pPr>
            <a:endParaRPr lang="uk-UA"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descr="Мандзяк Віктор - БІЛКИ, ЖИРИ, ВУГЛЕВОДИ Пропоную влаштувати між цими  макронутрієнтами змагання. Визначемо переможця в наступних номінаціях:  🔹&quot;Найстрункіший&quot; нутрієнт (той, що сприяє зменшенню маси тіла).  🔹Найздоровіший нутрієнт (той, що є найважливішим у"/>
          <p:cNvPicPr/>
          <p:nvPr/>
        </p:nvPicPr>
        <p:blipFill>
          <a:blip r:embed="rId2">
            <a:extLst>
              <a:ext uri="{28A0092B-C50C-407E-A947-70E740481C1C}">
                <a14:useLocalDpi xmlns:a14="http://schemas.microsoft.com/office/drawing/2010/main" val="0"/>
              </a:ext>
            </a:extLst>
          </a:blip>
          <a:srcRect/>
          <a:stretch>
            <a:fillRect/>
          </a:stretch>
        </p:blipFill>
        <p:spPr bwMode="auto">
          <a:xfrm>
            <a:off x="266933" y="4186473"/>
            <a:ext cx="3566160" cy="25989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descr="мікронутрієнти"/>
          <p:cNvPicPr/>
          <p:nvPr/>
        </p:nvPicPr>
        <p:blipFill>
          <a:blip r:embed="rId3">
            <a:extLst>
              <a:ext uri="{28A0092B-C50C-407E-A947-70E740481C1C}">
                <a14:useLocalDpi xmlns:a14="http://schemas.microsoft.com/office/drawing/2010/main" val="0"/>
              </a:ext>
            </a:extLst>
          </a:blip>
          <a:srcRect/>
          <a:stretch>
            <a:fillRect/>
          </a:stretch>
        </p:blipFill>
        <p:spPr bwMode="auto">
          <a:xfrm>
            <a:off x="8252057" y="4186475"/>
            <a:ext cx="3692836" cy="24959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Прямокутник 4"/>
          <p:cNvSpPr/>
          <p:nvPr/>
        </p:nvSpPr>
        <p:spPr>
          <a:xfrm>
            <a:off x="10895045"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9" name="Рисунок 8" descr="Раціональне харчування — Вікіпедія"/>
          <p:cNvPicPr/>
          <p:nvPr/>
        </p:nvPicPr>
        <p:blipFill>
          <a:blip r:embed="rId4">
            <a:extLst>
              <a:ext uri="{28A0092B-C50C-407E-A947-70E740481C1C}">
                <a14:useLocalDpi xmlns:a14="http://schemas.microsoft.com/office/drawing/2010/main" val="0"/>
              </a:ext>
            </a:extLst>
          </a:blip>
          <a:srcRect/>
          <a:stretch>
            <a:fillRect/>
          </a:stretch>
        </p:blipFill>
        <p:spPr bwMode="auto">
          <a:xfrm>
            <a:off x="4081462" y="4186473"/>
            <a:ext cx="3922226" cy="252637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686386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3" name="Прямокутник 2"/>
          <p:cNvSpPr/>
          <p:nvPr/>
        </p:nvSpPr>
        <p:spPr>
          <a:xfrm>
            <a:off x="121297" y="101442"/>
            <a:ext cx="11933853" cy="5016758"/>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indent="450215" algn="just"/>
            <a:r>
              <a:rPr lang="ru-RU" sz="2000" b="1" i="1" dirty="0" smtClean="0">
                <a:solidFill>
                  <a:schemeClr val="bg1"/>
                </a:solidFill>
                <a:latin typeface="Times New Roman" panose="02020603050405020304" pitchFamily="18" charset="0"/>
                <a:cs typeface="Times New Roman" panose="02020603050405020304" pitchFamily="18" charset="0"/>
              </a:rPr>
              <a:t>ПОЖИВНІ </a:t>
            </a:r>
            <a:r>
              <a:rPr lang="ru-RU" sz="2000" b="1" i="1" dirty="0">
                <a:solidFill>
                  <a:schemeClr val="bg1"/>
                </a:solidFill>
                <a:latin typeface="Times New Roman" panose="02020603050405020304" pitchFamily="18" charset="0"/>
                <a:cs typeface="Times New Roman" panose="02020603050405020304" pitchFamily="18" charset="0"/>
              </a:rPr>
              <a:t>РЕЧОВИНИ - (НУТРІЄНТИ) (лат. nutrientia) </a:t>
            </a:r>
            <a:r>
              <a:rPr lang="ru-RU" sz="2000" dirty="0">
                <a:solidFill>
                  <a:schemeClr val="bg1"/>
                </a:solidFill>
                <a:latin typeface="Times New Roman" panose="02020603050405020304" pitchFamily="18" charset="0"/>
                <a:cs typeface="Times New Roman" panose="02020603050405020304" pitchFamily="18" charset="0"/>
              </a:rPr>
              <a:t>— органічні та неорганічні речовини, які обов’язково мають входити до складу споживаної людиною їжі з метою підтримання процесів життєдіяльності</a:t>
            </a:r>
            <a:r>
              <a:rPr lang="ru-RU" sz="2000" dirty="0" smtClean="0">
                <a:solidFill>
                  <a:schemeClr val="bg1"/>
                </a:solidFill>
                <a:latin typeface="Times New Roman" panose="02020603050405020304" pitchFamily="18" charset="0"/>
                <a:cs typeface="Times New Roman" panose="02020603050405020304" pitchFamily="18" charset="0"/>
              </a:rPr>
              <a:t>.</a:t>
            </a:r>
            <a:endPar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algn="just"/>
            <a:r>
              <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МАКРОНУТРІЕНТИ</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БІЛКИ ЖИРИ ВУГЛЕВОДИ</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складають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більшість нашого раціону і забезпечують нас енергією для руху та функціонування. </a:t>
            </a:r>
            <a:endPar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algn="just"/>
            <a:r>
              <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МІКРОНУТРІЕНТИ</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a:t>
            </a:r>
            <a:r>
              <a:rPr lang="uk-UA" sz="2000" b="1" dirty="0" smtClean="0">
                <a:solidFill>
                  <a:schemeClr val="bg1"/>
                </a:solidFill>
                <a:latin typeface="Times New Roman" panose="02020603050405020304" pitchFamily="18" charset="0"/>
                <a:cs typeface="Times New Roman" panose="02020603050405020304" pitchFamily="18" charset="0"/>
              </a:rPr>
              <a:t>ВІТАМІНИ, МАКРО ТА МІКРОЕЛЕМЕНТИ</a:t>
            </a:r>
            <a:r>
              <a:rPr lang="en-US" sz="2000" b="1" dirty="0" smtClean="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це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хімічні речовини, які потрібні нам у невеликих кількостях для здорового росту і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розвитку, такі як кальцій, залізо, калій тощо.</a:t>
            </a:r>
            <a:endParaRPr lang="uk-UA" sz="2000" b="1" i="1" dirty="0" smtClean="0">
              <a:solidFill>
                <a:schemeClr val="bg1"/>
              </a:solidFill>
              <a:latin typeface="Times New Roman" panose="02020603050405020304" pitchFamily="18" charset="0"/>
              <a:cs typeface="Times New Roman" panose="02020603050405020304" pitchFamily="18" charset="0"/>
            </a:endParaRPr>
          </a:p>
          <a:p>
            <a:pPr algn="just"/>
            <a:r>
              <a:rPr lang="uk-UA" sz="2000" b="1" i="1" dirty="0" smtClean="0">
                <a:solidFill>
                  <a:schemeClr val="bg1"/>
                </a:solidFill>
                <a:latin typeface="Times New Roman" panose="02020603050405020304" pitchFamily="18" charset="0"/>
                <a:cs typeface="Times New Roman" panose="02020603050405020304" pitchFamily="18" charset="0"/>
              </a:rPr>
              <a:t>    </a:t>
            </a:r>
          </a:p>
          <a:p>
            <a:pPr algn="just"/>
            <a:r>
              <a:rPr lang="uk-UA" sz="2000" b="1" i="1" dirty="0" smtClean="0">
                <a:solidFill>
                  <a:schemeClr val="bg1"/>
                </a:solidFill>
                <a:latin typeface="Times New Roman" panose="02020603050405020304" pitchFamily="18" charset="0"/>
                <a:cs typeface="Times New Roman" panose="02020603050405020304" pitchFamily="18" charset="0"/>
              </a:rPr>
              <a:t>   БАЛАСТНІ РЕЧОВИНИ - ХАРЧОВІ ВОЛОКНА (КЛІТКОВИНА) - </a:t>
            </a:r>
            <a:r>
              <a:rPr lang="uk-UA" sz="2000" dirty="0" smtClean="0">
                <a:solidFill>
                  <a:schemeClr val="bg1"/>
                </a:solidFill>
                <a:latin typeface="Times New Roman" panose="02020603050405020304" pitchFamily="18" charset="0"/>
                <a:cs typeface="Times New Roman" panose="02020603050405020304" pitchFamily="18" charset="0"/>
              </a:rPr>
              <a:t>елементи </a:t>
            </a:r>
            <a:r>
              <a:rPr lang="uk-UA" sz="2000" dirty="0">
                <a:solidFill>
                  <a:schemeClr val="bg1"/>
                </a:solidFill>
                <a:latin typeface="Times New Roman" panose="02020603050405020304" pitchFamily="18" charset="0"/>
                <a:cs typeface="Times New Roman" panose="02020603050405020304" pitchFamily="18" charset="0"/>
              </a:rPr>
              <a:t>рослинної їжі, котрі не перетравлюються ні в шлунку, ні в тонкому кишечнику. Вони створюють поживне середовищем для корисних мікроорганізмів, мешканців кишечника, та вкрай необхідні для його злагодженої роботи</a:t>
            </a:r>
            <a:r>
              <a:rPr lang="uk-UA" sz="2000" dirty="0"/>
              <a:t>.</a:t>
            </a:r>
          </a:p>
          <a:p>
            <a:pPr algn="just"/>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20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000" dirty="0" smtClean="0">
              <a:latin typeface="Calibri" panose="020F0502020204030204" pitchFamily="34" charset="0"/>
              <a:ea typeface="Calibri" panose="020F0502020204030204" pitchFamily="34" charset="0"/>
              <a:cs typeface="Times New Roman" panose="02020603050405020304" pitchFamily="18" charset="0"/>
            </a:endParaRPr>
          </a:p>
        </p:txBody>
      </p:sp>
      <p:pic>
        <p:nvPicPr>
          <p:cNvPr id="12" name="Рисунок 11" descr="Правильне харчування: меню на кожен день для здоров'я"/>
          <p:cNvPicPr/>
          <p:nvPr/>
        </p:nvPicPr>
        <p:blipFill>
          <a:blip r:embed="rId2">
            <a:extLst>
              <a:ext uri="{28A0092B-C50C-407E-A947-70E740481C1C}">
                <a14:useLocalDpi xmlns:a14="http://schemas.microsoft.com/office/drawing/2010/main" val="0"/>
              </a:ext>
            </a:extLst>
          </a:blip>
          <a:srcRect/>
          <a:stretch>
            <a:fillRect/>
          </a:stretch>
        </p:blipFill>
        <p:spPr bwMode="auto">
          <a:xfrm>
            <a:off x="3036182" y="4365976"/>
            <a:ext cx="6397068" cy="2431734"/>
          </a:xfrm>
          <a:prstGeom prst="round2DiagRect">
            <a:avLst>
              <a:gd name="adj1" fmla="val 16667"/>
              <a:gd name="adj2" fmla="val 50000"/>
            </a:avLst>
          </a:prstGeom>
          <a:ln w="889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3" name="Рисунок 12" descr="Як змінити свій спосіб життя і отримати від цього задоволення » Молодь за  здоров'я"/>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508" y="4420491"/>
            <a:ext cx="2417456" cy="2186790"/>
          </a:xfrm>
          <a:prstGeom prst="rect">
            <a:avLst/>
          </a:prstGeom>
          <a:solidFill>
            <a:srgbClr val="FFFFFF">
              <a:shade val="85000"/>
            </a:srgbClr>
          </a:solidFill>
          <a:ln w="190500" cap="rnd">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4" name="Рисунок 13" descr="Як правильно скласти тарілку для оптимального харчування. - FeelGoodU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5854" y="4420491"/>
            <a:ext cx="2385215" cy="2077760"/>
          </a:xfrm>
          <a:prstGeom prst="rect">
            <a:avLst/>
          </a:prstGeom>
          <a:solidFill>
            <a:srgbClr val="FFFFFF">
              <a:shade val="85000"/>
            </a:srgbClr>
          </a:solidFill>
          <a:ln w="190500" cap="rnd">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22011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33265" y="177158"/>
            <a:ext cx="11821886" cy="646331"/>
          </a:xfrm>
          <a:prstGeom prst="rect">
            <a:avLst/>
          </a:prstGeom>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ctr"/>
            <a:r>
              <a:rPr lang="uk-UA" b="1" dirty="0" smtClean="0">
                <a:latin typeface="Times New Roman" pitchFamily="18" charset="0"/>
                <a:cs typeface="Times New Roman" pitchFamily="18" charset="0"/>
              </a:rPr>
              <a:t>ЕНЕРГІЯ - одна з найважливіших речовин, яку ми отримуємо з їжі. </a:t>
            </a:r>
          </a:p>
          <a:p>
            <a:pPr indent="450215" algn="ctr"/>
            <a:r>
              <a:rPr lang="ru-RU" b="1" dirty="0" smtClean="0">
                <a:latin typeface="Times New Roman" panose="02020603050405020304" pitchFamily="18" charset="0"/>
                <a:cs typeface="Times New Roman" panose="02020603050405020304" pitchFamily="18" charset="0"/>
              </a:rPr>
              <a:t>Потреба в ЕНЕРГІЇ (</a:t>
            </a:r>
            <a:r>
              <a:rPr lang="uk-UA" b="1" dirty="0" smtClean="0">
                <a:latin typeface="Times New Roman" panose="02020603050405020304" pitchFamily="18" charset="0"/>
                <a:cs typeface="Times New Roman" panose="02020603050405020304" pitchFamily="18" charset="0"/>
              </a:rPr>
              <a:t>ккал/добу</a:t>
            </a:r>
            <a:r>
              <a:rPr lang="ru-RU" b="1" dirty="0" smtClean="0">
                <a:latin typeface="Times New Roman" panose="02020603050405020304" pitchFamily="18" charset="0"/>
                <a:cs typeface="Times New Roman" panose="02020603050405020304" pitchFamily="18" charset="0"/>
              </a:rPr>
              <a:t>) </a:t>
            </a:r>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5" name="Прямокутник 4"/>
          <p:cNvSpPr/>
          <p:nvPr/>
        </p:nvSpPr>
        <p:spPr>
          <a:xfrm>
            <a:off x="10982131" y="5873115"/>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6" name="Прямокутник 5"/>
          <p:cNvSpPr/>
          <p:nvPr/>
        </p:nvSpPr>
        <p:spPr>
          <a:xfrm>
            <a:off x="128016" y="957870"/>
            <a:ext cx="11750040" cy="2954655"/>
          </a:xfrm>
          <a:prstGeom prst="rect">
            <a:avLst/>
          </a:prstGeom>
        </p:spPr>
        <p:txBody>
          <a:bodyPr wrap="square">
            <a:spAutoFit/>
          </a:bodyPr>
          <a:lstStyle/>
          <a:p>
            <a:pPr algn="just"/>
            <a:r>
              <a:rPr lang="uk-UA" dirty="0" smtClean="0">
                <a:latin typeface="Times New Roman" pitchFamily="18" charset="0"/>
                <a:cs typeface="Times New Roman" pitchFamily="18" charset="0"/>
              </a:rPr>
              <a:t>           Раціональне  харчування вимагає, щоб усі поживні речовини споживалися в достатній кількості та в належних пропорціях. </a:t>
            </a:r>
            <a:r>
              <a:rPr lang="uk-UA" b="1" dirty="0" smtClean="0">
                <a:latin typeface="Times New Roman" pitchFamily="18" charset="0"/>
                <a:cs typeface="Times New Roman" pitchFamily="18" charset="0"/>
              </a:rPr>
              <a:t>          </a:t>
            </a:r>
          </a:p>
          <a:p>
            <a:pPr algn="ctr"/>
            <a:r>
              <a:rPr lang="uk-UA" b="1" dirty="0" smtClean="0">
                <a:latin typeface="Times New Roman" pitchFamily="18" charset="0"/>
                <a:cs typeface="Times New Roman" pitchFamily="18" charset="0"/>
              </a:rPr>
              <a:t>Споживання енергії - це сума енергетичного вмісту макронутрієнтів у споживаних продуктах - вуглеводів, білків, жирів та алкоголю, причому жири є найбільш енергоємними </a:t>
            </a:r>
          </a:p>
          <a:p>
            <a:pPr algn="ctr"/>
            <a:r>
              <a:rPr lang="uk-UA" sz="2400" b="1" dirty="0" smtClean="0">
                <a:latin typeface="Times New Roman" pitchFamily="18" charset="0"/>
                <a:cs typeface="Times New Roman" pitchFamily="18" charset="0"/>
              </a:rPr>
              <a:t>Енерговитрати складаються з трьох складових: </a:t>
            </a:r>
          </a:p>
          <a:p>
            <a:pPr marL="342900" indent="-342900">
              <a:buFont typeface="Wingdings" panose="05000000000000000000" pitchFamily="2" charset="2"/>
              <a:buChar char="Ø"/>
            </a:pPr>
            <a:r>
              <a:rPr lang="uk-UA" sz="2400" b="1" dirty="0">
                <a:solidFill>
                  <a:srgbClr val="FFC000"/>
                </a:solidFill>
                <a:latin typeface="Times New Roman" pitchFamily="18" charset="0"/>
                <a:cs typeface="Times New Roman" pitchFamily="18" charset="0"/>
              </a:rPr>
              <a:t>Б</a:t>
            </a:r>
            <a:r>
              <a:rPr lang="uk-UA" sz="2400" b="1" dirty="0" smtClean="0">
                <a:solidFill>
                  <a:srgbClr val="FFC000"/>
                </a:solidFill>
                <a:latin typeface="Times New Roman" pitchFamily="18" charset="0"/>
                <a:cs typeface="Times New Roman" pitchFamily="18" charset="0"/>
              </a:rPr>
              <a:t>азальної швидкості обміну речовин</a:t>
            </a:r>
            <a:r>
              <a:rPr lang="uk-UA" sz="2400" b="1" dirty="0">
                <a:solidFill>
                  <a:srgbClr val="FFC000"/>
                </a:solidFill>
                <a:latin typeface="Times New Roman" pitchFamily="18" charset="0"/>
                <a:cs typeface="Times New Roman" pitchFamily="18" charset="0"/>
              </a:rPr>
              <a:t> </a:t>
            </a:r>
            <a:r>
              <a:rPr lang="uk-UA" sz="2400" b="1" dirty="0" smtClean="0">
                <a:solidFill>
                  <a:srgbClr val="FFC000"/>
                </a:solidFill>
                <a:latin typeface="Times New Roman" pitchFamily="18" charset="0"/>
                <a:cs typeface="Times New Roman" pitchFamily="18" charset="0"/>
              </a:rPr>
              <a:t>- метаболізм</a:t>
            </a:r>
            <a:r>
              <a:rPr lang="en-US" sz="2400" b="1" dirty="0" smtClean="0">
                <a:solidFill>
                  <a:srgbClr val="FFC000"/>
                </a:solidFill>
                <a:latin typeface="Times New Roman" pitchFamily="18" charset="0"/>
                <a:cs typeface="Times New Roman" pitchFamily="18" charset="0"/>
              </a:rPr>
              <a:t> </a:t>
            </a:r>
            <a:r>
              <a:rPr lang="uk-UA" sz="2400" b="1" dirty="0" smtClean="0">
                <a:solidFill>
                  <a:srgbClr val="FFC000"/>
                </a:solidFill>
                <a:latin typeface="Times New Roman" pitchFamily="18" charset="0"/>
                <a:cs typeface="Times New Roman" pitchFamily="18" charset="0"/>
              </a:rPr>
              <a:t>( </a:t>
            </a:r>
            <a:r>
              <a:rPr lang="en-US" sz="2400" b="1" dirty="0" smtClean="0">
                <a:solidFill>
                  <a:srgbClr val="FFC000"/>
                </a:solidFill>
                <a:latin typeface="Times New Roman" pitchFamily="18" charset="0"/>
                <a:cs typeface="Times New Roman" pitchFamily="18" charset="0"/>
              </a:rPr>
              <a:t>BMR</a:t>
            </a:r>
            <a:r>
              <a:rPr lang="uk-UA" sz="2400" b="1" dirty="0" smtClean="0">
                <a:solidFill>
                  <a:srgbClr val="FFC000"/>
                </a:solidFill>
                <a:latin typeface="Times New Roman" pitchFamily="18" charset="0"/>
                <a:cs typeface="Times New Roman" pitchFamily="18" charset="0"/>
              </a:rPr>
              <a:t>)70%</a:t>
            </a:r>
            <a:r>
              <a:rPr lang="en-US" sz="2400" b="1" dirty="0" smtClean="0">
                <a:solidFill>
                  <a:srgbClr val="FFC000"/>
                </a:solidFill>
                <a:latin typeface="Times New Roman" pitchFamily="18" charset="0"/>
                <a:cs typeface="Times New Roman" pitchFamily="18" charset="0"/>
              </a:rPr>
              <a:t> </a:t>
            </a:r>
            <a:endParaRPr lang="uk-UA" sz="2400" b="1" dirty="0" smtClean="0">
              <a:solidFill>
                <a:srgbClr val="FFC000"/>
              </a:solidFill>
              <a:latin typeface="Times New Roman" pitchFamily="18" charset="0"/>
              <a:cs typeface="Times New Roman" pitchFamily="18" charset="0"/>
            </a:endParaRPr>
          </a:p>
          <a:p>
            <a:pPr marL="342900" indent="-342900">
              <a:buFont typeface="Wingdings" panose="05000000000000000000" pitchFamily="2" charset="2"/>
              <a:buChar char="Ø"/>
            </a:pPr>
            <a:r>
              <a:rPr lang="uk-UA" sz="2400" b="1" dirty="0" smtClean="0">
                <a:solidFill>
                  <a:srgbClr val="FFC000"/>
                </a:solidFill>
                <a:latin typeface="Times New Roman" pitchFamily="18" charset="0"/>
                <a:cs typeface="Times New Roman" pitchFamily="18" charset="0"/>
              </a:rPr>
              <a:t>Термічного ефекту їжі  </a:t>
            </a:r>
            <a:r>
              <a:rPr lang="en-US" sz="2400" b="1" dirty="0" smtClean="0">
                <a:solidFill>
                  <a:srgbClr val="FFC000"/>
                </a:solidFill>
                <a:latin typeface="Times New Roman" pitchFamily="18" charset="0"/>
                <a:cs typeface="Times New Roman" pitchFamily="18" charset="0"/>
              </a:rPr>
              <a:t>10%</a:t>
            </a:r>
            <a:endParaRPr lang="uk-UA" sz="2400" b="1" dirty="0" smtClean="0">
              <a:solidFill>
                <a:srgbClr val="FFC000"/>
              </a:solidFill>
              <a:latin typeface="Times New Roman" pitchFamily="18" charset="0"/>
              <a:cs typeface="Times New Roman" pitchFamily="18" charset="0"/>
            </a:endParaRPr>
          </a:p>
          <a:p>
            <a:pPr marL="342900" indent="-342900">
              <a:buFont typeface="Wingdings" panose="05000000000000000000" pitchFamily="2" charset="2"/>
              <a:buChar char="Ø"/>
            </a:pPr>
            <a:r>
              <a:rPr lang="uk-UA" sz="2400" b="1" dirty="0" smtClean="0">
                <a:solidFill>
                  <a:srgbClr val="FFC000"/>
                </a:solidFill>
                <a:latin typeface="Times New Roman" pitchFamily="18" charset="0"/>
                <a:cs typeface="Times New Roman" pitchFamily="18" charset="0"/>
              </a:rPr>
              <a:t>Рухова активність</a:t>
            </a:r>
            <a:r>
              <a:rPr lang="en-US" sz="2400" b="1" dirty="0" smtClean="0">
                <a:solidFill>
                  <a:srgbClr val="FFC000"/>
                </a:solidFill>
                <a:latin typeface="Times New Roman" pitchFamily="18" charset="0"/>
                <a:cs typeface="Times New Roman" pitchFamily="18" charset="0"/>
              </a:rPr>
              <a:t> 20- 50%</a:t>
            </a:r>
            <a:endParaRPr lang="uk-UA" sz="2400" b="1" dirty="0" smtClean="0">
              <a:solidFill>
                <a:srgbClr val="FFC000"/>
              </a:solidFill>
              <a:latin typeface="Times New Roman" pitchFamily="18" charset="0"/>
              <a:cs typeface="Times New Roman" pitchFamily="18" charset="0"/>
            </a:endParaRPr>
          </a:p>
          <a:p>
            <a:pPr algn="just"/>
            <a:endParaRPr lang="uk-UA" b="1" dirty="0">
              <a:latin typeface="Times New Roman" pitchFamily="18" charset="0"/>
              <a:cs typeface="Times New Roman" pitchFamily="18" charset="0"/>
            </a:endParaRPr>
          </a:p>
        </p:txBody>
      </p:sp>
      <p:pic>
        <p:nvPicPr>
          <p:cNvPr id="10" name="Рисунок 9" descr="BMR in Hindi!! Basal Metabolic Rate!!"/>
          <p:cNvPicPr/>
          <p:nvPr/>
        </p:nvPicPr>
        <p:blipFill>
          <a:blip r:embed="rId2"/>
          <a:srcRect/>
          <a:stretch>
            <a:fillRect/>
          </a:stretch>
        </p:blipFill>
        <p:spPr bwMode="auto">
          <a:xfrm>
            <a:off x="4156788" y="3622391"/>
            <a:ext cx="3974840" cy="233815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7" name="Рисунок 6" descr="Image"/>
          <p:cNvPicPr/>
          <p:nvPr/>
        </p:nvPicPr>
        <p:blipFill>
          <a:blip r:embed="rId3">
            <a:extLst>
              <a:ext uri="{28A0092B-C50C-407E-A947-70E740481C1C}">
                <a14:useLocalDpi xmlns:a14="http://schemas.microsoft.com/office/drawing/2010/main" val="0"/>
              </a:ext>
            </a:extLst>
          </a:blip>
          <a:srcRect/>
          <a:stretch>
            <a:fillRect/>
          </a:stretch>
        </p:blipFill>
        <p:spPr bwMode="auto">
          <a:xfrm>
            <a:off x="233265" y="4235201"/>
            <a:ext cx="3704254" cy="242954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9" name="Рисунок 8" descr="Physical Activity | Southern Health &amp; Social Care Trust"/>
          <p:cNvPicPr/>
          <p:nvPr/>
        </p:nvPicPr>
        <p:blipFill>
          <a:blip r:embed="rId4">
            <a:extLst>
              <a:ext uri="{28A0092B-C50C-407E-A947-70E740481C1C}">
                <a14:useLocalDpi xmlns:a14="http://schemas.microsoft.com/office/drawing/2010/main" val="0"/>
              </a:ext>
            </a:extLst>
          </a:blip>
          <a:srcRect/>
          <a:stretch>
            <a:fillRect/>
          </a:stretch>
        </p:blipFill>
        <p:spPr bwMode="auto">
          <a:xfrm>
            <a:off x="8350899" y="4280896"/>
            <a:ext cx="3629795" cy="2338151"/>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001317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33265" y="177158"/>
            <a:ext cx="11821886"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ctr"/>
            <a:r>
              <a:rPr lang="ru-RU" b="1" dirty="0" smtClean="0">
                <a:latin typeface="Times New Roman" panose="02020603050405020304" pitchFamily="18" charset="0"/>
                <a:cs typeface="Times New Roman" panose="02020603050405020304" pitchFamily="18" charset="0"/>
              </a:rPr>
              <a:t>Потреба в ЕНЕРГІЇ (</a:t>
            </a:r>
            <a:r>
              <a:rPr lang="uk-UA" b="1" dirty="0" smtClean="0">
                <a:latin typeface="Times New Roman" panose="02020603050405020304" pitchFamily="18" charset="0"/>
                <a:cs typeface="Times New Roman" panose="02020603050405020304" pitchFamily="18" charset="0"/>
              </a:rPr>
              <a:t>ккал/добу</a:t>
            </a:r>
            <a:r>
              <a:rPr lang="ru-RU" b="1" dirty="0" smtClean="0">
                <a:latin typeface="Times New Roman" panose="02020603050405020304" pitchFamily="18" charset="0"/>
                <a:cs typeface="Times New Roman" panose="02020603050405020304" pitchFamily="18" charset="0"/>
              </a:rPr>
              <a:t>) </a:t>
            </a:r>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5" name="Прямокутник 4"/>
          <p:cNvSpPr/>
          <p:nvPr/>
        </p:nvSpPr>
        <p:spPr>
          <a:xfrm>
            <a:off x="10982131" y="5873115"/>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6" name="Прямокутник 5"/>
          <p:cNvSpPr/>
          <p:nvPr/>
        </p:nvSpPr>
        <p:spPr>
          <a:xfrm>
            <a:off x="54864" y="649411"/>
            <a:ext cx="11932920" cy="3908762"/>
          </a:xfrm>
          <a:prstGeom prst="rect">
            <a:avLst/>
          </a:prstGeom>
        </p:spPr>
        <p:txBody>
          <a:bodyPr wrap="square">
            <a:spAutoFit/>
          </a:bodyPr>
          <a:lstStyle/>
          <a:p>
            <a:pPr algn="just"/>
            <a:r>
              <a:rPr lang="uk-UA" sz="2000" b="1" dirty="0" smtClean="0">
                <a:solidFill>
                  <a:srgbClr val="FFC000"/>
                </a:solidFill>
                <a:latin typeface="Times New Roman" pitchFamily="18" charset="0"/>
                <a:cs typeface="Times New Roman" pitchFamily="18" charset="0"/>
              </a:rPr>
              <a:t>          </a:t>
            </a:r>
            <a:r>
              <a:rPr lang="en-US" sz="2000" b="1" dirty="0" smtClean="0">
                <a:solidFill>
                  <a:srgbClr val="FFC000"/>
                </a:solidFill>
                <a:latin typeface="Times New Roman" pitchFamily="18" charset="0"/>
                <a:cs typeface="Times New Roman" pitchFamily="18" charset="0"/>
              </a:rPr>
              <a:t>BMR</a:t>
            </a:r>
            <a:r>
              <a:rPr lang="en-US" sz="2000" b="1" dirty="0" smtClean="0">
                <a:latin typeface="Times New Roman" pitchFamily="18" charset="0"/>
                <a:cs typeface="Times New Roman" pitchFamily="18" charset="0"/>
              </a:rPr>
              <a:t> - </a:t>
            </a:r>
            <a:r>
              <a:rPr lang="uk-UA" sz="2000" b="1" dirty="0" smtClean="0">
                <a:latin typeface="Times New Roman" pitchFamily="18" charset="0"/>
                <a:cs typeface="Times New Roman" pitchFamily="18" charset="0"/>
              </a:rPr>
              <a:t>це енергія, необхідна для підтримки основних функцій організму (наприклад, частоти серцевих скорочень і дихання). Це, безумовно, найбільший компонент енергетичних потреб, що становить близько 70% необхідної енергії. Він залежить від віку, статі та розмірів тіла.</a:t>
            </a:r>
            <a:r>
              <a:rPr lang="uk-UA" sz="2000" b="1" dirty="0" smtClean="0">
                <a:solidFill>
                  <a:srgbClr val="FFC000"/>
                </a:solidFill>
                <a:latin typeface="Times New Roman" pitchFamily="18" charset="0"/>
                <a:cs typeface="Times New Roman" pitchFamily="18" charset="0"/>
              </a:rPr>
              <a:t> </a:t>
            </a:r>
          </a:p>
          <a:p>
            <a:pPr algn="just"/>
            <a:r>
              <a:rPr lang="uk-UA" sz="2400" b="1" dirty="0" smtClean="0">
                <a:latin typeface="Times New Roman" pitchFamily="18" charset="0"/>
                <a:cs typeface="Times New Roman" pitchFamily="18" charset="0"/>
              </a:rPr>
              <a:t>         </a:t>
            </a:r>
            <a:r>
              <a:rPr lang="uk-UA" sz="2400" b="1" dirty="0" smtClean="0">
                <a:solidFill>
                  <a:srgbClr val="FFC000"/>
                </a:solidFill>
                <a:latin typeface="Times New Roman" pitchFamily="18" charset="0"/>
                <a:cs typeface="Times New Roman" pitchFamily="18" charset="0"/>
              </a:rPr>
              <a:t>Термічного ефекту їжі</a:t>
            </a:r>
            <a:r>
              <a:rPr lang="uk-UA" sz="2000" b="1" dirty="0" smtClean="0">
                <a:solidFill>
                  <a:srgbClr val="FFC000"/>
                </a:solidFill>
                <a:latin typeface="Times New Roman" pitchFamily="18" charset="0"/>
                <a:cs typeface="Times New Roman" pitchFamily="18" charset="0"/>
              </a:rPr>
              <a:t> </a:t>
            </a:r>
            <a:r>
              <a:rPr lang="ru-RU" sz="2000" b="1" dirty="0" smtClean="0">
                <a:latin typeface="Times New Roman" pitchFamily="18" charset="0"/>
                <a:cs typeface="Times New Roman" pitchFamily="18" charset="0"/>
              </a:rPr>
              <a:t>-  специфічний компонент енергії, пов'язаний із перетравленням їжі. Вона зумовлена збільшенням метаболічних процесів, пов'язаних із перетравленням, засвоєнням і метаболізмом споживаної їжі. На його частку припадає приблизно 10% наших енергетичних потреб.      </a:t>
            </a:r>
          </a:p>
          <a:p>
            <a:pPr algn="just"/>
            <a:r>
              <a:rPr lang="ru-RU" sz="2000" b="1" dirty="0" smtClean="0">
                <a:solidFill>
                  <a:srgbClr val="FFC000"/>
                </a:solidFill>
                <a:latin typeface="Times New Roman" pitchFamily="18" charset="0"/>
                <a:cs typeface="Times New Roman" pitchFamily="18" charset="0"/>
              </a:rPr>
              <a:t>          </a:t>
            </a:r>
            <a:r>
              <a:rPr lang="ru-RU" sz="2400" b="1" dirty="0" smtClean="0">
                <a:solidFill>
                  <a:srgbClr val="FFC000"/>
                </a:solidFill>
                <a:latin typeface="Times New Roman" pitchFamily="18" charset="0"/>
                <a:cs typeface="Times New Roman" pitchFamily="18" charset="0"/>
              </a:rPr>
              <a:t>Рухова активність - </a:t>
            </a:r>
            <a:r>
              <a:rPr lang="ru-RU" sz="2000" b="1" dirty="0" smtClean="0">
                <a:latin typeface="Times New Roman" pitchFamily="18" charset="0"/>
                <a:cs typeface="Times New Roman" pitchFamily="18" charset="0"/>
              </a:rPr>
              <a:t>використовується для опису фізичного руху, який включає рух під час звичайної повсякденної діяльності, а також фізичні вправи. Це найбільш мінливий аспект енерговитрат, що становить від 20% до 50% від загальної потреби в енергії</a:t>
            </a:r>
          </a:p>
          <a:p>
            <a:pPr algn="just"/>
            <a:endParaRPr lang="ru-RU" sz="2000" b="1" dirty="0" smtClean="0">
              <a:solidFill>
                <a:srgbClr val="FFC000"/>
              </a:solidFill>
              <a:latin typeface="Times New Roman" pitchFamily="18" charset="0"/>
              <a:cs typeface="Times New Roman" pitchFamily="18" charset="0"/>
            </a:endParaRPr>
          </a:p>
          <a:p>
            <a:pPr algn="just"/>
            <a:endParaRPr lang="uk-UA" sz="2000" b="1" dirty="0" smtClean="0">
              <a:solidFill>
                <a:srgbClr val="FFC000"/>
              </a:solidFill>
              <a:latin typeface="Times New Roman" pitchFamily="18" charset="0"/>
              <a:cs typeface="Times New Roman" pitchFamily="18" charset="0"/>
            </a:endParaRPr>
          </a:p>
          <a:p>
            <a:pPr algn="just"/>
            <a:endParaRPr lang="uk-UA" sz="2000" b="1" dirty="0">
              <a:latin typeface="Times New Roman" pitchFamily="18" charset="0"/>
              <a:cs typeface="Times New Roman" pitchFamily="18" charset="0"/>
            </a:endParaRPr>
          </a:p>
        </p:txBody>
      </p:sp>
      <p:sp>
        <p:nvSpPr>
          <p:cNvPr id="8" name="Прямокутник 7"/>
          <p:cNvSpPr/>
          <p:nvPr/>
        </p:nvSpPr>
        <p:spPr>
          <a:xfrm>
            <a:off x="56077" y="3633090"/>
            <a:ext cx="11931707"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uk-UA" b="1" dirty="0" smtClean="0">
                <a:latin typeface="Times New Roman" pitchFamily="18" charset="0"/>
                <a:cs typeface="Times New Roman" pitchFamily="18" charset="0"/>
              </a:rPr>
              <a:t>Надлишок енергії, який не використовується, може відкладатися у вигляді жиру (жирова тканина) або глікогену (м'язи та печінка). Жирова тканина є найбільшим сховищем енергії, і, на відміну від глікогену, вона не має межі та може продовжувати накопичуватися, доки організм перебуває в позитивному енергетичному балансі. Відомо, що надлишкова жирова маса є причиною підвищеного ризику таких захворювань, як діабет 2-го типу та серцево-судинні захворювань.</a:t>
            </a:r>
            <a:endParaRPr lang="uk-UA" b="1" dirty="0">
              <a:latin typeface="Times New Roman" pitchFamily="18" charset="0"/>
              <a:cs typeface="Times New Roman" pitchFamily="18" charset="0"/>
            </a:endParaRPr>
          </a:p>
        </p:txBody>
      </p:sp>
      <p:pic>
        <p:nvPicPr>
          <p:cNvPr id="7" name="Рисунок 6" descr="Порушення обміну речовин"/>
          <p:cNvPicPr/>
          <p:nvPr/>
        </p:nvPicPr>
        <p:blipFill>
          <a:blip r:embed="rId2"/>
          <a:srcRect/>
          <a:stretch>
            <a:fillRect/>
          </a:stretch>
        </p:blipFill>
        <p:spPr bwMode="auto">
          <a:xfrm>
            <a:off x="3843092" y="5110418"/>
            <a:ext cx="3938257" cy="1747582"/>
          </a:xfrm>
          <a:prstGeom prst="rect">
            <a:avLst/>
          </a:prstGeom>
          <a:noFill/>
          <a:ln w="9525">
            <a:noFill/>
            <a:miter lim="800000"/>
            <a:headEnd/>
            <a:tailEnd/>
          </a:ln>
        </p:spPr>
      </p:pic>
    </p:spTree>
    <p:extLst>
      <p:ext uri="{BB962C8B-B14F-4D97-AF65-F5344CB8AC3E}">
        <p14:creationId xmlns:p14="http://schemas.microsoft.com/office/powerpoint/2010/main" val="10013170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3" name="Рисунок 2" descr="Порушення обміну речовин"/>
          <p:cNvPicPr/>
          <p:nvPr/>
        </p:nvPicPr>
        <p:blipFill>
          <a:blip r:embed="rId2"/>
          <a:srcRect/>
          <a:stretch>
            <a:fillRect/>
          </a:stretch>
        </p:blipFill>
        <p:spPr bwMode="auto">
          <a:xfrm>
            <a:off x="317242" y="205272"/>
            <a:ext cx="11485982" cy="6503437"/>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4967482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39959" y="1962723"/>
            <a:ext cx="11700588" cy="4195481"/>
          </a:xfrm>
        </p:spPr>
        <p:txBody>
          <a:bodyPr/>
          <a:lstStyle/>
          <a:p>
            <a:endParaRPr lang="uk-UA" dirty="0" smtClean="0"/>
          </a:p>
          <a:p>
            <a:endParaRPr lang="uk-UA" dirty="0" smtClean="0"/>
          </a:p>
        </p:txBody>
      </p:sp>
      <p:pic>
        <p:nvPicPr>
          <p:cNvPr id="4" name="Рисунок 3" descr="https://static.wixstatic.com/media/e5a8e0_e7509a0b98454de9a19b9acb6c5503d8~mv2.jpg"/>
          <p:cNvPicPr/>
          <p:nvPr/>
        </p:nvPicPr>
        <p:blipFill>
          <a:blip r:embed="rId2">
            <a:extLst>
              <a:ext uri="{28A0092B-C50C-407E-A947-70E740481C1C}">
                <a14:useLocalDpi xmlns:a14="http://schemas.microsoft.com/office/drawing/2010/main" val="0"/>
              </a:ext>
            </a:extLst>
          </a:blip>
          <a:srcRect/>
          <a:stretch>
            <a:fillRect/>
          </a:stretch>
        </p:blipFill>
        <p:spPr bwMode="auto">
          <a:xfrm>
            <a:off x="182880" y="223935"/>
            <a:ext cx="11928255" cy="635414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982131" y="5873115"/>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6" name="Рисунок 5" descr="http://health-ua.com/wp-content/uploads/2016/10/Tab-1.jpg"/>
          <p:cNvPicPr/>
          <p:nvPr/>
        </p:nvPicPr>
        <p:blipFill>
          <a:blip r:embed="rId2">
            <a:extLst>
              <a:ext uri="{28A0092B-C50C-407E-A947-70E740481C1C}">
                <a14:useLocalDpi xmlns:a14="http://schemas.microsoft.com/office/drawing/2010/main" val="0"/>
              </a:ext>
            </a:extLst>
          </a:blip>
          <a:srcRect/>
          <a:stretch>
            <a:fillRect/>
          </a:stretch>
        </p:blipFill>
        <p:spPr bwMode="auto">
          <a:xfrm>
            <a:off x="233265" y="546490"/>
            <a:ext cx="11821886" cy="6191250"/>
          </a:xfrm>
          <a:prstGeom prst="rect">
            <a:avLst/>
          </a:prstGeom>
          <a:noFill/>
          <a:ln>
            <a:noFill/>
          </a:ln>
        </p:spPr>
      </p:pic>
      <p:sp>
        <p:nvSpPr>
          <p:cNvPr id="2" name="Прямокутник 1"/>
          <p:cNvSpPr/>
          <p:nvPr/>
        </p:nvSpPr>
        <p:spPr>
          <a:xfrm>
            <a:off x="233265" y="361824"/>
            <a:ext cx="11821886"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ctr"/>
            <a:r>
              <a:rPr lang="ru-RU" b="1" dirty="0" smtClean="0">
                <a:latin typeface="Times New Roman" panose="02020603050405020304" pitchFamily="18" charset="0"/>
                <a:cs typeface="Times New Roman" panose="02020603050405020304" pitchFamily="18" charset="0"/>
              </a:rPr>
              <a:t>Потреба в ЕНЕРГІЇ (</a:t>
            </a:r>
            <a:r>
              <a:rPr lang="uk-UA" b="1" dirty="0" smtClean="0">
                <a:latin typeface="Times New Roman" panose="02020603050405020304" pitchFamily="18" charset="0"/>
                <a:cs typeface="Times New Roman" panose="02020603050405020304" pitchFamily="18" charset="0"/>
              </a:rPr>
              <a:t>ккал/добу</a:t>
            </a:r>
            <a:r>
              <a:rPr lang="ru-RU" b="1" dirty="0" smtClean="0">
                <a:latin typeface="Times New Roman" panose="02020603050405020304" pitchFamily="18" charset="0"/>
                <a:cs typeface="Times New Roman" panose="02020603050405020304" pitchFamily="18" charset="0"/>
              </a:rPr>
              <a:t>) </a:t>
            </a:r>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1317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93306" y="151839"/>
            <a:ext cx="12098694" cy="7109639"/>
          </a:xfrm>
          <a:prstGeom prst="rect">
            <a:avLst/>
          </a:prstGeom>
        </p:spPr>
        <p:txBody>
          <a:bodyPr wrap="square">
            <a:spAutoFit/>
          </a:bodyPr>
          <a:lstStyle/>
          <a:p>
            <a:pPr algn="ctr"/>
            <a:r>
              <a:rPr lang="ru-RU" sz="3200" b="1" dirty="0" smtClean="0">
                <a:solidFill>
                  <a:srgbClr val="FFC000"/>
                </a:solidFill>
                <a:latin typeface="Times New Roman" panose="02020603050405020304" pitchFamily="18" charset="0"/>
                <a:cs typeface="Times New Roman" panose="02020603050405020304" pitchFamily="18" charset="0"/>
              </a:rPr>
              <a:t>ДОБОВА НОРМА КАЛОРІЙ В ДЕНЬ</a:t>
            </a:r>
          </a:p>
          <a:p>
            <a:pPr algn="ctr"/>
            <a:endParaRPr lang="ru-RU" sz="3200" b="1" dirty="0" smtClean="0">
              <a:solidFill>
                <a:srgbClr val="FFC000"/>
              </a:solidFill>
              <a:latin typeface="Times New Roman" panose="02020603050405020304" pitchFamily="18" charset="0"/>
              <a:cs typeface="Times New Roman" panose="02020603050405020304" pitchFamily="18" charset="0"/>
            </a:endParaRPr>
          </a:p>
          <a:p>
            <a:pPr algn="ctr"/>
            <a:r>
              <a:rPr lang="uk-UA" sz="2000" b="1" dirty="0" smtClean="0">
                <a:latin typeface="Times New Roman" panose="02020603050405020304" pitchFamily="18" charset="0"/>
                <a:cs typeface="Times New Roman" panose="02020603050405020304" pitchFamily="18" charset="0"/>
              </a:rPr>
              <a:t>НАРАЗІ АМЕРИКАНСЬКА АСОЦІАЦІЯ ДІЄТОЛОГІВ ВИЗНАЄ ФОРМУЛУ</a:t>
            </a:r>
          </a:p>
          <a:p>
            <a:pPr algn="ctr"/>
            <a:r>
              <a:rPr lang="uk-UA" sz="2800" b="1" dirty="0" smtClean="0">
                <a:latin typeface="Times New Roman" panose="02020603050405020304" pitchFamily="18" charset="0"/>
                <a:cs typeface="Times New Roman" panose="02020603050405020304" pitchFamily="18" charset="0"/>
              </a:rPr>
              <a:t>Формула </a:t>
            </a:r>
            <a:r>
              <a:rPr lang="uk-UA" sz="2800" b="1" dirty="0">
                <a:latin typeface="Times New Roman" panose="02020603050405020304" pitchFamily="18" charset="0"/>
                <a:cs typeface="Times New Roman" panose="02020603050405020304" pitchFamily="18" charset="0"/>
              </a:rPr>
              <a:t>Міффліна - </a:t>
            </a:r>
            <a:r>
              <a:rPr lang="uk-UA" sz="2800" b="1" dirty="0" smtClean="0">
                <a:latin typeface="Times New Roman" panose="02020603050405020304" pitchFamily="18" charset="0"/>
                <a:cs typeface="Times New Roman" panose="02020603050405020304" pitchFamily="18" charset="0"/>
              </a:rPr>
              <a:t>Сан-Жеора</a:t>
            </a:r>
          </a:p>
          <a:p>
            <a:pPr algn="just"/>
            <a:endParaRPr lang="uk-UA" sz="2000" dirty="0" smtClean="0">
              <a:latin typeface="Times New Roman" panose="02020603050405020304" pitchFamily="18" charset="0"/>
              <a:cs typeface="Times New Roman" panose="02020603050405020304" pitchFamily="18" charset="0"/>
            </a:endParaRPr>
          </a:p>
          <a:p>
            <a:pPr algn="just"/>
            <a:r>
              <a:rPr lang="uk-UA" sz="2000" b="1" dirty="0" smtClean="0">
                <a:latin typeface="Times New Roman" panose="02020603050405020304" pitchFamily="18" charset="0"/>
                <a:cs typeface="Times New Roman" panose="02020603050405020304" pitchFamily="18" charset="0"/>
              </a:rPr>
              <a:t>Для </a:t>
            </a:r>
            <a:r>
              <a:rPr lang="uk-UA" sz="2000" b="1" dirty="0">
                <a:latin typeface="Times New Roman" panose="02020603050405020304" pitchFamily="18" charset="0"/>
                <a:cs typeface="Times New Roman" panose="02020603050405020304" pitchFamily="18" charset="0"/>
              </a:rPr>
              <a:t>жінок: (10 × вага в кілограмах) + (6,25 × зріст у сантиметрах) - (5 × вік у роках) </a:t>
            </a:r>
            <a:r>
              <a:rPr lang="uk-UA" sz="2000" b="1" dirty="0" smtClean="0">
                <a:latin typeface="Times New Roman" panose="02020603050405020304" pitchFamily="18" charset="0"/>
                <a:cs typeface="Times New Roman" panose="02020603050405020304" pitchFamily="18" charset="0"/>
              </a:rPr>
              <a:t>– 161</a:t>
            </a:r>
          </a:p>
          <a:p>
            <a:pPr algn="just"/>
            <a:endParaRPr lang="uk-UA" sz="2000" dirty="0" smtClean="0">
              <a:latin typeface="Times New Roman" panose="02020603050405020304" pitchFamily="18" charset="0"/>
              <a:cs typeface="Times New Roman" panose="02020603050405020304" pitchFamily="18" charset="0"/>
            </a:endParaRPr>
          </a:p>
          <a:p>
            <a:pPr algn="just"/>
            <a:r>
              <a:rPr lang="uk-UA" sz="2000" b="1" dirty="0" smtClean="0">
                <a:latin typeface="Times New Roman" panose="02020603050405020304" pitchFamily="18" charset="0"/>
                <a:cs typeface="Times New Roman" panose="02020603050405020304" pitchFamily="18" charset="0"/>
              </a:rPr>
              <a:t>Для </a:t>
            </a:r>
            <a:r>
              <a:rPr lang="uk-UA" sz="2000" b="1" dirty="0">
                <a:latin typeface="Times New Roman" panose="02020603050405020304" pitchFamily="18" charset="0"/>
                <a:cs typeface="Times New Roman" panose="02020603050405020304" pitchFamily="18" charset="0"/>
              </a:rPr>
              <a:t>чоловіків: (10 × вага в кілограмах) + (6,25 × зріст у сантиметрах) - (5 × вік у роках) + </a:t>
            </a:r>
            <a:r>
              <a:rPr lang="uk-UA" sz="2000" b="1" dirty="0" smtClean="0">
                <a:latin typeface="Times New Roman" panose="02020603050405020304" pitchFamily="18" charset="0"/>
                <a:cs typeface="Times New Roman" panose="02020603050405020304" pitchFamily="18" charset="0"/>
              </a:rPr>
              <a:t>5 </a:t>
            </a:r>
          </a:p>
          <a:p>
            <a:pPr algn="just"/>
            <a:endParaRPr lang="uk-UA" sz="2000" dirty="0" smtClean="0">
              <a:latin typeface="Times New Roman" panose="02020603050405020304" pitchFamily="18" charset="0"/>
              <a:cs typeface="Times New Roman" panose="02020603050405020304" pitchFamily="18" charset="0"/>
            </a:endParaRPr>
          </a:p>
          <a:p>
            <a:pPr algn="just"/>
            <a:r>
              <a:rPr lang="uk-UA" sz="2000" dirty="0" smtClean="0">
                <a:latin typeface="Times New Roman" panose="02020603050405020304" pitchFamily="18" charset="0"/>
                <a:cs typeface="Times New Roman" panose="02020603050405020304" pitchFamily="18" charset="0"/>
              </a:rPr>
              <a:t>Формула </a:t>
            </a:r>
            <a:r>
              <a:rPr lang="uk-UA" sz="2000" dirty="0">
                <a:latin typeface="Times New Roman" panose="02020603050405020304" pitchFamily="18" charset="0"/>
                <a:cs typeface="Times New Roman" panose="02020603050405020304" pitchFamily="18" charset="0"/>
              </a:rPr>
              <a:t>Міффліна - Сан-Жеора враховує і фізичну активність, зважаючи на яку до отриманої цифри додають коефіцієнт</a:t>
            </a:r>
            <a:r>
              <a:rPr lang="uk-UA" sz="2000" dirty="0" smtClean="0">
                <a:latin typeface="Times New Roman" panose="02020603050405020304" pitchFamily="18" charset="0"/>
                <a:cs typeface="Times New Roman" panose="02020603050405020304" pitchFamily="18" charset="0"/>
              </a:rPr>
              <a:t>. Остаточно визначити отриманий результат помножити на коефіціет ДА.</a:t>
            </a:r>
            <a:endParaRPr lang="uk-UA" sz="2000" dirty="0">
              <a:latin typeface="Times New Roman" panose="02020603050405020304" pitchFamily="18" charset="0"/>
              <a:cs typeface="Times New Roman" panose="02020603050405020304" pitchFamily="18" charset="0"/>
            </a:endParaRPr>
          </a:p>
          <a:p>
            <a:pPr algn="ctr"/>
            <a:endParaRPr lang="uk-UA" sz="2000" b="1" dirty="0" smtClean="0">
              <a:solidFill>
                <a:srgbClr val="FFFF00"/>
              </a:solidFill>
              <a:latin typeface="Times New Roman" panose="02020603050405020304" pitchFamily="18" charset="0"/>
              <a:cs typeface="Times New Roman" panose="02020603050405020304" pitchFamily="18" charset="0"/>
            </a:endParaRPr>
          </a:p>
          <a:p>
            <a:pPr algn="ctr"/>
            <a:r>
              <a:rPr lang="uk-UA" sz="2000" b="1" dirty="0" smtClean="0">
                <a:solidFill>
                  <a:srgbClr val="FFFF00"/>
                </a:solidFill>
                <a:latin typeface="Times New Roman" panose="02020603050405020304" pitchFamily="18" charset="0"/>
                <a:cs typeface="Times New Roman" panose="02020603050405020304" pitchFamily="18" charset="0"/>
              </a:rPr>
              <a:t>КОЕФІЦІЄНТ ДЕННОЇ АКТИВНОСТІ</a:t>
            </a:r>
          </a:p>
          <a:p>
            <a:pPr algn="ctr"/>
            <a:r>
              <a:rPr lang="uk-UA" sz="2000" dirty="0" smtClean="0">
                <a:latin typeface="Times New Roman" panose="02020603050405020304" pitchFamily="18" charset="0"/>
                <a:cs typeface="Times New Roman" panose="02020603050405020304" pitchFamily="18" charset="0"/>
              </a:rPr>
              <a:t>Існує 5-ть основних типів фізичної активності:</a:t>
            </a:r>
          </a:p>
          <a:p>
            <a:pPr algn="ctr"/>
            <a:r>
              <a:rPr lang="uk-UA" sz="2000" dirty="0" smtClean="0">
                <a:latin typeface="Times New Roman" panose="02020603050405020304" pitchFamily="18" charset="0"/>
                <a:cs typeface="Times New Roman" panose="02020603050405020304" pitchFamily="18" charset="0"/>
              </a:rPr>
              <a:t>без занять спортом (мінімальний) - 1,2;</a:t>
            </a:r>
          </a:p>
          <a:p>
            <a:pPr algn="ctr"/>
            <a:r>
              <a:rPr lang="uk-UA" sz="2000" dirty="0" smtClean="0">
                <a:latin typeface="Times New Roman" panose="02020603050405020304" pitchFamily="18" charset="0"/>
                <a:cs typeface="Times New Roman" panose="02020603050405020304" pitchFamily="18" charset="0"/>
              </a:rPr>
              <a:t>виконання вправ 1-3 рази / тиждень (низький) - 1,375;</a:t>
            </a:r>
          </a:p>
          <a:p>
            <a:pPr algn="ctr"/>
            <a:r>
              <a:rPr lang="uk-UA" sz="2000" dirty="0" smtClean="0">
                <a:latin typeface="Times New Roman" panose="02020603050405020304" pitchFamily="18" charset="0"/>
                <a:cs typeface="Times New Roman" panose="02020603050405020304" pitchFamily="18" charset="0"/>
              </a:rPr>
              <a:t>проведення тренувань 4-5 разів / тиждень (середній) - 1,55;</a:t>
            </a:r>
          </a:p>
          <a:p>
            <a:pPr algn="ctr"/>
            <a:r>
              <a:rPr lang="uk-UA" sz="2000" dirty="0" smtClean="0">
                <a:latin typeface="Times New Roman" panose="02020603050405020304" pitchFamily="18" charset="0"/>
                <a:cs typeface="Times New Roman" panose="02020603050405020304" pitchFamily="18" charset="0"/>
              </a:rPr>
              <a:t>заняття спортом не менше 6 разів / тиждень (високий) - 1,725;</a:t>
            </a:r>
          </a:p>
          <a:p>
            <a:pPr algn="ctr"/>
            <a:r>
              <a:rPr lang="uk-UA" sz="2000" dirty="0" smtClean="0">
                <a:latin typeface="Times New Roman" panose="02020603050405020304" pitchFamily="18" charset="0"/>
                <a:cs typeface="Times New Roman" panose="02020603050405020304" pitchFamily="18" charset="0"/>
              </a:rPr>
              <a:t>професійні тренування (дуже високий) - 1,9.</a:t>
            </a:r>
          </a:p>
          <a:p>
            <a:endParaRPr lang="uk-UA" sz="2000" dirty="0">
              <a:latin typeface="Times New Roman" panose="02020603050405020304" pitchFamily="18" charset="0"/>
              <a:cs typeface="Times New Roman" panose="02020603050405020304" pitchFamily="18" charset="0"/>
            </a:endParaRPr>
          </a:p>
          <a:p>
            <a:endParaRPr lang="uk-UA" sz="2400" b="0" i="0" dirty="0">
              <a:solidFill>
                <a:srgbClr val="FFC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6438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87085" y="274950"/>
            <a:ext cx="11930743" cy="2862322"/>
          </a:xfrm>
          <a:prstGeom prst="rect">
            <a:avLst/>
          </a:prstGeom>
        </p:spPr>
        <p:txBody>
          <a:bodyPr wrap="square">
            <a:spAutoFit/>
          </a:bodyPr>
          <a:lstStyle/>
          <a:p>
            <a:pPr indent="450215" algn="ctr">
              <a:lnSpc>
                <a:spcPct val="150000"/>
              </a:lnSpc>
              <a:spcAft>
                <a:spcPts val="0"/>
              </a:spcAft>
            </a:pP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ВАЖЛИВЕ ЗНАЧЕННЯ МАЄ СПІВВІДНОШЕННЯ </a:t>
            </a:r>
          </a:p>
          <a:p>
            <a:pPr indent="450215" algn="ctr">
              <a:lnSpc>
                <a:spcPct val="150000"/>
              </a:lnSpc>
              <a:spcAft>
                <a:spcPts val="0"/>
              </a:spcAft>
            </a:pP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БІЛКІВ ДО ЖИРІВ І ВУГЛЕВОДІВ В РАЦІОНІ.</a:t>
            </a:r>
          </a:p>
          <a:p>
            <a:pPr indent="450215" algn="ctr">
              <a:lnSpc>
                <a:spcPct val="150000"/>
              </a:lnSpc>
            </a:pPr>
            <a:r>
              <a:rPr lang="uk-UA" sz="24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ДЛЯ ДІТЕЙ БІЛЬШ РАННЬОГО ВІКУ - 1:2:3, </a:t>
            </a:r>
            <a:endParaRPr lang="uk-UA" sz="24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ctr">
              <a:lnSpc>
                <a:spcPct val="150000"/>
              </a:lnSpc>
              <a:spcAft>
                <a:spcPts val="0"/>
              </a:spcAft>
            </a:pPr>
            <a:r>
              <a:rPr lang="uk-UA" sz="24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ДЛЯ ДІТЕЙ МОЛОДШОГО ШКІЛЬНОГО ВІКУ  - 1:1:6, </a:t>
            </a:r>
          </a:p>
          <a:p>
            <a:pPr indent="450215" algn="ctr">
              <a:lnSpc>
                <a:spcPct val="150000"/>
              </a:lnSpc>
              <a:spcAft>
                <a:spcPts val="0"/>
              </a:spcAft>
            </a:pPr>
            <a:r>
              <a:rPr lang="uk-UA" sz="24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ДЛЯ ДОРОСЛИХ-1:1:4</a:t>
            </a:r>
            <a:endParaRPr lang="uk-UA" sz="24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descr="7cec12bf-2a37-4975-bba1-008abe0d32c51620726679342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9503" y="3343275"/>
            <a:ext cx="5738326" cy="32385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9" name="Рисунок 8" descr="Тарілка здорового харчування пацієнта - Foodicin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174" y="3343275"/>
            <a:ext cx="5782451" cy="32385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2695547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0" y="-47214"/>
            <a:ext cx="12055151" cy="5601533"/>
          </a:xfrm>
          <a:prstGeom prst="rect">
            <a:avLst/>
          </a:prstGeom>
          <a:solidFill>
            <a:schemeClr val="accent5">
              <a:lumMod val="40000"/>
              <a:lumOff val="60000"/>
            </a:schemeClr>
          </a:solidFill>
        </p:spPr>
        <p:txBody>
          <a:bodyPr wrap="square">
            <a:spAutoFit/>
          </a:bodyPr>
          <a:lstStyle/>
          <a:p>
            <a:pPr indent="450215" algn="ctr">
              <a:spcAft>
                <a:spcPts val="0"/>
              </a:spcAft>
            </a:pPr>
            <a:r>
              <a:rPr lang="uk-UA" sz="24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БІЛКИ</a:t>
            </a:r>
            <a:r>
              <a:rPr lang="uk-UA" sz="24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«протеїни» (грец. </a:t>
            </a:r>
            <a:r>
              <a:rPr lang="ru-RU" sz="2800" i="1" dirty="0">
                <a:solidFill>
                  <a:srgbClr val="FF0000"/>
                </a:solidFill>
                <a:latin typeface="Times New Roman" panose="02020603050405020304" pitchFamily="18" charset="0"/>
                <a:cs typeface="Times New Roman" panose="02020603050405020304" pitchFamily="18" charset="0"/>
              </a:rPr>
              <a:t>protos</a:t>
            </a:r>
            <a:r>
              <a:rPr lang="ru-RU" sz="2800" dirty="0">
                <a:solidFill>
                  <a:srgbClr val="FF0000"/>
                </a:solidFill>
                <a:latin typeface="Times New Roman" panose="02020603050405020304" pitchFamily="18" charset="0"/>
                <a:cs typeface="Times New Roman" panose="02020603050405020304" pitchFamily="18" charset="0"/>
              </a:rPr>
              <a:t> — перший, найважливіший) </a:t>
            </a:r>
            <a:endParaRPr lang="ru-RU" sz="2800" dirty="0" smtClean="0">
              <a:solidFill>
                <a:srgbClr val="FF0000"/>
              </a:solidFill>
              <a:latin typeface="Times New Roman" panose="02020603050405020304" pitchFamily="18" charset="0"/>
              <a:cs typeface="Times New Roman" panose="02020603050405020304" pitchFamily="18" charset="0"/>
            </a:endParaRPr>
          </a:p>
          <a:p>
            <a:pPr indent="450215" algn="ctr">
              <a:spcAft>
                <a:spcPts val="0"/>
              </a:spcAft>
            </a:pPr>
            <a:r>
              <a:rPr lang="uk-UA" sz="24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ОСНОВНА РЕЧОВИНА ВСЬОГО ЖИВОГО </a:t>
            </a:r>
          </a:p>
          <a:p>
            <a:pPr indent="450215">
              <a:spcAft>
                <a:spcPts val="0"/>
              </a:spcAft>
            </a:pP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білка побудовані клітини і тканини будь-якого організму. Оптимальним є споживання білка в кількості </a:t>
            </a: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10-15%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добової енергетичної цінності раціону. Орієнтовно добова потреба організму в білку становить 85-90 г, зокрема на частку тваринних білків має припадати 40-45 г. Біологічна цінність білків залежить від їхнього амінокислотного складу. </a:t>
            </a:r>
            <a:endPar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uk-UA" dirty="0">
                <a:solidFill>
                  <a:schemeClr val="bg1"/>
                </a:solidFill>
                <a:latin typeface="Times New Roman" panose="02020603050405020304" pitchFamily="18" charset="0"/>
                <a:cs typeface="Times New Roman" panose="02020603050405020304" pitchFamily="18" charset="0"/>
              </a:rPr>
              <a:t>Білки є будівельною основою кожного органу, кожної клітини людського організму, вони виконують найрізноманітніші завдання. В</a:t>
            </a:r>
            <a:r>
              <a:rPr lang="uk-UA" dirty="0" smtClean="0">
                <a:solidFill>
                  <a:schemeClr val="bg1"/>
                </a:solidFill>
                <a:latin typeface="Times New Roman" panose="02020603050405020304" pitchFamily="18" charset="0"/>
                <a:cs typeface="Times New Roman" panose="02020603050405020304" pitchFamily="18" charset="0"/>
              </a:rPr>
              <a:t>ходять </a:t>
            </a:r>
            <a:r>
              <a:rPr lang="uk-UA" dirty="0">
                <a:solidFill>
                  <a:schemeClr val="bg1"/>
                </a:solidFill>
                <a:latin typeface="Times New Roman" panose="02020603050405020304" pitchFamily="18" charset="0"/>
                <a:cs typeface="Times New Roman" panose="02020603050405020304" pitchFamily="18" charset="0"/>
              </a:rPr>
              <a:t>до складу серця, мозку, м’язів і кісток, але й слугують матеріалом для утворення ферментів, гормонів, гемоглобіну. Їх молекули беруть участь в усіх основних процесах життєдіяльності. Із припиненням обміну речовин припиняється життя. Утворення нового білка в організмі людини відбувається безперервно, </a:t>
            </a:r>
            <a:r>
              <a:rPr lang="uk-UA" dirty="0" smtClean="0">
                <a:solidFill>
                  <a:schemeClr val="bg1"/>
                </a:solidFill>
                <a:latin typeface="Times New Roman" panose="02020603050405020304" pitchFamily="18" charset="0"/>
                <a:cs typeface="Times New Roman" panose="02020603050405020304" pitchFamily="18" charset="0"/>
              </a:rPr>
              <a:t>тому </a:t>
            </a:r>
            <a:r>
              <a:rPr lang="uk-UA" dirty="0">
                <a:solidFill>
                  <a:schemeClr val="bg1"/>
                </a:solidFill>
                <a:latin typeface="Times New Roman" panose="02020603050405020304" pitchFamily="18" charset="0"/>
                <a:cs typeface="Times New Roman" panose="02020603050405020304" pitchFamily="18" charset="0"/>
              </a:rPr>
              <a:t>що замість відмерлих клітин крові, шкіри, слизової оболонки створюються нові, молоді </a:t>
            </a:r>
            <a:r>
              <a:rPr lang="uk-UA" dirty="0" smtClean="0">
                <a:solidFill>
                  <a:schemeClr val="bg1"/>
                </a:solidFill>
                <a:latin typeface="Times New Roman" panose="02020603050405020304" pitchFamily="18" charset="0"/>
                <a:cs typeface="Times New Roman" panose="02020603050405020304" pitchFamily="18" charset="0"/>
              </a:rPr>
              <a:t>клітини.</a:t>
            </a:r>
          </a:p>
          <a:p>
            <a:pPr indent="450215" algn="just">
              <a:spcAft>
                <a:spcPts val="0"/>
              </a:spcAft>
            </a:pP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a:t>
            </a: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сі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білки полімери, мономерами яких є амінокислоти. До склада білків входить приблизно 20 амінокислот. Амінокислоти, які йдуть на утворення білків організму, нерівноцінні. </a:t>
            </a:r>
            <a:endPar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Деякі амінокислоти (</a:t>
            </a:r>
            <a:r>
              <a:rPr lang="uk-UA" dirty="0" smtClean="0">
                <a:solidFill>
                  <a:schemeClr val="bg1"/>
                </a:solidFill>
                <a:latin typeface="Times New Roman" pitchFamily="18" charset="0"/>
                <a:cs typeface="Times New Roman" pitchFamily="18" charset="0"/>
              </a:rPr>
              <a:t>валін, лейцин, ізолейцин, лізин, метіонін, треонін, триптофан, гістидин, фенілаланін</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9 незамінні для організму. Якщо в їжі відсутня незамінна амінокислота, то синтез білків в організмі різко порушується. </a:t>
            </a:r>
          </a:p>
          <a:p>
            <a:pPr indent="450215" algn="just">
              <a:spcAft>
                <a:spcPts val="0"/>
              </a:spcAft>
            </a:pP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Але є амінокислоти, які можуть бути замінені іншими або синтезовані у самому організмі - це замінні амінокислоти - Тирозин, цистеїн, аргінін, глютамін, гліцин, пролін, аспартат, аспарагін, аланін, серин. </a:t>
            </a:r>
          </a:p>
          <a:p>
            <a:pPr indent="450215" algn="just">
              <a:spcAft>
                <a:spcPts val="0"/>
              </a:spcAft>
            </a:pPr>
            <a:r>
              <a:rPr lang="uk-UA" dirty="0">
                <a:solidFill>
                  <a:schemeClr val="bg1"/>
                </a:solidFill>
                <a:latin typeface="Times New Roman" pitchFamily="18" charset="0"/>
                <a:cs typeface="Times New Roman" pitchFamily="18" charset="0"/>
              </a:rPr>
              <a:t> Джерела білка зазвичай поділяють на білки тваринного походження та білки рослинного походження. Хорошими джерелами тваринного білка є м'ясо, сир, яйця та риба. Хорошими джерелами рослинного білка є квасоля, бобові, горіхи та зернові продукти.</a:t>
            </a:r>
            <a:endParaRPr lang="uk-UA" dirty="0">
              <a:solidFill>
                <a:schemeClr val="bg1"/>
              </a:solidFill>
              <a:effectLst/>
              <a:latin typeface="Times New Roman" pitchFamily="18" charset="0"/>
              <a:ea typeface="Calibri" panose="020F0502020204030204" pitchFamily="34" charset="0"/>
              <a:cs typeface="Times New Roman" pitchFamily="18" charset="0"/>
            </a:endParaRPr>
          </a:p>
        </p:txBody>
      </p:sp>
      <p:pic>
        <p:nvPicPr>
          <p:cNvPr id="6" name="Рисунок 5" descr="Чим тернополяни можуть замінити м'ясо в піст — Терен"/>
          <p:cNvPicPr/>
          <p:nvPr/>
        </p:nvPicPr>
        <p:blipFill>
          <a:blip r:embed="rId2">
            <a:extLst>
              <a:ext uri="{28A0092B-C50C-407E-A947-70E740481C1C}">
                <a14:useLocalDpi xmlns:a14="http://schemas.microsoft.com/office/drawing/2010/main" val="0"/>
              </a:ext>
            </a:extLst>
          </a:blip>
          <a:srcRect/>
          <a:stretch>
            <a:fillRect/>
          </a:stretch>
        </p:blipFill>
        <p:spPr bwMode="auto">
          <a:xfrm>
            <a:off x="8789438" y="5554320"/>
            <a:ext cx="2369974" cy="1231105"/>
          </a:xfrm>
          <a:prstGeom prst="rect">
            <a:avLst/>
          </a:prstGeom>
          <a:noFill/>
          <a:ln>
            <a:noFill/>
          </a:ln>
        </p:spPr>
      </p:pic>
      <p:pic>
        <p:nvPicPr>
          <p:cNvPr id="4" name="Рисунок 3" descr="Як їжа впливає на наш імунітет? | Добрадiя"/>
          <p:cNvPicPr/>
          <p:nvPr/>
        </p:nvPicPr>
        <p:blipFill>
          <a:blip r:embed="rId3">
            <a:extLst>
              <a:ext uri="{28A0092B-C50C-407E-A947-70E740481C1C}">
                <a14:useLocalDpi xmlns:a14="http://schemas.microsoft.com/office/drawing/2010/main" val="0"/>
              </a:ext>
            </a:extLst>
          </a:blip>
          <a:srcRect/>
          <a:stretch>
            <a:fillRect/>
          </a:stretch>
        </p:blipFill>
        <p:spPr bwMode="auto">
          <a:xfrm>
            <a:off x="1004361" y="5591909"/>
            <a:ext cx="2360644" cy="1231106"/>
          </a:xfrm>
          <a:prstGeom prst="rect">
            <a:avLst/>
          </a:prstGeom>
          <a:noFill/>
          <a:ln>
            <a:noFill/>
          </a:ln>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7" name="Рисунок 6" descr="Macros for Cutting: Count Your Way to Fat Loss – StrengthLog"/>
          <p:cNvPicPr/>
          <p:nvPr/>
        </p:nvPicPr>
        <p:blipFill>
          <a:blip r:embed="rId4"/>
          <a:srcRect/>
          <a:stretch>
            <a:fillRect/>
          </a:stretch>
        </p:blipFill>
        <p:spPr bwMode="auto">
          <a:xfrm>
            <a:off x="4369366" y="5554319"/>
            <a:ext cx="3291068" cy="1268696"/>
          </a:xfrm>
          <a:prstGeom prst="rect">
            <a:avLst/>
          </a:prstGeom>
          <a:noFill/>
          <a:ln w="9525">
            <a:noFill/>
            <a:miter lim="800000"/>
            <a:headEnd/>
            <a:tailEnd/>
          </a:ln>
        </p:spPr>
      </p:pic>
    </p:spTree>
    <p:extLst>
      <p:ext uri="{BB962C8B-B14F-4D97-AF65-F5344CB8AC3E}">
        <p14:creationId xmlns:p14="http://schemas.microsoft.com/office/powerpoint/2010/main" val="30431843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Чим тернополяни можуть замінити м'ясо в піст — Терен"/>
          <p:cNvPicPr/>
          <p:nvPr/>
        </p:nvPicPr>
        <p:blipFill>
          <a:blip r:embed="rId2">
            <a:extLst>
              <a:ext uri="{28A0092B-C50C-407E-A947-70E740481C1C}">
                <a14:useLocalDpi xmlns:a14="http://schemas.microsoft.com/office/drawing/2010/main" val="0"/>
              </a:ext>
            </a:extLst>
          </a:blip>
          <a:srcRect/>
          <a:stretch>
            <a:fillRect/>
          </a:stretch>
        </p:blipFill>
        <p:spPr bwMode="auto">
          <a:xfrm>
            <a:off x="8789438" y="5554320"/>
            <a:ext cx="2369974" cy="1231105"/>
          </a:xfrm>
          <a:prstGeom prst="rect">
            <a:avLst/>
          </a:prstGeom>
          <a:noFill/>
          <a:ln>
            <a:noFill/>
          </a:ln>
        </p:spPr>
      </p:pic>
      <p:pic>
        <p:nvPicPr>
          <p:cNvPr id="7" name="Рисунок 6" descr="Macros for Cutting: Count Your Way to Fat Loss – StrengthLog"/>
          <p:cNvPicPr/>
          <p:nvPr/>
        </p:nvPicPr>
        <p:blipFill>
          <a:blip r:embed="rId3"/>
          <a:srcRect/>
          <a:stretch>
            <a:fillRect/>
          </a:stretch>
        </p:blipFill>
        <p:spPr bwMode="auto">
          <a:xfrm>
            <a:off x="4369366" y="5554319"/>
            <a:ext cx="3291068" cy="1268696"/>
          </a:xfrm>
          <a:prstGeom prst="rect">
            <a:avLst/>
          </a:prstGeom>
          <a:noFill/>
          <a:ln w="9525">
            <a:noFill/>
            <a:miter lim="800000"/>
            <a:headEnd/>
            <a:tailEnd/>
          </a:ln>
        </p:spPr>
      </p:pic>
      <p:pic>
        <p:nvPicPr>
          <p:cNvPr id="4" name="Рисунок 3" descr="Як їжа впливає на наш імунітет? | Добрадiя"/>
          <p:cNvPicPr/>
          <p:nvPr/>
        </p:nvPicPr>
        <p:blipFill>
          <a:blip r:embed="rId4">
            <a:extLst>
              <a:ext uri="{28A0092B-C50C-407E-A947-70E740481C1C}">
                <a14:useLocalDpi xmlns:a14="http://schemas.microsoft.com/office/drawing/2010/main" val="0"/>
              </a:ext>
            </a:extLst>
          </a:blip>
          <a:srcRect/>
          <a:stretch>
            <a:fillRect/>
          </a:stretch>
        </p:blipFill>
        <p:spPr bwMode="auto">
          <a:xfrm>
            <a:off x="1007705" y="5591908"/>
            <a:ext cx="2357299" cy="1266091"/>
          </a:xfrm>
          <a:prstGeom prst="rect">
            <a:avLst/>
          </a:prstGeom>
          <a:noFill/>
          <a:ln>
            <a:noFill/>
          </a:ln>
        </p:spPr>
      </p:pic>
      <p:sp>
        <p:nvSpPr>
          <p:cNvPr id="2" name="Прямокутник 1"/>
          <p:cNvSpPr/>
          <p:nvPr/>
        </p:nvSpPr>
        <p:spPr>
          <a:xfrm>
            <a:off x="130629" y="144264"/>
            <a:ext cx="11924522" cy="6678751"/>
          </a:xfrm>
          <a:prstGeom prst="rect">
            <a:avLst/>
          </a:prstGeom>
          <a:gradFill flip="none" rotWithShape="1">
            <a:gsLst>
              <a:gs pos="0">
                <a:schemeClr val="accent5">
                  <a:tint val="64000"/>
                  <a:lumMod val="118000"/>
                </a:schemeClr>
              </a:gs>
              <a:gs pos="100000">
                <a:schemeClr val="accent5">
                  <a:tint val="92000"/>
                  <a:alpha val="100000"/>
                  <a:lumMod val="110000"/>
                </a:schemeClr>
              </a:gs>
            </a:gsLst>
            <a:path path="circle">
              <a:fillToRect r="100000" b="100000"/>
            </a:path>
            <a:tileRect l="-100000" t="-100000"/>
          </a:gradFill>
        </p:spPr>
        <p:style>
          <a:lnRef idx="1">
            <a:schemeClr val="accent5"/>
          </a:lnRef>
          <a:fillRef idx="2">
            <a:schemeClr val="accent5"/>
          </a:fillRef>
          <a:effectRef idx="1">
            <a:schemeClr val="accent5"/>
          </a:effectRef>
          <a:fontRef idx="minor">
            <a:schemeClr val="dk1"/>
          </a:fontRef>
        </p:style>
        <p:txBody>
          <a:bodyPr wrap="square">
            <a:spAutoFit/>
          </a:bodyPr>
          <a:lstStyle/>
          <a:p>
            <a:pPr indent="450215" algn="ctr">
              <a:spcAft>
                <a:spcPts val="0"/>
              </a:spcAft>
            </a:pPr>
            <a:r>
              <a:rPr lang="uk-UA" sz="2800" b="1" dirty="0">
                <a:solidFill>
                  <a:srgbClr val="7030A0"/>
                </a:solidFill>
                <a:latin typeface="Times New Roman" panose="02020603050405020304" pitchFamily="18" charset="0"/>
                <a:cs typeface="Times New Roman" panose="02020603050405020304" pitchFamily="18" charset="0"/>
              </a:rPr>
              <a:t>Функції білків в організмі </a:t>
            </a:r>
            <a:endParaRPr lang="uk-UA" sz="2800" b="1" dirty="0" smtClean="0">
              <a:solidFill>
                <a:srgbClr val="7030A0"/>
              </a:solidFill>
              <a:latin typeface="Times New Roman" panose="02020603050405020304" pitchFamily="18" charset="0"/>
              <a:cs typeface="Times New Roman" panose="02020603050405020304" pitchFamily="18" charset="0"/>
            </a:endParaRPr>
          </a:p>
          <a:p>
            <a:pPr algn="just" fontAlgn="base"/>
            <a:r>
              <a:rPr lang="uk-UA" b="1"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rgbClr val="C00000"/>
                </a:solidFill>
                <a:latin typeface="Times New Roman" panose="02020603050405020304" pitchFamily="18" charset="0"/>
                <a:cs typeface="Times New Roman" panose="02020603050405020304" pitchFamily="18" charset="0"/>
              </a:rPr>
              <a:t>Структурна </a:t>
            </a:r>
            <a:r>
              <a:rPr lang="uk-UA" sz="2000" b="1" dirty="0">
                <a:solidFill>
                  <a:srgbClr val="C00000"/>
                </a:solidFill>
                <a:latin typeface="Times New Roman" panose="02020603050405020304" pitchFamily="18" charset="0"/>
                <a:cs typeface="Times New Roman" panose="02020603050405020304" pitchFamily="18" charset="0"/>
              </a:rPr>
              <a:t>функція</a:t>
            </a:r>
            <a:r>
              <a:rPr lang="uk-UA" sz="2000" dirty="0">
                <a:solidFill>
                  <a:schemeClr val="bg1"/>
                </a:solidFill>
                <a:latin typeface="Times New Roman" panose="02020603050405020304" pitchFamily="18" charset="0"/>
                <a:cs typeface="Times New Roman" panose="02020603050405020304" pitchFamily="18" charset="0"/>
              </a:rPr>
              <a:t>. Забезпечується структурними білками, які відповідають за підтримання форми і стабільності клітин і </a:t>
            </a:r>
            <a:r>
              <a:rPr lang="uk-UA" sz="2000" dirty="0" smtClean="0">
                <a:solidFill>
                  <a:schemeClr val="bg1"/>
                </a:solidFill>
                <a:latin typeface="Times New Roman" panose="02020603050405020304" pitchFamily="18" charset="0"/>
                <a:cs typeface="Times New Roman" panose="02020603050405020304" pitchFamily="18" charset="0"/>
              </a:rPr>
              <a:t>тканин; </a:t>
            </a:r>
            <a:r>
              <a:rPr lang="uk-UA" sz="2000" b="1" dirty="0">
                <a:solidFill>
                  <a:schemeClr val="bg1"/>
                </a:solidFill>
                <a:latin typeface="Times New Roman" panose="02020603050405020304" pitchFamily="18" charset="0"/>
                <a:cs typeface="Times New Roman" panose="02020603050405020304" pitchFamily="18" charset="0"/>
              </a:rPr>
              <a:t>колаген</a:t>
            </a:r>
            <a:r>
              <a:rPr lang="uk-UA" sz="2000" dirty="0">
                <a:solidFill>
                  <a:schemeClr val="bg1"/>
                </a:solidFill>
                <a:latin typeface="Times New Roman" panose="02020603050405020304" pitchFamily="18" charset="0"/>
                <a:cs typeface="Times New Roman" panose="02020603050405020304" pitchFamily="18" charset="0"/>
              </a:rPr>
              <a:t> - входить до складу шкіри, сухожиль, </a:t>
            </a:r>
            <a:r>
              <a:rPr lang="uk-UA" sz="2000" dirty="0" smtClean="0">
                <a:solidFill>
                  <a:schemeClr val="bg1"/>
                </a:solidFill>
                <a:latin typeface="Times New Roman" panose="02020603050405020304" pitchFamily="18" charset="0"/>
                <a:cs typeface="Times New Roman" panose="02020603050405020304" pitchFamily="18" charset="0"/>
              </a:rPr>
              <a:t>хрящів; </a:t>
            </a:r>
            <a:r>
              <a:rPr lang="uk-UA" sz="2000" b="1" dirty="0" smtClean="0">
                <a:solidFill>
                  <a:schemeClr val="bg1"/>
                </a:solidFill>
                <a:latin typeface="Times New Roman" panose="02020603050405020304" pitchFamily="18" charset="0"/>
                <a:cs typeface="Times New Roman" panose="02020603050405020304" pitchFamily="18" charset="0"/>
              </a:rPr>
              <a:t>еластин</a:t>
            </a:r>
            <a:r>
              <a:rPr lang="uk-UA" sz="2000" b="1"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 входить до складу зв'язок та </a:t>
            </a:r>
            <a:r>
              <a:rPr lang="uk-UA" sz="2000" dirty="0" smtClean="0">
                <a:solidFill>
                  <a:schemeClr val="bg1"/>
                </a:solidFill>
                <a:latin typeface="Times New Roman" panose="02020603050405020304" pitchFamily="18" charset="0"/>
                <a:cs typeface="Times New Roman" panose="02020603050405020304" pitchFamily="18" charset="0"/>
              </a:rPr>
              <a:t>шкіри; </a:t>
            </a:r>
            <a:r>
              <a:rPr lang="uk-UA" sz="2000" b="1" dirty="0" smtClean="0">
                <a:solidFill>
                  <a:schemeClr val="bg1"/>
                </a:solidFill>
                <a:latin typeface="Times New Roman" panose="02020603050405020304" pitchFamily="18" charset="0"/>
                <a:cs typeface="Times New Roman" panose="02020603050405020304" pitchFamily="18" charset="0"/>
              </a:rPr>
              <a:t>осеїн</a:t>
            </a:r>
            <a:r>
              <a:rPr lang="uk-UA" sz="2000" b="1"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 конпонент кісток, який надає їм </a:t>
            </a:r>
            <a:r>
              <a:rPr lang="uk-UA" sz="2000" dirty="0" smtClean="0">
                <a:solidFill>
                  <a:schemeClr val="bg1"/>
                </a:solidFill>
                <a:latin typeface="Times New Roman" panose="02020603050405020304" pitchFamily="18" charset="0"/>
                <a:cs typeface="Times New Roman" panose="02020603050405020304" pitchFamily="18" charset="0"/>
              </a:rPr>
              <a:t>пружності; </a:t>
            </a:r>
            <a:r>
              <a:rPr lang="uk-UA" sz="2000" b="1" dirty="0" smtClean="0">
                <a:solidFill>
                  <a:schemeClr val="bg1"/>
                </a:solidFill>
                <a:latin typeface="Times New Roman" panose="02020603050405020304" pitchFamily="18" charset="0"/>
                <a:cs typeface="Times New Roman" panose="02020603050405020304" pitchFamily="18" charset="0"/>
              </a:rPr>
              <a:t>кератини</a:t>
            </a:r>
            <a:r>
              <a:rPr lang="uk-UA" sz="2000" dirty="0">
                <a:solidFill>
                  <a:schemeClr val="bg1"/>
                </a:solidFill>
                <a:latin typeface="Times New Roman" panose="02020603050405020304" pitchFamily="18" charset="0"/>
                <a:cs typeface="Times New Roman" panose="02020603050405020304" pitchFamily="18" charset="0"/>
              </a:rPr>
              <a:t> - входять до складу шкіри та її похідних (волосся, нігтів, пір'я</a:t>
            </a:r>
            <a:r>
              <a:rPr lang="uk-UA" sz="2000" dirty="0" smtClean="0">
                <a:solidFill>
                  <a:schemeClr val="bg1"/>
                </a:solidFill>
                <a:latin typeface="Times New Roman" panose="02020603050405020304" pitchFamily="18" charset="0"/>
                <a:cs typeface="Times New Roman" panose="02020603050405020304" pitchFamily="18" charset="0"/>
              </a:rPr>
              <a:t>)</a:t>
            </a:r>
          </a:p>
          <a:p>
            <a:pPr algn="just" fontAlgn="base"/>
            <a:r>
              <a:rPr lang="uk-UA" sz="2000" b="1"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rgbClr val="C00000"/>
                </a:solidFill>
                <a:latin typeface="Times New Roman" panose="02020603050405020304" pitchFamily="18" charset="0"/>
                <a:cs typeface="Times New Roman" panose="02020603050405020304" pitchFamily="18" charset="0"/>
              </a:rPr>
              <a:t>Транспортна </a:t>
            </a:r>
            <a:r>
              <a:rPr lang="uk-UA" sz="2000" b="1" dirty="0">
                <a:solidFill>
                  <a:srgbClr val="C00000"/>
                </a:solidFill>
                <a:latin typeface="Times New Roman" panose="02020603050405020304" pitchFamily="18" charset="0"/>
                <a:cs typeface="Times New Roman" panose="02020603050405020304" pitchFamily="18" charset="0"/>
              </a:rPr>
              <a:t>функція</a:t>
            </a:r>
            <a:r>
              <a:rPr lang="uk-UA" sz="2000" b="1" dirty="0">
                <a:solidFill>
                  <a:schemeClr val="bg1"/>
                </a:solidFill>
                <a:latin typeface="Times New Roman" panose="02020603050405020304" pitchFamily="18" charset="0"/>
                <a:cs typeface="Times New Roman" panose="02020603050405020304" pitchFamily="18" charset="0"/>
              </a:rPr>
              <a:t>.</a:t>
            </a:r>
            <a:r>
              <a:rPr lang="uk-UA" sz="2000" dirty="0">
                <a:solidFill>
                  <a:schemeClr val="bg1"/>
                </a:solidFill>
                <a:latin typeface="Times New Roman" panose="02020603050405020304" pitchFamily="18" charset="0"/>
                <a:cs typeface="Times New Roman" panose="02020603050405020304" pitchFamily="18" charset="0"/>
              </a:rPr>
              <a:t> Забезпечується білками: гемоглобін (переносник кисню та вуглекислого газу до тканин і легень), преальбумін (переносник гормонів щитовидної залози – тироксин і трийодтиронін), іонні канали (транспорт іонів і метаболітів через біологічні </a:t>
            </a:r>
            <a:r>
              <a:rPr lang="uk-UA" sz="2000" dirty="0" smtClean="0">
                <a:solidFill>
                  <a:schemeClr val="bg1"/>
                </a:solidFill>
                <a:latin typeface="Times New Roman" panose="02020603050405020304" pitchFamily="18" charset="0"/>
                <a:cs typeface="Times New Roman" panose="02020603050405020304" pitchFamily="18" charset="0"/>
              </a:rPr>
              <a:t>мембрани); </a:t>
            </a:r>
            <a:r>
              <a:rPr lang="ru-RU" sz="2000" b="1" dirty="0" smtClean="0">
                <a:solidFill>
                  <a:schemeClr val="bg1"/>
                </a:solidFill>
                <a:latin typeface="Times New Roman" panose="02020603050405020304" pitchFamily="18" charset="0"/>
                <a:cs typeface="Times New Roman" panose="02020603050405020304" pitchFamily="18" charset="0"/>
              </a:rPr>
              <a:t>альбумін</a:t>
            </a:r>
            <a:r>
              <a:rPr lang="ru-RU" sz="2000" dirty="0">
                <a:solidFill>
                  <a:schemeClr val="bg1"/>
                </a:solidFill>
                <a:latin typeface="Times New Roman" panose="02020603050405020304" pitchFamily="18" charset="0"/>
                <a:cs typeface="Times New Roman" panose="02020603050405020304" pitchFamily="18" charset="0"/>
              </a:rPr>
              <a:t> – переносить жирні </a:t>
            </a:r>
            <a:r>
              <a:rPr lang="ru-RU" sz="2000" dirty="0" smtClean="0">
                <a:solidFill>
                  <a:schemeClr val="bg1"/>
                </a:solidFill>
                <a:latin typeface="Times New Roman" panose="02020603050405020304" pitchFamily="18" charset="0"/>
                <a:cs typeface="Times New Roman" panose="02020603050405020304" pitchFamily="18" charset="0"/>
              </a:rPr>
              <a:t>кислоти.</a:t>
            </a:r>
            <a:endParaRPr lang="ru-RU" sz="2000" dirty="0">
              <a:solidFill>
                <a:schemeClr val="bg1"/>
              </a:solidFill>
              <a:latin typeface="Times New Roman" panose="02020603050405020304" pitchFamily="18" charset="0"/>
              <a:cs typeface="Times New Roman" panose="02020603050405020304" pitchFamily="18" charset="0"/>
            </a:endParaRPr>
          </a:p>
          <a:p>
            <a:pPr indent="450215" algn="just">
              <a:spcAft>
                <a:spcPts val="0"/>
              </a:spcAft>
            </a:pPr>
            <a:r>
              <a:rPr lang="uk-UA" sz="2000" b="1" dirty="0" smtClean="0">
                <a:solidFill>
                  <a:srgbClr val="C00000"/>
                </a:solidFill>
                <a:latin typeface="Times New Roman" panose="02020603050405020304" pitchFamily="18" charset="0"/>
                <a:cs typeface="Times New Roman" panose="02020603050405020304" pitchFamily="18" charset="0"/>
              </a:rPr>
              <a:t>Захисна </a:t>
            </a:r>
            <a:r>
              <a:rPr lang="uk-UA" sz="2000" b="1" dirty="0">
                <a:solidFill>
                  <a:srgbClr val="C00000"/>
                </a:solidFill>
                <a:latin typeface="Times New Roman" panose="02020603050405020304" pitchFamily="18" charset="0"/>
                <a:cs typeface="Times New Roman" panose="02020603050405020304" pitchFamily="18" charset="0"/>
              </a:rPr>
              <a:t>функція</a:t>
            </a:r>
            <a:r>
              <a:rPr lang="uk-UA" sz="2000" dirty="0">
                <a:solidFill>
                  <a:srgbClr val="C00000"/>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Цю </a:t>
            </a:r>
            <a:r>
              <a:rPr lang="uk-UA" sz="2000" dirty="0">
                <a:solidFill>
                  <a:schemeClr val="bg1"/>
                </a:solidFill>
                <a:latin typeface="Times New Roman" panose="02020603050405020304" pitchFamily="18" charset="0"/>
                <a:cs typeface="Times New Roman" panose="02020603050405020304" pitchFamily="18" charset="0"/>
              </a:rPr>
              <a:t>функцію виконує велика кількість білків, насамперед </a:t>
            </a:r>
            <a:r>
              <a:rPr lang="uk-UA" sz="2000" b="1" dirty="0">
                <a:solidFill>
                  <a:schemeClr val="bg1"/>
                </a:solidFill>
                <a:latin typeface="Times New Roman" panose="02020603050405020304" pitchFamily="18" charset="0"/>
                <a:cs typeface="Times New Roman" panose="02020603050405020304" pitchFamily="18" charset="0"/>
              </a:rPr>
              <a:t>імуноглобуліни (антитіла), інтерферони</a:t>
            </a:r>
            <a:r>
              <a:rPr lang="uk-UA" sz="2000" dirty="0">
                <a:solidFill>
                  <a:schemeClr val="bg1"/>
                </a:solidFill>
                <a:latin typeface="Times New Roman" panose="02020603050405020304" pitchFamily="18" charset="0"/>
                <a:cs typeface="Times New Roman" panose="02020603050405020304" pitchFamily="18" charset="0"/>
              </a:rPr>
              <a:t> , а також </a:t>
            </a:r>
            <a:r>
              <a:rPr lang="uk-UA" sz="2000" b="1" dirty="0">
                <a:solidFill>
                  <a:schemeClr val="bg1"/>
                </a:solidFill>
                <a:latin typeface="Times New Roman" panose="02020603050405020304" pitchFamily="18" charset="0"/>
                <a:cs typeface="Times New Roman" panose="02020603050405020304" pitchFamily="18" charset="0"/>
              </a:rPr>
              <a:t>фібриноген, тромбопластин та тромбін</a:t>
            </a:r>
            <a:r>
              <a:rPr lang="uk-UA" sz="2000" dirty="0">
                <a:solidFill>
                  <a:schemeClr val="bg1"/>
                </a:solidFill>
                <a:latin typeface="Times New Roman" panose="02020603050405020304" pitchFamily="18" charset="0"/>
                <a:cs typeface="Times New Roman" panose="02020603050405020304" pitchFamily="18" charset="0"/>
              </a:rPr>
              <a:t> – є білками, які приймають активну участь у згортанні крові.</a:t>
            </a:r>
            <a:endParaRPr lang="uk-UA" sz="2000" dirty="0" smtClean="0">
              <a:solidFill>
                <a:schemeClr val="bg1"/>
              </a:solidFill>
              <a:latin typeface="Times New Roman" panose="02020603050405020304" pitchFamily="18" charset="0"/>
              <a:cs typeface="Times New Roman" panose="02020603050405020304" pitchFamily="18" charset="0"/>
            </a:endParaRPr>
          </a:p>
          <a:p>
            <a:pPr indent="450215" algn="just">
              <a:spcAft>
                <a:spcPts val="0"/>
              </a:spcAft>
            </a:pPr>
            <a:r>
              <a:rPr lang="uk-UA" sz="2000" b="1" dirty="0" smtClean="0">
                <a:solidFill>
                  <a:srgbClr val="C00000"/>
                </a:solidFill>
                <a:latin typeface="Times New Roman" panose="02020603050405020304" pitchFamily="18" charset="0"/>
                <a:cs typeface="Times New Roman" panose="02020603050405020304" pitchFamily="18" charset="0"/>
              </a:rPr>
              <a:t>Регуляторна </a:t>
            </a:r>
            <a:r>
              <a:rPr lang="uk-UA" sz="2000" b="1" dirty="0">
                <a:solidFill>
                  <a:srgbClr val="C00000"/>
                </a:solidFill>
                <a:latin typeface="Times New Roman" panose="02020603050405020304" pitchFamily="18" charset="0"/>
                <a:cs typeface="Times New Roman" panose="02020603050405020304" pitchFamily="18" charset="0"/>
              </a:rPr>
              <a:t>функція</a:t>
            </a:r>
            <a:r>
              <a:rPr lang="uk-UA" sz="2000" b="1"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В біохімічних сигнальних ланцюгах білки виконують функції сигнальних речовин (гормонів) і гормональних рецепторів. Наприклад, </a:t>
            </a:r>
            <a:r>
              <a:rPr lang="uk-UA" sz="2000" b="1" dirty="0">
                <a:solidFill>
                  <a:schemeClr val="bg1"/>
                </a:solidFill>
                <a:latin typeface="Times New Roman" panose="02020603050405020304" pitchFamily="18" charset="0"/>
                <a:cs typeface="Times New Roman" panose="02020603050405020304" pitchFamily="18" charset="0"/>
              </a:rPr>
              <a:t>комплекс гормону росту соматотропіну</a:t>
            </a:r>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з </a:t>
            </a:r>
            <a:r>
              <a:rPr lang="uk-UA" sz="2000" dirty="0">
                <a:solidFill>
                  <a:schemeClr val="bg1"/>
                </a:solidFill>
                <a:latin typeface="Times New Roman" panose="02020603050405020304" pitchFamily="18" charset="0"/>
                <a:cs typeface="Times New Roman" panose="02020603050405020304" pitchFamily="18" charset="0"/>
              </a:rPr>
              <a:t>відповідним рецептором, інсулін (гормон, що регулює вуглеводний обмін). </a:t>
            </a:r>
            <a:endParaRPr lang="uk-UA" sz="2000" dirty="0" smtClean="0">
              <a:solidFill>
                <a:schemeClr val="bg1"/>
              </a:solidFill>
              <a:latin typeface="Times New Roman" panose="02020603050405020304" pitchFamily="18" charset="0"/>
              <a:cs typeface="Times New Roman" panose="02020603050405020304" pitchFamily="18" charset="0"/>
            </a:endParaRPr>
          </a:p>
          <a:p>
            <a:pPr indent="450215" algn="just">
              <a:spcAft>
                <a:spcPts val="0"/>
              </a:spcAft>
            </a:pPr>
            <a:r>
              <a:rPr lang="uk-UA" sz="2000" b="1" dirty="0" smtClean="0">
                <a:solidFill>
                  <a:srgbClr val="C00000"/>
                </a:solidFill>
                <a:latin typeface="Times New Roman" panose="02020603050405020304" pitchFamily="18" charset="0"/>
                <a:cs typeface="Times New Roman" panose="02020603050405020304" pitchFamily="18" charset="0"/>
              </a:rPr>
              <a:t>Каталітична </a:t>
            </a:r>
            <a:r>
              <a:rPr lang="uk-UA" sz="2000" b="1" dirty="0">
                <a:solidFill>
                  <a:srgbClr val="C00000"/>
                </a:solidFill>
                <a:latin typeface="Times New Roman" panose="02020603050405020304" pitchFamily="18" charset="0"/>
                <a:cs typeface="Times New Roman" panose="02020603050405020304" pitchFamily="18" charset="0"/>
              </a:rPr>
              <a:t>функція</a:t>
            </a:r>
            <a:r>
              <a:rPr lang="uk-UA" sz="2000" b="1"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Забезпечують ферменти. </a:t>
            </a:r>
            <a:endParaRPr lang="uk-UA" sz="2000" dirty="0" smtClean="0">
              <a:solidFill>
                <a:schemeClr val="bg1"/>
              </a:solidFill>
              <a:latin typeface="Times New Roman" panose="02020603050405020304" pitchFamily="18" charset="0"/>
              <a:cs typeface="Times New Roman" panose="02020603050405020304" pitchFamily="18" charset="0"/>
            </a:endParaRPr>
          </a:p>
          <a:p>
            <a:pPr indent="450215" algn="just">
              <a:spcAft>
                <a:spcPts val="0"/>
              </a:spcAft>
            </a:pPr>
            <a:r>
              <a:rPr lang="uk-UA" sz="2000" b="1" dirty="0" smtClean="0">
                <a:solidFill>
                  <a:srgbClr val="C00000"/>
                </a:solidFill>
                <a:latin typeface="Times New Roman" panose="02020603050405020304" pitchFamily="18" charset="0"/>
                <a:cs typeface="Times New Roman" panose="02020603050405020304" pitchFamily="18" charset="0"/>
              </a:rPr>
              <a:t>Рухова функція</a:t>
            </a:r>
            <a:r>
              <a:rPr lang="uk-UA" sz="2000" b="1" dirty="0" smtClean="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Взаємодія актину з міозином відповідає за м’язові скорочення та інші форми біологічної рухомості. </a:t>
            </a:r>
          </a:p>
          <a:p>
            <a:pPr algn="just" fontAlgn="base"/>
            <a:r>
              <a:rPr lang="uk-UA" sz="2000" b="1"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rgbClr val="C00000"/>
                </a:solidFill>
                <a:latin typeface="Times New Roman" panose="02020603050405020304" pitchFamily="18" charset="0"/>
                <a:cs typeface="Times New Roman" panose="02020603050405020304" pitchFamily="18" charset="0"/>
              </a:rPr>
              <a:t>Запасаюча </a:t>
            </a:r>
            <a:r>
              <a:rPr lang="uk-UA" sz="2000" b="1" dirty="0">
                <a:solidFill>
                  <a:srgbClr val="C00000"/>
                </a:solidFill>
                <a:latin typeface="Times New Roman" panose="02020603050405020304" pitchFamily="18" charset="0"/>
                <a:cs typeface="Times New Roman" panose="02020603050405020304" pitchFamily="18" charset="0"/>
              </a:rPr>
              <a:t>функція</a:t>
            </a:r>
            <a:r>
              <a:rPr lang="uk-UA" sz="2000" b="1" dirty="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Забезпечуються запасаючими білками, які містяться в рослинах, і є цінними харчовими речовинами. В організмах тварин м’язові білки служать резервними харчовими речовинами, які мобілізуються при </a:t>
            </a:r>
            <a:r>
              <a:rPr lang="uk-UA" sz="2000" dirty="0" smtClean="0">
                <a:solidFill>
                  <a:schemeClr val="bg1"/>
                </a:solidFill>
                <a:latin typeface="Times New Roman" panose="02020603050405020304" pitchFamily="18" charset="0"/>
                <a:cs typeface="Times New Roman" panose="02020603050405020304" pitchFamily="18" charset="0"/>
              </a:rPr>
              <a:t>потребі</a:t>
            </a:r>
            <a:r>
              <a:rPr lang="uk-UA" sz="2000" dirty="0">
                <a:solidFill>
                  <a:schemeClr val="bg1"/>
                </a:solidFill>
                <a:latin typeface="Times New Roman" panose="02020603050405020304" pitchFamily="18" charset="0"/>
                <a:cs typeface="Times New Roman" panose="02020603050405020304" pitchFamily="18" charset="0"/>
              </a:rPr>
              <a:t>;</a:t>
            </a:r>
            <a:r>
              <a:rPr lang="ru-RU" sz="2000" b="1" dirty="0" smtClean="0">
                <a:latin typeface="Times New Roman" panose="02020603050405020304" pitchFamily="18" charset="0"/>
                <a:cs typeface="Times New Roman" panose="02020603050405020304" pitchFamily="18" charset="0"/>
              </a:rPr>
              <a:t> </a:t>
            </a:r>
            <a:r>
              <a:rPr lang="ru-RU" sz="2000" b="1" dirty="0">
                <a:solidFill>
                  <a:schemeClr val="bg1"/>
                </a:solidFill>
                <a:latin typeface="Times New Roman" panose="02020603050405020304" pitchFamily="18" charset="0"/>
                <a:cs typeface="Times New Roman" panose="02020603050405020304" pitchFamily="18" charset="0"/>
              </a:rPr>
              <a:t>казіїн</a:t>
            </a:r>
            <a:r>
              <a:rPr lang="ru-RU" sz="2000" dirty="0">
                <a:solidFill>
                  <a:schemeClr val="bg1"/>
                </a:solidFill>
                <a:latin typeface="Times New Roman" panose="02020603050405020304" pitchFamily="18" charset="0"/>
                <a:cs typeface="Times New Roman" panose="02020603050405020304" pitchFamily="18" charset="0"/>
              </a:rPr>
              <a:t> – запасаючий білок </a:t>
            </a:r>
            <a:r>
              <a:rPr lang="ru-RU" sz="2000" dirty="0" smtClean="0">
                <a:solidFill>
                  <a:schemeClr val="bg1"/>
                </a:solidFill>
                <a:latin typeface="Times New Roman" panose="02020603050405020304" pitchFamily="18" charset="0"/>
                <a:cs typeface="Times New Roman" panose="02020603050405020304" pitchFamily="18" charset="0"/>
              </a:rPr>
              <a:t>молока; </a:t>
            </a:r>
            <a:r>
              <a:rPr lang="ru-RU" sz="2000" b="1" dirty="0" smtClean="0">
                <a:solidFill>
                  <a:schemeClr val="bg1"/>
                </a:solidFill>
                <a:latin typeface="Times New Roman" panose="02020603050405020304" pitchFamily="18" charset="0"/>
                <a:cs typeface="Times New Roman" panose="02020603050405020304" pitchFamily="18" charset="0"/>
              </a:rPr>
              <a:t>овальбумін</a:t>
            </a:r>
            <a:r>
              <a:rPr lang="ru-RU" sz="2000" dirty="0">
                <a:solidFill>
                  <a:schemeClr val="bg1"/>
                </a:solidFill>
                <a:latin typeface="Times New Roman" panose="02020603050405020304" pitchFamily="18" charset="0"/>
                <a:cs typeface="Times New Roman" panose="02020603050405020304" pitchFamily="18" charset="0"/>
              </a:rPr>
              <a:t> – яєчний запасаючий білок</a:t>
            </a:r>
          </a:p>
          <a:p>
            <a:pPr indent="450215" algn="just">
              <a:spcAft>
                <a:spcPts val="0"/>
              </a:spcAft>
            </a:pP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rgbClr val="C00000"/>
                </a:solidFill>
                <a:latin typeface="Times New Roman" panose="02020603050405020304" pitchFamily="18" charset="0"/>
                <a:cs typeface="Times New Roman" panose="02020603050405020304" pitchFamily="18" charset="0"/>
              </a:rPr>
              <a:t>Енергетична </a:t>
            </a:r>
            <a:r>
              <a:rPr lang="uk-UA" sz="2000" b="1" dirty="0">
                <a:solidFill>
                  <a:srgbClr val="C00000"/>
                </a:solidFill>
                <a:latin typeface="Times New Roman" panose="02020603050405020304" pitchFamily="18" charset="0"/>
                <a:cs typeface="Times New Roman" panose="02020603050405020304" pitchFamily="18" charset="0"/>
              </a:rPr>
              <a:t>функція </a:t>
            </a:r>
            <a:r>
              <a:rPr lang="uk-UA" sz="2000" dirty="0">
                <a:solidFill>
                  <a:schemeClr val="bg1"/>
                </a:solidFill>
                <a:latin typeface="Times New Roman" panose="02020603050405020304" pitchFamily="18" charset="0"/>
                <a:cs typeface="Times New Roman" panose="02020603050405020304" pitchFamily="18" charset="0"/>
              </a:rPr>
              <a:t>(джерело енергії). При розщепленні 1г білка виділяється 17,7 кДж енергії</a:t>
            </a:r>
            <a:endParaRPr lang="uk-UA" sz="2000" dirty="0">
              <a:solidFill>
                <a:schemeClr val="bg1"/>
              </a:solidFill>
              <a:effectLst/>
              <a:latin typeface="Times New Roman" pitchFamily="18" charset="0"/>
              <a:ea typeface="Calibri" panose="020F0502020204030204" pitchFamily="34" charset="0"/>
              <a:cs typeface="Times New Roman" pitchFamily="18" charset="0"/>
            </a:endParaRPr>
          </a:p>
        </p:txBody>
      </p:sp>
      <p:sp>
        <p:nvSpPr>
          <p:cNvPr id="5" name="Прямокутник 4"/>
          <p:cNvSpPr/>
          <p:nvPr/>
        </p:nvSpPr>
        <p:spPr>
          <a:xfrm>
            <a:off x="10758196" y="5800541"/>
            <a:ext cx="1296955" cy="1107996"/>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a:t>
            </a:r>
            <a:r>
              <a:rPr lang="uk-UA" sz="800" b="1" dirty="0" smtClean="0">
                <a:solidFill>
                  <a:srgbClr val="FFFF00"/>
                </a:solidFill>
                <a:latin typeface="+mj-lt"/>
              </a:rPr>
              <a:t> 4</a:t>
            </a:r>
            <a:r>
              <a:rPr lang="en-AU" sz="800" b="1" dirty="0" smtClean="0">
                <a:solidFill>
                  <a:srgbClr val="FFFF00"/>
                </a:solidFill>
                <a:latin typeface="+mj-lt"/>
              </a:rPr>
              <a:t>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4274025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extLst>
              <a:ext uri="{BEBA8EAE-BF5A-486C-A8C5-ECC9F3942E4B}">
                <a14:imgProps xmlns:a14="http://schemas.microsoft.com/office/drawing/2010/main">
                  <a14:imgLayer r:embed="rId3">
                    <a14:imgEffect>
                      <a14:artisticCement/>
                    </a14:imgEffect>
                  </a14:imgLayer>
                </a14:imgProps>
              </a:ext>
            </a:extLst>
          </a:blip>
          <a:stretch/>
        </a:blipFill>
        <a:effectLst/>
      </p:bgPr>
    </p:bg>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3" name="Прямокутник 2"/>
          <p:cNvSpPr/>
          <p:nvPr/>
        </p:nvSpPr>
        <p:spPr>
          <a:xfrm>
            <a:off x="8707792" y="3930763"/>
            <a:ext cx="3382347" cy="2893100"/>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uk-UA" sz="1400" b="1" dirty="0" smtClean="0">
                <a:solidFill>
                  <a:srgbClr val="FFFF00"/>
                </a:solidFill>
                <a:latin typeface="Times New Roman" panose="02020603050405020304" pitchFamily="18" charset="0"/>
                <a:cs typeface="Times New Roman" panose="02020603050405020304" pitchFamily="18" charset="0"/>
              </a:rPr>
              <a:t>ГІСТИДИН </a:t>
            </a:r>
            <a:r>
              <a:rPr lang="uk-UA" sz="1400" dirty="0" smtClean="0">
                <a:latin typeface="Times New Roman" panose="02020603050405020304" pitchFamily="18" charset="0"/>
                <a:cs typeface="Times New Roman" panose="02020603050405020304" pitchFamily="18" charset="0"/>
              </a:rPr>
              <a:t> </a:t>
            </a:r>
          </a:p>
          <a:p>
            <a:r>
              <a:rPr lang="uk-UA" sz="1400" dirty="0" smtClean="0">
                <a:latin typeface="Times New Roman" panose="02020603050405020304" pitchFamily="18" charset="0"/>
                <a:cs typeface="Times New Roman" panose="02020603050405020304" pitchFamily="18" charset="0"/>
              </a:rPr>
              <a:t>Важлива </a:t>
            </a:r>
            <a:r>
              <a:rPr lang="uk-UA" sz="1400" dirty="0">
                <a:latin typeface="Times New Roman" panose="02020603050405020304" pitchFamily="18" charset="0"/>
                <a:cs typeface="Times New Roman" panose="02020603050405020304" pitchFamily="18" charset="0"/>
              </a:rPr>
              <a:t>роль в утворенні червоних і білих клітин крові </a:t>
            </a:r>
            <a:endParaRPr lang="uk-UA" sz="1400" dirty="0" smtClean="0">
              <a:latin typeface="Times New Roman" panose="02020603050405020304" pitchFamily="18" charset="0"/>
              <a:cs typeface="Times New Roman" panose="02020603050405020304" pitchFamily="18" charset="0"/>
            </a:endParaRPr>
          </a:p>
          <a:p>
            <a:r>
              <a:rPr lang="uk-UA" sz="1400" dirty="0" smtClean="0">
                <a:latin typeface="Times New Roman" panose="02020603050405020304" pitchFamily="18" charset="0"/>
                <a:cs typeface="Times New Roman" panose="02020603050405020304" pitchFamily="18" charset="0"/>
              </a:rPr>
              <a:t>Участь в обміні </a:t>
            </a:r>
            <a:r>
              <a:rPr lang="uk-UA" sz="1400" dirty="0">
                <a:latin typeface="Times New Roman" panose="02020603050405020304" pitchFamily="18" charset="0"/>
                <a:cs typeface="Times New Roman" panose="02020603050405020304" pitchFamily="18" charset="0"/>
              </a:rPr>
              <a:t>інформацією між ЦНС і периферичними тканинами. </a:t>
            </a:r>
            <a:endParaRPr lang="uk-UA" sz="1400" dirty="0" smtClean="0">
              <a:latin typeface="Times New Roman" panose="02020603050405020304" pitchFamily="18" charset="0"/>
              <a:cs typeface="Times New Roman" panose="02020603050405020304" pitchFamily="18" charset="0"/>
            </a:endParaRPr>
          </a:p>
          <a:p>
            <a:r>
              <a:rPr lang="uk-UA" sz="1400" dirty="0">
                <a:latin typeface="Times New Roman" panose="02020603050405020304" pitchFamily="18" charset="0"/>
                <a:cs typeface="Times New Roman" panose="02020603050405020304" pitchFamily="18" charset="0"/>
              </a:rPr>
              <a:t>З</a:t>
            </a:r>
            <a:r>
              <a:rPr lang="uk-UA" sz="1400" dirty="0" smtClean="0">
                <a:latin typeface="Times New Roman" panose="02020603050405020304" pitchFamily="18" charset="0"/>
                <a:cs typeface="Times New Roman" panose="02020603050405020304" pitchFamily="18" charset="0"/>
              </a:rPr>
              <a:t>апобігання </a:t>
            </a:r>
            <a:r>
              <a:rPr lang="uk-UA" sz="1400" dirty="0">
                <a:latin typeface="Times New Roman" panose="02020603050405020304" pitchFamily="18" charset="0"/>
                <a:cs typeface="Times New Roman" panose="02020603050405020304" pitchFamily="18" charset="0"/>
              </a:rPr>
              <a:t>аутоімунним та алергічним </a:t>
            </a:r>
            <a:r>
              <a:rPr lang="uk-UA" sz="1400" dirty="0" smtClean="0">
                <a:latin typeface="Times New Roman" panose="02020603050405020304" pitchFamily="18" charset="0"/>
                <a:cs typeface="Times New Roman" panose="02020603050405020304" pitchFamily="18" charset="0"/>
              </a:rPr>
              <a:t>реакціям.</a:t>
            </a:r>
          </a:p>
          <a:p>
            <a:r>
              <a:rPr lang="uk-UA" sz="1400" dirty="0">
                <a:latin typeface="Times New Roman" panose="02020603050405020304" pitchFamily="18" charset="0"/>
                <a:cs typeface="Times New Roman" panose="02020603050405020304" pitchFamily="18" charset="0"/>
              </a:rPr>
              <a:t>Поліпшення травлення. </a:t>
            </a:r>
            <a:endParaRPr lang="uk-UA" sz="1400" dirty="0" smtClean="0">
              <a:latin typeface="Times New Roman" panose="02020603050405020304" pitchFamily="18" charset="0"/>
              <a:cs typeface="Times New Roman" panose="02020603050405020304" pitchFamily="18" charset="0"/>
            </a:endParaRPr>
          </a:p>
          <a:p>
            <a:r>
              <a:rPr lang="uk-UA" sz="1400" b="1" dirty="0" smtClean="0">
                <a:latin typeface="Times New Roman" panose="02020603050405020304" pitchFamily="18" charset="0"/>
                <a:cs typeface="Times New Roman" panose="02020603050405020304" pitchFamily="18" charset="0"/>
              </a:rPr>
              <a:t>Дефіцит</a:t>
            </a:r>
            <a:r>
              <a:rPr lang="uk-UA" sz="1400" dirty="0" smtClean="0">
                <a:latin typeface="Times New Roman" panose="02020603050405020304" pitchFamily="18" charset="0"/>
                <a:cs typeface="Times New Roman" panose="02020603050405020304" pitchFamily="18" charset="0"/>
              </a:rPr>
              <a:t> сприяє </a:t>
            </a:r>
            <a:r>
              <a:rPr lang="uk-UA" sz="1400" dirty="0">
                <a:latin typeface="Times New Roman" panose="02020603050405020304" pitchFamily="18" charset="0"/>
                <a:cs typeface="Times New Roman" panose="02020603050405020304" pitchFamily="18" charset="0"/>
              </a:rPr>
              <a:t>розвитку ревматоїдного артриту. Запаси гістидину в нашому організмі виснажуються досить </a:t>
            </a:r>
            <a:r>
              <a:rPr lang="uk-UA" sz="1400" dirty="0" smtClean="0">
                <a:latin typeface="Times New Roman" panose="02020603050405020304" pitchFamily="18" charset="0"/>
                <a:cs typeface="Times New Roman" panose="02020603050405020304" pitchFamily="18" charset="0"/>
              </a:rPr>
              <a:t>швидко. </a:t>
            </a:r>
            <a:r>
              <a:rPr lang="uk-UA" sz="1400" b="1" dirty="0" smtClean="0">
                <a:latin typeface="Times New Roman" panose="02020603050405020304" pitchFamily="18" charset="0"/>
                <a:cs typeface="Times New Roman" panose="02020603050405020304" pitchFamily="18" charset="0"/>
              </a:rPr>
              <a:t>Джерела: </a:t>
            </a:r>
            <a:r>
              <a:rPr lang="uk-UA" sz="1400" b="1" dirty="0" smtClean="0">
                <a:solidFill>
                  <a:srgbClr val="FFFF00"/>
                </a:solidFill>
                <a:latin typeface="Times New Roman" panose="02020603050405020304" pitchFamily="18" charset="0"/>
                <a:cs typeface="Times New Roman" panose="02020603050405020304" pitchFamily="18" charset="0"/>
              </a:rPr>
              <a:t>молочні продукти, м'ясо, риба, рис, пшениця, жито.</a:t>
            </a:r>
            <a:endParaRPr lang="uk-UA" sz="1400" b="1" dirty="0">
              <a:solidFill>
                <a:srgbClr val="FFFF00"/>
              </a:solidFill>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124559" y="153442"/>
            <a:ext cx="2544565" cy="3323987"/>
          </a:xfrm>
          <a:prstGeom prst="rect">
            <a:avLst/>
          </a:prstGeom>
          <a:ln w="7620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uk-UA" sz="1400" b="1" dirty="0" smtClean="0">
                <a:solidFill>
                  <a:srgbClr val="FFFF00"/>
                </a:solidFill>
                <a:latin typeface="Times New Roman" panose="02020603050405020304" pitchFamily="18" charset="0"/>
                <a:cs typeface="Times New Roman" panose="02020603050405020304" pitchFamily="18" charset="0"/>
              </a:rPr>
              <a:t>ІЗОЛЕЙЦИН </a:t>
            </a:r>
          </a:p>
          <a:p>
            <a:r>
              <a:rPr lang="uk-UA" sz="1400" dirty="0" smtClean="0">
                <a:latin typeface="Times New Roman" panose="02020603050405020304" pitchFamily="18" charset="0"/>
                <a:cs typeface="Times New Roman" panose="02020603050405020304" pitchFamily="18" charset="0"/>
              </a:rPr>
              <a:t>Одна </a:t>
            </a:r>
            <a:r>
              <a:rPr lang="uk-UA" sz="1400" dirty="0">
                <a:latin typeface="Times New Roman" panose="02020603050405020304" pitchFamily="18" charset="0"/>
                <a:cs typeface="Times New Roman" panose="02020603050405020304" pitchFamily="18" charset="0"/>
              </a:rPr>
              <a:t>з головних амінокислот </a:t>
            </a:r>
            <a:r>
              <a:rPr lang="uk-UA" sz="1400" dirty="0" smtClean="0">
                <a:latin typeface="Times New Roman" panose="02020603050405020304" pitchFamily="18" charset="0"/>
                <a:cs typeface="Times New Roman" panose="02020603050405020304" pitchFamily="18" charset="0"/>
              </a:rPr>
              <a:t>бодібілдингу. </a:t>
            </a:r>
          </a:p>
          <a:p>
            <a:r>
              <a:rPr lang="uk-UA" sz="1400" dirty="0" smtClean="0">
                <a:latin typeface="Times New Roman" panose="02020603050405020304" pitchFamily="18" charset="0"/>
                <a:cs typeface="Times New Roman" panose="02020603050405020304" pitchFamily="18" charset="0"/>
              </a:rPr>
              <a:t>Сприяє </a:t>
            </a:r>
            <a:r>
              <a:rPr lang="uk-UA" sz="1400" dirty="0">
                <a:latin typeface="Times New Roman" panose="02020603050405020304" pitchFamily="18" charset="0"/>
                <a:cs typeface="Times New Roman" panose="02020603050405020304" pitchFamily="18" charset="0"/>
              </a:rPr>
              <a:t>збільшенню фізичної витривалості </a:t>
            </a:r>
          </a:p>
          <a:p>
            <a:r>
              <a:rPr lang="uk-UA" sz="1400" dirty="0">
                <a:latin typeface="Times New Roman" panose="02020603050405020304" pitchFamily="18" charset="0"/>
                <a:cs typeface="Times New Roman" panose="02020603050405020304" pitchFamily="18" charset="0"/>
              </a:rPr>
              <a:t>П</a:t>
            </a:r>
            <a:r>
              <a:rPr lang="uk-UA" sz="1400" dirty="0" smtClean="0">
                <a:latin typeface="Times New Roman" panose="02020603050405020304" pitchFamily="18" charset="0"/>
                <a:cs typeface="Times New Roman" panose="02020603050405020304" pitchFamily="18" charset="0"/>
              </a:rPr>
              <a:t>рискорює </a:t>
            </a:r>
            <a:r>
              <a:rPr lang="uk-UA" sz="1400" dirty="0">
                <a:latin typeface="Times New Roman" panose="02020603050405020304" pitchFamily="18" charset="0"/>
                <a:cs typeface="Times New Roman" panose="02020603050405020304" pitchFamily="18" charset="0"/>
              </a:rPr>
              <a:t>відновлення м'язової </a:t>
            </a:r>
            <a:r>
              <a:rPr lang="uk-UA" sz="1400" dirty="0" smtClean="0">
                <a:latin typeface="Times New Roman" panose="02020603050405020304" pitchFamily="18" charset="0"/>
                <a:cs typeface="Times New Roman" panose="02020603050405020304" pitchFamily="18" charset="0"/>
              </a:rPr>
              <a:t>тканини.</a:t>
            </a:r>
          </a:p>
          <a:p>
            <a:r>
              <a:rPr lang="uk-UA" sz="1400" dirty="0" smtClean="0">
                <a:latin typeface="Times New Roman" panose="02020603050405020304" pitchFamily="18" charset="0"/>
                <a:cs typeface="Times New Roman" panose="02020603050405020304" pitchFamily="18" charset="0"/>
              </a:rPr>
              <a:t>стимулює </a:t>
            </a:r>
            <a:r>
              <a:rPr lang="uk-UA" sz="1400" dirty="0">
                <a:latin typeface="Times New Roman" panose="02020603050405020304" pitchFamily="18" charset="0"/>
                <a:cs typeface="Times New Roman" panose="02020603050405020304" pitchFamily="18" charset="0"/>
              </a:rPr>
              <a:t>відновлення після тренувань </a:t>
            </a:r>
            <a:endParaRPr lang="uk-UA" sz="1400" dirty="0" smtClean="0">
              <a:latin typeface="Times New Roman" panose="02020603050405020304" pitchFamily="18" charset="0"/>
              <a:cs typeface="Times New Roman" panose="02020603050405020304" pitchFamily="18" charset="0"/>
            </a:endParaRPr>
          </a:p>
          <a:p>
            <a:r>
              <a:rPr lang="uk-UA" sz="1400" dirty="0" smtClean="0">
                <a:latin typeface="Times New Roman" panose="02020603050405020304" pitchFamily="18" charset="0"/>
                <a:cs typeface="Times New Roman" panose="02020603050405020304" pitchFamily="18" charset="0"/>
              </a:rPr>
              <a:t>Підтримує </a:t>
            </a:r>
            <a:r>
              <a:rPr lang="uk-UA" sz="1400" dirty="0">
                <a:latin typeface="Times New Roman" panose="02020603050405020304" pitchFamily="18" charset="0"/>
                <a:cs typeface="Times New Roman" panose="02020603050405020304" pitchFamily="18" charset="0"/>
              </a:rPr>
              <a:t>безперервне поповнення запасів енергії</a:t>
            </a:r>
            <a:r>
              <a:rPr lang="uk-UA" sz="1400" dirty="0" smtClean="0">
                <a:latin typeface="Times New Roman" panose="02020603050405020304" pitchFamily="18" charset="0"/>
                <a:cs typeface="Times New Roman" panose="02020603050405020304" pitchFamily="18" charset="0"/>
              </a:rPr>
              <a:t>. </a:t>
            </a:r>
            <a:r>
              <a:rPr lang="uk-UA" sz="1400" b="1" dirty="0" smtClean="0">
                <a:latin typeface="Times New Roman" panose="02020603050405020304" pitchFamily="18" charset="0"/>
                <a:cs typeface="Times New Roman" panose="02020603050405020304" pitchFamily="18" charset="0"/>
              </a:rPr>
              <a:t>Джерела</a:t>
            </a:r>
            <a:r>
              <a:rPr lang="uk-UA" sz="1400" b="1" dirty="0">
                <a:latin typeface="Times New Roman" panose="02020603050405020304" pitchFamily="18" charset="0"/>
                <a:cs typeface="Times New Roman" panose="02020603050405020304" pitchFamily="18" charset="0"/>
              </a:rPr>
              <a:t>: </a:t>
            </a:r>
            <a:r>
              <a:rPr lang="uk-UA" sz="1400" b="1" dirty="0">
                <a:solidFill>
                  <a:srgbClr val="FFFF00"/>
                </a:solidFill>
                <a:latin typeface="Times New Roman" panose="02020603050405020304" pitchFamily="18" charset="0"/>
                <a:cs typeface="Times New Roman" panose="02020603050405020304" pitchFamily="18" charset="0"/>
              </a:rPr>
              <a:t>куряче м'ясо, горіхи кеш'ю, риба, мигдаль, яйця, сочевиця, печінка та м'ясо.</a:t>
            </a:r>
          </a:p>
        </p:txBody>
      </p:sp>
      <p:sp>
        <p:nvSpPr>
          <p:cNvPr id="6" name="Прямокутник 5"/>
          <p:cNvSpPr/>
          <p:nvPr/>
        </p:nvSpPr>
        <p:spPr>
          <a:xfrm>
            <a:off x="7881828" y="97556"/>
            <a:ext cx="2666897" cy="3754874"/>
          </a:xfrm>
          <a:prstGeom prst="rect">
            <a:avLst/>
          </a:prstGeom>
          <a:ln w="7620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uk-UA" sz="1400" b="1" dirty="0" smtClean="0">
                <a:solidFill>
                  <a:srgbClr val="FFFF00"/>
                </a:solidFill>
                <a:latin typeface="Times New Roman" panose="02020603050405020304" pitchFamily="18" charset="0"/>
                <a:cs typeface="Times New Roman" panose="02020603050405020304" pitchFamily="18" charset="0"/>
              </a:rPr>
              <a:t>ЛЕЙЦИН</a:t>
            </a:r>
          </a:p>
          <a:p>
            <a:r>
              <a:rPr lang="uk-UA" sz="1400" dirty="0">
                <a:latin typeface="Times New Roman" panose="02020603050405020304" pitchFamily="18" charset="0"/>
                <a:cs typeface="Times New Roman" panose="02020603050405020304" pitchFamily="18" charset="0"/>
              </a:rPr>
              <a:t>В</a:t>
            </a:r>
            <a:r>
              <a:rPr lang="uk-UA" sz="1400" dirty="0" smtClean="0">
                <a:latin typeface="Times New Roman" panose="02020603050405020304" pitchFamily="18" charset="0"/>
                <a:cs typeface="Times New Roman" panose="02020603050405020304" pitchFamily="18" charset="0"/>
              </a:rPr>
              <a:t>ідновлення </a:t>
            </a:r>
            <a:r>
              <a:rPr lang="uk-UA" sz="1400" dirty="0">
                <a:latin typeface="Times New Roman" panose="02020603050405020304" pitchFamily="18" charset="0"/>
                <a:cs typeface="Times New Roman" panose="02020603050405020304" pitchFamily="18" charset="0"/>
              </a:rPr>
              <a:t>м'язової тканини. </a:t>
            </a:r>
            <a:endParaRPr lang="uk-UA" sz="1400" dirty="0" smtClean="0">
              <a:latin typeface="Times New Roman" panose="02020603050405020304" pitchFamily="18" charset="0"/>
              <a:cs typeface="Times New Roman" panose="02020603050405020304" pitchFamily="18" charset="0"/>
            </a:endParaRPr>
          </a:p>
          <a:p>
            <a:r>
              <a:rPr lang="uk-UA" sz="1400" dirty="0">
                <a:latin typeface="Times New Roman" panose="02020603050405020304" pitchFamily="18" charset="0"/>
                <a:cs typeface="Times New Roman" panose="02020603050405020304" pitchFamily="18" charset="0"/>
              </a:rPr>
              <a:t>Е</a:t>
            </a:r>
            <a:r>
              <a:rPr lang="uk-UA" sz="1400" dirty="0" smtClean="0">
                <a:latin typeface="Times New Roman" panose="02020603050405020304" pitchFamily="18" charset="0"/>
                <a:cs typeface="Times New Roman" panose="02020603050405020304" pitchFamily="18" charset="0"/>
              </a:rPr>
              <a:t>фективніше </a:t>
            </a:r>
            <a:r>
              <a:rPr lang="uk-UA" sz="1400" dirty="0">
                <a:latin typeface="Times New Roman" panose="02020603050405020304" pitchFamily="18" charset="0"/>
                <a:cs typeface="Times New Roman" panose="02020603050405020304" pitchFamily="18" charset="0"/>
              </a:rPr>
              <a:t>і швидше за інші амінокислоти перетворюється на глюкозу, завдяки чому зупиняє в м'язах катаболічні процеси під час виснажливих </a:t>
            </a:r>
            <a:r>
              <a:rPr lang="uk-UA" sz="1400" dirty="0" smtClean="0">
                <a:latin typeface="Times New Roman" panose="02020603050405020304" pitchFamily="18" charset="0"/>
                <a:cs typeface="Times New Roman" panose="02020603050405020304" pitchFamily="18" charset="0"/>
              </a:rPr>
              <a:t>тренувань. </a:t>
            </a:r>
          </a:p>
          <a:p>
            <a:r>
              <a:rPr lang="uk-UA" sz="1400" dirty="0" smtClean="0">
                <a:latin typeface="Times New Roman" panose="02020603050405020304" pitchFamily="18" charset="0"/>
                <a:cs typeface="Times New Roman" panose="02020603050405020304" pitchFamily="18" charset="0"/>
              </a:rPr>
              <a:t>Бере </a:t>
            </a:r>
            <a:r>
              <a:rPr lang="uk-UA" sz="1400" dirty="0">
                <a:latin typeface="Times New Roman" panose="02020603050405020304" pitchFamily="18" charset="0"/>
                <a:cs typeface="Times New Roman" panose="02020603050405020304" pitchFamily="18" charset="0"/>
              </a:rPr>
              <a:t>участь у відновленні м'язів після </a:t>
            </a:r>
            <a:r>
              <a:rPr lang="uk-UA" sz="1400" dirty="0" smtClean="0">
                <a:latin typeface="Times New Roman" panose="02020603050405020304" pitchFamily="18" charset="0"/>
                <a:cs typeface="Times New Roman" panose="02020603050405020304" pitchFamily="18" charset="0"/>
              </a:rPr>
              <a:t>мікропошкодження</a:t>
            </a:r>
          </a:p>
          <a:p>
            <a:r>
              <a:rPr lang="uk-UA" sz="1400" dirty="0">
                <a:latin typeface="Times New Roman" panose="02020603050405020304" pitchFamily="18" charset="0"/>
                <a:cs typeface="Times New Roman" panose="02020603050405020304" pitchFamily="18" charset="0"/>
              </a:rPr>
              <a:t>Р</a:t>
            </a:r>
            <a:r>
              <a:rPr lang="uk-UA" sz="1400" dirty="0" smtClean="0">
                <a:latin typeface="Times New Roman" panose="02020603050405020304" pitchFamily="18" charset="0"/>
                <a:cs typeface="Times New Roman" panose="02020603050405020304" pitchFamily="18" charset="0"/>
              </a:rPr>
              <a:t>егулює </a:t>
            </a:r>
            <a:r>
              <a:rPr lang="uk-UA" sz="1400" dirty="0">
                <a:latin typeface="Times New Roman" panose="02020603050405020304" pitchFamily="18" charset="0"/>
                <a:cs typeface="Times New Roman" panose="02020603050405020304" pitchFamily="18" charset="0"/>
              </a:rPr>
              <a:t>рівень цукру в </a:t>
            </a:r>
            <a:r>
              <a:rPr lang="uk-UA" sz="1400" dirty="0" smtClean="0">
                <a:latin typeface="Times New Roman" panose="02020603050405020304" pitchFamily="18" charset="0"/>
                <a:cs typeface="Times New Roman" panose="02020603050405020304" pitchFamily="18" charset="0"/>
              </a:rPr>
              <a:t>крові,</a:t>
            </a:r>
          </a:p>
          <a:p>
            <a:r>
              <a:rPr lang="uk-UA" sz="1400" dirty="0" smtClean="0">
                <a:latin typeface="Times New Roman" panose="02020603050405020304" pitchFamily="18" charset="0"/>
                <a:cs typeface="Times New Roman" panose="02020603050405020304" pitchFamily="18" charset="0"/>
              </a:rPr>
              <a:t>Збільшує </a:t>
            </a:r>
            <a:r>
              <a:rPr lang="uk-UA" sz="1400" dirty="0">
                <a:latin typeface="Times New Roman" panose="02020603050405020304" pitchFamily="18" charset="0"/>
                <a:cs typeface="Times New Roman" panose="02020603050405020304" pitchFamily="18" charset="0"/>
              </a:rPr>
              <a:t>секрецію гормону росту С</a:t>
            </a:r>
            <a:r>
              <a:rPr lang="uk-UA" sz="1400" dirty="0" smtClean="0">
                <a:latin typeface="Times New Roman" panose="02020603050405020304" pitchFamily="18" charset="0"/>
                <a:cs typeface="Times New Roman" panose="02020603050405020304" pitchFamily="18" charset="0"/>
              </a:rPr>
              <a:t>прияє </a:t>
            </a:r>
            <a:r>
              <a:rPr lang="uk-UA" sz="1400" dirty="0">
                <a:latin typeface="Times New Roman" panose="02020603050405020304" pitchFamily="18" charset="0"/>
                <a:cs typeface="Times New Roman" panose="02020603050405020304" pitchFamily="18" charset="0"/>
              </a:rPr>
              <a:t>спалюванню жирів</a:t>
            </a:r>
            <a:r>
              <a:rPr lang="uk-UA" sz="1400" dirty="0" smtClean="0">
                <a:latin typeface="Times New Roman" panose="02020603050405020304" pitchFamily="18" charset="0"/>
                <a:cs typeface="Times New Roman" panose="02020603050405020304" pitchFamily="18" charset="0"/>
              </a:rPr>
              <a:t>.</a:t>
            </a:r>
          </a:p>
          <a:p>
            <a:r>
              <a:rPr lang="uk-UA" sz="1400" b="1" dirty="0" smtClean="0">
                <a:latin typeface="Times New Roman" panose="02020603050405020304" pitchFamily="18" charset="0"/>
                <a:cs typeface="Times New Roman" panose="02020603050405020304" pitchFamily="18" charset="0"/>
              </a:rPr>
              <a:t>Джерела:</a:t>
            </a:r>
            <a:r>
              <a:rPr lang="uk-UA" sz="1400" dirty="0" smtClean="0">
                <a:latin typeface="Times New Roman" panose="02020603050405020304" pitchFamily="18" charset="0"/>
                <a:cs typeface="Times New Roman" panose="02020603050405020304" pitchFamily="18" charset="0"/>
              </a:rPr>
              <a:t> </a:t>
            </a:r>
            <a:r>
              <a:rPr lang="uk-UA" sz="1400" dirty="0">
                <a:solidFill>
                  <a:srgbClr val="FFFF00"/>
                </a:solidFill>
                <a:latin typeface="Times New Roman" panose="02020603050405020304" pitchFamily="18" charset="0"/>
                <a:cs typeface="Times New Roman" panose="02020603050405020304" pitchFamily="18" charset="0"/>
              </a:rPr>
              <a:t>нешліфований рис, боби, м'ясо, горіхи, соєве борошно і цільна пшениця.</a:t>
            </a:r>
          </a:p>
        </p:txBody>
      </p:sp>
      <p:sp>
        <p:nvSpPr>
          <p:cNvPr id="7" name="Прямокутник 6"/>
          <p:cNvSpPr/>
          <p:nvPr/>
        </p:nvSpPr>
        <p:spPr>
          <a:xfrm>
            <a:off x="124559" y="3930763"/>
            <a:ext cx="4162960" cy="2677656"/>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r>
              <a:rPr lang="uk-UA" sz="1400" b="1" dirty="0" smtClean="0">
                <a:solidFill>
                  <a:srgbClr val="FFFF00"/>
                </a:solidFill>
                <a:latin typeface="Times New Roman" panose="02020603050405020304" pitchFamily="18" charset="0"/>
                <a:cs typeface="Times New Roman" panose="02020603050405020304" pitchFamily="18" charset="0"/>
              </a:rPr>
              <a:t>ЛІЗИН</a:t>
            </a:r>
          </a:p>
          <a:p>
            <a:r>
              <a:rPr lang="uk-UA" sz="1400" dirty="0" smtClean="0">
                <a:latin typeface="Times New Roman" panose="02020603050405020304" pitchFamily="18" charset="0"/>
                <a:cs typeface="Times New Roman" panose="02020603050405020304" pitchFamily="18" charset="0"/>
              </a:rPr>
              <a:t>відом </a:t>
            </a:r>
            <a:r>
              <a:rPr lang="uk-UA" sz="1400" dirty="0">
                <a:latin typeface="Times New Roman" panose="02020603050405020304" pitchFamily="18" charset="0"/>
                <a:cs typeface="Times New Roman" panose="02020603050405020304" pitchFamily="18" charset="0"/>
              </a:rPr>
              <a:t>своїми противірусними </a:t>
            </a:r>
            <a:r>
              <a:rPr lang="uk-UA" sz="1400" dirty="0" smtClean="0">
                <a:latin typeface="Times New Roman" panose="02020603050405020304" pitchFamily="18" charset="0"/>
                <a:cs typeface="Times New Roman" panose="02020603050405020304" pitchFamily="18" charset="0"/>
              </a:rPr>
              <a:t>властивостями</a:t>
            </a:r>
            <a:r>
              <a:rPr lang="uk-UA" sz="1400" dirty="0">
                <a:latin typeface="Times New Roman" panose="02020603050405020304" pitchFamily="18" charset="0"/>
                <a:cs typeface="Times New Roman" panose="02020603050405020304" pitchFamily="18" charset="0"/>
              </a:rPr>
              <a:t>. </a:t>
            </a:r>
            <a:endParaRPr lang="uk-UA" sz="1400" dirty="0" smtClean="0">
              <a:latin typeface="Times New Roman" panose="02020603050405020304" pitchFamily="18" charset="0"/>
              <a:cs typeface="Times New Roman" panose="02020603050405020304" pitchFamily="18" charset="0"/>
            </a:endParaRPr>
          </a:p>
          <a:p>
            <a:r>
              <a:rPr lang="uk-UA" sz="1400" dirty="0">
                <a:latin typeface="Times New Roman" panose="02020603050405020304" pitchFamily="18" charset="0"/>
                <a:cs typeface="Times New Roman" panose="02020603050405020304" pitchFamily="18" charset="0"/>
              </a:rPr>
              <a:t>Н</a:t>
            </a:r>
            <a:r>
              <a:rPr lang="uk-UA" sz="1400" dirty="0" smtClean="0">
                <a:latin typeface="Times New Roman" panose="02020603050405020304" pitchFamily="18" charset="0"/>
                <a:cs typeface="Times New Roman" panose="02020603050405020304" pitchFamily="18" charset="0"/>
              </a:rPr>
              <a:t>еобхідний для утворення </a:t>
            </a:r>
            <a:r>
              <a:rPr lang="uk-UA" sz="1400" dirty="0">
                <a:latin typeface="Times New Roman" panose="02020603050405020304" pitchFamily="18" charset="0"/>
                <a:cs typeface="Times New Roman" panose="02020603050405020304" pitchFamily="18" charset="0"/>
              </a:rPr>
              <a:t>гормонів, що регулюють процеси росту та оновлення кісткової тканини. Завдяки противірусним властивостям </a:t>
            </a:r>
            <a:r>
              <a:rPr lang="uk-UA" sz="1400" dirty="0" smtClean="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допомагає лікувати та/або запобігати застудним захворюванням і герпетичній інфекції. С</a:t>
            </a:r>
            <a:r>
              <a:rPr lang="uk-UA" sz="1400" dirty="0" smtClean="0">
                <a:latin typeface="Times New Roman" panose="02020603050405020304" pitchFamily="18" charset="0"/>
                <a:cs typeface="Times New Roman" panose="02020603050405020304" pitchFamily="18" charset="0"/>
              </a:rPr>
              <a:t>тимулює </a:t>
            </a:r>
            <a:r>
              <a:rPr lang="uk-UA" sz="1400" dirty="0">
                <a:latin typeface="Times New Roman" panose="02020603050405020304" pitchFamily="18" charset="0"/>
                <a:cs typeface="Times New Roman" panose="02020603050405020304" pitchFamily="18" charset="0"/>
              </a:rPr>
              <a:t>продукцію колагену і м'язового протеїну, що призводить до якнайшвидшого </a:t>
            </a:r>
            <a:r>
              <a:rPr lang="uk-UA" sz="1400" dirty="0" smtClean="0">
                <a:latin typeface="Times New Roman" panose="02020603050405020304" pitchFamily="18" charset="0"/>
                <a:cs typeface="Times New Roman" panose="02020603050405020304" pitchFamily="18" charset="0"/>
              </a:rPr>
              <a:t>відновлення .</a:t>
            </a: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Бореться </a:t>
            </a:r>
            <a:r>
              <a:rPr lang="ru-RU" sz="1400" dirty="0">
                <a:latin typeface="Times New Roman" panose="02020603050405020304" pitchFamily="18" charset="0"/>
                <a:cs typeface="Times New Roman" panose="02020603050405020304" pitchFamily="18" charset="0"/>
              </a:rPr>
              <a:t>з втомою і перетренованістю</a:t>
            </a:r>
            <a:endParaRPr lang="uk-UA" sz="1400" dirty="0" smtClean="0">
              <a:latin typeface="Times New Roman" panose="02020603050405020304" pitchFamily="18" charset="0"/>
              <a:cs typeface="Times New Roman" panose="02020603050405020304" pitchFamily="18" charset="0"/>
            </a:endParaRPr>
          </a:p>
          <a:p>
            <a:r>
              <a:rPr lang="uk-UA" sz="1400" dirty="0" smtClean="0">
                <a:latin typeface="Times New Roman" panose="02020603050405020304" pitchFamily="18" charset="0"/>
                <a:cs typeface="Times New Roman" panose="02020603050405020304" pitchFamily="18" charset="0"/>
              </a:rPr>
              <a:t>Джерела: </a:t>
            </a:r>
            <a:r>
              <a:rPr lang="uk-UA" sz="1400" dirty="0" smtClean="0">
                <a:solidFill>
                  <a:srgbClr val="FFFF00"/>
                </a:solidFill>
                <a:latin typeface="Times New Roman" panose="02020603050405020304" pitchFamily="18" charset="0"/>
                <a:cs typeface="Times New Roman" panose="02020603050405020304" pitchFamily="18" charset="0"/>
              </a:rPr>
              <a:t>червоне </a:t>
            </a:r>
            <a:r>
              <a:rPr lang="uk-UA" sz="1400" dirty="0">
                <a:solidFill>
                  <a:srgbClr val="FFFF00"/>
                </a:solidFill>
                <a:latin typeface="Times New Roman" panose="02020603050405020304" pitchFamily="18" charset="0"/>
                <a:cs typeface="Times New Roman" panose="02020603050405020304" pitchFamily="18" charset="0"/>
              </a:rPr>
              <a:t>м'ясо, сир, яйця, рибу, молоко, </a:t>
            </a:r>
            <a:r>
              <a:rPr lang="uk-UA" sz="1400" dirty="0" smtClean="0">
                <a:solidFill>
                  <a:srgbClr val="FFFF00"/>
                </a:solidFill>
                <a:latin typeface="Times New Roman" panose="02020603050405020304" pitchFamily="18" charset="0"/>
                <a:cs typeface="Times New Roman" panose="02020603050405020304" pitchFamily="18" charset="0"/>
              </a:rPr>
              <a:t>картопля </a:t>
            </a:r>
            <a:r>
              <a:rPr lang="uk-UA" sz="1400" dirty="0">
                <a:solidFill>
                  <a:srgbClr val="FFFF00"/>
                </a:solidFill>
                <a:latin typeface="Times New Roman" panose="02020603050405020304" pitchFamily="18" charset="0"/>
                <a:cs typeface="Times New Roman" panose="02020603050405020304" pitchFamily="18" charset="0"/>
              </a:rPr>
              <a:t>і </a:t>
            </a:r>
            <a:r>
              <a:rPr lang="uk-UA" sz="1400" dirty="0" smtClean="0">
                <a:solidFill>
                  <a:srgbClr val="FFFF00"/>
                </a:solidFill>
                <a:latin typeface="Times New Roman" panose="02020603050405020304" pitchFamily="18" charset="0"/>
                <a:cs typeface="Times New Roman" panose="02020603050405020304" pitchFamily="18" charset="0"/>
              </a:rPr>
              <a:t>дріжджі,фасоль.</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8" name="Прямокутник 7"/>
          <p:cNvSpPr/>
          <p:nvPr/>
        </p:nvSpPr>
        <p:spPr>
          <a:xfrm>
            <a:off x="3241092" y="153442"/>
            <a:ext cx="4068768" cy="3754874"/>
          </a:xfrm>
          <a:prstGeom prst="rect">
            <a:avLst/>
          </a:prstGeom>
          <a:ln w="7620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uk-UA" sz="1400" b="1" dirty="0" smtClean="0">
                <a:solidFill>
                  <a:srgbClr val="FFFF00"/>
                </a:solidFill>
                <a:latin typeface="Times New Roman" panose="02020603050405020304" pitchFamily="18" charset="0"/>
                <a:cs typeface="Times New Roman" panose="02020603050405020304" pitchFamily="18" charset="0"/>
              </a:rPr>
              <a:t>ВАЛІН</a:t>
            </a:r>
          </a:p>
          <a:p>
            <a:r>
              <a:rPr lang="uk-UA" sz="1400" dirty="0">
                <a:latin typeface="Times New Roman" panose="02020603050405020304" pitchFamily="18" charset="0"/>
                <a:cs typeface="Times New Roman" panose="02020603050405020304" pitchFamily="18" charset="0"/>
              </a:rPr>
              <a:t>С</a:t>
            </a:r>
            <a:r>
              <a:rPr lang="uk-UA" sz="1400" dirty="0" smtClean="0">
                <a:latin typeface="Times New Roman" panose="02020603050405020304" pitchFamily="18" charset="0"/>
                <a:cs typeface="Times New Roman" panose="02020603050405020304" pitchFamily="18" charset="0"/>
              </a:rPr>
              <a:t>прияє </a:t>
            </a:r>
            <a:r>
              <a:rPr lang="uk-UA" sz="1400" dirty="0">
                <a:latin typeface="Times New Roman" panose="02020603050405020304" pitchFamily="18" charset="0"/>
                <a:cs typeface="Times New Roman" panose="02020603050405020304" pitchFamily="18" charset="0"/>
              </a:rPr>
              <a:t>нормальному росту і </a:t>
            </a:r>
            <a:r>
              <a:rPr lang="uk-UA" sz="1400" dirty="0" smtClean="0">
                <a:latin typeface="Times New Roman" panose="02020603050405020304" pitchFamily="18" charset="0"/>
                <a:cs typeface="Times New Roman" panose="02020603050405020304" pitchFamily="18" charset="0"/>
              </a:rPr>
              <a:t>відновленню</a:t>
            </a:r>
            <a:r>
              <a:rPr lang="ru-RU" sz="1400" dirty="0">
                <a:latin typeface="Times New Roman" panose="02020603050405020304" pitchFamily="18" charset="0"/>
                <a:cs typeface="Times New Roman" panose="02020603050405020304" pitchFamily="18" charset="0"/>
              </a:rPr>
              <a:t> м'язової</a:t>
            </a:r>
            <a:r>
              <a:rPr lang="uk-UA" sz="1400" dirty="0" smtClean="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тканин. </a:t>
            </a:r>
            <a:endParaRPr lang="uk-UA" sz="1400" dirty="0" smtClean="0">
              <a:latin typeface="Times New Roman" panose="02020603050405020304" pitchFamily="18" charset="0"/>
              <a:cs typeface="Times New Roman" panose="02020603050405020304" pitchFamily="18" charset="0"/>
            </a:endParaRPr>
          </a:p>
          <a:p>
            <a:r>
              <a:rPr lang="uk-UA" sz="1400" dirty="0" smtClean="0">
                <a:latin typeface="Times New Roman" panose="02020603050405020304" pitchFamily="18" charset="0"/>
                <a:cs typeface="Times New Roman" panose="02020603050405020304" pitchFamily="18" charset="0"/>
              </a:rPr>
              <a:t>Забезпечує </a:t>
            </a:r>
            <a:r>
              <a:rPr lang="uk-UA" sz="1400" dirty="0">
                <a:latin typeface="Times New Roman" panose="02020603050405020304" pitchFamily="18" charset="0"/>
                <a:cs typeface="Times New Roman" panose="02020603050405020304" pitchFamily="18" charset="0"/>
              </a:rPr>
              <a:t>організм енергією, запобігаючи тим самим розпаду м'язової </a:t>
            </a:r>
            <a:r>
              <a:rPr lang="uk-UA" sz="1400" dirty="0" smtClean="0">
                <a:latin typeface="Times New Roman" panose="02020603050405020304" pitchFamily="18" charset="0"/>
                <a:cs typeface="Times New Roman" panose="02020603050405020304" pitchFamily="18" charset="0"/>
              </a:rPr>
              <a:t>тканини</a:t>
            </a:r>
          </a:p>
          <a:p>
            <a:r>
              <a:rPr lang="uk-UA" sz="1400" dirty="0">
                <a:latin typeface="Times New Roman" panose="02020603050405020304" pitchFamily="18" charset="0"/>
                <a:cs typeface="Times New Roman" panose="02020603050405020304" pitchFamily="18" charset="0"/>
              </a:rPr>
              <a:t>Р</a:t>
            </a:r>
            <a:r>
              <a:rPr lang="uk-UA" sz="1400" dirty="0" smtClean="0">
                <a:latin typeface="Times New Roman" panose="02020603050405020304" pitchFamily="18" charset="0"/>
                <a:cs typeface="Times New Roman" panose="02020603050405020304" pitchFamily="18" charset="0"/>
              </a:rPr>
              <a:t>егулює </a:t>
            </a:r>
            <a:r>
              <a:rPr lang="uk-UA" sz="1400" dirty="0">
                <a:latin typeface="Times New Roman" panose="02020603050405020304" pitchFamily="18" charset="0"/>
                <a:cs typeface="Times New Roman" panose="02020603050405020304" pitchFamily="18" charset="0"/>
              </a:rPr>
              <a:t>рівень </a:t>
            </a:r>
            <a:r>
              <a:rPr lang="uk-UA" sz="1400" dirty="0" smtClean="0">
                <a:latin typeface="Times New Roman" panose="02020603050405020304" pitchFamily="18" charset="0"/>
                <a:cs typeface="Times New Roman" panose="02020603050405020304" pitchFamily="18" charset="0"/>
              </a:rPr>
              <a:t>глікемії</a:t>
            </a:r>
          </a:p>
          <a:p>
            <a:r>
              <a:rPr lang="uk-UA" sz="1400" dirty="0">
                <a:latin typeface="Times New Roman" panose="02020603050405020304" pitchFamily="18" charset="0"/>
                <a:cs typeface="Times New Roman" panose="02020603050405020304" pitchFamily="18" charset="0"/>
              </a:rPr>
              <a:t>Н</a:t>
            </a:r>
            <a:r>
              <a:rPr lang="uk-UA" sz="1400" dirty="0" smtClean="0">
                <a:latin typeface="Times New Roman" panose="02020603050405020304" pitchFamily="18" charset="0"/>
                <a:cs typeface="Times New Roman" panose="02020603050405020304" pitchFamily="18" charset="0"/>
              </a:rPr>
              <a:t>еобхідний </a:t>
            </a:r>
            <a:r>
              <a:rPr lang="uk-UA" sz="1400" dirty="0">
                <a:latin typeface="Times New Roman" panose="02020603050405020304" pitchFamily="18" charset="0"/>
                <a:cs typeface="Times New Roman" panose="02020603050405020304" pitchFamily="18" charset="0"/>
              </a:rPr>
              <a:t>для нормальної розумової діяльності, бере участь у виведенні печінкою надлишку азотистих </a:t>
            </a:r>
            <a:r>
              <a:rPr lang="uk-UA" sz="1400" dirty="0" smtClean="0">
                <a:latin typeface="Times New Roman" panose="02020603050405020304" pitchFamily="18" charset="0"/>
                <a:cs typeface="Times New Roman" panose="02020603050405020304" pitchFamily="18" charset="0"/>
              </a:rPr>
              <a:t>сполук</a:t>
            </a:r>
          </a:p>
          <a:p>
            <a:r>
              <a:rPr lang="uk-UA" sz="1400" dirty="0">
                <a:latin typeface="Times New Roman" panose="02020603050405020304" pitchFamily="18" charset="0"/>
                <a:cs typeface="Times New Roman" panose="02020603050405020304" pitchFamily="18" charset="0"/>
              </a:rPr>
              <a:t>З</a:t>
            </a:r>
            <a:r>
              <a:rPr lang="uk-UA" sz="1400" dirty="0" smtClean="0">
                <a:latin typeface="Times New Roman" panose="02020603050405020304" pitchFamily="18" charset="0"/>
                <a:cs typeface="Times New Roman" panose="02020603050405020304" pitchFamily="18" charset="0"/>
              </a:rPr>
              <a:t>а </a:t>
            </a:r>
            <a:r>
              <a:rPr lang="uk-UA" sz="1400" dirty="0">
                <a:latin typeface="Times New Roman" panose="02020603050405020304" pitchFamily="18" charset="0"/>
                <a:cs typeface="Times New Roman" panose="02020603050405020304" pitchFamily="18" charset="0"/>
              </a:rPr>
              <a:t>необхідності може транспортуватися в інші органи і тканини. </a:t>
            </a:r>
          </a:p>
          <a:p>
            <a:r>
              <a:rPr lang="uk-UA" sz="1400" dirty="0">
                <a:latin typeface="Times New Roman" panose="02020603050405020304" pitchFamily="18" charset="0"/>
                <a:cs typeface="Times New Roman" panose="02020603050405020304" pitchFamily="18" charset="0"/>
              </a:rPr>
              <a:t>М</a:t>
            </a:r>
            <a:r>
              <a:rPr lang="uk-UA" sz="1400" dirty="0" smtClean="0">
                <a:latin typeface="Times New Roman" panose="02020603050405020304" pitchFamily="18" charset="0"/>
                <a:cs typeface="Times New Roman" panose="02020603050405020304" pitchFamily="18" charset="0"/>
              </a:rPr>
              <a:t>оже </a:t>
            </a:r>
            <a:r>
              <a:rPr lang="uk-UA" sz="1400" dirty="0">
                <a:latin typeface="Times New Roman" panose="02020603050405020304" pitchFamily="18" charset="0"/>
                <a:cs typeface="Times New Roman" panose="02020603050405020304" pitchFamily="18" charset="0"/>
              </a:rPr>
              <a:t>допомогти під час лікування ушкодження печінки та головного мозку внаслідок зловживання алкоголем, лікарськими або наркотичними речовинами. </a:t>
            </a:r>
            <a:endParaRPr lang="uk-UA" sz="1400" dirty="0" smtClean="0">
              <a:latin typeface="Times New Roman" panose="02020603050405020304" pitchFamily="18" charset="0"/>
              <a:cs typeface="Times New Roman" panose="02020603050405020304" pitchFamily="18" charset="0"/>
            </a:endParaRPr>
          </a:p>
          <a:p>
            <a:r>
              <a:rPr lang="uk-UA" sz="1400" b="1" dirty="0" smtClean="0">
                <a:latin typeface="Times New Roman" panose="02020603050405020304" pitchFamily="18" charset="0"/>
                <a:cs typeface="Times New Roman" panose="02020603050405020304" pitchFamily="18" charset="0"/>
              </a:rPr>
              <a:t>Джерела: </a:t>
            </a:r>
            <a:r>
              <a:rPr lang="uk-UA" sz="1400" dirty="0" smtClean="0">
                <a:solidFill>
                  <a:srgbClr val="FFFF00"/>
                </a:solidFill>
                <a:latin typeface="Times New Roman" panose="02020603050405020304" pitchFamily="18" charset="0"/>
                <a:cs typeface="Times New Roman" panose="02020603050405020304" pitchFamily="18" charset="0"/>
              </a:rPr>
              <a:t>молочні продукти, м'ясо, гриби, соя, арахіс.</a:t>
            </a:r>
          </a:p>
        </p:txBody>
      </p:sp>
      <p:sp>
        <p:nvSpPr>
          <p:cNvPr id="9" name="Прямокутник 8"/>
          <p:cNvSpPr/>
          <p:nvPr/>
        </p:nvSpPr>
        <p:spPr>
          <a:xfrm>
            <a:off x="4763275" y="4064983"/>
            <a:ext cx="3468761" cy="2677656"/>
          </a:xfrm>
          <a:prstGeom prst="rect">
            <a:avLst/>
          </a:prstGeom>
          <a:solidFill>
            <a:schemeClr val="accent2"/>
          </a:solidFill>
          <a:ln w="66675">
            <a:bevel/>
          </a:ln>
        </p:spPr>
        <p:style>
          <a:lnRef idx="3">
            <a:schemeClr val="lt1"/>
          </a:lnRef>
          <a:fillRef idx="1">
            <a:schemeClr val="accent1"/>
          </a:fillRef>
          <a:effectRef idx="1">
            <a:schemeClr val="accent1"/>
          </a:effectRef>
          <a:fontRef idx="minor">
            <a:schemeClr val="lt1"/>
          </a:fontRef>
        </p:style>
        <p:txBody>
          <a:bodyPr wrap="square">
            <a:spAutoFit/>
          </a:bodyPr>
          <a:lstStyle/>
          <a:p>
            <a:r>
              <a:rPr lang="uk-UA" sz="1400" b="1" dirty="0" smtClean="0">
                <a:solidFill>
                  <a:srgbClr val="FFFF00"/>
                </a:solidFill>
                <a:latin typeface="Times New Roman" panose="02020603050405020304" pitchFamily="18" charset="0"/>
                <a:cs typeface="Times New Roman" panose="02020603050405020304" pitchFamily="18" charset="0"/>
              </a:rPr>
              <a:t>ТРЕОНІН</a:t>
            </a:r>
          </a:p>
          <a:p>
            <a:r>
              <a:rPr lang="uk-UA" sz="1400" dirty="0" smtClean="0">
                <a:latin typeface="Times New Roman" panose="02020603050405020304" pitchFamily="18" charset="0"/>
                <a:cs typeface="Times New Roman" panose="02020603050405020304" pitchFamily="18" charset="0"/>
              </a:rPr>
              <a:t>Життєва </a:t>
            </a:r>
            <a:r>
              <a:rPr lang="uk-UA" sz="1400" dirty="0">
                <a:latin typeface="Times New Roman" panose="02020603050405020304" pitchFamily="18" charset="0"/>
                <a:cs typeface="Times New Roman" panose="02020603050405020304" pitchFamily="18" charset="0"/>
              </a:rPr>
              <a:t>важливий для утворення м'язової тканини, колагену й еластину, </a:t>
            </a:r>
            <a:r>
              <a:rPr lang="uk-UA" sz="1400" dirty="0" smtClean="0">
                <a:latin typeface="Times New Roman" panose="02020603050405020304" pitchFamily="18" charset="0"/>
                <a:cs typeface="Times New Roman" panose="02020603050405020304" pitchFamily="18" charset="0"/>
              </a:rPr>
              <a:t>Бере </a:t>
            </a:r>
            <a:r>
              <a:rPr lang="uk-UA" sz="1400" dirty="0">
                <a:latin typeface="Times New Roman" panose="02020603050405020304" pitchFamily="18" charset="0"/>
                <a:cs typeface="Times New Roman" panose="02020603050405020304" pitchFamily="18" charset="0"/>
              </a:rPr>
              <a:t>участь у створенні міцної кісткової тканини та зубів (</a:t>
            </a:r>
            <a:r>
              <a:rPr lang="uk-UA" sz="1400" dirty="0" smtClean="0">
                <a:latin typeface="Times New Roman" panose="02020603050405020304" pitchFamily="18" charset="0"/>
                <a:cs typeface="Times New Roman" panose="02020603050405020304" pitchFamily="18" charset="0"/>
              </a:rPr>
              <a:t>емаль)</a:t>
            </a:r>
          </a:p>
          <a:p>
            <a:r>
              <a:rPr lang="uk-UA" sz="1400" dirty="0" smtClean="0">
                <a:latin typeface="Times New Roman" panose="02020603050405020304" pitchFamily="18" charset="0"/>
                <a:cs typeface="Times New Roman" panose="02020603050405020304" pitchFamily="18" charset="0"/>
              </a:rPr>
              <a:t>Стимулює </a:t>
            </a:r>
            <a:r>
              <a:rPr lang="uk-UA" sz="1400" dirty="0">
                <a:latin typeface="Times New Roman" panose="02020603050405020304" pitchFamily="18" charset="0"/>
                <a:cs typeface="Times New Roman" panose="02020603050405020304" pitchFamily="18" charset="0"/>
              </a:rPr>
              <a:t>процеси росту і нормалізує білковий обмін в </a:t>
            </a:r>
            <a:r>
              <a:rPr lang="uk-UA" sz="1400" dirty="0" smtClean="0">
                <a:latin typeface="Times New Roman" panose="02020603050405020304" pitchFamily="18" charset="0"/>
                <a:cs typeface="Times New Roman" panose="02020603050405020304" pitchFamily="18" charset="0"/>
              </a:rPr>
              <a:t>організмі.</a:t>
            </a:r>
          </a:p>
          <a:p>
            <a:r>
              <a:rPr lang="uk-UA" sz="1400" dirty="0" smtClean="0">
                <a:latin typeface="Times New Roman" panose="02020603050405020304" pitchFamily="18" charset="0"/>
                <a:cs typeface="Times New Roman" panose="02020603050405020304" pitchFamily="18" charset="0"/>
              </a:rPr>
              <a:t>Підтримує </a:t>
            </a:r>
            <a:r>
              <a:rPr lang="uk-UA" sz="1400" dirty="0">
                <a:latin typeface="Times New Roman" panose="02020603050405020304" pitchFamily="18" charset="0"/>
                <a:cs typeface="Times New Roman" panose="02020603050405020304" pitchFamily="18" charset="0"/>
              </a:rPr>
              <a:t>практично всі системи організму: центральну нервову, серцево-судинну та імунну. </a:t>
            </a:r>
            <a:endParaRPr lang="uk-UA" sz="1400" dirty="0" smtClean="0">
              <a:latin typeface="Times New Roman" panose="02020603050405020304" pitchFamily="18" charset="0"/>
              <a:cs typeface="Times New Roman" panose="02020603050405020304" pitchFamily="18" charset="0"/>
            </a:endParaRPr>
          </a:p>
          <a:p>
            <a:r>
              <a:rPr lang="uk-UA" sz="1400" dirty="0" smtClean="0">
                <a:latin typeface="Times New Roman" panose="02020603050405020304" pitchFamily="18" charset="0"/>
                <a:cs typeface="Times New Roman" panose="02020603050405020304" pitchFamily="18" charset="0"/>
              </a:rPr>
              <a:t>Попереджає </a:t>
            </a:r>
            <a:r>
              <a:rPr lang="uk-UA" sz="1400" dirty="0">
                <a:latin typeface="Times New Roman" panose="02020603050405020304" pitchFamily="18" charset="0"/>
                <a:cs typeface="Times New Roman" panose="02020603050405020304" pitchFamily="18" charset="0"/>
              </a:rPr>
              <a:t>жирову дистрофію </a:t>
            </a:r>
            <a:r>
              <a:rPr lang="uk-UA" sz="1400" dirty="0" smtClean="0">
                <a:latin typeface="Times New Roman" panose="02020603050405020304" pitchFamily="18" charset="0"/>
                <a:cs typeface="Times New Roman" panose="02020603050405020304" pitchFamily="18" charset="0"/>
              </a:rPr>
              <a:t>печінки</a:t>
            </a:r>
          </a:p>
          <a:p>
            <a:r>
              <a:rPr lang="ru-RU" sz="1400" b="1" dirty="0" smtClean="0">
                <a:latin typeface="Times New Roman" panose="02020603050405020304" pitchFamily="18" charset="0"/>
                <a:cs typeface="Times New Roman" panose="02020603050405020304" pitchFamily="18" charset="0"/>
              </a:rPr>
              <a:t>Джерела</a:t>
            </a:r>
            <a:r>
              <a:rPr lang="ru-RU" sz="1400" b="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м'ясо, молочні продукти та яйця.</a:t>
            </a: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72684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extLst>
              <a:ext uri="{BEBA8EAE-BF5A-486C-A8C5-ECC9F3942E4B}">
                <a14:imgProps xmlns:a14="http://schemas.microsoft.com/office/drawing/2010/main">
                  <a14:imgLayer r:embed="rId3">
                    <a14:imgEffect>
                      <a14:artisticCement/>
                    </a14:imgEffect>
                  </a14:imgLayer>
                </a14:imgProps>
              </a:ext>
            </a:extLst>
          </a:blip>
          <a:stretch/>
        </a:blipFill>
        <a:effectLst/>
      </p:bgPr>
    </p:bg>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56937" y="264780"/>
            <a:ext cx="3692550" cy="649408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r>
              <a:rPr lang="uk-UA" sz="1600" b="1" dirty="0" smtClean="0">
                <a:solidFill>
                  <a:schemeClr val="bg1"/>
                </a:solidFill>
                <a:latin typeface="Times New Roman" panose="02020603050405020304" pitchFamily="18" charset="0"/>
                <a:cs typeface="Times New Roman" panose="02020603050405020304" pitchFamily="18" charset="0"/>
              </a:rPr>
              <a:t>ФЕНІЛАЛАНІН</a:t>
            </a:r>
          </a:p>
          <a:p>
            <a:r>
              <a:rPr lang="uk-UA" sz="1600" dirty="0">
                <a:solidFill>
                  <a:schemeClr val="bg1"/>
                </a:solidFill>
                <a:latin typeface="Times New Roman" panose="02020603050405020304" pitchFamily="18" charset="0"/>
                <a:cs typeface="Times New Roman" panose="02020603050405020304" pitchFamily="18" charset="0"/>
              </a:rPr>
              <a:t>Н</a:t>
            </a:r>
            <a:r>
              <a:rPr lang="uk-UA" sz="1600" dirty="0" smtClean="0">
                <a:solidFill>
                  <a:schemeClr val="bg1"/>
                </a:solidFill>
                <a:latin typeface="Times New Roman" panose="02020603050405020304" pitchFamily="18" charset="0"/>
                <a:cs typeface="Times New Roman" panose="02020603050405020304" pitchFamily="18" charset="0"/>
              </a:rPr>
              <a:t>еобхідна </a:t>
            </a:r>
            <a:r>
              <a:rPr lang="uk-UA" sz="1600" dirty="0">
                <a:solidFill>
                  <a:schemeClr val="bg1"/>
                </a:solidFill>
                <a:latin typeface="Times New Roman" panose="02020603050405020304" pitchFamily="18" charset="0"/>
                <a:cs typeface="Times New Roman" panose="02020603050405020304" pitchFamily="18" charset="0"/>
              </a:rPr>
              <a:t>для нормальної роботи центральної нервової системи. З</a:t>
            </a:r>
            <a:r>
              <a:rPr lang="uk-UA" sz="1600" dirty="0" smtClean="0">
                <a:solidFill>
                  <a:schemeClr val="bg1"/>
                </a:solidFill>
                <a:latin typeface="Times New Roman" panose="02020603050405020304" pitchFamily="18" charset="0"/>
                <a:cs typeface="Times New Roman" panose="02020603050405020304" pitchFamily="18" charset="0"/>
              </a:rPr>
              <a:t>астосовується </a:t>
            </a:r>
            <a:r>
              <a:rPr lang="uk-UA" sz="1600" dirty="0">
                <a:solidFill>
                  <a:schemeClr val="bg1"/>
                </a:solidFill>
                <a:latin typeface="Times New Roman" panose="02020603050405020304" pitchFamily="18" charset="0"/>
                <a:cs typeface="Times New Roman" panose="02020603050405020304" pitchFamily="18" charset="0"/>
              </a:rPr>
              <a:t>для лікування неврологічних захворювань. </a:t>
            </a:r>
            <a:r>
              <a:rPr lang="uk-UA" sz="1600" dirty="0" smtClean="0">
                <a:solidFill>
                  <a:schemeClr val="bg1"/>
                </a:solidFill>
                <a:latin typeface="Times New Roman" panose="02020603050405020304" pitchFamily="18" charset="0"/>
                <a:cs typeface="Times New Roman" panose="02020603050405020304" pitchFamily="18" charset="0"/>
              </a:rPr>
              <a:t>Допомагає </a:t>
            </a:r>
            <a:r>
              <a:rPr lang="uk-UA" sz="1600" dirty="0">
                <a:solidFill>
                  <a:schemeClr val="bg1"/>
                </a:solidFill>
                <a:latin typeface="Times New Roman" panose="02020603050405020304" pitchFamily="18" charset="0"/>
                <a:cs typeface="Times New Roman" panose="02020603050405020304" pitchFamily="18" charset="0"/>
              </a:rPr>
              <a:t>контролювати симптоми депресії та хронічного болю. Дослідження показали, що фенілаланін може допомогти і під час лікування вітиліго (білі вогнища депігментації на шкірі). Прийом фенілаланіну може поліпшити пам'ять і концентрацію уваги, а також покращує настрій і емоційний </a:t>
            </a:r>
            <a:r>
              <a:rPr lang="uk-UA" sz="1600" dirty="0" smtClean="0">
                <a:solidFill>
                  <a:schemeClr val="bg1"/>
                </a:solidFill>
                <a:latin typeface="Times New Roman" panose="02020603050405020304" pitchFamily="18" charset="0"/>
                <a:cs typeface="Times New Roman" panose="02020603050405020304" pitchFamily="18" charset="0"/>
              </a:rPr>
              <a:t>фон. </a:t>
            </a:r>
            <a:r>
              <a:rPr lang="uk-UA" sz="1600" dirty="0">
                <a:solidFill>
                  <a:schemeClr val="bg1"/>
                </a:solidFill>
                <a:latin typeface="Times New Roman" panose="02020603050405020304" pitchFamily="18" charset="0"/>
                <a:cs typeface="Times New Roman" panose="02020603050405020304" pitchFamily="18" charset="0"/>
              </a:rPr>
              <a:t>В</a:t>
            </a:r>
            <a:r>
              <a:rPr lang="uk-UA" sz="1600" dirty="0" smtClean="0">
                <a:solidFill>
                  <a:schemeClr val="bg1"/>
                </a:solidFill>
                <a:latin typeface="Times New Roman" panose="02020603050405020304" pitchFamily="18" charset="0"/>
                <a:cs typeface="Times New Roman" panose="02020603050405020304" pitchFamily="18" charset="0"/>
              </a:rPr>
              <a:t>икористовують </a:t>
            </a:r>
            <a:r>
              <a:rPr lang="uk-UA" sz="1600" dirty="0">
                <a:solidFill>
                  <a:schemeClr val="bg1"/>
                </a:solidFill>
                <a:latin typeface="Times New Roman" panose="02020603050405020304" pitchFamily="18" charset="0"/>
                <a:cs typeface="Times New Roman" panose="02020603050405020304" pitchFamily="18" charset="0"/>
              </a:rPr>
              <a:t>під час лікування хвороби Паркінсона та </a:t>
            </a:r>
            <a:r>
              <a:rPr lang="uk-UA" sz="1600" dirty="0" smtClean="0">
                <a:solidFill>
                  <a:schemeClr val="bg1"/>
                </a:solidFill>
                <a:latin typeface="Times New Roman" panose="02020603050405020304" pitchFamily="18" charset="0"/>
                <a:cs typeface="Times New Roman" panose="02020603050405020304" pitchFamily="18" charset="0"/>
              </a:rPr>
              <a:t>шизофренії. Особам </a:t>
            </a:r>
            <a:r>
              <a:rPr lang="uk-UA" sz="1600" dirty="0">
                <a:solidFill>
                  <a:schemeClr val="bg1"/>
                </a:solidFill>
                <a:latin typeface="Times New Roman" panose="02020603050405020304" pitchFamily="18" charset="0"/>
                <a:cs typeface="Times New Roman" panose="02020603050405020304" pitchFamily="18" charset="0"/>
              </a:rPr>
              <a:t>з артеріальною гіпертензією та/або </a:t>
            </a:r>
            <a:r>
              <a:rPr lang="uk-UA" sz="1600" dirty="0" smtClean="0">
                <a:solidFill>
                  <a:schemeClr val="bg1"/>
                </a:solidFill>
                <a:latin typeface="Times New Roman" panose="02020603050405020304" pitchFamily="18" charset="0"/>
                <a:cs typeface="Times New Roman" panose="02020603050405020304" pitchFamily="18" charset="0"/>
              </a:rPr>
              <a:t>мігренню </a:t>
            </a:r>
            <a:r>
              <a:rPr lang="uk-UA" sz="1600" dirty="0">
                <a:solidFill>
                  <a:schemeClr val="bg1"/>
                </a:solidFill>
                <a:latin typeface="Times New Roman" panose="02020603050405020304" pitchFamily="18" charset="0"/>
                <a:cs typeface="Times New Roman" panose="02020603050405020304" pitchFamily="18" charset="0"/>
              </a:rPr>
              <a:t>слід уникати цієї амінокислоти та продуктів харчування, що містять її у великих кількостях. Високі дози фенілаланіну можуть спричинити пошкодження нервової тканини</a:t>
            </a:r>
            <a:r>
              <a:rPr lang="uk-UA" sz="1600" dirty="0" smtClean="0">
                <a:solidFill>
                  <a:schemeClr val="bg1"/>
                </a:solidFill>
                <a:latin typeface="Times New Roman" panose="02020603050405020304" pitchFamily="18" charset="0"/>
                <a:cs typeface="Times New Roman" panose="02020603050405020304" pitchFamily="18" charset="0"/>
              </a:rPr>
              <a:t>.</a:t>
            </a:r>
          </a:p>
          <a:p>
            <a:r>
              <a:rPr lang="ru-RU" sz="1600" dirty="0" smtClean="0">
                <a:solidFill>
                  <a:schemeClr val="bg1"/>
                </a:solidFill>
                <a:latin typeface="Times New Roman" panose="02020603050405020304" pitchFamily="18" charset="0"/>
                <a:cs typeface="Times New Roman" panose="02020603050405020304" pitchFamily="18" charset="0"/>
              </a:rPr>
              <a:t>Сприяє </a:t>
            </a:r>
            <a:r>
              <a:rPr lang="ru-RU" sz="1600" dirty="0">
                <a:solidFill>
                  <a:schemeClr val="bg1"/>
                </a:solidFill>
                <a:latin typeface="Times New Roman" panose="02020603050405020304" pitchFamily="18" charset="0"/>
                <a:cs typeface="Times New Roman" panose="02020603050405020304" pitchFamily="18" charset="0"/>
              </a:rPr>
              <a:t>максимальному м'язовому скороченню і розслабленню. </a:t>
            </a:r>
            <a:endParaRPr lang="ru-RU" sz="1600" dirty="0" smtClean="0">
              <a:solidFill>
                <a:schemeClr val="bg1"/>
              </a:solidFill>
              <a:latin typeface="Times New Roman" panose="02020603050405020304" pitchFamily="18" charset="0"/>
              <a:cs typeface="Times New Roman" panose="02020603050405020304" pitchFamily="18" charset="0"/>
            </a:endParaRPr>
          </a:p>
          <a:p>
            <a:r>
              <a:rPr lang="ru-RU" sz="1600" b="1" dirty="0" smtClean="0">
                <a:solidFill>
                  <a:schemeClr val="bg1"/>
                </a:solidFill>
                <a:latin typeface="Times New Roman" panose="02020603050405020304" pitchFamily="18" charset="0"/>
                <a:cs typeface="Times New Roman" panose="02020603050405020304" pitchFamily="18" charset="0"/>
              </a:rPr>
              <a:t>Джерела</a:t>
            </a:r>
            <a:r>
              <a:rPr lang="ru-RU" sz="1600" b="1" dirty="0">
                <a:solidFill>
                  <a:schemeClr val="bg1"/>
                </a:solidFill>
                <a:latin typeface="Times New Roman" panose="02020603050405020304" pitchFamily="18" charset="0"/>
                <a:cs typeface="Times New Roman" panose="02020603050405020304" pitchFamily="18" charset="0"/>
              </a:rPr>
              <a:t>:</a:t>
            </a:r>
            <a:r>
              <a:rPr lang="ru-RU" sz="1600" dirty="0">
                <a:solidFill>
                  <a:schemeClr val="bg1"/>
                </a:solidFill>
                <a:latin typeface="Times New Roman" panose="02020603050405020304" pitchFamily="18" charset="0"/>
                <a:cs typeface="Times New Roman" panose="02020603050405020304" pitchFamily="18" charset="0"/>
              </a:rPr>
              <a:t> молочні продукти, мигдаль, авокадо, горіхи та насіння.</a:t>
            </a:r>
            <a:endParaRPr lang="uk-UA" sz="1600" dirty="0">
              <a:solidFill>
                <a:schemeClr val="bg1"/>
              </a:solidFill>
              <a:latin typeface="Times New Roman" panose="02020603050405020304" pitchFamily="18" charset="0"/>
              <a:cs typeface="Times New Roman" panose="02020603050405020304" pitchFamily="18" charset="0"/>
            </a:endParaRPr>
          </a:p>
        </p:txBody>
      </p:sp>
      <p:sp>
        <p:nvSpPr>
          <p:cNvPr id="10" name="Прямокутник 9"/>
          <p:cNvSpPr/>
          <p:nvPr/>
        </p:nvSpPr>
        <p:spPr>
          <a:xfrm>
            <a:off x="4749282" y="821682"/>
            <a:ext cx="3165798" cy="535531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uk-UA" b="1" dirty="0" smtClean="0">
                <a:solidFill>
                  <a:schemeClr val="bg1"/>
                </a:solidFill>
                <a:latin typeface="Times New Roman" panose="02020603050405020304" pitchFamily="18" charset="0"/>
                <a:cs typeface="Times New Roman" panose="02020603050405020304" pitchFamily="18" charset="0"/>
              </a:rPr>
              <a:t>ТРИПТОФАН</a:t>
            </a:r>
          </a:p>
          <a:p>
            <a:r>
              <a:rPr lang="uk-UA" dirty="0">
                <a:solidFill>
                  <a:schemeClr val="bg1"/>
                </a:solidFill>
                <a:latin typeface="Times New Roman" panose="02020603050405020304" pitchFamily="18" charset="0"/>
                <a:cs typeface="Times New Roman" panose="02020603050405020304" pitchFamily="18" charset="0"/>
              </a:rPr>
              <a:t>Вона виконує дві основні функції: входить до складу білків і РНК, а також є попередником серотоніну («гормону щастя»), мелатоніну («гормону сну»), гормону росту та нікотинової </a:t>
            </a:r>
            <a:r>
              <a:rPr lang="uk-UA" dirty="0" smtClean="0">
                <a:solidFill>
                  <a:schemeClr val="bg1"/>
                </a:solidFill>
                <a:latin typeface="Times New Roman" panose="02020603050405020304" pitchFamily="18" charset="0"/>
                <a:cs typeface="Times New Roman" panose="02020603050405020304" pitchFamily="18" charset="0"/>
              </a:rPr>
              <a:t>кислоти. </a:t>
            </a:r>
            <a:r>
              <a:rPr lang="uk-UA" dirty="0">
                <a:solidFill>
                  <a:schemeClr val="bg1"/>
                </a:solidFill>
                <a:latin typeface="Times New Roman" panose="02020603050405020304" pitchFamily="18" charset="0"/>
                <a:cs typeface="Times New Roman" panose="02020603050405020304" pitchFamily="18" charset="0"/>
              </a:rPr>
              <a:t>Серотонін допомагає регулювати артеріальний тиск і дихальну функцію. Збільшення кількості серотоніну в організмі веде до заспокоєння і поліпшення сну</a:t>
            </a:r>
            <a:r>
              <a:rPr lang="uk-UA" dirty="0" smtClean="0">
                <a:solidFill>
                  <a:schemeClr val="bg1"/>
                </a:solidFill>
                <a:latin typeface="Times New Roman" panose="02020603050405020304" pitchFamily="18" charset="0"/>
                <a:cs typeface="Times New Roman" panose="02020603050405020304" pitchFamily="18" charset="0"/>
              </a:rPr>
              <a:t>.</a:t>
            </a:r>
          </a:p>
          <a:p>
            <a:r>
              <a:rPr lang="uk-UA" b="1" dirty="0">
                <a:solidFill>
                  <a:schemeClr val="bg1"/>
                </a:solidFill>
                <a:latin typeface="Times New Roman" panose="02020603050405020304" pitchFamily="18" charset="0"/>
                <a:cs typeface="Times New Roman" panose="02020603050405020304" pitchFamily="18" charset="0"/>
              </a:rPr>
              <a:t>Джерела</a:t>
            </a:r>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червона та чорна </a:t>
            </a:r>
            <a:r>
              <a:rPr lang="uk-UA" dirty="0">
                <a:solidFill>
                  <a:schemeClr val="bg1"/>
                </a:solidFill>
                <a:latin typeface="Times New Roman" panose="02020603050405020304" pitchFamily="18" charset="0"/>
                <a:cs typeface="Times New Roman" panose="02020603050405020304" pitchFamily="18" charset="0"/>
              </a:rPr>
              <a:t>ікра, мигдаль, кеш'ю, кедрові </a:t>
            </a:r>
            <a:r>
              <a:rPr lang="uk-UA" dirty="0" smtClean="0">
                <a:solidFill>
                  <a:schemeClr val="bg1"/>
                </a:solidFill>
                <a:latin typeface="Times New Roman" panose="02020603050405020304" pitchFamily="18" charset="0"/>
                <a:cs typeface="Times New Roman" panose="02020603050405020304" pitchFamily="18" charset="0"/>
              </a:rPr>
              <a:t>м'ясо кролика та індички, соєві боби, халва.</a:t>
            </a:r>
            <a:endParaRPr lang="uk-UA" dirty="0">
              <a:solidFill>
                <a:schemeClr val="bg1"/>
              </a:solidFill>
              <a:latin typeface="Times New Roman" panose="02020603050405020304" pitchFamily="18" charset="0"/>
              <a:cs typeface="Times New Roman" panose="02020603050405020304" pitchFamily="18" charset="0"/>
            </a:endParaRPr>
          </a:p>
          <a:p>
            <a:endParaRPr lang="uk-UA" dirty="0">
              <a:latin typeface="Times New Roman" panose="02020603050405020304" pitchFamily="18" charset="0"/>
              <a:cs typeface="Times New Roman" panose="02020603050405020304" pitchFamily="18" charset="0"/>
            </a:endParaRPr>
          </a:p>
        </p:txBody>
      </p:sp>
      <p:sp>
        <p:nvSpPr>
          <p:cNvPr id="11" name="Прямокутник 10"/>
          <p:cNvSpPr/>
          <p:nvPr/>
        </p:nvSpPr>
        <p:spPr>
          <a:xfrm>
            <a:off x="8815405" y="267684"/>
            <a:ext cx="3239746" cy="6463308"/>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uk-UA" b="1" dirty="0" smtClean="0">
                <a:solidFill>
                  <a:schemeClr val="bg1"/>
                </a:solidFill>
                <a:latin typeface="Times New Roman" panose="02020603050405020304" pitchFamily="18" charset="0"/>
                <a:cs typeface="Times New Roman" panose="02020603050405020304" pitchFamily="18" charset="0"/>
              </a:rPr>
              <a:t>МЕТІОНІН</a:t>
            </a:r>
          </a:p>
          <a:p>
            <a:r>
              <a:rPr lang="uk-UA" dirty="0" smtClean="0">
                <a:solidFill>
                  <a:srgbClr val="002060"/>
                </a:solidFill>
                <a:latin typeface="Times New Roman" panose="02020603050405020304" pitchFamily="18" charset="0"/>
                <a:cs typeface="Times New Roman" panose="02020603050405020304" pitchFamily="18" charset="0"/>
              </a:rPr>
              <a:t>Допомагає </a:t>
            </a:r>
            <a:r>
              <a:rPr lang="uk-UA" dirty="0">
                <a:solidFill>
                  <a:srgbClr val="002060"/>
                </a:solidFill>
                <a:latin typeface="Times New Roman" panose="02020603050405020304" pitchFamily="18" charset="0"/>
                <a:cs typeface="Times New Roman" panose="02020603050405020304" pitchFamily="18" charset="0"/>
              </a:rPr>
              <a:t>переробляти й утилізувати жири. Бере участь в утворенні глутатіону, цистеїну та таурину, що сприяють знешкодженню та виведенню з організму токсичних речовин. Метіонін потрібен для синтезу креатину, речовини, яка підвищує витривалість і працездатність скелетної мускулатури. Вкрай важливий для синтезу колагену, що забезпечує здоровий вигляд шкіри та нігтів. Людям з алергією або артритом прийом цієї амінокислоти може допомогти знизити рівень гістаміну в організмі</a:t>
            </a:r>
            <a:r>
              <a:rPr lang="uk-UA" dirty="0" smtClean="0">
                <a:solidFill>
                  <a:srgbClr val="002060"/>
                </a:solidFill>
                <a:latin typeface="Times New Roman" panose="02020603050405020304" pitchFamily="18" charset="0"/>
                <a:cs typeface="Times New Roman" panose="02020603050405020304" pitchFamily="18" charset="0"/>
              </a:rPr>
              <a:t>.</a:t>
            </a:r>
          </a:p>
          <a:p>
            <a:r>
              <a:rPr lang="uk-UA" b="1" dirty="0" smtClean="0">
                <a:solidFill>
                  <a:srgbClr val="002060"/>
                </a:solidFill>
                <a:latin typeface="Times New Roman" panose="02020603050405020304" pitchFamily="18" charset="0"/>
                <a:cs typeface="Times New Roman" panose="02020603050405020304" pitchFamily="18" charset="0"/>
              </a:rPr>
              <a:t>Джерела</a:t>
            </a:r>
            <a:r>
              <a:rPr lang="uk-UA" dirty="0" smtClean="0">
                <a:solidFill>
                  <a:srgbClr val="002060"/>
                </a:solidFill>
                <a:latin typeface="Times New Roman" panose="02020603050405020304" pitchFamily="18" charset="0"/>
                <a:cs typeface="Times New Roman" panose="02020603050405020304" pitchFamily="18" charset="0"/>
              </a:rPr>
              <a:t>: </a:t>
            </a:r>
            <a:r>
              <a:rPr lang="uk-UA" dirty="0">
                <a:solidFill>
                  <a:srgbClr val="002060"/>
                </a:solidFill>
                <a:latin typeface="Times New Roman" panose="02020603050405020304" pitchFamily="18" charset="0"/>
                <a:cs typeface="Times New Roman" panose="02020603050405020304" pitchFamily="18" charset="0"/>
              </a:rPr>
              <a:t>м'ясо, яйця, риба, часник, боби, сочевиця, цибуля, соя, насіння і йогурт.</a:t>
            </a:r>
          </a:p>
        </p:txBody>
      </p:sp>
    </p:spTree>
    <p:extLst>
      <p:ext uri="{BB962C8B-B14F-4D97-AF65-F5344CB8AC3E}">
        <p14:creationId xmlns:p14="http://schemas.microsoft.com/office/powerpoint/2010/main" val="22385296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кутник 6"/>
          <p:cNvSpPr/>
          <p:nvPr/>
        </p:nvSpPr>
        <p:spPr>
          <a:xfrm>
            <a:off x="121583" y="458864"/>
            <a:ext cx="11905129" cy="5078313"/>
          </a:xfrm>
          <a:prstGeom prst="rect">
            <a:avLst/>
          </a:prstGeom>
          <a:solidFill>
            <a:srgbClr val="FF0000"/>
          </a:solidFill>
        </p:spPr>
        <p:txBody>
          <a:bodyPr wrap="square">
            <a:spAutoFit/>
          </a:bodyPr>
          <a:lstStyle/>
          <a:p>
            <a:endParaRPr lang="uk-UA" dirty="0" smtClean="0">
              <a:latin typeface="Times New Roman" pitchFamily="18" charset="0"/>
              <a:cs typeface="Times New Roman" pitchFamily="18" charset="0"/>
            </a:endParaRPr>
          </a:p>
          <a:p>
            <a:pPr>
              <a:buFont typeface="Wingdings" pitchFamily="2" charset="2"/>
              <a:buChar char="Ø"/>
            </a:pPr>
            <a:r>
              <a:rPr lang="uk-UA" dirty="0" smtClean="0">
                <a:solidFill>
                  <a:schemeClr val="bg1"/>
                </a:solidFill>
                <a:latin typeface="Times New Roman" pitchFamily="18" charset="0"/>
                <a:cs typeface="Times New Roman" pitchFamily="18" charset="0"/>
              </a:rPr>
              <a:t>Жири - це найбільш енергоємне джерело енергії при спалюванні 1 г його звільняється 9,3 ккал тепла; 38,9 кДж - це більш ніж у 2 рази перевищує енергоємність білків і вуглеводів (4 ккал);</a:t>
            </a:r>
          </a:p>
          <a:p>
            <a:pPr>
              <a:buFont typeface="Wingdings" pitchFamily="2" charset="2"/>
              <a:buChar char="Ø"/>
            </a:pPr>
            <a:r>
              <a:rPr lang="uk-UA" dirty="0" smtClean="0">
                <a:solidFill>
                  <a:schemeClr val="bg1"/>
                </a:solidFill>
                <a:latin typeface="Times New Roman" pitchFamily="18" charset="0"/>
                <a:cs typeface="Times New Roman" pitchFamily="18" charset="0"/>
              </a:rPr>
              <a:t> Жири є структурним компонентом мембран клітин, забезпечуючи підтримання внутрішньої цілісності клітини та виконання її специфічних функцій. Як пластичний матеріал вони беруть участь у побудові клітин, особливо великий їхній вміст в оболонці клітини (зокрема, в оболонці нервових і статевих клітин їхня частка сягає 50% і більше). Без них неможлива побудова і деяких органел клітини;</a:t>
            </a:r>
          </a:p>
          <a:p>
            <a:pPr>
              <a:buFont typeface="Wingdings" pitchFamily="2" charset="2"/>
              <a:buChar char="Ø"/>
            </a:pPr>
            <a:r>
              <a:rPr lang="uk-UA" dirty="0" smtClean="0">
                <a:solidFill>
                  <a:schemeClr val="bg1"/>
                </a:solidFill>
                <a:latin typeface="Times New Roman" pitchFamily="18" charset="0"/>
                <a:cs typeface="Times New Roman" pitchFamily="18" charset="0"/>
              </a:rPr>
              <a:t>Жири виконують терморегуляційну функцію. Завдяки підшкірному жировому шару ми здатні зберігати тепло.</a:t>
            </a:r>
          </a:p>
          <a:p>
            <a:pPr>
              <a:buFont typeface="Wingdings" pitchFamily="2" charset="2"/>
              <a:buChar char="Ø"/>
            </a:pPr>
            <a:r>
              <a:rPr lang="uk-UA" dirty="0" smtClean="0">
                <a:solidFill>
                  <a:schemeClr val="bg1"/>
                </a:solidFill>
                <a:latin typeface="Times New Roman" pitchFamily="18" charset="0"/>
                <a:cs typeface="Times New Roman" pitchFamily="18" charset="0"/>
              </a:rPr>
              <a:t> Жири необхідні для синтезу низки гормонів: особливо гормонів гіпофіза , гормонів кори надниркових залоз (кортизол), статевих гормонів (тестостерон, естроген, прогестерон), а також синтезу жовчі та вітаміну Д.</a:t>
            </a:r>
          </a:p>
          <a:p>
            <a:pPr>
              <a:buFont typeface="Wingdings" pitchFamily="2" charset="2"/>
              <a:buChar char="Ø"/>
            </a:pPr>
            <a:r>
              <a:rPr lang="uk-UA" dirty="0" smtClean="0">
                <a:solidFill>
                  <a:schemeClr val="bg1"/>
                </a:solidFill>
                <a:latin typeface="Times New Roman" pitchFamily="18" charset="0"/>
                <a:cs typeface="Times New Roman" pitchFamily="18" charset="0"/>
              </a:rPr>
              <a:t> Жири виконують транспортну функцію, доставляючи різні речовини в клітини та з клітин (наприклад, ліпопротеїни (молекула жиру + білок) здійснюють доставку холестерину).</a:t>
            </a:r>
          </a:p>
          <a:p>
            <a:pPr>
              <a:buFont typeface="Wingdings" pitchFamily="2" charset="2"/>
              <a:buChar char="Ø"/>
            </a:pPr>
            <a:r>
              <a:rPr lang="uk-UA" dirty="0" smtClean="0">
                <a:solidFill>
                  <a:schemeClr val="bg1"/>
                </a:solidFill>
                <a:latin typeface="Times New Roman" pitchFamily="18" charset="0"/>
                <a:cs typeface="Times New Roman" pitchFamily="18" charset="0"/>
              </a:rPr>
              <a:t> Жири необхідні для реалізації функцій жиророзчинних вітамінів (А, К, Е, Д незамінні жирні кислоти) - без їхнього достатнього надходження ці вітаміни не тільки не дають необхідного ефекту, а й можуть навіть спричинити явища інтоксикації. </a:t>
            </a:r>
          </a:p>
          <a:p>
            <a:pPr>
              <a:buFont typeface="Wingdings" pitchFamily="2" charset="2"/>
              <a:buChar char="Ø"/>
            </a:pPr>
            <a:r>
              <a:rPr lang="uk-UA" dirty="0" smtClean="0">
                <a:solidFill>
                  <a:schemeClr val="bg1"/>
                </a:solidFill>
                <a:latin typeface="Times New Roman" pitchFamily="18" charset="0"/>
                <a:cs typeface="Times New Roman" pitchFamily="18" charset="0"/>
              </a:rPr>
              <a:t> Для правильного функціонування організму нам необхідно приблизно 1 грам жиру на 1 кілограм ваги на добу. З них на тваринні насичені жири повинно припадати не більше половини, а більшу частину мають становити ненасичені жири (рослинні та риб'ячий жир). Взагалі, максимальний вміст насичених жирів у раціоні на рівні 30%.</a:t>
            </a:r>
            <a:endParaRPr lang="uk-UA" dirty="0">
              <a:solidFill>
                <a:schemeClr val="bg1"/>
              </a:solidFill>
              <a:latin typeface="Times New Roman" pitchFamily="18" charset="0"/>
              <a:cs typeface="Times New Roman" pitchFamily="18" charset="0"/>
            </a:endParaRPr>
          </a:p>
        </p:txBody>
      </p:sp>
      <p:sp>
        <p:nvSpPr>
          <p:cNvPr id="4" name="Прямокутник 3"/>
          <p:cNvSpPr/>
          <p:nvPr/>
        </p:nvSpPr>
        <p:spPr>
          <a:xfrm>
            <a:off x="121583" y="0"/>
            <a:ext cx="11905128" cy="707886"/>
          </a:xfrm>
          <a:prstGeom prst="rect">
            <a:avLst/>
          </a:prstGeom>
          <a:solidFill>
            <a:srgbClr val="FFFF00"/>
          </a:solidFill>
          <a:ln>
            <a:solidFill>
              <a:schemeClr val="accent1"/>
            </a:solidFill>
          </a:ln>
        </p:spPr>
        <p:txBody>
          <a:bodyPr wrap="square">
            <a:spAutoFit/>
          </a:bodyPr>
          <a:lstStyle/>
          <a:p>
            <a:pPr algn="ctr"/>
            <a:r>
              <a:rPr lang="uk-UA" sz="2400" b="1" dirty="0" smtClean="0">
                <a:solidFill>
                  <a:schemeClr val="bg1"/>
                </a:solidFill>
                <a:latin typeface="Times New Roman" pitchFamily="18" charset="0"/>
                <a:cs typeface="Times New Roman" pitchFamily="18" charset="0"/>
              </a:rPr>
              <a:t>Жири – найважливіше джерело енергії. </a:t>
            </a:r>
          </a:p>
          <a:p>
            <a:endParaRPr lang="uk-UA" sz="1600" b="1" dirty="0" smtClean="0">
              <a:solidFill>
                <a:schemeClr val="bg1"/>
              </a:solidFill>
              <a:latin typeface="Times New Roman" pitchFamily="18" charset="0"/>
              <a:cs typeface="Times New Roman" pitchFamily="18" charset="0"/>
            </a:endParaRPr>
          </a:p>
        </p:txBody>
      </p:sp>
      <p:pic>
        <p:nvPicPr>
          <p:cNvPr id="5" name="Рисунок 4" descr="C:\Users\e011172khy\AppData\Local\Microsoft\Windows\INetCache\Content.MSO\967BEA47.tmp"/>
          <p:cNvPicPr/>
          <p:nvPr/>
        </p:nvPicPr>
        <p:blipFill>
          <a:blip r:embed="rId2">
            <a:extLst>
              <a:ext uri="{28A0092B-C50C-407E-A947-70E740481C1C}">
                <a14:useLocalDpi xmlns:a14="http://schemas.microsoft.com/office/drawing/2010/main" val="0"/>
              </a:ext>
            </a:extLst>
          </a:blip>
          <a:srcRect/>
          <a:stretch>
            <a:fillRect/>
          </a:stretch>
        </p:blipFill>
        <p:spPr bwMode="auto">
          <a:xfrm>
            <a:off x="121583" y="5537175"/>
            <a:ext cx="2211355" cy="1320824"/>
          </a:xfrm>
          <a:prstGeom prst="rect">
            <a:avLst/>
          </a:prstGeom>
          <a:ln>
            <a:noFill/>
          </a:ln>
          <a:effectLst>
            <a:softEdge rad="112500"/>
          </a:effectLst>
        </p:spPr>
      </p:pic>
      <p:pic>
        <p:nvPicPr>
          <p:cNvPr id="6" name="Рисунок 5" descr="Жири. Склад жирів, фізичні властивості. Біологічна роль жирів."/>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39" y="5537177"/>
            <a:ext cx="2858362" cy="1320823"/>
          </a:xfrm>
          <a:prstGeom prst="rect">
            <a:avLst/>
          </a:prstGeom>
          <a:ln>
            <a:noFill/>
          </a:ln>
          <a:effectLst>
            <a:softEdge rad="112500"/>
          </a:effectLst>
        </p:spPr>
      </p:pic>
      <p:pic>
        <p:nvPicPr>
          <p:cNvPr id="8" name="Рисунок 7" descr="Жири іх властивості презентація"/>
          <p:cNvPicPr/>
          <p:nvPr/>
        </p:nvPicPr>
        <p:blipFill>
          <a:blip r:embed="rId4">
            <a:extLst>
              <a:ext uri="{28A0092B-C50C-407E-A947-70E740481C1C}">
                <a14:useLocalDpi xmlns:a14="http://schemas.microsoft.com/office/drawing/2010/main" val="0"/>
              </a:ext>
            </a:extLst>
          </a:blip>
          <a:srcRect/>
          <a:stretch>
            <a:fillRect/>
          </a:stretch>
        </p:blipFill>
        <p:spPr bwMode="auto">
          <a:xfrm>
            <a:off x="9769014" y="5557701"/>
            <a:ext cx="2257697" cy="1279774"/>
          </a:xfrm>
          <a:prstGeom prst="rect">
            <a:avLst/>
          </a:prstGeom>
          <a:ln>
            <a:noFill/>
          </a:ln>
          <a:effectLst>
            <a:softEdge rad="112500"/>
          </a:effectLst>
        </p:spPr>
      </p:pic>
      <p:pic>
        <p:nvPicPr>
          <p:cNvPr id="9" name="Рисунок 8" descr="Користь Омега-3 для здоров'я дитини – Розвиток дитини"/>
          <p:cNvPicPr/>
          <p:nvPr/>
        </p:nvPicPr>
        <p:blipFill>
          <a:blip r:embed="rId5">
            <a:extLst>
              <a:ext uri="{28A0092B-C50C-407E-A947-70E740481C1C}">
                <a14:useLocalDpi xmlns:a14="http://schemas.microsoft.com/office/drawing/2010/main" val="0"/>
              </a:ext>
            </a:extLst>
          </a:blip>
          <a:srcRect/>
          <a:stretch>
            <a:fillRect/>
          </a:stretch>
        </p:blipFill>
        <p:spPr bwMode="auto">
          <a:xfrm>
            <a:off x="6469103" y="5557702"/>
            <a:ext cx="2468586" cy="1279774"/>
          </a:xfrm>
          <a:prstGeom prst="rect">
            <a:avLst/>
          </a:prstGeom>
          <a:ln>
            <a:noFill/>
          </a:ln>
          <a:effectLst>
            <a:softEdge rad="112500"/>
          </a:effectLst>
        </p:spPr>
      </p:pic>
    </p:spTree>
    <p:extLst>
      <p:ext uri="{BB962C8B-B14F-4D97-AF65-F5344CB8AC3E}">
        <p14:creationId xmlns:p14="http://schemas.microsoft.com/office/powerpoint/2010/main" val="18968738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4" name="Прямокутник 3"/>
          <p:cNvSpPr/>
          <p:nvPr/>
        </p:nvSpPr>
        <p:spPr>
          <a:xfrm>
            <a:off x="65314" y="124276"/>
            <a:ext cx="12126686" cy="5816977"/>
          </a:xfrm>
          <a:prstGeom prst="rect">
            <a:avLst/>
          </a:prstGeom>
          <a:solidFill>
            <a:schemeClr val="accent2"/>
          </a:solidFill>
          <a:ln>
            <a:solidFill>
              <a:schemeClr val="accent1"/>
            </a:solidFill>
          </a:ln>
        </p:spPr>
        <p:txBody>
          <a:bodyPr wrap="square">
            <a:spAutoFit/>
          </a:bodyPr>
          <a:lstStyle/>
          <a:p>
            <a:pPr algn="ctr"/>
            <a:r>
              <a:rPr lang="uk-UA" sz="3200" b="1" dirty="0" smtClean="0">
                <a:solidFill>
                  <a:srgbClr val="FFFF00"/>
                </a:solidFill>
                <a:latin typeface="Times New Roman" pitchFamily="18" charset="0"/>
                <a:cs typeface="Times New Roman" pitchFamily="18" charset="0"/>
              </a:rPr>
              <a:t>Жири – найважливіше джерело енергії</a:t>
            </a:r>
          </a:p>
          <a:p>
            <a:r>
              <a:rPr lang="ru-RU"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Харчові</a:t>
            </a:r>
            <a:r>
              <a:rPr lang="ru-RU" sz="2000" b="1" dirty="0" smtClean="0">
                <a:solidFill>
                  <a:schemeClr val="bg1"/>
                </a:solidFill>
                <a:latin typeface="Times New Roman" panose="02020603050405020304" pitchFamily="18" charset="0"/>
                <a:cs typeface="Times New Roman" panose="02020603050405020304" pitchFamily="18" charset="0"/>
              </a:rPr>
              <a:t> </a:t>
            </a:r>
            <a:r>
              <a:rPr lang="ru-RU" sz="2000" b="1" dirty="0">
                <a:solidFill>
                  <a:schemeClr val="bg1"/>
                </a:solidFill>
                <a:latin typeface="Times New Roman" panose="02020603050405020304" pitchFamily="18" charset="0"/>
                <a:cs typeface="Times New Roman" panose="02020603050405020304" pitchFamily="18" charset="0"/>
              </a:rPr>
              <a:t>жири </a:t>
            </a:r>
            <a:r>
              <a:rPr lang="ru-RU" sz="2000" dirty="0">
                <a:solidFill>
                  <a:schemeClr val="bg1"/>
                </a:solidFill>
                <a:latin typeface="Times New Roman" panose="02020603050405020304" pitchFamily="18" charset="0"/>
                <a:cs typeface="Times New Roman" panose="02020603050405020304" pitchFamily="18" charset="0"/>
              </a:rPr>
              <a:t>відносяться до </a:t>
            </a:r>
            <a:r>
              <a:rPr lang="ru-RU" sz="2000" b="1" dirty="0">
                <a:solidFill>
                  <a:schemeClr val="bg1"/>
                </a:solidFill>
                <a:latin typeface="Times New Roman" panose="02020603050405020304" pitchFamily="18" charset="0"/>
                <a:cs typeface="Times New Roman" panose="02020603050405020304" pitchFamily="18" charset="0"/>
              </a:rPr>
              <a:t>класу ліпідів</a:t>
            </a:r>
            <a:r>
              <a:rPr lang="ru-RU" sz="2000" dirty="0">
                <a:solidFill>
                  <a:schemeClr val="bg1"/>
                </a:solidFill>
                <a:latin typeface="Times New Roman" panose="02020603050405020304" pitchFamily="18" charset="0"/>
                <a:cs typeface="Times New Roman" panose="02020603050405020304" pitchFamily="18" charset="0"/>
              </a:rPr>
              <a:t>, що є групою сполук тваринного, рослинного або мікробного походження. Вони є практично нерозчинними у воді і добре розчинними в неполярних органічних розчинниках. Жири, що добуваються з рослинної сировини, називають рослинними жирними оліями, а жири наземних тварин – тваринними жирами. </a:t>
            </a:r>
            <a:r>
              <a:rPr lang="ru-RU" sz="2000" b="1" dirty="0">
                <a:solidFill>
                  <a:schemeClr val="bg1"/>
                </a:solidFill>
                <a:latin typeface="Times New Roman" panose="02020603050405020304" pitchFamily="18" charset="0"/>
                <a:cs typeface="Times New Roman" panose="02020603050405020304" pitchFamily="18" charset="0"/>
              </a:rPr>
              <a:t>Особливу групу складають жири морських ссавців і риб.</a:t>
            </a:r>
            <a:endParaRPr lang="uk-UA" sz="2000" b="1" dirty="0">
              <a:solidFill>
                <a:schemeClr val="bg1"/>
              </a:solidFill>
              <a:latin typeface="Times New Roman" pitchFamily="18" charset="0"/>
              <a:cs typeface="Times New Roman"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        Забезпечують </a:t>
            </a:r>
            <a:r>
              <a:rPr lang="uk-UA" sz="2000" b="1" dirty="0">
                <a:solidFill>
                  <a:schemeClr val="bg1"/>
                </a:solidFill>
                <a:latin typeface="Times New Roman" panose="02020603050405020304" pitchFamily="18" charset="0"/>
                <a:cs typeface="Times New Roman" panose="02020603050405020304" pitchFamily="18" charset="0"/>
              </a:rPr>
              <a:t>30 % </a:t>
            </a:r>
            <a:r>
              <a:rPr lang="uk-UA" sz="2000" dirty="0">
                <a:solidFill>
                  <a:schemeClr val="bg1"/>
                </a:solidFill>
                <a:latin typeface="Times New Roman" panose="02020603050405020304" pitchFamily="18" charset="0"/>
                <a:cs typeface="Times New Roman" panose="02020603050405020304" pitchFamily="18" charset="0"/>
              </a:rPr>
              <a:t>добової енергоцінності </a:t>
            </a:r>
            <a:r>
              <a:rPr lang="uk-UA" sz="2000" dirty="0" smtClean="0">
                <a:solidFill>
                  <a:schemeClr val="bg1"/>
                </a:solidFill>
                <a:latin typeface="Times New Roman" panose="02020603050405020304" pitchFamily="18" charset="0"/>
                <a:cs typeface="Times New Roman" panose="02020603050405020304" pitchFamily="18" charset="0"/>
              </a:rPr>
              <a:t>раціону</a:t>
            </a:r>
            <a:r>
              <a:rPr lang="uk-UA" sz="2000" dirty="0">
                <a:solidFill>
                  <a:schemeClr val="bg1"/>
                </a:solidFill>
                <a:latin typeface="Times New Roman" panose="02020603050405020304" pitchFamily="18" charset="0"/>
                <a:cs typeface="Times New Roman" panose="02020603050405020304" pitchFamily="18" charset="0"/>
              </a:rPr>
              <a:t>, входять до складу клітин і беруть участь у процесі обміну речовин. </a:t>
            </a:r>
            <a:r>
              <a:rPr lang="uk-UA" sz="2000" dirty="0">
                <a:solidFill>
                  <a:srgbClr val="000000"/>
                </a:solidFill>
                <a:latin typeface="Times New Roman" panose="02020603050405020304" pitchFamily="18" charset="0"/>
                <a:cs typeface="Times New Roman" panose="02020603050405020304" pitchFamily="18" charset="0"/>
              </a:rPr>
              <a:t>Постачають калорії та допомагають усмоктуванню жиророзчинних вітамінів </a:t>
            </a:r>
            <a:r>
              <a:rPr lang="en-AU" sz="2000" dirty="0">
                <a:solidFill>
                  <a:srgbClr val="000000"/>
                </a:solidFill>
                <a:latin typeface="Times New Roman" panose="02020603050405020304" pitchFamily="18" charset="0"/>
                <a:cs typeface="Times New Roman" panose="02020603050405020304" pitchFamily="18" charset="0"/>
              </a:rPr>
              <a:t>A, D, E, K. </a:t>
            </a:r>
            <a:endParaRPr lang="uk-UA" sz="2000" dirty="0">
              <a:solidFill>
                <a:srgbClr val="000000"/>
              </a:solidFill>
              <a:latin typeface="Times New Roman" panose="02020603050405020304" pitchFamily="18" charset="0"/>
              <a:cs typeface="Times New Roman" panose="02020603050405020304"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За </a:t>
            </a:r>
            <a:r>
              <a:rPr lang="uk-UA" sz="2000" dirty="0">
                <a:solidFill>
                  <a:schemeClr val="bg1"/>
                </a:solidFill>
                <a:latin typeface="Times New Roman" panose="02020603050405020304" pitchFamily="18" charset="0"/>
                <a:cs typeface="Times New Roman" panose="02020603050405020304" pitchFamily="18" charset="0"/>
              </a:rPr>
              <a:t>насиченістю жирними кислотами вони поділяються на дві великі групи</a:t>
            </a:r>
            <a:r>
              <a:rPr lang="uk-UA" sz="2000" dirty="0" smtClean="0">
                <a:solidFill>
                  <a:schemeClr val="bg1"/>
                </a:solidFill>
                <a:latin typeface="Times New Roman" panose="02020603050405020304" pitchFamily="18" charset="0"/>
                <a:cs typeface="Times New Roman" panose="02020603050405020304" pitchFamily="18" charset="0"/>
              </a:rPr>
              <a:t>:</a:t>
            </a:r>
          </a:p>
          <a:p>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 тверді жири (сало, смалець, вершкове масло), які містять насичені жирні кислоти;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рідкі жири (олія соняшникова, оливкова, кукурудзяна тощо), що мають в основному ненасичені жирні кислоти.</a:t>
            </a:r>
            <a:endParaRPr lang="uk-UA" sz="2000" b="1" dirty="0" smtClean="0">
              <a:solidFill>
                <a:schemeClr val="bg1"/>
              </a:solidFill>
              <a:latin typeface="Times New Roman" pitchFamily="18" charset="0"/>
              <a:cs typeface="Times New Roman"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         За </a:t>
            </a:r>
            <a:r>
              <a:rPr lang="uk-UA" sz="2000" dirty="0">
                <a:solidFill>
                  <a:schemeClr val="bg1"/>
                </a:solidFill>
                <a:latin typeface="Times New Roman" panose="02020603050405020304" pitchFamily="18" charset="0"/>
                <a:cs typeface="Times New Roman" panose="02020603050405020304" pitchFamily="18" charset="0"/>
              </a:rPr>
              <a:t>сучасними уявленнями, збалансованим вважають наступний жирокислотний склад тріацилгліцеринів</a:t>
            </a:r>
            <a:r>
              <a:rPr lang="uk-UA" sz="2000" dirty="0" smtClean="0">
                <a:solidFill>
                  <a:schemeClr val="bg1"/>
                </a:solidFill>
                <a:latin typeface="Times New Roman" panose="02020603050405020304" pitchFamily="18" charset="0"/>
                <a:cs typeface="Times New Roman" panose="02020603050405020304" pitchFamily="18" charset="0"/>
              </a:rPr>
              <a:t>:</a:t>
            </a:r>
          </a:p>
          <a:p>
            <a:r>
              <a:rPr lang="uk-UA" sz="2000" b="1" dirty="0" smtClean="0">
                <a:solidFill>
                  <a:schemeClr val="bg1"/>
                </a:solidFill>
                <a:latin typeface="Times New Roman" panose="02020603050405020304" pitchFamily="18" charset="0"/>
                <a:cs typeface="Times New Roman" panose="02020603050405020304" pitchFamily="18" charset="0"/>
              </a:rPr>
              <a:t>поліненасичені </a:t>
            </a:r>
            <a:r>
              <a:rPr lang="uk-UA" sz="2000" b="1" dirty="0">
                <a:solidFill>
                  <a:schemeClr val="bg1"/>
                </a:solidFill>
                <a:latin typeface="Times New Roman" panose="02020603050405020304" pitchFamily="18" charset="0"/>
                <a:cs typeface="Times New Roman" panose="02020603050405020304" pitchFamily="18" charset="0"/>
              </a:rPr>
              <a:t>жирні кислоти – 10%, </a:t>
            </a:r>
            <a:endParaRPr lang="uk-UA" sz="2000" b="1" dirty="0" smtClean="0">
              <a:solidFill>
                <a:schemeClr val="bg1"/>
              </a:solidFill>
              <a:latin typeface="Times New Roman" panose="02020603050405020304" pitchFamily="18" charset="0"/>
              <a:cs typeface="Times New Roman" panose="02020603050405020304" pitchFamily="18" charset="0"/>
            </a:endParaRPr>
          </a:p>
          <a:p>
            <a:r>
              <a:rPr lang="uk-UA" sz="2000" b="1" dirty="0" smtClean="0">
                <a:solidFill>
                  <a:schemeClr val="bg1"/>
                </a:solidFill>
                <a:latin typeface="Times New Roman" panose="02020603050405020304" pitchFamily="18" charset="0"/>
                <a:cs typeface="Times New Roman" panose="02020603050405020304" pitchFamily="18" charset="0"/>
              </a:rPr>
              <a:t>мононенасичені</a:t>
            </a:r>
            <a:r>
              <a:rPr lang="uk-UA" sz="2000" b="1" dirty="0">
                <a:solidFill>
                  <a:schemeClr val="bg1"/>
                </a:solidFill>
                <a:latin typeface="Times New Roman" panose="02020603050405020304" pitchFamily="18" charset="0"/>
                <a:cs typeface="Times New Roman" panose="02020603050405020304" pitchFamily="18" charset="0"/>
              </a:rPr>
              <a:t> – 60%, </a:t>
            </a:r>
            <a:endParaRPr lang="uk-UA" sz="2000" b="1" dirty="0" smtClean="0">
              <a:solidFill>
                <a:schemeClr val="bg1"/>
              </a:solidFill>
              <a:latin typeface="Times New Roman" panose="02020603050405020304" pitchFamily="18" charset="0"/>
              <a:cs typeface="Times New Roman" panose="02020603050405020304" pitchFamily="18" charset="0"/>
            </a:endParaRPr>
          </a:p>
          <a:p>
            <a:r>
              <a:rPr lang="uk-UA" sz="2000" b="1" dirty="0" smtClean="0">
                <a:solidFill>
                  <a:schemeClr val="bg1"/>
                </a:solidFill>
                <a:latin typeface="Times New Roman" panose="02020603050405020304" pitchFamily="18" charset="0"/>
                <a:cs typeface="Times New Roman" panose="02020603050405020304" pitchFamily="18" charset="0"/>
              </a:rPr>
              <a:t>насичені</a:t>
            </a:r>
            <a:r>
              <a:rPr lang="uk-UA" sz="2000" b="1" dirty="0">
                <a:solidFill>
                  <a:schemeClr val="bg1"/>
                </a:solidFill>
                <a:latin typeface="Times New Roman" panose="02020603050405020304" pitchFamily="18" charset="0"/>
                <a:cs typeface="Times New Roman" panose="02020603050405020304" pitchFamily="18" charset="0"/>
              </a:rPr>
              <a:t> – 30% </a:t>
            </a:r>
            <a:endParaRPr lang="uk-UA" sz="2000" b="1" dirty="0" smtClean="0">
              <a:solidFill>
                <a:schemeClr val="bg1"/>
              </a:solidFill>
              <a:latin typeface="Times New Roman" panose="02020603050405020304" pitchFamily="18" charset="0"/>
              <a:cs typeface="Times New Roman" panose="02020603050405020304" pitchFamily="18" charset="0"/>
            </a:endParaRPr>
          </a:p>
          <a:p>
            <a:r>
              <a:rPr lang="uk-UA" sz="2000" b="1" dirty="0" smtClean="0">
                <a:solidFill>
                  <a:schemeClr val="bg1"/>
                </a:solidFill>
                <a:latin typeface="Times New Roman" panose="02020603050405020304" pitchFamily="18" charset="0"/>
                <a:cs typeface="Times New Roman" panose="02020603050405020304" pitchFamily="18" charset="0"/>
              </a:rPr>
              <a:t>добова </a:t>
            </a:r>
            <a:r>
              <a:rPr lang="uk-UA" sz="2000" b="1" dirty="0">
                <a:solidFill>
                  <a:schemeClr val="bg1"/>
                </a:solidFill>
                <a:latin typeface="Times New Roman" panose="02020603050405020304" pitchFamily="18" charset="0"/>
                <a:cs typeface="Times New Roman" panose="02020603050405020304" pitchFamily="18" charset="0"/>
              </a:rPr>
              <a:t>потреба людини в лінолевій кислоті – 4...10 г, що відповідає 20...30 г рослинних олій.</a:t>
            </a:r>
            <a:endParaRPr lang="uk-UA" sz="2000" b="1" dirty="0" smtClean="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7554523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3" name="Прямокутник 2"/>
          <p:cNvSpPr/>
          <p:nvPr/>
        </p:nvSpPr>
        <p:spPr>
          <a:xfrm>
            <a:off x="112115" y="478964"/>
            <a:ext cx="11844057" cy="563231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uk-UA" sz="2000" b="1" dirty="0" smtClean="0">
                <a:solidFill>
                  <a:srgbClr val="000000"/>
                </a:solidFill>
                <a:latin typeface="Times New Roman" panose="02020603050405020304" pitchFamily="18" charset="0"/>
                <a:cs typeface="Times New Roman" panose="02020603050405020304" pitchFamily="18" charset="0"/>
              </a:rPr>
              <a:t>          Поліненасичені жирні </a:t>
            </a:r>
            <a:r>
              <a:rPr lang="uk-UA" sz="2000" b="1" dirty="0">
                <a:solidFill>
                  <a:srgbClr val="000000"/>
                </a:solidFill>
                <a:latin typeface="Times New Roman" panose="02020603050405020304" pitchFamily="18" charset="0"/>
                <a:cs typeface="Times New Roman" panose="02020603050405020304" pitchFamily="18" charset="0"/>
              </a:rPr>
              <a:t>кислот (ПНЖК) </a:t>
            </a:r>
            <a:r>
              <a:rPr lang="uk-UA" sz="2000" dirty="0">
                <a:solidFill>
                  <a:srgbClr val="000000"/>
                </a:solidFill>
                <a:latin typeface="Times New Roman" panose="02020603050405020304" pitchFamily="18" charset="0"/>
                <a:cs typeface="Times New Roman" panose="02020603050405020304" pitchFamily="18" charset="0"/>
              </a:rPr>
              <a:t>міститься в кукурудзяній олії, волоських та кедрових горіхах, кунжуті, насінні гарбуза та льону, у тваринних жирах їх кількість незначна</a:t>
            </a:r>
            <a:r>
              <a:rPr lang="uk-UA" sz="2000" dirty="0" smtClean="0">
                <a:solidFill>
                  <a:srgbClr val="000000"/>
                </a:solidFill>
                <a:latin typeface="Times New Roman" panose="02020603050405020304" pitchFamily="18" charset="0"/>
                <a:cs typeface="Times New Roman" panose="02020603050405020304" pitchFamily="18" charset="0"/>
              </a:rPr>
              <a:t>.</a:t>
            </a:r>
          </a:p>
          <a:p>
            <a:r>
              <a:rPr lang="uk-UA" sz="2000" dirty="0" smtClean="0">
                <a:latin typeface="Times New Roman" panose="02020603050405020304" pitchFamily="18" charset="0"/>
                <a:cs typeface="Times New Roman" panose="02020603050405020304" pitchFamily="18" charset="0"/>
              </a:rPr>
              <a:t>          </a:t>
            </a:r>
            <a:r>
              <a:rPr lang="uk-UA" sz="2000" b="1" dirty="0" smtClean="0">
                <a:latin typeface="Times New Roman" panose="02020603050405020304" pitchFamily="18" charset="0"/>
                <a:cs typeface="Times New Roman" panose="02020603050405020304" pitchFamily="18" charset="0"/>
              </a:rPr>
              <a:t>На </a:t>
            </a:r>
            <a:r>
              <a:rPr lang="uk-UA" sz="2000" b="1" dirty="0">
                <a:latin typeface="Times New Roman" panose="02020603050405020304" pitchFamily="18" charset="0"/>
                <a:cs typeface="Times New Roman" panose="02020603050405020304" pitchFamily="18" charset="0"/>
              </a:rPr>
              <a:t>підставі сучасних уявлень про фізіологічну роль ПНЖК </a:t>
            </a:r>
            <a:r>
              <a:rPr lang="uk-UA" sz="2000" dirty="0">
                <a:latin typeface="Times New Roman" panose="02020603050405020304" pitchFamily="18" charset="0"/>
                <a:cs typeface="Times New Roman" panose="02020603050405020304" pitchFamily="18" charset="0"/>
              </a:rPr>
              <a:t>різних родин виник самостійний напрям в сучасній дієтології, практичним наслідком якого стало визнання необхідності нормування і забезпечення постійного надходження з їжею ПНЖК родини </a:t>
            </a:r>
            <a:r>
              <a:rPr lang="el-GR" sz="2000" b="1" dirty="0">
                <a:latin typeface="Times New Roman" panose="02020603050405020304" pitchFamily="18" charset="0"/>
                <a:cs typeface="Times New Roman" panose="02020603050405020304" pitchFamily="18" charset="0"/>
              </a:rPr>
              <a:t>ω-3</a:t>
            </a:r>
            <a:r>
              <a:rPr lang="el-GR"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Вважається необхідним забезпечення енергоцінності раціону за рахунок ліноленової кислоти від 0,2 до 0,8%, тоді як лінолева кислота (родина </a:t>
            </a:r>
            <a:r>
              <a:rPr lang="el-GR" sz="2000" b="1" dirty="0">
                <a:latin typeface="Times New Roman" panose="02020603050405020304" pitchFamily="18" charset="0"/>
                <a:cs typeface="Times New Roman" panose="02020603050405020304" pitchFamily="18" charset="0"/>
              </a:rPr>
              <a:t>ω-6</a:t>
            </a:r>
            <a:r>
              <a:rPr lang="el-GR" sz="2000" b="1" dirty="0" smtClean="0">
                <a:latin typeface="Times New Roman" panose="02020603050405020304" pitchFamily="18" charset="0"/>
                <a:cs typeface="Times New Roman" panose="02020603050405020304" pitchFamily="18" charset="0"/>
              </a:rPr>
              <a:t>)</a:t>
            </a:r>
            <a:r>
              <a:rPr lang="el-GR"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повинна складати 4...8% енергоцінності. </a:t>
            </a:r>
            <a:r>
              <a:rPr lang="uk-UA" sz="2000" b="1" dirty="0" smtClean="0">
                <a:latin typeface="Times New Roman" panose="02020603050405020304" pitchFamily="18" charset="0"/>
                <a:cs typeface="Times New Roman" panose="02020603050405020304" pitchFamily="18" charset="0"/>
              </a:rPr>
              <a:t>Встановлено</a:t>
            </a:r>
            <a:r>
              <a:rPr lang="uk-UA" sz="2000" b="1" dirty="0">
                <a:latin typeface="Times New Roman" panose="02020603050405020304" pitchFamily="18" charset="0"/>
                <a:cs typeface="Times New Roman" panose="02020603050405020304" pitchFamily="18" charset="0"/>
              </a:rPr>
              <a:t>, що з усіх видів рослинних олій тільки соєва має співвідношення цих двох кислот, близьке до рекомендованого.</a:t>
            </a:r>
            <a:endParaRPr lang="uk-UA" sz="2000" b="1" dirty="0" smtClean="0">
              <a:solidFill>
                <a:srgbClr val="000000"/>
              </a:solidFill>
              <a:latin typeface="Times New Roman" panose="02020603050405020304" pitchFamily="18" charset="0"/>
              <a:cs typeface="Times New Roman" panose="02020603050405020304" pitchFamily="18" charset="0"/>
            </a:endParaRPr>
          </a:p>
          <a:p>
            <a:r>
              <a:rPr lang="uk-UA" sz="2000" b="1" dirty="0" smtClean="0">
                <a:solidFill>
                  <a:srgbClr val="000000"/>
                </a:solidFill>
                <a:latin typeface="Times New Roman" panose="02020603050405020304" pitchFamily="18" charset="0"/>
                <a:cs typeface="Times New Roman" panose="02020603050405020304" pitchFamily="18" charset="0"/>
              </a:rPr>
              <a:t> </a:t>
            </a:r>
            <a:r>
              <a:rPr lang="el-GR" sz="2000" b="1" dirty="0" smtClean="0">
                <a:solidFill>
                  <a:srgbClr val="000000"/>
                </a:solidFill>
                <a:latin typeface="Times New Roman" panose="02020603050405020304" pitchFamily="18" charset="0"/>
                <a:cs typeface="Times New Roman" panose="02020603050405020304" pitchFamily="18" charset="0"/>
              </a:rPr>
              <a:t>ω3-</a:t>
            </a:r>
            <a:r>
              <a:rPr lang="uk-UA" sz="2000" b="1" dirty="0" smtClean="0">
                <a:solidFill>
                  <a:srgbClr val="000000"/>
                </a:solidFill>
                <a:latin typeface="Times New Roman" panose="02020603050405020304" pitchFamily="18" charset="0"/>
                <a:cs typeface="Times New Roman" panose="02020603050405020304" pitchFamily="18" charset="0"/>
              </a:rPr>
              <a:t>ПНЖК </a:t>
            </a:r>
            <a:r>
              <a:rPr lang="uk-UA" sz="2000" dirty="0" smtClean="0">
                <a:solidFill>
                  <a:srgbClr val="000000"/>
                </a:solidFill>
                <a:latin typeface="Times New Roman" panose="02020603050405020304" pitchFamily="18" charset="0"/>
                <a:cs typeface="Times New Roman" panose="02020603050405020304" pitchFamily="18" charset="0"/>
              </a:rPr>
              <a:t>містяться переважно в рибі (лосось, форель, оселедець, тунець, скумбрія), а також у насінні льону та волоських горіхах, морепродуктах.</a:t>
            </a:r>
          </a:p>
          <a:p>
            <a:r>
              <a:rPr lang="uk-UA" sz="2000" b="1" dirty="0" smtClean="0">
                <a:latin typeface="Times New Roman" panose="02020603050405020304" pitchFamily="18" charset="0"/>
                <a:cs typeface="Times New Roman" panose="02020603050405020304" pitchFamily="18" charset="0"/>
              </a:rPr>
              <a:t>Мононенасичені </a:t>
            </a:r>
            <a:r>
              <a:rPr lang="uk-UA" sz="2000" dirty="0" smtClean="0">
                <a:latin typeface="Times New Roman" panose="02020603050405020304" pitchFamily="18" charset="0"/>
                <a:cs typeface="Times New Roman" panose="02020603050405020304" pitchFamily="18" charset="0"/>
              </a:rPr>
              <a:t>жирні кислоти (МНЖК) в найбільшій кількості містяться в оливковій, арахісовій, рапсовій, соняшниковій оліях, а також в авокадо, арахісовій олії та більшості горіхів. МНЖК також є складовою більшості тваринних жирів.</a:t>
            </a:r>
            <a:br>
              <a:rPr lang="uk-UA" sz="2000" dirty="0" smtClean="0">
                <a:latin typeface="Times New Roman" panose="02020603050405020304" pitchFamily="18" charset="0"/>
                <a:cs typeface="Times New Roman" panose="02020603050405020304" pitchFamily="18" charset="0"/>
              </a:rPr>
            </a:br>
            <a:r>
              <a:rPr lang="uk-UA" sz="2000" b="1" dirty="0" smtClean="0">
                <a:latin typeface="Times New Roman" panose="02020603050405020304" pitchFamily="18" charset="0"/>
                <a:cs typeface="Times New Roman" panose="02020603050405020304" pitchFamily="18" charset="0"/>
              </a:rPr>
              <a:t>Насичені жирні кислоти </a:t>
            </a:r>
            <a:r>
              <a:rPr lang="uk-UA" sz="2000" dirty="0" smtClean="0">
                <a:latin typeface="Times New Roman" panose="02020603050405020304" pitchFamily="18" charset="0"/>
                <a:cs typeface="Times New Roman" panose="02020603050405020304" pitchFamily="18" charset="0"/>
              </a:rPr>
              <a:t>містяться в кокосовій та пальмовій оліях, вершковому маслі та жирах яловичини, менше їх в інших тваринних жирах (жири свинини та курятини) і горіхах.</a:t>
            </a:r>
            <a:br>
              <a:rPr lang="uk-UA" sz="2000" dirty="0" smtClean="0">
                <a:latin typeface="Times New Roman" panose="02020603050405020304" pitchFamily="18" charset="0"/>
                <a:cs typeface="Times New Roman" panose="02020603050405020304" pitchFamily="18" charset="0"/>
              </a:rPr>
            </a:br>
            <a:r>
              <a:rPr lang="uk-UA" sz="2000" b="1" dirty="0" smtClean="0">
                <a:latin typeface="Times New Roman" panose="02020603050405020304" pitchFamily="18" charset="0"/>
                <a:cs typeface="Times New Roman" panose="02020603050405020304" pitchFamily="18" charset="0"/>
              </a:rPr>
              <a:t>Трансжири є ненасиченими жирами</a:t>
            </a:r>
            <a:r>
              <a:rPr lang="uk-UA" sz="2000" dirty="0" smtClean="0">
                <a:latin typeface="Times New Roman" panose="02020603050405020304" pitchFamily="18" charset="0"/>
                <a:cs typeface="Times New Roman" panose="02020603050405020304" pitchFamily="18" charset="0"/>
              </a:rPr>
              <a:t>, що містяться в частково гідрогенованих рослинних оліях та у тваринних жирах (м’ясо жуйних тварин). Вони структурно відрізняються від ненасичених жирних кислот та мають інакший вплив на здоров’я.</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69469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6" name="Прямокутник 5"/>
          <p:cNvSpPr/>
          <p:nvPr/>
        </p:nvSpPr>
        <p:spPr>
          <a:xfrm>
            <a:off x="214604" y="364981"/>
            <a:ext cx="11737910" cy="489364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uk-UA" sz="2400" dirty="0">
                <a:solidFill>
                  <a:srgbClr val="000000"/>
                </a:solidFill>
                <a:latin typeface="Times New Roman" panose="02020603050405020304" pitchFamily="18" charset="0"/>
              </a:rPr>
              <a:t>Л</a:t>
            </a:r>
            <a:r>
              <a:rPr lang="uk-UA" sz="2400" dirty="0" smtClean="0">
                <a:solidFill>
                  <a:srgbClr val="000000"/>
                </a:solidFill>
                <a:latin typeface="Times New Roman" panose="02020603050405020304" pitchFamily="18" charset="0"/>
              </a:rPr>
              <a:t>іпіди морських риб і безхребетних містять головним чином дві кислоти </a:t>
            </a:r>
          </a:p>
          <a:p>
            <a:pPr algn="just"/>
            <a:r>
              <a:rPr lang="uk-UA" sz="2400" b="1" dirty="0" smtClean="0">
                <a:solidFill>
                  <a:srgbClr val="000000"/>
                </a:solidFill>
                <a:latin typeface="Times New Roman" panose="02020603050405020304" pitchFamily="18" charset="0"/>
              </a:rPr>
              <a:t>родини </a:t>
            </a:r>
            <a:r>
              <a:rPr lang="el-GR" sz="2400" b="1" dirty="0" smtClean="0">
                <a:solidFill>
                  <a:srgbClr val="000000"/>
                </a:solidFill>
                <a:latin typeface="Times New Roman" panose="02020603050405020304" pitchFamily="18" charset="0"/>
              </a:rPr>
              <a:t>ω-3</a:t>
            </a:r>
            <a:r>
              <a:rPr lang="el-GR" sz="2400" dirty="0" smtClean="0">
                <a:solidFill>
                  <a:srgbClr val="000000"/>
                </a:solidFill>
                <a:latin typeface="Times New Roman" panose="02020603050405020304" pitchFamily="18" charset="0"/>
              </a:rPr>
              <a:t>: </a:t>
            </a:r>
            <a:r>
              <a:rPr lang="uk-UA" sz="2400" dirty="0" smtClean="0">
                <a:solidFill>
                  <a:srgbClr val="000000"/>
                </a:solidFill>
                <a:latin typeface="Times New Roman" panose="02020603050405020304" pitchFamily="18" charset="0"/>
              </a:rPr>
              <a:t>ейкозапентаєнову і докозагексаєнову. Такий тип ліпідів дістав назву "морського" застосування </a:t>
            </a:r>
            <a:r>
              <a:rPr lang="uk-UA" sz="2400" b="1" dirty="0" smtClean="0">
                <a:solidFill>
                  <a:srgbClr val="000000"/>
                </a:solidFill>
                <a:latin typeface="Times New Roman" panose="02020603050405020304" pitchFamily="18" charset="0"/>
              </a:rPr>
              <a:t>ПНЖК родини </a:t>
            </a:r>
            <a:r>
              <a:rPr lang="el-GR" sz="2400" b="1" dirty="0" smtClean="0">
                <a:solidFill>
                  <a:srgbClr val="000000"/>
                </a:solidFill>
                <a:latin typeface="Times New Roman" panose="02020603050405020304" pitchFamily="18" charset="0"/>
              </a:rPr>
              <a:t>ω-3</a:t>
            </a:r>
            <a:r>
              <a:rPr lang="el-GR" sz="2400" dirty="0" smtClean="0">
                <a:solidFill>
                  <a:srgbClr val="000000"/>
                </a:solidFill>
                <a:latin typeface="Times New Roman" panose="02020603050405020304" pitchFamily="18" charset="0"/>
              </a:rPr>
              <a:t> </a:t>
            </a:r>
            <a:r>
              <a:rPr lang="uk-UA" sz="2400" dirty="0" smtClean="0">
                <a:solidFill>
                  <a:srgbClr val="000000"/>
                </a:solidFill>
                <a:latin typeface="Times New Roman" panose="02020603050405020304" pitchFamily="18" charset="0"/>
              </a:rPr>
              <a:t>в клініці є ефективним методом профілактики атеросклерозу і ішемічної хвороби серця </a:t>
            </a:r>
            <a:r>
              <a:rPr lang="uk-UA" sz="2400" b="1" dirty="0" smtClean="0">
                <a:solidFill>
                  <a:srgbClr val="000000"/>
                </a:solidFill>
                <a:latin typeface="Times New Roman" panose="02020603050405020304" pitchFamily="18" charset="0"/>
              </a:rPr>
              <a:t>(ІХС</a:t>
            </a:r>
            <a:r>
              <a:rPr lang="uk-UA" sz="2400" dirty="0" smtClean="0">
                <a:solidFill>
                  <a:srgbClr val="000000"/>
                </a:solidFill>
                <a:latin typeface="Times New Roman" panose="02020603050405020304" pitchFamily="18" charset="0"/>
              </a:rPr>
              <a:t>). У хворих, що перенесли інфаркт міокарду, збільшення вмісту в їжі ліноленової жирної кислоти у вигляді виготовленого з риб’ячого жиру маргарину впродовж 5 років знизило смертність від </a:t>
            </a:r>
            <a:r>
              <a:rPr lang="uk-UA" sz="2400" b="1" dirty="0" smtClean="0">
                <a:solidFill>
                  <a:srgbClr val="000000"/>
                </a:solidFill>
                <a:latin typeface="Times New Roman" panose="02020603050405020304" pitchFamily="18" charset="0"/>
              </a:rPr>
              <a:t>ІХС</a:t>
            </a:r>
            <a:r>
              <a:rPr lang="uk-UA" sz="2400" dirty="0" smtClean="0">
                <a:solidFill>
                  <a:srgbClr val="000000"/>
                </a:solidFill>
                <a:latin typeface="Times New Roman" panose="02020603050405020304" pitchFamily="18" charset="0"/>
              </a:rPr>
              <a:t> на 50%.</a:t>
            </a:r>
          </a:p>
          <a:p>
            <a:pPr algn="just"/>
            <a:r>
              <a:rPr lang="uk-UA" sz="2400" dirty="0" smtClean="0">
                <a:latin typeface="Times New Roman" panose="02020603050405020304" pitchFamily="18" charset="0"/>
                <a:cs typeface="Times New Roman" panose="02020603050405020304" pitchFamily="18" charset="0"/>
              </a:rPr>
              <a:t>          З’ясовано</a:t>
            </a:r>
            <a:r>
              <a:rPr lang="uk-UA" sz="2400" dirty="0">
                <a:latin typeface="Times New Roman" panose="02020603050405020304" pitchFamily="18" charset="0"/>
                <a:cs typeface="Times New Roman" panose="02020603050405020304" pitchFamily="18" charset="0"/>
              </a:rPr>
              <a:t>, що </a:t>
            </a:r>
            <a:r>
              <a:rPr lang="el-GR" sz="2400" b="1" dirty="0">
                <a:latin typeface="Times New Roman" panose="02020603050405020304" pitchFamily="18" charset="0"/>
                <a:cs typeface="Times New Roman" panose="02020603050405020304" pitchFamily="18" charset="0"/>
              </a:rPr>
              <a:t>ω‑3 </a:t>
            </a:r>
            <a:r>
              <a:rPr lang="uk-UA" sz="2400" b="1" dirty="0">
                <a:latin typeface="Times New Roman" panose="02020603050405020304" pitchFamily="18" charset="0"/>
                <a:cs typeface="Times New Roman" panose="02020603050405020304" pitchFamily="18" charset="0"/>
              </a:rPr>
              <a:t>ПНЖК</a:t>
            </a:r>
            <a:r>
              <a:rPr lang="uk-UA" sz="2400" dirty="0">
                <a:latin typeface="Times New Roman" panose="02020603050405020304" pitchFamily="18" charset="0"/>
                <a:cs typeface="Times New Roman" panose="02020603050405020304" pitchFamily="18" charset="0"/>
              </a:rPr>
              <a:t> – ​потужні антиоксиданти, які чинять комплексну протизапальну і нейропротекторну дію, сприяють нормалізації ліпідного профілю, гальмують розвиток і прогресування атеросклерозу, регулюють концентрацію факторів запалення в кардіо­міоцитах, виявляють антиаритмічні властивості, сприяють зниженню в’язкості крові, відновлюють еластичність і тонус судин, знижують ризик розвитку ІХС, раптової коронарної смерті, гострого ІМ тощо.</a:t>
            </a:r>
          </a:p>
        </p:txBody>
      </p:sp>
    </p:spTree>
    <p:extLst>
      <p:ext uri="{BB962C8B-B14F-4D97-AF65-F5344CB8AC3E}">
        <p14:creationId xmlns:p14="http://schemas.microsoft.com/office/powerpoint/2010/main" val="30431843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3" name="Прямокутник 2"/>
          <p:cNvSpPr/>
          <p:nvPr/>
        </p:nvSpPr>
        <p:spPr>
          <a:xfrm>
            <a:off x="177282" y="484563"/>
            <a:ext cx="11877869" cy="397031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uk-UA" b="1" dirty="0" smtClean="0">
                <a:solidFill>
                  <a:srgbClr val="000000"/>
                </a:solidFill>
                <a:latin typeface="Times New Roman" panose="02020603050405020304" pitchFamily="18" charset="0"/>
                <a:cs typeface="Times New Roman" panose="02020603050405020304" pitchFamily="18" charset="0"/>
              </a:rPr>
              <a:t>НАСИЧЕНІ ЖИРИ</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00000"/>
                </a:solidFill>
                <a:latin typeface="Times New Roman" panose="02020603050405020304" pitchFamily="18" charset="0"/>
                <a:cs typeface="Times New Roman" panose="02020603050405020304" pitchFamily="18" charset="0"/>
              </a:rPr>
              <a:t>Основними джерелами насичених жирів є багатокомпонентні страви, що містять сир та/або м’ясо, у т.  ч. бургери, сендвічі, піца, рисові страви, паста, а також страви з м’яса, птиці та морепродуктів. </a:t>
            </a:r>
            <a:endParaRPr lang="uk-UA" dirty="0" smtClean="0">
              <a:solidFill>
                <a:srgbClr val="000000"/>
              </a:solidFill>
              <a:latin typeface="Times New Roman" panose="02020603050405020304" pitchFamily="18" charset="0"/>
              <a:cs typeface="Times New Roman" panose="02020603050405020304" pitchFamily="18" charset="0"/>
            </a:endParaRPr>
          </a:p>
          <a:p>
            <a:r>
              <a:rPr lang="uk-UA" dirty="0" smtClean="0">
                <a:solidFill>
                  <a:srgbClr val="000000"/>
                </a:solidFill>
                <a:latin typeface="Times New Roman" panose="02020603050405020304" pitchFamily="18" charset="0"/>
                <a:cs typeface="Times New Roman" panose="02020603050405020304" pitchFamily="18" charset="0"/>
              </a:rPr>
              <a:t>ЗМХ </a:t>
            </a:r>
            <a:r>
              <a:rPr lang="uk-UA" dirty="0">
                <a:solidFill>
                  <a:srgbClr val="000000"/>
                </a:solidFill>
                <a:latin typeface="Times New Roman" panose="02020603050405020304" pitchFamily="18" charset="0"/>
                <a:cs typeface="Times New Roman" panose="02020603050405020304" pitchFamily="18" charset="0"/>
              </a:rPr>
              <a:t>можуть включати невелику кількість насичених жирів, якщо калорії, отримані з них, не перевищують 10% на день. Цієї кількості достатньо, щоб задовільнити організм насиченими жирами для фізіологічних та структурних потреб. Таким чином, вимог до мінімальної кількості насичених жирів немає.</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smtClean="0">
                <a:latin typeface="Times New Roman" panose="02020603050405020304" pitchFamily="18" charset="0"/>
                <a:cs typeface="Times New Roman" panose="02020603050405020304" pitchFamily="18" charset="0"/>
              </a:rPr>
              <a:t>          </a:t>
            </a:r>
            <a:r>
              <a:rPr lang="uk-UA" dirty="0" smtClean="0">
                <a:solidFill>
                  <a:srgbClr val="000000"/>
                </a:solidFill>
                <a:latin typeface="Times New Roman" panose="02020603050405020304" pitchFamily="18" charset="0"/>
                <a:cs typeface="Times New Roman" panose="02020603050405020304" pitchFamily="18" charset="0"/>
              </a:rPr>
              <a:t>Доведено</a:t>
            </a:r>
            <a:r>
              <a:rPr lang="uk-UA" dirty="0">
                <a:solidFill>
                  <a:srgbClr val="000000"/>
                </a:solidFill>
                <a:latin typeface="Times New Roman" panose="02020603050405020304" pitchFamily="18" charset="0"/>
                <a:cs typeface="Times New Roman" panose="02020603050405020304" pitchFamily="18" charset="0"/>
              </a:rPr>
              <a:t>, що заміна насичених жирів ненасиченими, особливо ПНЖК, асоціюється зі зниженням рівня загального холестерину та ліпопротеїнів низької щільності (ЛПНЩ), зниженням ризику серцево-судинних подій та смертей, пов’язаних зі ССЗ. Існують також деякі докази корисності заміни насичених жирів мононенасиченими жирами рослинного походження (оливкова та горіхові олії), але доказова база цього є відносно невеликою. Заміна насичених жирів вуглеводами знижує рівні загального та холестерину ЛПНЩ, але супутньо збільшує концентрацію тригліцеридів та зменшує вміст холестерину ліпопротеїнів високої щільності. Заміна всіх насичених жирів вуглеводами не асоціюється зі зниженням ризику ССЗ. Отже, насичені жири треба заміняти полі- та мононенасиченими, а при виборі готових продуктів обирати ті, що містять якнайменше подібних жирів.</a:t>
            </a:r>
            <a:endParaRPr lang="uk-UA" dirty="0">
              <a:latin typeface="Times New Roman" panose="02020603050405020304" pitchFamily="18" charset="0"/>
              <a:cs typeface="Times New Roman" panose="02020603050405020304" pitchFamily="18" charset="0"/>
            </a:endParaRPr>
          </a:p>
        </p:txBody>
      </p:sp>
      <p:pic>
        <p:nvPicPr>
          <p:cNvPr id="6" name="Рисунок 5" descr="C:\Users\e011172khy\AppData\Local\Microsoft\Windows\INetCache\Content.MSO\B4AC3F7B.tmp"/>
          <p:cNvPicPr/>
          <p:nvPr/>
        </p:nvPicPr>
        <p:blipFill>
          <a:blip r:embed="rId3">
            <a:extLst>
              <a:ext uri="{28A0092B-C50C-407E-A947-70E740481C1C}">
                <a14:useLocalDpi xmlns:a14="http://schemas.microsoft.com/office/drawing/2010/main" val="0"/>
              </a:ext>
            </a:extLst>
          </a:blip>
          <a:srcRect/>
          <a:stretch>
            <a:fillRect/>
          </a:stretch>
        </p:blipFill>
        <p:spPr bwMode="auto">
          <a:xfrm>
            <a:off x="177282" y="4457700"/>
            <a:ext cx="2261895" cy="2260341"/>
          </a:xfrm>
          <a:prstGeom prst="rect">
            <a:avLst/>
          </a:prstGeom>
          <a:ln>
            <a:noFill/>
          </a:ln>
          <a:effectLst>
            <a:softEdge rad="112500"/>
          </a:effectLst>
        </p:spPr>
      </p:pic>
      <p:pic>
        <p:nvPicPr>
          <p:cNvPr id="7" name="Рисунок 6" descr="C:\Users\e011172khy\AppData\Local\Microsoft\Windows\INetCache\Content.MSO\2920834E.tmp"/>
          <p:cNvPicPr/>
          <p:nvPr/>
        </p:nvPicPr>
        <p:blipFill>
          <a:blip r:embed="rId4">
            <a:extLst>
              <a:ext uri="{28A0092B-C50C-407E-A947-70E740481C1C}">
                <a14:useLocalDpi xmlns:a14="http://schemas.microsoft.com/office/drawing/2010/main" val="0"/>
              </a:ext>
            </a:extLst>
          </a:blip>
          <a:srcRect/>
          <a:stretch>
            <a:fillRect/>
          </a:stretch>
        </p:blipFill>
        <p:spPr bwMode="auto">
          <a:xfrm>
            <a:off x="2752531" y="4662039"/>
            <a:ext cx="3172408" cy="2056002"/>
          </a:xfrm>
          <a:prstGeom prst="rect">
            <a:avLst/>
          </a:prstGeom>
          <a:ln>
            <a:noFill/>
          </a:ln>
          <a:effectLst>
            <a:softEdge rad="112500"/>
          </a:effectLst>
        </p:spPr>
      </p:pic>
      <p:pic>
        <p:nvPicPr>
          <p:cNvPr id="8" name="Рисунок 7" descr="C:\Users\e011172khy\AppData\Local\Microsoft\Windows\INetCache\Content.MSO\F9D3B1D.tmp"/>
          <p:cNvPicPr/>
          <p:nvPr/>
        </p:nvPicPr>
        <p:blipFill>
          <a:blip r:embed="rId5">
            <a:extLst>
              <a:ext uri="{28A0092B-C50C-407E-A947-70E740481C1C}">
                <a14:useLocalDpi xmlns:a14="http://schemas.microsoft.com/office/drawing/2010/main" val="0"/>
              </a:ext>
            </a:extLst>
          </a:blip>
          <a:srcRect/>
          <a:stretch>
            <a:fillRect/>
          </a:stretch>
        </p:blipFill>
        <p:spPr bwMode="auto">
          <a:xfrm>
            <a:off x="6238293" y="4662039"/>
            <a:ext cx="2737756" cy="2056001"/>
          </a:xfrm>
          <a:prstGeom prst="rect">
            <a:avLst/>
          </a:prstGeom>
          <a:ln>
            <a:noFill/>
          </a:ln>
          <a:effectLst>
            <a:softEdge rad="112500"/>
          </a:effectLst>
        </p:spPr>
      </p:pic>
      <p:pic>
        <p:nvPicPr>
          <p:cNvPr id="9" name="Рисунок 8" descr="Паста з баклажанами та томатами - покроковий рецепт з фото на ЯБпоїла"/>
          <p:cNvPicPr/>
          <p:nvPr/>
        </p:nvPicPr>
        <p:blipFill>
          <a:blip r:embed="rId6">
            <a:extLst>
              <a:ext uri="{28A0092B-C50C-407E-A947-70E740481C1C}">
                <a14:useLocalDpi xmlns:a14="http://schemas.microsoft.com/office/drawing/2010/main" val="0"/>
              </a:ext>
            </a:extLst>
          </a:blip>
          <a:srcRect/>
          <a:stretch>
            <a:fillRect/>
          </a:stretch>
        </p:blipFill>
        <p:spPr bwMode="auto">
          <a:xfrm>
            <a:off x="9289403" y="4662039"/>
            <a:ext cx="2644450" cy="1953830"/>
          </a:xfrm>
          <a:prstGeom prst="rect">
            <a:avLst/>
          </a:prstGeom>
          <a:ln>
            <a:noFill/>
          </a:ln>
          <a:effectLst>
            <a:softEdge rad="112500"/>
          </a:effectLst>
        </p:spPr>
      </p:pic>
    </p:spTree>
    <p:extLst>
      <p:ext uri="{BB962C8B-B14F-4D97-AF65-F5344CB8AC3E}">
        <p14:creationId xmlns:p14="http://schemas.microsoft.com/office/powerpoint/2010/main" val="22165317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11967" y="440830"/>
            <a:ext cx="11943183" cy="513986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uk-UA" sz="2000" b="1" dirty="0" smtClean="0">
                <a:latin typeface="Times New Roman" panose="02020603050405020304" pitchFamily="18" charset="0"/>
                <a:cs typeface="Times New Roman" panose="02020603050405020304" pitchFamily="18" charset="0"/>
              </a:rPr>
              <a:t>                                                             ХАРЧОВИЙ ХОЛЕСТЕРИН</a:t>
            </a:r>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Холестерин</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жироподібна</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речовина з групи стеринів тваринного походження (зоостеринів). Відомий як причина виникнення атеросклерозу. Однак, навряд чи можна стверджувати, що підвищення рівня холестерину в крові неодмінно призводить до цього захворювання, хоча і є фактором ризику його виникнення. Більше того, поряд з негативною, відомі позитивні сторони фізіологічної ролі холестерину: він входить до склада тканин і клітин, регулює проникність клітинних мембран для поживних речовин і продуктів їхнього розпаду, втримує у тканин вологу і забезпечує їм необхідний тургор (внутрішній тиск у клітині), бере участь в утворенні і перетворенні жовчних кислот, гормонів кори надниркових залоз, вітамінуД, статевих гормонів.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Холестерин </a:t>
            </a:r>
            <a:r>
              <a:rPr lang="ru-RU" dirty="0">
                <a:latin typeface="Times New Roman" panose="02020603050405020304" pitchFamily="18" charset="0"/>
                <a:cs typeface="Times New Roman" panose="02020603050405020304" pitchFamily="18" charset="0"/>
              </a:rPr>
              <a:t>утворюється переважно в печінці - 1,5-2,5 г з</a:t>
            </a:r>
            <a:r>
              <a:rPr lang="uk-UA" dirty="0">
                <a:latin typeface="Times New Roman" panose="02020603050405020304" pitchFamily="18" charset="0"/>
                <a:cs typeface="Times New Roman" panose="02020603050405020304" pitchFamily="18" charset="0"/>
              </a:rPr>
              <a:t>а </a:t>
            </a:r>
            <a:r>
              <a:rPr lang="ru-RU" dirty="0">
                <a:latin typeface="Times New Roman" panose="02020603050405020304" pitchFamily="18" charset="0"/>
                <a:cs typeface="Times New Roman" panose="02020603050405020304" pitchFamily="18" charset="0"/>
              </a:rPr>
              <a:t>добу, з їжею його надходить близько 0,5 г</a:t>
            </a:r>
            <a:r>
              <a:rPr lang="ru-RU" dirty="0" smtClean="0">
                <a:latin typeface="Times New Roman" panose="02020603050405020304" pitchFamily="18" charset="0"/>
                <a:cs typeface="Times New Roman" panose="02020603050405020304" pitchFamily="18" charset="0"/>
              </a:rPr>
              <a:t>.</a:t>
            </a:r>
            <a:r>
              <a:rPr lang="ru-RU" dirty="0"/>
              <a:t> </a:t>
            </a:r>
            <a:r>
              <a:rPr lang="uk-UA" dirty="0" smtClean="0">
                <a:latin typeface="Times New Roman" panose="02020603050405020304" pitchFamily="18" charset="0"/>
                <a:cs typeface="Times New Roman" panose="02020603050405020304" pitchFamily="18" charset="0"/>
              </a:rPr>
              <a:t>Причиною</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нагромадження зайвого холестерину переважно є надмірне утворення цієї сполуки в організмі і уповільнене її виведення, чому сприяє надлишкове споживання тваринних жирів, багатих насиченими жирними кислотами. </a:t>
            </a:r>
            <a:r>
              <a:rPr lang="ru-RU" dirty="0" smtClean="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Холестерин </a:t>
            </a:r>
            <a:r>
              <a:rPr lang="ru-RU" dirty="0">
                <a:latin typeface="Times New Roman" panose="02020603050405020304" pitchFamily="18" charset="0"/>
                <a:cs typeface="Times New Roman" panose="02020603050405020304" pitchFamily="18" charset="0"/>
              </a:rPr>
              <a:t>є тільки у тваринних продуктах. Найбільшим вмістом (мг на 100 г їстівної частини продукту) відзначаються: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яйце куряче - 570, сир голландський - 520, нирки яловичі - 300, печінка яловича - 270, печінка свинина - 130. При варінні м’яса і риби втрачається до 20% холестерину. Слід знати, що </a:t>
            </a:r>
            <a:r>
              <a:rPr lang="ru-RU" b="1" i="1" dirty="0">
                <a:latin typeface="Times New Roman" panose="02020603050405020304" pitchFamily="18" charset="0"/>
                <a:cs typeface="Times New Roman" panose="02020603050405020304" pitchFamily="18" charset="0"/>
              </a:rPr>
              <a:t>різке обмеження холестерину </a:t>
            </a:r>
            <a:r>
              <a:rPr lang="ru-RU" dirty="0">
                <a:latin typeface="Times New Roman" panose="02020603050405020304" pitchFamily="18" charset="0"/>
                <a:cs typeface="Times New Roman" panose="02020603050405020304" pitchFamily="18" charset="0"/>
              </a:rPr>
              <a:t>в харчовому раціоні призводить до </a:t>
            </a:r>
            <a:r>
              <a:rPr lang="ru-RU" b="1" i="1" dirty="0">
                <a:latin typeface="Times New Roman" panose="02020603050405020304" pitchFamily="18" charset="0"/>
                <a:cs typeface="Times New Roman" panose="02020603050405020304" pitchFamily="18" charset="0"/>
              </a:rPr>
              <a:t>збільшення його утворення в організмі. </a:t>
            </a:r>
            <a:r>
              <a:rPr lang="ru-RU" dirty="0">
                <a:latin typeface="Times New Roman" panose="02020603050405020304" pitchFamily="18" charset="0"/>
                <a:cs typeface="Times New Roman" panose="02020603050405020304" pitchFamily="18" charset="0"/>
              </a:rPr>
              <a:t>У здорових молодих людей надлишок холестерину в їжі може тимчасово гальмувати його утворення. Але у літньому віці, при малорухливому способі життя та зниженні обмінних процесів надлишкове споживання холестерину посилює порушення обміну речовин.</a:t>
            </a:r>
            <a:endParaRPr lang="uk-UA" dirty="0">
              <a:latin typeface="Times New Roman" panose="02020603050405020304" pitchFamily="18" charset="0"/>
              <a:cs typeface="Times New Roman" panose="02020603050405020304" pitchFamily="18" charset="0"/>
            </a:endParaRPr>
          </a:p>
          <a:p>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99156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4" name="Прямокутник 3"/>
          <p:cNvSpPr/>
          <p:nvPr/>
        </p:nvSpPr>
        <p:spPr>
          <a:xfrm>
            <a:off x="374323" y="0"/>
            <a:ext cx="11430000" cy="1323439"/>
          </a:xfrm>
          <a:prstGeom prst="rect">
            <a:avLst/>
          </a:prstGeom>
        </p:spPr>
        <p:txBody>
          <a:bodyPr wrap="square">
            <a:spAutoFit/>
          </a:bodyPr>
          <a:lstStyle/>
          <a:p>
            <a:pPr algn="ctr"/>
            <a:r>
              <a:rPr lang="uk-UA" sz="4000" b="1" dirty="0" smtClean="0">
                <a:latin typeface="Times New Roman" panose="02020603050405020304" pitchFamily="18" charset="0"/>
                <a:cs typeface="Times New Roman" panose="02020603050405020304" pitchFamily="18" charset="0"/>
              </a:rPr>
              <a:t>Вуглеводи</a:t>
            </a:r>
            <a:endParaRPr lang="en-US" sz="4000" b="1" dirty="0" smtClean="0">
              <a:latin typeface="Times New Roman" panose="02020603050405020304" pitchFamily="18" charset="0"/>
              <a:cs typeface="Times New Roman" panose="02020603050405020304" pitchFamily="18" charset="0"/>
            </a:endParaRPr>
          </a:p>
          <a:p>
            <a:pPr algn="ctr"/>
            <a:endParaRPr lang="uk-UA" sz="4000" dirty="0" smtClean="0">
              <a:latin typeface="Times New Roman" panose="02020603050405020304" pitchFamily="18" charset="0"/>
              <a:cs typeface="Times New Roman" panose="02020603050405020304" pitchFamily="18" charset="0"/>
            </a:endParaRPr>
          </a:p>
        </p:txBody>
      </p:sp>
      <p:sp>
        <p:nvSpPr>
          <p:cNvPr id="6" name="Прямокутник 5"/>
          <p:cNvSpPr/>
          <p:nvPr/>
        </p:nvSpPr>
        <p:spPr>
          <a:xfrm>
            <a:off x="161365" y="675642"/>
            <a:ext cx="11896164" cy="378565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2000" b="1" dirty="0" smtClean="0">
                <a:latin typeface="Times New Roman" panose="02020603050405020304" pitchFamily="18" charset="0"/>
                <a:cs typeface="Times New Roman" panose="02020603050405020304" pitchFamily="18" charset="0"/>
              </a:rPr>
              <a:t>   </a:t>
            </a:r>
            <a:r>
              <a:rPr lang="uk-UA" sz="2000" b="1" dirty="0" smtClean="0">
                <a:latin typeface="Times New Roman" panose="02020603050405020304" pitchFamily="18" charset="0"/>
                <a:cs typeface="Times New Roman" panose="02020603050405020304" pitchFamily="18" charset="0"/>
              </a:rPr>
              <a:t>Вуглеводи </a:t>
            </a:r>
            <a:r>
              <a:rPr lang="uk-UA" sz="2000" b="1" dirty="0">
                <a:latin typeface="Times New Roman" panose="02020603050405020304" pitchFamily="18" charset="0"/>
                <a:cs typeface="Times New Roman" panose="02020603050405020304" pitchFamily="18" charset="0"/>
              </a:rPr>
              <a:t>поділяються </a:t>
            </a:r>
            <a:r>
              <a:rPr lang="uk-UA" sz="2000" dirty="0">
                <a:latin typeface="Times New Roman" panose="02020603050405020304" pitchFamily="18" charset="0"/>
                <a:cs typeface="Times New Roman" panose="02020603050405020304" pitchFamily="18" charset="0"/>
              </a:rPr>
              <a:t>на </a:t>
            </a:r>
            <a:r>
              <a:rPr lang="uk-UA" sz="2000" dirty="0">
                <a:solidFill>
                  <a:srgbClr val="7030A0"/>
                </a:solidFill>
                <a:latin typeface="Times New Roman" panose="02020603050405020304" pitchFamily="18" charset="0"/>
                <a:cs typeface="Times New Roman" panose="02020603050405020304" pitchFamily="18" charset="0"/>
              </a:rPr>
              <a:t>моносахариди, олігосахариди і полісахариди.</a:t>
            </a:r>
          </a:p>
          <a:p>
            <a:r>
              <a:rPr lang="uk-UA" sz="2000" dirty="0">
                <a:latin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cs typeface="Times New Roman" panose="02020603050405020304" pitchFamily="18" charset="0"/>
              </a:rPr>
              <a:t>Моносахариди</a:t>
            </a:r>
            <a:r>
              <a:rPr lang="uk-UA" sz="2000" dirty="0">
                <a:latin typeface="Times New Roman" panose="02020603050405020304" pitchFamily="18" charset="0"/>
                <a:cs typeface="Times New Roman" panose="02020603050405020304" pitchFamily="18" charset="0"/>
              </a:rPr>
              <a:t> (прості вуглеводи) – найпростіші представники вуглеводів, які при гідролізі не розщеплюються на більш прості сполуки. Для людини найбільш важливими є глюкоза, фруктоза, галактоза, рибоза, дезоксирибоза тощо. </a:t>
            </a:r>
          </a:p>
          <a:p>
            <a:r>
              <a:rPr lang="uk-UA" sz="2000" b="1" dirty="0" smtClean="0">
                <a:latin typeface="Times New Roman" panose="02020603050405020304" pitchFamily="18" charset="0"/>
                <a:cs typeface="Times New Roman" panose="02020603050405020304" pitchFamily="18" charset="0"/>
              </a:rPr>
              <a:t>Олігосахариди</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складні сполуки, побудовані з декількох (від 2 до 10) залишків моносахаридів. Для людини важливі сахароза, мальтоза та лактоза. </a:t>
            </a:r>
            <a:endParaRPr lang="uk-UA" sz="2000" dirty="0" smtClean="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Полісахариди</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високомолекулярні сполуки – полімери, утворені з великої кількості </a:t>
            </a:r>
            <a:r>
              <a:rPr lang="uk-UA" sz="2000" b="1" dirty="0">
                <a:latin typeface="Times New Roman" panose="02020603050405020304" pitchFamily="18" charset="0"/>
                <a:cs typeface="Times New Roman" panose="02020603050405020304" pitchFamily="18" charset="0"/>
              </a:rPr>
              <a:t>моносахаридів</a:t>
            </a:r>
            <a:r>
              <a:rPr lang="uk-UA" sz="2000" dirty="0">
                <a:latin typeface="Times New Roman" panose="02020603050405020304" pitchFamily="18" charset="0"/>
                <a:cs typeface="Times New Roman" panose="02020603050405020304" pitchFamily="18" charset="0"/>
              </a:rPr>
              <a:t>. Вони поділяються на ті, що перетравлюються в </a:t>
            </a:r>
            <a:r>
              <a:rPr lang="uk-UA" sz="2000" dirty="0" smtClean="0">
                <a:latin typeface="Times New Roman" panose="02020603050405020304" pitchFamily="18" charset="0"/>
                <a:cs typeface="Times New Roman" panose="02020603050405020304" pitchFamily="18" charset="0"/>
              </a:rPr>
              <a:t>шлунково-кишковому </a:t>
            </a:r>
            <a:r>
              <a:rPr lang="uk-UA" sz="2000" dirty="0">
                <a:latin typeface="Times New Roman" panose="02020603050405020304" pitchFamily="18" charset="0"/>
                <a:cs typeface="Times New Roman" panose="02020603050405020304" pitchFamily="18" charset="0"/>
              </a:rPr>
              <a:t>тракті, і ті, що </a:t>
            </a:r>
            <a:r>
              <a:rPr lang="uk-UA" sz="2000" b="1" dirty="0">
                <a:latin typeface="Times New Roman" panose="02020603050405020304" pitchFamily="18" charset="0"/>
                <a:cs typeface="Times New Roman" panose="02020603050405020304" pitchFamily="18" charset="0"/>
              </a:rPr>
              <a:t>не перетравлюються. </a:t>
            </a:r>
            <a:endParaRPr lang="uk-UA" sz="2000" b="1" dirty="0" smtClean="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Перетравлюються - </a:t>
            </a:r>
            <a:r>
              <a:rPr lang="uk-UA" sz="2000" dirty="0">
                <a:latin typeface="Times New Roman" panose="02020603050405020304" pitchFamily="18" charset="0"/>
                <a:cs typeface="Times New Roman" panose="02020603050405020304" pitchFamily="18" charset="0"/>
              </a:rPr>
              <a:t>крохмаль і глікоген, щодо інших, то для людини важливі клітковина, геміцелюлоза та пектинові речовини. </a:t>
            </a:r>
            <a:endParaRPr lang="uk-UA" sz="2000" dirty="0" smtClean="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Моно - </a:t>
            </a:r>
            <a:r>
              <a:rPr lang="uk-UA" sz="2000" dirty="0">
                <a:latin typeface="Times New Roman" panose="02020603050405020304" pitchFamily="18" charset="0"/>
                <a:cs typeface="Times New Roman" panose="02020603050405020304" pitchFamily="18" charset="0"/>
              </a:rPr>
              <a:t>і олігосахариди мають солодкий смак, тому їх називають цукрами. Полісахариди не мають солодкого смаку. </a:t>
            </a:r>
          </a:p>
        </p:txBody>
      </p:sp>
      <p:pic>
        <p:nvPicPr>
          <p:cNvPr id="7" name="Рисунок 6" descr="Такі різні вуглеводи - Все про діабет"/>
          <p:cNvPicPr/>
          <p:nvPr/>
        </p:nvPicPr>
        <p:blipFill>
          <a:blip r:embed="rId2">
            <a:extLst>
              <a:ext uri="{28A0092B-C50C-407E-A947-70E740481C1C}">
                <a14:useLocalDpi xmlns:a14="http://schemas.microsoft.com/office/drawing/2010/main" val="0"/>
              </a:ext>
            </a:extLst>
          </a:blip>
          <a:srcRect/>
          <a:stretch>
            <a:fillRect/>
          </a:stretch>
        </p:blipFill>
        <p:spPr bwMode="auto">
          <a:xfrm>
            <a:off x="715804" y="4499807"/>
            <a:ext cx="4859969" cy="2285619"/>
          </a:xfrm>
          <a:prstGeom prst="rect">
            <a:avLst/>
          </a:prstGeom>
          <a:noFill/>
          <a:ln>
            <a:noFill/>
          </a:ln>
        </p:spPr>
      </p:pic>
      <p:pic>
        <p:nvPicPr>
          <p:cNvPr id="8" name="Рисунок 7" descr="Біологічна роль вуглеводів в організмі людини: значення, надмірна  кількість, у харчуванні, вплив, ніж корисні, за що відповідають"/>
          <p:cNvPicPr/>
          <p:nvPr/>
        </p:nvPicPr>
        <p:blipFill>
          <a:blip r:embed="rId3"/>
          <a:srcRect/>
          <a:stretch>
            <a:fillRect/>
          </a:stretch>
        </p:blipFill>
        <p:spPr bwMode="auto">
          <a:xfrm>
            <a:off x="6559419" y="4461294"/>
            <a:ext cx="5060029" cy="2285619"/>
          </a:xfrm>
          <a:prstGeom prst="rect">
            <a:avLst/>
          </a:prstGeom>
          <a:noFill/>
          <a:ln w="9525">
            <a:noFill/>
            <a:miter lim="800000"/>
            <a:headEnd/>
            <a:tailEnd/>
          </a:ln>
        </p:spPr>
      </p:pic>
    </p:spTree>
    <p:extLst>
      <p:ext uri="{BB962C8B-B14F-4D97-AF65-F5344CB8AC3E}">
        <p14:creationId xmlns:p14="http://schemas.microsoft.com/office/powerpoint/2010/main" val="3941588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25506" y="2545977"/>
            <a:ext cx="11958918" cy="4195481"/>
          </a:xfrm>
          <a:solidFill>
            <a:schemeClr val="accent2">
              <a:lumMod val="40000"/>
              <a:lumOff val="60000"/>
            </a:schemeClr>
          </a:solidFill>
          <a:ln>
            <a:solidFill>
              <a:schemeClr val="accent5"/>
            </a:solidFill>
          </a:ln>
        </p:spPr>
        <p:txBody>
          <a:bodyPr>
            <a:normAutofit fontScale="92500" lnSpcReduction="10000"/>
          </a:bodyPr>
          <a:lstStyle/>
          <a:p>
            <a:r>
              <a:rPr lang="uk-UA" b="1" dirty="0" smtClean="0">
                <a:solidFill>
                  <a:schemeClr val="bg1"/>
                </a:solidFill>
                <a:latin typeface="Times New Roman" pitchFamily="18" charset="0"/>
                <a:cs typeface="Times New Roman" pitchFamily="18" charset="0"/>
              </a:rPr>
              <a:t>1. Структурна й опорна функції.</a:t>
            </a:r>
            <a:r>
              <a:rPr lang="uk-UA" dirty="0" smtClean="0">
                <a:solidFill>
                  <a:schemeClr val="bg1"/>
                </a:solidFill>
                <a:latin typeface="Times New Roman" pitchFamily="18" charset="0"/>
                <a:cs typeface="Times New Roman" pitchFamily="18" charset="0"/>
              </a:rPr>
              <a:t> Беруть участь у побудові різних опорних структур. </a:t>
            </a:r>
          </a:p>
          <a:p>
            <a:r>
              <a:rPr lang="uk-UA" b="1" dirty="0" smtClean="0">
                <a:solidFill>
                  <a:schemeClr val="bg1"/>
                </a:solidFill>
                <a:latin typeface="Times New Roman" pitchFamily="18" charset="0"/>
                <a:cs typeface="Times New Roman" pitchFamily="18" charset="0"/>
              </a:rPr>
              <a:t>2. Регуляторна функція.</a:t>
            </a:r>
            <a:r>
              <a:rPr lang="uk-UA" dirty="0" smtClean="0">
                <a:solidFill>
                  <a:schemeClr val="bg1"/>
                </a:solidFill>
                <a:latin typeface="Times New Roman" pitchFamily="18" charset="0"/>
                <a:cs typeface="Times New Roman" pitchFamily="18" charset="0"/>
              </a:rPr>
              <a:t> Обмін білків та жирів. Харчові волокна покращують роботу системи травлення та виводять з організму шкідливі речовини, пектини,стимулюють травлення.</a:t>
            </a:r>
          </a:p>
          <a:p>
            <a:r>
              <a:rPr lang="uk-UA" b="1" dirty="0" smtClean="0">
                <a:solidFill>
                  <a:schemeClr val="bg1"/>
                </a:solidFill>
                <a:latin typeface="Times New Roman" pitchFamily="18" charset="0"/>
                <a:cs typeface="Times New Roman" pitchFamily="18" charset="0"/>
              </a:rPr>
              <a:t>3. Пластична функція.</a:t>
            </a:r>
            <a:r>
              <a:rPr lang="uk-UA" dirty="0" smtClean="0">
                <a:solidFill>
                  <a:schemeClr val="bg1"/>
                </a:solidFill>
                <a:latin typeface="Times New Roman" pitchFamily="18" charset="0"/>
                <a:cs typeface="Times New Roman" pitchFamily="18" charset="0"/>
              </a:rPr>
              <a:t> Вуглеводи входять до складу складних молекул беруть участь у побудові АТФ, ДНК і РНК).</a:t>
            </a:r>
          </a:p>
          <a:p>
            <a:r>
              <a:rPr lang="uk-UA" b="1" dirty="0" smtClean="0">
                <a:solidFill>
                  <a:schemeClr val="bg1"/>
                </a:solidFill>
                <a:latin typeface="Times New Roman" pitchFamily="18" charset="0"/>
                <a:cs typeface="Times New Roman" pitchFamily="18" charset="0"/>
              </a:rPr>
              <a:t>4. Енергетична функція.</a:t>
            </a:r>
            <a:r>
              <a:rPr lang="uk-UA" dirty="0" smtClean="0">
                <a:solidFill>
                  <a:schemeClr val="bg1"/>
                </a:solidFill>
                <a:latin typeface="Times New Roman" pitchFamily="18" charset="0"/>
                <a:cs typeface="Times New Roman" pitchFamily="18" charset="0"/>
              </a:rPr>
              <a:t> Вуглеводи слугують джерелом енергії: під час окислення 1 грама вуглеводів виділяються 4,1 ккал енергії та 0,4 г води. Забеспечують усі енергетичні витрати мозгу 70%)</a:t>
            </a:r>
          </a:p>
          <a:p>
            <a:r>
              <a:rPr lang="uk-UA" b="1" dirty="0" smtClean="0">
                <a:solidFill>
                  <a:schemeClr val="bg1"/>
                </a:solidFill>
                <a:latin typeface="Times New Roman" pitchFamily="18" charset="0"/>
                <a:cs typeface="Times New Roman" pitchFamily="18" charset="0"/>
              </a:rPr>
              <a:t>5. Накопичувальна функція.</a:t>
            </a:r>
            <a:r>
              <a:rPr lang="uk-UA" dirty="0" smtClean="0">
                <a:solidFill>
                  <a:schemeClr val="bg1"/>
                </a:solidFill>
                <a:latin typeface="Times New Roman" pitchFamily="18" charset="0"/>
                <a:cs typeface="Times New Roman" pitchFamily="18" charset="0"/>
              </a:rPr>
              <a:t> Вуглеводи виступають як запасні поживні речовини: глікоген.</a:t>
            </a:r>
          </a:p>
          <a:p>
            <a:r>
              <a:rPr lang="uk-UA" b="1" dirty="0" smtClean="0">
                <a:solidFill>
                  <a:schemeClr val="bg1"/>
                </a:solidFill>
                <a:latin typeface="Times New Roman" pitchFamily="18" charset="0"/>
                <a:cs typeface="Times New Roman" pitchFamily="18" charset="0"/>
              </a:rPr>
              <a:t>6. Осмотична функція.</a:t>
            </a:r>
            <a:r>
              <a:rPr lang="uk-UA" dirty="0" smtClean="0">
                <a:solidFill>
                  <a:schemeClr val="bg1"/>
                </a:solidFill>
                <a:latin typeface="Times New Roman" pitchFamily="18" charset="0"/>
                <a:cs typeface="Times New Roman" pitchFamily="18" charset="0"/>
              </a:rPr>
              <a:t> Вуглеводи беруть участь у регуляції осмотичного тиску в організмі. Так, у крові міститься 100-110 мг/л глюкози, від концентрації глюкози залежить осмотичний тиск крові.</a:t>
            </a:r>
          </a:p>
          <a:p>
            <a:r>
              <a:rPr lang="uk-UA" b="1" dirty="0" smtClean="0">
                <a:solidFill>
                  <a:schemeClr val="bg1"/>
                </a:solidFill>
                <a:latin typeface="Times New Roman" pitchFamily="18" charset="0"/>
                <a:cs typeface="Times New Roman" pitchFamily="18" charset="0"/>
              </a:rPr>
              <a:t>7. Рецепторна функція. </a:t>
            </a:r>
            <a:r>
              <a:rPr lang="uk-UA" dirty="0" smtClean="0">
                <a:solidFill>
                  <a:schemeClr val="bg1"/>
                </a:solidFill>
                <a:latin typeface="Times New Roman" pitchFamily="18" charset="0"/>
                <a:cs typeface="Times New Roman" pitchFamily="18" charset="0"/>
              </a:rPr>
              <a:t>Олігосахариди входять до складу сприймаючої частини багатьох клітинних рецепторів.</a:t>
            </a:r>
          </a:p>
          <a:p>
            <a:endParaRPr lang="uk-UA" dirty="0"/>
          </a:p>
        </p:txBody>
      </p:sp>
      <p:sp>
        <p:nvSpPr>
          <p:cNvPr id="1025" name="Rectangle 1"/>
          <p:cNvSpPr>
            <a:spLocks noChangeArrowheads="1"/>
          </p:cNvSpPr>
          <p:nvPr/>
        </p:nvSpPr>
        <p:spPr bwMode="auto">
          <a:xfrm>
            <a:off x="1559858" y="125506"/>
            <a:ext cx="862896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sz="24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В організмі людини вуглеводи виконують наступні функції:</a:t>
            </a:r>
            <a:endParaRPr kumimoji="0" lang="uk-UA" sz="2400" b="0" i="0" u="none" strike="noStrike" cap="none" normalizeH="0" baseline="0" dirty="0" smtClean="0">
              <a:ln>
                <a:noFill/>
              </a:ln>
              <a:solidFill>
                <a:srgbClr val="FFFF00"/>
              </a:solidFill>
              <a:effectLst/>
              <a:latin typeface="Arial" pitchFamily="34" charset="0"/>
              <a:cs typeface="Arial" pitchFamily="34" charset="0"/>
            </a:endParaRPr>
          </a:p>
        </p:txBody>
      </p:sp>
      <p:pic>
        <p:nvPicPr>
          <p:cNvPr id="5" name="Рисунок 4" descr="Презентація на тему &quot; Вуглеводи&quot;"/>
          <p:cNvPicPr/>
          <p:nvPr/>
        </p:nvPicPr>
        <p:blipFill>
          <a:blip r:embed="rId2"/>
          <a:srcRect/>
          <a:stretch>
            <a:fillRect/>
          </a:stretch>
        </p:blipFill>
        <p:spPr bwMode="auto">
          <a:xfrm>
            <a:off x="4204447" y="609600"/>
            <a:ext cx="3514165" cy="1826774"/>
          </a:xfrm>
          <a:prstGeom prst="rect">
            <a:avLst/>
          </a:prstGeom>
          <a:noFill/>
          <a:ln w="9525">
            <a:noFill/>
            <a:miter lim="800000"/>
            <a:headEnd/>
            <a:tailEnd/>
          </a:ln>
        </p:spPr>
      </p:pic>
      <p:pic>
        <p:nvPicPr>
          <p:cNvPr id="6" name="Рисунок 5" descr="Міфи про вуглеводи. Чому вони корисні для здоров'я людини – пояснюють  дієтологи | Новини України | LIGA.net"/>
          <p:cNvPicPr/>
          <p:nvPr/>
        </p:nvPicPr>
        <p:blipFill>
          <a:blip r:embed="rId3"/>
          <a:srcRect/>
          <a:stretch>
            <a:fillRect/>
          </a:stretch>
        </p:blipFill>
        <p:spPr bwMode="auto">
          <a:xfrm>
            <a:off x="8050307" y="638455"/>
            <a:ext cx="3654956" cy="1799945"/>
          </a:xfrm>
          <a:prstGeom prst="rect">
            <a:avLst/>
          </a:prstGeom>
          <a:noFill/>
          <a:ln w="9525">
            <a:noFill/>
            <a:miter lim="800000"/>
            <a:headEnd/>
            <a:tailEnd/>
          </a:ln>
        </p:spPr>
      </p:pic>
      <p:pic>
        <p:nvPicPr>
          <p:cNvPr id="7" name="Рисунок 6" descr="Складні вуглеводи: корисні чи ні - Здорова я"/>
          <p:cNvPicPr/>
          <p:nvPr/>
        </p:nvPicPr>
        <p:blipFill>
          <a:blip r:embed="rId4"/>
          <a:srcRect/>
          <a:stretch>
            <a:fillRect/>
          </a:stretch>
        </p:blipFill>
        <p:spPr bwMode="auto">
          <a:xfrm>
            <a:off x="448235" y="609040"/>
            <a:ext cx="3433482" cy="18203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11968" y="488515"/>
            <a:ext cx="11943183" cy="563231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uk-UA" sz="2000" b="1" dirty="0" smtClean="0">
                <a:latin typeface="Times New Roman" pitchFamily="18" charset="0"/>
                <a:cs typeface="Times New Roman" pitchFamily="18" charset="0"/>
              </a:rPr>
              <a:t>          Моносахариди</a:t>
            </a:r>
            <a:r>
              <a:rPr lang="uk-UA" sz="2000" dirty="0" smtClean="0">
                <a:latin typeface="Times New Roman" panose="02020603050405020304" pitchFamily="18" charset="0"/>
                <a:cs typeface="Times New Roman" panose="02020603050405020304" pitchFamily="18" charset="0"/>
              </a:rPr>
              <a:t> (прості вуглеводи) – найпростіші представники вуглеводів, які при гідролізі не розщеплюються на більш прості сполуки. Для людини найбільш важливими є </a:t>
            </a:r>
            <a:r>
              <a:rPr lang="uk-UA" sz="2000" b="1" dirty="0" smtClean="0">
                <a:latin typeface="Times New Roman" panose="02020603050405020304" pitchFamily="18" charset="0"/>
                <a:cs typeface="Times New Roman" panose="02020603050405020304" pitchFamily="18" charset="0"/>
              </a:rPr>
              <a:t>глюкоза, фруктоза, галактоза, рибоза, дезоксирибоза тощо.  </a:t>
            </a:r>
          </a:p>
          <a:p>
            <a:r>
              <a:rPr lang="uk-UA" sz="2000" b="1" dirty="0" smtClean="0">
                <a:latin typeface="Times New Roman" panose="02020603050405020304" pitchFamily="18" charset="0"/>
                <a:cs typeface="Times New Roman" panose="02020603050405020304" pitchFamily="18" charset="0"/>
              </a:rPr>
              <a:t>          Глюкоза</a:t>
            </a:r>
            <a:r>
              <a:rPr lang="uk-UA" sz="2000" dirty="0" smtClean="0">
                <a:latin typeface="Times New Roman" pitchFamily="18" charset="0"/>
                <a:cs typeface="Times New Roman" pitchFamily="18" charset="0"/>
              </a:rPr>
              <a:t> – складова одиниця, з якої побудовані всі найважливіші полісахариди, глікоген, крохмаль і целюлоза, вона також входить до складу сахарози, лактози та мальтози. Глюкоза швидко всмоктується в кров із шлунково-кишкового тракту, а потім надходить до клітин органів, де залучається до процесів біологічного окислення. Окислення глюкози супроводжується утворенням значної кількості АТФ. Глюкоза для свого засвоєння потребує інсуліну. Роль глюкози особливо значна для </a:t>
            </a:r>
            <a:r>
              <a:rPr lang="uk-UA" sz="2000" b="1" dirty="0" smtClean="0">
                <a:latin typeface="Times New Roman" pitchFamily="18" charset="0"/>
                <a:cs typeface="Times New Roman" pitchFamily="18" charset="0"/>
              </a:rPr>
              <a:t>центральної нервової системи.</a:t>
            </a:r>
          </a:p>
          <a:p>
            <a:r>
              <a:rPr lang="uk-UA" sz="2000" b="1" dirty="0" smtClean="0">
                <a:latin typeface="Times New Roman" pitchFamily="18" charset="0"/>
                <a:cs typeface="Times New Roman" pitchFamily="18" charset="0"/>
              </a:rPr>
              <a:t>          Фруктоза </a:t>
            </a:r>
            <a:r>
              <a:rPr lang="uk-UA" sz="2000" dirty="0" smtClean="0">
                <a:latin typeface="Times New Roman" pitchFamily="18" charset="0"/>
                <a:cs typeface="Times New Roman" pitchFamily="18" charset="0"/>
              </a:rPr>
              <a:t>менш поширена, ніж глюкоза, і також швидко окислюється. Частина фруктози в печінці перетворюється в глюкозу, при цьому для засвоєння вона не потребує інсуліну. Цією обставиною, а також значно повільнішим усмоктуванням фруктози порівняно з глюкозою в кишечнику пояснюється краща засвоюваність її хворими на </a:t>
            </a:r>
            <a:r>
              <a:rPr lang="uk-UA" sz="2000" b="1" dirty="0" smtClean="0">
                <a:latin typeface="Times New Roman" pitchFamily="18" charset="0"/>
                <a:cs typeface="Times New Roman" pitchFamily="18" charset="0"/>
              </a:rPr>
              <a:t>цукровий діабет. </a:t>
            </a:r>
          </a:p>
          <a:p>
            <a:r>
              <a:rPr lang="uk-UA" sz="2000" b="1" dirty="0" smtClean="0">
                <a:solidFill>
                  <a:srgbClr val="7030A0"/>
                </a:solidFill>
                <a:latin typeface="Times New Roman" pitchFamily="18" charset="0"/>
                <a:cs typeface="Times New Roman" pitchFamily="18" charset="0"/>
              </a:rPr>
              <a:t>          Мед - застосовують як засіб для зміцнення здоров’я, продовження активного життя, а також для лікування багатьох хвороб. Містить вітаміни групи В, К, </a:t>
            </a:r>
            <a:r>
              <a:rPr lang="uk-UA" sz="2000" b="1" dirty="0" err="1" smtClean="0">
                <a:solidFill>
                  <a:srgbClr val="7030A0"/>
                </a:solidFill>
                <a:latin typeface="Times New Roman" pitchFamily="18" charset="0"/>
                <a:cs typeface="Times New Roman" pitchFamily="18" charset="0"/>
              </a:rPr>
              <a:t>пантотенову</a:t>
            </a:r>
            <a:r>
              <a:rPr lang="uk-UA" sz="2000" b="1" dirty="0" smtClean="0">
                <a:solidFill>
                  <a:srgbClr val="7030A0"/>
                </a:solidFill>
                <a:latin typeface="Times New Roman" pitchFamily="18" charset="0"/>
                <a:cs typeface="Times New Roman" pitchFamily="18" charset="0"/>
              </a:rPr>
              <a:t> кислоту, магній, калій, фосфор, залізо, йод, мідь, марганець, цинк. Макро- та мікроелементи у щойно викачаному меді співвідносяться між собою майже так само, як у сироватці крові!!!!!</a:t>
            </a:r>
            <a:r>
              <a:rPr lang="uk-UA" sz="2000" b="1" dirty="0" smtClean="0">
                <a:latin typeface="Times New Roman" pitchFamily="18" charset="0"/>
                <a:cs typeface="Times New Roman" pitchFamily="18" charset="0"/>
              </a:rPr>
              <a:t> </a:t>
            </a:r>
          </a:p>
          <a:p>
            <a:r>
              <a:rPr lang="uk-UA" sz="2000" b="1" dirty="0" smtClean="0">
                <a:latin typeface="Times New Roman" pitchFamily="18" charset="0"/>
                <a:cs typeface="Times New Roman" pitchFamily="18" charset="0"/>
              </a:rPr>
              <a:t>          Галактоза</a:t>
            </a:r>
            <a:r>
              <a:rPr lang="uk-UA" sz="2000" dirty="0" smtClean="0">
                <a:latin typeface="Times New Roman" pitchFamily="18" charset="0"/>
                <a:cs typeface="Times New Roman" pitchFamily="18" charset="0"/>
              </a:rPr>
              <a:t> входить до складу молочного цукру (лактози). В організмі людини більша частина її перетворюється в печінці в глюкозу, а також бере участь у побудові геміцелюлози. </a:t>
            </a:r>
            <a:endParaRPr lang="uk-UA" sz="20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22286977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29704" y="742007"/>
            <a:ext cx="11657524" cy="520142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uk-UA" sz="2000" b="1" dirty="0" smtClean="0">
                <a:latin typeface="Times New Roman" panose="02020603050405020304" pitchFamily="18" charset="0"/>
                <a:cs typeface="Times New Roman" panose="02020603050405020304" pitchFamily="18" charset="0"/>
              </a:rPr>
              <a:t>          Олігосахариди</a:t>
            </a:r>
            <a:r>
              <a:rPr lang="uk-UA" sz="2000" dirty="0" smtClean="0">
                <a:latin typeface="Times New Roman" panose="02020603050405020304" pitchFamily="18" charset="0"/>
                <a:cs typeface="Times New Roman" panose="02020603050405020304" pitchFamily="18" charset="0"/>
              </a:rPr>
              <a:t> – складні сполуки, побудовані з декількох (від 2 до 10) залишків моносахаридів. Для людини важливі </a:t>
            </a:r>
            <a:r>
              <a:rPr lang="uk-UA" sz="2000" b="1" dirty="0" smtClean="0">
                <a:latin typeface="Times New Roman" panose="02020603050405020304" pitchFamily="18" charset="0"/>
                <a:cs typeface="Times New Roman" panose="02020603050405020304" pitchFamily="18" charset="0"/>
              </a:rPr>
              <a:t>сахароза, мальтоза та лактоза. </a:t>
            </a:r>
          </a:p>
          <a:p>
            <a:r>
              <a:rPr lang="uk-UA" sz="2000" b="1" dirty="0" smtClean="0">
                <a:latin typeface="Times New Roman" panose="02020603050405020304" pitchFamily="18" charset="0"/>
                <a:cs typeface="Times New Roman" panose="02020603050405020304" pitchFamily="18" charset="0"/>
              </a:rPr>
              <a:t>          Сахароза</a:t>
            </a:r>
            <a:r>
              <a:rPr lang="uk-UA" sz="2000" dirty="0" smtClean="0">
                <a:latin typeface="Times New Roman" pitchFamily="18" charset="0"/>
                <a:cs typeface="Times New Roman" pitchFamily="18" charset="0"/>
              </a:rPr>
              <a:t>. Найважливішим джерелом її є цукор. Потрапляючи в організм, вона під впливом кислот і ензимів легко розпадається на моносахариди. Але цей процес можливий, якщо ми вживаємо сирий буряковий або сік тростини. Звичайний цукор має складніший процес засвоєння. </a:t>
            </a:r>
          </a:p>
          <a:p>
            <a:r>
              <a:rPr lang="uk-UA" sz="2000" b="1" dirty="0" smtClean="0">
                <a:latin typeface="Times New Roman" pitchFamily="18" charset="0"/>
                <a:cs typeface="Times New Roman" pitchFamily="18" charset="0"/>
              </a:rPr>
              <a:t>          Мальтоза</a:t>
            </a:r>
            <a:r>
              <a:rPr lang="uk-UA" sz="2000" dirty="0" smtClean="0">
                <a:latin typeface="Times New Roman" pitchFamily="18" charset="0"/>
                <a:cs typeface="Times New Roman" pitchFamily="18" charset="0"/>
              </a:rPr>
              <a:t> (солодкий цукор) – проміжний продукт розщеплення крохмалю та глікогену в шлунково-кишковому тракті. У вільному вигляді у харчових продуктах вона трапляється в меді, пиві, патоці та пророслому зерні. </a:t>
            </a:r>
          </a:p>
          <a:p>
            <a:r>
              <a:rPr lang="uk-UA" sz="2000" dirty="0" smtClean="0">
                <a:latin typeface="Times New Roman" pitchFamily="18" charset="0"/>
                <a:cs typeface="Times New Roman" pitchFamily="18" charset="0"/>
              </a:rPr>
              <a:t>          </a:t>
            </a:r>
            <a:r>
              <a:rPr lang="vi-VN" sz="2000" b="1" dirty="0" smtClean="0">
                <a:latin typeface="Times New Roman" pitchFamily="18" charset="0"/>
                <a:cs typeface="Times New Roman" pitchFamily="18" charset="0"/>
              </a:rPr>
              <a:t>Лактоза або молочний цукор </a:t>
            </a:r>
            <a:r>
              <a:rPr lang="vi-VN" sz="2000" dirty="0" smtClean="0">
                <a:latin typeface="Times New Roman" pitchFamily="18" charset="0"/>
                <a:cs typeface="Times New Roman" pitchFamily="18" charset="0"/>
              </a:rPr>
              <a:t>(від лат. </a:t>
            </a:r>
            <a:r>
              <a:rPr lang="en-US" sz="2000" dirty="0" smtClean="0">
                <a:latin typeface="Times New Roman" pitchFamily="18" charset="0"/>
                <a:cs typeface="Times New Roman" pitchFamily="18" charset="0"/>
              </a:rPr>
              <a:t>lac "</a:t>
            </a:r>
            <a:r>
              <a:rPr lang="vi-VN" sz="2000" dirty="0" smtClean="0">
                <a:latin typeface="Times New Roman" pitchFamily="18" charset="0"/>
                <a:cs typeface="Times New Roman" pitchFamily="18" charset="0"/>
              </a:rPr>
              <a:t>молоко") -  міститься в молоці та молочних продуктах. Молекула лактози складається із залишків молекул глюкози та галактози.</a:t>
            </a:r>
            <a:endParaRPr lang="en-US" sz="2000" dirty="0" smtClean="0">
              <a:latin typeface="Times New Roman" pitchFamily="18" charset="0"/>
              <a:cs typeface="Times New Roman" pitchFamily="18" charset="0"/>
            </a:endParaRPr>
          </a:p>
          <a:p>
            <a:endParaRPr lang="uk-UA" sz="2000" dirty="0" smtClean="0">
              <a:latin typeface="Times New Roman" pitchFamily="18" charset="0"/>
              <a:cs typeface="Times New Roman" pitchFamily="18" charset="0"/>
            </a:endParaRPr>
          </a:p>
          <a:p>
            <a:pPr algn="ctr"/>
            <a:r>
              <a:rPr lang="uk-UA" i="1" dirty="0" smtClean="0">
                <a:latin typeface="Times New Roman" pitchFamily="18" charset="0"/>
                <a:cs typeface="Times New Roman" pitchFamily="18" charset="0"/>
              </a:rPr>
              <a:t> Надлишок вуглеводів у раціоні стає причиною підвищення нормального рівня глюкози у крові. Цей стан називається гіперглікемією та призводить до ожиріння. Моносахариди безпосередньо окислюються до двоокису вуглецю та води, тоді як білки і жири окислюються до цих же продуктів через ряд проміжних процесів. Завдяки цьому моносахариди є найшвидшим і якісним джерелом енергії для процесів, що відбуваються в клітині</a:t>
            </a:r>
          </a:p>
          <a:p>
            <a:endParaRPr lang="uk-UA" sz="2000" dirty="0" smtClean="0">
              <a:latin typeface="Times New Roman" pitchFamily="18" charset="0"/>
              <a:cs typeface="Times New Roman" pitchFamily="18" charset="0"/>
            </a:endParaRPr>
          </a:p>
          <a:p>
            <a:endParaRPr lang="uk-UA" sz="2000" dirty="0">
              <a:latin typeface="Times New Roman" pitchFamily="18" charset="0"/>
              <a:cs typeface="Times New Roman" pitchFamily="18" charset="0"/>
            </a:endParaRPr>
          </a:p>
        </p:txBody>
      </p:sp>
    </p:spTree>
    <p:extLst>
      <p:ext uri="{BB962C8B-B14F-4D97-AF65-F5344CB8AC3E}">
        <p14:creationId xmlns:p14="http://schemas.microsoft.com/office/powerpoint/2010/main" val="22286977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19059" y="90134"/>
            <a:ext cx="11896344" cy="5635752"/>
          </a:xfr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100000" b="100000"/>
            </a:path>
            <a:tileRect t="-100000" r="-100000"/>
          </a:gradFill>
          <a:ln>
            <a:solidFill>
              <a:schemeClr val="accent1"/>
            </a:solidFill>
          </a:ln>
        </p:spPr>
        <p:txBody>
          <a:bodyPr>
            <a:normAutofit fontScale="92500" lnSpcReduction="10000"/>
          </a:bodyPr>
          <a:lstStyle/>
          <a:p>
            <a:pPr>
              <a:buNone/>
            </a:pPr>
            <a:r>
              <a:rPr lang="uk-UA" b="1" dirty="0" smtClean="0">
                <a:solidFill>
                  <a:schemeClr val="bg1"/>
                </a:solidFill>
                <a:latin typeface="Times New Roman" panose="02020603050405020304" pitchFamily="18" charset="0"/>
                <a:cs typeface="Times New Roman" panose="02020603050405020304" pitchFamily="18" charset="0"/>
              </a:rPr>
              <a:t>      </a:t>
            </a:r>
            <a:endParaRPr lang="uk-UA" dirty="0" smtClean="0">
              <a:solidFill>
                <a:schemeClr val="bg1"/>
              </a:solidFill>
              <a:latin typeface="Times New Roman" panose="02020603050405020304" pitchFamily="18" charset="0"/>
              <a:cs typeface="Times New Roman" panose="02020603050405020304" pitchFamily="18" charset="0"/>
            </a:endParaRPr>
          </a:p>
          <a:p>
            <a:pPr>
              <a:buNone/>
            </a:pPr>
            <a:r>
              <a:rPr lang="uk-UA" b="1" dirty="0" smtClean="0">
                <a:solidFill>
                  <a:schemeClr val="bg1"/>
                </a:solidFill>
                <a:latin typeface="Times New Roman" panose="02020603050405020304" pitchFamily="18" charset="0"/>
                <a:cs typeface="Times New Roman" panose="02020603050405020304" pitchFamily="18" charset="0"/>
              </a:rPr>
              <a:t>      </a:t>
            </a:r>
            <a:r>
              <a:rPr lang="uk-UA" sz="2600" b="1" dirty="0" smtClean="0">
                <a:solidFill>
                  <a:schemeClr val="bg1"/>
                </a:solidFill>
                <a:latin typeface="Times New Roman" panose="02020603050405020304" pitchFamily="18" charset="0"/>
                <a:cs typeface="Times New Roman" panose="02020603050405020304" pitchFamily="18" charset="0"/>
              </a:rPr>
              <a:t>До полісахаридів належать крохмаль, глікоген і не крохмальні полісахариди.</a:t>
            </a:r>
          </a:p>
          <a:p>
            <a:pPr>
              <a:buNone/>
            </a:pPr>
            <a:r>
              <a:rPr lang="uk-UA" b="1" dirty="0" smtClean="0">
                <a:solidFill>
                  <a:schemeClr val="bg1"/>
                </a:solidFill>
                <a:latin typeface="Times New Roman" panose="02020603050405020304" pitchFamily="18" charset="0"/>
                <a:cs typeface="Times New Roman" panose="02020603050405020304" pitchFamily="18" charset="0"/>
              </a:rPr>
              <a:t>      Крохмаль становить близько 75-85% усіх вуглеводів у харчуванні. </a:t>
            </a:r>
          </a:p>
          <a:p>
            <a:pPr>
              <a:buNone/>
            </a:pPr>
            <a:r>
              <a:rPr lang="uk-UA" b="1" dirty="0" smtClean="0">
                <a:solidFill>
                  <a:schemeClr val="bg1"/>
                </a:solidFill>
                <a:latin typeface="Times New Roman" panose="02020603050405020304" pitchFamily="18" charset="0"/>
                <a:cs typeface="Times New Roman" panose="02020603050405020304" pitchFamily="18" charset="0"/>
              </a:rPr>
              <a:t>       Найбільше крохмалю міститься в крупах і макаронах (55-70%), бобових (40-45%), хлібі (30-50%), картоплі (15%). </a:t>
            </a:r>
            <a:r>
              <a:rPr lang="ru-RU" dirty="0" smtClean="0">
                <a:solidFill>
                  <a:schemeClr val="bg1"/>
                </a:solidFill>
                <a:latin typeface="Times New Roman" pitchFamily="18" charset="0"/>
                <a:cs typeface="Times New Roman" pitchFamily="18" charset="0"/>
              </a:rPr>
              <a:t>В організмі людини крохмаль сирих рослин поступово розпадається в травному тракті, при цьому розпад його починається ще в роті. У кишківнику мальтоза гідролізується до моносахаридів.</a:t>
            </a:r>
            <a:endParaRPr lang="uk-UA" b="1" dirty="0" smtClean="0">
              <a:solidFill>
                <a:schemeClr val="bg1"/>
              </a:solidFill>
              <a:latin typeface="Times New Roman" pitchFamily="18" charset="0"/>
              <a:cs typeface="Times New Roman" pitchFamily="18" charset="0"/>
            </a:endParaRPr>
          </a:p>
          <a:p>
            <a:pPr>
              <a:buNone/>
            </a:pPr>
            <a:r>
              <a:rPr lang="uk-UA" b="1" dirty="0" smtClean="0">
                <a:solidFill>
                  <a:schemeClr val="bg1"/>
                </a:solidFill>
                <a:latin typeface="Times New Roman" pitchFamily="18" charset="0"/>
                <a:cs typeface="Times New Roman" pitchFamily="18" charset="0"/>
              </a:rPr>
              <a:t>      Крохмалі </a:t>
            </a:r>
            <a:r>
              <a:rPr lang="uk-UA" dirty="0" smtClean="0">
                <a:solidFill>
                  <a:schemeClr val="bg1"/>
                </a:solidFill>
                <a:latin typeface="Times New Roman" pitchFamily="18" charset="0"/>
                <a:cs typeface="Times New Roman" pitchFamily="18" charset="0"/>
              </a:rPr>
              <a:t>мають різну структуру та фізико-хімічні властивості, що змінюються під впливом води, температури та часу. Легше та швидше перетравлюється крохмаль із рису та манної крупи, ніж із пшона, гречаних, перлових і ячних круп, а з вареної картоплі та хліба - легше порівняно з горохом і квасолею. Крохмаль у натуральному вигляді (киселі) засвоюється дуже швидко. Ускладнює засвоєння крохмалю їжа з підсмажених круп. Продукти, багаті крохмалем, краще як джерело вуглеводів, ніж цукор, тому що з ними надходять вітаміни групи В, мінеральні речовини, харчові волокна.</a:t>
            </a:r>
          </a:p>
          <a:p>
            <a:pPr>
              <a:buNone/>
            </a:pPr>
            <a:r>
              <a:rPr lang="uk-UA" b="1" dirty="0" smtClean="0">
                <a:solidFill>
                  <a:schemeClr val="bg1"/>
                </a:solidFill>
                <a:latin typeface="Times New Roman" pitchFamily="18" charset="0"/>
                <a:cs typeface="Times New Roman" pitchFamily="18" charset="0"/>
              </a:rPr>
              <a:t>      Глікоген - </a:t>
            </a:r>
            <a:r>
              <a:rPr lang="uk-UA" dirty="0" smtClean="0">
                <a:solidFill>
                  <a:schemeClr val="bg1"/>
                </a:solidFill>
                <a:latin typeface="Times New Roman" pitchFamily="18" charset="0"/>
                <a:cs typeface="Times New Roman" pitchFamily="18" charset="0"/>
              </a:rPr>
              <a:t>вуглевод тваринних тканин. В організмі глікоген використовується для живлення працюючих м'язів, органів і систем як енергетичний матеріал. Усього в організмі міститься близько 500 г глікогену. Більше його в печінці - до 10%, у м'язовій тканині - 0,3-1%. Ці запаси здатні забезпечити організм глюкозою та енергією тільки в перші 1-2 дні голодування. Збіднення печінки глікогеном сприяє її жировій інфільтрації.</a:t>
            </a:r>
            <a:r>
              <a:rPr lang="ru-RU" dirty="0" smtClean="0">
                <a:solidFill>
                  <a:schemeClr val="bg1"/>
                </a:solidFill>
                <a:latin typeface="Times New Roman" pitchFamily="18" charset="0"/>
                <a:cs typeface="Times New Roman" pitchFamily="18" charset="0"/>
              </a:rPr>
              <a:t> </a:t>
            </a:r>
            <a:r>
              <a:rPr lang="uk-UA" dirty="0" smtClean="0">
                <a:solidFill>
                  <a:schemeClr val="bg1"/>
                </a:solidFill>
                <a:latin typeface="Times New Roman" pitchFamily="18" charset="0"/>
                <a:cs typeface="Times New Roman" pitchFamily="18" charset="0"/>
              </a:rPr>
              <a:t>Харчовими джерелами глікогену слугують печінка та м'ясо тварин, птахів, риба, що забезпечують споживання 8-12 г глікогену на добу.</a:t>
            </a:r>
            <a:endParaRPr lang="uk-UA" dirty="0">
              <a:solidFill>
                <a:schemeClr val="bg1"/>
              </a:solidFill>
              <a:latin typeface="Times New Roman" pitchFamily="18" charset="0"/>
              <a:cs typeface="Times New Roman" pitchFamily="18" charset="0"/>
            </a:endParaRPr>
          </a:p>
        </p:txBody>
      </p:sp>
      <p:pic>
        <p:nvPicPr>
          <p:cNvPr id="4" name="Рисунок 3" descr="Дружній крохмаль і його надзвичайні ефекти – Почує кожен"/>
          <p:cNvPicPr/>
          <p:nvPr/>
        </p:nvPicPr>
        <p:blipFill>
          <a:blip r:embed="rId2">
            <a:extLst>
              <a:ext uri="{28A0092B-C50C-407E-A947-70E740481C1C}">
                <a14:useLocalDpi xmlns:a14="http://schemas.microsoft.com/office/drawing/2010/main" val="0"/>
              </a:ext>
            </a:extLst>
          </a:blip>
          <a:srcRect/>
          <a:stretch>
            <a:fillRect/>
          </a:stretch>
        </p:blipFill>
        <p:spPr bwMode="auto">
          <a:xfrm>
            <a:off x="2924991" y="5290769"/>
            <a:ext cx="2980553" cy="1492587"/>
          </a:xfrm>
          <a:prstGeom prst="rect">
            <a:avLst/>
          </a:prstGeom>
          <a:ln>
            <a:noFill/>
          </a:ln>
          <a:effectLst>
            <a:softEdge rad="112500"/>
          </a:effectLst>
        </p:spPr>
      </p:pic>
      <p:pic>
        <p:nvPicPr>
          <p:cNvPr id="5" name="Рисунок 4" descr="Крохмаль, за який організм скаже &quot;дякую&quot; — Здоров'я та спорт — tsn.ua"/>
          <p:cNvPicPr/>
          <p:nvPr/>
        </p:nvPicPr>
        <p:blipFill>
          <a:blip r:embed="rId3">
            <a:extLst>
              <a:ext uri="{28A0092B-C50C-407E-A947-70E740481C1C}">
                <a14:useLocalDpi xmlns:a14="http://schemas.microsoft.com/office/drawing/2010/main" val="0"/>
              </a:ext>
            </a:extLst>
          </a:blip>
          <a:srcRect/>
          <a:stretch>
            <a:fillRect/>
          </a:stretch>
        </p:blipFill>
        <p:spPr bwMode="auto">
          <a:xfrm>
            <a:off x="6017987" y="5303520"/>
            <a:ext cx="2942486" cy="1479836"/>
          </a:xfrm>
          <a:prstGeom prst="rect">
            <a:avLst/>
          </a:prstGeom>
          <a:ln>
            <a:noFill/>
          </a:ln>
          <a:effectLst>
            <a:softEdge rad="112500"/>
          </a:effectLst>
        </p:spPr>
      </p:pic>
      <p:pic>
        <p:nvPicPr>
          <p:cNvPr id="6" name="Рисунок 5" descr="Розбираємося у швидких і повільних вуглеводах: які відмінності і в яких  продуктах містяться"/>
          <p:cNvPicPr/>
          <p:nvPr/>
        </p:nvPicPr>
        <p:blipFill>
          <a:blip r:embed="rId4">
            <a:extLst>
              <a:ext uri="{28A0092B-C50C-407E-A947-70E740481C1C}">
                <a14:useLocalDpi xmlns:a14="http://schemas.microsoft.com/office/drawing/2010/main" val="0"/>
              </a:ext>
            </a:extLst>
          </a:blip>
          <a:srcRect/>
          <a:stretch>
            <a:fillRect/>
          </a:stretch>
        </p:blipFill>
        <p:spPr bwMode="auto">
          <a:xfrm>
            <a:off x="9227025" y="5303520"/>
            <a:ext cx="2788378" cy="147983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91552" y="90929"/>
            <a:ext cx="11734800" cy="4210483"/>
          </a:xfrm>
          <a:solidFill>
            <a:schemeClr val="accent5">
              <a:lumMod val="20000"/>
              <a:lumOff val="80000"/>
            </a:schemeClr>
          </a:solidFill>
          <a:ln>
            <a:solidFill>
              <a:schemeClr val="accent5"/>
            </a:solidFill>
          </a:ln>
        </p:spPr>
        <p:txBody>
          <a:bodyPr>
            <a:normAutofit fontScale="92500" lnSpcReduction="20000"/>
          </a:bodyPr>
          <a:lstStyle/>
          <a:p>
            <a:pPr>
              <a:buNone/>
            </a:pPr>
            <a:endParaRPr lang="uk-UA" b="1" dirty="0" smtClean="0">
              <a:solidFill>
                <a:schemeClr val="bg1"/>
              </a:solidFill>
              <a:latin typeface="Times New Roman" pitchFamily="18" charset="0"/>
              <a:cs typeface="Times New Roman" pitchFamily="18" charset="0"/>
            </a:endParaRPr>
          </a:p>
          <a:p>
            <a:pPr>
              <a:buNone/>
            </a:pPr>
            <a:r>
              <a:rPr lang="uk-UA" b="1" i="1" dirty="0" smtClean="0">
                <a:solidFill>
                  <a:schemeClr val="bg1"/>
                </a:solidFill>
                <a:latin typeface="Times New Roman" panose="02020603050405020304" pitchFamily="18" charset="0"/>
                <a:cs typeface="Times New Roman" panose="02020603050405020304" pitchFamily="18" charset="0"/>
              </a:rPr>
              <a:t>      БАЛАСТНІ РЕЧОВИНИ - ХАРЧОВІ ВОЛОКНА (КЛІТКОВИНА) - </a:t>
            </a:r>
            <a:r>
              <a:rPr lang="uk-UA" dirty="0" smtClean="0">
                <a:solidFill>
                  <a:schemeClr val="bg1"/>
                </a:solidFill>
                <a:latin typeface="Times New Roman" panose="02020603050405020304" pitchFamily="18" charset="0"/>
                <a:cs typeface="Times New Roman" panose="02020603050405020304" pitchFamily="18" charset="0"/>
              </a:rPr>
              <a:t>елементи рослинної їжі, котрі не перетравлюються ні в шлунку, ні в тонкому кишечнику. Вони створюють поживне середовищем для корисних мікроорганізмів, мешканців кишечника, та вкрай необхідні для його злагодженої роботи</a:t>
            </a:r>
            <a:r>
              <a:rPr lang="uk-UA" dirty="0" smtClean="0"/>
              <a:t>.</a:t>
            </a:r>
            <a:endParaRPr lang="uk-UA" b="1" dirty="0" smtClean="0">
              <a:solidFill>
                <a:schemeClr val="bg1"/>
              </a:solidFill>
              <a:latin typeface="Times New Roman" pitchFamily="18" charset="0"/>
              <a:cs typeface="Times New Roman" pitchFamily="18" charset="0"/>
            </a:endParaRPr>
          </a:p>
          <a:p>
            <a:pPr>
              <a:buNone/>
            </a:pPr>
            <a:r>
              <a:rPr lang="uk-UA" b="1" dirty="0" smtClean="0">
                <a:solidFill>
                  <a:schemeClr val="bg1"/>
                </a:solidFill>
                <a:latin typeface="Times New Roman" pitchFamily="18" charset="0"/>
                <a:cs typeface="Times New Roman" pitchFamily="18" charset="0"/>
              </a:rPr>
              <a:t>      Харчові волокна </a:t>
            </a:r>
            <a:r>
              <a:rPr lang="uk-UA" dirty="0" smtClean="0">
                <a:solidFill>
                  <a:schemeClr val="bg1"/>
                </a:solidFill>
                <a:latin typeface="Times New Roman" pitchFamily="18" charset="0"/>
                <a:cs typeface="Times New Roman" pitchFamily="18" charset="0"/>
              </a:rPr>
              <a:t>– целюлоза, клітковина, геміцелюлоза та пектинові речовини. Дуже поширені в рослинних тканинах. Клітковина є найважливішою нерозчинною речовиною. Вона зв’язує воду, практично не розкладається бактеріями кишківника та швидше здійснює механічний вплив (збільшення обсягів випорожнення). Умовно харчові волокна можна поділити на ніжні (картопля, капуста, яблука тощо), які розщеплюються і повноцінно засвоюються, і на грубі (морква, буряк тощо), які засвоюються меншою мірою. Найбільш суттєві перетворення харчових волокон відбуваються в товстому кишківнику під впливом бактеріальної мікрофлори. Людям, які люблять солодощі, потрібно стежити, аби в їхньому раціоні обов’язково були продукти, що містять харчові волокна. Вони вирівнюють надлишок у споживанні глюкози, перешкоджають її засвоєнню при споживанні великої кількості солодощів. Людям, схильним до атеросклерозу й онкологічних захворювань, потрібно знати, що підвищене споживання харчових волокон знижує ризик виникнення цих недуг.</a:t>
            </a:r>
            <a:endParaRPr lang="uk-UA" dirty="0">
              <a:solidFill>
                <a:schemeClr val="bg1"/>
              </a:solidFill>
              <a:latin typeface="Times New Roman" pitchFamily="18" charset="0"/>
              <a:cs typeface="Times New Roman" pitchFamily="18" charset="0"/>
            </a:endParaRPr>
          </a:p>
        </p:txBody>
      </p:sp>
      <p:pic>
        <p:nvPicPr>
          <p:cNvPr id="4" name="Рисунок 3" descr="Клітковина - googol лікувальних ефектів | PPT"/>
          <p:cNvPicPr/>
          <p:nvPr/>
        </p:nvPicPr>
        <p:blipFill>
          <a:blip r:embed="rId2">
            <a:extLst>
              <a:ext uri="{28A0092B-C50C-407E-A947-70E740481C1C}">
                <a14:useLocalDpi xmlns:a14="http://schemas.microsoft.com/office/drawing/2010/main" val="0"/>
              </a:ext>
            </a:extLst>
          </a:blip>
          <a:srcRect/>
          <a:stretch>
            <a:fillRect/>
          </a:stretch>
        </p:blipFill>
        <p:spPr bwMode="auto">
          <a:xfrm>
            <a:off x="3303313" y="4107207"/>
            <a:ext cx="4217161" cy="26440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Рисунок 4" descr="Де шукати клітковину та чим вона насправді корисна для нашого організму?.  Читайте на UKR.NE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77" y="3872204"/>
            <a:ext cx="2607631" cy="2933289"/>
          </a:xfrm>
          <a:prstGeom prst="rect">
            <a:avLst/>
          </a:prstGeom>
          <a:ln>
            <a:noFill/>
          </a:ln>
          <a:effectLst>
            <a:softEdge rad="112500"/>
          </a:effectLst>
        </p:spPr>
      </p:pic>
      <p:pic>
        <p:nvPicPr>
          <p:cNvPr id="7" name="Рисунок 6" descr="Клітковина: що це таке, користь і шкода, в яких продуктах міститься"/>
          <p:cNvPicPr/>
          <p:nvPr/>
        </p:nvPicPr>
        <p:blipFill>
          <a:blip r:embed="rId4">
            <a:extLst>
              <a:ext uri="{28A0092B-C50C-407E-A947-70E740481C1C}">
                <a14:useLocalDpi xmlns:a14="http://schemas.microsoft.com/office/drawing/2010/main" val="0"/>
              </a:ext>
            </a:extLst>
          </a:blip>
          <a:srcRect/>
          <a:stretch>
            <a:fillRect/>
          </a:stretch>
        </p:blipFill>
        <p:spPr bwMode="auto">
          <a:xfrm>
            <a:off x="8108579" y="4107207"/>
            <a:ext cx="3713307" cy="264404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14603" y="286871"/>
            <a:ext cx="11709919" cy="6225896"/>
          </a:xfrm>
          <a:solidFill>
            <a:schemeClr val="accent4">
              <a:lumMod val="20000"/>
              <a:lumOff val="80000"/>
            </a:schemeClr>
          </a:solidFill>
        </p:spPr>
        <p:txBody>
          <a:bodyPr>
            <a:normAutofit fontScale="85000" lnSpcReduction="20000"/>
          </a:bodyPr>
          <a:lstStyle/>
          <a:p>
            <a:pPr>
              <a:buNone/>
            </a:pPr>
            <a:r>
              <a:rPr lang="uk-UA" dirty="0" smtClean="0">
                <a:solidFill>
                  <a:schemeClr val="bg1"/>
                </a:solidFill>
                <a:latin typeface="Times New Roman" pitchFamily="18" charset="0"/>
                <a:cs typeface="Times New Roman" pitchFamily="18" charset="0"/>
              </a:rPr>
              <a:t>     </a:t>
            </a:r>
          </a:p>
          <a:p>
            <a:pPr>
              <a:buNone/>
            </a:pPr>
            <a:r>
              <a:rPr lang="uk-UA" sz="2400" b="1" dirty="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    Профілактичний ефект </a:t>
            </a:r>
            <a:r>
              <a:rPr lang="uk-UA" sz="2400" dirty="0" smtClean="0">
                <a:solidFill>
                  <a:schemeClr val="bg1"/>
                </a:solidFill>
                <a:latin typeface="Times New Roman" pitchFamily="18" charset="0"/>
                <a:cs typeface="Times New Roman" pitchFamily="18" charset="0"/>
              </a:rPr>
              <a:t>мають харчові волокна для людей, схильних до утворення жовчних каменів. Найбільшим вмістом </a:t>
            </a:r>
            <a:r>
              <a:rPr lang="uk-UA" sz="2400" b="1" dirty="0" smtClean="0">
                <a:solidFill>
                  <a:schemeClr val="bg1"/>
                </a:solidFill>
                <a:latin typeface="Times New Roman" pitchFamily="18" charset="0"/>
                <a:cs typeface="Times New Roman" pitchFamily="18" charset="0"/>
              </a:rPr>
              <a:t>клітковини</a:t>
            </a:r>
            <a:r>
              <a:rPr lang="uk-UA" sz="2400" dirty="0" smtClean="0">
                <a:solidFill>
                  <a:schemeClr val="bg1"/>
                </a:solidFill>
                <a:latin typeface="Times New Roman" pitchFamily="18" charset="0"/>
                <a:cs typeface="Times New Roman" pitchFamily="18" charset="0"/>
              </a:rPr>
              <a:t> вирізняються квасоля, зелений горошок, пшоно, сухофрукти, морква, петрушка, буряк. Багато її у капусті, цибулі, гарбузі, салаті, картоплі, яблуках, куразі, горіхах. </a:t>
            </a:r>
          </a:p>
          <a:p>
            <a:pPr>
              <a:buNone/>
            </a:pPr>
            <a:r>
              <a:rPr lang="uk-UA" sz="2400" dirty="0" smtClean="0">
                <a:solidFill>
                  <a:schemeClr val="bg1"/>
                </a:solidFill>
                <a:latin typeface="Times New Roman" pitchFamily="18" charset="0"/>
                <a:cs typeface="Times New Roman" pitchFamily="18" charset="0"/>
              </a:rPr>
              <a:t>      Найбільше </a:t>
            </a:r>
            <a:r>
              <a:rPr lang="uk-UA" sz="2400" b="1" dirty="0" smtClean="0">
                <a:solidFill>
                  <a:schemeClr val="bg1"/>
                </a:solidFill>
                <a:latin typeface="Times New Roman" pitchFamily="18" charset="0"/>
                <a:cs typeface="Times New Roman" pitchFamily="18" charset="0"/>
              </a:rPr>
              <a:t>пектинів</a:t>
            </a:r>
            <a:r>
              <a:rPr lang="uk-UA" sz="2400" dirty="0" smtClean="0">
                <a:solidFill>
                  <a:schemeClr val="bg1"/>
                </a:solidFill>
                <a:latin typeface="Times New Roman" pitchFamily="18" charset="0"/>
                <a:cs typeface="Times New Roman" pitchFamily="18" charset="0"/>
              </a:rPr>
              <a:t> міститься в яблуках, бурякові, чорній смородині, абрикосах, суниці, грушах, персиках, моркві, капусті, вишні, баклажанах, гарбузі. </a:t>
            </a:r>
          </a:p>
          <a:p>
            <a:pPr>
              <a:buNone/>
            </a:pPr>
            <a:r>
              <a:rPr lang="uk-UA" sz="2400" dirty="0" smtClean="0">
                <a:solidFill>
                  <a:schemeClr val="bg1"/>
                </a:solidFill>
                <a:latin typeface="Times New Roman" pitchFamily="18" charset="0"/>
                <a:cs typeface="Times New Roman" pitchFamily="18" charset="0"/>
              </a:rPr>
              <a:t>      «Рекордсмен» за вмістом волокон – </a:t>
            </a:r>
            <a:r>
              <a:rPr lang="uk-UA" sz="2400" b="1" dirty="0" smtClean="0">
                <a:solidFill>
                  <a:schemeClr val="bg1"/>
                </a:solidFill>
                <a:latin typeface="Times New Roman" pitchFamily="18" charset="0"/>
                <a:cs typeface="Times New Roman" pitchFamily="18" charset="0"/>
              </a:rPr>
              <a:t>пшеничні висівки.</a:t>
            </a:r>
            <a:r>
              <a:rPr lang="uk-UA" sz="2400" dirty="0" smtClean="0">
                <a:solidFill>
                  <a:schemeClr val="bg1"/>
                </a:solidFill>
                <a:latin typeface="Times New Roman" pitchFamily="18" charset="0"/>
                <a:cs typeface="Times New Roman" pitchFamily="18" charset="0"/>
              </a:rPr>
              <a:t> </a:t>
            </a:r>
          </a:p>
          <a:p>
            <a:pPr>
              <a:buNone/>
            </a:pPr>
            <a:r>
              <a:rPr lang="uk-UA" sz="2400" dirty="0" smtClean="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Перший продукт</a:t>
            </a:r>
            <a:r>
              <a:rPr lang="uk-UA" sz="2400" dirty="0" smtClean="0">
                <a:solidFill>
                  <a:schemeClr val="bg1"/>
                </a:solidFill>
                <a:latin typeface="Times New Roman" pitchFamily="18" charset="0"/>
                <a:cs typeface="Times New Roman" pitchFamily="18" charset="0"/>
              </a:rPr>
              <a:t>, на який слід звернути увагу у вашому раціоні, – </a:t>
            </a:r>
            <a:r>
              <a:rPr lang="uk-UA" sz="2400" b="1" dirty="0" smtClean="0">
                <a:solidFill>
                  <a:schemeClr val="bg1"/>
                </a:solidFill>
                <a:latin typeface="Times New Roman" pitchFamily="18" charset="0"/>
                <a:cs typeface="Times New Roman" pitchFamily="18" charset="0"/>
              </a:rPr>
              <a:t>це хліб із грубо змеленого    </a:t>
            </a:r>
          </a:p>
          <a:p>
            <a:pPr>
              <a:buNone/>
            </a:pPr>
            <a:r>
              <a:rPr lang="uk-UA" sz="2400" b="1" dirty="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     борошна</a:t>
            </a:r>
            <a:r>
              <a:rPr lang="uk-UA" sz="2400" dirty="0" smtClean="0">
                <a:solidFill>
                  <a:schemeClr val="bg1"/>
                </a:solidFill>
                <a:latin typeface="Times New Roman" pitchFamily="18" charset="0"/>
                <a:cs typeface="Times New Roman" pitchFamily="18" charset="0"/>
              </a:rPr>
              <a:t>. Його потрібно старанно пережовувати. Цей хліб природним способом виліковує всі важкі наслідки закрепів. Для регулярної роботи кишківника достатньо з’їдати за день до 200 г хліба з висівками, 600-800 г овочів і фруктів та до 100 г круп (пшоняної, перлової, кукурудзяної). </a:t>
            </a:r>
          </a:p>
          <a:p>
            <a:pPr>
              <a:buNone/>
            </a:pPr>
            <a:r>
              <a:rPr lang="uk-UA" sz="2400" dirty="0" smtClean="0">
                <a:solidFill>
                  <a:schemeClr val="bg1"/>
                </a:solidFill>
                <a:latin typeface="Times New Roman" pitchFamily="18" charset="0"/>
                <a:cs typeface="Times New Roman" pitchFamily="18" charset="0"/>
              </a:rPr>
              <a:t>       Необхідно влаштовувати овочеві, фруктові та круп’яні дні, аби кишківник повністю очищувався від шлаків.</a:t>
            </a:r>
          </a:p>
          <a:p>
            <a:pPr>
              <a:buNone/>
            </a:pPr>
            <a:r>
              <a:rPr lang="uk-UA" sz="2400" dirty="0" smtClean="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Целюлоза, геміцелюлоза та пектин не розчиняються у воді. </a:t>
            </a:r>
            <a:r>
              <a:rPr lang="uk-UA" sz="2400" dirty="0" smtClean="0">
                <a:solidFill>
                  <a:schemeClr val="bg1"/>
                </a:solidFill>
                <a:latin typeface="Times New Roman" pitchFamily="18" charset="0"/>
                <a:cs typeface="Times New Roman" pitchFamily="18" charset="0"/>
              </a:rPr>
              <a:t>Потрапляючи у шлунок і кишківник, вони працюють, як щітка, губка та пилосос, разом узяті. Це найбільш природний, логічний і нешкідливий спосіб підтримувати лад у власному організмі. Ці волокна сприяють травленню, а відповідно, покращують самопочуття, колір обличчя, настрій. </a:t>
            </a:r>
          </a:p>
          <a:p>
            <a:pPr>
              <a:buNone/>
            </a:pPr>
            <a:r>
              <a:rPr lang="uk-UA" sz="2400" dirty="0" smtClean="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Натуральну харчову клітковину отримують лише із цільних плодів, зерен, фруктів, бобових, горіхів та овочів</a:t>
            </a:r>
            <a:endParaRPr lang="uk-UA"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583094" y="328614"/>
            <a:ext cx="9344026" cy="1200329"/>
          </a:xfrm>
          <a:prstGeom prst="rect">
            <a:avLst/>
          </a:prstGeom>
          <a:ln/>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uk-UA" b="1" dirty="0" smtClean="0">
                <a:solidFill>
                  <a:srgbClr val="333333"/>
                </a:solidFill>
                <a:latin typeface="Times New Roman" panose="02020603050405020304" pitchFamily="18" charset="0"/>
                <a:cs typeface="Times New Roman" panose="02020603050405020304" pitchFamily="18" charset="0"/>
              </a:rPr>
              <a:t>НАЙБІЛЬШ ПРАВИЛЬНИМ РЕЖИМОМ ХАРЧУВАННЯ ВИЗНАЛИ 4-РАЗОВИЙ ПРИЙОМ ЇЖІ. ІНТЕРВАЛ МІЖ СНІДАНКОМ, ОБІДОМ, ПОЛУДНЕМ І ВЕЧЕРЕЮ ПОВИНЕН СТАНОВИТИ 4-5 ГОДИН. </a:t>
            </a:r>
          </a:p>
          <a:p>
            <a:pPr algn="ctr"/>
            <a:r>
              <a:rPr lang="uk-UA" b="1" dirty="0" smtClean="0">
                <a:solidFill>
                  <a:srgbClr val="333333"/>
                </a:solidFill>
                <a:latin typeface="Times New Roman" panose="02020603050405020304" pitchFamily="18" charset="0"/>
                <a:cs typeface="Times New Roman" panose="02020603050405020304" pitchFamily="18" charset="0"/>
              </a:rPr>
              <a:t>ЗА КІЛЬКІСНИМ СПІВВІДНОШЕННЯМ</a:t>
            </a:r>
            <a:endParaRPr lang="uk-UA" b="1" dirty="0">
              <a:latin typeface="Times New Roman" panose="02020603050405020304" pitchFamily="18" charset="0"/>
              <a:cs typeface="Times New Roman" panose="02020603050405020304" pitchFamily="18" charset="0"/>
            </a:endParaRPr>
          </a:p>
        </p:txBody>
      </p:sp>
      <p:graphicFrame>
        <p:nvGraphicFramePr>
          <p:cNvPr id="12" name="Схема 11"/>
          <p:cNvGraphicFramePr/>
          <p:nvPr>
            <p:extLst>
              <p:ext uri="{D42A27DB-BD31-4B8C-83A1-F6EECF244321}">
                <p14:modId xmlns:p14="http://schemas.microsoft.com/office/powerpoint/2010/main" val="3196824448"/>
              </p:ext>
            </p:extLst>
          </p:nvPr>
        </p:nvGraphicFramePr>
        <p:xfrm>
          <a:off x="4524375" y="971550"/>
          <a:ext cx="7667625"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Схема 14"/>
          <p:cNvGraphicFramePr/>
          <p:nvPr>
            <p:extLst>
              <p:ext uri="{D42A27DB-BD31-4B8C-83A1-F6EECF244321}">
                <p14:modId xmlns:p14="http://schemas.microsoft.com/office/powerpoint/2010/main" val="1472548893"/>
              </p:ext>
            </p:extLst>
          </p:nvPr>
        </p:nvGraphicFramePr>
        <p:xfrm>
          <a:off x="-574513" y="1133474"/>
          <a:ext cx="6521126" cy="40957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Прямокутник 15"/>
          <p:cNvSpPr/>
          <p:nvPr/>
        </p:nvSpPr>
        <p:spPr>
          <a:xfrm>
            <a:off x="304799" y="5268859"/>
            <a:ext cx="11750351" cy="1323439"/>
          </a:xfrm>
          <a:prstGeom prst="rect">
            <a:avLst/>
          </a:prstGeom>
        </p:spPr>
        <p:txBody>
          <a:bodyPr wrap="square">
            <a:spAutoFit/>
          </a:bodyPr>
          <a:lstStyle/>
          <a:p>
            <a:pPr marL="342900" indent="-342900" algn="ctr">
              <a:buFont typeface="Wingdings" panose="05000000000000000000" pitchFamily="2" charset="2"/>
              <a:buChar char="v"/>
            </a:pPr>
            <a:r>
              <a:rPr lang="uk-UA" sz="2000" b="1" dirty="0" smtClean="0">
                <a:solidFill>
                  <a:schemeClr val="bg2"/>
                </a:solidFill>
                <a:latin typeface="Times New Roman" panose="02020603050405020304" pitchFamily="18" charset="0"/>
                <a:cs typeface="Times New Roman" panose="02020603050405020304" pitchFamily="18" charset="0"/>
              </a:rPr>
              <a:t>ЧАС МІЖ СНІДАНКОМ І ОБІДОМ МАЄ СТАНОВИТИ 5-6 ГОДИН,</a:t>
            </a:r>
          </a:p>
          <a:p>
            <a:pPr marL="342900" indent="-342900" algn="ctr">
              <a:buFont typeface="Wingdings" panose="05000000000000000000" pitchFamily="2" charset="2"/>
              <a:buChar char="v"/>
            </a:pPr>
            <a:r>
              <a:rPr lang="uk-UA" sz="2000" b="1" dirty="0" smtClean="0">
                <a:solidFill>
                  <a:schemeClr val="bg2"/>
                </a:solidFill>
                <a:latin typeface="Times New Roman" panose="02020603050405020304" pitchFamily="18" charset="0"/>
                <a:cs typeface="Times New Roman" panose="02020603050405020304" pitchFamily="18" charset="0"/>
              </a:rPr>
              <a:t>МІЖ ОБІДОМ І ВЕЧЕРЕЮ - 6-7 ГОДИН. </a:t>
            </a:r>
          </a:p>
          <a:p>
            <a:pPr marL="342900" indent="-342900" algn="ctr">
              <a:buFont typeface="Wingdings" panose="05000000000000000000" pitchFamily="2" charset="2"/>
              <a:buChar char="v"/>
            </a:pPr>
            <a:r>
              <a:rPr lang="uk-UA" sz="2000" b="1" dirty="0" smtClean="0">
                <a:solidFill>
                  <a:schemeClr val="bg2"/>
                </a:solidFill>
                <a:latin typeface="Times New Roman" panose="02020603050405020304" pitchFamily="18" charset="0"/>
                <a:cs typeface="Times New Roman" panose="02020603050405020304" pitchFamily="18" charset="0"/>
              </a:rPr>
              <a:t>ОПТИМАЛЬНА ТРИВАЛІСТЬ МІЖ ПРИЙОМАМИ ЇЖІ - 4-5 ГОДИН, </a:t>
            </a:r>
          </a:p>
          <a:p>
            <a:pPr marL="342900" indent="-342900" algn="ctr">
              <a:buFont typeface="Wingdings" panose="05000000000000000000" pitchFamily="2" charset="2"/>
              <a:buChar char="v"/>
            </a:pPr>
            <a:r>
              <a:rPr lang="uk-UA" sz="2000" b="1" dirty="0" smtClean="0">
                <a:solidFill>
                  <a:schemeClr val="bg2"/>
                </a:solidFill>
                <a:latin typeface="Times New Roman" panose="02020603050405020304" pitchFamily="18" charset="0"/>
                <a:cs typeface="Times New Roman" panose="02020603050405020304" pitchFamily="18" charset="0"/>
              </a:rPr>
              <a:t>ВНОЧІ - 8-10 ГОДИН.</a:t>
            </a:r>
            <a:endParaRPr lang="uk-UA" sz="20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25564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17240" y="206537"/>
            <a:ext cx="11588621" cy="236988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uk-UA" sz="200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Наша </a:t>
            </a:r>
            <a:r>
              <a:rPr lang="uk-UA" sz="2400" b="1" dirty="0">
                <a:latin typeface="Times New Roman" panose="02020603050405020304" pitchFamily="18" charset="0"/>
                <a:cs typeface="Times New Roman" panose="02020603050405020304" pitchFamily="18" charset="0"/>
              </a:rPr>
              <a:t>їжа повинна мати оптимальне співвідношення білків, жирів, вуглеводів, вітамінів, мінеральних речовин. </a:t>
            </a:r>
            <a:endParaRPr lang="uk-UA" sz="2400" b="1" dirty="0" smtClean="0">
              <a:latin typeface="Times New Roman" panose="02020603050405020304" pitchFamily="18" charset="0"/>
              <a:cs typeface="Times New Roman" panose="02020603050405020304" pitchFamily="18" charset="0"/>
            </a:endParaRPr>
          </a:p>
          <a:p>
            <a:r>
              <a:rPr lang="uk-UA" sz="2000" b="1" dirty="0" smtClean="0">
                <a:solidFill>
                  <a:srgbClr val="C00000"/>
                </a:solidFill>
                <a:latin typeface="Times New Roman" panose="02020603050405020304" pitchFamily="18" charset="0"/>
                <a:cs typeface="Times New Roman" panose="02020603050405020304" pitchFamily="18" charset="0"/>
              </a:rPr>
              <a:t>Оптимальна </a:t>
            </a:r>
            <a:r>
              <a:rPr lang="uk-UA" sz="2000" b="1" dirty="0">
                <a:solidFill>
                  <a:srgbClr val="C00000"/>
                </a:solidFill>
                <a:latin typeface="Times New Roman" panose="02020603050405020304" pitchFamily="18" charset="0"/>
                <a:cs typeface="Times New Roman" panose="02020603050405020304" pitchFamily="18" charset="0"/>
              </a:rPr>
              <a:t>норма білка </a:t>
            </a:r>
            <a:r>
              <a:rPr lang="uk-UA" sz="2000" dirty="0">
                <a:latin typeface="Times New Roman" panose="02020603050405020304" pitchFamily="18" charset="0"/>
                <a:cs typeface="Times New Roman" panose="02020603050405020304" pitchFamily="18" charset="0"/>
              </a:rPr>
              <a:t>- 1,5 г/кг ваги на добу. Білок повинен давати 14-15 % добової калорійності. </a:t>
            </a:r>
            <a:r>
              <a:rPr lang="uk-UA" sz="2000" b="1" dirty="0">
                <a:solidFill>
                  <a:srgbClr val="C00000"/>
                </a:solidFill>
                <a:latin typeface="Times New Roman" panose="02020603050405020304" pitchFamily="18" charset="0"/>
                <a:cs typeface="Times New Roman" panose="02020603050405020304" pitchFamily="18" charset="0"/>
              </a:rPr>
              <a:t>Оптимальна норма жирів </a:t>
            </a:r>
            <a:r>
              <a:rPr lang="uk-UA" sz="2000" dirty="0">
                <a:latin typeface="Times New Roman" panose="02020603050405020304" pitchFamily="18" charset="0"/>
                <a:cs typeface="Times New Roman" panose="02020603050405020304" pitchFamily="18" charset="0"/>
              </a:rPr>
              <a:t>- 1,5 г/кг ваги на добу. Жири повинні давати 28-30% добової калорійності. </a:t>
            </a:r>
            <a:r>
              <a:rPr lang="uk-UA" sz="2000" b="1" dirty="0">
                <a:solidFill>
                  <a:srgbClr val="C00000"/>
                </a:solidFill>
                <a:latin typeface="Times New Roman" panose="02020603050405020304" pitchFamily="18" charset="0"/>
                <a:cs typeface="Times New Roman" panose="02020603050405020304" pitchFamily="18" charset="0"/>
              </a:rPr>
              <a:t>Середня норма вуглеводів </a:t>
            </a:r>
            <a:r>
              <a:rPr lang="uk-UA" sz="2000" dirty="0">
                <a:latin typeface="Times New Roman" panose="02020603050405020304" pitchFamily="18" charset="0"/>
                <a:cs typeface="Times New Roman" panose="02020603050405020304" pitchFamily="18" charset="0"/>
              </a:rPr>
              <a:t>- 400-500 грамів на добу. Вони забезпечують 50-60 % добової калорійності. </a:t>
            </a:r>
            <a:r>
              <a:rPr lang="uk-UA" sz="2000" b="1" dirty="0">
                <a:solidFill>
                  <a:srgbClr val="C00000"/>
                </a:solidFill>
                <a:latin typeface="Times New Roman" panose="02020603050405020304" pitchFamily="18" charset="0"/>
                <a:cs typeface="Times New Roman" panose="02020603050405020304" pitchFamily="18" charset="0"/>
              </a:rPr>
              <a:t>Співвідношення білки : жири : вуглеводи становить </a:t>
            </a:r>
            <a:r>
              <a:rPr lang="uk-UA" sz="2000" dirty="0">
                <a:latin typeface="Times New Roman" panose="02020603050405020304" pitchFamily="18" charset="0"/>
                <a:cs typeface="Times New Roman" panose="02020603050405020304" pitchFamily="18" charset="0"/>
              </a:rPr>
              <a:t>1 : 0,8 : 3 або 1 : 1 : 4 для народів з високою розумовою активністю; 1 : 1 : 5 для народів з фізичною активністю.</a:t>
            </a:r>
          </a:p>
        </p:txBody>
      </p:sp>
      <p:pic>
        <p:nvPicPr>
          <p:cNvPr id="14" name="Рисунок 13" descr="Macros for Cutting: Count Your Way to Fat Loss – StrengthLog"/>
          <p:cNvPicPr/>
          <p:nvPr/>
        </p:nvPicPr>
        <p:blipFill>
          <a:blip r:embed="rId2"/>
          <a:srcRect/>
          <a:stretch>
            <a:fillRect/>
          </a:stretch>
        </p:blipFill>
        <p:spPr bwMode="auto">
          <a:xfrm>
            <a:off x="3035376" y="2971893"/>
            <a:ext cx="6427694" cy="3666564"/>
          </a:xfrm>
          <a:prstGeom prst="rect">
            <a:avLst/>
          </a:prstGeom>
          <a:noFill/>
          <a:ln w="9525">
            <a:noFill/>
            <a:miter lim="800000"/>
            <a:headEnd/>
            <a:tailEnd/>
          </a:ln>
        </p:spPr>
      </p:pic>
    </p:spTree>
    <p:extLst>
      <p:ext uri="{BB962C8B-B14F-4D97-AF65-F5344CB8AC3E}">
        <p14:creationId xmlns:p14="http://schemas.microsoft.com/office/powerpoint/2010/main" val="15583457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14604" y="223936"/>
            <a:ext cx="8061649" cy="6370975"/>
          </a:xfrm>
          <a:prstGeom prst="rect">
            <a:avLst/>
          </a:prstGeom>
          <a:blipFill>
            <a:blip r:embed="rId2"/>
            <a:tile tx="0" ty="0" sx="100000" sy="100000" flip="none" algn="tl"/>
          </a:blipFill>
          <a:ln w="76200">
            <a:solidFill>
              <a:schemeClr val="tx1"/>
            </a:solidFill>
          </a:ln>
        </p:spPr>
        <p:txBody>
          <a:bodyPr wrap="square">
            <a:spAutoFit/>
          </a:bodyPr>
          <a:lstStyle/>
          <a:p>
            <a:pPr algn="ctr"/>
            <a:r>
              <a:rPr lang="uk-UA" sz="2800" b="1" dirty="0">
                <a:solidFill>
                  <a:srgbClr val="333333"/>
                </a:solidFill>
                <a:latin typeface="Times New Roman" panose="02020603050405020304" pitchFamily="18" charset="0"/>
                <a:cs typeface="Times New Roman" panose="02020603050405020304" pitchFamily="18" charset="0"/>
              </a:rPr>
              <a:t>ВОДНО-СОЛЬОВИЙ ОБМІН </a:t>
            </a:r>
            <a:endParaRPr lang="uk-UA" sz="2800" b="1" dirty="0" smtClean="0">
              <a:solidFill>
                <a:srgbClr val="333333"/>
              </a:solidFill>
              <a:latin typeface="Times New Roman" panose="02020603050405020304" pitchFamily="18" charset="0"/>
              <a:cs typeface="Times New Roman" panose="02020603050405020304" pitchFamily="18" charset="0"/>
            </a:endParaRPr>
          </a:p>
          <a:p>
            <a:r>
              <a:rPr lang="uk-UA" dirty="0" smtClean="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Процеси </a:t>
            </a:r>
            <a:r>
              <a:rPr lang="uk-UA" sz="2000" b="1" i="1" dirty="0">
                <a:solidFill>
                  <a:srgbClr val="333333"/>
                </a:solidFill>
                <a:latin typeface="Times New Roman" panose="02020603050405020304" pitchFamily="18" charset="0"/>
                <a:cs typeface="Times New Roman" panose="02020603050405020304" pitchFamily="18" charset="0"/>
              </a:rPr>
              <a:t>надходження, розподілу води та іонів солей (електролітів) у внутрішньому середовищі організму і виведення їх із нього. </a:t>
            </a:r>
            <a:endParaRPr lang="uk-UA" sz="2000" b="1" i="1" dirty="0" smtClean="0">
              <a:solidFill>
                <a:srgbClr val="333333"/>
              </a:solidFill>
              <a:latin typeface="Times New Roman" panose="02020603050405020304" pitchFamily="18" charset="0"/>
              <a:cs typeface="Times New Roman" panose="02020603050405020304" pitchFamily="18" charset="0"/>
            </a:endParaRPr>
          </a:p>
          <a:p>
            <a:r>
              <a:rPr lang="uk-UA" sz="2000" b="1" dirty="0" smtClean="0">
                <a:solidFill>
                  <a:srgbClr val="333333"/>
                </a:solidFill>
                <a:latin typeface="Times New Roman" panose="02020603050405020304" pitchFamily="18" charset="0"/>
                <a:cs typeface="Times New Roman" panose="02020603050405020304" pitchFamily="18" charset="0"/>
              </a:rPr>
              <a:t>     Основна </a:t>
            </a:r>
            <a:r>
              <a:rPr lang="uk-UA" sz="2000" b="1" dirty="0">
                <a:solidFill>
                  <a:srgbClr val="333333"/>
                </a:solidFill>
                <a:latin typeface="Times New Roman" panose="02020603050405020304" pitchFamily="18" charset="0"/>
                <a:cs typeface="Times New Roman" panose="02020603050405020304" pitchFamily="18" charset="0"/>
              </a:rPr>
              <a:t>роль </a:t>
            </a:r>
            <a:r>
              <a:rPr lang="uk-UA" sz="2000" b="1" dirty="0" smtClean="0">
                <a:solidFill>
                  <a:srgbClr val="333333"/>
                </a:solidFill>
                <a:latin typeface="Times New Roman" panose="02020603050405020304" pitchFamily="18" charset="0"/>
                <a:cs typeface="Times New Roman" panose="02020603050405020304" pitchFamily="18" charset="0"/>
              </a:rPr>
              <a:t>в </a:t>
            </a:r>
            <a:r>
              <a:rPr lang="uk-UA" sz="2000" b="1" dirty="0">
                <a:solidFill>
                  <a:srgbClr val="333333"/>
                </a:solidFill>
                <a:latin typeface="Times New Roman" panose="02020603050405020304" pitchFamily="18" charset="0"/>
                <a:cs typeface="Times New Roman" panose="02020603050405020304" pitchFamily="18" charset="0"/>
              </a:rPr>
              <a:t>організмі </a:t>
            </a:r>
            <a:r>
              <a:rPr lang="uk-UA" sz="2000" dirty="0">
                <a:solidFill>
                  <a:srgbClr val="333333"/>
                </a:solidFill>
                <a:latin typeface="Times New Roman" panose="02020603050405020304" pitchFamily="18" charset="0"/>
                <a:cs typeface="Times New Roman" panose="02020603050405020304" pitchFamily="18" charset="0"/>
              </a:rPr>
              <a:t>— підтримання гомеостазу (сталості внутрішнього середовища) організму. </a:t>
            </a:r>
            <a:endParaRPr lang="uk-UA" sz="2000" dirty="0" smtClean="0">
              <a:solidFill>
                <a:srgbClr val="333333"/>
              </a:solidFill>
              <a:latin typeface="Times New Roman" panose="02020603050405020304" pitchFamily="18" charset="0"/>
              <a:cs typeface="Times New Roman" panose="02020603050405020304" pitchFamily="18" charset="0"/>
            </a:endParaRPr>
          </a:p>
          <a:p>
            <a:r>
              <a:rPr lang="uk-UA" sz="2000" dirty="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    В </a:t>
            </a:r>
            <a:r>
              <a:rPr lang="uk-UA" sz="2000" dirty="0">
                <a:solidFill>
                  <a:srgbClr val="333333"/>
                </a:solidFill>
                <a:latin typeface="Times New Roman" panose="02020603050405020304" pitchFamily="18" charset="0"/>
                <a:cs typeface="Times New Roman" panose="02020603050405020304" pitchFamily="18" charset="0"/>
              </a:rPr>
              <a:t>організмі людини </a:t>
            </a:r>
            <a:r>
              <a:rPr lang="uk-UA" sz="2000" b="1" dirty="0">
                <a:solidFill>
                  <a:srgbClr val="333333"/>
                </a:solidFill>
                <a:latin typeface="Times New Roman" panose="02020603050405020304" pitchFamily="18" charset="0"/>
                <a:cs typeface="Times New Roman" panose="02020603050405020304" pitchFamily="18" charset="0"/>
              </a:rPr>
              <a:t>22–23%</a:t>
            </a:r>
            <a:r>
              <a:rPr lang="uk-UA" sz="2000" dirty="0">
                <a:solidFill>
                  <a:srgbClr val="333333"/>
                </a:solidFill>
                <a:latin typeface="Times New Roman" panose="02020603050405020304" pitchFamily="18" charset="0"/>
                <a:cs typeface="Times New Roman" panose="02020603050405020304" pitchFamily="18" charset="0"/>
              </a:rPr>
              <a:t> води знаходиться в позаклітинній, </a:t>
            </a:r>
            <a:endParaRPr lang="uk-UA" sz="2000" dirty="0" smtClean="0">
              <a:solidFill>
                <a:srgbClr val="333333"/>
              </a:solidFill>
              <a:latin typeface="Times New Roman" panose="02020603050405020304" pitchFamily="18" charset="0"/>
              <a:cs typeface="Times New Roman" panose="02020603050405020304" pitchFamily="18" charset="0"/>
            </a:endParaRPr>
          </a:p>
          <a:p>
            <a:r>
              <a:rPr lang="uk-UA" sz="2000" b="1" dirty="0" smtClean="0">
                <a:solidFill>
                  <a:srgbClr val="333333"/>
                </a:solidFill>
                <a:latin typeface="Times New Roman" panose="02020603050405020304" pitchFamily="18" charset="0"/>
                <a:cs typeface="Times New Roman" panose="02020603050405020304" pitchFamily="18" charset="0"/>
              </a:rPr>
              <a:t>40–45</a:t>
            </a:r>
            <a:r>
              <a:rPr lang="uk-UA" sz="2000" b="1" dirty="0">
                <a:solidFill>
                  <a:srgbClr val="333333"/>
                </a:solidFill>
                <a:latin typeface="Times New Roman" panose="02020603050405020304" pitchFamily="18" charset="0"/>
                <a:cs typeface="Times New Roman" panose="02020603050405020304" pitchFamily="18" charset="0"/>
              </a:rPr>
              <a:t>%</a:t>
            </a:r>
            <a:r>
              <a:rPr lang="uk-UA" sz="2000" dirty="0">
                <a:solidFill>
                  <a:srgbClr val="333333"/>
                </a:solidFill>
                <a:latin typeface="Times New Roman" panose="02020603050405020304" pitchFamily="18" charset="0"/>
                <a:cs typeface="Times New Roman" panose="02020603050405020304" pitchFamily="18" charset="0"/>
              </a:rPr>
              <a:t> — у внутрішньоклітинній і </a:t>
            </a:r>
            <a:r>
              <a:rPr lang="uk-UA" sz="2000" b="1" dirty="0">
                <a:solidFill>
                  <a:srgbClr val="333333"/>
                </a:solidFill>
                <a:latin typeface="Times New Roman" panose="02020603050405020304" pitchFamily="18" charset="0"/>
                <a:cs typeface="Times New Roman" panose="02020603050405020304" pitchFamily="18" charset="0"/>
              </a:rPr>
              <a:t>1–3%</a:t>
            </a:r>
            <a:r>
              <a:rPr lang="uk-UA" sz="2000" dirty="0">
                <a:solidFill>
                  <a:srgbClr val="333333"/>
                </a:solidFill>
                <a:latin typeface="Times New Roman" panose="02020603050405020304" pitchFamily="18" charset="0"/>
                <a:cs typeface="Times New Roman" panose="02020603050405020304" pitchFamily="18" charset="0"/>
              </a:rPr>
              <a:t> — у трансцелюлярній фазах. </a:t>
            </a:r>
            <a:r>
              <a:rPr lang="uk-UA" sz="2000" dirty="0" smtClean="0">
                <a:solidFill>
                  <a:srgbClr val="333333"/>
                </a:solidFill>
                <a:latin typeface="Times New Roman" panose="02020603050405020304" pitchFamily="18" charset="0"/>
                <a:cs typeface="Times New Roman" panose="02020603050405020304" pitchFamily="18" charset="0"/>
              </a:rPr>
              <a:t>    </a:t>
            </a:r>
          </a:p>
          <a:p>
            <a:r>
              <a:rPr lang="uk-UA" sz="2000" dirty="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    Розрізняють </a:t>
            </a:r>
            <a:r>
              <a:rPr lang="uk-UA" sz="2000" dirty="0">
                <a:solidFill>
                  <a:srgbClr val="333333"/>
                </a:solidFill>
                <a:latin typeface="Times New Roman" panose="02020603050405020304" pitchFamily="18" charset="0"/>
                <a:cs typeface="Times New Roman" panose="02020603050405020304" pitchFamily="18" charset="0"/>
              </a:rPr>
              <a:t>вільну, зв’язану і конституційну воду. Організм дитини містить більше води, ніж організм дорослої дитини, в літньому та похилому віці кількість води зменшується. </a:t>
            </a:r>
            <a:endParaRPr lang="uk-UA" sz="2000" dirty="0" smtClean="0">
              <a:solidFill>
                <a:srgbClr val="333333"/>
              </a:solidFill>
              <a:latin typeface="Times New Roman" panose="02020603050405020304" pitchFamily="18" charset="0"/>
              <a:cs typeface="Times New Roman" panose="02020603050405020304" pitchFamily="18" charset="0"/>
            </a:endParaRPr>
          </a:p>
          <a:p>
            <a:r>
              <a:rPr lang="uk-UA" sz="2000" dirty="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    </a:t>
            </a:r>
            <a:r>
              <a:rPr lang="uk-UA" sz="2000" b="1" dirty="0" smtClean="0">
                <a:solidFill>
                  <a:srgbClr val="333333"/>
                </a:solidFill>
                <a:latin typeface="Times New Roman" panose="02020603050405020304" pitchFamily="18" charset="0"/>
                <a:cs typeface="Times New Roman" panose="02020603050405020304" pitchFamily="18" charset="0"/>
              </a:rPr>
              <a:t>Добова </a:t>
            </a:r>
            <a:r>
              <a:rPr lang="uk-UA" sz="2000" b="1" dirty="0">
                <a:solidFill>
                  <a:srgbClr val="333333"/>
                </a:solidFill>
                <a:latin typeface="Times New Roman" panose="02020603050405020304" pitchFamily="18" charset="0"/>
                <a:cs typeface="Times New Roman" panose="02020603050405020304" pitchFamily="18" charset="0"/>
              </a:rPr>
              <a:t>потреба у воді </a:t>
            </a:r>
            <a:r>
              <a:rPr lang="uk-UA" sz="2000" dirty="0">
                <a:solidFill>
                  <a:srgbClr val="333333"/>
                </a:solidFill>
                <a:latin typeface="Times New Roman" panose="02020603050405020304" pitchFamily="18" charset="0"/>
                <a:cs typeface="Times New Roman" panose="02020603050405020304" pitchFamily="18" charset="0"/>
              </a:rPr>
              <a:t>для дорослої людини становить </a:t>
            </a:r>
            <a:r>
              <a:rPr lang="en-US" sz="2000" dirty="0" smtClean="0">
                <a:solidFill>
                  <a:srgbClr val="333333"/>
                </a:solidFill>
                <a:latin typeface="Times New Roman" panose="02020603050405020304" pitchFamily="18" charset="0"/>
                <a:cs typeface="Times New Roman" panose="02020603050405020304" pitchFamily="18" charset="0"/>
              </a:rPr>
              <a:t>35- </a:t>
            </a:r>
            <a:r>
              <a:rPr lang="uk-UA" sz="2000" dirty="0" smtClean="0">
                <a:solidFill>
                  <a:srgbClr val="333333"/>
                </a:solidFill>
                <a:latin typeface="Times New Roman" panose="02020603050405020304" pitchFamily="18" charset="0"/>
                <a:cs typeface="Times New Roman" panose="02020603050405020304" pitchFamily="18" charset="0"/>
              </a:rPr>
              <a:t>40 </a:t>
            </a:r>
            <a:r>
              <a:rPr lang="uk-UA" sz="2000" dirty="0">
                <a:solidFill>
                  <a:srgbClr val="333333"/>
                </a:solidFill>
                <a:latin typeface="Times New Roman" panose="02020603050405020304" pitchFamily="18" charset="0"/>
                <a:cs typeface="Times New Roman" panose="02020603050405020304" pitchFamily="18" charset="0"/>
              </a:rPr>
              <a:t>г/кг маси тіла</a:t>
            </a:r>
            <a:r>
              <a:rPr lang="uk-UA" sz="2000" dirty="0" smtClean="0">
                <a:solidFill>
                  <a:srgbClr val="333333"/>
                </a:solidFill>
                <a:latin typeface="Times New Roman" panose="02020603050405020304" pitchFamily="18" charset="0"/>
                <a:cs typeface="Times New Roman" panose="02020603050405020304" pitchFamily="18" charset="0"/>
              </a:rPr>
              <a:t>.</a:t>
            </a:r>
          </a:p>
          <a:p>
            <a:pPr algn="just"/>
            <a:r>
              <a:rPr lang="uk-UA" sz="2000" dirty="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     </a:t>
            </a:r>
            <a:r>
              <a:rPr lang="uk-UA" sz="2000" b="1" dirty="0">
                <a:solidFill>
                  <a:srgbClr val="333333"/>
                </a:solidFill>
                <a:latin typeface="Times New Roman" panose="02020603050405020304" pitchFamily="18" charset="0"/>
                <a:cs typeface="Times New Roman" panose="02020603050405020304" pitchFamily="18" charset="0"/>
              </a:rPr>
              <a:t>85%</a:t>
            </a:r>
            <a:r>
              <a:rPr lang="uk-UA" sz="2000" dirty="0">
                <a:solidFill>
                  <a:srgbClr val="333333"/>
                </a:solidFill>
                <a:latin typeface="Times New Roman" panose="02020603050405020304" pitchFamily="18" charset="0"/>
                <a:cs typeface="Times New Roman" panose="02020603050405020304" pitchFamily="18" charset="0"/>
              </a:rPr>
              <a:t> води, що міститься в організмі, надходить із продуктами харчування (екзогенна </a:t>
            </a:r>
            <a:r>
              <a:rPr lang="uk-UA" sz="2000" dirty="0" smtClean="0">
                <a:solidFill>
                  <a:srgbClr val="333333"/>
                </a:solidFill>
                <a:latin typeface="Times New Roman" panose="02020603050405020304" pitchFamily="18" charset="0"/>
                <a:cs typeface="Times New Roman" panose="02020603050405020304" pitchFamily="18" charset="0"/>
              </a:rPr>
              <a:t>вода)</a:t>
            </a:r>
          </a:p>
          <a:p>
            <a:pPr algn="just"/>
            <a:r>
              <a:rPr lang="uk-UA" sz="2000" b="1" dirty="0">
                <a:solidFill>
                  <a:srgbClr val="333333"/>
                </a:solidFill>
                <a:latin typeface="Times New Roman" panose="02020603050405020304" pitchFamily="18" charset="0"/>
                <a:cs typeface="Times New Roman" panose="02020603050405020304" pitchFamily="18" charset="0"/>
              </a:rPr>
              <a:t> </a:t>
            </a:r>
            <a:r>
              <a:rPr lang="uk-UA" sz="2000" b="1" dirty="0" smtClean="0">
                <a:solidFill>
                  <a:srgbClr val="333333"/>
                </a:solidFill>
                <a:latin typeface="Times New Roman" panose="02020603050405020304" pitchFamily="18" charset="0"/>
                <a:cs typeface="Times New Roman" panose="02020603050405020304" pitchFamily="18" charset="0"/>
              </a:rPr>
              <a:t>    10–15</a:t>
            </a:r>
            <a:r>
              <a:rPr lang="uk-UA" sz="2000" b="1" dirty="0">
                <a:solidFill>
                  <a:srgbClr val="333333"/>
                </a:solidFill>
                <a:latin typeface="Times New Roman" panose="02020603050405020304" pitchFamily="18" charset="0"/>
                <a:cs typeface="Times New Roman" panose="02020603050405020304" pitchFamily="18" charset="0"/>
              </a:rPr>
              <a:t>%</a:t>
            </a:r>
            <a:r>
              <a:rPr lang="uk-UA" sz="2000" dirty="0">
                <a:solidFill>
                  <a:srgbClr val="333333"/>
                </a:solidFill>
                <a:latin typeface="Times New Roman" panose="02020603050405020304" pitchFamily="18" charset="0"/>
                <a:cs typeface="Times New Roman" panose="02020603050405020304" pitchFamily="18" charset="0"/>
              </a:rPr>
              <a:t> утворюється в організмі (ендогенна вода). Ендогенна вода утворюється при окисненні білків (41,3 г на 100 г), вуглеводів (55,6 г на 100 г), ліпідів (101,7 г на 100 г). Із кожних 100 г продуктів утворюється 12 г води, тобто при енергетичній цінності 1450 кДж на добу утворюється 350–400 г води.</a:t>
            </a:r>
            <a:endParaRPr lang="uk-UA" sz="2000" dirty="0">
              <a:latin typeface="Times New Roman" panose="02020603050405020304" pitchFamily="18" charset="0"/>
              <a:cs typeface="Times New Roman" panose="02020603050405020304" pitchFamily="18" charset="0"/>
            </a:endParaRPr>
          </a:p>
        </p:txBody>
      </p:sp>
      <p:pic>
        <p:nvPicPr>
          <p:cNvPr id="3" name="Рисунок 2" descr="Значення водно-сольового складу води для організму людини"/>
          <p:cNvPicPr/>
          <p:nvPr/>
        </p:nvPicPr>
        <p:blipFill>
          <a:blip r:embed="rId3">
            <a:extLst>
              <a:ext uri="{28A0092B-C50C-407E-A947-70E740481C1C}">
                <a14:useLocalDpi xmlns:a14="http://schemas.microsoft.com/office/drawing/2010/main" val="0"/>
              </a:ext>
            </a:extLst>
          </a:blip>
          <a:srcRect/>
          <a:stretch>
            <a:fillRect/>
          </a:stretch>
        </p:blipFill>
        <p:spPr bwMode="auto">
          <a:xfrm>
            <a:off x="8375515" y="2227634"/>
            <a:ext cx="3579779" cy="446499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3" name="Рисунок 2" descr="Презентація до уроку: &quot;Обмін речовин і перетворення енергії в організмі  людини&quot;"/>
          <p:cNvPicPr/>
          <p:nvPr/>
        </p:nvPicPr>
        <p:blipFill>
          <a:blip r:embed="rId3">
            <a:extLst>
              <a:ext uri="{28A0092B-C50C-407E-A947-70E740481C1C}">
                <a14:useLocalDpi xmlns:a14="http://schemas.microsoft.com/office/drawing/2010/main" val="0"/>
              </a:ext>
            </a:extLst>
          </a:blip>
          <a:srcRect/>
          <a:stretch>
            <a:fillRect/>
          </a:stretch>
        </p:blipFill>
        <p:spPr bwMode="auto">
          <a:xfrm>
            <a:off x="137653" y="3067666"/>
            <a:ext cx="5939874" cy="362263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Рисунок 3" descr="Міфи про воду | vodavdom.ua"/>
          <p:cNvPicPr/>
          <p:nvPr/>
        </p:nvPicPr>
        <p:blipFill>
          <a:blip r:embed="rId4">
            <a:extLst>
              <a:ext uri="{28A0092B-C50C-407E-A947-70E740481C1C}">
                <a14:useLocalDpi xmlns:a14="http://schemas.microsoft.com/office/drawing/2010/main" val="0"/>
              </a:ext>
            </a:extLst>
          </a:blip>
          <a:srcRect/>
          <a:stretch>
            <a:fillRect/>
          </a:stretch>
        </p:blipFill>
        <p:spPr bwMode="auto">
          <a:xfrm>
            <a:off x="6096402" y="3067666"/>
            <a:ext cx="5958749" cy="36226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Прямокутник 7"/>
          <p:cNvSpPr/>
          <p:nvPr/>
        </p:nvSpPr>
        <p:spPr>
          <a:xfrm>
            <a:off x="137653" y="123856"/>
            <a:ext cx="11917498" cy="2585323"/>
          </a:xfrm>
          <a:prstGeom prst="rect">
            <a:avLst/>
          </a:prstGeom>
          <a:gradFill flip="none" rotWithShape="1">
            <a:gsLst>
              <a:gs pos="0">
                <a:schemeClr val="accent5">
                  <a:tint val="64000"/>
                  <a:lumMod val="118000"/>
                </a:schemeClr>
              </a:gs>
              <a:gs pos="100000">
                <a:schemeClr val="accent5">
                  <a:tint val="92000"/>
                  <a:alpha val="100000"/>
                  <a:lumMod val="110000"/>
                </a:schemeClr>
              </a:gs>
            </a:gsLst>
            <a:path path="circle">
              <a:fillToRect t="100000" r="100000"/>
            </a:path>
            <a:tileRect l="-100000" b="-10000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uk-UA" b="1" dirty="0" smtClean="0">
                <a:solidFill>
                  <a:srgbClr val="333333"/>
                </a:solidFill>
                <a:latin typeface="Times New Roman" panose="02020603050405020304" pitchFamily="18" charset="0"/>
                <a:cs typeface="Times New Roman" panose="02020603050405020304" pitchFamily="18" charset="0"/>
              </a:rPr>
              <a:t>     ВОДНО-СОЛЬОВИЙ ОБМІН </a:t>
            </a:r>
            <a:r>
              <a:rPr lang="uk-UA" dirty="0" smtClean="0">
                <a:solidFill>
                  <a:srgbClr val="333333"/>
                </a:solidFill>
                <a:latin typeface="Times New Roman" panose="02020603050405020304" pitchFamily="18" charset="0"/>
                <a:cs typeface="Times New Roman" panose="02020603050405020304" pitchFamily="18" charset="0"/>
              </a:rPr>
              <a:t>тісно </a:t>
            </a:r>
            <a:r>
              <a:rPr lang="uk-UA" dirty="0">
                <a:solidFill>
                  <a:srgbClr val="333333"/>
                </a:solidFill>
                <a:latin typeface="Times New Roman" panose="02020603050405020304" pitchFamily="18" charset="0"/>
                <a:cs typeface="Times New Roman" panose="02020603050405020304" pitchFamily="18" charset="0"/>
              </a:rPr>
              <a:t>пов’язаний з іншими видами обміну речовин, крово- та лімфообігом, функціональним станом нирок, ШКТ, легень, шкіри. У регуляції В.-с.о. найбільш активну участь беруть </a:t>
            </a:r>
            <a:r>
              <a:rPr lang="uk-UA" b="1" dirty="0">
                <a:solidFill>
                  <a:srgbClr val="333333"/>
                </a:solidFill>
                <a:latin typeface="Times New Roman" panose="02020603050405020304" pitchFamily="18" charset="0"/>
                <a:cs typeface="Times New Roman" panose="02020603050405020304" pitchFamily="18" charset="0"/>
              </a:rPr>
              <a:t>вегетативна</a:t>
            </a:r>
            <a:r>
              <a:rPr lang="uk-UA" dirty="0">
                <a:solidFill>
                  <a:srgbClr val="333333"/>
                </a:solidFill>
                <a:latin typeface="Times New Roman" panose="02020603050405020304" pitchFamily="18" charset="0"/>
                <a:cs typeface="Times New Roman" panose="02020603050405020304" pitchFamily="18" charset="0"/>
              </a:rPr>
              <a:t> </a:t>
            </a:r>
            <a:r>
              <a:rPr lang="uk-UA" b="1" dirty="0">
                <a:solidFill>
                  <a:srgbClr val="333333"/>
                </a:solidFill>
                <a:latin typeface="Times New Roman" panose="02020603050405020304" pitchFamily="18" charset="0"/>
                <a:cs typeface="Times New Roman" panose="02020603050405020304" pitchFamily="18" charset="0"/>
              </a:rPr>
              <a:t>нервова система </a:t>
            </a:r>
            <a:r>
              <a:rPr lang="uk-UA" dirty="0">
                <a:solidFill>
                  <a:srgbClr val="333333"/>
                </a:solidFill>
                <a:latin typeface="Times New Roman" panose="02020603050405020304" pitchFamily="18" charset="0"/>
                <a:cs typeface="Times New Roman" panose="02020603050405020304" pitchFamily="18" charset="0"/>
              </a:rPr>
              <a:t>(особливо її симпатичний відділ), </a:t>
            </a:r>
            <a:r>
              <a:rPr lang="uk-UA" b="1" dirty="0">
                <a:solidFill>
                  <a:srgbClr val="333333"/>
                </a:solidFill>
                <a:latin typeface="Times New Roman" panose="02020603050405020304" pitchFamily="18" charset="0"/>
                <a:cs typeface="Times New Roman" panose="02020603050405020304" pitchFamily="18" charset="0"/>
              </a:rPr>
              <a:t>ренін-ангіотензинова система</a:t>
            </a:r>
            <a:r>
              <a:rPr lang="uk-UA" dirty="0">
                <a:solidFill>
                  <a:srgbClr val="333333"/>
                </a:solidFill>
                <a:latin typeface="Times New Roman" panose="02020603050405020304" pitchFamily="18" charset="0"/>
                <a:cs typeface="Times New Roman" panose="02020603050405020304" pitchFamily="18" charset="0"/>
              </a:rPr>
              <a:t>, </a:t>
            </a:r>
            <a:r>
              <a:rPr lang="uk-UA" b="1" dirty="0">
                <a:solidFill>
                  <a:srgbClr val="333333"/>
                </a:solidFill>
                <a:latin typeface="Times New Roman" panose="02020603050405020304" pitchFamily="18" charset="0"/>
                <a:cs typeface="Times New Roman" panose="02020603050405020304" pitchFamily="18" charset="0"/>
              </a:rPr>
              <a:t>альдостерон</a:t>
            </a:r>
            <a:r>
              <a:rPr lang="uk-UA" dirty="0">
                <a:solidFill>
                  <a:srgbClr val="333333"/>
                </a:solidFill>
                <a:latin typeface="Times New Roman" panose="02020603050405020304" pitchFamily="18" charset="0"/>
                <a:cs typeface="Times New Roman" panose="02020603050405020304" pitchFamily="18" charset="0"/>
              </a:rPr>
              <a:t>, </a:t>
            </a:r>
            <a:r>
              <a:rPr lang="uk-UA" b="1" dirty="0">
                <a:solidFill>
                  <a:srgbClr val="333333"/>
                </a:solidFill>
                <a:latin typeface="Times New Roman" panose="02020603050405020304" pitchFamily="18" charset="0"/>
                <a:cs typeface="Times New Roman" panose="02020603050405020304" pitchFamily="18" charset="0"/>
              </a:rPr>
              <a:t>антидіуретичний гормон (вазопресин), натрійуретичний гормон, паратгормон, кальцитонін, дофамін, простагландини, кініни. </a:t>
            </a:r>
            <a:endParaRPr lang="uk-UA" b="1" dirty="0" smtClean="0">
              <a:solidFill>
                <a:srgbClr val="333333"/>
              </a:solidFill>
              <a:latin typeface="Times New Roman" panose="02020603050405020304" pitchFamily="18" charset="0"/>
              <a:cs typeface="Times New Roman" panose="02020603050405020304" pitchFamily="18" charset="0"/>
            </a:endParaRPr>
          </a:p>
          <a:p>
            <a:pPr algn="just"/>
            <a:r>
              <a:rPr lang="uk-UA" dirty="0">
                <a:solidFill>
                  <a:srgbClr val="333333"/>
                </a:solidFill>
                <a:latin typeface="Times New Roman" panose="02020603050405020304" pitchFamily="18" charset="0"/>
                <a:cs typeface="Times New Roman" panose="02020603050405020304" pitchFamily="18" charset="0"/>
              </a:rPr>
              <a:t> </a:t>
            </a:r>
            <a:r>
              <a:rPr lang="uk-UA" dirty="0" smtClean="0">
                <a:solidFill>
                  <a:srgbClr val="333333"/>
                </a:solidFill>
                <a:latin typeface="Times New Roman" panose="02020603050405020304" pitchFamily="18" charset="0"/>
                <a:cs typeface="Times New Roman" panose="02020603050405020304" pitchFamily="18" charset="0"/>
              </a:rPr>
              <a:t>    </a:t>
            </a:r>
            <a:r>
              <a:rPr lang="uk-UA" b="1" dirty="0" smtClean="0">
                <a:solidFill>
                  <a:srgbClr val="333333"/>
                </a:solidFill>
                <a:latin typeface="Times New Roman" panose="02020603050405020304" pitchFamily="18" charset="0"/>
                <a:cs typeface="Times New Roman" panose="02020603050405020304" pitchFamily="18" charset="0"/>
              </a:rPr>
              <a:t>Стан водно-сольового обміну </a:t>
            </a:r>
            <a:r>
              <a:rPr lang="uk-UA" dirty="0">
                <a:solidFill>
                  <a:srgbClr val="333333"/>
                </a:solidFill>
                <a:latin typeface="Times New Roman" panose="02020603050405020304" pitchFamily="18" charset="0"/>
                <a:cs typeface="Times New Roman" panose="02020603050405020304" pitchFamily="18" charset="0"/>
              </a:rPr>
              <a:t>значною мірою залежить від рівня вживання мінеральних солей та рідини. Усі розлади сольового обміну нерозривно пов’язані з обміном загальної, позаклітинної та внутрішньоклітинної води. </a:t>
            </a:r>
            <a:endParaRPr lang="uk-UA" dirty="0" smtClean="0">
              <a:solidFill>
                <a:srgbClr val="333333"/>
              </a:solidFill>
              <a:latin typeface="Times New Roman" panose="02020603050405020304" pitchFamily="18" charset="0"/>
              <a:cs typeface="Times New Roman" panose="02020603050405020304" pitchFamily="18" charset="0"/>
            </a:endParaRPr>
          </a:p>
          <a:p>
            <a:pPr algn="just"/>
            <a:r>
              <a:rPr lang="uk-UA" dirty="0">
                <a:solidFill>
                  <a:srgbClr val="333333"/>
                </a:solidFill>
                <a:latin typeface="Times New Roman" panose="02020603050405020304" pitchFamily="18" charset="0"/>
                <a:cs typeface="Times New Roman" panose="02020603050405020304" pitchFamily="18" charset="0"/>
              </a:rPr>
              <a:t> </a:t>
            </a:r>
            <a:r>
              <a:rPr lang="uk-UA" dirty="0" smtClean="0">
                <a:solidFill>
                  <a:srgbClr val="333333"/>
                </a:solidFill>
                <a:latin typeface="Times New Roman" panose="02020603050405020304" pitchFamily="18" charset="0"/>
                <a:cs typeface="Times New Roman" panose="02020603050405020304" pitchFamily="18" charset="0"/>
              </a:rPr>
              <a:t>    </a:t>
            </a:r>
            <a:r>
              <a:rPr lang="uk-UA" b="1" dirty="0" smtClean="0">
                <a:solidFill>
                  <a:srgbClr val="333333"/>
                </a:solidFill>
                <a:latin typeface="Times New Roman" panose="02020603050405020304" pitchFamily="18" charset="0"/>
                <a:cs typeface="Times New Roman" panose="02020603050405020304" pitchFamily="18" charset="0"/>
              </a:rPr>
              <a:t>Порушення водно-сольовий обміну</a:t>
            </a:r>
            <a:r>
              <a:rPr lang="uk-UA" dirty="0" smtClean="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виявляють при багатьох захворюваннях і патологічних станах (недостатність кровообігу, артеріальна гіпертензія, гіпофункція кори надниркової залози, гіпофункція задньої частки гіпофіза, кишкові інфекції, інтоксикації, перегрівання тощо).</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6172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03537" y="383673"/>
            <a:ext cx="7800390" cy="5632311"/>
          </a:xfrm>
          <a:prstGeom prst="rect">
            <a:avLst/>
          </a:prstGeo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uk-UA" dirty="0" smtClean="0">
                <a:solidFill>
                  <a:srgbClr val="333333"/>
                </a:solidFill>
                <a:latin typeface="Times New Roman" panose="02020603050405020304" pitchFamily="18" charset="0"/>
                <a:cs typeface="Times New Roman" panose="02020603050405020304" pitchFamily="18" charset="0"/>
              </a:rPr>
              <a:t>      </a:t>
            </a:r>
            <a:r>
              <a:rPr lang="uk-UA" b="1" dirty="0" smtClean="0">
                <a:solidFill>
                  <a:srgbClr val="333333"/>
                </a:solidFill>
                <a:latin typeface="Times New Roman" panose="02020603050405020304" pitchFamily="18" charset="0"/>
                <a:cs typeface="Times New Roman" panose="02020603050405020304" pitchFamily="18" charset="0"/>
              </a:rPr>
              <a:t>Головним </a:t>
            </a:r>
            <a:r>
              <a:rPr lang="uk-UA" b="1" dirty="0">
                <a:solidFill>
                  <a:srgbClr val="333333"/>
                </a:solidFill>
                <a:latin typeface="Times New Roman" panose="02020603050405020304" pitchFamily="18" charset="0"/>
                <a:cs typeface="Times New Roman" panose="02020603050405020304" pitchFamily="18" charset="0"/>
              </a:rPr>
              <a:t>чинником</a:t>
            </a:r>
            <a:r>
              <a:rPr lang="uk-UA" dirty="0">
                <a:solidFill>
                  <a:srgbClr val="333333"/>
                </a:solidFill>
                <a:latin typeface="Times New Roman" panose="02020603050405020304" pitchFamily="18" charset="0"/>
                <a:cs typeface="Times New Roman" panose="02020603050405020304" pitchFamily="18" charset="0"/>
              </a:rPr>
              <a:t>, що визначає кількість води в організмі і який підтримує необхідну рівновагу між позаклітинним і внутрішньоклітинним обсягами рідини, є </a:t>
            </a:r>
            <a:r>
              <a:rPr lang="uk-UA" b="1" dirty="0">
                <a:solidFill>
                  <a:srgbClr val="333333"/>
                </a:solidFill>
                <a:latin typeface="Times New Roman" panose="02020603050405020304" pitchFamily="18" charset="0"/>
                <a:cs typeface="Times New Roman" panose="02020603050405020304" pitchFamily="18" charset="0"/>
              </a:rPr>
              <a:t>осмотичний тиск крові</a:t>
            </a:r>
            <a:r>
              <a:rPr lang="uk-UA" dirty="0">
                <a:solidFill>
                  <a:srgbClr val="333333"/>
                </a:solidFill>
                <a:latin typeface="Times New Roman" panose="02020603050405020304" pitchFamily="18" charset="0"/>
                <a:cs typeface="Times New Roman" panose="02020603050405020304" pitchFamily="18" charset="0"/>
              </a:rPr>
              <a:t>, що відіграє винятково важливу роль у забезпеченні метаболічного гомеостазу і рівня АТ. </a:t>
            </a:r>
            <a:endParaRPr lang="uk-UA" dirty="0" smtClean="0">
              <a:solidFill>
                <a:srgbClr val="333333"/>
              </a:solidFill>
              <a:latin typeface="Times New Roman" panose="02020603050405020304" pitchFamily="18" charset="0"/>
              <a:cs typeface="Times New Roman" panose="02020603050405020304" pitchFamily="18" charset="0"/>
            </a:endParaRPr>
          </a:p>
          <a:p>
            <a:pPr algn="just"/>
            <a:r>
              <a:rPr lang="uk-UA" b="1" dirty="0" smtClean="0">
                <a:solidFill>
                  <a:srgbClr val="333333"/>
                </a:solidFill>
                <a:latin typeface="Times New Roman" panose="02020603050405020304" pitchFamily="18" charset="0"/>
                <a:cs typeface="Times New Roman" panose="02020603050405020304" pitchFamily="18" charset="0"/>
              </a:rPr>
              <a:t>Основним </a:t>
            </a:r>
            <a:r>
              <a:rPr lang="uk-UA" b="1" dirty="0">
                <a:solidFill>
                  <a:srgbClr val="333333"/>
                </a:solidFill>
                <a:latin typeface="Times New Roman" panose="02020603050405020304" pitchFamily="18" charset="0"/>
                <a:cs typeface="Times New Roman" panose="02020603050405020304" pitchFamily="18" charset="0"/>
              </a:rPr>
              <a:t>компонентом</a:t>
            </a:r>
            <a:r>
              <a:rPr lang="uk-UA" dirty="0">
                <a:solidFill>
                  <a:srgbClr val="333333"/>
                </a:solidFill>
                <a:latin typeface="Times New Roman" panose="02020603050405020304" pitchFamily="18" charset="0"/>
                <a:cs typeface="Times New Roman" panose="02020603050405020304" pitchFamily="18" charset="0"/>
              </a:rPr>
              <a:t>, що підтримує осмотичний тиск у позаклітинній рідині, є натрій </a:t>
            </a:r>
            <a:r>
              <a:rPr lang="uk-UA" b="1" dirty="0" smtClean="0">
                <a:solidFill>
                  <a:srgbClr val="333333"/>
                </a:solidFill>
                <a:latin typeface="Times New Roman" panose="02020603050405020304" pitchFamily="18" charset="0"/>
                <a:cs typeface="Times New Roman" panose="02020603050405020304" pitchFamily="18" charset="0"/>
              </a:rPr>
              <a:t>(</a:t>
            </a:r>
            <a:r>
              <a:rPr lang="en-AU" b="1" dirty="0" smtClean="0">
                <a:solidFill>
                  <a:srgbClr val="333333"/>
                </a:solidFill>
                <a:latin typeface="Times New Roman" panose="02020603050405020304" pitchFamily="18" charset="0"/>
                <a:cs typeface="Times New Roman" panose="02020603050405020304" pitchFamily="18" charset="0"/>
              </a:rPr>
              <a:t>Na</a:t>
            </a:r>
            <a:r>
              <a:rPr lang="en-AU" b="1" baseline="30000" dirty="0" smtClean="0">
                <a:solidFill>
                  <a:srgbClr val="333333"/>
                </a:solidFill>
                <a:latin typeface="Times New Roman" panose="02020603050405020304" pitchFamily="18" charset="0"/>
                <a:cs typeface="Times New Roman" panose="02020603050405020304" pitchFamily="18" charset="0"/>
              </a:rPr>
              <a:t>+</a:t>
            </a:r>
            <a:r>
              <a:rPr lang="en-AU" b="1" dirty="0" smtClean="0">
                <a:solidFill>
                  <a:srgbClr val="333333"/>
                </a:solidFill>
                <a:latin typeface="Times New Roman" panose="02020603050405020304" pitchFamily="18" charset="0"/>
                <a:cs typeface="Times New Roman" panose="02020603050405020304" pitchFamily="18" charset="0"/>
              </a:rPr>
              <a:t>). </a:t>
            </a:r>
            <a:r>
              <a:rPr lang="uk-UA" dirty="0" smtClean="0">
                <a:solidFill>
                  <a:srgbClr val="333333"/>
                </a:solidFill>
                <a:latin typeface="Times New Roman" panose="02020603050405020304" pitchFamily="18" charset="0"/>
                <a:cs typeface="Times New Roman" panose="02020603050405020304" pitchFamily="18" charset="0"/>
              </a:rPr>
              <a:t>Баланс </a:t>
            </a:r>
            <a:r>
              <a:rPr lang="en-AU" dirty="0">
                <a:solidFill>
                  <a:srgbClr val="333333"/>
                </a:solidFill>
                <a:latin typeface="Times New Roman" panose="02020603050405020304" pitchFamily="18" charset="0"/>
                <a:cs typeface="Times New Roman" panose="02020603050405020304" pitchFamily="18" charset="0"/>
              </a:rPr>
              <a:t>Na</a:t>
            </a:r>
            <a:r>
              <a:rPr lang="en-AU" baseline="30000" dirty="0">
                <a:solidFill>
                  <a:srgbClr val="333333"/>
                </a:solidFill>
                <a:latin typeface="Times New Roman" panose="02020603050405020304" pitchFamily="18" charset="0"/>
                <a:cs typeface="Times New Roman" panose="02020603050405020304" pitchFamily="18" charset="0"/>
              </a:rPr>
              <a:t>+</a:t>
            </a:r>
            <a:r>
              <a:rPr lang="en-AU" dirty="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тісно пов’язаний з обміном іонів калію </a:t>
            </a:r>
            <a:r>
              <a:rPr lang="uk-UA" b="1" dirty="0">
                <a:solidFill>
                  <a:srgbClr val="333333"/>
                </a:solidFill>
                <a:latin typeface="Times New Roman" panose="02020603050405020304" pitchFamily="18" charset="0"/>
                <a:cs typeface="Times New Roman" panose="02020603050405020304" pitchFamily="18" charset="0"/>
              </a:rPr>
              <a:t>(К</a:t>
            </a:r>
            <a:r>
              <a:rPr lang="uk-UA" b="1" baseline="30000" dirty="0">
                <a:solidFill>
                  <a:srgbClr val="333333"/>
                </a:solidFill>
                <a:latin typeface="Times New Roman" panose="02020603050405020304" pitchFamily="18" charset="0"/>
                <a:cs typeface="Times New Roman" panose="02020603050405020304" pitchFamily="18" charset="0"/>
              </a:rPr>
              <a:t>+</a:t>
            </a:r>
            <a:r>
              <a:rPr lang="uk-UA" b="1" dirty="0">
                <a:solidFill>
                  <a:srgbClr val="333333"/>
                </a:solidFill>
                <a:latin typeface="Times New Roman" panose="02020603050405020304" pitchFamily="18" charset="0"/>
                <a:cs typeface="Times New Roman" panose="02020603050405020304" pitchFamily="18" charset="0"/>
              </a:rPr>
              <a:t>)</a:t>
            </a:r>
            <a:r>
              <a:rPr lang="uk-UA" dirty="0">
                <a:solidFill>
                  <a:srgbClr val="333333"/>
                </a:solidFill>
                <a:latin typeface="Times New Roman" panose="02020603050405020304" pitchFamily="18" charset="0"/>
                <a:cs typeface="Times New Roman" panose="02020603050405020304" pitchFamily="18" charset="0"/>
              </a:rPr>
              <a:t>, а також </a:t>
            </a:r>
            <a:r>
              <a:rPr lang="uk-UA" dirty="0" smtClean="0">
                <a:solidFill>
                  <a:srgbClr val="333333"/>
                </a:solidFill>
                <a:latin typeface="Times New Roman" panose="02020603050405020304" pitchFamily="18" charset="0"/>
                <a:cs typeface="Times New Roman" panose="02020603050405020304" pitchFamily="18" charset="0"/>
              </a:rPr>
              <a:t>деяких </a:t>
            </a:r>
            <a:r>
              <a:rPr lang="uk-UA" dirty="0">
                <a:solidFill>
                  <a:srgbClr val="333333"/>
                </a:solidFill>
                <a:latin typeface="Times New Roman" panose="02020603050405020304" pitchFamily="18" charset="0"/>
                <a:cs typeface="Times New Roman" panose="02020603050405020304" pitchFamily="18" charset="0"/>
              </a:rPr>
              <a:t>інших іонів. У позаклітинній рідині переважає </a:t>
            </a:r>
            <a:r>
              <a:rPr lang="en-AU" dirty="0">
                <a:solidFill>
                  <a:srgbClr val="333333"/>
                </a:solidFill>
                <a:latin typeface="Times New Roman" panose="02020603050405020304" pitchFamily="18" charset="0"/>
                <a:cs typeface="Times New Roman" panose="02020603050405020304" pitchFamily="18" charset="0"/>
              </a:rPr>
              <a:t>Na</a:t>
            </a:r>
            <a:r>
              <a:rPr lang="en-AU" baseline="30000" dirty="0">
                <a:solidFill>
                  <a:srgbClr val="333333"/>
                </a:solidFill>
                <a:latin typeface="Times New Roman" panose="02020603050405020304" pitchFamily="18" charset="0"/>
                <a:cs typeface="Times New Roman" panose="02020603050405020304" pitchFamily="18" charset="0"/>
              </a:rPr>
              <a:t>+</a:t>
            </a:r>
            <a:r>
              <a:rPr lang="en-AU" dirty="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у внутрішньоклітинній — К</a:t>
            </a:r>
            <a:r>
              <a:rPr lang="uk-UA" baseline="30000" dirty="0">
                <a:solidFill>
                  <a:srgbClr val="333333"/>
                </a:solidFill>
                <a:latin typeface="Times New Roman" panose="02020603050405020304" pitchFamily="18" charset="0"/>
                <a:cs typeface="Times New Roman" panose="02020603050405020304" pitchFamily="18" charset="0"/>
              </a:rPr>
              <a:t>+</a:t>
            </a:r>
            <a:r>
              <a:rPr lang="uk-UA" dirty="0">
                <a:solidFill>
                  <a:srgbClr val="333333"/>
                </a:solidFill>
                <a:latin typeface="Times New Roman" panose="02020603050405020304" pitchFamily="18" charset="0"/>
                <a:cs typeface="Times New Roman" panose="02020603050405020304" pitchFamily="18" charset="0"/>
              </a:rPr>
              <a:t>, тому процеси осморегуляції та регуляції співвідношення </a:t>
            </a:r>
            <a:r>
              <a:rPr lang="en-AU" dirty="0">
                <a:solidFill>
                  <a:srgbClr val="333333"/>
                </a:solidFill>
                <a:latin typeface="Times New Roman" panose="02020603050405020304" pitchFamily="18" charset="0"/>
                <a:cs typeface="Times New Roman" panose="02020603050405020304" pitchFamily="18" charset="0"/>
              </a:rPr>
              <a:t>Na</a:t>
            </a:r>
            <a:r>
              <a:rPr lang="en-AU" baseline="30000" dirty="0">
                <a:solidFill>
                  <a:srgbClr val="333333"/>
                </a:solidFill>
                <a:latin typeface="Times New Roman" panose="02020603050405020304" pitchFamily="18" charset="0"/>
                <a:cs typeface="Times New Roman" panose="02020603050405020304" pitchFamily="18" charset="0"/>
              </a:rPr>
              <a:t>+</a:t>
            </a:r>
            <a:r>
              <a:rPr lang="en-AU" dirty="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і К</a:t>
            </a:r>
            <a:r>
              <a:rPr lang="uk-UA" baseline="30000" dirty="0">
                <a:solidFill>
                  <a:srgbClr val="333333"/>
                </a:solidFill>
                <a:latin typeface="Times New Roman" panose="02020603050405020304" pitchFamily="18" charset="0"/>
                <a:cs typeface="Times New Roman" panose="02020603050405020304" pitchFamily="18" charset="0"/>
              </a:rPr>
              <a:t>+</a:t>
            </a:r>
            <a:r>
              <a:rPr lang="uk-UA" dirty="0">
                <a:solidFill>
                  <a:srgbClr val="333333"/>
                </a:solidFill>
                <a:latin typeface="Times New Roman" panose="02020603050405020304" pitchFamily="18" charset="0"/>
                <a:cs typeface="Times New Roman" panose="02020603050405020304" pitchFamily="18" charset="0"/>
              </a:rPr>
              <a:t> взаємозалежні. </a:t>
            </a:r>
            <a:endParaRPr lang="uk-UA" dirty="0" smtClean="0">
              <a:solidFill>
                <a:srgbClr val="333333"/>
              </a:solidFill>
              <a:latin typeface="Times New Roman" panose="02020603050405020304" pitchFamily="18" charset="0"/>
              <a:cs typeface="Times New Roman" panose="02020603050405020304" pitchFamily="18" charset="0"/>
            </a:endParaRPr>
          </a:p>
          <a:p>
            <a:r>
              <a:rPr lang="uk-UA" dirty="0">
                <a:solidFill>
                  <a:srgbClr val="333333"/>
                </a:solidFill>
                <a:latin typeface="Times New Roman" panose="02020603050405020304" pitchFamily="18" charset="0"/>
                <a:cs typeface="Times New Roman" panose="02020603050405020304" pitchFamily="18" charset="0"/>
              </a:rPr>
              <a:t> </a:t>
            </a:r>
            <a:r>
              <a:rPr lang="uk-UA" dirty="0" smtClean="0">
                <a:solidFill>
                  <a:srgbClr val="333333"/>
                </a:solidFill>
                <a:latin typeface="Times New Roman" panose="02020603050405020304" pitchFamily="18" charset="0"/>
                <a:cs typeface="Times New Roman" panose="02020603050405020304" pitchFamily="18" charset="0"/>
              </a:rPr>
              <a:t>     </a:t>
            </a:r>
            <a:r>
              <a:rPr lang="uk-UA" b="1" dirty="0" smtClean="0">
                <a:solidFill>
                  <a:srgbClr val="333333"/>
                </a:solidFill>
                <a:latin typeface="Times New Roman" panose="02020603050405020304" pitchFamily="18" charset="0"/>
                <a:cs typeface="Times New Roman" panose="02020603050405020304" pitchFamily="18" charset="0"/>
              </a:rPr>
              <a:t>Важливу </a:t>
            </a:r>
            <a:r>
              <a:rPr lang="uk-UA" b="1" dirty="0">
                <a:solidFill>
                  <a:srgbClr val="333333"/>
                </a:solidFill>
                <a:latin typeface="Times New Roman" panose="02020603050405020304" pitchFamily="18" charset="0"/>
                <a:cs typeface="Times New Roman" panose="02020603050405020304" pitchFamily="18" charset="0"/>
              </a:rPr>
              <a:t>роль в організмі відіграють також мінеральні елементи</a:t>
            </a:r>
            <a:r>
              <a:rPr lang="uk-UA" dirty="0">
                <a:solidFill>
                  <a:srgbClr val="333333"/>
                </a:solidFill>
                <a:latin typeface="Times New Roman" panose="02020603050405020304" pitchFamily="18" charset="0"/>
                <a:cs typeface="Times New Roman" panose="02020603050405020304" pitchFamily="18" charset="0"/>
              </a:rPr>
              <a:t>, які засвоюються з продуктів харчування. Серед неорганічних сполук близько </a:t>
            </a:r>
            <a:r>
              <a:rPr lang="uk-UA" b="1" dirty="0">
                <a:solidFill>
                  <a:srgbClr val="333333"/>
                </a:solidFill>
                <a:latin typeface="Times New Roman" panose="02020603050405020304" pitchFamily="18" charset="0"/>
                <a:cs typeface="Times New Roman" panose="02020603050405020304" pitchFamily="18" charset="0"/>
              </a:rPr>
              <a:t>20</a:t>
            </a:r>
            <a:r>
              <a:rPr lang="uk-UA" dirty="0">
                <a:solidFill>
                  <a:srgbClr val="333333"/>
                </a:solidFill>
                <a:latin typeface="Times New Roman" panose="02020603050405020304" pitchFamily="18" charset="0"/>
                <a:cs typeface="Times New Roman" panose="02020603050405020304" pitchFamily="18" charset="0"/>
              </a:rPr>
              <a:t> є необхідними для людини. Мінеральні елементи повинні становити до 4% добового раціону. Залежно від добової потреби організму неорганічні сполуки поділяють на макроелементи (потреба становить &gt;100 мг/добу) та мікроелементи (добова потреба — декілька міліграм або мікрограм). </a:t>
            </a:r>
            <a:endParaRPr lang="uk-UA" dirty="0" smtClean="0">
              <a:solidFill>
                <a:srgbClr val="333333"/>
              </a:solidFill>
              <a:latin typeface="Times New Roman" panose="02020603050405020304" pitchFamily="18" charset="0"/>
              <a:cs typeface="Times New Roman" panose="02020603050405020304" pitchFamily="18" charset="0"/>
            </a:endParaRPr>
          </a:p>
          <a:p>
            <a:r>
              <a:rPr lang="uk-UA" dirty="0">
                <a:solidFill>
                  <a:srgbClr val="333333"/>
                </a:solidFill>
                <a:latin typeface="Times New Roman" panose="02020603050405020304" pitchFamily="18" charset="0"/>
                <a:cs typeface="Times New Roman" panose="02020603050405020304" pitchFamily="18" charset="0"/>
              </a:rPr>
              <a:t> </a:t>
            </a:r>
            <a:r>
              <a:rPr lang="uk-UA" dirty="0" smtClean="0">
                <a:solidFill>
                  <a:srgbClr val="333333"/>
                </a:solidFill>
                <a:latin typeface="Times New Roman" panose="02020603050405020304" pitchFamily="18" charset="0"/>
                <a:cs typeface="Times New Roman" panose="02020603050405020304" pitchFamily="18" charset="0"/>
              </a:rPr>
              <a:t>    До </a:t>
            </a:r>
            <a:r>
              <a:rPr lang="uk-UA" b="1" dirty="0">
                <a:solidFill>
                  <a:srgbClr val="333333"/>
                </a:solidFill>
                <a:latin typeface="Times New Roman" panose="02020603050405020304" pitchFamily="18" charset="0"/>
                <a:cs typeface="Times New Roman" panose="02020603050405020304" pitchFamily="18" charset="0"/>
              </a:rPr>
              <a:t>макроелементів </a:t>
            </a:r>
            <a:r>
              <a:rPr lang="uk-UA" dirty="0">
                <a:solidFill>
                  <a:srgbClr val="333333"/>
                </a:solidFill>
                <a:latin typeface="Times New Roman" panose="02020603050405020304" pitchFamily="18" charset="0"/>
                <a:cs typeface="Times New Roman" panose="02020603050405020304" pitchFamily="18" charset="0"/>
              </a:rPr>
              <a:t>належить </a:t>
            </a:r>
            <a:r>
              <a:rPr lang="en-AU" b="1" dirty="0">
                <a:solidFill>
                  <a:srgbClr val="333333"/>
                </a:solidFill>
                <a:latin typeface="Times New Roman" panose="02020603050405020304" pitchFamily="18" charset="0"/>
                <a:cs typeface="Times New Roman" panose="02020603050405020304" pitchFamily="18" charset="0"/>
              </a:rPr>
              <a:t>Na, K, Ca, Cl </a:t>
            </a:r>
            <a:r>
              <a:rPr lang="uk-UA" b="1" dirty="0">
                <a:solidFill>
                  <a:srgbClr val="333333"/>
                </a:solidFill>
                <a:latin typeface="Times New Roman" panose="02020603050405020304" pitchFamily="18" charset="0"/>
                <a:cs typeface="Times New Roman" panose="02020603050405020304" pitchFamily="18" charset="0"/>
              </a:rPr>
              <a:t>та </a:t>
            </a:r>
            <a:r>
              <a:rPr lang="en-AU" b="1" dirty="0">
                <a:solidFill>
                  <a:srgbClr val="333333"/>
                </a:solidFill>
                <a:latin typeface="Times New Roman" panose="02020603050405020304" pitchFamily="18" charset="0"/>
                <a:cs typeface="Times New Roman" panose="02020603050405020304" pitchFamily="18" charset="0"/>
              </a:rPr>
              <a:t>Mg. </a:t>
            </a:r>
            <a:endParaRPr lang="en-AU" b="1" dirty="0" smtClean="0">
              <a:solidFill>
                <a:srgbClr val="333333"/>
              </a:solidFill>
              <a:latin typeface="Times New Roman" panose="02020603050405020304" pitchFamily="18" charset="0"/>
              <a:cs typeface="Times New Roman" panose="02020603050405020304" pitchFamily="18" charset="0"/>
            </a:endParaRPr>
          </a:p>
          <a:p>
            <a:r>
              <a:rPr lang="en-AU" b="1" dirty="0">
                <a:solidFill>
                  <a:srgbClr val="333333"/>
                </a:solidFill>
                <a:latin typeface="Times New Roman" panose="02020603050405020304" pitchFamily="18" charset="0"/>
                <a:cs typeface="Times New Roman" panose="02020603050405020304" pitchFamily="18" charset="0"/>
              </a:rPr>
              <a:t> </a:t>
            </a:r>
            <a:r>
              <a:rPr lang="en-AU" b="1" dirty="0" smtClean="0">
                <a:solidFill>
                  <a:srgbClr val="333333"/>
                </a:solidFill>
                <a:latin typeface="Times New Roman" panose="02020603050405020304" pitchFamily="18" charset="0"/>
                <a:cs typeface="Times New Roman" panose="02020603050405020304" pitchFamily="18" charset="0"/>
              </a:rPr>
              <a:t>    </a:t>
            </a:r>
            <a:r>
              <a:rPr lang="uk-UA" dirty="0" smtClean="0">
                <a:solidFill>
                  <a:srgbClr val="333333"/>
                </a:solidFill>
                <a:latin typeface="Times New Roman" panose="02020603050405020304" pitchFamily="18" charset="0"/>
                <a:cs typeface="Times New Roman" panose="02020603050405020304" pitchFamily="18" charset="0"/>
              </a:rPr>
              <a:t>До </a:t>
            </a:r>
            <a:r>
              <a:rPr lang="uk-UA" b="1" dirty="0">
                <a:solidFill>
                  <a:srgbClr val="333333"/>
                </a:solidFill>
                <a:latin typeface="Times New Roman" panose="02020603050405020304" pitchFamily="18" charset="0"/>
                <a:cs typeface="Times New Roman" panose="02020603050405020304" pitchFamily="18" charset="0"/>
              </a:rPr>
              <a:t>мікроелементів </a:t>
            </a:r>
            <a:r>
              <a:rPr lang="uk-UA" dirty="0">
                <a:solidFill>
                  <a:srgbClr val="333333"/>
                </a:solidFill>
                <a:latin typeface="Times New Roman" panose="02020603050405020304" pitchFamily="18" charset="0"/>
                <a:cs typeface="Times New Roman" panose="02020603050405020304" pitchFamily="18" charset="0"/>
              </a:rPr>
              <a:t>відносять </a:t>
            </a:r>
            <a:r>
              <a:rPr lang="en-AU" b="1" dirty="0">
                <a:solidFill>
                  <a:srgbClr val="333333"/>
                </a:solidFill>
                <a:latin typeface="Times New Roman" panose="02020603050405020304" pitchFamily="18" charset="0"/>
                <a:cs typeface="Times New Roman" panose="02020603050405020304" pitchFamily="18" charset="0"/>
              </a:rPr>
              <a:t>Fe, Zn, Cu, Mn, Mo, I, F, Se, Co, Cr. </a:t>
            </a:r>
            <a:r>
              <a:rPr lang="uk-UA" dirty="0">
                <a:solidFill>
                  <a:srgbClr val="333333"/>
                </a:solidFill>
                <a:latin typeface="Times New Roman" panose="02020603050405020304" pitchFamily="18" charset="0"/>
                <a:cs typeface="Times New Roman" panose="02020603050405020304" pitchFamily="18" charset="0"/>
              </a:rPr>
              <a:t>Мікроелементи у тканинах знаходяться здебільшого у складі комплексних сполук з білками чи іншими органічними молекулами. </a:t>
            </a:r>
          </a:p>
          <a:p>
            <a:pPr algn="just"/>
            <a:endParaRPr lang="uk-UA" dirty="0">
              <a:latin typeface="Times New Roman" panose="02020603050405020304" pitchFamily="18" charset="0"/>
              <a:cs typeface="Times New Roman" panose="02020603050405020304" pitchFamily="18" charset="0"/>
            </a:endParaRPr>
          </a:p>
        </p:txBody>
      </p:sp>
      <p:pic>
        <p:nvPicPr>
          <p:cNvPr id="4" name="Рисунок 3" descr="Водно-сольовий обмін — урок. Біологія, 8 клас."/>
          <p:cNvPicPr/>
          <p:nvPr/>
        </p:nvPicPr>
        <p:blipFill>
          <a:blip r:embed="rId3">
            <a:extLst>
              <a:ext uri="{28A0092B-C50C-407E-A947-70E740481C1C}">
                <a14:useLocalDpi xmlns:a14="http://schemas.microsoft.com/office/drawing/2010/main" val="0"/>
              </a:ext>
            </a:extLst>
          </a:blip>
          <a:srcRect/>
          <a:stretch>
            <a:fillRect/>
          </a:stretch>
        </p:blipFill>
        <p:spPr bwMode="auto">
          <a:xfrm>
            <a:off x="7999406" y="1806176"/>
            <a:ext cx="4055745" cy="3064304"/>
          </a:xfrm>
          <a:prstGeom prst="rect">
            <a:avLst/>
          </a:prstGeom>
          <a:noFill/>
          <a:ln>
            <a:noFill/>
          </a:ln>
        </p:spPr>
      </p:pic>
    </p:spTree>
    <p:extLst>
      <p:ext uri="{BB962C8B-B14F-4D97-AF65-F5344CB8AC3E}">
        <p14:creationId xmlns:p14="http://schemas.microsoft.com/office/powerpoint/2010/main" val="39912137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38454" y="593950"/>
            <a:ext cx="11916697" cy="5509200"/>
          </a:xfrm>
          <a:prstGeom prst="rect">
            <a:avLst/>
          </a:prstGeom>
          <a:solidFill>
            <a:schemeClr val="accent5">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r>
              <a:rPr lang="uk-UA" sz="2000" b="1" dirty="0" smtClean="0">
                <a:solidFill>
                  <a:srgbClr val="333333"/>
                </a:solidFill>
                <a:latin typeface="Times New Roman" panose="02020603050405020304" pitchFamily="18" charset="0"/>
                <a:cs typeface="Times New Roman" panose="02020603050405020304" pitchFamily="18" charset="0"/>
              </a:rPr>
              <a:t>          В </a:t>
            </a:r>
            <a:r>
              <a:rPr lang="uk-UA" sz="2000" b="1" dirty="0">
                <a:solidFill>
                  <a:srgbClr val="333333"/>
                </a:solidFill>
                <a:latin typeface="Times New Roman" panose="02020603050405020304" pitchFamily="18" charset="0"/>
                <a:cs typeface="Times New Roman" panose="02020603050405020304" pitchFamily="18" charset="0"/>
              </a:rPr>
              <a:t>основі розподілу мікроелементів в органах тіла лежить їх фізіологічне значення</a:t>
            </a:r>
            <a:r>
              <a:rPr lang="uk-UA" sz="2000" dirty="0">
                <a:solidFill>
                  <a:srgbClr val="333333"/>
                </a:solidFill>
                <a:latin typeface="Times New Roman" panose="02020603050405020304" pitchFamily="18" charset="0"/>
                <a:cs typeface="Times New Roman" panose="02020603050405020304" pitchFamily="18" charset="0"/>
              </a:rPr>
              <a:t>, а також особливості кровопостачання організму. </a:t>
            </a:r>
            <a:endParaRPr lang="uk-UA" sz="2000" dirty="0" smtClean="0">
              <a:solidFill>
                <a:srgbClr val="333333"/>
              </a:solidFill>
              <a:latin typeface="Times New Roman" panose="02020603050405020304" pitchFamily="18" charset="0"/>
              <a:cs typeface="Times New Roman" panose="02020603050405020304" pitchFamily="18" charset="0"/>
            </a:endParaRPr>
          </a:p>
          <a:p>
            <a:r>
              <a:rPr lang="uk-UA" sz="2000" dirty="0" smtClean="0">
                <a:solidFill>
                  <a:srgbClr val="333333"/>
                </a:solidFill>
                <a:latin typeface="Times New Roman" panose="02020603050405020304" pitchFamily="18" charset="0"/>
                <a:cs typeface="Times New Roman" panose="02020603050405020304" pitchFamily="18" charset="0"/>
              </a:rPr>
              <a:t>          У </a:t>
            </a:r>
            <a:r>
              <a:rPr lang="uk-UA" sz="2000" b="1" dirty="0">
                <a:solidFill>
                  <a:srgbClr val="FFFF00"/>
                </a:solidFill>
                <a:latin typeface="Times New Roman" panose="02020603050405020304" pitchFamily="18" charset="0"/>
                <a:cs typeface="Times New Roman" panose="02020603050405020304" pitchFamily="18" charset="0"/>
              </a:rPr>
              <a:t>головному мозку</a:t>
            </a:r>
            <a:r>
              <a:rPr lang="uk-UA" sz="2000" dirty="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наприклад </a:t>
            </a:r>
            <a:r>
              <a:rPr lang="uk-UA" sz="2000" dirty="0">
                <a:solidFill>
                  <a:srgbClr val="333333"/>
                </a:solidFill>
                <a:latin typeface="Times New Roman" panose="02020603050405020304" pitchFamily="18" charset="0"/>
                <a:cs typeface="Times New Roman" panose="02020603050405020304" pitchFamily="18" charset="0"/>
              </a:rPr>
              <a:t>активну участь у складних біохімічних процесах беруть: </a:t>
            </a:r>
            <a:r>
              <a:rPr lang="uk-UA" sz="2000" b="1" dirty="0">
                <a:solidFill>
                  <a:srgbClr val="333333"/>
                </a:solidFill>
                <a:latin typeface="Times New Roman" panose="02020603050405020304" pitchFamily="18" charset="0"/>
                <a:cs typeface="Times New Roman" panose="02020603050405020304" pitchFamily="18" charset="0"/>
              </a:rPr>
              <a:t>мідь, марганець, алюміній, кремній, титан, срібло. </a:t>
            </a:r>
            <a:endParaRPr lang="uk-UA" sz="2000" b="1" dirty="0" smtClean="0">
              <a:solidFill>
                <a:srgbClr val="333333"/>
              </a:solidFill>
              <a:latin typeface="Times New Roman" panose="02020603050405020304" pitchFamily="18" charset="0"/>
              <a:cs typeface="Times New Roman" panose="02020603050405020304" pitchFamily="18" charset="0"/>
            </a:endParaRPr>
          </a:p>
          <a:p>
            <a:r>
              <a:rPr lang="uk-UA" sz="2000" dirty="0" smtClean="0">
                <a:solidFill>
                  <a:srgbClr val="333333"/>
                </a:solidFill>
                <a:latin typeface="Times New Roman" panose="02020603050405020304" pitchFamily="18" charset="0"/>
                <a:cs typeface="Times New Roman" panose="02020603050405020304" pitchFamily="18" charset="0"/>
              </a:rPr>
              <a:t>          У </a:t>
            </a:r>
            <a:r>
              <a:rPr lang="uk-UA" sz="2000" b="1" dirty="0">
                <a:solidFill>
                  <a:srgbClr val="FFFF00"/>
                </a:solidFill>
                <a:latin typeface="Times New Roman" panose="02020603050405020304" pitchFamily="18" charset="0"/>
                <a:cs typeface="Times New Roman" panose="02020603050405020304" pitchFamily="18" charset="0"/>
              </a:rPr>
              <a:t>щитоподібній залозі </a:t>
            </a:r>
            <a:r>
              <a:rPr lang="uk-UA" sz="2000" dirty="0">
                <a:solidFill>
                  <a:srgbClr val="333333"/>
                </a:solidFill>
                <a:latin typeface="Times New Roman" panose="02020603050405020304" pitchFamily="18" charset="0"/>
                <a:cs typeface="Times New Roman" panose="02020603050405020304" pitchFamily="18" charset="0"/>
              </a:rPr>
              <a:t>зосереджена половина </a:t>
            </a:r>
            <a:r>
              <a:rPr lang="uk-UA" sz="2000" b="1" dirty="0">
                <a:solidFill>
                  <a:srgbClr val="333333"/>
                </a:solidFill>
                <a:latin typeface="Times New Roman" panose="02020603050405020304" pitchFamily="18" charset="0"/>
                <a:cs typeface="Times New Roman" panose="02020603050405020304" pitchFamily="18" charset="0"/>
              </a:rPr>
              <a:t>йоду,</a:t>
            </a:r>
            <a:r>
              <a:rPr lang="uk-UA" sz="2000" dirty="0">
                <a:solidFill>
                  <a:srgbClr val="333333"/>
                </a:solidFill>
                <a:latin typeface="Times New Roman" panose="02020603050405020304" pitchFamily="18" charset="0"/>
                <a:cs typeface="Times New Roman" panose="02020603050405020304" pitchFamily="18" charset="0"/>
              </a:rPr>
              <a:t> що є у всьому організмі, крім того, ще й </a:t>
            </a:r>
            <a:r>
              <a:rPr lang="uk-UA" sz="2000" b="1" dirty="0">
                <a:solidFill>
                  <a:srgbClr val="333333"/>
                </a:solidFill>
                <a:latin typeface="Times New Roman" panose="02020603050405020304" pitchFamily="18" charset="0"/>
                <a:cs typeface="Times New Roman" panose="02020603050405020304" pitchFamily="18" charset="0"/>
              </a:rPr>
              <a:t>бром, кобальт, арсен, ртуть, мідь, свинець, фтор, цинк, титан. </a:t>
            </a:r>
            <a:endParaRPr lang="uk-UA" sz="2000" b="1" dirty="0" smtClean="0">
              <a:solidFill>
                <a:srgbClr val="333333"/>
              </a:solidFill>
              <a:latin typeface="Times New Roman" panose="02020603050405020304" pitchFamily="18" charset="0"/>
              <a:cs typeface="Times New Roman" panose="02020603050405020304" pitchFamily="18" charset="0"/>
            </a:endParaRPr>
          </a:p>
          <a:p>
            <a:r>
              <a:rPr lang="uk-UA" sz="2000" dirty="0" smtClean="0">
                <a:solidFill>
                  <a:srgbClr val="333333"/>
                </a:solidFill>
                <a:latin typeface="Times New Roman" panose="02020603050405020304" pitchFamily="18" charset="0"/>
                <a:cs typeface="Times New Roman" panose="02020603050405020304" pitchFamily="18" charset="0"/>
              </a:rPr>
              <a:t>          У </a:t>
            </a:r>
            <a:r>
              <a:rPr lang="uk-UA" sz="2000" b="1" dirty="0">
                <a:solidFill>
                  <a:srgbClr val="FFFF00"/>
                </a:solidFill>
                <a:latin typeface="Times New Roman" panose="02020603050405020304" pitchFamily="18" charset="0"/>
                <a:cs typeface="Times New Roman" panose="02020603050405020304" pitchFamily="18" charset="0"/>
              </a:rPr>
              <a:t>підшлунковій залозі </a:t>
            </a:r>
            <a:r>
              <a:rPr lang="uk-UA" sz="2000" dirty="0">
                <a:solidFill>
                  <a:srgbClr val="333333"/>
                </a:solidFill>
                <a:latin typeface="Times New Roman" panose="02020603050405020304" pitchFamily="18" charset="0"/>
                <a:cs typeface="Times New Roman" panose="02020603050405020304" pitchFamily="18" charset="0"/>
              </a:rPr>
              <a:t>— </a:t>
            </a:r>
            <a:r>
              <a:rPr lang="uk-UA" sz="2000" b="1" dirty="0">
                <a:solidFill>
                  <a:srgbClr val="333333"/>
                </a:solidFill>
                <a:latin typeface="Times New Roman" panose="02020603050405020304" pitchFamily="18" charset="0"/>
                <a:cs typeface="Times New Roman" panose="02020603050405020304" pitchFamily="18" charset="0"/>
              </a:rPr>
              <a:t>цинк, кобальт, нікель, арсен, йод, молібден, кремній, марганець, олово, хром, свинець. </a:t>
            </a:r>
            <a:endParaRPr lang="uk-UA" sz="2000" b="1" dirty="0" smtClean="0">
              <a:solidFill>
                <a:srgbClr val="333333"/>
              </a:solidFill>
              <a:latin typeface="Times New Roman" panose="02020603050405020304" pitchFamily="18" charset="0"/>
              <a:cs typeface="Times New Roman" panose="02020603050405020304" pitchFamily="18" charset="0"/>
            </a:endParaRPr>
          </a:p>
          <a:p>
            <a:r>
              <a:rPr lang="uk-UA" sz="2000" dirty="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      </a:t>
            </a:r>
            <a:r>
              <a:rPr lang="uk-UA" sz="2000" b="1" dirty="0" smtClean="0">
                <a:solidFill>
                  <a:schemeClr val="accent5">
                    <a:lumMod val="50000"/>
                  </a:schemeClr>
                </a:solidFill>
                <a:latin typeface="Times New Roman" panose="02020603050405020304" pitchFamily="18" charset="0"/>
                <a:cs typeface="Times New Roman" panose="02020603050405020304" pitchFamily="18" charset="0"/>
              </a:rPr>
              <a:t>ПЕЧІНКА Є ОСНОВНИМ СХОВИЩЕМ МІНЕРАЛЬНИХ РЕЧОВИН ДЛЯ ОРГАНІЗМУ.</a:t>
            </a:r>
            <a:r>
              <a:rPr lang="uk-UA" sz="2000" b="1" dirty="0" smtClean="0">
                <a:solidFill>
                  <a:srgbClr val="FF0000"/>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Вона </a:t>
            </a:r>
            <a:r>
              <a:rPr lang="uk-UA" sz="2000" dirty="0">
                <a:solidFill>
                  <a:srgbClr val="333333"/>
                </a:solidFill>
                <a:latin typeface="Times New Roman" panose="02020603050405020304" pitchFamily="18" charset="0"/>
                <a:cs typeface="Times New Roman" panose="02020603050405020304" pitchFamily="18" charset="0"/>
              </a:rPr>
              <a:t>сприяє їх сталості у крові. Одночасно печінка є єдиним органом, що виводить </a:t>
            </a:r>
            <a:r>
              <a:rPr lang="uk-UA" sz="2000" b="1" dirty="0" smtClean="0">
                <a:solidFill>
                  <a:srgbClr val="333333"/>
                </a:solidFill>
                <a:latin typeface="Times New Roman" panose="02020603050405020304" pitchFamily="18" charset="0"/>
                <a:cs typeface="Times New Roman" panose="02020603050405020304" pitchFamily="18" charset="0"/>
              </a:rPr>
              <a:t>мікроелементі</a:t>
            </a:r>
            <a:r>
              <a:rPr lang="uk-UA" sz="2000" dirty="0" smtClean="0">
                <a:solidFill>
                  <a:srgbClr val="333333"/>
                </a:solidFill>
                <a:latin typeface="Times New Roman" panose="02020603050405020304" pitchFamily="18" charset="0"/>
                <a:cs typeface="Times New Roman" panose="02020603050405020304" pitchFamily="18" charset="0"/>
              </a:rPr>
              <a:t> </a:t>
            </a:r>
            <a:r>
              <a:rPr lang="uk-UA" sz="2000" dirty="0">
                <a:solidFill>
                  <a:srgbClr val="333333"/>
                </a:solidFill>
                <a:latin typeface="Times New Roman" panose="02020603050405020304" pitchFamily="18" charset="0"/>
                <a:cs typeface="Times New Roman" panose="02020603050405020304" pitchFamily="18" charset="0"/>
              </a:rPr>
              <a:t>з організму. </a:t>
            </a:r>
            <a:r>
              <a:rPr lang="uk-UA" sz="2000" dirty="0" smtClean="0">
                <a:solidFill>
                  <a:srgbClr val="333333"/>
                </a:solidFill>
                <a:latin typeface="Times New Roman" panose="02020603050405020304" pitchFamily="18" charset="0"/>
                <a:cs typeface="Times New Roman" panose="02020603050405020304" pitchFamily="18" charset="0"/>
              </a:rPr>
              <a:t>    </a:t>
            </a:r>
          </a:p>
          <a:p>
            <a:r>
              <a:rPr lang="uk-UA" sz="2000" dirty="0">
                <a:solidFill>
                  <a:srgbClr val="333333"/>
                </a:solidFill>
                <a:latin typeface="Times New Roman" panose="02020603050405020304" pitchFamily="18" charset="0"/>
                <a:cs typeface="Times New Roman" panose="02020603050405020304" pitchFamily="18" charset="0"/>
              </a:rPr>
              <a:t> </a:t>
            </a:r>
            <a:r>
              <a:rPr lang="uk-UA" sz="2000" dirty="0" smtClean="0">
                <a:solidFill>
                  <a:srgbClr val="333333"/>
                </a:solidFill>
                <a:latin typeface="Times New Roman" panose="02020603050405020304" pitchFamily="18" charset="0"/>
                <a:cs typeface="Times New Roman" panose="02020603050405020304" pitchFamily="18" charset="0"/>
              </a:rPr>
              <a:t>    </a:t>
            </a:r>
            <a:r>
              <a:rPr lang="uk-UA" sz="2000" b="1" dirty="0" smtClean="0">
                <a:solidFill>
                  <a:srgbClr val="333333"/>
                </a:solidFill>
                <a:latin typeface="Times New Roman" panose="02020603050405020304" pitchFamily="18" charset="0"/>
                <a:cs typeface="Times New Roman" panose="02020603050405020304" pitchFamily="18" charset="0"/>
              </a:rPr>
              <a:t>Мікроелементи </a:t>
            </a:r>
            <a:r>
              <a:rPr lang="uk-UA" sz="2000" dirty="0">
                <a:solidFill>
                  <a:srgbClr val="333333"/>
                </a:solidFill>
                <a:latin typeface="Times New Roman" panose="02020603050405020304" pitchFamily="18" charset="0"/>
                <a:cs typeface="Times New Roman" panose="02020603050405020304" pitchFamily="18" charset="0"/>
              </a:rPr>
              <a:t>входять до складу ферментів (відомо близько 200 металоферментів): </a:t>
            </a:r>
            <a:r>
              <a:rPr lang="en-AU" sz="2000" b="1" dirty="0">
                <a:solidFill>
                  <a:srgbClr val="333333"/>
                </a:solidFill>
                <a:latin typeface="Times New Roman" panose="02020603050405020304" pitchFamily="18" charset="0"/>
                <a:cs typeface="Times New Roman" panose="02020603050405020304" pitchFamily="18" charset="0"/>
              </a:rPr>
              <a:t>Zn</a:t>
            </a:r>
            <a:r>
              <a:rPr lang="en-AU" sz="2000" dirty="0">
                <a:solidFill>
                  <a:srgbClr val="333333"/>
                </a:solidFill>
                <a:latin typeface="Times New Roman" panose="02020603050405020304" pitchFamily="18" charset="0"/>
                <a:cs typeface="Times New Roman" panose="02020603050405020304" pitchFamily="18" charset="0"/>
              </a:rPr>
              <a:t> — </a:t>
            </a:r>
            <a:r>
              <a:rPr lang="uk-UA" sz="2000" dirty="0">
                <a:solidFill>
                  <a:srgbClr val="333333"/>
                </a:solidFill>
                <a:latin typeface="Times New Roman" panose="02020603050405020304" pitchFamily="18" charset="0"/>
                <a:cs typeface="Times New Roman" panose="02020603050405020304" pitchFamily="18" charset="0"/>
              </a:rPr>
              <a:t>до карбоангідрази, </a:t>
            </a:r>
            <a:r>
              <a:rPr lang="en-AU" sz="2000" b="1" dirty="0">
                <a:solidFill>
                  <a:srgbClr val="333333"/>
                </a:solidFill>
                <a:latin typeface="Times New Roman" panose="02020603050405020304" pitchFamily="18" charset="0"/>
                <a:cs typeface="Times New Roman" panose="02020603050405020304" pitchFamily="18" charset="0"/>
              </a:rPr>
              <a:t>Cu </a:t>
            </a:r>
            <a:r>
              <a:rPr lang="en-AU" sz="2000" dirty="0">
                <a:solidFill>
                  <a:srgbClr val="333333"/>
                </a:solidFill>
                <a:latin typeface="Times New Roman" panose="02020603050405020304" pitchFamily="18" charset="0"/>
                <a:cs typeface="Times New Roman" panose="02020603050405020304" pitchFamily="18" charset="0"/>
              </a:rPr>
              <a:t>— </a:t>
            </a:r>
            <a:r>
              <a:rPr lang="uk-UA" sz="2000" dirty="0">
                <a:solidFill>
                  <a:srgbClr val="333333"/>
                </a:solidFill>
                <a:latin typeface="Times New Roman" panose="02020603050405020304" pitchFamily="18" charset="0"/>
                <a:cs typeface="Times New Roman" panose="02020603050405020304" pitchFamily="18" charset="0"/>
              </a:rPr>
              <a:t>до поліфенолоксидази, </a:t>
            </a:r>
            <a:r>
              <a:rPr lang="en-AU" sz="2000" dirty="0">
                <a:solidFill>
                  <a:srgbClr val="333333"/>
                </a:solidFill>
                <a:latin typeface="Times New Roman" panose="02020603050405020304" pitchFamily="18" charset="0"/>
                <a:cs typeface="Times New Roman" panose="02020603050405020304" pitchFamily="18" charset="0"/>
              </a:rPr>
              <a:t>Mn — </a:t>
            </a:r>
            <a:r>
              <a:rPr lang="uk-UA" sz="2000" dirty="0">
                <a:solidFill>
                  <a:srgbClr val="333333"/>
                </a:solidFill>
                <a:latin typeface="Times New Roman" panose="02020603050405020304" pitchFamily="18" charset="0"/>
                <a:cs typeface="Times New Roman" panose="02020603050405020304" pitchFamily="18" charset="0"/>
              </a:rPr>
              <a:t>до аргінази, </a:t>
            </a:r>
            <a:r>
              <a:rPr lang="en-AU" sz="2000" b="1" dirty="0">
                <a:solidFill>
                  <a:srgbClr val="333333"/>
                </a:solidFill>
                <a:latin typeface="Times New Roman" panose="02020603050405020304" pitchFamily="18" charset="0"/>
                <a:cs typeface="Times New Roman" panose="02020603050405020304" pitchFamily="18" charset="0"/>
              </a:rPr>
              <a:t>Mo</a:t>
            </a:r>
            <a:r>
              <a:rPr lang="en-AU" sz="2000" dirty="0">
                <a:solidFill>
                  <a:srgbClr val="333333"/>
                </a:solidFill>
                <a:latin typeface="Times New Roman" panose="02020603050405020304" pitchFamily="18" charset="0"/>
                <a:cs typeface="Times New Roman" panose="02020603050405020304" pitchFamily="18" charset="0"/>
              </a:rPr>
              <a:t> — </a:t>
            </a:r>
            <a:r>
              <a:rPr lang="uk-UA" sz="2000" dirty="0">
                <a:solidFill>
                  <a:srgbClr val="333333"/>
                </a:solidFill>
                <a:latin typeface="Times New Roman" panose="02020603050405020304" pitchFamily="18" charset="0"/>
                <a:cs typeface="Times New Roman" panose="02020603050405020304" pitchFamily="18" charset="0"/>
              </a:rPr>
              <a:t>до ксантиноксидази; вітамінів: </a:t>
            </a:r>
            <a:r>
              <a:rPr lang="en-AU" sz="2000" b="1" dirty="0">
                <a:solidFill>
                  <a:srgbClr val="333333"/>
                </a:solidFill>
                <a:latin typeface="Times New Roman" panose="02020603050405020304" pitchFamily="18" charset="0"/>
                <a:cs typeface="Times New Roman" panose="02020603050405020304" pitchFamily="18" charset="0"/>
              </a:rPr>
              <a:t>Co </a:t>
            </a:r>
            <a:r>
              <a:rPr lang="en-AU" sz="2000" dirty="0">
                <a:solidFill>
                  <a:srgbClr val="333333"/>
                </a:solidFill>
                <a:latin typeface="Times New Roman" panose="02020603050405020304" pitchFamily="18" charset="0"/>
                <a:cs typeface="Times New Roman" panose="02020603050405020304" pitchFamily="18" charset="0"/>
              </a:rPr>
              <a:t>— </a:t>
            </a:r>
            <a:r>
              <a:rPr lang="uk-UA" sz="2000" dirty="0">
                <a:solidFill>
                  <a:srgbClr val="333333"/>
                </a:solidFill>
                <a:latin typeface="Times New Roman" panose="02020603050405020304" pitchFamily="18" charset="0"/>
                <a:cs typeface="Times New Roman" panose="02020603050405020304" pitchFamily="18" charset="0"/>
              </a:rPr>
              <a:t>до складу вітаміну </a:t>
            </a:r>
            <a:r>
              <a:rPr lang="en-AU" sz="2000" b="1" dirty="0">
                <a:solidFill>
                  <a:srgbClr val="333333"/>
                </a:solidFill>
                <a:latin typeface="Times New Roman" panose="02020603050405020304" pitchFamily="18" charset="0"/>
                <a:cs typeface="Times New Roman" panose="02020603050405020304" pitchFamily="18" charset="0"/>
              </a:rPr>
              <a:t>B</a:t>
            </a:r>
            <a:r>
              <a:rPr lang="en-AU" sz="2000" b="1" baseline="-25000" dirty="0">
                <a:solidFill>
                  <a:srgbClr val="333333"/>
                </a:solidFill>
                <a:latin typeface="Times New Roman" panose="02020603050405020304" pitchFamily="18" charset="0"/>
                <a:cs typeface="Times New Roman" panose="02020603050405020304" pitchFamily="18" charset="0"/>
              </a:rPr>
              <a:t>12</a:t>
            </a:r>
            <a:r>
              <a:rPr lang="en-AU" sz="2000" b="1" dirty="0">
                <a:solidFill>
                  <a:srgbClr val="333333"/>
                </a:solidFill>
                <a:latin typeface="Times New Roman" panose="02020603050405020304" pitchFamily="18" charset="0"/>
                <a:cs typeface="Times New Roman" panose="02020603050405020304" pitchFamily="18" charset="0"/>
              </a:rPr>
              <a:t>;</a:t>
            </a:r>
            <a:r>
              <a:rPr lang="en-AU" sz="2000" dirty="0">
                <a:solidFill>
                  <a:srgbClr val="333333"/>
                </a:solidFill>
                <a:latin typeface="Times New Roman" panose="02020603050405020304" pitchFamily="18" charset="0"/>
                <a:cs typeface="Times New Roman" panose="02020603050405020304" pitchFamily="18" charset="0"/>
              </a:rPr>
              <a:t> </a:t>
            </a:r>
            <a:r>
              <a:rPr lang="uk-UA" sz="2000" dirty="0">
                <a:solidFill>
                  <a:srgbClr val="333333"/>
                </a:solidFill>
                <a:latin typeface="Times New Roman" panose="02020603050405020304" pitchFamily="18" charset="0"/>
                <a:cs typeface="Times New Roman" panose="02020603050405020304" pitchFamily="18" charset="0"/>
              </a:rPr>
              <a:t>гормонів: </a:t>
            </a:r>
            <a:r>
              <a:rPr lang="en-AU" sz="2000" b="1" dirty="0">
                <a:solidFill>
                  <a:srgbClr val="333333"/>
                </a:solidFill>
                <a:latin typeface="Times New Roman" panose="02020603050405020304" pitchFamily="18" charset="0"/>
                <a:cs typeface="Times New Roman" panose="02020603050405020304" pitchFamily="18" charset="0"/>
              </a:rPr>
              <a:t>I </a:t>
            </a:r>
            <a:r>
              <a:rPr lang="en-AU" sz="2000" dirty="0">
                <a:solidFill>
                  <a:srgbClr val="333333"/>
                </a:solidFill>
                <a:latin typeface="Times New Roman" panose="02020603050405020304" pitchFamily="18" charset="0"/>
                <a:cs typeface="Times New Roman" panose="02020603050405020304" pitchFamily="18" charset="0"/>
              </a:rPr>
              <a:t>— </a:t>
            </a:r>
            <a:r>
              <a:rPr lang="uk-UA" sz="2000" dirty="0">
                <a:solidFill>
                  <a:srgbClr val="333333"/>
                </a:solidFill>
                <a:latin typeface="Times New Roman" panose="02020603050405020304" pitchFamily="18" charset="0"/>
                <a:cs typeface="Times New Roman" panose="02020603050405020304" pitchFamily="18" charset="0"/>
              </a:rPr>
              <a:t>до тироксину, </a:t>
            </a:r>
            <a:r>
              <a:rPr lang="en-AU" sz="2000" b="1" dirty="0">
                <a:solidFill>
                  <a:srgbClr val="333333"/>
                </a:solidFill>
                <a:latin typeface="Times New Roman" panose="02020603050405020304" pitchFamily="18" charset="0"/>
                <a:cs typeface="Times New Roman" panose="02020603050405020304" pitchFamily="18" charset="0"/>
              </a:rPr>
              <a:t>Zn </a:t>
            </a:r>
            <a:r>
              <a:rPr lang="uk-UA" sz="2000" b="1" dirty="0">
                <a:solidFill>
                  <a:srgbClr val="333333"/>
                </a:solidFill>
                <a:latin typeface="Times New Roman" panose="02020603050405020304" pitchFamily="18" charset="0"/>
                <a:cs typeface="Times New Roman" panose="02020603050405020304" pitchFamily="18" charset="0"/>
              </a:rPr>
              <a:t>і </a:t>
            </a:r>
            <a:r>
              <a:rPr lang="en-AU" sz="2000" b="1" dirty="0">
                <a:solidFill>
                  <a:srgbClr val="333333"/>
                </a:solidFill>
                <a:latin typeface="Times New Roman" panose="02020603050405020304" pitchFamily="18" charset="0"/>
                <a:cs typeface="Times New Roman" panose="02020603050405020304" pitchFamily="18" charset="0"/>
              </a:rPr>
              <a:t>Co </a:t>
            </a:r>
            <a:r>
              <a:rPr lang="en-AU" sz="2000" dirty="0">
                <a:solidFill>
                  <a:srgbClr val="333333"/>
                </a:solidFill>
                <a:latin typeface="Times New Roman" panose="02020603050405020304" pitchFamily="18" charset="0"/>
                <a:cs typeface="Times New Roman" panose="02020603050405020304" pitchFamily="18" charset="0"/>
              </a:rPr>
              <a:t>— </a:t>
            </a:r>
            <a:r>
              <a:rPr lang="uk-UA" sz="2000" dirty="0">
                <a:solidFill>
                  <a:srgbClr val="333333"/>
                </a:solidFill>
                <a:latin typeface="Times New Roman" panose="02020603050405020304" pitchFamily="18" charset="0"/>
                <a:cs typeface="Times New Roman" panose="02020603050405020304" pitchFamily="18" charset="0"/>
              </a:rPr>
              <a:t>до інсуліну; дихальних пігментів: </a:t>
            </a:r>
            <a:r>
              <a:rPr lang="en-AU" sz="2000" b="1" dirty="0">
                <a:solidFill>
                  <a:srgbClr val="333333"/>
                </a:solidFill>
                <a:latin typeface="Times New Roman" panose="02020603050405020304" pitchFamily="18" charset="0"/>
                <a:cs typeface="Times New Roman" panose="02020603050405020304" pitchFamily="18" charset="0"/>
              </a:rPr>
              <a:t>Fe</a:t>
            </a:r>
            <a:r>
              <a:rPr lang="en-AU" sz="2000" dirty="0">
                <a:solidFill>
                  <a:srgbClr val="333333"/>
                </a:solidFill>
                <a:latin typeface="Times New Roman" panose="02020603050405020304" pitchFamily="18" charset="0"/>
                <a:cs typeface="Times New Roman" panose="02020603050405020304" pitchFamily="18" charset="0"/>
              </a:rPr>
              <a:t> — </a:t>
            </a:r>
            <a:r>
              <a:rPr lang="uk-UA" sz="2000" dirty="0">
                <a:solidFill>
                  <a:srgbClr val="333333"/>
                </a:solidFill>
                <a:latin typeface="Times New Roman" panose="02020603050405020304" pitchFamily="18" charset="0"/>
                <a:cs typeface="Times New Roman" panose="02020603050405020304" pitchFamily="18" charset="0"/>
              </a:rPr>
              <a:t>до гемоглобіну та інших залізовмісних пігментів, </a:t>
            </a:r>
            <a:r>
              <a:rPr lang="en-AU" sz="2000" b="1" dirty="0">
                <a:solidFill>
                  <a:srgbClr val="333333"/>
                </a:solidFill>
                <a:latin typeface="Times New Roman" panose="02020603050405020304" pitchFamily="18" charset="0"/>
                <a:cs typeface="Times New Roman" panose="02020603050405020304" pitchFamily="18" charset="0"/>
              </a:rPr>
              <a:t>Cu </a:t>
            </a:r>
            <a:r>
              <a:rPr lang="en-AU" sz="2000" dirty="0">
                <a:solidFill>
                  <a:srgbClr val="333333"/>
                </a:solidFill>
                <a:latin typeface="Times New Roman" panose="02020603050405020304" pitchFamily="18" charset="0"/>
                <a:cs typeface="Times New Roman" panose="02020603050405020304" pitchFamily="18" charset="0"/>
              </a:rPr>
              <a:t>— </a:t>
            </a:r>
            <a:r>
              <a:rPr lang="uk-UA" sz="2000" dirty="0">
                <a:solidFill>
                  <a:srgbClr val="333333"/>
                </a:solidFill>
                <a:latin typeface="Times New Roman" panose="02020603050405020304" pitchFamily="18" charset="0"/>
                <a:cs typeface="Times New Roman" panose="02020603050405020304" pitchFamily="18" charset="0"/>
              </a:rPr>
              <a:t>до гемоціаніну. </a:t>
            </a:r>
            <a:endParaRPr lang="uk-UA" sz="2000" dirty="0" smtClean="0">
              <a:solidFill>
                <a:srgbClr val="333333"/>
              </a:solidFill>
              <a:latin typeface="Times New Roman" panose="02020603050405020304" pitchFamily="18" charset="0"/>
              <a:cs typeface="Times New Roman" panose="02020603050405020304" pitchFamily="18" charset="0"/>
            </a:endParaRPr>
          </a:p>
          <a:p>
            <a:r>
              <a:rPr lang="uk-UA" sz="2400" dirty="0" smtClean="0">
                <a:solidFill>
                  <a:srgbClr val="333333"/>
                </a:solidFill>
                <a:latin typeface="Times New Roman" panose="02020603050405020304" pitchFamily="18" charset="0"/>
                <a:cs typeface="Times New Roman" panose="02020603050405020304" pitchFamily="18" charset="0"/>
              </a:rPr>
              <a:t>Деякі </a:t>
            </a:r>
            <a:r>
              <a:rPr lang="uk-UA" sz="2400" b="1" dirty="0" smtClean="0">
                <a:solidFill>
                  <a:srgbClr val="333333"/>
                </a:solidFill>
                <a:latin typeface="Times New Roman" panose="02020603050405020304" pitchFamily="18" charset="0"/>
                <a:cs typeface="Times New Roman" panose="02020603050405020304" pitchFamily="18" charset="0"/>
              </a:rPr>
              <a:t>мікроелементи</a:t>
            </a:r>
            <a:r>
              <a:rPr lang="uk-UA" sz="2400" dirty="0" smtClean="0">
                <a:solidFill>
                  <a:srgbClr val="333333"/>
                </a:solidFill>
                <a:latin typeface="Times New Roman" panose="02020603050405020304" pitchFamily="18" charset="0"/>
                <a:cs typeface="Times New Roman" panose="02020603050405020304" pitchFamily="18" charset="0"/>
              </a:rPr>
              <a:t> </a:t>
            </a:r>
            <a:r>
              <a:rPr lang="uk-UA" sz="2400" dirty="0">
                <a:solidFill>
                  <a:srgbClr val="333333"/>
                </a:solidFill>
                <a:latin typeface="Times New Roman" panose="02020603050405020304" pitchFamily="18" charset="0"/>
                <a:cs typeface="Times New Roman" panose="02020603050405020304" pitchFamily="18" charset="0"/>
              </a:rPr>
              <a:t>впливають на </a:t>
            </a:r>
            <a:r>
              <a:rPr lang="uk-UA" sz="2400" b="1" dirty="0">
                <a:solidFill>
                  <a:srgbClr val="333333"/>
                </a:solidFill>
                <a:latin typeface="Times New Roman" panose="02020603050405020304" pitchFamily="18" charset="0"/>
                <a:cs typeface="Times New Roman" panose="02020603050405020304" pitchFamily="18" charset="0"/>
              </a:rPr>
              <a:t>здатність до росту </a:t>
            </a:r>
            <a:r>
              <a:rPr lang="uk-UA" sz="2400" dirty="0">
                <a:solidFill>
                  <a:srgbClr val="333333"/>
                </a:solidFill>
                <a:latin typeface="Times New Roman" panose="02020603050405020304" pitchFamily="18" charset="0"/>
                <a:cs typeface="Times New Roman" panose="02020603050405020304" pitchFamily="18" charset="0"/>
              </a:rPr>
              <a:t>(</a:t>
            </a:r>
            <a:r>
              <a:rPr lang="en-AU" sz="2400" b="1" dirty="0">
                <a:solidFill>
                  <a:srgbClr val="333333"/>
                </a:solidFill>
                <a:latin typeface="Times New Roman" panose="02020603050405020304" pitchFamily="18" charset="0"/>
                <a:cs typeface="Times New Roman" panose="02020603050405020304" pitchFamily="18" charset="0"/>
              </a:rPr>
              <a:t>Mn, Zn, I), </a:t>
            </a:r>
            <a:r>
              <a:rPr lang="uk-UA" sz="2400" b="1" dirty="0">
                <a:solidFill>
                  <a:srgbClr val="333333"/>
                </a:solidFill>
                <a:latin typeface="Times New Roman" panose="02020603050405020304" pitchFamily="18" charset="0"/>
                <a:cs typeface="Times New Roman" panose="02020603050405020304" pitchFamily="18" charset="0"/>
              </a:rPr>
              <a:t>розмноження (</a:t>
            </a:r>
            <a:r>
              <a:rPr lang="en-AU" sz="2400" b="1" dirty="0">
                <a:solidFill>
                  <a:srgbClr val="333333"/>
                </a:solidFill>
                <a:latin typeface="Times New Roman" panose="02020603050405020304" pitchFamily="18" charset="0"/>
                <a:cs typeface="Times New Roman" panose="02020603050405020304" pitchFamily="18" charset="0"/>
              </a:rPr>
              <a:t>Mn, Zn), </a:t>
            </a:r>
            <a:r>
              <a:rPr lang="uk-UA" sz="2400" b="1" dirty="0">
                <a:solidFill>
                  <a:srgbClr val="333333"/>
                </a:solidFill>
                <a:latin typeface="Times New Roman" panose="02020603050405020304" pitchFamily="18" charset="0"/>
                <a:cs typeface="Times New Roman" panose="02020603050405020304" pitchFamily="18" charset="0"/>
              </a:rPr>
              <a:t>кровотворення (</a:t>
            </a:r>
            <a:r>
              <a:rPr lang="en-AU" sz="2400" b="1" dirty="0">
                <a:solidFill>
                  <a:srgbClr val="333333"/>
                </a:solidFill>
                <a:latin typeface="Times New Roman" panose="02020603050405020304" pitchFamily="18" charset="0"/>
                <a:cs typeface="Times New Roman" panose="02020603050405020304" pitchFamily="18" charset="0"/>
              </a:rPr>
              <a:t>Fe, Cu, Co</a:t>
            </a:r>
            <a:r>
              <a:rPr lang="en-AU" sz="2400" dirty="0">
                <a:solidFill>
                  <a:srgbClr val="333333"/>
                </a:solidFill>
                <a:latin typeface="Times New Roman" panose="02020603050405020304" pitchFamily="18" charset="0"/>
                <a:cs typeface="Times New Roman" panose="02020603050405020304" pitchFamily="18" charset="0"/>
              </a:rPr>
              <a:t>), </a:t>
            </a:r>
            <a:r>
              <a:rPr lang="uk-UA" sz="2400" dirty="0">
                <a:solidFill>
                  <a:srgbClr val="333333"/>
                </a:solidFill>
                <a:latin typeface="Times New Roman" panose="02020603050405020304" pitchFamily="18" charset="0"/>
                <a:cs typeface="Times New Roman" panose="02020603050405020304" pitchFamily="18" charset="0"/>
              </a:rPr>
              <a:t>на процеси </a:t>
            </a:r>
            <a:r>
              <a:rPr lang="uk-UA" sz="2400" b="1" dirty="0">
                <a:solidFill>
                  <a:srgbClr val="333333"/>
                </a:solidFill>
                <a:latin typeface="Times New Roman" panose="02020603050405020304" pitchFamily="18" charset="0"/>
                <a:cs typeface="Times New Roman" panose="02020603050405020304" pitchFamily="18" charset="0"/>
              </a:rPr>
              <a:t>дихання тканин (</a:t>
            </a:r>
            <a:r>
              <a:rPr lang="en-AU" sz="2400" b="1" dirty="0">
                <a:solidFill>
                  <a:srgbClr val="333333"/>
                </a:solidFill>
                <a:latin typeface="Times New Roman" panose="02020603050405020304" pitchFamily="18" charset="0"/>
                <a:cs typeface="Times New Roman" panose="02020603050405020304" pitchFamily="18" charset="0"/>
              </a:rPr>
              <a:t>Cu, Zn), </a:t>
            </a:r>
            <a:r>
              <a:rPr lang="uk-UA" sz="2400" dirty="0">
                <a:solidFill>
                  <a:srgbClr val="333333"/>
                </a:solidFill>
                <a:latin typeface="Times New Roman" panose="02020603050405020304" pitchFamily="18" charset="0"/>
                <a:cs typeface="Times New Roman" panose="02020603050405020304" pitchFamily="18" charset="0"/>
              </a:rPr>
              <a:t>внутрішньоклітинного обміну тощо. </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4079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04281" y="369651"/>
            <a:ext cx="11751012" cy="6063573"/>
          </a:xfrm>
          <a:solidFill>
            <a:schemeClr val="tx2">
              <a:lumMod val="75000"/>
            </a:schemeClr>
          </a:solidFill>
        </p:spPr>
        <p:txBody>
          <a:bodyPr>
            <a:normAutofit lnSpcReduction="10000"/>
          </a:bodyPr>
          <a:lstStyle/>
          <a:p>
            <a:pPr marL="0" indent="0">
              <a:buNone/>
            </a:pPr>
            <a:r>
              <a:rPr lang="uk-UA" sz="2400" b="1" dirty="0" smtClean="0">
                <a:solidFill>
                  <a:schemeClr val="bg1"/>
                </a:solidFill>
                <a:latin typeface="Times New Roman" panose="02020603050405020304" pitchFamily="18" charset="0"/>
                <a:cs typeface="Times New Roman" panose="02020603050405020304" pitchFamily="18" charset="0"/>
              </a:rPr>
              <a:t>                ЯКИМ ЧИНОМ ВИЗНАЧАЮТЬ КАЛОРІЙНІСТЬ ПРОДУКТІВ?</a:t>
            </a:r>
          </a:p>
          <a:p>
            <a:pPr marL="0" indent="0" algn="just">
              <a:buNone/>
            </a:pPr>
            <a:r>
              <a:rPr lang="uk-UA" sz="2400" b="1" dirty="0" smtClean="0">
                <a:solidFill>
                  <a:schemeClr val="bg1"/>
                </a:solidFill>
                <a:latin typeface="Times New Roman" panose="02020603050405020304" pitchFamily="18" charset="0"/>
                <a:cs typeface="Times New Roman" panose="02020603050405020304" pitchFamily="18" charset="0"/>
              </a:rPr>
              <a:t>    Калорійність </a:t>
            </a:r>
            <a:r>
              <a:rPr lang="uk-UA" sz="2400" b="1" dirty="0">
                <a:solidFill>
                  <a:schemeClr val="bg1"/>
                </a:solidFill>
                <a:latin typeface="Times New Roman" panose="02020603050405020304" pitchFamily="18" charset="0"/>
                <a:cs typeface="Times New Roman" panose="02020603050405020304" pitchFamily="18" charset="0"/>
              </a:rPr>
              <a:t>їжі</a:t>
            </a:r>
            <a:r>
              <a:rPr lang="uk-UA" sz="2400" dirty="0">
                <a:solidFill>
                  <a:schemeClr val="bg1"/>
                </a:solidFill>
                <a:latin typeface="Times New Roman" panose="02020603050405020304" pitchFamily="18" charset="0"/>
                <a:cs typeface="Times New Roman" panose="02020603050405020304" pitchFamily="18" charset="0"/>
              </a:rPr>
              <a:t> - це кількість енергії, яку ми отримуємо, повністю засвоюючи той чи інший продукт. Вчені навчилися досвідченим шляхом з'ясовувати цю величину. Для цього вибраний продукт поміщають у калориметр, спалюють і заміряють виділене тепло. Окремо в камері калориметра заміряють тепло, що виділяється випробовуваним людиною, і переводять отриману величину в «спалені» калорії (завдяки цьому дізнаються реальну, тобто фізіологічну цінність їжі). </a:t>
            </a:r>
            <a:endParaRPr lang="uk-UA" sz="2400" dirty="0" smtClean="0">
              <a:solidFill>
                <a:schemeClr val="bg1"/>
              </a:solidFill>
              <a:latin typeface="Times New Roman" panose="02020603050405020304" pitchFamily="18" charset="0"/>
              <a:cs typeface="Times New Roman" panose="02020603050405020304" pitchFamily="18" charset="0"/>
            </a:endParaRPr>
          </a:p>
          <a:p>
            <a:pPr marL="0" indent="0" algn="ctr">
              <a:buNone/>
            </a:pPr>
            <a:r>
              <a:rPr lang="uk-UA" sz="2400" b="1" dirty="0" smtClean="0">
                <a:solidFill>
                  <a:schemeClr val="bg1"/>
                </a:solidFill>
                <a:latin typeface="Times New Roman" panose="02020603050405020304" pitchFamily="18" charset="0"/>
                <a:cs typeface="Times New Roman" panose="02020603050405020304" pitchFamily="18" charset="0"/>
              </a:rPr>
              <a:t>   </a:t>
            </a:r>
            <a:r>
              <a:rPr lang="uk-UA" sz="2400" b="1" dirty="0" smtClean="0">
                <a:solidFill>
                  <a:srgbClr val="FF0000"/>
                </a:solidFill>
                <a:latin typeface="Times New Roman" panose="02020603050405020304" pitchFamily="18" charset="0"/>
                <a:cs typeface="Times New Roman" panose="02020603050405020304" pitchFamily="18" charset="0"/>
              </a:rPr>
              <a:t>Ці </a:t>
            </a:r>
            <a:r>
              <a:rPr lang="uk-UA" sz="2400" b="1" dirty="0">
                <a:solidFill>
                  <a:srgbClr val="FF0000"/>
                </a:solidFill>
                <a:latin typeface="Times New Roman" panose="02020603050405020304" pitchFamily="18" charset="0"/>
                <a:cs typeface="Times New Roman" panose="02020603050405020304" pitchFamily="18" charset="0"/>
              </a:rPr>
              <a:t>дві величини не співпадають - обмін речовин у людському організмі не здатний до абсолютного окислення</a:t>
            </a:r>
            <a:r>
              <a:rPr lang="uk-UA" sz="2400" b="1" dirty="0" smtClean="0">
                <a:solidFill>
                  <a:srgbClr val="FF0000"/>
                </a:solidFill>
                <a:latin typeface="Times New Roman" panose="02020603050405020304" pitchFamily="18" charset="0"/>
                <a:cs typeface="Times New Roman" panose="02020603050405020304" pitchFamily="18" charset="0"/>
              </a:rPr>
              <a:t>.</a:t>
            </a:r>
          </a:p>
          <a:p>
            <a:pPr marL="0" indent="0" algn="just">
              <a:buNone/>
            </a:pPr>
            <a:r>
              <a:rPr lang="uk-UA" sz="2400" b="1" dirty="0" smtClean="0">
                <a:solidFill>
                  <a:schemeClr val="bg1"/>
                </a:solidFill>
                <a:latin typeface="Times New Roman" panose="02020603050405020304" pitchFamily="18" charset="0"/>
                <a:cs typeface="Times New Roman" panose="02020603050405020304" pitchFamily="18" charset="0"/>
              </a:rPr>
              <a:t>   ЧИМ ВІДРІЗНЯЄТЬСЯ ХАРЧОВА ТА ЕНЕРГЕТИЧНА ЦІННІСТЬ  ПРОДУКТІВ?</a:t>
            </a:r>
          </a:p>
          <a:p>
            <a:pPr marL="0" indent="0" algn="just">
              <a:buNone/>
            </a:pPr>
            <a:r>
              <a:rPr lang="uk-UA" sz="2400" dirty="0" smtClean="0">
                <a:solidFill>
                  <a:schemeClr val="bg1"/>
                </a:solidFill>
                <a:latin typeface="Times New Roman" panose="02020603050405020304" pitchFamily="18" charset="0"/>
                <a:cs typeface="Times New Roman" panose="02020603050405020304" pitchFamily="18" charset="0"/>
              </a:rPr>
              <a:t>   Іноді </a:t>
            </a:r>
            <a:r>
              <a:rPr lang="uk-UA" sz="2400" dirty="0">
                <a:solidFill>
                  <a:schemeClr val="bg1"/>
                </a:solidFill>
                <a:latin typeface="Times New Roman" panose="02020603050405020304" pitchFamily="18" charset="0"/>
                <a:cs typeface="Times New Roman" panose="02020603050405020304" pitchFamily="18" charset="0"/>
              </a:rPr>
              <a:t>ці поняття поєднуються в нашій свідомості, між тим, вони мають зовсім різні характеристики. </a:t>
            </a:r>
            <a:endParaRPr lang="uk-UA" sz="2400" dirty="0" smtClean="0">
              <a:solidFill>
                <a:schemeClr val="bg1"/>
              </a:solidFill>
              <a:latin typeface="Times New Roman" panose="02020603050405020304" pitchFamily="18" charset="0"/>
              <a:cs typeface="Times New Roman" panose="02020603050405020304" pitchFamily="18" charset="0"/>
            </a:endParaRPr>
          </a:p>
          <a:p>
            <a:pPr marL="0" indent="0" algn="just">
              <a:buNone/>
            </a:pPr>
            <a:r>
              <a:rPr lang="uk-UA" sz="2400" b="1" dirty="0" smtClean="0">
                <a:solidFill>
                  <a:schemeClr val="bg1"/>
                </a:solidFill>
                <a:latin typeface="Times New Roman" panose="02020603050405020304" pitchFamily="18" charset="0"/>
                <a:cs typeface="Times New Roman" panose="02020603050405020304" pitchFamily="18" charset="0"/>
              </a:rPr>
              <a:t>Енергетична </a:t>
            </a:r>
            <a:r>
              <a:rPr lang="uk-UA" sz="2400" b="1" dirty="0">
                <a:solidFill>
                  <a:schemeClr val="bg1"/>
                </a:solidFill>
                <a:latin typeface="Times New Roman" panose="02020603050405020304" pitchFamily="18" charset="0"/>
                <a:cs typeface="Times New Roman" panose="02020603050405020304" pitchFamily="18" charset="0"/>
              </a:rPr>
              <a:t>цінність </a:t>
            </a:r>
            <a:r>
              <a:rPr lang="uk-UA" sz="2400" dirty="0">
                <a:solidFill>
                  <a:schemeClr val="bg1"/>
                </a:solidFill>
                <a:latin typeface="Times New Roman" panose="02020603050405020304" pitchFamily="18" charset="0"/>
                <a:cs typeface="Times New Roman" panose="02020603050405020304" pitchFamily="18" charset="0"/>
              </a:rPr>
              <a:t>- це та енергетичне підживлення, яку ми отримуємо з </a:t>
            </a:r>
            <a:r>
              <a:rPr lang="uk-UA" sz="2400" dirty="0" smtClean="0">
                <a:solidFill>
                  <a:schemeClr val="bg1"/>
                </a:solidFill>
                <a:latin typeface="Times New Roman" panose="02020603050405020304" pitchFamily="18" charset="0"/>
                <a:cs typeface="Times New Roman" panose="02020603050405020304" pitchFamily="18" charset="0"/>
              </a:rPr>
              <a:t>їжею </a:t>
            </a:r>
            <a:r>
              <a:rPr lang="uk-UA" sz="2400" b="1" dirty="0">
                <a:solidFill>
                  <a:schemeClr val="bg1"/>
                </a:solidFill>
                <a:latin typeface="Times New Roman" panose="02020603050405020304" pitchFamily="18" charset="0"/>
                <a:cs typeface="Times New Roman" panose="02020603050405020304" pitchFamily="18" charset="0"/>
              </a:rPr>
              <a:t>Х</a:t>
            </a:r>
            <a:r>
              <a:rPr lang="uk-UA" sz="2400" b="1" dirty="0" smtClean="0">
                <a:solidFill>
                  <a:schemeClr val="bg1"/>
                </a:solidFill>
                <a:latin typeface="Times New Roman" panose="02020603050405020304" pitchFamily="18" charset="0"/>
                <a:cs typeface="Times New Roman" panose="02020603050405020304" pitchFamily="18" charset="0"/>
              </a:rPr>
              <a:t>арчова </a:t>
            </a:r>
            <a:r>
              <a:rPr lang="uk-UA" sz="2400" b="1" dirty="0">
                <a:solidFill>
                  <a:schemeClr val="bg1"/>
                </a:solidFill>
                <a:latin typeface="Times New Roman" panose="02020603050405020304" pitchFamily="18" charset="0"/>
                <a:cs typeface="Times New Roman" panose="02020603050405020304" pitchFamily="18" charset="0"/>
              </a:rPr>
              <a:t>цінність </a:t>
            </a:r>
            <a:r>
              <a:rPr lang="uk-UA" sz="2400" dirty="0">
                <a:solidFill>
                  <a:schemeClr val="bg1"/>
                </a:solidFill>
                <a:latin typeface="Times New Roman" panose="02020603050405020304" pitchFamily="18" charset="0"/>
                <a:cs typeface="Times New Roman" panose="02020603050405020304" pitchFamily="18" charset="0"/>
              </a:rPr>
              <a:t>- вміст у ній жирів, білків і вуглеводів (з розрахунку на 100 г продукту).</a:t>
            </a:r>
          </a:p>
          <a:p>
            <a:endParaRPr lang="uk-UA" sz="2400" dirty="0">
              <a:solidFill>
                <a:schemeClr val="bg1"/>
              </a:solidFill>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38549731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04281" y="369651"/>
            <a:ext cx="11751012" cy="6063573"/>
          </a:xfrm>
          <a:solidFill>
            <a:schemeClr val="tx2">
              <a:lumMod val="75000"/>
            </a:schemeClr>
          </a:solidFill>
        </p:spPr>
        <p:txBody>
          <a:bodyPr>
            <a:normAutofit/>
          </a:bodyPr>
          <a:lstStyle/>
          <a:p>
            <a:pPr marL="0" indent="0">
              <a:buNone/>
            </a:pPr>
            <a:r>
              <a:rPr lang="uk-UA" b="1" dirty="0" smtClean="0">
                <a:solidFill>
                  <a:schemeClr val="bg1"/>
                </a:solidFill>
                <a:latin typeface="Times New Roman" panose="02020603050405020304" pitchFamily="18" charset="0"/>
                <a:cs typeface="Times New Roman" panose="02020603050405020304" pitchFamily="18" charset="0"/>
              </a:rPr>
              <a:t>НЕВІДПОВІДНОСТІ КАЛОРІЙНОСТІ ПРОДУКТІВ</a:t>
            </a:r>
            <a:r>
              <a:rPr lang="uk-UA" dirty="0" smtClean="0">
                <a:solidFill>
                  <a:schemeClr val="bg1"/>
                </a:solidFill>
                <a:latin typeface="Times New Roman" panose="02020603050405020304" pitchFamily="18" charset="0"/>
                <a:cs typeface="Times New Roman" panose="02020603050405020304" pitchFamily="18" charset="0"/>
              </a:rPr>
              <a:t/>
            </a:r>
            <a:br>
              <a:rPr lang="uk-UA" dirty="0" smtClean="0">
                <a:solidFill>
                  <a:schemeClr val="bg1"/>
                </a:solidFill>
                <a:latin typeface="Times New Roman" panose="02020603050405020304" pitchFamily="18" charset="0"/>
                <a:cs typeface="Times New Roman" panose="02020603050405020304" pitchFamily="18" charset="0"/>
              </a:rPr>
            </a:br>
            <a:r>
              <a:rPr lang="uk-UA" dirty="0" smtClean="0">
                <a:solidFill>
                  <a:schemeClr val="bg1"/>
                </a:solidFill>
                <a:latin typeface="Times New Roman" panose="02020603050405020304" pitchFamily="18" charset="0"/>
                <a:cs typeface="Times New Roman" panose="02020603050405020304" pitchFamily="18" charset="0"/>
              </a:rPr>
              <a:t>Часто </a:t>
            </a:r>
            <a:r>
              <a:rPr lang="uk-UA" dirty="0">
                <a:solidFill>
                  <a:schemeClr val="bg1"/>
                </a:solidFill>
                <a:latin typeface="Times New Roman" panose="02020603050405020304" pitchFamily="18" charset="0"/>
                <a:cs typeface="Times New Roman" panose="02020603050405020304" pitchFamily="18" charset="0"/>
              </a:rPr>
              <a:t>можна помітити невідповідність калорійності одного і того ж продукту в різних таблицях. Американські, азійські, європейські дані калорійності відрізняються: овочі, фрукти і тварини вирощуються в різних умовах і хімічний склад якоюсь мірою різниться. Навіть врожайність овочів (фруктів) впливає на калорійність - чим вищий урожай, тим менше у плодах міститься вуглеводів, відповідно зменшується і </a:t>
            </a:r>
            <a:r>
              <a:rPr lang="uk-UA" dirty="0" smtClean="0">
                <a:solidFill>
                  <a:schemeClr val="bg1"/>
                </a:solidFill>
                <a:latin typeface="Times New Roman" panose="02020603050405020304" pitchFamily="18" charset="0"/>
                <a:cs typeface="Times New Roman" panose="02020603050405020304" pitchFamily="18" charset="0"/>
              </a:rPr>
              <a:t>калорійність.</a:t>
            </a:r>
          </a:p>
          <a:p>
            <a:pPr marL="0" indent="0">
              <a:buNone/>
            </a:pPr>
            <a:r>
              <a:rPr lang="uk-UA" b="1" dirty="0" smtClean="0">
                <a:solidFill>
                  <a:schemeClr val="bg1"/>
                </a:solidFill>
                <a:latin typeface="Times New Roman" panose="02020603050405020304" pitchFamily="18" charset="0"/>
                <a:cs typeface="Times New Roman" panose="02020603050405020304" pitchFamily="18" charset="0"/>
              </a:rPr>
              <a:t>Куди </a:t>
            </a:r>
            <a:r>
              <a:rPr lang="uk-UA" b="1" dirty="0">
                <a:solidFill>
                  <a:schemeClr val="bg1"/>
                </a:solidFill>
                <a:latin typeface="Times New Roman" panose="02020603050405020304" pitchFamily="18" charset="0"/>
                <a:cs typeface="Times New Roman" panose="02020603050405020304" pitchFamily="18" charset="0"/>
              </a:rPr>
              <a:t>йде енергія</a:t>
            </a:r>
            <a:r>
              <a:rPr lang="uk-UA" b="1" dirty="0" smtClean="0">
                <a:solidFill>
                  <a:schemeClr val="bg1"/>
                </a:solidFill>
                <a:latin typeface="Times New Roman" panose="02020603050405020304" pitchFamily="18" charset="0"/>
                <a:cs typeface="Times New Roman" panose="02020603050405020304" pitchFamily="18" charset="0"/>
              </a:rPr>
              <a:t>?</a:t>
            </a:r>
            <a:r>
              <a:rPr lang="uk-UA" dirty="0">
                <a:solidFill>
                  <a:schemeClr val="bg1"/>
                </a:solidFill>
                <a:latin typeface="Times New Roman" panose="02020603050405020304" pitchFamily="18" charset="0"/>
                <a:cs typeface="Times New Roman" panose="02020603050405020304" pitchFamily="18" charset="0"/>
              </a:rPr>
              <a:t/>
            </a:r>
            <a:br>
              <a:rPr lang="uk-UA" dirty="0">
                <a:solidFill>
                  <a:schemeClr val="bg1"/>
                </a:solidFill>
                <a:latin typeface="Times New Roman" panose="02020603050405020304" pitchFamily="18" charset="0"/>
                <a:cs typeface="Times New Roman" panose="02020603050405020304" pitchFamily="18" charset="0"/>
              </a:rPr>
            </a:br>
            <a:r>
              <a:rPr lang="uk-UA" dirty="0" smtClean="0">
                <a:solidFill>
                  <a:schemeClr val="bg1"/>
                </a:solidFill>
                <a:latin typeface="Times New Roman" panose="02020603050405020304" pitchFamily="18" charset="0"/>
                <a:cs typeface="Times New Roman" panose="02020603050405020304" pitchFamily="18" charset="0"/>
              </a:rPr>
              <a:t>Багато </a:t>
            </a:r>
            <a:r>
              <a:rPr lang="uk-UA" dirty="0">
                <a:solidFill>
                  <a:schemeClr val="bg1"/>
                </a:solidFill>
                <a:latin typeface="Times New Roman" panose="02020603050405020304" pitchFamily="18" charset="0"/>
                <a:cs typeface="Times New Roman" panose="02020603050405020304" pitchFamily="18" charset="0"/>
              </a:rPr>
              <a:t>з нас думають, що калорії спалюються лише в процесі руху, між тим навіть у сні наш організм витрачає багато енергії. Близько 60% енергетичного потенціалу йде на різні фізіологічні процеси (це ріст волосся, дихання, серцева діяльність, засвоєння їжі тощо). </a:t>
            </a:r>
            <a:endParaRPr lang="uk-UA" dirty="0" smtClean="0">
              <a:solidFill>
                <a:schemeClr val="bg1"/>
              </a:solidFill>
              <a:latin typeface="Times New Roman" panose="02020603050405020304" pitchFamily="18" charset="0"/>
              <a:cs typeface="Times New Roman" panose="02020603050405020304" pitchFamily="18" charset="0"/>
            </a:endParaRPr>
          </a:p>
          <a:p>
            <a:pPr marL="0" indent="0">
              <a:buNone/>
            </a:pPr>
            <a:r>
              <a:rPr lang="uk-UA" b="1" dirty="0" smtClean="0">
                <a:solidFill>
                  <a:schemeClr val="bg1"/>
                </a:solidFill>
                <a:latin typeface="Times New Roman" panose="02020603050405020304" pitchFamily="18" charset="0"/>
                <a:cs typeface="Times New Roman" panose="02020603050405020304" pitchFamily="18" charset="0"/>
              </a:rPr>
              <a:t>Фізіологічна </a:t>
            </a:r>
            <a:r>
              <a:rPr lang="uk-UA" b="1" dirty="0">
                <a:solidFill>
                  <a:schemeClr val="bg1"/>
                </a:solidFill>
                <a:latin typeface="Times New Roman" panose="02020603050405020304" pitchFamily="18" charset="0"/>
                <a:cs typeface="Times New Roman" panose="02020603050405020304" pitchFamily="18" charset="0"/>
              </a:rPr>
              <a:t>активність </a:t>
            </a:r>
            <a:r>
              <a:rPr lang="uk-UA" dirty="0">
                <a:solidFill>
                  <a:schemeClr val="bg1"/>
                </a:solidFill>
                <a:latin typeface="Times New Roman" panose="02020603050405020304" pitchFamily="18" charset="0"/>
                <a:cs typeface="Times New Roman" panose="02020603050405020304" pitchFamily="18" charset="0"/>
              </a:rPr>
              <a:t>середньостатистичного людини забирає всього </a:t>
            </a:r>
            <a:r>
              <a:rPr lang="uk-UA" b="1" dirty="0">
                <a:solidFill>
                  <a:schemeClr val="bg1"/>
                </a:solidFill>
                <a:latin typeface="Times New Roman" panose="02020603050405020304" pitchFamily="18" charset="0"/>
                <a:cs typeface="Times New Roman" panose="02020603050405020304" pitchFamily="18" charset="0"/>
              </a:rPr>
              <a:t>25-30%</a:t>
            </a:r>
            <a:r>
              <a:rPr lang="uk-UA" dirty="0">
                <a:solidFill>
                  <a:schemeClr val="bg1"/>
                </a:solidFill>
                <a:latin typeface="Times New Roman" panose="02020603050405020304" pitchFamily="18" charset="0"/>
                <a:cs typeface="Times New Roman" panose="02020603050405020304" pitchFamily="18" charset="0"/>
              </a:rPr>
              <a:t> засвоєних за день калорій (в ідеалі ця цифра повинна прагнути до 40</a:t>
            </a:r>
            <a:r>
              <a:rPr lang="uk-UA" dirty="0" smtClean="0">
                <a:solidFill>
                  <a:schemeClr val="bg1"/>
                </a:solidFill>
                <a:latin typeface="Times New Roman" panose="02020603050405020304" pitchFamily="18" charset="0"/>
                <a:cs typeface="Times New Roman" panose="02020603050405020304" pitchFamily="18" charset="0"/>
              </a:rPr>
              <a:t>%).</a:t>
            </a:r>
            <a:r>
              <a:rPr lang="uk-UA" dirty="0">
                <a:solidFill>
                  <a:schemeClr val="bg1"/>
                </a:solidFill>
                <a:latin typeface="Times New Roman" panose="02020603050405020304" pitchFamily="18" charset="0"/>
                <a:cs typeface="Times New Roman" panose="02020603050405020304" pitchFamily="18" charset="0"/>
              </a:rPr>
              <a:t/>
            </a:r>
            <a:br>
              <a:rPr lang="uk-UA" dirty="0">
                <a:solidFill>
                  <a:schemeClr val="bg1"/>
                </a:solidFill>
                <a:latin typeface="Times New Roman" panose="02020603050405020304" pitchFamily="18" charset="0"/>
                <a:cs typeface="Times New Roman" panose="02020603050405020304" pitchFamily="18" charset="0"/>
              </a:rPr>
            </a:br>
            <a:r>
              <a:rPr lang="uk-UA" b="1" dirty="0" smtClean="0">
                <a:solidFill>
                  <a:schemeClr val="bg1"/>
                </a:solidFill>
                <a:latin typeface="Times New Roman" panose="02020603050405020304" pitchFamily="18" charset="0"/>
                <a:cs typeface="Times New Roman" panose="02020603050405020304" pitchFamily="18" charset="0"/>
              </a:rPr>
              <a:t>Пасивний </a:t>
            </a:r>
            <a:r>
              <a:rPr lang="uk-UA" b="1" dirty="0">
                <a:solidFill>
                  <a:schemeClr val="bg1"/>
                </a:solidFill>
                <a:latin typeface="Times New Roman" panose="02020603050405020304" pitchFamily="18" charset="0"/>
                <a:cs typeface="Times New Roman" panose="02020603050405020304" pitchFamily="18" charset="0"/>
              </a:rPr>
              <a:t>спосіб життя </a:t>
            </a:r>
            <a:r>
              <a:rPr lang="uk-UA" dirty="0">
                <a:solidFill>
                  <a:schemeClr val="bg1"/>
                </a:solidFill>
                <a:latin typeface="Times New Roman" panose="02020603050405020304" pitchFamily="18" charset="0"/>
                <a:cs typeface="Times New Roman" panose="02020603050405020304" pitchFamily="18" charset="0"/>
              </a:rPr>
              <a:t>загрожує людині безліччю великих і дрібних неприємностей: в'ялістю м'язів, ожирінням, проблемами з серцем і судинами, збоєм обмінних процесів, </a:t>
            </a:r>
            <a:r>
              <a:rPr lang="uk-UA" dirty="0" smtClean="0">
                <a:solidFill>
                  <a:schemeClr val="bg1"/>
                </a:solidFill>
                <a:latin typeface="Times New Roman" panose="02020603050405020304" pitchFamily="18" charset="0"/>
                <a:cs typeface="Times New Roman" panose="02020603050405020304" pitchFamily="18" charset="0"/>
              </a:rPr>
              <a:t>цукровим діабетом.</a:t>
            </a:r>
            <a:r>
              <a:rPr lang="uk-UA" dirty="0">
                <a:solidFill>
                  <a:schemeClr val="bg1"/>
                </a:solidFill>
                <a:latin typeface="Times New Roman" panose="02020603050405020304" pitchFamily="18" charset="0"/>
                <a:cs typeface="Times New Roman" panose="02020603050405020304" pitchFamily="18" charset="0"/>
              </a:rPr>
              <a:t/>
            </a:r>
            <a:br>
              <a:rPr lang="uk-UA" dirty="0">
                <a:solidFill>
                  <a:schemeClr val="bg1"/>
                </a:solidFill>
                <a:latin typeface="Times New Roman" panose="02020603050405020304" pitchFamily="18" charset="0"/>
                <a:cs typeface="Times New Roman" panose="02020603050405020304" pitchFamily="18" charset="0"/>
              </a:rPr>
            </a:br>
            <a:r>
              <a:rPr lang="uk-UA" dirty="0" smtClean="0">
                <a:solidFill>
                  <a:schemeClr val="bg1"/>
                </a:solidFill>
                <a:latin typeface="Times New Roman" panose="02020603050405020304" pitchFamily="18" charset="0"/>
                <a:cs typeface="Times New Roman" panose="02020603050405020304" pitchFamily="18" charset="0"/>
              </a:rPr>
              <a:t>З'ївши </a:t>
            </a:r>
            <a:r>
              <a:rPr lang="uk-UA" dirty="0">
                <a:solidFill>
                  <a:schemeClr val="bg1"/>
                </a:solidFill>
                <a:latin typeface="Times New Roman" panose="02020603050405020304" pitchFamily="18" charset="0"/>
                <a:cs typeface="Times New Roman" panose="02020603050405020304" pitchFamily="18" charset="0"/>
              </a:rPr>
              <a:t>кілька «зайвих» шматочків цукру ми отримуємо 40 ккал, які перетворюються в 3 г жиру. </a:t>
            </a:r>
            <a:endParaRPr lang="uk-UA" dirty="0" smtClean="0">
              <a:solidFill>
                <a:schemeClr val="bg1"/>
              </a:solidFill>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6218385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6656" y="170616"/>
            <a:ext cx="11309183" cy="1400530"/>
          </a:xfrm>
        </p:spPr>
        <p:txBody>
          <a:bodyPr/>
          <a:lstStyle/>
          <a:p>
            <a:pPr algn="ctr"/>
            <a:r>
              <a:rPr lang="uk-UA" b="1" dirty="0">
                <a:solidFill>
                  <a:srgbClr val="FFFF00"/>
                </a:solidFill>
                <a:latin typeface="Times New Roman" panose="02020603050405020304" pitchFamily="18" charset="0"/>
                <a:cs typeface="Times New Roman" panose="02020603050405020304" pitchFamily="18" charset="0"/>
              </a:rPr>
              <a:t>Оптимальна калорійність раціону</a:t>
            </a:r>
            <a:br>
              <a:rPr lang="uk-UA" b="1" dirty="0">
                <a:solidFill>
                  <a:srgbClr val="FFFF00"/>
                </a:solidFill>
                <a:latin typeface="Times New Roman" panose="02020603050405020304" pitchFamily="18" charset="0"/>
                <a:cs typeface="Times New Roman" panose="02020603050405020304" pitchFamily="18" charset="0"/>
              </a:rPr>
            </a:br>
            <a:endParaRPr lang="uk-UA" dirty="0">
              <a:solidFill>
                <a:srgbClr val="FFFF0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272375" y="870881"/>
            <a:ext cx="11663464" cy="5389123"/>
          </a:xfrm>
          <a:solidFill>
            <a:schemeClr val="accent3">
              <a:lumMod val="20000"/>
              <a:lumOff val="80000"/>
            </a:schemeClr>
          </a:solidFill>
        </p:spPr>
        <p:txBody>
          <a:bodyPr>
            <a:noAutofit/>
          </a:bodyPr>
          <a:lstStyle/>
          <a:p>
            <a:pPr marL="0" indent="0">
              <a:buNone/>
            </a:pPr>
            <a:endParaRPr lang="uk-UA" dirty="0">
              <a:latin typeface="Times New Roman" panose="02020603050405020304" pitchFamily="18" charset="0"/>
              <a:cs typeface="Times New Roman" panose="02020603050405020304" pitchFamily="18" charset="0"/>
            </a:endParaRPr>
          </a:p>
          <a:p>
            <a:r>
              <a:rPr lang="uk-UA" dirty="0">
                <a:solidFill>
                  <a:schemeClr val="bg1"/>
                </a:solidFill>
                <a:latin typeface="Times New Roman" panose="02020603050405020304" pitchFamily="18" charset="0"/>
                <a:cs typeface="Times New Roman" panose="02020603050405020304" pitchFamily="18" charset="0"/>
              </a:rPr>
              <a:t>Оптимальна калорійність раціону розраховується за спеціальними формулами - ця цифра суто індивідуальна і враховує вік, стать, ступінь фізичної активності та інші важливі фактори</a:t>
            </a:r>
            <a:r>
              <a:rPr lang="uk-UA" dirty="0" smtClean="0">
                <a:solidFill>
                  <a:schemeClr val="bg1"/>
                </a:solidFill>
                <a:latin typeface="Times New Roman" panose="02020603050405020304" pitchFamily="18" charset="0"/>
                <a:cs typeface="Times New Roman" panose="02020603050405020304" pitchFamily="18" charset="0"/>
              </a:rPr>
              <a:t>. </a:t>
            </a:r>
          </a:p>
          <a:p>
            <a:pPr marL="0" indent="0" algn="ctr">
              <a:buNone/>
            </a:pPr>
            <a:r>
              <a:rPr lang="uk-UA" b="1" dirty="0" smtClean="0">
                <a:solidFill>
                  <a:schemeClr val="bg1"/>
                </a:solidFill>
                <a:latin typeface="Times New Roman" panose="02020603050405020304" pitchFamily="18" charset="0"/>
                <a:cs typeface="Times New Roman" panose="02020603050405020304" pitchFamily="18" charset="0"/>
              </a:rPr>
              <a:t>РЕКОМЕНДАЦІЙ ДО СКЛАДАННЯ РАЦІОНУ ХАРЧУВАННЯ:</a:t>
            </a:r>
          </a:p>
          <a:p>
            <a:r>
              <a:rPr lang="uk-UA" dirty="0" smtClean="0">
                <a:solidFill>
                  <a:schemeClr val="bg1"/>
                </a:solidFill>
                <a:latin typeface="Times New Roman" panose="02020603050405020304" pitchFamily="18" charset="0"/>
                <a:cs typeface="Times New Roman" panose="02020603050405020304" pitchFamily="18" charset="0"/>
              </a:rPr>
              <a:t>1</a:t>
            </a:r>
            <a:r>
              <a:rPr lang="uk-UA" dirty="0">
                <a:solidFill>
                  <a:schemeClr val="bg1"/>
                </a:solidFill>
                <a:latin typeface="Times New Roman" panose="02020603050405020304" pitchFamily="18" charset="0"/>
                <a:cs typeface="Times New Roman" panose="02020603050405020304" pitchFamily="18" charset="0"/>
              </a:rPr>
              <a:t>. Бажаючи </a:t>
            </a:r>
            <a:r>
              <a:rPr lang="uk-UA" b="1" dirty="0">
                <a:solidFill>
                  <a:schemeClr val="bg1"/>
                </a:solidFill>
                <a:latin typeface="Times New Roman" panose="02020603050405020304" pitchFamily="18" charset="0"/>
                <a:cs typeface="Times New Roman" panose="02020603050405020304" pitchFamily="18" charset="0"/>
              </a:rPr>
              <a:t>знизити вагу</a:t>
            </a:r>
            <a:r>
              <a:rPr lang="uk-UA" dirty="0">
                <a:solidFill>
                  <a:schemeClr val="bg1"/>
                </a:solidFill>
                <a:latin typeface="Times New Roman" panose="02020603050405020304" pitchFamily="18" charset="0"/>
                <a:cs typeface="Times New Roman" panose="02020603050405020304" pitchFamily="18" charset="0"/>
              </a:rPr>
              <a:t>, потрібно </a:t>
            </a:r>
            <a:r>
              <a:rPr lang="uk-UA" b="1" dirty="0">
                <a:solidFill>
                  <a:schemeClr val="bg1"/>
                </a:solidFill>
                <a:latin typeface="Times New Roman" panose="02020603050405020304" pitchFamily="18" charset="0"/>
                <a:cs typeface="Times New Roman" panose="02020603050405020304" pitchFamily="18" charset="0"/>
              </a:rPr>
              <a:t>витрачати більше калорій</a:t>
            </a:r>
            <a:r>
              <a:rPr lang="uk-UA" dirty="0">
                <a:solidFill>
                  <a:schemeClr val="bg1"/>
                </a:solidFill>
                <a:latin typeface="Times New Roman" panose="02020603050405020304" pitchFamily="18" charset="0"/>
                <a:cs typeface="Times New Roman" panose="02020603050405020304" pitchFamily="18" charset="0"/>
              </a:rPr>
              <a:t>, ніж приходить з їжею</a:t>
            </a:r>
          </a:p>
          <a:p>
            <a:r>
              <a:rPr lang="uk-UA" dirty="0">
                <a:solidFill>
                  <a:schemeClr val="bg1"/>
                </a:solidFill>
                <a:latin typeface="Times New Roman" panose="02020603050405020304" pitchFamily="18" charset="0"/>
                <a:cs typeface="Times New Roman" panose="02020603050405020304" pitchFamily="18" charset="0"/>
              </a:rPr>
              <a:t>2. </a:t>
            </a:r>
            <a:r>
              <a:rPr lang="uk-UA" dirty="0" smtClean="0">
                <a:solidFill>
                  <a:schemeClr val="bg1"/>
                </a:solidFill>
                <a:latin typeface="Times New Roman" panose="02020603050405020304" pitchFamily="18" charset="0"/>
                <a:cs typeface="Times New Roman" panose="02020603050405020304" pitchFamily="18" charset="0"/>
              </a:rPr>
              <a:t>Основне енергетичне </a:t>
            </a:r>
            <a:r>
              <a:rPr lang="uk-UA" dirty="0">
                <a:solidFill>
                  <a:schemeClr val="bg1"/>
                </a:solidFill>
                <a:latin typeface="Times New Roman" panose="02020603050405020304" pitchFamily="18" charset="0"/>
                <a:cs typeface="Times New Roman" panose="02020603050405020304" pitchFamily="18" charset="0"/>
              </a:rPr>
              <a:t>підживлення має припадати на першу половину </a:t>
            </a:r>
            <a:r>
              <a:rPr lang="uk-UA" dirty="0" smtClean="0">
                <a:solidFill>
                  <a:schemeClr val="bg1"/>
                </a:solidFill>
                <a:latin typeface="Times New Roman" panose="02020603050405020304" pitchFamily="18" charset="0"/>
                <a:cs typeface="Times New Roman" panose="02020603050405020304" pitchFamily="18" charset="0"/>
              </a:rPr>
              <a:t>доби.</a:t>
            </a:r>
            <a:endParaRPr lang="uk-UA" dirty="0">
              <a:solidFill>
                <a:schemeClr val="bg1"/>
              </a:solidFill>
              <a:latin typeface="Times New Roman" panose="02020603050405020304" pitchFamily="18" charset="0"/>
              <a:cs typeface="Times New Roman" panose="02020603050405020304" pitchFamily="18" charset="0"/>
            </a:endParaRPr>
          </a:p>
          <a:p>
            <a:r>
              <a:rPr lang="uk-UA" dirty="0">
                <a:solidFill>
                  <a:schemeClr val="bg1"/>
                </a:solidFill>
                <a:latin typeface="Times New Roman" panose="02020603050405020304" pitchFamily="18" charset="0"/>
                <a:cs typeface="Times New Roman" panose="02020603050405020304" pitchFamily="18" charset="0"/>
              </a:rPr>
              <a:t>3. Вставати з-за столу потрібно ще до того, як наступить повне насичення - легке відчуття голоду вже через 15-20 хвилин пройде (організм сигналізує про насичення з невеликим запізненням).</a:t>
            </a:r>
          </a:p>
          <a:p>
            <a:r>
              <a:rPr lang="uk-UA" dirty="0">
                <a:solidFill>
                  <a:schemeClr val="bg1"/>
                </a:solidFill>
                <a:latin typeface="Times New Roman" panose="02020603050405020304" pitchFamily="18" charset="0"/>
                <a:cs typeface="Times New Roman" panose="02020603050405020304" pitchFamily="18" charset="0"/>
              </a:rPr>
              <a:t>4. Не варто забувати, що калорії потрібно не тільки отримувати, але й витрачати - спортивні навантаження позбавляють від надлишку калорій і поліпшують стан здоров'я</a:t>
            </a:r>
            <a:r>
              <a:rPr lang="uk-UA" dirty="0" smtClean="0">
                <a:solidFill>
                  <a:schemeClr val="bg1"/>
                </a:solidFill>
                <a:latin typeface="Times New Roman" panose="02020603050405020304" pitchFamily="18" charset="0"/>
                <a:cs typeface="Times New Roman" panose="02020603050405020304" pitchFamily="18" charset="0"/>
              </a:rPr>
              <a:t>.</a:t>
            </a:r>
            <a:endParaRPr lang="uk-UA" dirty="0">
              <a:solidFill>
                <a:schemeClr val="bg1"/>
              </a:solidFill>
              <a:latin typeface="Times New Roman" panose="02020603050405020304" pitchFamily="18" charset="0"/>
              <a:cs typeface="Times New Roman" panose="02020603050405020304" pitchFamily="18" charset="0"/>
            </a:endParaRPr>
          </a:p>
          <a:p>
            <a:r>
              <a:rPr lang="uk-UA" dirty="0">
                <a:solidFill>
                  <a:schemeClr val="bg1"/>
                </a:solidFill>
                <a:latin typeface="Times New Roman" panose="02020603050405020304" pitchFamily="18" charset="0"/>
                <a:cs typeface="Times New Roman" panose="02020603050405020304" pitchFamily="18" charset="0"/>
              </a:rPr>
              <a:t>Таблиця калорійності продуктів потрібна навіть тим, хто ніколи не катує тіло дієтами. Хоча б орієнтовно знаючи, яку енергетичну підживлення організм отримує з тим чи іншим продуктом, ви можете не боятися ожиріння</a:t>
            </a:r>
            <a:r>
              <a:rPr lang="uk-UA" dirty="0" smtClean="0">
                <a:solidFill>
                  <a:schemeClr val="bg1"/>
                </a:solidFill>
                <a:latin typeface="Times New Roman" panose="02020603050405020304" pitchFamily="18" charset="0"/>
                <a:cs typeface="Times New Roman" panose="02020603050405020304" pitchFamily="18" charset="0"/>
              </a:rPr>
              <a:t>.</a:t>
            </a:r>
            <a:r>
              <a:rPr lang="uk-UA" dirty="0">
                <a:solidFill>
                  <a:schemeClr val="bg1"/>
                </a:solidFill>
                <a:latin typeface="Times New Roman" panose="02020603050405020304" pitchFamily="18" charset="0"/>
                <a:cs typeface="Times New Roman" panose="02020603050405020304" pitchFamily="18" charset="0"/>
              </a:rPr>
              <a:t/>
            </a:r>
            <a:br>
              <a:rPr lang="uk-UA" dirty="0">
                <a:solidFill>
                  <a:schemeClr val="bg1"/>
                </a:solidFill>
                <a:latin typeface="Times New Roman" panose="02020603050405020304" pitchFamily="18" charset="0"/>
                <a:cs typeface="Times New Roman" panose="02020603050405020304" pitchFamily="18" charset="0"/>
              </a:rPr>
            </a:br>
            <a:endParaRPr lang="uk-UA"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78673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33464" y="173093"/>
            <a:ext cx="11760740" cy="6463308"/>
          </a:xfrm>
          <a:prstGeom prst="rect">
            <a:avLst/>
          </a:prstGeom>
          <a:solidFill>
            <a:schemeClr val="tx2"/>
          </a:solidFill>
        </p:spPr>
        <p:txBody>
          <a:bodyPr wrap="square">
            <a:spAutoFit/>
          </a:bodyPr>
          <a:lstStyle/>
          <a:p>
            <a:pPr algn="ctr"/>
            <a:r>
              <a:rPr lang="ru-RU" b="1" dirty="0" smtClean="0">
                <a:solidFill>
                  <a:schemeClr val="bg1"/>
                </a:solidFill>
                <a:latin typeface="Times New Roman" panose="02020603050405020304" pitchFamily="18" charset="0"/>
                <a:cs typeface="Times New Roman" panose="02020603050405020304" pitchFamily="18" charset="0"/>
              </a:rPr>
              <a:t>ЗА </a:t>
            </a:r>
            <a:r>
              <a:rPr lang="ru-RU" b="1" dirty="0">
                <a:solidFill>
                  <a:schemeClr val="bg1"/>
                </a:solidFill>
                <a:latin typeface="Times New Roman" panose="02020603050405020304" pitchFamily="18" charset="0"/>
                <a:cs typeface="Times New Roman" panose="02020603050405020304" pitchFamily="18" charset="0"/>
              </a:rPr>
              <a:t>ШВИДКІСТЮ МЕТАБОЛІЗМУ МОЖНА РОЗРАХУВАТИ, </a:t>
            </a:r>
          </a:p>
          <a:p>
            <a:pPr algn="ctr"/>
            <a:r>
              <a:rPr lang="ru-RU" b="1" dirty="0">
                <a:solidFill>
                  <a:schemeClr val="bg1"/>
                </a:solidFill>
                <a:latin typeface="Times New Roman" panose="02020603050405020304" pitchFamily="18" charset="0"/>
                <a:cs typeface="Times New Roman" panose="02020603050405020304" pitchFamily="18" charset="0"/>
              </a:rPr>
              <a:t>СКІЛЬКИ ЕНЕРГІЇ ВИТРАЧАЄ ОРГАНІЗМ, ПОКИ ВИ </a:t>
            </a:r>
            <a:r>
              <a:rPr lang="ru-RU" b="1" dirty="0" smtClean="0">
                <a:solidFill>
                  <a:schemeClr val="bg1"/>
                </a:solidFill>
                <a:latin typeface="Times New Roman" panose="02020603050405020304" pitchFamily="18" charset="0"/>
                <a:cs typeface="Times New Roman" panose="02020603050405020304" pitchFamily="18" charset="0"/>
              </a:rPr>
              <a:t>СПИТЕ</a:t>
            </a:r>
            <a:r>
              <a:rPr lang="uk-UA" dirty="0">
                <a:solidFill>
                  <a:schemeClr val="bg1"/>
                </a:solidFill>
                <a:latin typeface="Times New Roman" panose="02020603050405020304" pitchFamily="18" charset="0"/>
                <a:cs typeface="Times New Roman" panose="02020603050405020304" pitchFamily="18" charset="0"/>
              </a:rPr>
              <a:t/>
            </a:r>
            <a:br>
              <a:rPr lang="uk-UA" dirty="0">
                <a:solidFill>
                  <a:schemeClr val="bg1"/>
                </a:solidFill>
                <a:latin typeface="Times New Roman" panose="02020603050405020304" pitchFamily="18" charset="0"/>
                <a:cs typeface="Times New Roman" panose="02020603050405020304" pitchFamily="18" charset="0"/>
              </a:rPr>
            </a:br>
            <a:r>
              <a:rPr lang="uk-UA" dirty="0">
                <a:solidFill>
                  <a:schemeClr val="bg1"/>
                </a:solidFill>
                <a:latin typeface="Times New Roman" panose="02020603050405020304" pitchFamily="18" charset="0"/>
                <a:cs typeface="Times New Roman" panose="02020603050405020304" pitchFamily="18" charset="0"/>
              </a:rPr>
              <a:t>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Відомо</a:t>
            </a:r>
            <a:r>
              <a:rPr lang="uk-UA" sz="2000" dirty="0">
                <a:solidFill>
                  <a:schemeClr val="bg1"/>
                </a:solidFill>
                <a:latin typeface="Times New Roman" panose="02020603050405020304" pitchFamily="18" charset="0"/>
                <a:cs typeface="Times New Roman" panose="02020603050405020304" pitchFamily="18" charset="0"/>
              </a:rPr>
              <a:t>, що повноцінний нічний відпочинок не тільки заряджає енергією, але і допомагає худнути. При цьому, знаючи свою швидкість метаболізму, можна розрахувати, скільки калорій ваш організм спалює за ніч, і додати їх у скарбничку перемог над жировими складками.</a:t>
            </a:r>
            <a:br>
              <a:rPr lang="uk-UA" sz="2000" dirty="0">
                <a:solidFill>
                  <a:schemeClr val="bg1"/>
                </a:solidFill>
                <a:latin typeface="Times New Roman" panose="02020603050405020304" pitchFamily="18" charset="0"/>
                <a:cs typeface="Times New Roman" panose="02020603050405020304" pitchFamily="18" charset="0"/>
              </a:rPr>
            </a:br>
            <a:r>
              <a:rPr lang="uk-UA" sz="2000" dirty="0">
                <a:solidFill>
                  <a:schemeClr val="bg1"/>
                </a:solidFill>
                <a:latin typeface="Times New Roman" panose="02020603050405020304" pitchFamily="18" charset="0"/>
                <a:cs typeface="Times New Roman" panose="02020603050405020304" pitchFamily="18" charset="0"/>
              </a:rPr>
              <a:t>     Щоб дізнатися, скільки калорій ви спалюєте за годину, спочатку потрібно визначити свій базальний рівень метаболізму: це кількість калорій, яка потрібно організму в стані спокою для життєзабезпечення. Для цього є ряд методик, виведені формули, в яких використовуються показники росту, ваги, віку і т.д.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b="1" dirty="0" smtClean="0">
                <a:solidFill>
                  <a:schemeClr val="bg1"/>
                </a:solidFill>
                <a:latin typeface="Times New Roman" panose="02020603050405020304" pitchFamily="18" charset="0"/>
                <a:cs typeface="Times New Roman" panose="02020603050405020304" pitchFamily="18" charset="0"/>
              </a:rPr>
              <a:t>Потім </a:t>
            </a:r>
            <a:r>
              <a:rPr lang="uk-UA" sz="2000" b="1" dirty="0">
                <a:solidFill>
                  <a:schemeClr val="bg1"/>
                </a:solidFill>
                <a:latin typeface="Times New Roman" panose="02020603050405020304" pitchFamily="18" charset="0"/>
                <a:cs typeface="Times New Roman" panose="02020603050405020304" pitchFamily="18" charset="0"/>
              </a:rPr>
              <a:t>це число ділиться на 24, скільки годин у добі</a:t>
            </a:r>
            <a:r>
              <a:rPr lang="uk-UA" sz="2000" b="1" dirty="0" smtClean="0">
                <a:solidFill>
                  <a:schemeClr val="bg1"/>
                </a:solidFill>
                <a:latin typeface="Times New Roman" panose="02020603050405020304" pitchFamily="18" charset="0"/>
                <a:cs typeface="Times New Roman" panose="02020603050405020304" pitchFamily="18" charset="0"/>
              </a:rPr>
              <a:t>.</a:t>
            </a:r>
            <a:r>
              <a:rPr lang="uk-UA" sz="2000" b="1" dirty="0">
                <a:solidFill>
                  <a:schemeClr val="bg1"/>
                </a:solidFill>
                <a:latin typeface="Times New Roman" panose="02020603050405020304" pitchFamily="18" charset="0"/>
                <a:cs typeface="Times New Roman" panose="02020603050405020304" pitchFamily="18" charset="0"/>
              </a:rPr>
              <a:t/>
            </a:r>
            <a:br>
              <a:rPr lang="uk-UA" sz="2000" b="1" dirty="0">
                <a:solidFill>
                  <a:schemeClr val="bg1"/>
                </a:solidFill>
                <a:latin typeface="Times New Roman" panose="02020603050405020304" pitchFamily="18" charset="0"/>
                <a:cs typeface="Times New Roman" panose="02020603050405020304" pitchFamily="18" charset="0"/>
              </a:rPr>
            </a:br>
            <a:r>
              <a:rPr lang="uk-UA" sz="2000" dirty="0">
                <a:solidFill>
                  <a:schemeClr val="bg1"/>
                </a:solidFill>
                <a:latin typeface="Times New Roman" panose="02020603050405020304" pitchFamily="18" charset="0"/>
                <a:cs typeface="Times New Roman" panose="02020603050405020304" pitchFamily="18" charset="0"/>
              </a:rPr>
              <a:t>Наприклад, жінка зростом 162 сантиметри і вагою 54 кілограми має базальний рівень метаболізму близько 1305 калорій в день. Розділивши цей результат на 24, отримаємо 54 - це витрата калорій на годину навіть під час сну.</a:t>
            </a:r>
          </a:p>
          <a:p>
            <a:r>
              <a:rPr lang="uk-UA" sz="2000" b="1" dirty="0" smtClean="0">
                <a:solidFill>
                  <a:schemeClr val="bg1"/>
                </a:solidFill>
                <a:latin typeface="Times New Roman" panose="02020603050405020304" pitchFamily="18" charset="0"/>
                <a:cs typeface="Times New Roman" panose="02020603050405020304" pitchFamily="18" charset="0"/>
              </a:rPr>
              <a:t>     Як </a:t>
            </a:r>
            <a:r>
              <a:rPr lang="uk-UA" sz="2000" b="1" dirty="0">
                <a:solidFill>
                  <a:schemeClr val="bg1"/>
                </a:solidFill>
                <a:latin typeface="Times New Roman" panose="02020603050405020304" pitchFamily="18" charset="0"/>
                <a:cs typeface="Times New Roman" panose="02020603050405020304" pitchFamily="18" charset="0"/>
              </a:rPr>
              <a:t>спалити більше калорій</a:t>
            </a:r>
            <a:r>
              <a:rPr lang="uk-UA" sz="2000" dirty="0">
                <a:solidFill>
                  <a:schemeClr val="bg1"/>
                </a:solidFill>
                <a:latin typeface="Times New Roman" panose="02020603050405020304" pitchFamily="18" charset="0"/>
                <a:cs typeface="Times New Roman" panose="02020603050405020304" pitchFamily="18" charset="0"/>
              </a:rPr>
              <a:t/>
            </a:r>
            <a:br>
              <a:rPr lang="uk-UA" sz="2000" dirty="0">
                <a:solidFill>
                  <a:schemeClr val="bg1"/>
                </a:solidFill>
                <a:latin typeface="Times New Roman" panose="02020603050405020304" pitchFamily="18" charset="0"/>
                <a:cs typeface="Times New Roman" panose="02020603050405020304" pitchFamily="18" charset="0"/>
              </a:rPr>
            </a:br>
            <a:r>
              <a:rPr lang="uk-UA" sz="2000" dirty="0" smtClean="0">
                <a:solidFill>
                  <a:schemeClr val="bg1"/>
                </a:solidFill>
                <a:latin typeface="Times New Roman" panose="02020603050405020304" pitchFamily="18" charset="0"/>
                <a:cs typeface="Times New Roman" panose="02020603050405020304" pitchFamily="18" charset="0"/>
              </a:rPr>
              <a:t>     Чим </a:t>
            </a:r>
            <a:r>
              <a:rPr lang="uk-UA" sz="2000" dirty="0">
                <a:solidFill>
                  <a:schemeClr val="bg1"/>
                </a:solidFill>
                <a:latin typeface="Times New Roman" panose="02020603050405020304" pitchFamily="18" charset="0"/>
                <a:cs typeface="Times New Roman" panose="02020603050405020304" pitchFamily="18" charset="0"/>
              </a:rPr>
              <a:t>більше м'язової маси ви набираєте з допомогою силових тренувань або фітнесу, тим більше калорій спалюєте в режимі спокою. Тому крім харчування і тренувань, хороший сон є важливим компонентом для ефективної регенерації м'язів.</a:t>
            </a:r>
            <a:br>
              <a:rPr lang="uk-UA" sz="2000" dirty="0">
                <a:solidFill>
                  <a:schemeClr val="bg1"/>
                </a:solidFill>
                <a:latin typeface="Times New Roman" panose="02020603050405020304" pitchFamily="18" charset="0"/>
                <a:cs typeface="Times New Roman" panose="02020603050405020304" pitchFamily="18" charset="0"/>
              </a:rPr>
            </a:br>
            <a:r>
              <a:rPr lang="uk-UA" sz="2000" dirty="0" smtClean="0">
                <a:solidFill>
                  <a:schemeClr val="bg1"/>
                </a:solidFill>
                <a:latin typeface="Times New Roman" panose="02020603050405020304" pitchFamily="18" charset="0"/>
                <a:cs typeface="Times New Roman" panose="02020603050405020304" pitchFamily="18" charset="0"/>
              </a:rPr>
              <a:t>     З </a:t>
            </a:r>
            <a:r>
              <a:rPr lang="uk-UA" sz="2000" dirty="0">
                <a:solidFill>
                  <a:schemeClr val="bg1"/>
                </a:solidFill>
                <a:latin typeface="Times New Roman" panose="02020603050405020304" pitchFamily="18" charset="0"/>
                <a:cs typeface="Times New Roman" panose="02020603050405020304" pitchFamily="18" charset="0"/>
              </a:rPr>
              <a:t>іншого боку, недолік сну знижує рівень тестостерону, що ускладнює відновлення організму після вправ і спалювання жиру. Недосипання уповільнює нарощування м'язів, а також збільшує тягу до їжі і ризик стресу. Якщо хочете поліпшити метаболізм і спалити більше калорій, почніть з гарного нічного сну.</a:t>
            </a:r>
            <a:r>
              <a:rPr lang="uk-UA" sz="2000" dirty="0">
                <a:solidFill>
                  <a:schemeClr val="bg1"/>
                </a:solidFill>
              </a:rPr>
              <a:t/>
            </a:r>
            <a:br>
              <a:rPr lang="uk-UA" sz="2000" dirty="0">
                <a:solidFill>
                  <a:schemeClr val="bg1"/>
                </a:solidFill>
              </a:rPr>
            </a:br>
            <a:endParaRPr lang="uk-UA" sz="2000" dirty="0"/>
          </a:p>
        </p:txBody>
      </p:sp>
    </p:spTree>
    <p:extLst>
      <p:ext uri="{BB962C8B-B14F-4D97-AF65-F5344CB8AC3E}">
        <p14:creationId xmlns:p14="http://schemas.microsoft.com/office/powerpoint/2010/main" val="12868122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84827" y="326758"/>
            <a:ext cx="11858016" cy="6278642"/>
          </a:xfrm>
          <a:prstGeom prst="rect">
            <a:avLst/>
          </a:prstGeom>
          <a:solidFill>
            <a:schemeClr val="tx2"/>
          </a:solidFill>
          <a:effectLst>
            <a:glow rad="228600">
              <a:schemeClr val="accent5">
                <a:satMod val="175000"/>
                <a:alpha val="40000"/>
              </a:schemeClr>
            </a:glow>
          </a:effectLst>
        </p:spPr>
        <p:txBody>
          <a:bodyPr wrap="square">
            <a:spAutoFit/>
          </a:bodyPr>
          <a:lstStyle/>
          <a:p>
            <a:pPr algn="ctr"/>
            <a:r>
              <a:rPr lang="uk-UA" sz="2400" b="1" dirty="0">
                <a:solidFill>
                  <a:srgbClr val="404040"/>
                </a:solidFill>
                <a:latin typeface="Times New Roman" panose="02020603050405020304" pitchFamily="18" charset="0"/>
                <a:cs typeface="Times New Roman" panose="02020603050405020304" pitchFamily="18" charset="0"/>
              </a:rPr>
              <a:t>Створення великого дефіциту калорій – це неправильне </a:t>
            </a:r>
            <a:r>
              <a:rPr lang="uk-UA" sz="2400" b="1" dirty="0" smtClean="0">
                <a:solidFill>
                  <a:srgbClr val="404040"/>
                </a:solidFill>
                <a:latin typeface="Times New Roman" panose="02020603050405020304" pitchFamily="18" charset="0"/>
                <a:cs typeface="Times New Roman" panose="02020603050405020304" pitchFamily="18" charset="0"/>
              </a:rPr>
              <a:t>рішення</a:t>
            </a:r>
          </a:p>
          <a:p>
            <a:r>
              <a:rPr lang="uk-UA" sz="2400" dirty="0" smtClean="0">
                <a:solidFill>
                  <a:srgbClr val="404040"/>
                </a:solidFill>
                <a:latin typeface="Times New Roman" panose="02020603050405020304" pitchFamily="18" charset="0"/>
                <a:cs typeface="Times New Roman" panose="02020603050405020304" pitchFamily="18" charset="0"/>
              </a:rPr>
              <a:t>     Наше </a:t>
            </a:r>
            <a:r>
              <a:rPr lang="uk-UA" sz="2400" dirty="0">
                <a:solidFill>
                  <a:srgbClr val="404040"/>
                </a:solidFill>
                <a:latin typeface="Times New Roman" panose="02020603050405020304" pitchFamily="18" charset="0"/>
                <a:cs typeface="Times New Roman" panose="02020603050405020304" pitchFamily="18" charset="0"/>
              </a:rPr>
              <a:t>тіло </a:t>
            </a:r>
            <a:r>
              <a:rPr lang="uk-UA" sz="2400" dirty="0" smtClean="0">
                <a:solidFill>
                  <a:srgbClr val="404040"/>
                </a:solidFill>
                <a:latin typeface="Times New Roman" panose="02020603050405020304" pitchFamily="18" charset="0"/>
                <a:cs typeface="Times New Roman" panose="02020603050405020304" pitchFamily="18" charset="0"/>
              </a:rPr>
              <a:t>надзвичайно </a:t>
            </a:r>
            <a:r>
              <a:rPr lang="uk-UA" sz="2400" dirty="0">
                <a:solidFill>
                  <a:srgbClr val="404040"/>
                </a:solidFill>
                <a:latin typeface="Times New Roman" panose="02020603050405020304" pitchFamily="18" charset="0"/>
                <a:cs typeface="Times New Roman" panose="02020603050405020304" pitchFamily="18" charset="0"/>
              </a:rPr>
              <a:t>мудро </a:t>
            </a:r>
            <a:r>
              <a:rPr lang="uk-UA" sz="2400" dirty="0" smtClean="0">
                <a:solidFill>
                  <a:srgbClr val="404040"/>
                </a:solidFill>
                <a:latin typeface="Times New Roman" panose="02020603050405020304" pitchFamily="18" charset="0"/>
                <a:cs typeface="Times New Roman" panose="02020603050405020304" pitchFamily="18" charset="0"/>
              </a:rPr>
              <a:t>запрограмована </a:t>
            </a:r>
            <a:r>
              <a:rPr lang="uk-UA" sz="2400" dirty="0">
                <a:solidFill>
                  <a:srgbClr val="404040"/>
                </a:solidFill>
                <a:latin typeface="Times New Roman" panose="02020603050405020304" pitchFamily="18" charset="0"/>
                <a:cs typeface="Times New Roman" panose="02020603050405020304" pitchFamily="18" charset="0"/>
              </a:rPr>
              <a:t>на виживання. Суворе обмеження калорій гарантовано змусить організм думати, що насувається холод, голод і з'являться інші несприятливі фактори, а отже працювати потрібно буде з тими самими зусиллями, але з меншим запасом енергії.</a:t>
            </a:r>
          </a:p>
          <a:p>
            <a:pPr algn="just"/>
            <a:r>
              <a:rPr lang="uk-UA" sz="2400" b="1" dirty="0" smtClean="0">
                <a:solidFill>
                  <a:srgbClr val="404040"/>
                </a:solidFill>
                <a:latin typeface="Times New Roman" panose="02020603050405020304" pitchFamily="18" charset="0"/>
                <a:cs typeface="Times New Roman" panose="02020603050405020304" pitchFamily="18" charset="0"/>
              </a:rPr>
              <a:t>         Короткочасний </a:t>
            </a:r>
            <a:r>
              <a:rPr lang="uk-UA" sz="2400" b="1" dirty="0">
                <a:solidFill>
                  <a:srgbClr val="404040"/>
                </a:solidFill>
                <a:latin typeface="Times New Roman" panose="02020603050405020304" pitchFamily="18" charset="0"/>
                <a:cs typeface="Times New Roman" panose="02020603050405020304" pitchFamily="18" charset="0"/>
              </a:rPr>
              <a:t>ефект скидання зайвих кілограмів безперечно буде, але потім… </a:t>
            </a:r>
            <a:r>
              <a:rPr lang="uk-UA" sz="2400" dirty="0" smtClean="0">
                <a:solidFill>
                  <a:srgbClr val="404040"/>
                </a:solidFill>
                <a:latin typeface="Times New Roman" panose="02020603050405020304" pitchFamily="18" charset="0"/>
                <a:cs typeface="Times New Roman" panose="02020603050405020304" pitchFamily="18" charset="0"/>
              </a:rPr>
              <a:t>Спочатку </a:t>
            </a:r>
            <a:r>
              <a:rPr lang="uk-UA" sz="2400" dirty="0">
                <a:solidFill>
                  <a:srgbClr val="404040"/>
                </a:solidFill>
                <a:latin typeface="Times New Roman" panose="02020603050405020304" pitchFamily="18" charset="0"/>
                <a:cs typeface="Times New Roman" panose="02020603050405020304" pitchFamily="18" charset="0"/>
              </a:rPr>
              <a:t>організм почне посилено ховати енергетичні запаси, а куди? Звичайно ж у жир (живіт та боки – безперечно, найкращий сейф). Якщо ви настирливі і продовжите експеримент над своїм тілом, воно просто адаптується до обмеженого надходження калорій і використовуватиме менше енергії для виконання тих самих завдань. У результаті отримуємо порушений метаболізм, низький рівень витривалості, часта і швидка стомлюваність та ін. за списком, аж до активної дестабілізації </a:t>
            </a:r>
            <a:r>
              <a:rPr lang="uk-UA" sz="2400" dirty="0" smtClean="0">
                <a:solidFill>
                  <a:srgbClr val="404040"/>
                </a:solidFill>
                <a:latin typeface="Times New Roman" panose="02020603050405020304" pitchFamily="18" charset="0"/>
                <a:cs typeface="Times New Roman" panose="02020603050405020304" pitchFamily="18" charset="0"/>
              </a:rPr>
              <a:t>життєва </a:t>
            </a:r>
            <a:r>
              <a:rPr lang="uk-UA" sz="2400" dirty="0">
                <a:solidFill>
                  <a:srgbClr val="404040"/>
                </a:solidFill>
                <a:latin typeface="Times New Roman" panose="02020603050405020304" pitchFamily="18" charset="0"/>
                <a:cs typeface="Times New Roman" panose="02020603050405020304" pitchFamily="18" charset="0"/>
              </a:rPr>
              <a:t>важливих систем. Кінцева зупинка - це розвиток різних захворювань, у тому числі в хронічній формі. </a:t>
            </a:r>
            <a:endParaRPr lang="uk-UA" sz="2400" dirty="0" smtClean="0">
              <a:solidFill>
                <a:srgbClr val="404040"/>
              </a:solidFill>
              <a:latin typeface="Times New Roman" panose="02020603050405020304" pitchFamily="18" charset="0"/>
              <a:cs typeface="Times New Roman" panose="02020603050405020304" pitchFamily="18" charset="0"/>
            </a:endParaRPr>
          </a:p>
          <a:p>
            <a:r>
              <a:rPr lang="uk-UA" sz="2400" dirty="0">
                <a:solidFill>
                  <a:srgbClr val="404040"/>
                </a:solidFill>
                <a:latin typeface="Times New Roman" panose="02020603050405020304" pitchFamily="18" charset="0"/>
                <a:cs typeface="Times New Roman" panose="02020603050405020304" pitchFamily="18" charset="0"/>
              </a:rPr>
              <a:t> </a:t>
            </a:r>
            <a:r>
              <a:rPr lang="uk-UA" sz="2400" dirty="0" smtClean="0">
                <a:solidFill>
                  <a:srgbClr val="404040"/>
                </a:solidFill>
                <a:latin typeface="Times New Roman" panose="02020603050405020304" pitchFamily="18" charset="0"/>
                <a:cs typeface="Times New Roman" panose="02020603050405020304" pitchFamily="18" charset="0"/>
              </a:rPr>
              <a:t>         Прекрасній </a:t>
            </a:r>
            <a:r>
              <a:rPr lang="uk-UA" sz="2400" dirty="0">
                <a:solidFill>
                  <a:srgbClr val="404040"/>
                </a:solidFill>
                <a:latin typeface="Times New Roman" panose="02020603050405020304" pitchFamily="18" charset="0"/>
                <a:cs typeface="Times New Roman" panose="02020603050405020304" pitchFamily="18" charset="0"/>
              </a:rPr>
              <a:t>половині людства вкрай не рекомендується вживати </a:t>
            </a:r>
            <a:r>
              <a:rPr lang="uk-UA" sz="2400" b="1" dirty="0">
                <a:solidFill>
                  <a:srgbClr val="404040"/>
                </a:solidFill>
                <a:latin typeface="Times New Roman" panose="02020603050405020304" pitchFamily="18" charset="0"/>
                <a:cs typeface="Times New Roman" panose="02020603050405020304" pitchFamily="18" charset="0"/>
              </a:rPr>
              <a:t>менше 1200 ккал </a:t>
            </a:r>
            <a:r>
              <a:rPr lang="uk-UA" sz="2400" dirty="0">
                <a:solidFill>
                  <a:srgbClr val="404040"/>
                </a:solidFill>
                <a:latin typeface="Times New Roman" panose="02020603050405020304" pitchFamily="18" charset="0"/>
                <a:cs typeface="Times New Roman" panose="02020603050405020304" pitchFamily="18" charset="0"/>
              </a:rPr>
              <a:t>на добу, а </a:t>
            </a:r>
            <a:r>
              <a:rPr lang="uk-UA" sz="2400" b="1" dirty="0">
                <a:solidFill>
                  <a:srgbClr val="404040"/>
                </a:solidFill>
                <a:latin typeface="Times New Roman" panose="02020603050405020304" pitchFamily="18" charset="0"/>
                <a:cs typeface="Times New Roman" panose="02020603050405020304" pitchFamily="18" charset="0"/>
              </a:rPr>
              <a:t>чоловікам менше 1800 калорій</a:t>
            </a:r>
            <a:r>
              <a:rPr lang="uk-UA" b="1" dirty="0">
                <a:solidFill>
                  <a:srgbClr val="404040"/>
                </a:solidFill>
                <a:latin typeface="ProximaNova"/>
              </a:rPr>
              <a:t/>
            </a:r>
            <a:br>
              <a:rPr lang="uk-UA" b="1" dirty="0">
                <a:solidFill>
                  <a:srgbClr val="404040"/>
                </a:solidFill>
                <a:latin typeface="ProximaNova"/>
              </a:rPr>
            </a:br>
            <a:endParaRPr lang="uk-UA" b="1" dirty="0"/>
          </a:p>
        </p:txBody>
      </p:sp>
    </p:spTree>
    <p:extLst>
      <p:ext uri="{BB962C8B-B14F-4D97-AF65-F5344CB8AC3E}">
        <p14:creationId xmlns:p14="http://schemas.microsoft.com/office/powerpoint/2010/main" val="29773157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graphicFrame>
        <p:nvGraphicFramePr>
          <p:cNvPr id="4" name="Таблиця 3"/>
          <p:cNvGraphicFramePr>
            <a:graphicFrameLocks noGrp="1"/>
          </p:cNvGraphicFramePr>
          <p:nvPr>
            <p:extLst>
              <p:ext uri="{D42A27DB-BD31-4B8C-83A1-F6EECF244321}">
                <p14:modId xmlns:p14="http://schemas.microsoft.com/office/powerpoint/2010/main" val="2592191095"/>
              </p:ext>
            </p:extLst>
          </p:nvPr>
        </p:nvGraphicFramePr>
        <p:xfrm>
          <a:off x="-1" y="0"/>
          <a:ext cx="12192001" cy="2350065"/>
        </p:xfrm>
        <a:graphic>
          <a:graphicData uri="http://schemas.openxmlformats.org/drawingml/2006/table">
            <a:tbl>
              <a:tblPr/>
              <a:tblGrid>
                <a:gridCol w="2595717">
                  <a:extLst>
                    <a:ext uri="{9D8B030D-6E8A-4147-A177-3AD203B41FA5}">
                      <a16:colId xmlns:a16="http://schemas.microsoft.com/office/drawing/2014/main" val="3698582833"/>
                    </a:ext>
                  </a:extLst>
                </a:gridCol>
                <a:gridCol w="3158528">
                  <a:extLst>
                    <a:ext uri="{9D8B030D-6E8A-4147-A177-3AD203B41FA5}">
                      <a16:colId xmlns:a16="http://schemas.microsoft.com/office/drawing/2014/main" val="1315555618"/>
                    </a:ext>
                  </a:extLst>
                </a:gridCol>
                <a:gridCol w="3152716">
                  <a:extLst>
                    <a:ext uri="{9D8B030D-6E8A-4147-A177-3AD203B41FA5}">
                      <a16:colId xmlns:a16="http://schemas.microsoft.com/office/drawing/2014/main" val="90746474"/>
                    </a:ext>
                  </a:extLst>
                </a:gridCol>
                <a:gridCol w="3285040">
                  <a:extLst>
                    <a:ext uri="{9D8B030D-6E8A-4147-A177-3AD203B41FA5}">
                      <a16:colId xmlns:a16="http://schemas.microsoft.com/office/drawing/2014/main" val="3818553357"/>
                    </a:ext>
                  </a:extLst>
                </a:gridCol>
              </a:tblGrid>
              <a:tr h="379644">
                <a:tc>
                  <a:txBody>
                    <a:bodyPr/>
                    <a:lstStyle/>
                    <a:p>
                      <a:pPr algn="ctr" fontAlgn="base"/>
                      <a:r>
                        <a:rPr lang="uk-UA" sz="2000" b="1" dirty="0" smtClean="0">
                          <a:solidFill>
                            <a:schemeClr val="bg1"/>
                          </a:solidFill>
                          <a:effectLst/>
                          <a:latin typeface="Times New Roman" panose="02020603050405020304" pitchFamily="18" charset="0"/>
                          <a:cs typeface="Times New Roman" panose="02020603050405020304" pitchFamily="18" charset="0"/>
                        </a:rPr>
                        <a:t>Макроелемент</a:t>
                      </a:r>
                      <a:endParaRPr lang="uk-UA"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tc>
                  <a:txBody>
                    <a:bodyPr/>
                    <a:lstStyle/>
                    <a:p>
                      <a:pPr algn="ctr" fontAlgn="base"/>
                      <a:r>
                        <a:rPr lang="ru-RU" sz="2000" b="1" dirty="0">
                          <a:solidFill>
                            <a:schemeClr val="bg1"/>
                          </a:solidFill>
                          <a:effectLst/>
                          <a:latin typeface="Times New Roman" panose="02020603050405020304" pitchFamily="18" charset="0"/>
                          <a:cs typeface="Times New Roman" panose="02020603050405020304" pitchFamily="18" charset="0"/>
                        </a:rPr>
                        <a:t>Роль і функції в організмі</a:t>
                      </a:r>
                      <a:endParaRPr lang="ru-RU"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tc>
                  <a:txBody>
                    <a:bodyPr/>
                    <a:lstStyle/>
                    <a:p>
                      <a:pPr algn="ctr" fontAlgn="base"/>
                      <a:r>
                        <a:rPr lang="uk-UA" sz="2000" b="1" dirty="0">
                          <a:solidFill>
                            <a:schemeClr val="bg1"/>
                          </a:solidFill>
                          <a:effectLst/>
                          <a:latin typeface="Times New Roman" panose="02020603050405020304" pitchFamily="18" charset="0"/>
                          <a:cs typeface="Times New Roman" panose="02020603050405020304" pitchFamily="18" charset="0"/>
                        </a:rPr>
                        <a:t>Симптоми дефіциту</a:t>
                      </a:r>
                      <a:endParaRPr lang="uk-UA"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tc>
                  <a:txBody>
                    <a:bodyPr/>
                    <a:lstStyle/>
                    <a:p>
                      <a:pPr algn="ctr" fontAlgn="base"/>
                      <a:r>
                        <a:rPr lang="uk-UA" sz="2000" b="1" dirty="0">
                          <a:solidFill>
                            <a:schemeClr val="bg1"/>
                          </a:solidFill>
                          <a:effectLst/>
                          <a:latin typeface="Times New Roman" panose="02020603050405020304" pitchFamily="18" charset="0"/>
                          <a:cs typeface="Times New Roman" panose="02020603050405020304" pitchFamily="18" charset="0"/>
                        </a:rPr>
                        <a:t>Симптоми надлишку</a:t>
                      </a:r>
                      <a:endParaRPr lang="uk-UA"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018346805"/>
                  </a:ext>
                </a:extLst>
              </a:tr>
              <a:tr h="1970421">
                <a:tc>
                  <a:txBody>
                    <a:bodyPr/>
                    <a:lstStyle/>
                    <a:p>
                      <a:pPr algn="ctr" fontAlgn="base"/>
                      <a:r>
                        <a:rPr lang="uk-UA" sz="2000" b="1" dirty="0" smtClean="0">
                          <a:solidFill>
                            <a:srgbClr val="C00000"/>
                          </a:solidFill>
                          <a:effectLst/>
                          <a:latin typeface="Times New Roman" panose="02020603050405020304" pitchFamily="18" charset="0"/>
                          <a:cs typeface="Times New Roman" panose="02020603050405020304" pitchFamily="18" charset="0"/>
                        </a:rPr>
                        <a:t>Кальцій Са</a:t>
                      </a:r>
                    </a:p>
                    <a:p>
                      <a:pPr algn="ctr" fontAlgn="base"/>
                      <a:r>
                        <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rPr>
                        <a:t>Середня</a:t>
                      </a:r>
                      <a:r>
                        <a:rPr lang="ru-RU" sz="1400" b="1" i="0" kern="1200" dirty="0" smtClean="0">
                          <a:solidFill>
                            <a:schemeClr val="bg1"/>
                          </a:solidFill>
                          <a:effectLst/>
                          <a:latin typeface="Times New Roman" panose="02020603050405020304" pitchFamily="18" charset="0"/>
                          <a:ea typeface="+mn-ea"/>
                          <a:cs typeface="Times New Roman" panose="02020603050405020304" pitchFamily="18" charset="0"/>
                        </a:rPr>
                        <a:t> добова потреба для дорослих, </a:t>
                      </a:r>
                      <a:r>
                        <a:rPr lang="uk-UA" sz="1400" b="1" dirty="0" smtClean="0">
                          <a:solidFill>
                            <a:schemeClr val="bg1"/>
                          </a:solidFill>
                          <a:latin typeface="Times New Roman" panose="02020603050405020304" pitchFamily="18" charset="0"/>
                          <a:cs typeface="Times New Roman" panose="02020603050405020304" pitchFamily="18" charset="0"/>
                        </a:rPr>
                        <a:t> від 500 до 1000 мг</a:t>
                      </a:r>
                    </a:p>
                    <a:p>
                      <a:pPr algn="ctr" fontAlgn="base"/>
                      <a:r>
                        <a:rPr lang="uk-UA" sz="1400" b="0" i="0" kern="1200" dirty="0" smtClean="0">
                          <a:solidFill>
                            <a:schemeClr val="bg1"/>
                          </a:solidFill>
                          <a:effectLst/>
                          <a:latin typeface="Times New Roman" panose="02020603050405020304" pitchFamily="18" charset="0"/>
                          <a:ea typeface="+mn-ea"/>
                          <a:cs typeface="Times New Roman" panose="02020603050405020304" pitchFamily="18" charset="0"/>
                        </a:rPr>
                        <a:t>Молоко й молочні продукти, сир із сої, капуста, редька, ріпа, часник, інжир, мигдаль, селера, петрушка, шпинат, ламінарія, яєчний жовток, ікра</a:t>
                      </a:r>
                      <a:endParaRPr lang="uk-UA" sz="1400" b="1"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Бере участь у формуванні скелета; сприяє згортанню крові; підтримує рівновагу між порушенням і гальмуванням кори головного мозку; бере участь у скороченні м’язів, розщепленні глікогену; при екзогенному введенні діє як антацид</a:t>
                      </a: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Підвищена крихкість кісток, нігтів, зубів, деформація хребта, припинення росту, оніміння й відчуття поколювання в кінцівках, болючість ясен, нервозність, безсоння, судоми, збудження, гіпертензія, екзема</a:t>
                      </a: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Біль у кістках і м’язах, міастенія, порушення балансу при ході, пригнічення рефлексів, нудота, блювання, сплутаність свідомості, психози, амнезія, брадіаритмія, депресія, дратівливість, анорексія, короткочасна німота</a:t>
                      </a: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931553530"/>
                  </a:ext>
                </a:extLst>
              </a:tr>
            </a:tbl>
          </a:graphicData>
        </a:graphic>
      </p:graphicFrame>
      <p:graphicFrame>
        <p:nvGraphicFramePr>
          <p:cNvPr id="8" name="Таблиця 7"/>
          <p:cNvGraphicFramePr>
            <a:graphicFrameLocks noGrp="1"/>
          </p:cNvGraphicFramePr>
          <p:nvPr>
            <p:extLst>
              <p:ext uri="{D42A27DB-BD31-4B8C-83A1-F6EECF244321}">
                <p14:modId xmlns:p14="http://schemas.microsoft.com/office/powerpoint/2010/main" val="4006920071"/>
              </p:ext>
            </p:extLst>
          </p:nvPr>
        </p:nvGraphicFramePr>
        <p:xfrm>
          <a:off x="0" y="2349910"/>
          <a:ext cx="12192000" cy="2256870"/>
        </p:xfrm>
        <a:graphic>
          <a:graphicData uri="http://schemas.openxmlformats.org/drawingml/2006/table">
            <a:tbl>
              <a:tblPr/>
              <a:tblGrid>
                <a:gridCol w="2566219">
                  <a:extLst>
                    <a:ext uri="{9D8B030D-6E8A-4147-A177-3AD203B41FA5}">
                      <a16:colId xmlns:a16="http://schemas.microsoft.com/office/drawing/2014/main" val="2844344526"/>
                    </a:ext>
                  </a:extLst>
                </a:gridCol>
                <a:gridCol w="3197604">
                  <a:extLst>
                    <a:ext uri="{9D8B030D-6E8A-4147-A177-3AD203B41FA5}">
                      <a16:colId xmlns:a16="http://schemas.microsoft.com/office/drawing/2014/main" val="1135317452"/>
                    </a:ext>
                  </a:extLst>
                </a:gridCol>
                <a:gridCol w="3170111">
                  <a:extLst>
                    <a:ext uri="{9D8B030D-6E8A-4147-A177-3AD203B41FA5}">
                      <a16:colId xmlns:a16="http://schemas.microsoft.com/office/drawing/2014/main" val="2926770412"/>
                    </a:ext>
                  </a:extLst>
                </a:gridCol>
                <a:gridCol w="3258066">
                  <a:extLst>
                    <a:ext uri="{9D8B030D-6E8A-4147-A177-3AD203B41FA5}">
                      <a16:colId xmlns:a16="http://schemas.microsoft.com/office/drawing/2014/main" val="4013452500"/>
                    </a:ext>
                  </a:extLst>
                </a:gridCol>
              </a:tblGrid>
              <a:tr h="2256870">
                <a:tc>
                  <a:txBody>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lang="uk-UA" sz="2000" b="1" dirty="0" smtClean="0">
                          <a:solidFill>
                            <a:srgbClr val="C00000"/>
                          </a:solidFill>
                          <a:effectLst/>
                          <a:latin typeface="Times New Roman" panose="02020603050405020304" pitchFamily="18" charset="0"/>
                          <a:cs typeface="Times New Roman" panose="02020603050405020304" pitchFamily="18" charset="0"/>
                        </a:rPr>
                        <a:t>Магній </a:t>
                      </a:r>
                      <a:r>
                        <a:rPr lang="en-US" sz="2000" b="1" dirty="0" smtClean="0">
                          <a:solidFill>
                            <a:srgbClr val="C00000"/>
                          </a:solidFill>
                          <a:effectLst/>
                          <a:latin typeface="Times New Roman" panose="02020603050405020304" pitchFamily="18" charset="0"/>
                          <a:cs typeface="Times New Roman" panose="02020603050405020304" pitchFamily="18" charset="0"/>
                        </a:rPr>
                        <a:t>Mg</a:t>
                      </a:r>
                      <a:endParaRPr lang="uk-UA" sz="2000" b="1" dirty="0" smtClean="0">
                        <a:solidFill>
                          <a:srgbClr val="C00000"/>
                        </a:solidFill>
                        <a:effectLst/>
                        <a:latin typeface="Times New Roman" panose="02020603050405020304" pitchFamily="18" charset="0"/>
                        <a:cs typeface="Times New Roman" panose="02020603050405020304" pitchFamily="18"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rPr>
                        <a:t>Середня</a:t>
                      </a:r>
                      <a:r>
                        <a:rPr lang="ru-RU" sz="1400" b="1" i="0" kern="1200" dirty="0" smtClean="0">
                          <a:solidFill>
                            <a:schemeClr val="bg1"/>
                          </a:solidFill>
                          <a:effectLst/>
                          <a:latin typeface="Times New Roman" panose="02020603050405020304" pitchFamily="18" charset="0"/>
                          <a:ea typeface="+mn-ea"/>
                          <a:cs typeface="Times New Roman" panose="02020603050405020304" pitchFamily="18" charset="0"/>
                        </a:rPr>
                        <a:t> добова потреба для дорослих, </a:t>
                      </a:r>
                      <a:r>
                        <a:rPr lang="uk-UA" sz="1400" b="1" dirty="0" smtClean="0">
                          <a:solidFill>
                            <a:schemeClr val="bg1"/>
                          </a:solidFill>
                          <a:latin typeface="Times New Roman" panose="02020603050405020304" pitchFamily="18" charset="0"/>
                          <a:cs typeface="Times New Roman" panose="02020603050405020304" pitchFamily="18" charset="0"/>
                        </a:rPr>
                        <a:t>ч-350 мг; ж-300мг</a:t>
                      </a:r>
                    </a:p>
                    <a:p>
                      <a:pPr algn="ctr" fontAlgn="base"/>
                      <a:endParaRPr lang="uk-UA" sz="1400" b="1" dirty="0" smtClean="0">
                        <a:solidFill>
                          <a:schemeClr val="bg1"/>
                        </a:solidFill>
                        <a:effectLst/>
                        <a:latin typeface="Times New Roman" panose="02020603050405020304" pitchFamily="18" charset="0"/>
                        <a:cs typeface="Times New Roman" panose="02020603050405020304" pitchFamily="18" charset="0"/>
                      </a:endParaRPr>
                    </a:p>
                    <a:p>
                      <a:pPr algn="ctr" fontAlgn="base"/>
                      <a:r>
                        <a:rPr lang="uk-UA" sz="1400" b="0" i="0" kern="1200" noProof="0" dirty="0" smtClean="0">
                          <a:solidFill>
                            <a:schemeClr val="bg1"/>
                          </a:solidFill>
                          <a:effectLst/>
                          <a:latin typeface="Times New Roman" panose="02020603050405020304" pitchFamily="18" charset="0"/>
                          <a:ea typeface="+mn-ea"/>
                          <a:cs typeface="Times New Roman" panose="02020603050405020304" pitchFamily="18" charset="0"/>
                        </a:rPr>
                        <a:t>Молочні, соєві й морепродукти, мед, горіхи, злаки, зелень, печінка, банани, картопля, меліса </a:t>
                      </a:r>
                      <a:endParaRPr lang="uk-UA" sz="1400" b="1" noProof="0" dirty="0">
                        <a:solidFill>
                          <a:schemeClr val="bg1"/>
                        </a:solidFill>
                        <a:effectLst/>
                        <a:latin typeface="Times New Roman" panose="02020603050405020304" pitchFamily="18" charset="0"/>
                        <a:cs typeface="Times New Roman" panose="02020603050405020304" pitchFamily="18" charset="0"/>
                      </a:endParaRPr>
                    </a:p>
                  </a:txBody>
                  <a:tcPr marL="25034" marR="25034" marT="25034" marB="25034"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Бере участь у формуванні кісток, необхідний для їх росту; регулює функції нервів і м’язів, включаючи серцевий; зміцнює зубну емаль; бере участь у білковому, жировому, вуглеводневому й енергетичному обміні, у структуруванні ДНК і РНК; обміні </a:t>
                      </a:r>
                      <a:r>
                        <a:rPr lang="en-AU" sz="1400" dirty="0">
                          <a:solidFill>
                            <a:schemeClr val="bg1"/>
                          </a:solidFill>
                          <a:effectLst/>
                          <a:latin typeface="Times New Roman" panose="02020603050405020304" pitchFamily="18" charset="0"/>
                          <a:cs typeface="Times New Roman" panose="02020603050405020304" pitchFamily="18" charset="0"/>
                        </a:rPr>
                        <a:t>Ca </a:t>
                      </a:r>
                      <a:r>
                        <a:rPr lang="uk-UA" sz="1400" dirty="0">
                          <a:solidFill>
                            <a:schemeClr val="bg1"/>
                          </a:solidFill>
                          <a:effectLst/>
                          <a:latin typeface="Times New Roman" panose="02020603050405020304" pitchFamily="18" charset="0"/>
                          <a:cs typeface="Times New Roman" panose="02020603050405020304" pitchFamily="18" charset="0"/>
                        </a:rPr>
                        <a:t>і вітаміну С</a:t>
                      </a:r>
                    </a:p>
                  </a:txBody>
                  <a:tcPr marL="25034" marR="25034" marT="25034" marB="25034"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Гемолітична анемія, аритмія, тахікардія, ущільнення в м’яких тканинах, гіпо- й гіпертензія, депресії, сверблячка, апатії, м’язові дистрофія й судоми, втома, гіперактивність, гіпотермія, запори, захворювання ШКТ, загострення передменструального синдрому</a:t>
                      </a:r>
                    </a:p>
                  </a:txBody>
                  <a:tcPr marL="25034" marR="25034" marT="25034" marB="25034"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При порушенні функції нирок можуть розвиватися симптоми надлишку (особливо при прийомі </a:t>
                      </a:r>
                      <a:r>
                        <a:rPr lang="en-AU" sz="1400" dirty="0">
                          <a:solidFill>
                            <a:schemeClr val="bg1"/>
                          </a:solidFill>
                          <a:effectLst/>
                          <a:latin typeface="Times New Roman" panose="02020603050405020304" pitchFamily="18" charset="0"/>
                          <a:cs typeface="Times New Roman" panose="02020603050405020304" pitchFamily="18" charset="0"/>
                        </a:rPr>
                        <a:t>Mg), </a:t>
                      </a:r>
                      <a:r>
                        <a:rPr lang="uk-UA" sz="1400" dirty="0">
                          <a:solidFill>
                            <a:schemeClr val="bg1"/>
                          </a:solidFill>
                          <a:effectLst/>
                          <a:latin typeface="Times New Roman" panose="02020603050405020304" pitchFamily="18" charset="0"/>
                          <a:cs typeface="Times New Roman" panose="02020603050405020304" pitchFamily="18" charset="0"/>
                        </a:rPr>
                        <a:t>що проявляються сухістю у роті, брадикардією, підвищеною стомлюваністю, гіпотензією, м’язовою слабкістю, спрагою, нудотою, блюванням, утрудненням дихання</a:t>
                      </a:r>
                    </a:p>
                  </a:txBody>
                  <a:tcPr marL="25034" marR="25034" marT="25034" marB="25034"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979552168"/>
                  </a:ext>
                </a:extLst>
              </a:tr>
            </a:tbl>
          </a:graphicData>
        </a:graphic>
      </p:graphicFrame>
      <p:graphicFrame>
        <p:nvGraphicFramePr>
          <p:cNvPr id="9" name="Таблиця 8"/>
          <p:cNvGraphicFramePr>
            <a:graphicFrameLocks noGrp="1"/>
          </p:cNvGraphicFramePr>
          <p:nvPr>
            <p:extLst>
              <p:ext uri="{D42A27DB-BD31-4B8C-83A1-F6EECF244321}">
                <p14:modId xmlns:p14="http://schemas.microsoft.com/office/powerpoint/2010/main" val="2131560532"/>
              </p:ext>
            </p:extLst>
          </p:nvPr>
        </p:nvGraphicFramePr>
        <p:xfrm>
          <a:off x="0" y="4521788"/>
          <a:ext cx="12191999" cy="2263637"/>
        </p:xfrm>
        <a:graphic>
          <a:graphicData uri="http://schemas.openxmlformats.org/drawingml/2006/table">
            <a:tbl>
              <a:tblPr/>
              <a:tblGrid>
                <a:gridCol w="2556387">
                  <a:extLst>
                    <a:ext uri="{9D8B030D-6E8A-4147-A177-3AD203B41FA5}">
                      <a16:colId xmlns:a16="http://schemas.microsoft.com/office/drawing/2014/main" val="4066519496"/>
                    </a:ext>
                  </a:extLst>
                </a:gridCol>
                <a:gridCol w="3226590">
                  <a:extLst>
                    <a:ext uri="{9D8B030D-6E8A-4147-A177-3AD203B41FA5}">
                      <a16:colId xmlns:a16="http://schemas.microsoft.com/office/drawing/2014/main" val="3537744022"/>
                    </a:ext>
                  </a:extLst>
                </a:gridCol>
                <a:gridCol w="3141379">
                  <a:extLst>
                    <a:ext uri="{9D8B030D-6E8A-4147-A177-3AD203B41FA5}">
                      <a16:colId xmlns:a16="http://schemas.microsoft.com/office/drawing/2014/main" val="2167106437"/>
                    </a:ext>
                  </a:extLst>
                </a:gridCol>
                <a:gridCol w="3267643">
                  <a:extLst>
                    <a:ext uri="{9D8B030D-6E8A-4147-A177-3AD203B41FA5}">
                      <a16:colId xmlns:a16="http://schemas.microsoft.com/office/drawing/2014/main" val="649835080"/>
                    </a:ext>
                  </a:extLst>
                </a:gridCol>
              </a:tblGrid>
              <a:tr h="2263637">
                <a:tc>
                  <a:txBody>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lang="uk-UA" sz="2000" b="1" dirty="0" smtClean="0">
                          <a:solidFill>
                            <a:srgbClr val="C00000"/>
                          </a:solidFill>
                          <a:effectLst/>
                          <a:latin typeface="Times New Roman" panose="02020603050405020304" pitchFamily="18" charset="0"/>
                          <a:cs typeface="Times New Roman" panose="02020603050405020304" pitchFamily="18" charset="0"/>
                        </a:rPr>
                        <a:t>Натрій</a:t>
                      </a:r>
                      <a:r>
                        <a:rPr lang="en-US" sz="2000" b="1" dirty="0" smtClean="0">
                          <a:solidFill>
                            <a:srgbClr val="C00000"/>
                          </a:solidFill>
                          <a:effectLst/>
                          <a:latin typeface="Times New Roman" panose="02020603050405020304" pitchFamily="18" charset="0"/>
                          <a:cs typeface="Times New Roman" panose="02020603050405020304" pitchFamily="18" charset="0"/>
                        </a:rPr>
                        <a:t> Na</a:t>
                      </a:r>
                      <a:endParaRPr lang="uk-UA" sz="2000" b="1" dirty="0" smtClean="0">
                        <a:solidFill>
                          <a:srgbClr val="C00000"/>
                        </a:solidFill>
                        <a:effectLst/>
                        <a:latin typeface="Times New Roman" panose="02020603050405020304" pitchFamily="18" charset="0"/>
                        <a:cs typeface="Times New Roman" panose="02020603050405020304" pitchFamily="18"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rPr>
                        <a:t>Середня</a:t>
                      </a:r>
                      <a:r>
                        <a:rPr lang="ru-RU" sz="1400" b="1" i="0" kern="1200" dirty="0" smtClean="0">
                          <a:solidFill>
                            <a:schemeClr val="bg1"/>
                          </a:solidFill>
                          <a:effectLst/>
                          <a:latin typeface="Times New Roman" panose="02020603050405020304" pitchFamily="18" charset="0"/>
                          <a:ea typeface="+mn-ea"/>
                          <a:cs typeface="Times New Roman" panose="02020603050405020304" pitchFamily="18" charset="0"/>
                        </a:rPr>
                        <a:t> добова потреба для дорослих, </a:t>
                      </a:r>
                      <a:r>
                        <a:rPr lang="uk-UA" sz="1400" b="1" dirty="0" smtClean="0">
                          <a:solidFill>
                            <a:schemeClr val="bg1"/>
                          </a:solidFill>
                          <a:latin typeface="Times New Roman" panose="02020603050405020304" pitchFamily="18" charset="0"/>
                          <a:cs typeface="Times New Roman" panose="02020603050405020304" pitchFamily="18" charset="0"/>
                        </a:rPr>
                        <a:t>550 мг</a:t>
                      </a:r>
                    </a:p>
                    <a:p>
                      <a:pPr marL="0" marR="0" lvl="0" indent="0" algn="ctr" defTabSz="457200" rtl="0" eaLnBrk="1" fontAlgn="base" latinLnBrk="0" hangingPunct="1">
                        <a:lnSpc>
                          <a:spcPct val="100000"/>
                        </a:lnSpc>
                        <a:spcBef>
                          <a:spcPts val="0"/>
                        </a:spcBef>
                        <a:spcAft>
                          <a:spcPts val="0"/>
                        </a:spcAft>
                        <a:buClrTx/>
                        <a:buSzTx/>
                        <a:buFontTx/>
                        <a:buNone/>
                        <a:tabLst/>
                        <a:defRPr/>
                      </a:pPr>
                      <a:endParaRPr lang="uk-UA" sz="1400" b="1" dirty="0" smtClean="0">
                        <a:solidFill>
                          <a:schemeClr val="bg1"/>
                        </a:solidFill>
                        <a:latin typeface="Times New Roman" panose="02020603050405020304" pitchFamily="18" charset="0"/>
                        <a:cs typeface="Times New Roman" panose="02020603050405020304" pitchFamily="18" charset="0"/>
                      </a:endParaRPr>
                    </a:p>
                    <a:p>
                      <a:pPr algn="ctr" fontAlgn="base"/>
                      <a:r>
                        <a:rPr lang="uk-UA" sz="1400" b="0" i="0" kern="1200" noProof="0" dirty="0" smtClean="0">
                          <a:solidFill>
                            <a:schemeClr val="bg1"/>
                          </a:solidFill>
                          <a:effectLst/>
                          <a:latin typeface="Times New Roman" panose="02020603050405020304" pitchFamily="18" charset="0"/>
                          <a:ea typeface="+mn-ea"/>
                          <a:cs typeface="Times New Roman" panose="02020603050405020304" pitchFamily="18" charset="0"/>
                        </a:rPr>
                        <a:t>Більшість харчових продуктів і вода, кухонна сіль, бринза, молоко, морські продукти</a:t>
                      </a:r>
                      <a:endParaRPr lang="uk-UA" sz="1400" b="1" noProof="0" dirty="0">
                        <a:solidFill>
                          <a:schemeClr val="bg1"/>
                        </a:solidFill>
                        <a:effectLst/>
                        <a:latin typeface="Times New Roman" panose="02020603050405020304" pitchFamily="18" charset="0"/>
                        <a:cs typeface="Times New Roman" panose="02020603050405020304" pitchFamily="18" charset="0"/>
                      </a:endParaRPr>
                    </a:p>
                  </a:txBody>
                  <a:tcPr marL="27387" marR="27387" marT="27387" marB="27387"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4"/>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Бере участь у скороченні м’язів, передачі нервових імпульсів, утворенні шлункового соку;</a:t>
                      </a:r>
                      <a:br>
                        <a:rPr lang="uk-UA" sz="1400" dirty="0">
                          <a:solidFill>
                            <a:schemeClr val="bg1"/>
                          </a:solidFill>
                          <a:effectLst/>
                          <a:latin typeface="Times New Roman" panose="02020603050405020304" pitchFamily="18" charset="0"/>
                          <a:cs typeface="Times New Roman" panose="02020603050405020304" pitchFamily="18" charset="0"/>
                        </a:rPr>
                      </a:br>
                      <a:r>
                        <a:rPr lang="uk-UA" sz="1400" dirty="0">
                          <a:solidFill>
                            <a:schemeClr val="bg1"/>
                          </a:solidFill>
                          <a:effectLst/>
                          <a:latin typeface="Times New Roman" panose="02020603050405020304" pitchFamily="18" charset="0"/>
                          <a:cs typeface="Times New Roman" panose="02020603050405020304" pitchFamily="18" charset="0"/>
                        </a:rPr>
                        <a:t>регулює функції крові, лімфи, нирок, гідрофільності тканин, кислотно-лужний баланс;</a:t>
                      </a:r>
                      <a:br>
                        <a:rPr lang="uk-UA" sz="1400" dirty="0">
                          <a:solidFill>
                            <a:schemeClr val="bg1"/>
                          </a:solidFill>
                          <a:effectLst/>
                          <a:latin typeface="Times New Roman" panose="02020603050405020304" pitchFamily="18" charset="0"/>
                          <a:cs typeface="Times New Roman" panose="02020603050405020304" pitchFamily="18" charset="0"/>
                        </a:rPr>
                      </a:br>
                      <a:r>
                        <a:rPr lang="uk-UA" sz="1400" dirty="0">
                          <a:solidFill>
                            <a:schemeClr val="bg1"/>
                          </a:solidFill>
                          <a:effectLst/>
                          <a:latin typeface="Times New Roman" panose="02020603050405020304" pitchFamily="18" charset="0"/>
                          <a:cs typeface="Times New Roman" panose="02020603050405020304" pitchFamily="18" charset="0"/>
                        </a:rPr>
                        <a:t>активує ферменти підшлункової й слинних залоз</a:t>
                      </a:r>
                    </a:p>
                  </a:txBody>
                  <a:tcPr marL="27387" marR="27387" marT="27387" marB="27387"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4"/>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Непритомність, апатія, стомлюваність, м’язові спазми, метеоризм, набряки, гіпотензія, тахікардія, анорексія, нудота, втрата маси тіла, лабільність настрою, зниження імунітету. Рідко: затемнена свідомість, галюцинації, летаргія</a:t>
                      </a:r>
                    </a:p>
                  </a:txBody>
                  <a:tcPr marL="27387" marR="27387" marT="27387" marB="27387"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4"/>
                    </a:solidFill>
                  </a:tcPr>
                </a:tc>
                <a:tc>
                  <a:txBody>
                    <a:bodyPr/>
                    <a:lstStyle/>
                    <a:p>
                      <a:pPr fontAlgn="base"/>
                      <a:r>
                        <a:rPr lang="uk-UA" sz="1400" noProof="0" dirty="0" smtClean="0">
                          <a:solidFill>
                            <a:schemeClr val="bg1"/>
                          </a:solidFill>
                          <a:effectLst/>
                          <a:latin typeface="Times New Roman" panose="02020603050405020304" pitchFamily="18" charset="0"/>
                          <a:cs typeface="Times New Roman" panose="02020603050405020304" pitchFamily="18" charset="0"/>
                        </a:rPr>
                        <a:t>Навантаження на нирки; набряки, часте сечовипускання, гіпертензія, тремор, судоми, спрага, м’язова й нервова дратівливість, анорексія, застійна серцева недостатність, затьмарення свідомості</a:t>
                      </a:r>
                      <a:endParaRPr lang="uk-UA" sz="1400" noProof="0" dirty="0">
                        <a:solidFill>
                          <a:schemeClr val="bg1"/>
                        </a:solidFill>
                        <a:effectLst/>
                        <a:latin typeface="Times New Roman" panose="02020603050405020304" pitchFamily="18" charset="0"/>
                        <a:cs typeface="Times New Roman" panose="02020603050405020304" pitchFamily="18" charset="0"/>
                      </a:endParaRPr>
                    </a:p>
                  </a:txBody>
                  <a:tcPr marL="27387" marR="27387" marT="27387" marB="27387"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1477042798"/>
                  </a:ext>
                </a:extLst>
              </a:tr>
            </a:tbl>
          </a:graphicData>
        </a:graphic>
      </p:graphicFrame>
    </p:spTree>
    <p:extLst>
      <p:ext uri="{BB962C8B-B14F-4D97-AF65-F5344CB8AC3E}">
        <p14:creationId xmlns:p14="http://schemas.microsoft.com/office/powerpoint/2010/main" val="11246456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я 7"/>
          <p:cNvGraphicFramePr>
            <a:graphicFrameLocks noGrp="1"/>
          </p:cNvGraphicFramePr>
          <p:nvPr>
            <p:extLst>
              <p:ext uri="{D42A27DB-BD31-4B8C-83A1-F6EECF244321}">
                <p14:modId xmlns:p14="http://schemas.microsoft.com/office/powerpoint/2010/main" val="3727286018"/>
              </p:ext>
            </p:extLst>
          </p:nvPr>
        </p:nvGraphicFramePr>
        <p:xfrm>
          <a:off x="-13387" y="1911800"/>
          <a:ext cx="12192000" cy="2375301"/>
        </p:xfrm>
        <a:graphic>
          <a:graphicData uri="http://schemas.openxmlformats.org/drawingml/2006/table">
            <a:tbl>
              <a:tblPr/>
              <a:tblGrid>
                <a:gridCol w="2595085">
                  <a:extLst>
                    <a:ext uri="{9D8B030D-6E8A-4147-A177-3AD203B41FA5}">
                      <a16:colId xmlns:a16="http://schemas.microsoft.com/office/drawing/2014/main" val="2844344526"/>
                    </a:ext>
                  </a:extLst>
                </a:gridCol>
                <a:gridCol w="3736888">
                  <a:extLst>
                    <a:ext uri="{9D8B030D-6E8A-4147-A177-3AD203B41FA5}">
                      <a16:colId xmlns:a16="http://schemas.microsoft.com/office/drawing/2014/main" val="1135317452"/>
                    </a:ext>
                  </a:extLst>
                </a:gridCol>
                <a:gridCol w="2821858">
                  <a:extLst>
                    <a:ext uri="{9D8B030D-6E8A-4147-A177-3AD203B41FA5}">
                      <a16:colId xmlns:a16="http://schemas.microsoft.com/office/drawing/2014/main" val="2926770412"/>
                    </a:ext>
                  </a:extLst>
                </a:gridCol>
                <a:gridCol w="3038169">
                  <a:extLst>
                    <a:ext uri="{9D8B030D-6E8A-4147-A177-3AD203B41FA5}">
                      <a16:colId xmlns:a16="http://schemas.microsoft.com/office/drawing/2014/main" val="4013452500"/>
                    </a:ext>
                  </a:extLst>
                </a:gridCol>
              </a:tblGrid>
              <a:tr h="2375301">
                <a:tc>
                  <a:txBody>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lang="uk-UA" sz="2000" b="1" dirty="0" smtClean="0">
                          <a:solidFill>
                            <a:srgbClr val="C00000"/>
                          </a:solidFill>
                          <a:effectLst/>
                          <a:latin typeface="Times New Roman" panose="02020603050405020304" pitchFamily="18" charset="0"/>
                          <a:cs typeface="Times New Roman" panose="02020603050405020304" pitchFamily="18" charset="0"/>
                        </a:rPr>
                        <a:t>Фосфор</a:t>
                      </a:r>
                      <a:r>
                        <a:rPr lang="en-US" sz="2000" b="1" dirty="0" smtClean="0">
                          <a:solidFill>
                            <a:srgbClr val="C00000"/>
                          </a:solidFill>
                          <a:effectLst/>
                          <a:latin typeface="Times New Roman" panose="02020603050405020304" pitchFamily="18" charset="0"/>
                          <a:cs typeface="Times New Roman" panose="02020603050405020304" pitchFamily="18" charset="0"/>
                        </a:rPr>
                        <a:t> P</a:t>
                      </a:r>
                      <a:endParaRPr lang="uk-UA" sz="2000" b="1" dirty="0" smtClean="0">
                        <a:solidFill>
                          <a:srgbClr val="C00000"/>
                        </a:solidFill>
                        <a:effectLst/>
                        <a:latin typeface="Times New Roman" panose="02020603050405020304" pitchFamily="18" charset="0"/>
                        <a:cs typeface="Times New Roman" panose="02020603050405020304" pitchFamily="18"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rPr>
                        <a:t>Середня</a:t>
                      </a:r>
                      <a:r>
                        <a:rPr lang="ru-RU" sz="1400" b="1" i="0" kern="1200" dirty="0" smtClean="0">
                          <a:solidFill>
                            <a:schemeClr val="bg1"/>
                          </a:solidFill>
                          <a:effectLst/>
                          <a:latin typeface="Times New Roman" panose="02020603050405020304" pitchFamily="18" charset="0"/>
                          <a:ea typeface="+mn-ea"/>
                          <a:cs typeface="Times New Roman" panose="02020603050405020304" pitchFamily="18" charset="0"/>
                        </a:rPr>
                        <a:t> добова потреба для дорослих, 700мг</a:t>
                      </a:r>
                      <a:endParaRPr lang="uk-UA" sz="1400" b="1" dirty="0" smtClean="0">
                        <a:solidFill>
                          <a:srgbClr val="C00000"/>
                        </a:solidFill>
                        <a:effectLst/>
                        <a:latin typeface="Times New Roman" panose="02020603050405020304" pitchFamily="18" charset="0"/>
                        <a:cs typeface="Times New Roman" panose="02020603050405020304" pitchFamily="18" charset="0"/>
                      </a:endParaRPr>
                    </a:p>
                    <a:p>
                      <a:pPr algn="ctr" fontAlgn="base"/>
                      <a:r>
                        <a:rPr lang="uk-UA" sz="1400" b="0" i="0" kern="1200" noProof="0" dirty="0" smtClean="0">
                          <a:solidFill>
                            <a:schemeClr val="bg1"/>
                          </a:solidFill>
                          <a:effectLst/>
                          <a:latin typeface="Times New Roman" panose="02020603050405020304" pitchFamily="18" charset="0"/>
                          <a:ea typeface="+mn-ea"/>
                          <a:cs typeface="Times New Roman" panose="02020603050405020304" pitchFamily="18" charset="0"/>
                        </a:rPr>
                        <a:t>Риба, м’ясо, печінка яйця, молоко, боби, мигдаль, насіння соняшника, хлібопродукти</a:t>
                      </a:r>
                      <a:endParaRPr lang="uk-UA" sz="1400" b="1" noProof="0" dirty="0">
                        <a:solidFill>
                          <a:schemeClr val="bg1"/>
                        </a:solidFill>
                        <a:effectLst/>
                        <a:latin typeface="Times New Roman" panose="02020603050405020304" pitchFamily="18" charset="0"/>
                        <a:cs typeface="Times New Roman" panose="02020603050405020304" pitchFamily="18" charset="0"/>
                      </a:endParaRP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Б</a:t>
                      </a:r>
                      <a:r>
                        <a:rPr lang="uk-UA" sz="1400" dirty="0" smtClean="0">
                          <a:solidFill>
                            <a:schemeClr val="bg1"/>
                          </a:solidFill>
                          <a:effectLst/>
                          <a:latin typeface="Times New Roman" panose="02020603050405020304" pitchFamily="18" charset="0"/>
                          <a:cs typeface="Times New Roman" panose="02020603050405020304" pitchFamily="18" charset="0"/>
                        </a:rPr>
                        <a:t>ере </a:t>
                      </a:r>
                      <a:r>
                        <a:rPr lang="uk-UA" sz="1400" dirty="0">
                          <a:solidFill>
                            <a:schemeClr val="bg1"/>
                          </a:solidFill>
                          <a:effectLst/>
                          <a:latin typeface="Times New Roman" panose="02020603050405020304" pitchFamily="18" charset="0"/>
                          <a:cs typeface="Times New Roman" panose="02020603050405020304" pitchFamily="18" charset="0"/>
                        </a:rPr>
                        <a:t>участь у формуванні й регенерації клітин, формуванні та засвоєнні вітамінів, формуванні й розвитку зубів і кісток, в обміні енергії, регуляції кислотно-лужного балансу, функціонуванні нирок, нервів, м’язів, серця</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Судоми, слабкість, підвищена стомлюваність, адинамія, біль у кістках, анорексія, втрата маси тіла, відчуття поколювання в м’язах, крихкість кісток та їх деформація, рахіт, порушення росту, остеомаляція, почуття страху</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fontAlgn="base"/>
                      <a:r>
                        <a:rPr lang="ru-RU" sz="1400" dirty="0">
                          <a:solidFill>
                            <a:schemeClr val="bg1"/>
                          </a:solidFill>
                          <a:effectLst/>
                          <a:latin typeface="Times New Roman" panose="02020603050405020304" pitchFamily="18" charset="0"/>
                          <a:cs typeface="Times New Roman" panose="02020603050405020304" pitchFamily="18" charset="0"/>
                        </a:rPr>
                        <a:t>Тільки при нирковій недостатності — надлишок P призводить до зниження рівня Ca і до відповідної симптоматики</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979552168"/>
                  </a:ext>
                </a:extLst>
              </a:tr>
            </a:tbl>
          </a:graphicData>
        </a:graphic>
      </p:graphicFrame>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graphicFrame>
        <p:nvGraphicFramePr>
          <p:cNvPr id="4" name="Таблиця 3"/>
          <p:cNvGraphicFramePr>
            <a:graphicFrameLocks noGrp="1"/>
          </p:cNvGraphicFramePr>
          <p:nvPr>
            <p:extLst>
              <p:ext uri="{D42A27DB-BD31-4B8C-83A1-F6EECF244321}">
                <p14:modId xmlns:p14="http://schemas.microsoft.com/office/powerpoint/2010/main" val="1189653513"/>
              </p:ext>
            </p:extLst>
          </p:nvPr>
        </p:nvGraphicFramePr>
        <p:xfrm>
          <a:off x="0" y="13970"/>
          <a:ext cx="12178613" cy="2193047"/>
        </p:xfrm>
        <a:graphic>
          <a:graphicData uri="http://schemas.openxmlformats.org/drawingml/2006/table">
            <a:tbl>
              <a:tblPr/>
              <a:tblGrid>
                <a:gridCol w="2585884">
                  <a:extLst>
                    <a:ext uri="{9D8B030D-6E8A-4147-A177-3AD203B41FA5}">
                      <a16:colId xmlns:a16="http://schemas.microsoft.com/office/drawing/2014/main" val="3698582833"/>
                    </a:ext>
                  </a:extLst>
                </a:gridCol>
                <a:gridCol w="3755922">
                  <a:extLst>
                    <a:ext uri="{9D8B030D-6E8A-4147-A177-3AD203B41FA5}">
                      <a16:colId xmlns:a16="http://schemas.microsoft.com/office/drawing/2014/main" val="1315555618"/>
                    </a:ext>
                  </a:extLst>
                </a:gridCol>
                <a:gridCol w="2821859">
                  <a:extLst>
                    <a:ext uri="{9D8B030D-6E8A-4147-A177-3AD203B41FA5}">
                      <a16:colId xmlns:a16="http://schemas.microsoft.com/office/drawing/2014/main" val="90746474"/>
                    </a:ext>
                  </a:extLst>
                </a:gridCol>
                <a:gridCol w="3014948">
                  <a:extLst>
                    <a:ext uri="{9D8B030D-6E8A-4147-A177-3AD203B41FA5}">
                      <a16:colId xmlns:a16="http://schemas.microsoft.com/office/drawing/2014/main" val="3818553357"/>
                    </a:ext>
                  </a:extLst>
                </a:gridCol>
              </a:tblGrid>
              <a:tr h="285595">
                <a:tc>
                  <a:txBody>
                    <a:bodyPr/>
                    <a:lstStyle/>
                    <a:p>
                      <a:pPr algn="ctr" fontAlgn="base"/>
                      <a:r>
                        <a:rPr lang="uk-UA" sz="2000" b="1" dirty="0" smtClean="0">
                          <a:solidFill>
                            <a:schemeClr val="bg1"/>
                          </a:solidFill>
                          <a:effectLst/>
                          <a:latin typeface="Times New Roman" panose="02020603050405020304" pitchFamily="18" charset="0"/>
                          <a:cs typeface="Times New Roman" panose="02020603050405020304" pitchFamily="18" charset="0"/>
                        </a:rPr>
                        <a:t>Макроелемент</a:t>
                      </a:r>
                      <a:endParaRPr lang="uk-UA"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tc>
                  <a:txBody>
                    <a:bodyPr/>
                    <a:lstStyle/>
                    <a:p>
                      <a:pPr algn="ctr" fontAlgn="base"/>
                      <a:r>
                        <a:rPr lang="ru-RU" sz="2000" b="1" dirty="0">
                          <a:solidFill>
                            <a:schemeClr val="bg1"/>
                          </a:solidFill>
                          <a:effectLst/>
                          <a:latin typeface="Times New Roman" panose="02020603050405020304" pitchFamily="18" charset="0"/>
                          <a:cs typeface="Times New Roman" panose="02020603050405020304" pitchFamily="18" charset="0"/>
                        </a:rPr>
                        <a:t>Роль і функції в організмі</a:t>
                      </a:r>
                      <a:endParaRPr lang="ru-RU"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tc>
                  <a:txBody>
                    <a:bodyPr/>
                    <a:lstStyle/>
                    <a:p>
                      <a:pPr algn="ctr" fontAlgn="base"/>
                      <a:r>
                        <a:rPr lang="uk-UA" sz="2000" b="1" dirty="0">
                          <a:solidFill>
                            <a:schemeClr val="bg1"/>
                          </a:solidFill>
                          <a:effectLst/>
                          <a:latin typeface="Times New Roman" panose="02020603050405020304" pitchFamily="18" charset="0"/>
                          <a:cs typeface="Times New Roman" panose="02020603050405020304" pitchFamily="18" charset="0"/>
                        </a:rPr>
                        <a:t>Симптоми дефіциту</a:t>
                      </a:r>
                      <a:endParaRPr lang="uk-UA"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tc>
                  <a:txBody>
                    <a:bodyPr/>
                    <a:lstStyle/>
                    <a:p>
                      <a:pPr algn="ctr" fontAlgn="base"/>
                      <a:r>
                        <a:rPr lang="uk-UA" sz="2000" b="1" dirty="0">
                          <a:solidFill>
                            <a:schemeClr val="bg1"/>
                          </a:solidFill>
                          <a:effectLst/>
                          <a:latin typeface="Times New Roman" panose="02020603050405020304" pitchFamily="18" charset="0"/>
                          <a:cs typeface="Times New Roman" panose="02020603050405020304" pitchFamily="18" charset="0"/>
                        </a:rPr>
                        <a:t>Симптоми надлишку</a:t>
                      </a:r>
                      <a:endParaRPr lang="uk-UA" sz="20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3018346805"/>
                  </a:ext>
                </a:extLst>
              </a:tr>
              <a:tr h="1838769">
                <a:tc>
                  <a:txBody>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lang="uk-UA" sz="2000" dirty="0" smtClean="0">
                          <a:solidFill>
                            <a:srgbClr val="C00000"/>
                          </a:solidFill>
                          <a:effectLst/>
                          <a:latin typeface="Times New Roman" panose="02020603050405020304" pitchFamily="18" charset="0"/>
                          <a:cs typeface="Times New Roman" panose="02020603050405020304" pitchFamily="18" charset="0"/>
                        </a:rPr>
                        <a:t> </a:t>
                      </a:r>
                      <a:r>
                        <a:rPr lang="uk-UA" sz="2000" b="1" i="0" kern="1200" dirty="0" smtClean="0">
                          <a:solidFill>
                            <a:schemeClr val="bg1"/>
                          </a:solidFill>
                          <a:effectLst/>
                          <a:latin typeface="Times New Roman" panose="02020603050405020304" pitchFamily="18" charset="0"/>
                          <a:ea typeface="+mn-ea"/>
                          <a:cs typeface="Times New Roman" panose="02020603050405020304" pitchFamily="18" charset="0"/>
                        </a:rPr>
                        <a:t>Калій</a:t>
                      </a:r>
                      <a:r>
                        <a:rPr lang="en-US" sz="2000" b="1" i="0" kern="1200" dirty="0" smtClean="0">
                          <a:solidFill>
                            <a:schemeClr val="bg1"/>
                          </a:solidFill>
                          <a:effectLst/>
                          <a:latin typeface="Times New Roman" panose="02020603050405020304" pitchFamily="18" charset="0"/>
                          <a:ea typeface="+mn-ea"/>
                          <a:cs typeface="Times New Roman" panose="02020603050405020304" pitchFamily="18" charset="0"/>
                        </a:rPr>
                        <a:t> </a:t>
                      </a:r>
                      <a:r>
                        <a:rPr lang="uk-UA" sz="2000" b="1" i="0" kern="1200" dirty="0" smtClean="0">
                          <a:solidFill>
                            <a:schemeClr val="bg1"/>
                          </a:solidFill>
                          <a:effectLst/>
                          <a:latin typeface="Times New Roman" panose="02020603050405020304" pitchFamily="18" charset="0"/>
                          <a:ea typeface="+mn-ea"/>
                          <a:cs typeface="Times New Roman" panose="02020603050405020304" pitchFamily="18" charset="0"/>
                        </a:rPr>
                        <a:t>К</a:t>
                      </a: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rPr>
                        <a:t>Середня</a:t>
                      </a:r>
                      <a:r>
                        <a:rPr lang="ru-RU" sz="1400" b="1" i="0" kern="1200" dirty="0" smtClean="0">
                          <a:solidFill>
                            <a:schemeClr val="bg1"/>
                          </a:solidFill>
                          <a:effectLst/>
                          <a:latin typeface="Times New Roman" panose="02020603050405020304" pitchFamily="18" charset="0"/>
                          <a:ea typeface="+mn-ea"/>
                          <a:cs typeface="Times New Roman" panose="02020603050405020304" pitchFamily="18" charset="0"/>
                        </a:rPr>
                        <a:t> добова потреба для дорослих, 2000мг</a:t>
                      </a: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200" kern="1200" dirty="0" smtClean="0">
                          <a:solidFill>
                            <a:schemeClr val="bg1"/>
                          </a:solidFill>
                          <a:effectLst/>
                          <a:latin typeface="Times New Roman" panose="02020603050405020304" pitchFamily="18" charset="0"/>
                          <a:ea typeface="+mn-ea"/>
                          <a:cs typeface="Times New Roman" panose="02020603050405020304" pitchFamily="18" charset="0"/>
                        </a:rPr>
                        <a:t>Абрикоси, авокадо, банани, цитрусові, диня, картопля, боби, броколі, виноград, родзинки, горіхи, печінка, молочні продукти</a:t>
                      </a:r>
                    </a:p>
                    <a:p>
                      <a:pPr marL="0" marR="0" lvl="0" indent="0" algn="ctr" defTabSz="457200" rtl="0" eaLnBrk="1" fontAlgn="base" latinLnBrk="0" hangingPunct="1">
                        <a:lnSpc>
                          <a:spcPct val="100000"/>
                        </a:lnSpc>
                        <a:spcBef>
                          <a:spcPts val="0"/>
                        </a:spcBef>
                        <a:spcAft>
                          <a:spcPts val="0"/>
                        </a:spcAft>
                        <a:buClrTx/>
                        <a:buSzTx/>
                        <a:buFontTx/>
                        <a:buNone/>
                        <a:tabLst/>
                        <a:defRPr/>
                      </a:pPr>
                      <a:endParaRPr lang="uk-UA" sz="1400" b="1" dirty="0" smtClean="0">
                        <a:solidFill>
                          <a:schemeClr val="bg1"/>
                        </a:solidFill>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tc>
                  <a:txBody>
                    <a:bodyPr/>
                    <a:lstStyle/>
                    <a:p>
                      <a:pPr fontAlgn="base"/>
                      <a:r>
                        <a:rPr lang="ru-RU" sz="1400" b="0" i="0" kern="1200" dirty="0" smtClean="0">
                          <a:solidFill>
                            <a:schemeClr val="bg1"/>
                          </a:solidFill>
                          <a:effectLst/>
                          <a:latin typeface="Times New Roman" panose="02020603050405020304" pitchFamily="18" charset="0"/>
                          <a:ea typeface="+mn-ea"/>
                          <a:cs typeface="Times New Roman" panose="02020603050405020304" pitchFamily="18" charset="0"/>
                        </a:rPr>
                        <a:t>Бере участь у підтримці ритму серця; скороченні м’язів, </a:t>
                      </a:r>
                      <a:r>
                        <a:rPr lang="uk-UA" sz="1400" b="0" i="0" kern="1200" noProof="0" dirty="0" smtClean="0">
                          <a:solidFill>
                            <a:schemeClr val="bg1"/>
                          </a:solidFill>
                          <a:effectLst/>
                          <a:latin typeface="Times New Roman" panose="02020603050405020304" pitchFamily="18" charset="0"/>
                          <a:ea typeface="+mn-ea"/>
                          <a:cs typeface="Times New Roman" panose="02020603050405020304" pitchFamily="18" charset="0"/>
                        </a:rPr>
                        <a:t>регуляції</a:t>
                      </a:r>
                      <a:r>
                        <a:rPr lang="ru-RU" sz="1400" b="0" i="0" kern="1200" dirty="0" smtClean="0">
                          <a:solidFill>
                            <a:schemeClr val="bg1"/>
                          </a:solidFill>
                          <a:effectLst/>
                          <a:latin typeface="Times New Roman" panose="02020603050405020304" pitchFamily="18" charset="0"/>
                          <a:ea typeface="+mn-ea"/>
                          <a:cs typeface="Times New Roman" panose="02020603050405020304" pitchFamily="18" charset="0"/>
                        </a:rPr>
                        <a:t> переносу поживних речовин і водно-електролітного балансу в клітинах і тканинах, регуляції секреції шлункового соку</a:t>
                      </a:r>
                      <a:endParaRPr lang="uk-UA" sz="14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tc>
                  <a:txBody>
                    <a:bodyPr/>
                    <a:lstStyle/>
                    <a:p>
                      <a:pPr fontAlgn="base"/>
                      <a:r>
                        <a:rPr lang="uk-UA" sz="1400" b="0" i="0" kern="1200" dirty="0" smtClean="0">
                          <a:solidFill>
                            <a:schemeClr val="bg1"/>
                          </a:solidFill>
                          <a:effectLst/>
                          <a:latin typeface="Times New Roman" panose="02020603050405020304" pitchFamily="18" charset="0"/>
                          <a:ea typeface="+mn-ea"/>
                          <a:cs typeface="Times New Roman" panose="02020603050405020304" pitchFamily="18" charset="0"/>
                        </a:rPr>
                        <a:t>Слабкість, дистрофія, параліч, набряки, нудота, блювання, гіпотензія, тахіаритмія, зупинка серця, гіперхолестеринемія, порушення передачі нервових імпульсів, сухість і гіпоестезія шкіри</a:t>
                      </a:r>
                      <a:endParaRPr lang="uk-UA" sz="14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tc>
                  <a:txBody>
                    <a:bodyPr/>
                    <a:lstStyle/>
                    <a:p>
                      <a:pPr fontAlgn="base"/>
                      <a:r>
                        <a:rPr lang="uk-UA" sz="1400" b="0" i="0" kern="1200" dirty="0" smtClean="0">
                          <a:solidFill>
                            <a:schemeClr val="bg1"/>
                          </a:solidFill>
                          <a:effectLst/>
                          <a:latin typeface="Times New Roman" panose="02020603050405020304" pitchFamily="18" charset="0"/>
                          <a:ea typeface="+mn-ea"/>
                          <a:cs typeface="Times New Roman" panose="02020603050405020304" pitchFamily="18" charset="0"/>
                        </a:rPr>
                        <a:t>Аритмії чи тахікардія, параліч, конвульсії, слабкість, гіпотензія, уповільнене мислення, утруднення мови</a:t>
                      </a:r>
                      <a:endParaRPr lang="uk-UA" sz="1400" dirty="0">
                        <a:solidFill>
                          <a:schemeClr val="bg1"/>
                        </a:solidFill>
                        <a:effectLst/>
                        <a:latin typeface="Times New Roman" panose="02020603050405020304" pitchFamily="18" charset="0"/>
                        <a:cs typeface="Times New Roman" panose="02020603050405020304" pitchFamily="18" charset="0"/>
                      </a:endParaRPr>
                    </a:p>
                  </a:txBody>
                  <a:tcPr marL="24739" marR="24739" marT="24739" marB="2473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2931553530"/>
                  </a:ext>
                </a:extLst>
              </a:tr>
            </a:tbl>
          </a:graphicData>
        </a:graphic>
      </p:graphicFrame>
      <p:graphicFrame>
        <p:nvGraphicFramePr>
          <p:cNvPr id="9" name="Таблиця 8"/>
          <p:cNvGraphicFramePr>
            <a:graphicFrameLocks noGrp="1"/>
          </p:cNvGraphicFramePr>
          <p:nvPr>
            <p:extLst>
              <p:ext uri="{D42A27DB-BD31-4B8C-83A1-F6EECF244321}">
                <p14:modId xmlns:p14="http://schemas.microsoft.com/office/powerpoint/2010/main" val="1565290113"/>
              </p:ext>
            </p:extLst>
          </p:nvPr>
        </p:nvGraphicFramePr>
        <p:xfrm>
          <a:off x="-13387" y="3950010"/>
          <a:ext cx="12205388" cy="1808136"/>
        </p:xfrm>
        <a:graphic>
          <a:graphicData uri="http://schemas.openxmlformats.org/drawingml/2006/table">
            <a:tbl>
              <a:tblPr/>
              <a:tblGrid>
                <a:gridCol w="2601423">
                  <a:extLst>
                    <a:ext uri="{9D8B030D-6E8A-4147-A177-3AD203B41FA5}">
                      <a16:colId xmlns:a16="http://schemas.microsoft.com/office/drawing/2014/main" val="4066519496"/>
                    </a:ext>
                  </a:extLst>
                </a:gridCol>
                <a:gridCol w="3744472">
                  <a:extLst>
                    <a:ext uri="{9D8B030D-6E8A-4147-A177-3AD203B41FA5}">
                      <a16:colId xmlns:a16="http://schemas.microsoft.com/office/drawing/2014/main" val="3537744022"/>
                    </a:ext>
                  </a:extLst>
                </a:gridCol>
                <a:gridCol w="2828062">
                  <a:extLst>
                    <a:ext uri="{9D8B030D-6E8A-4147-A177-3AD203B41FA5}">
                      <a16:colId xmlns:a16="http://schemas.microsoft.com/office/drawing/2014/main" val="2167106437"/>
                    </a:ext>
                  </a:extLst>
                </a:gridCol>
                <a:gridCol w="3031431">
                  <a:extLst>
                    <a:ext uri="{9D8B030D-6E8A-4147-A177-3AD203B41FA5}">
                      <a16:colId xmlns:a16="http://schemas.microsoft.com/office/drawing/2014/main" val="649835080"/>
                    </a:ext>
                  </a:extLst>
                </a:gridCol>
              </a:tblGrid>
              <a:tr h="1808136">
                <a:tc>
                  <a:txBody>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lang="uk-UA" sz="2000" b="1" dirty="0" smtClean="0">
                          <a:solidFill>
                            <a:srgbClr val="C00000"/>
                          </a:solidFill>
                          <a:effectLst/>
                          <a:latin typeface="Times New Roman" panose="02020603050405020304" pitchFamily="18" charset="0"/>
                          <a:cs typeface="Times New Roman" panose="02020603050405020304" pitchFamily="18" charset="0"/>
                        </a:rPr>
                        <a:t>Сірка</a:t>
                      </a:r>
                      <a:r>
                        <a:rPr lang="en-US" sz="2000" b="1" dirty="0" smtClean="0">
                          <a:solidFill>
                            <a:srgbClr val="C00000"/>
                          </a:solidFill>
                          <a:effectLst/>
                          <a:latin typeface="Times New Roman" panose="02020603050405020304" pitchFamily="18" charset="0"/>
                          <a:cs typeface="Times New Roman" panose="02020603050405020304" pitchFamily="18" charset="0"/>
                        </a:rPr>
                        <a:t> S</a:t>
                      </a:r>
                      <a:endParaRPr lang="uk-UA" sz="2000" b="1" dirty="0" smtClean="0">
                        <a:solidFill>
                          <a:srgbClr val="C00000"/>
                        </a:solidFill>
                        <a:effectLst/>
                        <a:latin typeface="Times New Roman" panose="02020603050405020304" pitchFamily="18" charset="0"/>
                        <a:cs typeface="Times New Roman" panose="02020603050405020304" pitchFamily="18"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rPr>
                        <a:t>Середня</a:t>
                      </a:r>
                      <a:r>
                        <a:rPr lang="ru-RU" sz="1400" b="1" i="0" kern="1200" dirty="0" smtClean="0">
                          <a:solidFill>
                            <a:schemeClr val="bg1"/>
                          </a:solidFill>
                          <a:effectLst/>
                          <a:latin typeface="Times New Roman" panose="02020603050405020304" pitchFamily="18" charset="0"/>
                          <a:ea typeface="+mn-ea"/>
                          <a:cs typeface="Times New Roman" panose="02020603050405020304" pitchFamily="18" charset="0"/>
                        </a:rPr>
                        <a:t> добова потреба для дорослих, 500-1000мг</a:t>
                      </a: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0" i="0" kern="1200" noProof="0" dirty="0" smtClean="0">
                          <a:solidFill>
                            <a:schemeClr val="bg1"/>
                          </a:solidFill>
                          <a:effectLst/>
                          <a:latin typeface="Times New Roman" panose="02020603050405020304" pitchFamily="18" charset="0"/>
                          <a:ea typeface="+mn-ea"/>
                          <a:cs typeface="Times New Roman" panose="02020603050405020304" pitchFamily="18" charset="0"/>
                        </a:rPr>
                        <a:t>М’ясо, риба, яйця, бобові, хліб, крупи, молоко, сири, капуста, часник</a:t>
                      </a:r>
                      <a:endPar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endParaRPr>
                    </a:p>
                    <a:p>
                      <a:pPr algn="ctr" fontAlgn="base"/>
                      <a:endParaRPr lang="uk-UA" sz="1400" b="1" dirty="0">
                        <a:solidFill>
                          <a:srgbClr val="C00000"/>
                        </a:solidFill>
                        <a:effectLst/>
                        <a:latin typeface="Times New Roman" panose="02020603050405020304" pitchFamily="18" charset="0"/>
                        <a:cs typeface="Times New Roman" panose="02020603050405020304" pitchFamily="18" charset="0"/>
                      </a:endParaRP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Бере участь в енергетичному обміні, </a:t>
                      </a:r>
                      <a:r>
                        <a:rPr lang="uk-UA" sz="1400" dirty="0" smtClean="0">
                          <a:solidFill>
                            <a:schemeClr val="bg1"/>
                          </a:solidFill>
                          <a:effectLst/>
                          <a:latin typeface="Times New Roman" panose="02020603050405020304" pitchFamily="18" charset="0"/>
                          <a:cs typeface="Times New Roman" panose="02020603050405020304" pitchFamily="18" charset="0"/>
                        </a:rPr>
                        <a:t>окисно-відновлюваних </a:t>
                      </a:r>
                      <a:r>
                        <a:rPr lang="uk-UA" sz="1400" dirty="0">
                          <a:solidFill>
                            <a:schemeClr val="bg1"/>
                          </a:solidFill>
                          <a:effectLst/>
                          <a:latin typeface="Times New Roman" panose="02020603050405020304" pitchFamily="18" charset="0"/>
                          <a:cs typeface="Times New Roman" panose="02020603050405020304" pitchFamily="18" charset="0"/>
                        </a:rPr>
                        <a:t>процесах, детоксикації, утворенні колагену, у секреції жовчі, згортанні крові. Складова клітинних мембран, ферментів, інсуліну, вітаміну В</a:t>
                      </a:r>
                      <a:r>
                        <a:rPr lang="uk-UA" sz="1400" baseline="-25000" dirty="0">
                          <a:solidFill>
                            <a:schemeClr val="bg1"/>
                          </a:solidFill>
                          <a:effectLst/>
                          <a:latin typeface="Times New Roman" panose="02020603050405020304" pitchFamily="18" charset="0"/>
                          <a:cs typeface="Times New Roman" panose="02020603050405020304" pitchFamily="18" charset="0"/>
                        </a:rPr>
                        <a:t>1</a:t>
                      </a:r>
                      <a:r>
                        <a:rPr lang="uk-UA" sz="1400" dirty="0">
                          <a:solidFill>
                            <a:schemeClr val="bg1"/>
                          </a:solidFill>
                          <a:effectLst/>
                          <a:latin typeface="Times New Roman" panose="02020603050405020304" pitchFamily="18" charset="0"/>
                          <a:cs typeface="Times New Roman" panose="02020603050405020304" pitchFamily="18" charset="0"/>
                        </a:rPr>
                        <a:t>, амінокислот</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fontAlgn="base"/>
                      <a:r>
                        <a:rPr lang="uk-UA" sz="1400" noProof="0" dirty="0" smtClean="0">
                          <a:solidFill>
                            <a:schemeClr val="bg1"/>
                          </a:solidFill>
                          <a:effectLst/>
                          <a:latin typeface="Times New Roman" panose="02020603050405020304" pitchFamily="18" charset="0"/>
                          <a:cs typeface="Times New Roman" panose="02020603050405020304" pitchFamily="18" charset="0"/>
                        </a:rPr>
                        <a:t>Іноді</a:t>
                      </a:r>
                      <a:r>
                        <a:rPr lang="ru-RU" sz="1400" dirty="0" smtClean="0">
                          <a:solidFill>
                            <a:schemeClr val="bg1"/>
                          </a:solidFill>
                          <a:effectLst/>
                          <a:latin typeface="Times New Roman" panose="02020603050405020304" pitchFamily="18" charset="0"/>
                          <a:cs typeface="Times New Roman" panose="02020603050405020304" pitchFamily="18" charset="0"/>
                        </a:rPr>
                        <a:t> </a:t>
                      </a:r>
                      <a:r>
                        <a:rPr lang="ru-RU" sz="1400" dirty="0">
                          <a:solidFill>
                            <a:schemeClr val="bg1"/>
                          </a:solidFill>
                          <a:effectLst/>
                          <a:latin typeface="Times New Roman" panose="02020603050405020304" pitchFamily="18" charset="0"/>
                          <a:cs typeface="Times New Roman" panose="02020603050405020304" pitchFamily="18" charset="0"/>
                        </a:rPr>
                        <a:t>можуть виникнути болючість суглобів, високий рівень глюкози й тригліцеридів у крові</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Надмірна слабкість, блювання, втрата свідомості, сильне тремтіння кінцівок і нерідко — тетанічні судоми</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477042798"/>
                  </a:ext>
                </a:extLst>
              </a:tr>
            </a:tbl>
          </a:graphicData>
        </a:graphic>
      </p:graphicFrame>
      <p:graphicFrame>
        <p:nvGraphicFramePr>
          <p:cNvPr id="2" name="Таблиця 1"/>
          <p:cNvGraphicFramePr>
            <a:graphicFrameLocks noGrp="1"/>
          </p:cNvGraphicFramePr>
          <p:nvPr>
            <p:extLst>
              <p:ext uri="{D42A27DB-BD31-4B8C-83A1-F6EECF244321}">
                <p14:modId xmlns:p14="http://schemas.microsoft.com/office/powerpoint/2010/main" val="1208084257"/>
              </p:ext>
            </p:extLst>
          </p:nvPr>
        </p:nvGraphicFramePr>
        <p:xfrm>
          <a:off x="-13387" y="5421055"/>
          <a:ext cx="12205388" cy="1743856"/>
        </p:xfrm>
        <a:graphic>
          <a:graphicData uri="http://schemas.openxmlformats.org/drawingml/2006/table">
            <a:tbl>
              <a:tblPr/>
              <a:tblGrid>
                <a:gridCol w="2602854">
                  <a:extLst>
                    <a:ext uri="{9D8B030D-6E8A-4147-A177-3AD203B41FA5}">
                      <a16:colId xmlns:a16="http://schemas.microsoft.com/office/drawing/2014/main" val="1356739617"/>
                    </a:ext>
                  </a:extLst>
                </a:gridCol>
                <a:gridCol w="3756389">
                  <a:extLst>
                    <a:ext uri="{9D8B030D-6E8A-4147-A177-3AD203B41FA5}">
                      <a16:colId xmlns:a16="http://schemas.microsoft.com/office/drawing/2014/main" val="3211172145"/>
                    </a:ext>
                  </a:extLst>
                </a:gridCol>
                <a:gridCol w="2829619">
                  <a:extLst>
                    <a:ext uri="{9D8B030D-6E8A-4147-A177-3AD203B41FA5}">
                      <a16:colId xmlns:a16="http://schemas.microsoft.com/office/drawing/2014/main" val="1462467936"/>
                    </a:ext>
                  </a:extLst>
                </a:gridCol>
                <a:gridCol w="3016526">
                  <a:extLst>
                    <a:ext uri="{9D8B030D-6E8A-4147-A177-3AD203B41FA5}">
                      <a16:colId xmlns:a16="http://schemas.microsoft.com/office/drawing/2014/main" val="1960961314"/>
                    </a:ext>
                  </a:extLst>
                </a:gridCol>
              </a:tblGrid>
              <a:tr h="1559848">
                <a:tc>
                  <a:txBody>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lang="uk-UA" sz="2000" b="1" dirty="0" smtClean="0">
                          <a:solidFill>
                            <a:srgbClr val="C00000"/>
                          </a:solidFill>
                          <a:effectLst/>
                          <a:latin typeface="Times New Roman" panose="02020603050405020304" pitchFamily="18" charset="0"/>
                          <a:cs typeface="Times New Roman" panose="02020603050405020304" pitchFamily="18" charset="0"/>
                        </a:rPr>
                        <a:t>Хлор С</a:t>
                      </a:r>
                      <a:r>
                        <a:rPr lang="en-US" sz="2000" b="1" dirty="0" smtClean="0">
                          <a:solidFill>
                            <a:srgbClr val="C00000"/>
                          </a:solidFill>
                          <a:effectLst/>
                          <a:latin typeface="Times New Roman" panose="02020603050405020304" pitchFamily="18" charset="0"/>
                          <a:cs typeface="Times New Roman" panose="02020603050405020304" pitchFamily="18" charset="0"/>
                        </a:rPr>
                        <a:t>L</a:t>
                      </a:r>
                      <a:endParaRPr lang="uk-UA" sz="2000" b="1" dirty="0" smtClean="0">
                        <a:solidFill>
                          <a:srgbClr val="C00000"/>
                        </a:solidFill>
                        <a:effectLst/>
                        <a:latin typeface="Times New Roman" panose="02020603050405020304" pitchFamily="18" charset="0"/>
                        <a:cs typeface="Times New Roman" panose="02020603050405020304" pitchFamily="18"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rPr>
                        <a:t>Середня</a:t>
                      </a:r>
                      <a:r>
                        <a:rPr lang="ru-RU" sz="1400" b="1" i="0" kern="1200" dirty="0" smtClean="0">
                          <a:solidFill>
                            <a:schemeClr val="bg1"/>
                          </a:solidFill>
                          <a:effectLst/>
                          <a:latin typeface="Times New Roman" panose="02020603050405020304" pitchFamily="18" charset="0"/>
                          <a:ea typeface="+mn-ea"/>
                          <a:cs typeface="Times New Roman" panose="02020603050405020304" pitchFamily="18" charset="0"/>
                        </a:rPr>
                        <a:t> добова потреба для дорослих, 2000мг</a:t>
                      </a:r>
                    </a:p>
                    <a:p>
                      <a:pPr marL="0" marR="0" lvl="0" indent="0" algn="ctr" defTabSz="457200" rtl="0" eaLnBrk="1" fontAlgn="base" latinLnBrk="0" hangingPunct="1">
                        <a:lnSpc>
                          <a:spcPct val="100000"/>
                        </a:lnSpc>
                        <a:spcBef>
                          <a:spcPts val="0"/>
                        </a:spcBef>
                        <a:spcAft>
                          <a:spcPts val="0"/>
                        </a:spcAft>
                        <a:buClrTx/>
                        <a:buSzTx/>
                        <a:buFontTx/>
                        <a:buNone/>
                        <a:tabLst/>
                        <a:defRPr/>
                      </a:pPr>
                      <a:r>
                        <a:rPr lang="uk-UA" sz="1400" b="0" i="0" kern="1200" noProof="0" dirty="0" smtClean="0">
                          <a:solidFill>
                            <a:schemeClr val="bg1"/>
                          </a:solidFill>
                          <a:effectLst/>
                          <a:latin typeface="Times New Roman" panose="02020603050405020304" pitchFamily="18" charset="0"/>
                          <a:ea typeface="+mn-ea"/>
                          <a:cs typeface="Times New Roman" panose="02020603050405020304" pitchFamily="18" charset="0"/>
                        </a:rPr>
                        <a:t>Більшість харчових продуктів, кухонна сіль, вода, молоко, морепродукти</a:t>
                      </a:r>
                      <a:endParaRPr lang="uk-UA" sz="1400" b="1" i="0" kern="1200" noProof="0" dirty="0" smtClean="0">
                        <a:solidFill>
                          <a:schemeClr val="bg1"/>
                        </a:solidFill>
                        <a:effectLst/>
                        <a:latin typeface="Times New Roman" panose="02020603050405020304" pitchFamily="18" charset="0"/>
                        <a:ea typeface="+mn-ea"/>
                        <a:cs typeface="Times New Roman" panose="02020603050405020304" pitchFamily="18" charset="0"/>
                      </a:endParaRPr>
                    </a:p>
                    <a:p>
                      <a:pPr algn="ctr" fontAlgn="base"/>
                      <a:endParaRPr lang="uk-UA" sz="2000" b="1" dirty="0">
                        <a:solidFill>
                          <a:srgbClr val="C00000"/>
                        </a:solidFill>
                        <a:effectLst/>
                        <a:latin typeface="Times New Roman" panose="02020603050405020304" pitchFamily="18" charset="0"/>
                        <a:cs typeface="Times New Roman" panose="02020603050405020304" pitchFamily="18" charset="0"/>
                      </a:endParaRPr>
                    </a:p>
                  </a:txBody>
                  <a:tcPr marL="33728" marR="33728" marT="33728" marB="33728"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00"/>
                    </a:solidFill>
                  </a:tcPr>
                </a:tc>
                <a:tc>
                  <a:txBody>
                    <a:bodyPr/>
                    <a:lstStyle/>
                    <a:p>
                      <a:pPr fontAlgn="base"/>
                      <a:r>
                        <a:rPr lang="uk-UA" sz="1400" dirty="0">
                          <a:solidFill>
                            <a:schemeClr val="bg1"/>
                          </a:solidFill>
                          <a:effectLst/>
                          <a:latin typeface="Times New Roman" panose="02020603050405020304" pitchFamily="18" charset="0"/>
                          <a:cs typeface="Times New Roman" panose="02020603050405020304" pitchFamily="18" charset="0"/>
                        </a:rPr>
                        <a:t>Водний обмін, утворення шлункового соку, формування плазми крові; активація ферментів, підтримка електролітного балансу, кислотно-лужної рівноваги, нервових і м’язових функцій</a:t>
                      </a:r>
                    </a:p>
                  </a:txBody>
                  <a:tcPr marL="33728" marR="33728" marT="33728" marB="33728"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00"/>
                    </a:solidFill>
                  </a:tcPr>
                </a:tc>
                <a:tc>
                  <a:txBody>
                    <a:bodyPr/>
                    <a:lstStyle/>
                    <a:p>
                      <a:pPr fontAlgn="base"/>
                      <a:r>
                        <a:rPr lang="uk-UA" sz="1400" noProof="0" dirty="0" smtClean="0">
                          <a:solidFill>
                            <a:schemeClr val="bg1"/>
                          </a:solidFill>
                          <a:effectLst/>
                          <a:latin typeface="Times New Roman" panose="02020603050405020304" pitchFamily="18" charset="0"/>
                          <a:cs typeface="Times New Roman" panose="02020603050405020304" pitchFamily="18" charset="0"/>
                        </a:rPr>
                        <a:t>Нудота, блювання, сплутаність свідомості, слабкість, кома</a:t>
                      </a:r>
                      <a:endParaRPr lang="uk-UA" sz="1400" noProof="0" dirty="0">
                        <a:solidFill>
                          <a:schemeClr val="bg1"/>
                        </a:solidFill>
                        <a:effectLst/>
                        <a:latin typeface="Times New Roman" panose="02020603050405020304" pitchFamily="18" charset="0"/>
                        <a:cs typeface="Times New Roman" panose="02020603050405020304" pitchFamily="18" charset="0"/>
                      </a:endParaRPr>
                    </a:p>
                  </a:txBody>
                  <a:tcPr marL="33728" marR="33728" marT="33728" marB="33728"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00"/>
                    </a:solidFill>
                  </a:tcPr>
                </a:tc>
                <a:tc>
                  <a:txBody>
                    <a:bodyPr/>
                    <a:lstStyle/>
                    <a:p>
                      <a:pPr fontAlgn="base"/>
                      <a:r>
                        <a:rPr lang="uk-UA" sz="1400" noProof="0" dirty="0" smtClean="0">
                          <a:solidFill>
                            <a:schemeClr val="bg1"/>
                          </a:solidFill>
                          <a:effectLst/>
                          <a:latin typeface="Times New Roman" panose="02020603050405020304" pitchFamily="18" charset="0"/>
                          <a:cs typeface="Times New Roman" panose="02020603050405020304" pitchFamily="18" charset="0"/>
                        </a:rPr>
                        <a:t>Порушення кислотно-лужної рівноваги у рідинах організму, слабкість, сплутаність свідомості, кома</a:t>
                      </a:r>
                      <a:endParaRPr lang="uk-UA" sz="1400" noProof="0" dirty="0">
                        <a:solidFill>
                          <a:schemeClr val="bg1"/>
                        </a:solidFill>
                        <a:effectLst/>
                        <a:latin typeface="Times New Roman" panose="02020603050405020304" pitchFamily="18" charset="0"/>
                        <a:cs typeface="Times New Roman" panose="02020603050405020304" pitchFamily="18" charset="0"/>
                      </a:endParaRPr>
                    </a:p>
                  </a:txBody>
                  <a:tcPr marL="33728" marR="33728" marT="33728" marB="33728"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08654689"/>
                  </a:ext>
                </a:extLst>
              </a:tr>
            </a:tbl>
          </a:graphicData>
        </a:graphic>
      </p:graphicFrame>
    </p:spTree>
    <p:extLst>
      <p:ext uri="{BB962C8B-B14F-4D97-AF65-F5344CB8AC3E}">
        <p14:creationId xmlns:p14="http://schemas.microsoft.com/office/powerpoint/2010/main" val="32527176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Цинк — универсальный защитник | Бипрайм"/>
          <p:cNvPicPr/>
          <p:nvPr/>
        </p:nvPicPr>
        <p:blipFill>
          <a:blip r:embed="rId2">
            <a:extLst>
              <a:ext uri="{28A0092B-C50C-407E-A947-70E740481C1C}">
                <a14:useLocalDpi xmlns:a14="http://schemas.microsoft.com/office/drawing/2010/main" val="0"/>
              </a:ext>
            </a:extLst>
          </a:blip>
          <a:srcRect/>
          <a:stretch>
            <a:fillRect/>
          </a:stretch>
        </p:blipFill>
        <p:spPr bwMode="auto">
          <a:xfrm>
            <a:off x="6017491" y="4191856"/>
            <a:ext cx="5959002" cy="251968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8" name="Прямокутник 7"/>
          <p:cNvSpPr/>
          <p:nvPr/>
        </p:nvSpPr>
        <p:spPr>
          <a:xfrm>
            <a:off x="147483" y="2776875"/>
            <a:ext cx="5722077" cy="389901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nSpc>
                <a:spcPct val="115000"/>
              </a:lnSpc>
              <a:spcAft>
                <a:spcPts val="2250"/>
              </a:spcAft>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Не отримуючи достатньої кількості цинку, організм сигналізує наступними проблемами: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погіршенням нічного зору, постійною втомою очей;</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дуже повільним загоєнням ран;</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випаданням волосся;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характерним сірим відтінком шкірних покривів;</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розладом травлення;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порушенням смаку та нюху;</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зниженням концентрації;</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дистрофією;</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порушеннями в роботі нервової системи (дратівливістю, високою нервовою збудливістю);</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швидкою втомлюваністю;</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захворюваннями шкіри (серед них вугрі, різні висипання, екзема, часті запалення);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pPr>
            <a:r>
              <a:rPr lang="uk-UA" sz="1400" dirty="0">
                <a:latin typeface="Times New Roman" panose="02020603050405020304" pitchFamily="18" charset="0"/>
                <a:ea typeface="Times New Roman" panose="02020603050405020304" pitchFamily="18" charset="0"/>
                <a:cs typeface="Times New Roman" panose="02020603050405020304" pitchFamily="18" charset="0"/>
              </a:rPr>
              <a:t>зниженням синтезу колагену.</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Прямокутник 8"/>
          <p:cNvSpPr/>
          <p:nvPr/>
        </p:nvSpPr>
        <p:spPr>
          <a:xfrm>
            <a:off x="147483" y="93176"/>
            <a:ext cx="11829010" cy="2585323"/>
          </a:xfrm>
          <a:prstGeom prst="rect">
            <a:avLst/>
          </a:prstGeom>
          <a:solidFill>
            <a:schemeClr val="accent2"/>
          </a:solidFill>
          <a:ln>
            <a:no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algn="just"/>
            <a:r>
              <a:rPr lang="uk-UA" b="1" dirty="0" smtClean="0">
                <a:solidFill>
                  <a:schemeClr val="bg1"/>
                </a:solidFill>
                <a:latin typeface="Times New Roman" panose="02020603050405020304" pitchFamily="18" charset="0"/>
                <a:cs typeface="Times New Roman" panose="02020603050405020304" pitchFamily="18" charset="0"/>
              </a:rPr>
              <a:t>     Цинк </a:t>
            </a:r>
            <a:r>
              <a:rPr lang="en-US" b="1" dirty="0" smtClean="0">
                <a:solidFill>
                  <a:schemeClr val="bg1"/>
                </a:solidFill>
                <a:latin typeface="Times New Roman" panose="02020603050405020304" pitchFamily="18" charset="0"/>
                <a:cs typeface="Times New Roman" panose="02020603050405020304" pitchFamily="18" charset="0"/>
              </a:rPr>
              <a:t>Zn </a:t>
            </a:r>
            <a:r>
              <a:rPr lang="uk-UA" dirty="0" smtClean="0">
                <a:solidFill>
                  <a:schemeClr val="bg1"/>
                </a:solidFill>
                <a:latin typeface="Times New Roman" panose="02020603050405020304" pitchFamily="18" charset="0"/>
                <a:cs typeface="Times New Roman" panose="02020603050405020304" pitchFamily="18" charset="0"/>
              </a:rPr>
              <a:t>– найважливіший мікроелемент в людському організмі, однаково необхідний дорослим і дітям. Найбільш висока його концентрація міститься в м’язах (60%) і в кістках (30%). </a:t>
            </a:r>
            <a:r>
              <a:rPr lang="en-AU" dirty="0" smtClean="0">
                <a:solidFill>
                  <a:schemeClr val="bg1"/>
                </a:solidFill>
                <a:latin typeface="Times New Roman" panose="02020603050405020304" pitchFamily="18" charset="0"/>
                <a:cs typeface="Times New Roman" panose="02020603050405020304" pitchFamily="18" charset="0"/>
              </a:rPr>
              <a:t>Zinc </a:t>
            </a:r>
            <a:r>
              <a:rPr lang="uk-UA" dirty="0" smtClean="0">
                <a:solidFill>
                  <a:schemeClr val="bg1"/>
                </a:solidFill>
                <a:latin typeface="Times New Roman" panose="02020603050405020304" pitchFamily="18" charset="0"/>
                <a:cs typeface="Times New Roman" panose="02020603050405020304" pitchFamily="18" charset="0"/>
              </a:rPr>
              <a:t>потрібен дітям і підліткам для нормального розвитку і формування внутрішніх органів</a:t>
            </a:r>
            <a:r>
              <a:rPr lang="en-US" dirty="0" smtClean="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У </a:t>
            </a:r>
            <a:r>
              <a:rPr lang="uk-UA" dirty="0">
                <a:solidFill>
                  <a:schemeClr val="bg1"/>
                </a:solidFill>
                <a:latin typeface="Times New Roman" panose="02020603050405020304" pitchFamily="18" charset="0"/>
                <a:cs typeface="Times New Roman" panose="02020603050405020304" pitchFamily="18" charset="0"/>
              </a:rPr>
              <a:t>нормі в тілі дорослої людини міститься приблизно 2-3 </a:t>
            </a:r>
            <a:r>
              <a:rPr lang="uk-UA" dirty="0" smtClean="0">
                <a:solidFill>
                  <a:schemeClr val="bg1"/>
                </a:solidFill>
                <a:latin typeface="Times New Roman" panose="02020603050405020304" pitchFamily="18" charset="0"/>
                <a:cs typeface="Times New Roman" panose="02020603050405020304" pitchFamily="18" charset="0"/>
              </a:rPr>
              <a:t>грами. </a:t>
            </a:r>
            <a:endParaRPr lang="en-US" dirty="0" smtClean="0">
              <a:solidFill>
                <a:schemeClr val="bg1"/>
              </a:solidFill>
              <a:latin typeface="Times New Roman" panose="02020603050405020304" pitchFamily="18" charset="0"/>
              <a:cs typeface="Times New Roman" panose="02020603050405020304" pitchFamily="18" charset="0"/>
            </a:endParaRPr>
          </a:p>
          <a:p>
            <a:pPr algn="just"/>
            <a:r>
              <a:rPr lang="uk-UA" b="1" dirty="0" smtClean="0">
                <a:solidFill>
                  <a:schemeClr val="bg1"/>
                </a:solidFill>
                <a:latin typeface="Times New Roman" panose="02020603050405020304" pitchFamily="18" charset="0"/>
                <a:cs typeface="Times New Roman" panose="02020603050405020304" pitchFamily="18" charset="0"/>
              </a:rPr>
              <a:t>     </a:t>
            </a:r>
            <a:r>
              <a:rPr lang="en-US" b="1" dirty="0" smtClean="0">
                <a:solidFill>
                  <a:schemeClr val="bg1"/>
                </a:solidFill>
                <a:latin typeface="Times New Roman" panose="02020603050405020304" pitchFamily="18" charset="0"/>
                <a:cs typeface="Times New Roman" panose="02020603050405020304" pitchFamily="18" charset="0"/>
              </a:rPr>
              <a:t>Zn</a:t>
            </a:r>
            <a:r>
              <a:rPr lang="en-US" dirty="0" smtClean="0">
                <a:solidFill>
                  <a:schemeClr val="bg1"/>
                </a:solidFill>
                <a:latin typeface="Times New Roman" panose="02020603050405020304" pitchFamily="18" charset="0"/>
                <a:cs typeface="Times New Roman" panose="02020603050405020304" pitchFamily="18" charset="0"/>
              </a:rPr>
              <a:t> - </a:t>
            </a:r>
            <a:r>
              <a:rPr lang="uk-UA" dirty="0" smtClean="0">
                <a:solidFill>
                  <a:schemeClr val="bg1"/>
                </a:solidFill>
                <a:latin typeface="Times New Roman" panose="02020603050405020304" pitchFamily="18" charset="0"/>
                <a:cs typeface="Times New Roman" panose="02020603050405020304" pitchFamily="18" charset="0"/>
              </a:rPr>
              <a:t>активує </a:t>
            </a:r>
            <a:r>
              <a:rPr lang="uk-UA" dirty="0">
                <a:solidFill>
                  <a:schemeClr val="bg1"/>
                </a:solidFill>
                <a:latin typeface="Times New Roman" panose="02020603050405020304" pitchFamily="18" charset="0"/>
                <a:cs typeface="Times New Roman" panose="02020603050405020304" pitchFamily="18" charset="0"/>
              </a:rPr>
              <a:t>понад 200 ферментів, які використовуються організмом для </a:t>
            </a:r>
            <a:r>
              <a:rPr lang="uk-UA" b="1" dirty="0">
                <a:solidFill>
                  <a:schemeClr val="bg1"/>
                </a:solidFill>
                <a:latin typeface="Times New Roman" panose="02020603050405020304" pitchFamily="18" charset="0"/>
                <a:cs typeface="Times New Roman" panose="02020603050405020304" pitchFamily="18" charset="0"/>
              </a:rPr>
              <a:t>перетравлення і якісного всмоктування </a:t>
            </a:r>
            <a:r>
              <a:rPr lang="uk-UA" b="1" dirty="0" smtClean="0">
                <a:solidFill>
                  <a:schemeClr val="bg1"/>
                </a:solidFill>
                <a:latin typeface="Times New Roman" panose="02020603050405020304" pitchFamily="18" charset="0"/>
                <a:cs typeface="Times New Roman" panose="02020603050405020304" pitchFamily="18" charset="0"/>
              </a:rPr>
              <a:t>їжі, регулює рівень цукру і бере участь в секреції гормону інсуліну, бере </a:t>
            </a:r>
            <a:r>
              <a:rPr lang="uk-UA" b="1" dirty="0">
                <a:solidFill>
                  <a:schemeClr val="bg1"/>
                </a:solidFill>
                <a:latin typeface="Times New Roman" panose="02020603050405020304" pitchFamily="18" charset="0"/>
                <a:cs typeface="Times New Roman" panose="02020603050405020304" pitchFamily="18" charset="0"/>
              </a:rPr>
              <a:t>участь в метаболізмі, підвищує імунні сили, має сильні антиоксидантні </a:t>
            </a:r>
            <a:r>
              <a:rPr lang="uk-UA" b="1" dirty="0" smtClean="0">
                <a:solidFill>
                  <a:schemeClr val="bg1"/>
                </a:solidFill>
                <a:latin typeface="Times New Roman" panose="02020603050405020304" pitchFamily="18" charset="0"/>
                <a:cs typeface="Times New Roman" panose="02020603050405020304" pitchFamily="18" charset="0"/>
              </a:rPr>
              <a:t>властивості.</a:t>
            </a:r>
            <a:r>
              <a:rPr lang="uk-UA" dirty="0">
                <a:latin typeface="Times New Roman" panose="02020603050405020304" pitchFamily="18" charset="0"/>
                <a:cs typeface="Times New Roman" panose="02020603050405020304" pitchFamily="18" charset="0"/>
              </a:rPr>
              <a:t> </a:t>
            </a:r>
            <a:r>
              <a:rPr lang="en-US" b="1" dirty="0" smtClean="0">
                <a:solidFill>
                  <a:schemeClr val="bg1"/>
                </a:solidFill>
                <a:latin typeface="Times New Roman" panose="02020603050405020304" pitchFamily="18" charset="0"/>
                <a:cs typeface="Times New Roman" panose="02020603050405020304" pitchFamily="18" charset="0"/>
              </a:rPr>
              <a:t>Zn -</a:t>
            </a:r>
            <a:r>
              <a:rPr lang="uk-UA" b="1" dirty="0" smtClean="0">
                <a:solidFill>
                  <a:schemeClr val="bg1"/>
                </a:solidFill>
                <a:latin typeface="Times New Roman" panose="02020603050405020304" pitchFamily="18" charset="0"/>
                <a:cs typeface="Times New Roman" panose="02020603050405020304" pitchFamily="18" charset="0"/>
              </a:rPr>
              <a:t> </a:t>
            </a:r>
            <a:r>
              <a:rPr lang="uk-UA" b="1" dirty="0">
                <a:solidFill>
                  <a:schemeClr val="bg1"/>
                </a:solidFill>
                <a:latin typeface="Times New Roman" panose="02020603050405020304" pitchFamily="18" charset="0"/>
                <a:cs typeface="Times New Roman" panose="02020603050405020304" pitchFamily="18" charset="0"/>
              </a:rPr>
              <a:t>мінімізує рівень кортизолу – гормону стресу, який «вбиває» імунітет і руйнує м’язові </a:t>
            </a:r>
            <a:r>
              <a:rPr lang="uk-UA" b="1" dirty="0" smtClean="0">
                <a:solidFill>
                  <a:schemeClr val="bg1"/>
                </a:solidFill>
                <a:latin typeface="Times New Roman" panose="02020603050405020304" pitchFamily="18" charset="0"/>
                <a:cs typeface="Times New Roman" panose="02020603050405020304" pitchFamily="18" charset="0"/>
              </a:rPr>
              <a:t>волокна, прискорює </a:t>
            </a:r>
            <a:r>
              <a:rPr lang="uk-UA" b="1" dirty="0">
                <a:solidFill>
                  <a:schemeClr val="bg1"/>
                </a:solidFill>
                <a:latin typeface="Times New Roman" panose="02020603050405020304" pitchFamily="18" charset="0"/>
                <a:cs typeface="Times New Roman" panose="02020603050405020304" pitchFamily="18" charset="0"/>
              </a:rPr>
              <a:t>засвоєння вітаміну </a:t>
            </a:r>
            <a:r>
              <a:rPr lang="uk-UA" b="1" dirty="0" smtClean="0">
                <a:solidFill>
                  <a:schemeClr val="bg1"/>
                </a:solidFill>
                <a:latin typeface="Times New Roman" panose="02020603050405020304" pitchFamily="18" charset="0"/>
                <a:cs typeface="Times New Roman" panose="02020603050405020304" pitchFamily="18" charset="0"/>
              </a:rPr>
              <a:t>А.</a:t>
            </a:r>
            <a:r>
              <a:rPr lang="ru-RU" dirty="0" smtClean="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Середнє дозування цинку для дорослих становить </a:t>
            </a:r>
            <a:r>
              <a:rPr lang="ru-RU" b="1" dirty="0">
                <a:solidFill>
                  <a:schemeClr val="bg1"/>
                </a:solidFill>
                <a:latin typeface="Times New Roman" panose="02020603050405020304" pitchFamily="18" charset="0"/>
                <a:cs typeface="Times New Roman" panose="02020603050405020304" pitchFamily="18" charset="0"/>
              </a:rPr>
              <a:t>10-20 мг в день, </a:t>
            </a:r>
            <a:r>
              <a:rPr lang="ru-RU" dirty="0" smtClean="0">
                <a:solidFill>
                  <a:schemeClr val="bg1"/>
                </a:solidFill>
                <a:latin typeface="Times New Roman" panose="02020603050405020304" pitchFamily="18" charset="0"/>
                <a:cs typeface="Times New Roman" panose="02020603050405020304" pitchFamily="18" charset="0"/>
              </a:rPr>
              <a:t>під </a:t>
            </a:r>
            <a:r>
              <a:rPr lang="ru-RU" dirty="0">
                <a:solidFill>
                  <a:schemeClr val="bg1"/>
                </a:solidFill>
                <a:latin typeface="Times New Roman" panose="02020603050405020304" pitchFamily="18" charset="0"/>
                <a:cs typeface="Times New Roman" panose="02020603050405020304" pitchFamily="18" charset="0"/>
              </a:rPr>
              <a:t>час важких захворювань, при високих навантаженнях і в відновлювальний період доза може суттєво збільшуватися.</a:t>
            </a:r>
            <a:r>
              <a:rPr lang="en-US" b="1" dirty="0" smtClean="0">
                <a:solidFill>
                  <a:schemeClr val="bg1"/>
                </a:solidFill>
                <a:latin typeface="Times New Roman" panose="02020603050405020304" pitchFamily="18" charset="0"/>
                <a:cs typeface="Times New Roman" panose="02020603050405020304" pitchFamily="18" charset="0"/>
              </a:rPr>
              <a:t> </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10" name="Прямокутник 9"/>
          <p:cNvSpPr/>
          <p:nvPr/>
        </p:nvSpPr>
        <p:spPr>
          <a:xfrm>
            <a:off x="6017491" y="2776875"/>
            <a:ext cx="5959002" cy="1366528"/>
          </a:xfrm>
          <a:prstGeom prst="rect">
            <a:avLst/>
          </a:prstGeom>
          <a:solidFill>
            <a:schemeClr val="accent6">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ct val="115000"/>
              </a:lnSpc>
              <a:spcAft>
                <a:spcPts val="1000"/>
              </a:spcAft>
            </a:pPr>
            <a:r>
              <a:rPr lang="uk-UA"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Джерела: </a:t>
            </a: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Устриці,</a:t>
            </a:r>
            <a:r>
              <a:rPr lang="ru-RU"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Печінка теляча</a:t>
            </a:r>
            <a:r>
              <a:rPr lang="uk-UA" dirty="0" smtClean="0"/>
              <a:t>,</a:t>
            </a:r>
            <a:r>
              <a:rPr lang="ru-RU" dirty="0" smtClean="0">
                <a:solidFill>
                  <a:schemeClr val="bg1"/>
                </a:solidFill>
                <a:latin typeface="Times New Roman" panose="02020603050405020304" pitchFamily="18" charset="0"/>
                <a:cs typeface="Times New Roman" panose="02020603050405020304" pitchFamily="18" charset="0"/>
              </a:rPr>
              <a:t> м’ясо червоне ( яловичина, баранина), </a:t>
            </a:r>
            <a:r>
              <a:rPr lang="uk-UA" dirty="0">
                <a:solidFill>
                  <a:schemeClr val="bg1"/>
                </a:solidFill>
                <a:latin typeface="Times New Roman" panose="02020603050405020304" pitchFamily="18" charset="0"/>
                <a:cs typeface="Times New Roman" panose="02020603050405020304" pitchFamily="18" charset="0"/>
              </a:rPr>
              <a:t>н</a:t>
            </a:r>
            <a:r>
              <a:rPr lang="uk-UA" dirty="0" smtClean="0">
                <a:solidFill>
                  <a:schemeClr val="bg1"/>
                </a:solidFill>
                <a:latin typeface="Times New Roman" panose="02020603050405020304" pitchFamily="18" charset="0"/>
                <a:cs typeface="Times New Roman" panose="02020603050405020304" pitchFamily="18" charset="0"/>
              </a:rPr>
              <a:t>асіння </a:t>
            </a:r>
            <a:r>
              <a:rPr lang="uk-UA" dirty="0">
                <a:solidFill>
                  <a:schemeClr val="bg1"/>
                </a:solidFill>
                <a:latin typeface="Times New Roman" panose="02020603050405020304" pitchFamily="18" charset="0"/>
                <a:cs typeface="Times New Roman" panose="02020603050405020304" pitchFamily="18" charset="0"/>
              </a:rPr>
              <a:t>гарбуза, кедрові горіхи, </a:t>
            </a:r>
            <a:r>
              <a:rPr lang="uk-UA" dirty="0" smtClean="0">
                <a:solidFill>
                  <a:schemeClr val="bg1"/>
                </a:solidFill>
                <a:latin typeface="Times New Roman" panose="02020603050405020304" pitchFamily="18" charset="0"/>
                <a:cs typeface="Times New Roman" panose="02020603050405020304" pitchFamily="18" charset="0"/>
              </a:rPr>
              <a:t>кунжут, </a:t>
            </a:r>
            <a:r>
              <a:rPr lang="uk-UA" dirty="0">
                <a:solidFill>
                  <a:schemeClr val="bg1"/>
                </a:solidFill>
                <a:latin typeface="Times New Roman" panose="02020603050405020304" pitchFamily="18" charset="0"/>
                <a:cs typeface="Times New Roman" panose="02020603050405020304" pitchFamily="18" charset="0"/>
              </a:rPr>
              <a:t>в</a:t>
            </a:r>
            <a:r>
              <a:rPr lang="uk-UA" dirty="0" smtClean="0">
                <a:solidFill>
                  <a:schemeClr val="bg1"/>
                </a:solidFill>
                <a:latin typeface="Times New Roman" panose="02020603050405020304" pitchFamily="18" charset="0"/>
                <a:cs typeface="Times New Roman" panose="02020603050405020304" pitchFamily="18" charset="0"/>
              </a:rPr>
              <a:t>исівки пшеничні, </a:t>
            </a:r>
            <a:r>
              <a:rPr lang="ru-RU" dirty="0" smtClean="0">
                <a:solidFill>
                  <a:schemeClr val="bg1"/>
                </a:solidFill>
                <a:latin typeface="Times New Roman" panose="02020603050405020304" pitchFamily="18" charset="0"/>
                <a:cs typeface="Times New Roman" panose="02020603050405020304" pitchFamily="18" charset="0"/>
              </a:rPr>
              <a:t>молочні </a:t>
            </a:r>
            <a:r>
              <a:rPr lang="ru-RU" dirty="0">
                <a:solidFill>
                  <a:schemeClr val="bg1"/>
                </a:solidFill>
                <a:latin typeface="Times New Roman" panose="02020603050405020304" pitchFamily="18" charset="0"/>
                <a:cs typeface="Times New Roman" panose="02020603050405020304" pitchFamily="18" charset="0"/>
              </a:rPr>
              <a:t>продукти, соєві боби, дріжджі, морепродукти, морква, </a:t>
            </a:r>
            <a:r>
              <a:rPr lang="ru-RU" dirty="0" smtClean="0">
                <a:solidFill>
                  <a:schemeClr val="bg1"/>
                </a:solidFill>
                <a:latin typeface="Times New Roman" panose="02020603050405020304" pitchFamily="18" charset="0"/>
                <a:cs typeface="Times New Roman" panose="02020603050405020304" pitchFamily="18" charset="0"/>
              </a:rPr>
              <a:t>яйця. Мигдаль, шоколад</a:t>
            </a:r>
            <a:endParaRPr lang="uk-UA"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35535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304800" y="168560"/>
            <a:ext cx="11757498" cy="984885"/>
          </a:xfrm>
          <a:prstGeom prst="rect">
            <a:avLst/>
          </a:prstGeom>
          <a:solidFill>
            <a:srgbClr val="FFFF00"/>
          </a:solidFill>
          <a:effectLst>
            <a:glow rad="228600">
              <a:schemeClr val="accent4">
                <a:satMod val="175000"/>
                <a:alpha val="40000"/>
              </a:schemeClr>
            </a:glow>
          </a:effectLst>
        </p:spPr>
        <p:txBody>
          <a:bodyPr wrap="square">
            <a:spAutoFit/>
          </a:bodyPr>
          <a:lstStyle/>
          <a:p>
            <a:pPr>
              <a:buNone/>
            </a:pPr>
            <a:r>
              <a:rPr lang="uk-UA" sz="4000" b="1" dirty="0">
                <a:solidFill>
                  <a:srgbClr val="C00000"/>
                </a:solidFill>
                <a:latin typeface="Times New Roman" pitchFamily="18" charset="0"/>
                <a:cs typeface="Times New Roman" pitchFamily="18" charset="0"/>
              </a:rPr>
              <a:t>Магній </a:t>
            </a:r>
            <a:r>
              <a:rPr lang="en-US" sz="4000" b="1" dirty="0">
                <a:solidFill>
                  <a:srgbClr val="C00000"/>
                </a:solidFill>
                <a:latin typeface="Times New Roman" pitchFamily="18" charset="0"/>
                <a:cs typeface="Times New Roman" pitchFamily="18" charset="0"/>
              </a:rPr>
              <a:t>Mg </a:t>
            </a:r>
            <a:r>
              <a:rPr lang="uk-UA" sz="4000" b="1" dirty="0">
                <a:solidFill>
                  <a:srgbClr val="C00000"/>
                </a:solidFill>
                <a:latin typeface="Times New Roman" pitchFamily="18" charset="0"/>
                <a:cs typeface="Times New Roman" pitchFamily="18" charset="0"/>
              </a:rPr>
              <a:t>є </a:t>
            </a:r>
            <a:r>
              <a:rPr lang="uk-UA" b="1" dirty="0">
                <a:solidFill>
                  <a:schemeClr val="bg1"/>
                </a:solidFill>
                <a:latin typeface="Times New Roman" pitchFamily="18" charset="0"/>
                <a:cs typeface="Times New Roman" pitchFamily="18" charset="0"/>
              </a:rPr>
              <a:t>найважливішим внутрішньоклітинним елементом усіх клітин і тканин! </a:t>
            </a:r>
          </a:p>
          <a:p>
            <a:pPr>
              <a:buNone/>
            </a:pPr>
            <a:r>
              <a:rPr lang="uk-UA" b="1" dirty="0" smtClean="0">
                <a:solidFill>
                  <a:schemeClr val="bg1"/>
                </a:solidFill>
                <a:latin typeface="Times New Roman" pitchFamily="18" charset="0"/>
                <a:cs typeface="Times New Roman" pitchFamily="18" charset="0"/>
              </a:rPr>
              <a:t>Н</a:t>
            </a:r>
            <a:r>
              <a:rPr lang="ru-RU" b="1" dirty="0">
                <a:solidFill>
                  <a:schemeClr val="bg1"/>
                </a:solidFill>
                <a:latin typeface="Times New Roman" pitchFamily="18" charset="0"/>
                <a:cs typeface="Times New Roman" pitchFamily="18" charset="0"/>
              </a:rPr>
              <a:t>орма </a:t>
            </a:r>
            <a:r>
              <a:rPr lang="ru-RU" b="1" dirty="0" smtClean="0">
                <a:solidFill>
                  <a:schemeClr val="bg1"/>
                </a:solidFill>
                <a:latin typeface="Times New Roman" pitchFamily="18" charset="0"/>
                <a:cs typeface="Times New Roman" pitchFamily="18" charset="0"/>
              </a:rPr>
              <a:t>для </a:t>
            </a:r>
            <a:r>
              <a:rPr lang="ru-RU" b="1" dirty="0">
                <a:solidFill>
                  <a:schemeClr val="bg1"/>
                </a:solidFill>
                <a:latin typeface="Times New Roman" pitchFamily="18" charset="0"/>
                <a:cs typeface="Times New Roman" pitchFamily="18" charset="0"/>
              </a:rPr>
              <a:t>організму чоловіків </a:t>
            </a:r>
            <a:r>
              <a:rPr lang="ru-RU" dirty="0">
                <a:solidFill>
                  <a:schemeClr val="bg1"/>
                </a:solidFill>
                <a:latin typeface="Times New Roman" pitchFamily="18" charset="0"/>
                <a:cs typeface="Times New Roman" pitchFamily="18" charset="0"/>
              </a:rPr>
              <a:t>- </a:t>
            </a:r>
            <a:r>
              <a:rPr lang="ru-RU" b="1" dirty="0">
                <a:solidFill>
                  <a:schemeClr val="bg1"/>
                </a:solidFill>
                <a:latin typeface="Times New Roman" pitchFamily="18" charset="0"/>
                <a:cs typeface="Times New Roman" pitchFamily="18" charset="0"/>
              </a:rPr>
              <a:t>400 мг на день</a:t>
            </a:r>
            <a:r>
              <a:rPr lang="ru-RU" dirty="0">
                <a:solidFill>
                  <a:schemeClr val="bg1"/>
                </a:solidFill>
                <a:latin typeface="Times New Roman" pitchFamily="18" charset="0"/>
                <a:cs typeface="Times New Roman" pitchFamily="18" charset="0"/>
              </a:rPr>
              <a:t>. Для </a:t>
            </a:r>
            <a:r>
              <a:rPr lang="ru-RU" b="1" dirty="0">
                <a:solidFill>
                  <a:schemeClr val="bg1"/>
                </a:solidFill>
                <a:latin typeface="Times New Roman" pitchFamily="18" charset="0"/>
                <a:cs typeface="Times New Roman" pitchFamily="18" charset="0"/>
              </a:rPr>
              <a:t>жінок - 310 мг </a:t>
            </a:r>
            <a:r>
              <a:rPr lang="ru-RU" dirty="0">
                <a:solidFill>
                  <a:schemeClr val="bg1"/>
                </a:solidFill>
                <a:latin typeface="Times New Roman" pitchFamily="18" charset="0"/>
                <a:cs typeface="Times New Roman" pitchFamily="18" charset="0"/>
              </a:rPr>
              <a:t>на день. </a:t>
            </a:r>
            <a:endParaRPr lang="en-US" b="1" dirty="0">
              <a:solidFill>
                <a:schemeClr val="bg1"/>
              </a:solidFill>
              <a:latin typeface="Times New Roman" pitchFamily="18" charset="0"/>
              <a:cs typeface="Times New Roman" pitchFamily="18" charset="0"/>
            </a:endParaRPr>
          </a:p>
        </p:txBody>
      </p:sp>
      <p:sp>
        <p:nvSpPr>
          <p:cNvPr id="5" name="Прямокутник 4"/>
          <p:cNvSpPr/>
          <p:nvPr/>
        </p:nvSpPr>
        <p:spPr>
          <a:xfrm>
            <a:off x="298315" y="1247281"/>
            <a:ext cx="5551251" cy="5115246"/>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ct val="120000"/>
              </a:lnSpc>
              <a:buNone/>
            </a:pPr>
            <a:r>
              <a:rPr lang="uk-UA" sz="1600" b="1" dirty="0">
                <a:solidFill>
                  <a:schemeClr val="bg1"/>
                </a:solidFill>
                <a:latin typeface="Times New Roman" pitchFamily="18" charset="0"/>
                <a:cs typeface="Times New Roman" pitchFamily="18" charset="0"/>
              </a:rPr>
              <a:t>У клітинах максимум його в ядрах і в </a:t>
            </a:r>
            <a:r>
              <a:rPr lang="uk-UA" sz="1600" b="1" dirty="0" smtClean="0">
                <a:solidFill>
                  <a:schemeClr val="bg1"/>
                </a:solidFill>
                <a:latin typeface="Times New Roman" pitchFamily="18" charset="0"/>
                <a:cs typeface="Times New Roman" pitchFamily="18" charset="0"/>
              </a:rPr>
              <a:t>мітохондріях (бере </a:t>
            </a:r>
            <a:r>
              <a:rPr lang="uk-UA" sz="1600" b="1" dirty="0">
                <a:solidFill>
                  <a:schemeClr val="bg1"/>
                </a:solidFill>
                <a:latin typeface="Times New Roman" pitchFamily="18" charset="0"/>
                <a:cs typeface="Times New Roman" pitchFamily="18" charset="0"/>
              </a:rPr>
              <a:t>участь у зберіганні, </a:t>
            </a:r>
            <a:r>
              <a:rPr lang="uk-UA" sz="1600" b="1" dirty="0" smtClean="0">
                <a:solidFill>
                  <a:schemeClr val="bg1"/>
                </a:solidFill>
                <a:latin typeface="Times New Roman" pitchFamily="18" charset="0"/>
                <a:cs typeface="Times New Roman" pitchFamily="18" charset="0"/>
              </a:rPr>
              <a:t>перенесенні </a:t>
            </a:r>
            <a:r>
              <a:rPr lang="uk-UA" sz="1600" b="1" dirty="0">
                <a:solidFill>
                  <a:schemeClr val="bg1"/>
                </a:solidFill>
                <a:latin typeface="Times New Roman" pitchFamily="18" charset="0"/>
                <a:cs typeface="Times New Roman" pitchFamily="18" charset="0"/>
              </a:rPr>
              <a:t>та утилізації енергії, бере участь в утворенні АТФ). Тому, найважливіший!</a:t>
            </a:r>
            <a:endParaRPr lang="en-US" sz="1600" b="1" dirty="0">
              <a:solidFill>
                <a:schemeClr val="bg1"/>
              </a:solidFill>
              <a:latin typeface="Times New Roman" pitchFamily="18" charset="0"/>
              <a:cs typeface="Times New Roman" pitchFamily="18" charset="0"/>
            </a:endParaRPr>
          </a:p>
          <a:p>
            <a:pPr>
              <a:lnSpc>
                <a:spcPct val="120000"/>
              </a:lnSpc>
              <a:buNone/>
            </a:pPr>
            <a:r>
              <a:rPr lang="en-US" sz="1600" b="1" dirty="0">
                <a:solidFill>
                  <a:schemeClr val="bg1"/>
                </a:solidFill>
                <a:latin typeface="Times New Roman" pitchFamily="18" charset="0"/>
                <a:cs typeface="Times New Roman" pitchFamily="18" charset="0"/>
              </a:rPr>
              <a:t>        </a:t>
            </a:r>
            <a:r>
              <a:rPr lang="uk-UA" sz="1600" b="1" dirty="0">
                <a:solidFill>
                  <a:schemeClr val="bg1"/>
                </a:solidFill>
                <a:latin typeface="Times New Roman" pitchFamily="18" charset="0"/>
                <a:cs typeface="Times New Roman" pitchFamily="18" charset="0"/>
              </a:rPr>
              <a:t>Магній - універсальний регулятор біохімічних і фізіологічних процесів в організмі та є донором енергії.</a:t>
            </a:r>
            <a:endParaRPr lang="en-US" sz="1600" b="1" dirty="0">
              <a:solidFill>
                <a:schemeClr val="bg1"/>
              </a:solidFill>
              <a:latin typeface="Times New Roman" pitchFamily="18" charset="0"/>
              <a:cs typeface="Times New Roman" pitchFamily="18" charset="0"/>
            </a:endParaRPr>
          </a:p>
          <a:p>
            <a:pPr>
              <a:lnSpc>
                <a:spcPct val="120000"/>
              </a:lnSpc>
              <a:buNone/>
            </a:pPr>
            <a:r>
              <a:rPr lang="en-US" sz="1600" b="1" dirty="0">
                <a:solidFill>
                  <a:schemeClr val="bg1"/>
                </a:solidFill>
                <a:latin typeface="Times New Roman" pitchFamily="18" charset="0"/>
                <a:cs typeface="Times New Roman" pitchFamily="18" charset="0"/>
              </a:rPr>
              <a:t>        </a:t>
            </a:r>
            <a:r>
              <a:rPr lang="uk-UA" sz="1600" b="1" dirty="0" smtClean="0">
                <a:solidFill>
                  <a:schemeClr val="bg1"/>
                </a:solidFill>
                <a:latin typeface="Times New Roman" pitchFamily="18" charset="0"/>
                <a:cs typeface="Times New Roman" pitchFamily="18" charset="0"/>
              </a:rPr>
              <a:t>Магній </a:t>
            </a:r>
            <a:r>
              <a:rPr lang="uk-UA" sz="1600" b="1" dirty="0">
                <a:solidFill>
                  <a:schemeClr val="bg1"/>
                </a:solidFill>
                <a:latin typeface="Times New Roman" pitchFamily="18" charset="0"/>
                <a:cs typeface="Times New Roman" pitchFamily="18" charset="0"/>
              </a:rPr>
              <a:t>необхідний організму для:  </a:t>
            </a:r>
            <a:r>
              <a:rPr lang="uk-UA" sz="1600" dirty="0">
                <a:solidFill>
                  <a:schemeClr val="bg1"/>
                </a:solidFill>
                <a:latin typeface="Times New Roman" pitchFamily="18" charset="0"/>
                <a:cs typeface="Times New Roman" pitchFamily="18" charset="0"/>
              </a:rPr>
              <a:t>Синтезу білків. Роботи нервової системи: стимуляція розумової діяльності, знижує напруження та дратівливість, зменшує головні болі. Знижує ризик діабету. Допомагає врегулювати кров'яний тиск. Енергетичний обмін організму. Покращує діяльність серця. Знижує частоту приступів астми. Нормалізує м'язовий тонус. Облегшує перебіг критичних днів. Зміцнює кістки та зуби.</a:t>
            </a:r>
            <a:r>
              <a:rPr lang="en-US" sz="1600" dirty="0">
                <a:solidFill>
                  <a:schemeClr val="bg1"/>
                </a:solidFill>
                <a:latin typeface="Times New Roman" pitchFamily="18" charset="0"/>
                <a:cs typeface="Times New Roman" pitchFamily="18" charset="0"/>
              </a:rPr>
              <a:t> </a:t>
            </a:r>
            <a:r>
              <a:rPr lang="uk-UA" sz="1600" dirty="0">
                <a:solidFill>
                  <a:schemeClr val="bg1"/>
                </a:solidFill>
                <a:latin typeface="Times New Roman" pitchFamily="18" charset="0"/>
                <a:cs typeface="Times New Roman" pitchFamily="18" charset="0"/>
              </a:rPr>
              <a:t>Сприяє травленню.</a:t>
            </a:r>
          </a:p>
          <a:p>
            <a:pPr>
              <a:lnSpc>
                <a:spcPct val="120000"/>
              </a:lnSpc>
              <a:buNone/>
            </a:pPr>
            <a:r>
              <a:rPr lang="en-US" sz="1600" b="1" dirty="0">
                <a:solidFill>
                  <a:schemeClr val="bg1"/>
                </a:solidFill>
                <a:latin typeface="Times New Roman" pitchFamily="18" charset="0"/>
                <a:cs typeface="Times New Roman" pitchFamily="18" charset="0"/>
              </a:rPr>
              <a:t>       </a:t>
            </a:r>
            <a:r>
              <a:rPr lang="ru-RU" sz="1600" b="1" dirty="0" smtClean="0">
                <a:solidFill>
                  <a:schemeClr val="bg1"/>
                </a:solidFill>
                <a:latin typeface="Times New Roman" pitchFamily="18" charset="0"/>
                <a:cs typeface="Times New Roman" pitchFamily="18" charset="0"/>
              </a:rPr>
              <a:t>Дефіцит </a:t>
            </a:r>
            <a:r>
              <a:rPr lang="ru-RU" sz="1600" b="1" dirty="0">
                <a:solidFill>
                  <a:schemeClr val="bg1"/>
                </a:solidFill>
                <a:latin typeface="Times New Roman" pitchFamily="18" charset="0"/>
                <a:cs typeface="Times New Roman" pitchFamily="18" charset="0"/>
              </a:rPr>
              <a:t>магнію в організмі людини: </a:t>
            </a:r>
            <a:r>
              <a:rPr lang="ru-RU" sz="1600" dirty="0">
                <a:solidFill>
                  <a:schemeClr val="bg1"/>
                </a:solidFill>
                <a:latin typeface="Times New Roman" pitchFamily="18" charset="0"/>
                <a:cs typeface="Times New Roman" pitchFamily="18" charset="0"/>
              </a:rPr>
              <a:t>Гормональний дисбаланс і ПМС. Фіброміалгії. Серцевий напад. </a:t>
            </a:r>
            <a:r>
              <a:rPr lang="uk-UA" sz="1600" dirty="0">
                <a:solidFill>
                  <a:schemeClr val="bg1"/>
                </a:solidFill>
                <a:latin typeface="Times New Roman" pitchFamily="18" charset="0"/>
                <a:cs typeface="Times New Roman" pitchFamily="18" charset="0"/>
              </a:rPr>
              <a:t>Цукровий діабет 2 типу. Остеопороз. Запор. Відчуття стресу, головні болі, мігрені. Тривога і депресія Хронічна втома.</a:t>
            </a:r>
          </a:p>
        </p:txBody>
      </p:sp>
      <p:sp>
        <p:nvSpPr>
          <p:cNvPr id="6" name="Прямокутник 5"/>
          <p:cNvSpPr/>
          <p:nvPr/>
        </p:nvSpPr>
        <p:spPr>
          <a:xfrm>
            <a:off x="5927388" y="1247281"/>
            <a:ext cx="6134910" cy="2031325"/>
          </a:xfrm>
          <a:prstGeom prst="rect">
            <a:avLst/>
          </a:prstGeom>
          <a:solidFill>
            <a:schemeClr val="accent6">
              <a:lumMod val="40000"/>
              <a:lumOff val="60000"/>
            </a:schemeClr>
          </a:solidFill>
          <a:effectLst>
            <a:glow rad="101600">
              <a:schemeClr val="accent6">
                <a:satMod val="175000"/>
                <a:alpha val="40000"/>
              </a:schemeClr>
            </a:glow>
          </a:effectLst>
        </p:spPr>
        <p:txBody>
          <a:bodyPr wrap="square">
            <a:spAutoFit/>
          </a:bodyPr>
          <a:lstStyle/>
          <a:p>
            <a:pPr>
              <a:buNone/>
            </a:pPr>
            <a:r>
              <a:rPr lang="uk-UA" b="1" dirty="0">
                <a:solidFill>
                  <a:schemeClr val="bg1"/>
                </a:solidFill>
                <a:latin typeface="Times New Roman" pitchFamily="18" charset="0"/>
                <a:cs typeface="Times New Roman" pitchFamily="18" charset="0"/>
              </a:rPr>
              <a:t>Природні джерела, що містять найбільше магнію: </a:t>
            </a:r>
            <a:r>
              <a:rPr lang="uk-UA" dirty="0">
                <a:solidFill>
                  <a:schemeClr val="bg1"/>
                </a:solidFill>
                <a:latin typeface="Times New Roman" pitchFamily="18" charset="0"/>
                <a:cs typeface="Times New Roman" pitchFamily="18" charset="0"/>
              </a:rPr>
              <a:t>Шпинат, насіння гарбуза, йогурт або кефір, мигдаль, квасоля, авокадо, сезам, м’ята, кавун, кедрові горішки, бразильський горіх, какао, насіння соняшника, кріп, базилік, броколі, насіння льону, зелена цибуля, лосось, коріандр і козячий сир. </a:t>
            </a:r>
            <a:endParaRPr lang="en-US" dirty="0">
              <a:solidFill>
                <a:schemeClr val="bg1"/>
              </a:solidFill>
              <a:latin typeface="Times New Roman" pitchFamily="18" charset="0"/>
              <a:cs typeface="Times New Roman" pitchFamily="18" charset="0"/>
            </a:endParaRPr>
          </a:p>
          <a:p>
            <a:pPr>
              <a:buNone/>
            </a:pPr>
            <a:r>
              <a:rPr lang="en-US" b="1" dirty="0">
                <a:solidFill>
                  <a:schemeClr val="bg1"/>
                </a:solidFill>
                <a:latin typeface="Times New Roman" pitchFamily="18" charset="0"/>
                <a:cs typeface="Times New Roman" pitchFamily="18" charset="0"/>
              </a:rPr>
              <a:t>        </a:t>
            </a:r>
            <a:endParaRPr lang="uk-UA" b="1" dirty="0">
              <a:solidFill>
                <a:schemeClr val="bg1"/>
              </a:solidFill>
              <a:latin typeface="Times New Roman" pitchFamily="18" charset="0"/>
              <a:cs typeface="Times New Roman" pitchFamily="18" charset="0"/>
            </a:endParaRPr>
          </a:p>
        </p:txBody>
      </p:sp>
      <p:pic>
        <p:nvPicPr>
          <p:cNvPr id="1026" name="Picture 2" descr="Магний: что это за активная добавка и чем полезна - Блог Belo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27387" y="3372442"/>
            <a:ext cx="4495247" cy="2068136"/>
          </a:xfrm>
          <a:prstGeom prst="rect">
            <a:avLst/>
          </a:prstGeom>
          <a:noFill/>
          <a:effectLst>
            <a:glow rad="2286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8" name="Рисунок 7" descr="Магний - описание, польза и где содержится"/>
          <p:cNvPicPr/>
          <p:nvPr/>
        </p:nvPicPr>
        <p:blipFill>
          <a:blip r:embed="rId3">
            <a:extLst>
              <a:ext uri="{28A0092B-C50C-407E-A947-70E740481C1C}">
                <a14:useLocalDpi xmlns:a14="http://schemas.microsoft.com/office/drawing/2010/main" val="0"/>
              </a:ext>
            </a:extLst>
          </a:blip>
          <a:srcRect/>
          <a:stretch>
            <a:fillRect/>
          </a:stretch>
        </p:blipFill>
        <p:spPr bwMode="auto">
          <a:xfrm>
            <a:off x="7723762" y="4795736"/>
            <a:ext cx="4182892" cy="1952990"/>
          </a:xfrm>
          <a:prstGeom prst="rect">
            <a:avLst/>
          </a:prstGeom>
          <a:noFill/>
          <a:ln>
            <a:noFill/>
          </a:ln>
          <a:effectLst>
            <a:glow rad="228600">
              <a:schemeClr val="accent6">
                <a:satMod val="175000"/>
                <a:alpha val="40000"/>
              </a:schemeClr>
            </a:glow>
          </a:effectLst>
        </p:spPr>
      </p:pic>
    </p:spTree>
    <p:extLst>
      <p:ext uri="{BB962C8B-B14F-4D97-AF65-F5344CB8AC3E}">
        <p14:creationId xmlns:p14="http://schemas.microsoft.com/office/powerpoint/2010/main" val="39018878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330740" y="194611"/>
            <a:ext cx="11566188" cy="4401205"/>
          </a:xfrm>
          <a:prstGeom prst="rect">
            <a:avLst/>
          </a:prstGeom>
          <a:solidFill>
            <a:schemeClr val="accent1">
              <a:lumMod val="20000"/>
              <a:lumOff val="80000"/>
            </a:schemeClr>
          </a:solidFill>
          <a:effectLst>
            <a:glow rad="228600">
              <a:schemeClr val="accent3">
                <a:satMod val="175000"/>
                <a:alpha val="40000"/>
              </a:schemeClr>
            </a:glow>
          </a:effectLst>
        </p:spPr>
        <p:txBody>
          <a:bodyPr wrap="square">
            <a:spAutoFit/>
          </a:bodyPr>
          <a:lstStyle/>
          <a:p>
            <a:pPr algn="just">
              <a:buNone/>
            </a:pPr>
            <a:r>
              <a:rPr lang="uk-UA" sz="2000" b="1" dirty="0" smtClean="0">
                <a:solidFill>
                  <a:schemeClr val="bg1"/>
                </a:solidFill>
                <a:latin typeface="Times New Roman" pitchFamily="18" charset="0"/>
                <a:cs typeface="Times New Roman" pitchFamily="18" charset="0"/>
              </a:rPr>
              <a:t>       Наукові </a:t>
            </a:r>
            <a:r>
              <a:rPr lang="uk-UA" sz="2000" b="1" dirty="0">
                <a:solidFill>
                  <a:schemeClr val="bg1"/>
                </a:solidFill>
                <a:latin typeface="Times New Roman" pitchFamily="18" charset="0"/>
                <a:cs typeface="Times New Roman" pitchFamily="18" charset="0"/>
              </a:rPr>
              <a:t>дослідження показують</a:t>
            </a:r>
            <a:r>
              <a:rPr lang="uk-UA" sz="2000" dirty="0">
                <a:solidFill>
                  <a:schemeClr val="bg1"/>
                </a:solidFill>
                <a:latin typeface="Times New Roman" pitchFamily="18" charset="0"/>
                <a:cs typeface="Times New Roman" pitchFamily="18" charset="0"/>
              </a:rPr>
              <a:t>, що дієта з </a:t>
            </a:r>
            <a:r>
              <a:rPr lang="uk-UA" sz="2000" b="1" dirty="0">
                <a:solidFill>
                  <a:schemeClr val="bg1"/>
                </a:solidFill>
                <a:latin typeface="Times New Roman" pitchFamily="18" charset="0"/>
                <a:cs typeface="Times New Roman" pitchFamily="18" charset="0"/>
              </a:rPr>
              <a:t>високим вмістом магнію </a:t>
            </a:r>
            <a:r>
              <a:rPr lang="uk-UA" sz="2000" dirty="0">
                <a:solidFill>
                  <a:schemeClr val="bg1"/>
                </a:solidFill>
                <a:latin typeface="Times New Roman" pitchFamily="18" charset="0"/>
                <a:cs typeface="Times New Roman" pitchFamily="18" charset="0"/>
              </a:rPr>
              <a:t>може знизити ризик </a:t>
            </a:r>
            <a:r>
              <a:rPr lang="uk-UA" sz="2000" b="1" dirty="0">
                <a:solidFill>
                  <a:schemeClr val="bg1"/>
                </a:solidFill>
                <a:latin typeface="Times New Roman" pitchFamily="18" charset="0"/>
                <a:cs typeface="Times New Roman" pitchFamily="18" charset="0"/>
              </a:rPr>
              <a:t>інсульту на 8 %, </a:t>
            </a:r>
            <a:r>
              <a:rPr lang="uk-UA" sz="2000" dirty="0">
                <a:solidFill>
                  <a:schemeClr val="bg1"/>
                </a:solidFill>
                <a:latin typeface="Times New Roman" pitchFamily="18" charset="0"/>
                <a:cs typeface="Times New Roman" pitchFamily="18" charset="0"/>
              </a:rPr>
              <a:t>ризик </a:t>
            </a:r>
            <a:r>
              <a:rPr lang="uk-UA" sz="2000" b="1" dirty="0">
                <a:solidFill>
                  <a:schemeClr val="bg1"/>
                </a:solidFill>
                <a:latin typeface="Times New Roman" pitchFamily="18" charset="0"/>
                <a:cs typeface="Times New Roman" pitchFamily="18" charset="0"/>
              </a:rPr>
              <a:t>серцевого нападу на 38 %. </a:t>
            </a:r>
            <a:endParaRPr lang="uk-UA" sz="2000" b="1" dirty="0" smtClean="0">
              <a:solidFill>
                <a:schemeClr val="bg1"/>
              </a:solidFill>
              <a:latin typeface="Times New Roman" pitchFamily="18" charset="0"/>
              <a:cs typeface="Times New Roman" pitchFamily="18" charset="0"/>
            </a:endParaRPr>
          </a:p>
          <a:p>
            <a:pPr algn="just">
              <a:buNone/>
            </a:pPr>
            <a:r>
              <a:rPr lang="uk-UA" sz="2000" b="1" dirty="0">
                <a:solidFill>
                  <a:schemeClr val="bg1"/>
                </a:solidFill>
                <a:latin typeface="Times New Roman" pitchFamily="18" charset="0"/>
                <a:cs typeface="Times New Roman" pitchFamily="18" charset="0"/>
              </a:rPr>
              <a:t> </a:t>
            </a:r>
            <a:r>
              <a:rPr lang="uk-UA" sz="2000" b="1" dirty="0" smtClean="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Дослідження </a:t>
            </a:r>
            <a:r>
              <a:rPr lang="uk-UA" sz="2000" dirty="0">
                <a:solidFill>
                  <a:schemeClr val="bg1"/>
                </a:solidFill>
                <a:latin typeface="Times New Roman" pitchFamily="18" charset="0"/>
                <a:cs typeface="Times New Roman" pitchFamily="18" charset="0"/>
              </a:rPr>
              <a:t>також показують, що збільшення кількості магнію в харчуванні при наявній фіброміалгії - зменшує біль та покращує роботу імунної системи.</a:t>
            </a:r>
            <a:br>
              <a:rPr lang="uk-UA" sz="2000" dirty="0">
                <a:solidFill>
                  <a:schemeClr val="bg1"/>
                </a:solidFill>
                <a:latin typeface="Times New Roman" pitchFamily="18" charset="0"/>
                <a:cs typeface="Times New Roman" pitchFamily="18" charset="0"/>
              </a:rPr>
            </a:br>
            <a:r>
              <a:rPr lang="uk-UA" sz="2000" dirty="0" smtClean="0">
                <a:solidFill>
                  <a:schemeClr val="bg1"/>
                </a:solidFill>
                <a:latin typeface="Times New Roman" pitchFamily="18" charset="0"/>
                <a:cs typeface="Times New Roman" pitchFamily="18" charset="0"/>
              </a:rPr>
              <a:t>     Достатнє </a:t>
            </a:r>
            <a:r>
              <a:rPr lang="uk-UA" sz="2000" dirty="0">
                <a:solidFill>
                  <a:schemeClr val="bg1"/>
                </a:solidFill>
                <a:latin typeface="Times New Roman" pitchFamily="18" charset="0"/>
                <a:cs typeface="Times New Roman" pitchFamily="18" charset="0"/>
              </a:rPr>
              <a:t>вживання магнію може значно знизити ризик розвитку </a:t>
            </a:r>
            <a:r>
              <a:rPr lang="uk-UA" sz="2000" b="1" dirty="0">
                <a:solidFill>
                  <a:schemeClr val="bg1"/>
                </a:solidFill>
                <a:latin typeface="Times New Roman" pitchFamily="18" charset="0"/>
                <a:cs typeface="Times New Roman" pitchFamily="18" charset="0"/>
              </a:rPr>
              <a:t>цукрового діабету 2 типу,</a:t>
            </a:r>
            <a:r>
              <a:rPr lang="uk-UA" sz="2000" dirty="0">
                <a:solidFill>
                  <a:schemeClr val="bg1"/>
                </a:solidFill>
                <a:latin typeface="Times New Roman" pitchFamily="18" charset="0"/>
                <a:cs typeface="Times New Roman" pitchFamily="18" charset="0"/>
              </a:rPr>
              <a:t> тому що магній відіграє важливу роль в </a:t>
            </a:r>
            <a:r>
              <a:rPr lang="uk-UA" sz="2000" b="1" dirty="0">
                <a:solidFill>
                  <a:schemeClr val="bg1"/>
                </a:solidFill>
                <a:latin typeface="Times New Roman" pitchFamily="18" charset="0"/>
                <a:cs typeface="Times New Roman" pitchFamily="18" charset="0"/>
              </a:rPr>
              <a:t>метаболізмі глюкози</a:t>
            </a:r>
            <a:r>
              <a:rPr lang="uk-UA" sz="2000" dirty="0">
                <a:solidFill>
                  <a:schemeClr val="bg1"/>
                </a:solidFill>
                <a:latin typeface="Times New Roman" pitchFamily="18" charset="0"/>
                <a:cs typeface="Times New Roman" pitchFamily="18" charset="0"/>
              </a:rPr>
              <a:t>. </a:t>
            </a:r>
            <a:endParaRPr lang="uk-UA" sz="2000" dirty="0" smtClean="0">
              <a:solidFill>
                <a:schemeClr val="bg1"/>
              </a:solidFill>
              <a:latin typeface="Times New Roman" pitchFamily="18" charset="0"/>
              <a:cs typeface="Times New Roman" pitchFamily="18" charset="0"/>
            </a:endParaRPr>
          </a:p>
          <a:p>
            <a:pPr algn="just">
              <a:buNone/>
            </a:pPr>
            <a:r>
              <a:rPr lang="uk-UA" sz="2000" dirty="0">
                <a:solidFill>
                  <a:schemeClr val="bg1"/>
                </a:solidFill>
                <a:latin typeface="Times New Roman" pitchFamily="18" charset="0"/>
                <a:cs typeface="Times New Roman" pitchFamily="18" charset="0"/>
              </a:rPr>
              <a:t> </a:t>
            </a:r>
            <a:r>
              <a:rPr lang="uk-UA" sz="2000" dirty="0" smtClean="0">
                <a:solidFill>
                  <a:schemeClr val="bg1"/>
                </a:solidFill>
                <a:latin typeface="Times New Roman" pitchFamily="18" charset="0"/>
                <a:cs typeface="Times New Roman" pitchFamily="18" charset="0"/>
              </a:rPr>
              <a:t>    Достатньо </a:t>
            </a:r>
            <a:r>
              <a:rPr lang="uk-UA" sz="2000" dirty="0">
                <a:solidFill>
                  <a:schemeClr val="bg1"/>
                </a:solidFill>
                <a:latin typeface="Times New Roman" pitchFamily="18" charset="0"/>
                <a:cs typeface="Times New Roman" pitchFamily="18" charset="0"/>
              </a:rPr>
              <a:t>збільшити кількість вживаного магнію на </a:t>
            </a:r>
            <a:r>
              <a:rPr lang="uk-UA" sz="2000" b="1" dirty="0">
                <a:solidFill>
                  <a:schemeClr val="bg1"/>
                </a:solidFill>
                <a:latin typeface="Times New Roman" pitchFamily="18" charset="0"/>
                <a:cs typeface="Times New Roman" pitchFamily="18" charset="0"/>
              </a:rPr>
              <a:t>100 мг на день</a:t>
            </a:r>
            <a:r>
              <a:rPr lang="uk-UA" sz="2000" dirty="0">
                <a:solidFill>
                  <a:schemeClr val="bg1"/>
                </a:solidFill>
                <a:latin typeface="Times New Roman" pitchFamily="18" charset="0"/>
                <a:cs typeface="Times New Roman" pitchFamily="18" charset="0"/>
              </a:rPr>
              <a:t>, щоб зменшити ризик розвитку діабету на 15 % - показують сучасні дослідження.</a:t>
            </a:r>
          </a:p>
          <a:p>
            <a:pPr algn="just">
              <a:buNone/>
            </a:pPr>
            <a:r>
              <a:rPr lang="uk-UA" sz="2000" b="1" dirty="0"/>
              <a:t>      </a:t>
            </a:r>
            <a:r>
              <a:rPr lang="uk-UA" sz="2000" b="1" dirty="0" smtClean="0">
                <a:solidFill>
                  <a:schemeClr val="bg1"/>
                </a:solidFill>
                <a:latin typeface="Times New Roman" pitchFamily="18" charset="0"/>
                <a:cs typeface="Times New Roman" pitchFamily="18" charset="0"/>
              </a:rPr>
              <a:t>Магній </a:t>
            </a:r>
            <a:r>
              <a:rPr lang="uk-UA" sz="2000" b="1" dirty="0">
                <a:solidFill>
                  <a:schemeClr val="bg1"/>
                </a:solidFill>
                <a:latin typeface="Times New Roman" pitchFamily="18" charset="0"/>
                <a:cs typeface="Times New Roman" pitchFamily="18" charset="0"/>
              </a:rPr>
              <a:t>– один з найважливіших елементів для формування кісток і для засвоєння кальцію.</a:t>
            </a:r>
            <a:r>
              <a:rPr lang="uk-UA" sz="2000" dirty="0">
                <a:solidFill>
                  <a:schemeClr val="bg1"/>
                </a:solidFill>
                <a:latin typeface="Times New Roman" pitchFamily="18" charset="0"/>
                <a:cs typeface="Times New Roman" pitchFamily="18" charset="0"/>
              </a:rPr>
              <a:t> Насправді, більше половини магнію в організмі людини зберігається в кістках. Тому вживання магнію сприяє </a:t>
            </a:r>
            <a:r>
              <a:rPr lang="uk-UA" sz="2000" b="1" dirty="0">
                <a:solidFill>
                  <a:schemeClr val="bg1"/>
                </a:solidFill>
                <a:latin typeface="Times New Roman" pitchFamily="18" charset="0"/>
                <a:cs typeface="Times New Roman" pitchFamily="18" charset="0"/>
              </a:rPr>
              <a:t>сповільненню розвитку </a:t>
            </a:r>
            <a:r>
              <a:rPr lang="uk-UA" sz="2000" b="1" dirty="0" smtClean="0">
                <a:solidFill>
                  <a:schemeClr val="bg1"/>
                </a:solidFill>
                <a:latin typeface="Times New Roman" pitchFamily="18" charset="0"/>
                <a:cs typeface="Times New Roman" pitchFamily="18" charset="0"/>
              </a:rPr>
              <a:t>остеопорозу.</a:t>
            </a:r>
            <a:endParaRPr lang="uk-UA" sz="2000" dirty="0">
              <a:solidFill>
                <a:schemeClr val="bg1"/>
              </a:solidFill>
              <a:latin typeface="Times New Roman" pitchFamily="18" charset="0"/>
              <a:cs typeface="Times New Roman" pitchFamily="18" charset="0"/>
            </a:endParaRPr>
          </a:p>
          <a:p>
            <a:pPr algn="just">
              <a:buNone/>
            </a:pPr>
            <a:r>
              <a:rPr lang="uk-UA" sz="2000" b="1" dirty="0" smtClean="0">
                <a:solidFill>
                  <a:srgbClr val="C00000"/>
                </a:solidFill>
                <a:latin typeface="Times New Roman" pitchFamily="18" charset="0"/>
                <a:cs typeface="Times New Roman" pitchFamily="18" charset="0"/>
              </a:rPr>
              <a:t>      Магній </a:t>
            </a:r>
            <a:r>
              <a:rPr lang="uk-UA" sz="2000" b="1" dirty="0">
                <a:solidFill>
                  <a:srgbClr val="C00000"/>
                </a:solidFill>
                <a:latin typeface="Times New Roman" pitchFamily="18" charset="0"/>
                <a:cs typeface="Times New Roman" pitchFamily="18" charset="0"/>
              </a:rPr>
              <a:t>також має протипокази. </a:t>
            </a:r>
            <a:r>
              <a:rPr lang="uk-UA" sz="2000" b="1" dirty="0" smtClean="0">
                <a:solidFill>
                  <a:schemeClr val="bg1"/>
                </a:solidFill>
                <a:latin typeface="Times New Roman" pitchFamily="18" charset="0"/>
                <a:cs typeface="Times New Roman" pitchFamily="18" charset="0"/>
              </a:rPr>
              <a:t>Прямим </a:t>
            </a:r>
            <a:r>
              <a:rPr lang="uk-UA" sz="2000" b="1" dirty="0">
                <a:solidFill>
                  <a:schemeClr val="bg1"/>
                </a:solidFill>
                <a:latin typeface="Times New Roman" pitchFamily="18" charset="0"/>
                <a:cs typeface="Times New Roman" pitchFamily="18" charset="0"/>
              </a:rPr>
              <a:t>протипоказом є барикардія, артеріальна гіпотензія, загострення запальних процесів у кишечнику, жовчокам’яна хвороба, обструкції жовчовивідних шляхів, ниркова недостатність.</a:t>
            </a:r>
          </a:p>
        </p:txBody>
      </p:sp>
      <p:pic>
        <p:nvPicPr>
          <p:cNvPr id="6" name="Рисунок 5" descr="Як правильно пити магній, щоб уникнути стресу"/>
          <p:cNvPicPr/>
          <p:nvPr/>
        </p:nvPicPr>
        <p:blipFill>
          <a:blip r:embed="rId2" cstate="print"/>
          <a:srcRect/>
          <a:stretch>
            <a:fillRect/>
          </a:stretch>
        </p:blipFill>
        <p:spPr bwMode="auto">
          <a:xfrm>
            <a:off x="428016" y="4827219"/>
            <a:ext cx="3219856" cy="1839270"/>
          </a:xfrm>
          <a:prstGeom prst="rect">
            <a:avLst/>
          </a:prstGeom>
          <a:noFill/>
          <a:ln w="9525">
            <a:noFill/>
            <a:miter lim="800000"/>
            <a:headEnd/>
            <a:tailEnd/>
          </a:ln>
          <a:effectLst>
            <a:glow rad="228600">
              <a:schemeClr val="accent2">
                <a:satMod val="175000"/>
                <a:alpha val="40000"/>
              </a:schemeClr>
            </a:glow>
            <a:innerShdw blurRad="63500" dist="50800" dir="13500000">
              <a:prstClr val="black">
                <a:alpha val="50000"/>
              </a:prstClr>
            </a:innerShdw>
          </a:effectLst>
        </p:spPr>
      </p:pic>
      <p:pic>
        <p:nvPicPr>
          <p:cNvPr id="7" name="Рисунок 6" descr="Магний - описание, польза и где содержится"/>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0210" y="4827218"/>
            <a:ext cx="3712998" cy="1839270"/>
          </a:xfrm>
          <a:prstGeom prst="rect">
            <a:avLst/>
          </a:prstGeom>
          <a:noFill/>
          <a:ln>
            <a:noFill/>
          </a:ln>
          <a:effectLst>
            <a:glow rad="228600">
              <a:schemeClr val="accent6">
                <a:satMod val="175000"/>
                <a:alpha val="40000"/>
              </a:schemeClr>
            </a:glow>
          </a:effectLst>
        </p:spPr>
      </p:pic>
      <p:pic>
        <p:nvPicPr>
          <p:cNvPr id="8" name="Picture 2" descr="Магний: что это за активная добавка и чем полезна - Блог Bel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5546" y="4827218"/>
            <a:ext cx="3631382" cy="1839270"/>
          </a:xfrm>
          <a:prstGeom prst="rect">
            <a:avLst/>
          </a:prstGeom>
          <a:noFill/>
          <a:effectLst>
            <a:glow rad="2286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5423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58618" y="178672"/>
            <a:ext cx="11508510" cy="1107996"/>
          </a:xfrm>
          <a:prstGeom prst="rect">
            <a:avLst/>
          </a:prstGeo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wrap="square">
            <a:spAutoFit/>
          </a:bodyPr>
          <a:lstStyle/>
          <a:p>
            <a:pPr indent="450215" algn="ctr">
              <a:lnSpc>
                <a:spcPct val="150000"/>
              </a:lnSpc>
              <a:spcAft>
                <a:spcPts val="0"/>
              </a:spcAft>
            </a:pPr>
            <a:r>
              <a:rPr lang="ru-RU" sz="4400" b="1" i="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ВІТАМІНИ</a:t>
            </a:r>
            <a:r>
              <a:rPr lang="ru-RU" sz="4000"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4" name="Рисунок 3" descr="C:\Users\e011172khy\AppData\Local\Microsoft\Windows\INetCache\Content.MSO\49334C63.tmp"/>
          <p:cNvPicPr/>
          <p:nvPr/>
        </p:nvPicPr>
        <p:blipFill>
          <a:blip r:embed="rId3">
            <a:extLst>
              <a:ext uri="{28A0092B-C50C-407E-A947-70E740481C1C}">
                <a14:useLocalDpi xmlns:a14="http://schemas.microsoft.com/office/drawing/2010/main" val="0"/>
              </a:ext>
            </a:extLst>
          </a:blip>
          <a:srcRect/>
          <a:stretch>
            <a:fillRect/>
          </a:stretch>
        </p:blipFill>
        <p:spPr bwMode="auto">
          <a:xfrm>
            <a:off x="258617" y="4618183"/>
            <a:ext cx="3655903" cy="2032000"/>
          </a:xfrm>
          <a:prstGeom prst="rect">
            <a:avLst/>
          </a:prstGeom>
          <a:ln>
            <a:noFill/>
          </a:ln>
          <a:effectLst>
            <a:softEdge rad="112500"/>
          </a:effectLst>
        </p:spPr>
      </p:pic>
      <p:pic>
        <p:nvPicPr>
          <p:cNvPr id="6" name="Рисунок 5" descr="C:\Users\e011172khy\AppData\Local\Microsoft\Windows\INetCache\Content.MSO\28641656.tmp"/>
          <p:cNvPicPr/>
          <p:nvPr/>
        </p:nvPicPr>
        <p:blipFill>
          <a:blip r:embed="rId4">
            <a:extLst>
              <a:ext uri="{28A0092B-C50C-407E-A947-70E740481C1C}">
                <a14:useLocalDpi xmlns:a14="http://schemas.microsoft.com/office/drawing/2010/main" val="0"/>
              </a:ext>
            </a:extLst>
          </a:blip>
          <a:srcRect/>
          <a:stretch>
            <a:fillRect/>
          </a:stretch>
        </p:blipFill>
        <p:spPr bwMode="auto">
          <a:xfrm>
            <a:off x="4100945" y="4710545"/>
            <a:ext cx="4082473" cy="1865745"/>
          </a:xfrm>
          <a:prstGeom prst="rect">
            <a:avLst/>
          </a:prstGeom>
          <a:ln>
            <a:noFill/>
          </a:ln>
          <a:effectLst>
            <a:softEdge rad="112500"/>
          </a:effectLst>
        </p:spPr>
      </p:pic>
      <p:pic>
        <p:nvPicPr>
          <p:cNvPr id="7" name="Рисунок 6" descr="Роль вітамінів та джерело їх отримання | Блоги БДМУ"/>
          <p:cNvPicPr/>
          <p:nvPr/>
        </p:nvPicPr>
        <p:blipFill>
          <a:blip r:embed="rId5">
            <a:extLst>
              <a:ext uri="{28A0092B-C50C-407E-A947-70E740481C1C}">
                <a14:useLocalDpi xmlns:a14="http://schemas.microsoft.com/office/drawing/2010/main" val="0"/>
              </a:ext>
            </a:extLst>
          </a:blip>
          <a:srcRect/>
          <a:stretch>
            <a:fillRect/>
          </a:stretch>
        </p:blipFill>
        <p:spPr bwMode="auto">
          <a:xfrm>
            <a:off x="8248073" y="4710545"/>
            <a:ext cx="3620654" cy="1939638"/>
          </a:xfrm>
          <a:prstGeom prst="rect">
            <a:avLst/>
          </a:prstGeom>
          <a:ln>
            <a:noFill/>
          </a:ln>
          <a:effectLst>
            <a:softEdge rad="112500"/>
          </a:effectLst>
        </p:spPr>
      </p:pic>
      <p:sp>
        <p:nvSpPr>
          <p:cNvPr id="3" name="Прямокутник 2"/>
          <p:cNvSpPr/>
          <p:nvPr/>
        </p:nvSpPr>
        <p:spPr>
          <a:xfrm>
            <a:off x="258617" y="1424467"/>
            <a:ext cx="11508510" cy="2862322"/>
          </a:xfrm>
          <a:prstGeom prst="rect">
            <a:avLst/>
          </a:prstGeom>
          <a:ln>
            <a:prstDash val="sysDot"/>
          </a:ln>
        </p:spPr>
        <p:style>
          <a:lnRef idx="1">
            <a:schemeClr val="accent6"/>
          </a:lnRef>
          <a:fillRef idx="2">
            <a:schemeClr val="accent6"/>
          </a:fillRef>
          <a:effectRef idx="1">
            <a:schemeClr val="accent6"/>
          </a:effectRef>
          <a:fontRef idx="minor">
            <a:schemeClr val="dk1"/>
          </a:fontRef>
        </p:style>
        <p:txBody>
          <a:bodyPr wrap="square">
            <a:spAutoFit/>
          </a:bodyPr>
          <a:lstStyle/>
          <a:p>
            <a:r>
              <a:rPr lang="uk-UA" dirty="0" smtClean="0">
                <a:solidFill>
                  <a:srgbClr val="000000"/>
                </a:solidFill>
                <a:latin typeface="roboto"/>
              </a:rPr>
              <a:t>     </a:t>
            </a:r>
            <a:r>
              <a:rPr lang="uk-UA" dirty="0" smtClean="0">
                <a:solidFill>
                  <a:srgbClr val="000000"/>
                </a:solidFill>
                <a:latin typeface="Times New Roman" panose="02020603050405020304" pitchFamily="18" charset="0"/>
                <a:cs typeface="Times New Roman" panose="02020603050405020304" pitchFamily="18" charset="0"/>
              </a:rPr>
              <a:t>Особливу </a:t>
            </a:r>
            <a:r>
              <a:rPr lang="uk-UA" dirty="0">
                <a:solidFill>
                  <a:srgbClr val="000000"/>
                </a:solidFill>
                <a:latin typeface="Times New Roman" panose="02020603050405020304" pitchFamily="18" charset="0"/>
                <a:cs typeface="Times New Roman" panose="02020603050405020304" pitchFamily="18" charset="0"/>
              </a:rPr>
              <a:t>роль у нормальній життєдіяльності організму відіграють вітаміни, які є низькомолекулярними органічними сполуками з високою біологічною активністю. </a:t>
            </a:r>
            <a:endParaRPr lang="uk-UA" dirty="0" smtClean="0">
              <a:solidFill>
                <a:srgbClr val="000000"/>
              </a:solidFill>
              <a:latin typeface="Times New Roman" panose="02020603050405020304" pitchFamily="18" charset="0"/>
              <a:cs typeface="Times New Roman" panose="02020603050405020304" pitchFamily="18" charset="0"/>
            </a:endParaRPr>
          </a:p>
          <a:p>
            <a:r>
              <a:rPr lang="uk-UA" dirty="0">
                <a:solidFill>
                  <a:srgbClr val="000000"/>
                </a:solidFill>
                <a:latin typeface="Times New Roman" panose="02020603050405020304" pitchFamily="18" charset="0"/>
                <a:cs typeface="Times New Roman" panose="02020603050405020304" pitchFamily="18" charset="0"/>
              </a:rPr>
              <a:t> </a:t>
            </a:r>
            <a:r>
              <a:rPr lang="uk-UA" dirty="0" smtClean="0">
                <a:solidFill>
                  <a:srgbClr val="000000"/>
                </a:solidFill>
                <a:latin typeface="Times New Roman" panose="02020603050405020304" pitchFamily="18" charset="0"/>
                <a:cs typeface="Times New Roman" panose="02020603050405020304" pitchFamily="18" charset="0"/>
              </a:rPr>
              <a:t>    Вітаміни </a:t>
            </a:r>
            <a:r>
              <a:rPr lang="uk-UA" dirty="0">
                <a:solidFill>
                  <a:srgbClr val="000000"/>
                </a:solidFill>
                <a:latin typeface="Times New Roman" panose="02020603050405020304" pitchFamily="18" charset="0"/>
                <a:cs typeface="Times New Roman" panose="02020603050405020304" pitchFamily="18" charset="0"/>
              </a:rPr>
              <a:t>необхідні для здійснення механізмів ферментативного каталізу, забезпечення нормального обміну речовин, підтримання гомеостазу, біохімічного забезпечення всіх життєвих функції організму. Вони пригнічують атерогенез, запобігають розвитку ішемічної хвороби серця, інфаркту міокарда і не використовуються як джерело енергії або пластичний матеріал.</a:t>
            </a:r>
          </a:p>
          <a:p>
            <a:r>
              <a:rPr lang="uk-UA" dirty="0" smtClean="0">
                <a:solidFill>
                  <a:srgbClr val="000000"/>
                </a:solidFill>
                <a:latin typeface="Times New Roman" panose="02020603050405020304" pitchFamily="18" charset="0"/>
                <a:cs typeface="Times New Roman" panose="02020603050405020304" pitchFamily="18" charset="0"/>
              </a:rPr>
              <a:t>     Слід </a:t>
            </a:r>
            <a:r>
              <a:rPr lang="uk-UA" dirty="0">
                <a:solidFill>
                  <a:srgbClr val="000000"/>
                </a:solidFill>
                <a:latin typeface="Times New Roman" panose="02020603050405020304" pitchFamily="18" charset="0"/>
                <a:cs typeface="Times New Roman" panose="02020603050405020304" pitchFamily="18" charset="0"/>
              </a:rPr>
              <a:t>зауважити, що більшість вітамінів в </a:t>
            </a:r>
            <a:r>
              <a:rPr lang="uk-UA" dirty="0" smtClean="0">
                <a:solidFill>
                  <a:srgbClr val="000000"/>
                </a:solidFill>
                <a:latin typeface="Times New Roman" panose="02020603050405020304" pitchFamily="18" charset="0"/>
                <a:cs typeface="Times New Roman" panose="02020603050405020304" pitchFamily="18" charset="0"/>
              </a:rPr>
              <a:t>організмі </a:t>
            </a:r>
            <a:r>
              <a:rPr lang="uk-UA" dirty="0">
                <a:solidFill>
                  <a:srgbClr val="000000"/>
                </a:solidFill>
                <a:latin typeface="Times New Roman" panose="02020603050405020304" pitchFamily="18" charset="0"/>
                <a:cs typeface="Times New Roman" panose="02020603050405020304" pitchFamily="18" charset="0"/>
              </a:rPr>
              <a:t>людини не синтезується, окрім вітаміну </a:t>
            </a:r>
            <a:r>
              <a:rPr lang="uk-UA" b="1" dirty="0">
                <a:solidFill>
                  <a:srgbClr val="000000"/>
                </a:solidFill>
                <a:latin typeface="Times New Roman" panose="02020603050405020304" pitchFamily="18" charset="0"/>
                <a:cs typeface="Times New Roman" panose="02020603050405020304" pitchFamily="18" charset="0"/>
              </a:rPr>
              <a:t>К</a:t>
            </a:r>
            <a:r>
              <a:rPr lang="uk-UA" dirty="0">
                <a:solidFill>
                  <a:srgbClr val="000000"/>
                </a:solidFill>
                <a:latin typeface="Times New Roman" panose="02020603050405020304" pitchFamily="18" charset="0"/>
                <a:cs typeface="Times New Roman" panose="02020603050405020304" pitchFamily="18" charset="0"/>
              </a:rPr>
              <a:t> та </a:t>
            </a:r>
            <a:r>
              <a:rPr lang="uk-UA" b="1" dirty="0">
                <a:solidFill>
                  <a:srgbClr val="000000"/>
                </a:solidFill>
                <a:latin typeface="Times New Roman" panose="02020603050405020304" pitchFamily="18" charset="0"/>
                <a:cs typeface="Times New Roman" panose="02020603050405020304" pitchFamily="18" charset="0"/>
              </a:rPr>
              <a:t>біотину (вітамін </a:t>
            </a:r>
            <a:r>
              <a:rPr lang="uk-UA" b="1" dirty="0" smtClean="0">
                <a:solidFill>
                  <a:srgbClr val="000000"/>
                </a:solidFill>
                <a:latin typeface="Times New Roman" panose="02020603050405020304" pitchFamily="18" charset="0"/>
                <a:cs typeface="Times New Roman" panose="02020603050405020304" pitchFamily="18" charset="0"/>
              </a:rPr>
              <a:t>Н або В</a:t>
            </a:r>
            <a:r>
              <a:rPr lang="uk-UA" sz="1200" b="1" dirty="0" smtClean="0">
                <a:solidFill>
                  <a:srgbClr val="000000"/>
                </a:solidFill>
                <a:latin typeface="Times New Roman" panose="02020603050405020304" pitchFamily="18" charset="0"/>
                <a:cs typeface="Times New Roman" panose="02020603050405020304" pitchFamily="18" charset="0"/>
              </a:rPr>
              <a:t>7</a:t>
            </a:r>
            <a:r>
              <a:rPr lang="uk-UA" b="1" dirty="0" smtClean="0">
                <a:solidFill>
                  <a:srgbClr val="000000"/>
                </a:solidFill>
                <a:latin typeface="Times New Roman" panose="02020603050405020304" pitchFamily="18" charset="0"/>
                <a:cs typeface="Times New Roman" panose="02020603050405020304" pitchFamily="18" charset="0"/>
              </a:rPr>
              <a:t>)</a:t>
            </a:r>
            <a:r>
              <a:rPr lang="uk-UA" dirty="0" smtClean="0">
                <a:solidFill>
                  <a:srgbClr val="000000"/>
                </a:solidFill>
                <a:latin typeface="Times New Roman" panose="02020603050405020304" pitchFamily="18" charset="0"/>
                <a:cs typeface="Times New Roman" panose="02020603050405020304" pitchFamily="18" charset="0"/>
              </a:rPr>
              <a:t> </a:t>
            </a:r>
            <a:r>
              <a:rPr lang="uk-UA" dirty="0">
                <a:solidFill>
                  <a:srgbClr val="000000"/>
                </a:solidFill>
                <a:latin typeface="Times New Roman" panose="02020603050405020304" pitchFamily="18" charset="0"/>
                <a:cs typeface="Times New Roman" panose="02020603050405020304" pitchFamily="18" charset="0"/>
              </a:rPr>
              <a:t>або </a:t>
            </a:r>
            <a:r>
              <a:rPr lang="uk-UA" b="1" dirty="0">
                <a:solidFill>
                  <a:srgbClr val="000000"/>
                </a:solidFill>
                <a:latin typeface="Times New Roman" panose="02020603050405020304" pitchFamily="18" charset="0"/>
                <a:cs typeface="Times New Roman" panose="02020603050405020304" pitchFamily="18" charset="0"/>
              </a:rPr>
              <a:t>синтезуються в недостатній кількості </a:t>
            </a:r>
            <a:r>
              <a:rPr lang="uk-UA" b="1" dirty="0">
                <a:solidFill>
                  <a:schemeClr val="bg1"/>
                </a:solidFill>
                <a:latin typeface="Times New Roman" panose="02020603050405020304" pitchFamily="18" charset="0"/>
                <a:cs typeface="Times New Roman" panose="02020603050405020304" pitchFamily="18" charset="0"/>
              </a:rPr>
              <a:t>(вітаміни В</a:t>
            </a:r>
            <a:r>
              <a:rPr lang="uk-UA" b="1" baseline="-25000" dirty="0">
                <a:solidFill>
                  <a:schemeClr val="bg1"/>
                </a:solidFill>
                <a:latin typeface="Times New Roman" panose="02020603050405020304" pitchFamily="18" charset="0"/>
                <a:cs typeface="Times New Roman" panose="02020603050405020304" pitchFamily="18" charset="0"/>
              </a:rPr>
              <a:t>1</a:t>
            </a:r>
            <a:r>
              <a:rPr lang="uk-UA" b="1" dirty="0">
                <a:solidFill>
                  <a:schemeClr val="bg1"/>
                </a:solidFill>
                <a:latin typeface="Times New Roman" panose="02020603050405020304" pitchFamily="18" charset="0"/>
                <a:cs typeface="Times New Roman" panose="02020603050405020304" pitchFamily="18" charset="0"/>
              </a:rPr>
              <a:t>, В</a:t>
            </a:r>
            <a:r>
              <a:rPr lang="uk-UA" b="1" baseline="-25000" dirty="0">
                <a:solidFill>
                  <a:schemeClr val="bg1"/>
                </a:solidFill>
                <a:latin typeface="Times New Roman" panose="02020603050405020304" pitchFamily="18" charset="0"/>
                <a:cs typeface="Times New Roman" panose="02020603050405020304" pitchFamily="18" charset="0"/>
              </a:rPr>
              <a:t>2</a:t>
            </a:r>
            <a:r>
              <a:rPr lang="uk-UA" b="1" dirty="0">
                <a:solidFill>
                  <a:schemeClr val="bg1"/>
                </a:solidFill>
                <a:latin typeface="Times New Roman" panose="02020603050405020304" pitchFamily="18" charset="0"/>
                <a:cs typeface="Times New Roman" panose="02020603050405020304" pitchFamily="18" charset="0"/>
              </a:rPr>
              <a:t>, В</a:t>
            </a:r>
            <a:r>
              <a:rPr lang="uk-UA" b="1" baseline="-25000" dirty="0">
                <a:solidFill>
                  <a:schemeClr val="bg1"/>
                </a:solidFill>
                <a:latin typeface="Times New Roman" panose="02020603050405020304" pitchFamily="18" charset="0"/>
                <a:cs typeface="Times New Roman" panose="02020603050405020304" pitchFamily="18" charset="0"/>
              </a:rPr>
              <a:t>6</a:t>
            </a:r>
            <a:r>
              <a:rPr lang="uk-UA" b="1" dirty="0">
                <a:solidFill>
                  <a:schemeClr val="bg1"/>
                </a:solidFill>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РР(нікотинова кислота)В</a:t>
            </a:r>
            <a:r>
              <a:rPr lang="uk-UA" sz="1200" b="1" dirty="0" smtClean="0">
                <a:solidFill>
                  <a:schemeClr val="bg1"/>
                </a:solidFill>
                <a:latin typeface="Times New Roman" panose="02020603050405020304" pitchFamily="18" charset="0"/>
                <a:cs typeface="Times New Roman" panose="02020603050405020304" pitchFamily="18" charset="0"/>
              </a:rPr>
              <a:t>3</a:t>
            </a:r>
            <a:r>
              <a:rPr lang="uk-UA" b="1" dirty="0" smtClean="0">
                <a:solidFill>
                  <a:schemeClr val="bg1"/>
                </a:solidFill>
                <a:latin typeface="Times New Roman" panose="02020603050405020304" pitchFamily="18" charset="0"/>
                <a:cs typeface="Times New Roman" panose="02020603050405020304" pitchFamily="18" charset="0"/>
              </a:rPr>
              <a:t>, </a:t>
            </a:r>
            <a:r>
              <a:rPr lang="en-AU" b="1" dirty="0">
                <a:solidFill>
                  <a:schemeClr val="bg1"/>
                </a:solidFill>
                <a:latin typeface="Times New Roman" panose="02020603050405020304" pitchFamily="18" charset="0"/>
                <a:cs typeface="Times New Roman" panose="02020603050405020304" pitchFamily="18" charset="0"/>
              </a:rPr>
              <a:t>D</a:t>
            </a:r>
            <a:r>
              <a:rPr lang="en-AU" b="1" dirty="0" smtClean="0">
                <a:solidFill>
                  <a:schemeClr val="bg1"/>
                </a:solidFill>
                <a:latin typeface="Times New Roman" panose="02020603050405020304" pitchFamily="18" charset="0"/>
                <a:cs typeface="Times New Roman" panose="02020603050405020304" pitchFamily="18" charset="0"/>
              </a:rPr>
              <a:t>,</a:t>
            </a:r>
            <a:r>
              <a:rPr lang="uk-UA" b="1" dirty="0" smtClean="0">
                <a:solidFill>
                  <a:schemeClr val="bg1"/>
                </a:solidFill>
                <a:latin typeface="Times New Roman" panose="02020603050405020304" pitchFamily="18" charset="0"/>
                <a:cs typeface="Times New Roman" panose="02020603050405020304" pitchFamily="18" charset="0"/>
              </a:rPr>
              <a:t> фолієва кислота В</a:t>
            </a:r>
            <a:r>
              <a:rPr lang="uk-UA" sz="1200" b="1" dirty="0" smtClean="0">
                <a:solidFill>
                  <a:schemeClr val="bg1"/>
                </a:solidFill>
                <a:latin typeface="Times New Roman" panose="02020603050405020304" pitchFamily="18" charset="0"/>
                <a:cs typeface="Times New Roman" panose="02020603050405020304" pitchFamily="18" charset="0"/>
              </a:rPr>
              <a:t>9</a:t>
            </a:r>
            <a:r>
              <a:rPr lang="uk-UA" b="1" dirty="0" smtClean="0">
                <a:solidFill>
                  <a:schemeClr val="bg1"/>
                </a:solidFill>
                <a:latin typeface="Times New Roman" panose="02020603050405020304" pitchFamily="18" charset="0"/>
                <a:cs typeface="Times New Roman" panose="02020603050405020304" pitchFamily="18" charset="0"/>
              </a:rPr>
              <a:t> </a:t>
            </a:r>
            <a:r>
              <a:rPr lang="uk-UA" dirty="0" smtClean="0">
                <a:solidFill>
                  <a:srgbClr val="000000"/>
                </a:solidFill>
                <a:latin typeface="Times New Roman" panose="02020603050405020304" pitchFamily="18" charset="0"/>
                <a:cs typeface="Times New Roman" panose="02020603050405020304" pitchFamily="18" charset="0"/>
              </a:rPr>
              <a:t>) </a:t>
            </a:r>
            <a:r>
              <a:rPr lang="uk-UA" dirty="0">
                <a:solidFill>
                  <a:srgbClr val="000000"/>
                </a:solidFill>
                <a:latin typeface="Times New Roman" panose="02020603050405020304" pitchFamily="18" charset="0"/>
                <a:cs typeface="Times New Roman" panose="02020603050405020304" pitchFamily="18" charset="0"/>
              </a:rPr>
              <a:t>і тому повинні надходити з їжею. Уміст вітамінів у продуктах значно нижчий, ніж основних нутрієнтів, і не перевищує, як правило, 10 — 100 мг/100 г продукту.</a:t>
            </a:r>
            <a:endParaRPr lang="uk-UA" b="0" i="0" dirty="0">
              <a:solidFill>
                <a:srgbClr val="000000"/>
              </a:solidFill>
              <a:effectLst/>
              <a:latin typeface="Times New Roman" panose="02020603050405020304" pitchFamily="18" charset="0"/>
              <a:cs typeface="Times New Roman" panose="02020603050405020304" pitchFamily="18" charset="0"/>
            </a:endParaRPr>
          </a:p>
        </p:txBody>
      </p:sp>
      <p:sp>
        <p:nvSpPr>
          <p:cNvPr id="8" name="5-кутна зірка 7"/>
          <p:cNvSpPr/>
          <p:nvPr/>
        </p:nvSpPr>
        <p:spPr>
          <a:xfrm>
            <a:off x="489526" y="298692"/>
            <a:ext cx="958276" cy="776418"/>
          </a:xfrm>
          <a:prstGeom prst="star5">
            <a:avLst/>
          </a:prstGeom>
          <a:blipFill>
            <a:blip r:embed="rId6"/>
            <a:tile tx="0" ty="0" sx="100000" sy="100000" flip="none" algn="tl"/>
          </a:blipFill>
        </p:spPr>
        <p:style>
          <a:lnRef idx="3">
            <a:schemeClr val="lt1"/>
          </a:lnRef>
          <a:fillRef idx="1">
            <a:schemeClr val="accent5"/>
          </a:fillRef>
          <a:effectRef idx="1">
            <a:schemeClr val="accent5"/>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9" name="5-кутна зірка 8"/>
          <p:cNvSpPr/>
          <p:nvPr/>
        </p:nvSpPr>
        <p:spPr>
          <a:xfrm>
            <a:off x="2051629" y="247354"/>
            <a:ext cx="868217" cy="834401"/>
          </a:xfrm>
          <a:prstGeom prst="star5">
            <a:avLst/>
          </a:prstGeom>
          <a:solidFill>
            <a:srgbClr val="00B0F0"/>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0" name="5-кутна зірка 9"/>
          <p:cNvSpPr/>
          <p:nvPr/>
        </p:nvSpPr>
        <p:spPr>
          <a:xfrm>
            <a:off x="8432800" y="618836"/>
            <a:ext cx="45719" cy="45719"/>
          </a:xfrm>
          <a:prstGeom prst="star5">
            <a:avLst/>
          </a:prstGeom>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1" name="5-кутна зірка 10"/>
          <p:cNvSpPr/>
          <p:nvPr/>
        </p:nvSpPr>
        <p:spPr>
          <a:xfrm>
            <a:off x="7763163" y="244504"/>
            <a:ext cx="840510" cy="794381"/>
          </a:xfrm>
          <a:prstGeom prst="star5">
            <a:avLst/>
          </a:prstGeom>
          <a:solidFill>
            <a:schemeClr val="accent5">
              <a:lumMod val="60000"/>
              <a:lumOff val="40000"/>
            </a:schemeClr>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2" name="5-кутна зірка 11"/>
          <p:cNvSpPr/>
          <p:nvPr/>
        </p:nvSpPr>
        <p:spPr>
          <a:xfrm>
            <a:off x="9199880" y="167355"/>
            <a:ext cx="914400" cy="914400"/>
          </a:xfrm>
          <a:prstGeom prst="star5">
            <a:avLst/>
          </a:prstGeom>
          <a:blipFill>
            <a:blip r:embed="rId7"/>
            <a:tile tx="0" ty="0" sx="100000" sy="100000" flip="none" algn="tl"/>
          </a:blip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3" name="5-кутна зірка 12"/>
          <p:cNvSpPr/>
          <p:nvPr/>
        </p:nvSpPr>
        <p:spPr>
          <a:xfrm>
            <a:off x="3370117" y="184495"/>
            <a:ext cx="914400" cy="914400"/>
          </a:xfrm>
          <a:prstGeom prst="star5">
            <a:avLst/>
          </a:prstGeom>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4" name="5-кутна зірка 13"/>
          <p:cNvSpPr/>
          <p:nvPr/>
        </p:nvSpPr>
        <p:spPr>
          <a:xfrm>
            <a:off x="10508903" y="135779"/>
            <a:ext cx="914400" cy="914400"/>
          </a:xfrm>
          <a:prstGeom prst="star5">
            <a:avLst/>
          </a:prstGeom>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6172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36850" y="115614"/>
            <a:ext cx="11918302" cy="6740307"/>
          </a:xfrm>
          <a:prstGeom prst="rect">
            <a:avLst/>
          </a:prstGeom>
          <a:blipFill>
            <a:blip r:embed="rId2"/>
            <a:tile tx="0" ty="0" sx="100000" sy="100000" flip="none" algn="tl"/>
          </a:blipFill>
          <a:scene3d>
            <a:camera prst="orthographicFront"/>
            <a:lightRig rig="threePt" dir="t"/>
          </a:scene3d>
          <a:sp3d>
            <a:bevelT w="139700" h="139700" prst="divot"/>
          </a:sp3d>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uk-UA" sz="20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За </a:t>
            </a:r>
            <a:r>
              <a:rPr lang="uk-UA" sz="2400" dirty="0">
                <a:latin typeface="Times New Roman" panose="02020603050405020304" pitchFamily="18" charset="0"/>
                <a:cs typeface="Times New Roman" panose="02020603050405020304" pitchFamily="18" charset="0"/>
              </a:rPr>
              <a:t>сучасними уявленнями всі вітаміни поділяють на </a:t>
            </a:r>
            <a:endParaRPr lang="uk-UA"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uk-UA" sz="2400" b="1" dirty="0" smtClean="0">
                <a:latin typeface="Times New Roman" panose="02020603050405020304" pitchFamily="18" charset="0"/>
                <a:cs typeface="Times New Roman" panose="02020603050405020304" pitchFamily="18" charset="0"/>
              </a:rPr>
              <a:t>водорозчинні </a:t>
            </a:r>
            <a:r>
              <a:rPr lang="uk-UA" sz="2400" dirty="0">
                <a:latin typeface="Times New Roman" panose="02020603050405020304" pitchFamily="18" charset="0"/>
                <a:cs typeface="Times New Roman" panose="02020603050405020304" pitchFamily="18" charset="0"/>
              </a:rPr>
              <a:t>(С, В</a:t>
            </a:r>
            <a:r>
              <a:rPr lang="uk-UA" sz="2400" baseline="-25000" dirty="0">
                <a:latin typeface="Times New Roman" panose="02020603050405020304" pitchFamily="18" charset="0"/>
                <a:cs typeface="Times New Roman" panose="02020603050405020304" pitchFamily="18" charset="0"/>
              </a:rPr>
              <a:t>1</a:t>
            </a:r>
            <a:r>
              <a:rPr lang="uk-UA" sz="2400" dirty="0">
                <a:latin typeface="Times New Roman" panose="02020603050405020304" pitchFamily="18" charset="0"/>
                <a:cs typeface="Times New Roman" panose="02020603050405020304" pitchFamily="18" charset="0"/>
              </a:rPr>
              <a:t>, В</a:t>
            </a:r>
            <a:r>
              <a:rPr lang="uk-UA" sz="2400" baseline="-25000" dirty="0">
                <a:latin typeface="Times New Roman" panose="02020603050405020304" pitchFamily="18" charset="0"/>
                <a:cs typeface="Times New Roman" panose="02020603050405020304" pitchFamily="18" charset="0"/>
              </a:rPr>
              <a:t>2</a:t>
            </a:r>
            <a:r>
              <a:rPr lang="uk-UA" sz="2400" dirty="0">
                <a:latin typeface="Times New Roman" panose="02020603050405020304" pitchFamily="18" charset="0"/>
                <a:cs typeface="Times New Roman" panose="02020603050405020304" pitchFamily="18" charset="0"/>
              </a:rPr>
              <a:t>, В</a:t>
            </a:r>
            <a:r>
              <a:rPr lang="uk-UA" sz="2400" baseline="-25000" dirty="0">
                <a:latin typeface="Times New Roman" panose="02020603050405020304" pitchFamily="18" charset="0"/>
                <a:cs typeface="Times New Roman" panose="02020603050405020304" pitchFamily="18" charset="0"/>
              </a:rPr>
              <a:t>6</a:t>
            </a:r>
            <a:r>
              <a:rPr lang="uk-UA" sz="2400" dirty="0">
                <a:latin typeface="Times New Roman" panose="02020603050405020304" pitchFamily="18" charset="0"/>
                <a:cs typeface="Times New Roman" panose="02020603050405020304" pitchFamily="18" charset="0"/>
              </a:rPr>
              <a:t>, РР, В</a:t>
            </a:r>
            <a:r>
              <a:rPr lang="uk-UA" sz="2400" baseline="-25000" dirty="0">
                <a:latin typeface="Times New Roman" panose="02020603050405020304" pitchFamily="18" charset="0"/>
                <a:cs typeface="Times New Roman" panose="02020603050405020304" pitchFamily="18" charset="0"/>
              </a:rPr>
              <a:t>12</a:t>
            </a:r>
            <a:r>
              <a:rPr lang="uk-UA" sz="2400" dirty="0">
                <a:latin typeface="Times New Roman" panose="02020603050405020304" pitchFamily="18" charset="0"/>
                <a:cs typeface="Times New Roman" panose="02020603050405020304" pitchFamily="18" charset="0"/>
              </a:rPr>
              <a:t>, Вс, Вз, В</a:t>
            </a:r>
            <a:r>
              <a:rPr lang="uk-UA" sz="2400" baseline="-25000" dirty="0">
                <a:latin typeface="Times New Roman" panose="02020603050405020304" pitchFamily="18" charset="0"/>
                <a:cs typeface="Times New Roman" panose="02020603050405020304" pitchFamily="18" charset="0"/>
              </a:rPr>
              <a:t>5</a:t>
            </a:r>
            <a:r>
              <a:rPr lang="uk-UA" sz="2400" dirty="0">
                <a:latin typeface="Times New Roman" panose="02020603050405020304" pitchFamily="18" charset="0"/>
                <a:cs typeface="Times New Roman" panose="02020603050405020304" pitchFamily="18" charset="0"/>
              </a:rPr>
              <a:t>, Н), </a:t>
            </a:r>
            <a:endParaRPr lang="uk-UA"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uk-UA" sz="2400" b="1" dirty="0" smtClean="0">
                <a:latin typeface="Times New Roman" panose="02020603050405020304" pitchFamily="18" charset="0"/>
                <a:cs typeface="Times New Roman" panose="02020603050405020304" pitchFamily="18" charset="0"/>
              </a:rPr>
              <a:t>жиророзчинні</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(А, </a:t>
            </a:r>
            <a:r>
              <a:rPr lang="en-AU" sz="2400" dirty="0">
                <a:latin typeface="Times New Roman" panose="02020603050405020304" pitchFamily="18" charset="0"/>
                <a:cs typeface="Times New Roman" panose="02020603050405020304" pitchFamily="18" charset="0"/>
              </a:rPr>
              <a:t>D, </a:t>
            </a:r>
            <a:r>
              <a:rPr lang="uk-UA" sz="2400" dirty="0">
                <a:latin typeface="Times New Roman" panose="02020603050405020304" pitchFamily="18" charset="0"/>
                <a:cs typeface="Times New Roman" panose="02020603050405020304" pitchFamily="18" charset="0"/>
              </a:rPr>
              <a:t>Е, К) </a:t>
            </a:r>
            <a:r>
              <a:rPr lang="uk-UA" sz="2400" dirty="0" smtClean="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v"/>
            </a:pPr>
            <a:r>
              <a:rPr lang="uk-UA" sz="2400" b="1" dirty="0" smtClean="0">
                <a:latin typeface="Times New Roman" panose="02020603050405020304" pitchFamily="18" charset="0"/>
                <a:cs typeface="Times New Roman" panose="02020603050405020304" pitchFamily="18" charset="0"/>
              </a:rPr>
              <a:t>вітаміноподібні </a:t>
            </a:r>
            <a:r>
              <a:rPr lang="uk-UA" sz="2400" b="1" dirty="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В</a:t>
            </a:r>
            <a:r>
              <a:rPr lang="uk-UA" sz="2400" baseline="-25000" dirty="0">
                <a:latin typeface="Times New Roman" panose="02020603050405020304" pitchFamily="18" charset="0"/>
                <a:cs typeface="Times New Roman" panose="02020603050405020304" pitchFamily="18" charset="0"/>
              </a:rPr>
              <a:t>4</a:t>
            </a:r>
            <a:r>
              <a:rPr lang="uk-UA" sz="2400" dirty="0">
                <a:latin typeface="Times New Roman" panose="02020603050405020304" pitchFamily="18" charset="0"/>
                <a:cs typeface="Times New Roman" panose="02020603050405020304" pitchFamily="18" charset="0"/>
              </a:rPr>
              <a:t>, В</a:t>
            </a:r>
            <a:r>
              <a:rPr lang="uk-UA" sz="2400" baseline="-25000" dirty="0">
                <a:latin typeface="Times New Roman" panose="02020603050405020304" pitchFamily="18" charset="0"/>
                <a:cs typeface="Times New Roman" panose="02020603050405020304" pitchFamily="18" charset="0"/>
              </a:rPr>
              <a:t>8</a:t>
            </a:r>
            <a:r>
              <a:rPr lang="uk-UA" sz="2400" dirty="0">
                <a:latin typeface="Times New Roman" panose="02020603050405020304" pitchFamily="18" charset="0"/>
                <a:cs typeface="Times New Roman" panose="02020603050405020304" pitchFamily="18" charset="0"/>
              </a:rPr>
              <a:t>, </a:t>
            </a:r>
            <a:r>
              <a:rPr lang="en-AU" sz="2400" dirty="0">
                <a:latin typeface="Times New Roman" panose="02020603050405020304" pitchFamily="18" charset="0"/>
                <a:cs typeface="Times New Roman" panose="02020603050405020304" pitchFamily="18" charset="0"/>
              </a:rPr>
              <a:t>U, F, </a:t>
            </a:r>
            <a:r>
              <a:rPr lang="uk-UA" sz="2400" dirty="0">
                <a:latin typeface="Times New Roman" panose="02020603050405020304" pitchFamily="18" charset="0"/>
                <a:cs typeface="Times New Roman" panose="02020603050405020304" pitchFamily="18" charset="0"/>
              </a:rPr>
              <a:t>Р, </a:t>
            </a:r>
            <a:r>
              <a:rPr lang="en-AU" sz="2400" dirty="0">
                <a:latin typeface="Times New Roman" panose="02020603050405020304" pitchFamily="18" charset="0"/>
                <a:cs typeface="Times New Roman" panose="02020603050405020304" pitchFamily="18" charset="0"/>
              </a:rPr>
              <a:t>N, </a:t>
            </a:r>
            <a:r>
              <a:rPr lang="uk-UA" sz="2400" dirty="0">
                <a:latin typeface="Times New Roman" panose="02020603050405020304" pitchFamily="18" charset="0"/>
                <a:cs typeface="Times New Roman" panose="02020603050405020304" pitchFamily="18" charset="0"/>
              </a:rPr>
              <a:t>В</a:t>
            </a:r>
            <a:r>
              <a:rPr lang="uk-UA" sz="2400" baseline="-25000" dirty="0">
                <a:latin typeface="Times New Roman" panose="02020603050405020304" pitchFamily="18" charset="0"/>
                <a:cs typeface="Times New Roman" panose="02020603050405020304" pitchFamily="18" charset="0"/>
              </a:rPr>
              <a:t>13</a:t>
            </a:r>
            <a:r>
              <a:rPr lang="uk-UA" sz="2400" dirty="0">
                <a:latin typeface="Times New Roman" panose="02020603050405020304" pitchFamily="18" charset="0"/>
                <a:cs typeface="Times New Roman" panose="02020603050405020304" pitchFamily="18" charset="0"/>
              </a:rPr>
              <a:t>, В</a:t>
            </a:r>
            <a:r>
              <a:rPr lang="uk-UA" sz="2400" baseline="-25000" dirty="0">
                <a:latin typeface="Times New Roman" panose="02020603050405020304" pitchFamily="18" charset="0"/>
                <a:cs typeface="Times New Roman" panose="02020603050405020304" pitchFamily="18" charset="0"/>
              </a:rPr>
              <a:t>15</a:t>
            </a:r>
            <a:r>
              <a:rPr lang="uk-UA" sz="2400" dirty="0">
                <a:latin typeface="Times New Roman" panose="02020603050405020304" pitchFamily="18" charset="0"/>
                <a:cs typeface="Times New Roman" panose="02020603050405020304" pitchFamily="18" charset="0"/>
              </a:rPr>
              <a:t>, параамінобензойна кислота).</a:t>
            </a:r>
          </a:p>
          <a:p>
            <a:r>
              <a:rPr lang="uk-UA" sz="2400" dirty="0" smtClean="0">
                <a:latin typeface="Times New Roman" panose="02020603050405020304" pitchFamily="18" charset="0"/>
                <a:cs typeface="Times New Roman" panose="02020603050405020304" pitchFamily="18" charset="0"/>
              </a:rPr>
              <a:t>           Для </a:t>
            </a:r>
            <a:r>
              <a:rPr lang="uk-UA" sz="2400" dirty="0">
                <a:latin typeface="Times New Roman" panose="02020603050405020304" pitchFamily="18" charset="0"/>
                <a:cs typeface="Times New Roman" panose="02020603050405020304" pitchFamily="18" charset="0"/>
              </a:rPr>
              <a:t>характеристики насиченості організму будь-яким вітаміном прийнято розрізняти три його стани: </a:t>
            </a:r>
            <a:endParaRPr lang="uk-UA"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uk-UA" sz="2400" b="1" dirty="0" smtClean="0">
                <a:latin typeface="Times New Roman" panose="02020603050405020304" pitchFamily="18" charset="0"/>
                <a:cs typeface="Times New Roman" panose="02020603050405020304" pitchFamily="18" charset="0"/>
              </a:rPr>
              <a:t>авітаміноз</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(повне виснаження вітамінних ресурсів організму), </a:t>
            </a:r>
            <a:endParaRPr lang="uk-UA"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uk-UA" sz="2400" b="1" dirty="0" smtClean="0">
                <a:latin typeface="Times New Roman" panose="02020603050405020304" pitchFamily="18" charset="0"/>
                <a:cs typeface="Times New Roman" panose="02020603050405020304" pitchFamily="18" charset="0"/>
              </a:rPr>
              <a:t>гіповітаміноз</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(різке зменшення забезпеченості організму одним або декількома вітамінами</a:t>
            </a:r>
            <a:r>
              <a:rPr lang="uk-UA" sz="24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r>
              <a:rPr lang="uk-UA" sz="2400" b="1" dirty="0" smtClean="0">
                <a:latin typeface="Times New Roman" panose="02020603050405020304" pitchFamily="18" charset="0"/>
                <a:cs typeface="Times New Roman" panose="02020603050405020304" pitchFamily="18" charset="0"/>
              </a:rPr>
              <a:t>гіпервітаміноз </a:t>
            </a:r>
            <a:r>
              <a:rPr lang="uk-UA" sz="2400" dirty="0">
                <a:latin typeface="Times New Roman" panose="02020603050405020304" pitchFamily="18" charset="0"/>
                <a:cs typeface="Times New Roman" panose="02020603050405020304" pitchFamily="18" charset="0"/>
              </a:rPr>
              <a:t>(стан, що характеризується надмірним уведенням вітамінів в організм).</a:t>
            </a:r>
          </a:p>
          <a:p>
            <a:r>
              <a:rPr lang="uk-UA" sz="240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Відсутність </a:t>
            </a:r>
            <a:r>
              <a:rPr lang="uk-UA" sz="2400" b="1" dirty="0">
                <a:latin typeface="Times New Roman" panose="02020603050405020304" pitchFamily="18" charset="0"/>
                <a:cs typeface="Times New Roman" panose="02020603050405020304" pitchFamily="18" charset="0"/>
              </a:rPr>
              <a:t>або дефіцит вітамінів у раціонах харчування </a:t>
            </a:r>
            <a:r>
              <a:rPr lang="uk-UA" sz="2400" dirty="0">
                <a:latin typeface="Times New Roman" panose="02020603050405020304" pitchFamily="18" charset="0"/>
                <a:cs typeface="Times New Roman" panose="02020603050405020304" pitchFamily="18" charset="0"/>
              </a:rPr>
              <a:t>призводить до </a:t>
            </a:r>
            <a:r>
              <a:rPr lang="uk-UA" sz="2400" b="1" i="1" dirty="0">
                <a:latin typeface="Times New Roman" panose="02020603050405020304" pitchFamily="18" charset="0"/>
                <a:cs typeface="Times New Roman" panose="02020603050405020304" pitchFamily="18" charset="0"/>
              </a:rPr>
              <a:t>порушення обміну речовин, зниження працездатності та імунологічної реактивності </a:t>
            </a:r>
            <a:r>
              <a:rPr lang="uk-UA" sz="2400" dirty="0">
                <a:latin typeface="Times New Roman" panose="02020603050405020304" pitchFamily="18" charset="0"/>
                <a:cs typeface="Times New Roman" panose="02020603050405020304" pitchFamily="18" charset="0"/>
              </a:rPr>
              <a:t>тощо. </a:t>
            </a:r>
            <a:endParaRPr lang="uk-UA" sz="2400" dirty="0" smtClean="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Підвищене </a:t>
            </a:r>
            <a:r>
              <a:rPr lang="uk-UA" sz="2400" dirty="0">
                <a:latin typeface="Times New Roman" panose="02020603050405020304" pitchFamily="18" charset="0"/>
                <a:cs typeface="Times New Roman" panose="02020603050405020304" pitchFamily="18" charset="0"/>
              </a:rPr>
              <a:t>психоемоційне навантаження, погіршення екологічної ситуації і якості питної води, порушення структури харчування, підвищений радіаційний фон, безконтрольне використання ліків — це перелік деяких факторів, вплив яких погіршує показники стану здоров’я населення і сприяє масовому щоденному дефіциту більшості вітамінів як у дорослого, так і дитячого населення.</a:t>
            </a:r>
          </a:p>
        </p:txBody>
      </p:sp>
    </p:spTree>
    <p:extLst>
      <p:ext uri="{BB962C8B-B14F-4D97-AF65-F5344CB8AC3E}">
        <p14:creationId xmlns:p14="http://schemas.microsoft.com/office/powerpoint/2010/main" val="37726172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55643" y="85039"/>
            <a:ext cx="11899508" cy="720197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scene3d>
            <a:camera prst="orthographicFront"/>
            <a:lightRig rig="threePt" dir="t"/>
          </a:scene3d>
          <a:sp3d>
            <a:bevelT w="114300" prst="artDeco"/>
          </a:sp3d>
        </p:spPr>
        <p:txBody>
          <a:bodyPr wrap="square">
            <a:spAutoFit/>
          </a:bodyPr>
          <a:lstStyle/>
          <a:p>
            <a:r>
              <a:rPr lang="uk-UA" sz="4400" b="1" dirty="0" smtClean="0">
                <a:solidFill>
                  <a:srgbClr val="000000"/>
                </a:solidFill>
                <a:latin typeface="Times New Roman" panose="02020603050405020304" pitchFamily="18" charset="0"/>
                <a:cs typeface="Times New Roman" panose="02020603050405020304" pitchFamily="18" charset="0"/>
              </a:rPr>
              <a:t>Вітамін </a:t>
            </a:r>
            <a:r>
              <a:rPr lang="uk-UA" sz="4400" b="1" dirty="0" smtClean="0">
                <a:solidFill>
                  <a:srgbClr val="C00000"/>
                </a:solidFill>
                <a:latin typeface="Times New Roman" panose="02020603050405020304" pitchFamily="18" charset="0"/>
                <a:cs typeface="Times New Roman" panose="02020603050405020304" pitchFamily="18" charset="0"/>
              </a:rPr>
              <a:t>А</a:t>
            </a:r>
            <a:r>
              <a:rPr lang="uk-UA" sz="4400" dirty="0" smtClean="0">
                <a:solidFill>
                  <a:srgbClr val="000000"/>
                </a:solidFill>
                <a:latin typeface="Times New Roman" panose="02020603050405020304" pitchFamily="18" charset="0"/>
                <a:cs typeface="Times New Roman" panose="02020603050405020304" pitchFamily="18" charset="0"/>
              </a:rPr>
              <a:t> (ретинол)</a:t>
            </a:r>
            <a:r>
              <a:rPr lang="uk-UA" sz="4400" b="1" dirty="0" smtClean="0">
                <a:solidFill>
                  <a:schemeClr val="bg1"/>
                </a:solidFill>
                <a:latin typeface="Times New Roman" pitchFamily="18" charset="0"/>
                <a:cs typeface="Times New Roman" pitchFamily="18" charset="0"/>
              </a:rPr>
              <a:t> </a:t>
            </a:r>
            <a:r>
              <a:rPr lang="uk-UA" sz="1400" b="1" dirty="0" smtClean="0">
                <a:solidFill>
                  <a:schemeClr val="bg1"/>
                </a:solidFill>
                <a:latin typeface="Times New Roman" pitchFamily="18" charset="0"/>
                <a:cs typeface="Times New Roman" pitchFamily="18" charset="0"/>
              </a:rPr>
              <a:t>Добова потреба організму: </a:t>
            </a:r>
            <a:r>
              <a:rPr lang="uk-UA" sz="1400" dirty="0" smtClean="0">
                <a:solidFill>
                  <a:srgbClr val="C00000"/>
                </a:solidFill>
                <a:latin typeface="Times New Roman" pitchFamily="18" charset="0"/>
                <a:cs typeface="Times New Roman" pitchFamily="18" charset="0"/>
              </a:rPr>
              <a:t>Чоловіки: 650-950 мкг Жінки: 600-800 мкг</a:t>
            </a:r>
          </a:p>
          <a:p>
            <a:pPr>
              <a:buFont typeface="Wingdings" pitchFamily="2" charset="2"/>
              <a:buChar char="Ø"/>
            </a:pPr>
            <a:r>
              <a:rPr lang="uk-UA" sz="1400" dirty="0" smtClean="0">
                <a:solidFill>
                  <a:schemeClr val="bg1"/>
                </a:solidFill>
                <a:latin typeface="Times New Roman" pitchFamily="18" charset="0"/>
                <a:cs typeface="Times New Roman" pitchFamily="18" charset="0"/>
              </a:rPr>
              <a:t>захищає організм від вірусних захворювань та інфекцій дихальних шляхів, травного тракту, сечових шляхів; застосування ретинолу підвищує бар’єрну функцію слизових оболонок, збільшує активність лейкоцитів та інших факторів імунітету; забезпечує нормальну діяльність зорового аналізатора, бере участь у синтезі зорового пігменту та сприйняття оком світла; ретинол є необхідним для підтримки та відновлення тканин епітелію;</a:t>
            </a:r>
          </a:p>
          <a:p>
            <a:pPr>
              <a:buFont typeface="Wingdings" pitchFamily="2" charset="2"/>
              <a:buChar char="Ø"/>
            </a:pPr>
            <a:r>
              <a:rPr lang="uk-UA" sz="1400" dirty="0" smtClean="0">
                <a:solidFill>
                  <a:schemeClr val="bg1"/>
                </a:solidFill>
                <a:latin typeface="Times New Roman" pitchFamily="18" charset="0"/>
                <a:cs typeface="Times New Roman" pitchFamily="18" charset="0"/>
              </a:rPr>
              <a:t> широко застосовується у дерматології (для лікування вугрів, висипань, дерматитів). При пошкодженнях ділянок шкіри (рани, сонячні опіки) вітамін А прискорює процес загоєння, а також стимулює синтез колагену, знімає ризик приєднання вторинної інфекції;</a:t>
            </a:r>
          </a:p>
          <a:p>
            <a:pPr>
              <a:buFont typeface="Wingdings" pitchFamily="2" charset="2"/>
              <a:buChar char="Ø"/>
            </a:pPr>
            <a:r>
              <a:rPr lang="uk-UA" sz="1400" dirty="0" smtClean="0">
                <a:solidFill>
                  <a:schemeClr val="bg1"/>
                </a:solidFill>
                <a:latin typeface="Times New Roman" pitchFamily="18" charset="0"/>
                <a:cs typeface="Times New Roman" pitchFamily="18" charset="0"/>
              </a:rPr>
              <a:t>бере участь в окислювально-відновлювальних процесах, регуляції синтезу білків, сприяє нормальному обміну речовин, функції клітинних та субклітинних мембран, є необхідним для росту нових клітин, уповільнює процес старіння;</a:t>
            </a:r>
          </a:p>
          <a:p>
            <a:pPr>
              <a:buFont typeface="Wingdings" pitchFamily="2" charset="2"/>
              <a:buChar char="Ø"/>
            </a:pPr>
            <a:r>
              <a:rPr lang="uk-UA" sz="1400" dirty="0" smtClean="0">
                <a:solidFill>
                  <a:schemeClr val="bg1"/>
                </a:solidFill>
                <a:latin typeface="Times New Roman" pitchFamily="18" charset="0"/>
                <a:cs typeface="Times New Roman" pitchFamily="18" charset="0"/>
              </a:rPr>
              <a:t> приймає участь у синтезі стероїдних гормонів, є антагоністом тироксину – гормону щитовидної залози;</a:t>
            </a:r>
          </a:p>
          <a:p>
            <a:pPr>
              <a:buFont typeface="Wingdings" pitchFamily="2" charset="2"/>
              <a:buChar char="Ø"/>
            </a:pPr>
            <a:r>
              <a:rPr lang="uk-UA" sz="1400" dirty="0" smtClean="0">
                <a:solidFill>
                  <a:schemeClr val="bg1"/>
                </a:solidFill>
                <a:latin typeface="Times New Roman" pitchFamily="18" charset="0"/>
                <a:cs typeface="Times New Roman" pitchFamily="18" charset="0"/>
              </a:rPr>
              <a:t>ретинол необхідний для нормального розвитку і трофіки плоду;</a:t>
            </a:r>
          </a:p>
          <a:p>
            <a:pPr>
              <a:buFont typeface="Wingdings" pitchFamily="2" charset="2"/>
              <a:buChar char="Ø"/>
            </a:pPr>
            <a:r>
              <a:rPr lang="uk-UA" sz="1400" dirty="0" smtClean="0">
                <a:solidFill>
                  <a:schemeClr val="bg1"/>
                </a:solidFill>
                <a:latin typeface="Times New Roman" pitchFamily="18" charset="0"/>
                <a:cs typeface="Times New Roman" pitchFamily="18" charset="0"/>
              </a:rPr>
              <a:t>захищає мембрани клітин мозку від руйнівного впливу вільних радикалів;</a:t>
            </a:r>
          </a:p>
          <a:p>
            <a:pPr>
              <a:buFont typeface="Wingdings" pitchFamily="2" charset="2"/>
              <a:buChar char="Ø"/>
            </a:pPr>
            <a:r>
              <a:rPr lang="uk-UA" sz="1400" dirty="0" smtClean="0">
                <a:solidFill>
                  <a:schemeClr val="bg1"/>
                </a:solidFill>
                <a:latin typeface="Times New Roman" pitchFamily="18" charset="0"/>
                <a:cs typeface="Times New Roman" pitchFamily="18" charset="0"/>
              </a:rPr>
              <a:t>антиоксидантна дія каротину відіграє важливу роль у запобіганні захворювань серця й артерій, є кардіопротектором, а також підвищує вміст у крові ліпопротеїдів високої щільності;</a:t>
            </a:r>
          </a:p>
          <a:p>
            <a:pPr>
              <a:buFont typeface="Wingdings" pitchFamily="2" charset="2"/>
              <a:buChar char="Ø"/>
            </a:pPr>
            <a:r>
              <a:rPr lang="uk-UA" sz="1400" dirty="0" smtClean="0">
                <a:solidFill>
                  <a:schemeClr val="bg1"/>
                </a:solidFill>
                <a:latin typeface="Times New Roman" pitchFamily="18" charset="0"/>
                <a:cs typeface="Times New Roman" pitchFamily="18" charset="0"/>
              </a:rPr>
              <a:t>такий каротиноїд, як лікопин, захищає від атеросклерозу, запобігаючи окисленню та накопиченню на стінках артерій холестеринових бляшок, а також є досить потужним захистом організму від онкологічних захворювань (особливо раку молочної залози), ендометрію та простати.</a:t>
            </a:r>
            <a:r>
              <a:rPr lang="uk-UA" sz="1400" b="1" dirty="0" smtClean="0"/>
              <a:t> </a:t>
            </a:r>
          </a:p>
          <a:p>
            <a:r>
              <a:rPr lang="uk-UA" sz="1400" b="1" dirty="0" smtClean="0">
                <a:solidFill>
                  <a:srgbClr val="C00000"/>
                </a:solidFill>
                <a:latin typeface="Times New Roman" pitchFamily="18" charset="0"/>
                <a:cs typeface="Times New Roman" pitchFamily="18" charset="0"/>
              </a:rPr>
              <a:t>Природні джерела вітаміну А</a:t>
            </a:r>
            <a:endParaRPr lang="uk-UA" sz="1400" dirty="0" smtClean="0">
              <a:solidFill>
                <a:srgbClr val="C00000"/>
              </a:solidFill>
              <a:latin typeface="Times New Roman" pitchFamily="18" charset="0"/>
              <a:cs typeface="Times New Roman" pitchFamily="18" charset="0"/>
            </a:endParaRPr>
          </a:p>
          <a:p>
            <a:r>
              <a:rPr lang="uk-UA" sz="1400" b="1" dirty="0" smtClean="0">
                <a:solidFill>
                  <a:schemeClr val="bg1"/>
                </a:solidFill>
                <a:latin typeface="Times New Roman" pitchFamily="18" charset="0"/>
                <a:cs typeface="Times New Roman" pitchFamily="18" charset="0"/>
              </a:rPr>
              <a:t>Тваринного походження:</a:t>
            </a:r>
            <a:r>
              <a:rPr lang="uk-UA" sz="1400" dirty="0" smtClean="0">
                <a:solidFill>
                  <a:schemeClr val="bg1"/>
                </a:solidFill>
                <a:latin typeface="Times New Roman" pitchFamily="18" charset="0"/>
                <a:cs typeface="Times New Roman" pitchFamily="18" charset="0"/>
              </a:rPr>
              <a:t> в жирах печінки риб і тварин, яєчному жовтку, вершковому маслі, сирі, сметані. </a:t>
            </a:r>
            <a:endParaRPr lang="en-US" sz="1400" dirty="0" smtClean="0">
              <a:solidFill>
                <a:schemeClr val="bg1"/>
              </a:solidFill>
              <a:latin typeface="Times New Roman" pitchFamily="18" charset="0"/>
              <a:cs typeface="Times New Roman" pitchFamily="18" charset="0"/>
            </a:endParaRPr>
          </a:p>
          <a:p>
            <a:r>
              <a:rPr lang="uk-UA" sz="1400" b="1" dirty="0" smtClean="0">
                <a:solidFill>
                  <a:schemeClr val="bg1"/>
                </a:solidFill>
                <a:latin typeface="Times New Roman" pitchFamily="18" charset="0"/>
                <a:cs typeface="Times New Roman" pitchFamily="18" charset="0"/>
              </a:rPr>
              <a:t>Рослинного походження: </a:t>
            </a:r>
            <a:r>
              <a:rPr lang="uk-UA" sz="1400" dirty="0" smtClean="0">
                <a:solidFill>
                  <a:schemeClr val="bg1"/>
                </a:solidFill>
                <a:latin typeface="Times New Roman" pitchFamily="18" charset="0"/>
                <a:cs typeface="Times New Roman" pitchFamily="18" charset="0"/>
              </a:rPr>
              <a:t>зелені, жовті та помаранчеві овочі (морква, гарбуз, солодкий перець), шпинат, броколі, зелена цибуля, , бобові, фрукти та ягоди. овочі, що мають зелені та жовті листя, містять каротиноїди, наприклад бета-каротин, який організм повільно перетворює у вітамін А</a:t>
            </a:r>
            <a:r>
              <a:rPr lang="en-US" sz="1400" dirty="0" smtClean="0">
                <a:solidFill>
                  <a:schemeClr val="bg1"/>
                </a:solidFill>
                <a:latin typeface="Times New Roman" pitchFamily="18" charset="0"/>
                <a:cs typeface="Times New Roman" pitchFamily="18" charset="0"/>
              </a:rPr>
              <a:t>.</a:t>
            </a:r>
            <a:endParaRPr lang="en-US" sz="1400" b="1" dirty="0" smtClean="0">
              <a:solidFill>
                <a:schemeClr val="bg1"/>
              </a:solidFill>
              <a:latin typeface="Times New Roman" pitchFamily="18" charset="0"/>
              <a:cs typeface="Times New Roman" pitchFamily="18" charset="0"/>
            </a:endParaRPr>
          </a:p>
          <a:p>
            <a:r>
              <a:rPr lang="uk-UA" sz="1400" b="1" dirty="0" smtClean="0">
                <a:solidFill>
                  <a:schemeClr val="bg1"/>
                </a:solidFill>
                <a:latin typeface="Times New Roman" pitchFamily="18" charset="0"/>
                <a:cs typeface="Times New Roman" pitchFamily="18" charset="0"/>
              </a:rPr>
              <a:t>Нестача та дефіцит вітаміну А може проявитися наступним чином:</a:t>
            </a:r>
            <a:endParaRPr lang="uk-UA" sz="1400" dirty="0" smtClean="0">
              <a:solidFill>
                <a:schemeClr val="bg1"/>
              </a:solidFill>
              <a:latin typeface="Times New Roman" pitchFamily="18" charset="0"/>
              <a:cs typeface="Times New Roman" pitchFamily="18" charset="0"/>
            </a:endParaRPr>
          </a:p>
          <a:p>
            <a:pPr>
              <a:buFont typeface="Wingdings" pitchFamily="2" charset="2"/>
              <a:buChar char="Ø"/>
            </a:pPr>
            <a:r>
              <a:rPr lang="uk-UA" sz="1400" dirty="0" smtClean="0">
                <a:solidFill>
                  <a:schemeClr val="bg1"/>
                </a:solidFill>
                <a:latin typeface="Times New Roman" pitchFamily="18" charset="0"/>
                <a:cs typeface="Times New Roman" pitchFamily="18" charset="0"/>
              </a:rPr>
              <a:t>порушення сутінкового зору («куряча сліпота»);</a:t>
            </a:r>
          </a:p>
          <a:p>
            <a:pPr>
              <a:buFont typeface="Wingdings" pitchFamily="2" charset="2"/>
              <a:buChar char="Ø"/>
            </a:pPr>
            <a:r>
              <a:rPr lang="uk-UA" sz="1400" dirty="0" smtClean="0">
                <a:solidFill>
                  <a:schemeClr val="bg1"/>
                </a:solidFill>
                <a:latin typeface="Times New Roman" pitchFamily="18" charset="0"/>
                <a:cs typeface="Times New Roman" pitchFamily="18" charset="0"/>
              </a:rPr>
              <a:t>підвищена сприйнятливість організму до захворювань,</a:t>
            </a:r>
          </a:p>
          <a:p>
            <a:pPr>
              <a:buFont typeface="Wingdings" pitchFamily="2" charset="2"/>
              <a:buChar char="Ø"/>
            </a:pPr>
            <a:r>
              <a:rPr lang="uk-UA" sz="1400" dirty="0" smtClean="0">
                <a:solidFill>
                  <a:schemeClr val="bg1"/>
                </a:solidFill>
                <a:latin typeface="Times New Roman" pitchFamily="18" charset="0"/>
                <a:cs typeface="Times New Roman" pitchFamily="18" charset="0"/>
              </a:rPr>
              <a:t>важчий перебіг інфекційних хвороб (кору, вітряної віспи, ГРВІ);</a:t>
            </a:r>
          </a:p>
          <a:p>
            <a:pPr>
              <a:buFont typeface="Wingdings" pitchFamily="2" charset="2"/>
              <a:buChar char="Ø"/>
            </a:pPr>
            <a:r>
              <a:rPr lang="uk-UA" sz="1400" dirty="0" smtClean="0">
                <a:solidFill>
                  <a:schemeClr val="bg1"/>
                </a:solidFill>
                <a:latin typeface="Times New Roman" pitchFamily="18" charset="0"/>
                <a:cs typeface="Times New Roman" pitchFamily="18" charset="0"/>
              </a:rPr>
              <a:t>сухість та лущення епідермісу;</a:t>
            </a:r>
          </a:p>
          <a:p>
            <a:pPr>
              <a:buFont typeface="Wingdings" pitchFamily="2" charset="2"/>
              <a:buChar char="Ø"/>
            </a:pPr>
            <a:r>
              <a:rPr lang="uk-UA" sz="1400" dirty="0" smtClean="0">
                <a:solidFill>
                  <a:schemeClr val="bg1"/>
                </a:solidFill>
                <a:latin typeface="Times New Roman" pitchFamily="18" charset="0"/>
                <a:cs typeface="Times New Roman" pitchFamily="18" charset="0"/>
              </a:rPr>
              <a:t>поява поперечних смужок на нігтьових пластинах;</a:t>
            </a:r>
          </a:p>
          <a:p>
            <a:pPr>
              <a:buFont typeface="Wingdings" pitchFamily="2" charset="2"/>
              <a:buChar char="Ø"/>
            </a:pPr>
            <a:r>
              <a:rPr lang="uk-UA" sz="1400" dirty="0" smtClean="0">
                <a:solidFill>
                  <a:schemeClr val="bg1"/>
                </a:solidFill>
                <a:latin typeface="Times New Roman" pitchFamily="18" charset="0"/>
                <a:cs typeface="Times New Roman" pitchFamily="18" charset="0"/>
              </a:rPr>
              <a:t>ламкість волосся;</a:t>
            </a:r>
          </a:p>
          <a:p>
            <a:pPr>
              <a:buFont typeface="Wingdings" pitchFamily="2" charset="2"/>
              <a:buChar char="Ø"/>
            </a:pPr>
            <a:r>
              <a:rPr lang="uk-UA" sz="1400" dirty="0" smtClean="0">
                <a:solidFill>
                  <a:schemeClr val="bg1"/>
                </a:solidFill>
                <a:latin typeface="Times New Roman" pitchFamily="18" charset="0"/>
                <a:cs typeface="Times New Roman" pitchFamily="18" charset="0"/>
              </a:rPr>
              <a:t>підвищена втомлюваність, зниження розумових здібностей.</a:t>
            </a:r>
          </a:p>
          <a:p>
            <a:endParaRPr lang="uk-UA" sz="1200" dirty="0" smtClean="0">
              <a:solidFill>
                <a:schemeClr val="bg1"/>
              </a:solidFill>
              <a:latin typeface="Times New Roman" pitchFamily="18" charset="0"/>
              <a:cs typeface="Times New Roman" pitchFamily="18" charset="0"/>
            </a:endParaRPr>
          </a:p>
          <a:p>
            <a:endParaRPr lang="uk-UA" sz="1200" dirty="0" smtClean="0">
              <a:solidFill>
                <a:schemeClr val="bg1"/>
              </a:solidFill>
              <a:latin typeface="Times New Roman" pitchFamily="18" charset="0"/>
              <a:cs typeface="Times New Roman" pitchFamily="18" charset="0"/>
            </a:endParaRPr>
          </a:p>
          <a:p>
            <a:pPr>
              <a:buFont typeface="Wingdings" pitchFamily="2" charset="2"/>
              <a:buChar char="v"/>
            </a:pPr>
            <a:endParaRPr lang="uk-UA" sz="1200" dirty="0" smtClean="0">
              <a:solidFill>
                <a:schemeClr val="bg1"/>
              </a:solidFill>
              <a:latin typeface="Times New Roman" pitchFamily="18" charset="0"/>
              <a:cs typeface="Times New Roman" pitchFamily="18" charset="0"/>
            </a:endParaRPr>
          </a:p>
          <a:p>
            <a:pPr algn="just"/>
            <a:endParaRPr lang="uk-UA" b="0" i="0" dirty="0">
              <a:solidFill>
                <a:srgbClr val="000000"/>
              </a:solidFill>
              <a:effectLst/>
              <a:latin typeface="Times New Roman" panose="02020603050405020304" pitchFamily="18" charset="0"/>
              <a:cs typeface="Times New Roman" panose="02020603050405020304" pitchFamily="18" charset="0"/>
            </a:endParaRPr>
          </a:p>
        </p:txBody>
      </p:sp>
      <p:pic>
        <p:nvPicPr>
          <p:cNvPr id="4" name="Рисунок 3" descr="Коротко про вітамін А: що це і для чого потрібен - Greenheal"/>
          <p:cNvPicPr/>
          <p:nvPr/>
        </p:nvPicPr>
        <p:blipFill>
          <a:blip r:embed="rId2" cstate="print"/>
          <a:srcRect/>
          <a:stretch>
            <a:fillRect/>
          </a:stretch>
        </p:blipFill>
        <p:spPr bwMode="auto">
          <a:xfrm>
            <a:off x="8822481" y="4928480"/>
            <a:ext cx="2895601" cy="1541930"/>
          </a:xfrm>
          <a:prstGeom prst="rect">
            <a:avLst/>
          </a:prstGeom>
          <a:noFill/>
          <a:ln w="9525">
            <a:noFill/>
            <a:miter lim="800000"/>
            <a:headEnd/>
            <a:tailEnd/>
          </a:ln>
        </p:spPr>
      </p:pic>
      <p:pic>
        <p:nvPicPr>
          <p:cNvPr id="6" name="Рисунок 5" descr="Витамин А: полезные свойства - интернет-магазин по продаже витаминов,  выгодная цена на комплексы витаминов на сайте vitaworld.com.ua"/>
          <p:cNvPicPr/>
          <p:nvPr/>
        </p:nvPicPr>
        <p:blipFill>
          <a:blip r:embed="rId3" cstate="print"/>
          <a:srcRect/>
          <a:stretch>
            <a:fillRect/>
          </a:stretch>
        </p:blipFill>
        <p:spPr bwMode="auto">
          <a:xfrm>
            <a:off x="5695481" y="4937445"/>
            <a:ext cx="2994212" cy="1532965"/>
          </a:xfrm>
          <a:prstGeom prst="rect">
            <a:avLst/>
          </a:prstGeom>
          <a:noFill/>
          <a:ln w="9525">
            <a:noFill/>
            <a:miter lim="800000"/>
            <a:headEnd/>
            <a:tailEnd/>
          </a:ln>
        </p:spPr>
      </p:pic>
    </p:spTree>
    <p:extLst>
      <p:ext uri="{BB962C8B-B14F-4D97-AF65-F5344CB8AC3E}">
        <p14:creationId xmlns:p14="http://schemas.microsoft.com/office/powerpoint/2010/main" val="37726172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08066" y="209999"/>
            <a:ext cx="11853949" cy="63094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uk-UA" sz="4000" b="1" dirty="0" smtClean="0">
                <a:solidFill>
                  <a:srgbClr val="000000"/>
                </a:solidFill>
                <a:latin typeface="Times New Roman" panose="02020603050405020304" pitchFamily="18" charset="0"/>
                <a:cs typeface="Times New Roman" panose="02020603050405020304" pitchFamily="18" charset="0"/>
              </a:rPr>
              <a:t>Вітамін </a:t>
            </a:r>
            <a:r>
              <a:rPr lang="en-AU" sz="4000" b="1" dirty="0" smtClean="0">
                <a:solidFill>
                  <a:srgbClr val="C00000"/>
                </a:solidFill>
                <a:latin typeface="Times New Roman" panose="02020603050405020304" pitchFamily="18" charset="0"/>
                <a:cs typeface="Times New Roman" panose="02020603050405020304" pitchFamily="18" charset="0"/>
              </a:rPr>
              <a:t>D</a:t>
            </a:r>
            <a:r>
              <a:rPr lang="en-AU" sz="4000" dirty="0" smtClean="0">
                <a:solidFill>
                  <a:srgbClr val="000000"/>
                </a:solidFill>
                <a:latin typeface="Times New Roman" panose="02020603050405020304" pitchFamily="18" charset="0"/>
                <a:cs typeface="Times New Roman" panose="02020603050405020304" pitchFamily="18" charset="0"/>
              </a:rPr>
              <a:t> (</a:t>
            </a:r>
            <a:r>
              <a:rPr lang="uk-UA" sz="4000" dirty="0" smtClean="0">
                <a:solidFill>
                  <a:srgbClr val="000000"/>
                </a:solidFill>
                <a:latin typeface="Times New Roman" panose="02020603050405020304" pitchFamily="18" charset="0"/>
                <a:cs typeface="Times New Roman" panose="02020603050405020304" pitchFamily="18" charset="0"/>
              </a:rPr>
              <a:t>кальциферол).</a:t>
            </a:r>
            <a:r>
              <a:rPr lang="uk-UA" sz="4000" b="1" dirty="0" smtClean="0">
                <a:solidFill>
                  <a:schemeClr val="bg1"/>
                </a:solidFill>
                <a:latin typeface="Times New Roman" pitchFamily="18" charset="0"/>
                <a:cs typeface="Times New Roman" pitchFamily="18" charset="0"/>
              </a:rPr>
              <a:t> </a:t>
            </a:r>
            <a:r>
              <a:rPr lang="uk-UA" sz="1400" b="1" dirty="0" smtClean="0">
                <a:solidFill>
                  <a:schemeClr val="bg1"/>
                </a:solidFill>
                <a:latin typeface="Times New Roman" pitchFamily="18" charset="0"/>
                <a:cs typeface="Times New Roman" pitchFamily="18" charset="0"/>
              </a:rPr>
              <a:t>Добова потреба організму:</a:t>
            </a:r>
            <a:r>
              <a:rPr lang="uk-UA" sz="1400" dirty="0" smtClean="0">
                <a:solidFill>
                  <a:srgbClr val="000000"/>
                </a:solidFill>
                <a:latin typeface="Times New Roman" panose="02020603050405020304" pitchFamily="18" charset="0"/>
                <a:cs typeface="Times New Roman" panose="02020603050405020304" pitchFamily="18" charset="0"/>
              </a:rPr>
              <a:t> </a:t>
            </a:r>
            <a:r>
              <a:rPr lang="ru-RU" sz="1400" dirty="0" smtClean="0">
                <a:solidFill>
                  <a:schemeClr val="bg1"/>
                </a:solidFill>
                <a:latin typeface="Times New Roman" pitchFamily="18" charset="0"/>
                <a:cs typeface="Times New Roman" pitchFamily="18" charset="0"/>
              </a:rPr>
              <a:t>Дорослим  (19-65 років) -  800-2000 МО/</a:t>
            </a:r>
            <a:r>
              <a:rPr lang="uk-UA" sz="1400" dirty="0" smtClean="0">
                <a:solidFill>
                  <a:schemeClr val="bg1"/>
                </a:solidFill>
                <a:latin typeface="Times New Roman" pitchFamily="18" charset="0"/>
                <a:cs typeface="Times New Roman" pitchFamily="18" charset="0"/>
              </a:rPr>
              <a:t>добу</a:t>
            </a:r>
            <a:endParaRPr lang="uk-UA" sz="1400" dirty="0" smtClean="0">
              <a:solidFill>
                <a:srgbClr val="000000"/>
              </a:solidFill>
              <a:latin typeface="Times New Roman" panose="02020603050405020304" pitchFamily="18" charset="0"/>
              <a:cs typeface="Times New Roman" panose="02020603050405020304" pitchFamily="18" charset="0"/>
            </a:endParaRPr>
          </a:p>
          <a:p>
            <a:r>
              <a:rPr lang="uk-UA" sz="1400" dirty="0" smtClean="0">
                <a:solidFill>
                  <a:schemeClr val="bg1"/>
                </a:solidFill>
                <a:latin typeface="Times New Roman" pitchFamily="18" charset="0"/>
                <a:cs typeface="Times New Roman" pitchFamily="18" charset="0"/>
              </a:rPr>
              <a:t>впливає на всмоктування кальцію</a:t>
            </a:r>
            <a:r>
              <a:rPr lang="en-US" sz="1400" dirty="0" smtClean="0">
                <a:solidFill>
                  <a:schemeClr val="bg1"/>
                </a:solidFill>
                <a:latin typeface="Times New Roman" pitchFamily="18" charset="0"/>
                <a:cs typeface="Times New Roman" pitchFamily="18" charset="0"/>
              </a:rPr>
              <a:t> Ca</a:t>
            </a:r>
            <a:r>
              <a:rPr lang="uk-UA" sz="1400" dirty="0" smtClean="0">
                <a:solidFill>
                  <a:schemeClr val="bg1"/>
                </a:solidFill>
                <a:latin typeface="Times New Roman" pitchFamily="18" charset="0"/>
                <a:cs typeface="Times New Roman" pitchFamily="18" charset="0"/>
              </a:rPr>
              <a:t> та фосфору</a:t>
            </a:r>
            <a:r>
              <a:rPr lang="en-US" sz="1400" dirty="0" smtClean="0">
                <a:solidFill>
                  <a:schemeClr val="bg1"/>
                </a:solidFill>
                <a:latin typeface="Times New Roman" pitchFamily="18" charset="0"/>
                <a:cs typeface="Times New Roman" pitchFamily="18" charset="0"/>
              </a:rPr>
              <a:t> P</a:t>
            </a:r>
            <a:r>
              <a:rPr lang="uk-UA" sz="1400" dirty="0" smtClean="0">
                <a:solidFill>
                  <a:schemeClr val="bg1"/>
                </a:solidFill>
                <a:latin typeface="Times New Roman" pitchFamily="18" charset="0"/>
                <a:cs typeface="Times New Roman" pitchFamily="18" charset="0"/>
              </a:rPr>
              <a:t> в кишківнику, мінералізації кісток, ріст і відновлення тканин. Вітамін </a:t>
            </a:r>
            <a:r>
              <a:rPr lang="en-US" sz="1400" dirty="0" smtClean="0">
                <a:solidFill>
                  <a:schemeClr val="bg1"/>
                </a:solidFill>
                <a:latin typeface="Times New Roman" pitchFamily="18" charset="0"/>
                <a:cs typeface="Times New Roman" pitchFamily="18" charset="0"/>
              </a:rPr>
              <a:t>D </a:t>
            </a:r>
            <a:r>
              <a:rPr lang="uk-UA" sz="1400" dirty="0" smtClean="0">
                <a:solidFill>
                  <a:schemeClr val="bg1"/>
                </a:solidFill>
                <a:latin typeface="Times New Roman" pitchFamily="18" charset="0"/>
                <a:cs typeface="Times New Roman" pitchFamily="18" charset="0"/>
              </a:rPr>
              <a:t>існує у двох формах:</a:t>
            </a:r>
            <a:r>
              <a:rPr lang="en-US" sz="1400" dirty="0" smtClean="0">
                <a:solidFill>
                  <a:schemeClr val="bg1"/>
                </a:solidFill>
                <a:latin typeface="Times New Roman" pitchFamily="18" charset="0"/>
                <a:cs typeface="Times New Roman" pitchFamily="18" charset="0"/>
              </a:rPr>
              <a:t> </a:t>
            </a:r>
            <a:r>
              <a:rPr lang="uk-UA" sz="1400" b="1" dirty="0" smtClean="0">
                <a:solidFill>
                  <a:schemeClr val="bg1"/>
                </a:solidFill>
                <a:latin typeface="Times New Roman" pitchFamily="18" charset="0"/>
                <a:cs typeface="Times New Roman" pitchFamily="18" charset="0"/>
              </a:rPr>
              <a:t>Вітамін </a:t>
            </a:r>
            <a:r>
              <a:rPr lang="en-US" sz="1400" b="1" dirty="0" smtClean="0">
                <a:solidFill>
                  <a:schemeClr val="bg1"/>
                </a:solidFill>
                <a:latin typeface="Times New Roman" pitchFamily="18" charset="0"/>
                <a:cs typeface="Times New Roman" pitchFamily="18" charset="0"/>
              </a:rPr>
              <a:t>D2 </a:t>
            </a:r>
            <a:r>
              <a:rPr lang="en-US" sz="1400" dirty="0" smtClean="0">
                <a:solidFill>
                  <a:schemeClr val="bg1"/>
                </a:solidFill>
                <a:latin typeface="Times New Roman" pitchFamily="18" charset="0"/>
                <a:cs typeface="Times New Roman" pitchFamily="18" charset="0"/>
              </a:rPr>
              <a:t>(</a:t>
            </a:r>
            <a:r>
              <a:rPr lang="uk-UA" sz="1400" dirty="0" smtClean="0">
                <a:solidFill>
                  <a:schemeClr val="bg1"/>
                </a:solidFill>
                <a:latin typeface="Times New Roman" pitchFamily="18" charset="0"/>
                <a:cs typeface="Times New Roman" pitchFamily="18" charset="0"/>
              </a:rPr>
              <a:t>ергокальциферол) </a:t>
            </a:r>
            <a:r>
              <a:rPr lang="uk-UA" sz="1400" b="1" dirty="0" smtClean="0">
                <a:solidFill>
                  <a:schemeClr val="bg1"/>
                </a:solidFill>
                <a:latin typeface="Times New Roman" pitchFamily="18" charset="0"/>
                <a:cs typeface="Times New Roman" pitchFamily="18" charset="0"/>
              </a:rPr>
              <a:t>вітамін </a:t>
            </a:r>
            <a:r>
              <a:rPr lang="en-US" sz="1400" b="1" dirty="0" smtClean="0">
                <a:solidFill>
                  <a:schemeClr val="bg1"/>
                </a:solidFill>
                <a:latin typeface="Times New Roman" pitchFamily="18" charset="0"/>
                <a:cs typeface="Times New Roman" pitchFamily="18" charset="0"/>
              </a:rPr>
              <a:t>D3 </a:t>
            </a:r>
            <a:r>
              <a:rPr lang="en-US" sz="1400" dirty="0" smtClean="0">
                <a:solidFill>
                  <a:schemeClr val="bg1"/>
                </a:solidFill>
                <a:latin typeface="Times New Roman" pitchFamily="18" charset="0"/>
                <a:cs typeface="Times New Roman" pitchFamily="18" charset="0"/>
              </a:rPr>
              <a:t>(</a:t>
            </a:r>
            <a:r>
              <a:rPr lang="uk-UA" sz="1400" dirty="0" smtClean="0">
                <a:solidFill>
                  <a:schemeClr val="bg1"/>
                </a:solidFill>
                <a:latin typeface="Times New Roman" pitchFamily="18" charset="0"/>
                <a:cs typeface="Times New Roman" pitchFamily="18" charset="0"/>
              </a:rPr>
              <a:t>холекальциферол)</a:t>
            </a:r>
          </a:p>
          <a:p>
            <a:r>
              <a:rPr lang="uk-UA" sz="1400" b="1" dirty="0" smtClean="0">
                <a:solidFill>
                  <a:srgbClr val="000000"/>
                </a:solidFill>
                <a:latin typeface="Times New Roman" pitchFamily="18" charset="0"/>
                <a:cs typeface="Times New Roman" pitchFamily="18" charset="0"/>
              </a:rPr>
              <a:t>На початку працює як Вітамін, а потім, як Д-гормон (кальцитріол) – активна форма вітаміна Д (регулює обмін кальцію в організмі)</a:t>
            </a:r>
          </a:p>
          <a:p>
            <a:r>
              <a:rPr lang="uk-UA" sz="1400" b="1" dirty="0" smtClean="0">
                <a:solidFill>
                  <a:srgbClr val="000000"/>
                </a:solidFill>
                <a:latin typeface="Times New Roman" pitchFamily="18" charset="0"/>
                <a:cs typeface="Times New Roman" pitchFamily="18" charset="0"/>
              </a:rPr>
              <a:t>Призначення вітаміну Д:</a:t>
            </a:r>
          </a:p>
          <a:p>
            <a:pPr>
              <a:buFont typeface="Wingdings" pitchFamily="2" charset="2"/>
              <a:buChar char="Ø"/>
            </a:pPr>
            <a:r>
              <a:rPr lang="uk-UA" sz="1400" dirty="0" smtClean="0">
                <a:solidFill>
                  <a:srgbClr val="000000"/>
                </a:solidFill>
                <a:latin typeface="Times New Roman" pitchFamily="18" charset="0"/>
                <a:cs typeface="Times New Roman" pitchFamily="18" charset="0"/>
              </a:rPr>
              <a:t>ріст і розвиток кісток, запобігання захворюванням кісткової системи (рахіт, остеопороз, остеомаляція)</a:t>
            </a:r>
          </a:p>
          <a:p>
            <a:pPr>
              <a:buFont typeface="Wingdings" pitchFamily="2" charset="2"/>
              <a:buChar char="Ø"/>
            </a:pPr>
            <a:r>
              <a:rPr lang="uk-UA" sz="1400" dirty="0" smtClean="0">
                <a:solidFill>
                  <a:srgbClr val="000000"/>
                </a:solidFill>
                <a:latin typeface="Times New Roman" pitchFamily="18" charset="0"/>
                <a:cs typeface="Times New Roman" pitchFamily="18" charset="0"/>
              </a:rPr>
              <a:t>підтримує функцію остеобластів і остеокластів; хондробластів і хондрокластів; </a:t>
            </a:r>
          </a:p>
          <a:p>
            <a:pPr>
              <a:buFont typeface="Wingdings" pitchFamily="2" charset="2"/>
              <a:buChar char="Ø"/>
            </a:pPr>
            <a:r>
              <a:rPr lang="uk-UA" sz="1400" dirty="0" smtClean="0">
                <a:solidFill>
                  <a:srgbClr val="000000"/>
                </a:solidFill>
                <a:latin typeface="Times New Roman" pitchFamily="18" charset="0"/>
                <a:cs typeface="Times New Roman" pitchFamily="18" charset="0"/>
              </a:rPr>
              <a:t>симулює мінеральний обмін, сприяє запасанню кальцію в кістковій тканині та зубах (дентин), запобігаючи слабкості та розм'якшенню кісток. Його активний продукт 1,25-діоксихолекациферол, утворюється в нирках, контролює дію клітин кишечника (вироблення транспортних білків); </a:t>
            </a:r>
          </a:p>
          <a:p>
            <a:pPr>
              <a:buFont typeface="Wingdings" pitchFamily="2" charset="2"/>
              <a:buChar char="Ø"/>
            </a:pPr>
            <a:r>
              <a:rPr lang="uk-UA" sz="1400" dirty="0" smtClean="0">
                <a:solidFill>
                  <a:srgbClr val="000000"/>
                </a:solidFill>
                <a:latin typeface="Times New Roman" pitchFamily="18" charset="0"/>
                <a:cs typeface="Times New Roman" pitchFamily="18" charset="0"/>
              </a:rPr>
              <a:t>регуляція засвоєння фосфору </a:t>
            </a:r>
            <a:r>
              <a:rPr lang="uk-UA" sz="1400" b="1" dirty="0" smtClean="0">
                <a:solidFill>
                  <a:srgbClr val="000000"/>
                </a:solidFill>
                <a:latin typeface="Times New Roman" pitchFamily="18" charset="0"/>
                <a:cs typeface="Times New Roman" pitchFamily="18" charset="0"/>
              </a:rPr>
              <a:t>Р</a:t>
            </a:r>
            <a:r>
              <a:rPr lang="uk-UA" sz="1400" dirty="0" smtClean="0">
                <a:solidFill>
                  <a:srgbClr val="000000"/>
                </a:solidFill>
                <a:latin typeface="Times New Roman" pitchFamily="18" charset="0"/>
                <a:cs typeface="Times New Roman" pitchFamily="18" charset="0"/>
              </a:rPr>
              <a:t> і магнію </a:t>
            </a:r>
            <a:r>
              <a:rPr lang="en-US" sz="1400" b="1" dirty="0" smtClean="0">
                <a:solidFill>
                  <a:schemeClr val="bg1"/>
                </a:solidFill>
                <a:latin typeface="Times New Roman" panose="02020603050405020304" pitchFamily="18" charset="0"/>
                <a:cs typeface="Times New Roman" panose="02020603050405020304" pitchFamily="18" charset="0"/>
              </a:rPr>
              <a:t>Mg</a:t>
            </a:r>
            <a:r>
              <a:rPr lang="uk-UA" sz="1400" dirty="0" smtClean="0">
                <a:solidFill>
                  <a:srgbClr val="000000"/>
                </a:solidFill>
                <a:latin typeface="Times New Roman" pitchFamily="18" charset="0"/>
                <a:cs typeface="Times New Roman" pitchFamily="18" charset="0"/>
              </a:rPr>
              <a:t> </a:t>
            </a:r>
          </a:p>
          <a:p>
            <a:pPr>
              <a:buFont typeface="Wingdings" pitchFamily="2" charset="2"/>
              <a:buChar char="Ø"/>
            </a:pPr>
            <a:r>
              <a:rPr lang="uk-UA" sz="1400" dirty="0" smtClean="0">
                <a:solidFill>
                  <a:srgbClr val="000000"/>
                </a:solidFill>
                <a:latin typeface="Times New Roman" pitchFamily="18" charset="0"/>
                <a:cs typeface="Times New Roman" pitchFamily="18" charset="0"/>
              </a:rPr>
              <a:t>впливає на обмін мінералів у нирках; впливає на виробництво близько 6000 генів! </a:t>
            </a:r>
          </a:p>
          <a:p>
            <a:pPr>
              <a:buFont typeface="Wingdings" pitchFamily="2" charset="2"/>
              <a:buChar char="Ø"/>
            </a:pPr>
            <a:r>
              <a:rPr lang="uk-UA" sz="1400" dirty="0" smtClean="0">
                <a:solidFill>
                  <a:srgbClr val="000000"/>
                </a:solidFill>
                <a:latin typeface="Times New Roman" pitchFamily="18" charset="0"/>
                <a:cs typeface="Times New Roman" pitchFamily="18" charset="0"/>
              </a:rPr>
              <a:t>стимулює транскрипцію ДНК і РНК для синтезу протеїдів. виробництво багатьох ферментів; багатьох антиоксидантів;</a:t>
            </a:r>
          </a:p>
          <a:p>
            <a:pPr>
              <a:buFont typeface="Wingdings" pitchFamily="2" charset="2"/>
              <a:buChar char="Ø"/>
            </a:pPr>
            <a:r>
              <a:rPr lang="uk-UA" sz="1400" dirty="0" smtClean="0">
                <a:solidFill>
                  <a:srgbClr val="000000"/>
                </a:solidFill>
                <a:latin typeface="Times New Roman" pitchFamily="18" charset="0"/>
                <a:cs typeface="Times New Roman" pitchFamily="18" charset="0"/>
              </a:rPr>
              <a:t>підвищення імунітету; для функціонування щитоподібної залози; синтез паратгормону; </a:t>
            </a:r>
          </a:p>
          <a:p>
            <a:pPr>
              <a:buFont typeface="Wingdings" pitchFamily="2" charset="2"/>
              <a:buChar char="Ø"/>
            </a:pPr>
            <a:r>
              <a:rPr lang="uk-UA" sz="1400" dirty="0" smtClean="0">
                <a:solidFill>
                  <a:srgbClr val="000000"/>
                </a:solidFill>
                <a:latin typeface="Times New Roman" pitchFamily="18" charset="0"/>
                <a:cs typeface="Times New Roman" pitchFamily="18" charset="0"/>
              </a:rPr>
              <a:t>забезпечення нормального згортання крові;</a:t>
            </a:r>
          </a:p>
          <a:p>
            <a:pPr>
              <a:buFont typeface="Wingdings" pitchFamily="2" charset="2"/>
              <a:buChar char="Ø"/>
            </a:pPr>
            <a:r>
              <a:rPr lang="uk-UA" sz="1400" dirty="0" smtClean="0">
                <a:solidFill>
                  <a:srgbClr val="000000"/>
                </a:solidFill>
                <a:latin typeface="Times New Roman" pitchFamily="18" charset="0"/>
                <a:cs typeface="Times New Roman" pitchFamily="18" charset="0"/>
              </a:rPr>
              <a:t>зниження артеріального тиску;</a:t>
            </a:r>
          </a:p>
          <a:p>
            <a:r>
              <a:rPr lang="uk-UA" sz="1400" b="1" dirty="0" smtClean="0">
                <a:solidFill>
                  <a:schemeClr val="bg1"/>
                </a:solidFill>
                <a:latin typeface="Times New Roman" pitchFamily="18" charset="0"/>
                <a:cs typeface="Times New Roman" pitchFamily="18" charset="0"/>
              </a:rPr>
              <a:t>Основними симптомами дефіциту вітаміну </a:t>
            </a:r>
            <a:r>
              <a:rPr lang="en-US" sz="1400" b="1" dirty="0" smtClean="0">
                <a:solidFill>
                  <a:schemeClr val="bg1"/>
                </a:solidFill>
                <a:latin typeface="Times New Roman" pitchFamily="18" charset="0"/>
                <a:cs typeface="Times New Roman" pitchFamily="18" charset="0"/>
              </a:rPr>
              <a:t>D </a:t>
            </a:r>
            <a:r>
              <a:rPr lang="uk-UA" sz="1400" b="1" dirty="0" smtClean="0">
                <a:solidFill>
                  <a:schemeClr val="bg1"/>
                </a:solidFill>
                <a:latin typeface="Times New Roman" pitchFamily="18" charset="0"/>
                <a:cs typeface="Times New Roman" pitchFamily="18" charset="0"/>
              </a:rPr>
              <a:t>є: </a:t>
            </a:r>
            <a:r>
              <a:rPr lang="ru-RU" sz="1400" dirty="0" smtClean="0"/>
              <a:t> </a:t>
            </a:r>
            <a:endParaRPr lang="uk-UA" sz="1400" dirty="0" smtClean="0">
              <a:solidFill>
                <a:schemeClr val="bg1"/>
              </a:solidFill>
              <a:latin typeface="Times New Roman" pitchFamily="18" charset="0"/>
              <a:cs typeface="Times New Roman" pitchFamily="18" charset="0"/>
            </a:endParaRPr>
          </a:p>
          <a:p>
            <a:pPr>
              <a:buFont typeface="Wingdings" pitchFamily="2" charset="2"/>
              <a:buChar char="Ø"/>
            </a:pPr>
            <a:r>
              <a:rPr lang="uk-UA" sz="1400" dirty="0" smtClean="0">
                <a:solidFill>
                  <a:schemeClr val="bg1"/>
                </a:solidFill>
                <a:latin typeface="Times New Roman" pitchFamily="18" charset="0"/>
                <a:cs typeface="Times New Roman" pitchFamily="18" charset="0"/>
              </a:rPr>
              <a:t>-        часті інфекції;</a:t>
            </a:r>
          </a:p>
          <a:p>
            <a:pPr>
              <a:buFont typeface="Wingdings" pitchFamily="2" charset="2"/>
              <a:buChar char="Ø"/>
            </a:pPr>
            <a:r>
              <a:rPr lang="uk-UA" sz="1400" dirty="0" smtClean="0">
                <a:solidFill>
                  <a:schemeClr val="bg1"/>
                </a:solidFill>
                <a:latin typeface="Times New Roman" pitchFamily="18" charset="0"/>
                <a:cs typeface="Times New Roman" pitchFamily="18" charset="0"/>
              </a:rPr>
              <a:t>-        швидка втомлюваність;</a:t>
            </a:r>
          </a:p>
          <a:p>
            <a:pPr>
              <a:buFont typeface="Wingdings" pitchFamily="2" charset="2"/>
              <a:buChar char="Ø"/>
            </a:pPr>
            <a:r>
              <a:rPr lang="uk-UA" sz="1400" dirty="0" smtClean="0">
                <a:solidFill>
                  <a:schemeClr val="bg1"/>
                </a:solidFill>
                <a:latin typeface="Times New Roman" pitchFamily="18" charset="0"/>
                <a:cs typeface="Times New Roman" pitchFamily="18" charset="0"/>
              </a:rPr>
              <a:t>-        біль в спині та кістках;</a:t>
            </a:r>
          </a:p>
          <a:p>
            <a:pPr>
              <a:buFont typeface="Wingdings" pitchFamily="2" charset="2"/>
              <a:buChar char="Ø"/>
            </a:pPr>
            <a:r>
              <a:rPr lang="uk-UA" sz="1400" dirty="0" smtClean="0">
                <a:solidFill>
                  <a:schemeClr val="bg1"/>
                </a:solidFill>
                <a:latin typeface="Times New Roman" pitchFamily="18" charset="0"/>
                <a:cs typeface="Times New Roman" pitchFamily="18" charset="0"/>
              </a:rPr>
              <a:t>-        знижений настрій;</a:t>
            </a:r>
          </a:p>
          <a:p>
            <a:pPr>
              <a:buFont typeface="Wingdings" pitchFamily="2" charset="2"/>
              <a:buChar char="Ø"/>
            </a:pPr>
            <a:r>
              <a:rPr lang="uk-UA" sz="1400" dirty="0" smtClean="0">
                <a:solidFill>
                  <a:schemeClr val="bg1"/>
                </a:solidFill>
                <a:latin typeface="Times New Roman" pitchFamily="18" charset="0"/>
                <a:cs typeface="Times New Roman" pitchFamily="18" charset="0"/>
              </a:rPr>
              <a:t>-        порушення загоєння ран;</a:t>
            </a:r>
          </a:p>
          <a:p>
            <a:pPr>
              <a:buFont typeface="Wingdings" pitchFamily="2" charset="2"/>
              <a:buChar char="Ø"/>
            </a:pPr>
            <a:r>
              <a:rPr lang="uk-UA" sz="1400" dirty="0" smtClean="0">
                <a:solidFill>
                  <a:schemeClr val="bg1"/>
                </a:solidFill>
                <a:latin typeface="Times New Roman" pitchFamily="18" charset="0"/>
                <a:cs typeface="Times New Roman" pitchFamily="18" charset="0"/>
              </a:rPr>
              <a:t>-        втрата волосся;</a:t>
            </a:r>
          </a:p>
          <a:p>
            <a:pPr>
              <a:buFont typeface="Wingdings" pitchFamily="2" charset="2"/>
              <a:buChar char="Ø"/>
            </a:pPr>
            <a:r>
              <a:rPr lang="uk-UA" sz="1400" dirty="0" smtClean="0">
                <a:solidFill>
                  <a:schemeClr val="bg1"/>
                </a:solidFill>
                <a:latin typeface="Times New Roman" pitchFamily="18" charset="0"/>
                <a:cs typeface="Times New Roman" pitchFamily="18" charset="0"/>
              </a:rPr>
              <a:t>-        біль у м’язах.</a:t>
            </a:r>
            <a:endParaRPr lang="uk-UA" sz="1400" b="1" dirty="0" smtClean="0">
              <a:solidFill>
                <a:srgbClr val="000000"/>
              </a:solidFill>
              <a:latin typeface="Times New Roman" pitchFamily="18" charset="0"/>
              <a:cs typeface="Times New Roman" pitchFamily="18" charset="0"/>
            </a:endParaRPr>
          </a:p>
          <a:p>
            <a:r>
              <a:rPr lang="uk-UA" sz="1400" b="1" dirty="0" smtClean="0">
                <a:solidFill>
                  <a:srgbClr val="000000"/>
                </a:solidFill>
                <a:latin typeface="Times New Roman" pitchFamily="18" charset="0"/>
                <a:cs typeface="Times New Roman" pitchFamily="18" charset="0"/>
              </a:rPr>
              <a:t>Джерелами</a:t>
            </a:r>
            <a:r>
              <a:rPr lang="uk-UA" sz="1400" dirty="0" smtClean="0">
                <a:solidFill>
                  <a:srgbClr val="000000"/>
                </a:solidFill>
                <a:latin typeface="Times New Roman" pitchFamily="18" charset="0"/>
                <a:cs typeface="Times New Roman" pitchFamily="18" charset="0"/>
              </a:rPr>
              <a:t> цього вітаміну є такі продукти, </a:t>
            </a:r>
            <a:r>
              <a:rPr lang="uk-UA" sz="1400" b="1" dirty="0" smtClean="0">
                <a:solidFill>
                  <a:srgbClr val="C00000"/>
                </a:solidFill>
                <a:latin typeface="Times New Roman" pitchFamily="18" charset="0"/>
                <a:cs typeface="Times New Roman" pitchFamily="18" charset="0"/>
              </a:rPr>
              <a:t>як риб’ячий жир, ікра, дріжджі, жирні сорти риби, курячі яйця, молоко і молочні продукти, гриби (білі, лисички, печериці). </a:t>
            </a:r>
          </a:p>
          <a:p>
            <a:r>
              <a:rPr lang="uk-UA" sz="1400" b="1" dirty="0" smtClean="0">
                <a:solidFill>
                  <a:schemeClr val="bg1"/>
                </a:solidFill>
                <a:latin typeface="Times New Roman" pitchFamily="18" charset="0"/>
                <a:cs typeface="Times New Roman" pitchFamily="18" charset="0"/>
              </a:rPr>
              <a:t>Для засвоювання організмом вітаміну Д обов'язково потрібні:  </a:t>
            </a:r>
            <a:r>
              <a:rPr lang="uk-UA" sz="1400" b="1" dirty="0" smtClean="0">
                <a:solidFill>
                  <a:srgbClr val="C00000"/>
                </a:solidFill>
                <a:latin typeface="Times New Roman" pitchFamily="18" charset="0"/>
                <a:cs typeface="Times New Roman" pitchFamily="18" charset="0"/>
              </a:rPr>
              <a:t>Вітаміни С, В2, Е, К, </a:t>
            </a:r>
            <a:r>
              <a:rPr lang="uk-UA" sz="1400" b="1" dirty="0" smtClean="0">
                <a:solidFill>
                  <a:schemeClr val="bg1"/>
                </a:solidFill>
                <a:latin typeface="Times New Roman" pitchFamily="18" charset="0"/>
                <a:cs typeface="Times New Roman" pitchFamily="18" charset="0"/>
              </a:rPr>
              <a:t>з мінералів </a:t>
            </a:r>
            <a:r>
              <a:rPr lang="uk-UA" sz="1400" b="1" dirty="0" smtClean="0">
                <a:solidFill>
                  <a:srgbClr val="C00000"/>
                </a:solidFill>
                <a:latin typeface="Times New Roman" pitchFamily="18" charset="0"/>
                <a:cs typeface="Times New Roman" pitchFamily="18" charset="0"/>
              </a:rPr>
              <a:t>магний, селен, цинк, железо.</a:t>
            </a:r>
          </a:p>
          <a:p>
            <a:endParaRPr lang="uk-UA" sz="1400" b="1" i="0" dirty="0">
              <a:solidFill>
                <a:srgbClr val="C00000"/>
              </a:solidFill>
              <a:effectLst/>
              <a:latin typeface="Times New Roman" pitchFamily="18" charset="0"/>
              <a:cs typeface="Times New Roman" pitchFamily="18" charset="0"/>
            </a:endParaRPr>
          </a:p>
        </p:txBody>
      </p:sp>
      <p:pic>
        <p:nvPicPr>
          <p:cNvPr id="4" name="Рисунок 3" descr="C:\Users\e011172khy\AppData\Local\Microsoft\Windows\INetCache\Content.MSO\1DF2D6B5.tmp"/>
          <p:cNvPicPr/>
          <p:nvPr/>
        </p:nvPicPr>
        <p:blipFill>
          <a:blip r:embed="rId2">
            <a:extLst>
              <a:ext uri="{28A0092B-C50C-407E-A947-70E740481C1C}">
                <a14:useLocalDpi xmlns:a14="http://schemas.microsoft.com/office/drawing/2010/main" val="0"/>
              </a:ext>
            </a:extLst>
          </a:blip>
          <a:srcRect/>
          <a:stretch>
            <a:fillRect/>
          </a:stretch>
        </p:blipFill>
        <p:spPr bwMode="auto">
          <a:xfrm>
            <a:off x="8712662" y="3210028"/>
            <a:ext cx="2872273" cy="224969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37726172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16379" y="66237"/>
            <a:ext cx="11938772" cy="643253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uk-UA" sz="4400" b="1" dirty="0" smtClean="0">
                <a:solidFill>
                  <a:schemeClr val="bg1"/>
                </a:solidFill>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Вітамін </a:t>
            </a:r>
            <a:r>
              <a:rPr lang="uk-UA" b="1" dirty="0" smtClean="0">
                <a:solidFill>
                  <a:schemeClr val="accent2"/>
                </a:solidFill>
                <a:latin typeface="Times New Roman" panose="02020603050405020304" pitchFamily="18" charset="0"/>
                <a:cs typeface="Times New Roman" panose="02020603050405020304" pitchFamily="18" charset="0"/>
              </a:rPr>
              <a:t>Е </a:t>
            </a:r>
            <a:r>
              <a:rPr lang="uk-UA" dirty="0" smtClean="0">
                <a:solidFill>
                  <a:schemeClr val="bg1"/>
                </a:solidFill>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Добова </a:t>
            </a:r>
            <a:r>
              <a:rPr lang="uk-UA" b="1" dirty="0">
                <a:solidFill>
                  <a:schemeClr val="bg1"/>
                </a:solidFill>
                <a:latin typeface="Times New Roman" panose="02020603050405020304" pitchFamily="18" charset="0"/>
                <a:cs typeface="Times New Roman" panose="02020603050405020304" pitchFamily="18" charset="0"/>
              </a:rPr>
              <a:t>потреба </a:t>
            </a:r>
            <a:r>
              <a:rPr lang="uk-UA" b="1" dirty="0" smtClean="0">
                <a:solidFill>
                  <a:schemeClr val="bg1"/>
                </a:solidFill>
                <a:latin typeface="Times New Roman" panose="02020603050405020304" pitchFamily="18" charset="0"/>
                <a:cs typeface="Times New Roman" panose="02020603050405020304" pitchFamily="18" charset="0"/>
              </a:rPr>
              <a:t>організму: </a:t>
            </a:r>
            <a:r>
              <a:rPr lang="uk-UA" dirty="0" smtClean="0">
                <a:solidFill>
                  <a:schemeClr val="bg1"/>
                </a:solidFill>
                <a:latin typeface="Times New Roman" panose="02020603050405020304" pitchFamily="18" charset="0"/>
                <a:cs typeface="Times New Roman" panose="02020603050405020304" pitchFamily="18" charset="0"/>
              </a:rPr>
              <a:t>для </a:t>
            </a:r>
            <a:r>
              <a:rPr lang="uk-UA" dirty="0">
                <a:solidFill>
                  <a:schemeClr val="bg1"/>
                </a:solidFill>
                <a:latin typeface="Times New Roman" panose="02020603050405020304" pitchFamily="18" charset="0"/>
                <a:cs typeface="Times New Roman" panose="02020603050405020304" pitchFamily="18" charset="0"/>
              </a:rPr>
              <a:t> чоловіків і жінок віком від 18 років становить </a:t>
            </a:r>
            <a:r>
              <a:rPr lang="uk-UA" b="1" dirty="0" smtClean="0">
                <a:solidFill>
                  <a:schemeClr val="bg1"/>
                </a:solidFill>
                <a:latin typeface="Times New Roman" panose="02020603050405020304" pitchFamily="18" charset="0"/>
                <a:cs typeface="Times New Roman" panose="02020603050405020304" pitchFamily="18" charset="0"/>
              </a:rPr>
              <a:t>400 </a:t>
            </a:r>
            <a:r>
              <a:rPr lang="uk-UA" b="1" dirty="0">
                <a:solidFill>
                  <a:schemeClr val="bg1"/>
                </a:solidFill>
                <a:latin typeface="Times New Roman" panose="02020603050405020304" pitchFamily="18" charset="0"/>
                <a:cs typeface="Times New Roman" panose="02020603050405020304" pitchFamily="18" charset="0"/>
              </a:rPr>
              <a:t>мг на </a:t>
            </a:r>
            <a:r>
              <a:rPr lang="uk-UA" b="1" dirty="0" smtClean="0">
                <a:solidFill>
                  <a:schemeClr val="bg1"/>
                </a:solidFill>
                <a:latin typeface="Times New Roman" panose="02020603050405020304" pitchFamily="18" charset="0"/>
                <a:cs typeface="Times New Roman" panose="02020603050405020304" pitchFamily="18" charset="0"/>
              </a:rPr>
              <a:t>день</a:t>
            </a:r>
            <a:r>
              <a:rPr lang="uk-UA" dirty="0" smtClean="0">
                <a:solidFill>
                  <a:schemeClr val="bg1"/>
                </a:solidFill>
                <a:latin typeface="Times New Roman" panose="02020603050405020304" pitchFamily="18" charset="0"/>
                <a:cs typeface="Times New Roman" panose="02020603050405020304" pitchFamily="18" charset="0"/>
              </a:rPr>
              <a:t>.</a:t>
            </a:r>
            <a:endParaRPr lang="en-US" b="1" dirty="0">
              <a:solidFill>
                <a:schemeClr val="bg1"/>
              </a:solidFill>
              <a:latin typeface="Times New Roman" panose="02020603050405020304" pitchFamily="18" charset="0"/>
              <a:cs typeface="Times New Roman" panose="02020603050405020304" pitchFamily="18" charset="0"/>
            </a:endParaRPr>
          </a:p>
          <a:p>
            <a:r>
              <a:rPr lang="uk-UA" sz="1600" dirty="0" smtClean="0">
                <a:solidFill>
                  <a:schemeClr val="bg1"/>
                </a:solidFill>
                <a:latin typeface="Times New Roman" panose="02020603050405020304" pitchFamily="18" charset="0"/>
                <a:cs typeface="Times New Roman" panose="02020603050405020304" pitchFamily="18" charset="0"/>
              </a:rPr>
              <a:t> Існує 8 різних </a:t>
            </a:r>
            <a:r>
              <a:rPr lang="uk-UA" sz="1600" dirty="0">
                <a:solidFill>
                  <a:schemeClr val="bg1"/>
                </a:solidFill>
                <a:latin typeface="Times New Roman" panose="02020603050405020304" pitchFamily="18" charset="0"/>
                <a:cs typeface="Times New Roman" panose="02020603050405020304" pitchFamily="18" charset="0"/>
              </a:rPr>
              <a:t>форм вітаміну </a:t>
            </a:r>
            <a:r>
              <a:rPr lang="en-AU" sz="1600" dirty="0">
                <a:solidFill>
                  <a:schemeClr val="bg1"/>
                </a:solidFill>
                <a:latin typeface="Times New Roman" panose="02020603050405020304" pitchFamily="18" charset="0"/>
                <a:cs typeface="Times New Roman" panose="02020603050405020304" pitchFamily="18" charset="0"/>
              </a:rPr>
              <a:t>E </a:t>
            </a:r>
            <a:r>
              <a:rPr lang="uk-UA" sz="1600" dirty="0">
                <a:solidFill>
                  <a:schemeClr val="bg1"/>
                </a:solidFill>
                <a:latin typeface="Times New Roman" panose="02020603050405020304" pitchFamily="18" charset="0"/>
                <a:cs typeface="Times New Roman" panose="02020603050405020304" pitchFamily="18" charset="0"/>
              </a:rPr>
              <a:t>з точки зору біохімії. Спрощено форми вітаміну </a:t>
            </a:r>
            <a:r>
              <a:rPr lang="en-AU" sz="1600" dirty="0">
                <a:solidFill>
                  <a:schemeClr val="bg1"/>
                </a:solidFill>
                <a:latin typeface="Times New Roman" panose="02020603050405020304" pitchFamily="18" charset="0"/>
                <a:cs typeface="Times New Roman" panose="02020603050405020304" pitchFamily="18" charset="0"/>
              </a:rPr>
              <a:t>E </a:t>
            </a:r>
            <a:r>
              <a:rPr lang="uk-UA" sz="1600" dirty="0">
                <a:solidFill>
                  <a:schemeClr val="bg1"/>
                </a:solidFill>
                <a:latin typeface="Times New Roman" panose="02020603050405020304" pitchFamily="18" charset="0"/>
                <a:cs typeface="Times New Roman" panose="02020603050405020304" pitchFamily="18" charset="0"/>
              </a:rPr>
              <a:t>можна розділити на 2 окремі групи: </a:t>
            </a:r>
            <a:r>
              <a:rPr lang="uk-UA" sz="1600" b="1" dirty="0">
                <a:solidFill>
                  <a:schemeClr val="bg1"/>
                </a:solidFill>
                <a:latin typeface="Times New Roman" panose="02020603050405020304" pitchFamily="18" charset="0"/>
                <a:cs typeface="Times New Roman" panose="02020603050405020304" pitchFamily="18" charset="0"/>
              </a:rPr>
              <a:t>токофероли і токотрієноли</a:t>
            </a:r>
            <a:r>
              <a:rPr lang="uk-UA" sz="1600" dirty="0">
                <a:solidFill>
                  <a:schemeClr val="bg1"/>
                </a:solidFill>
                <a:latin typeface="Times New Roman" panose="02020603050405020304" pitchFamily="18" charset="0"/>
                <a:cs typeface="Times New Roman" panose="02020603050405020304" pitchFamily="18" charset="0"/>
              </a:rPr>
              <a:t>. Кожна з цих груп включає 4 окремі форми: альфа-, бета-, дельта- і гамма-токоферол та альфа-, бета-, дельта- і </a:t>
            </a:r>
            <a:r>
              <a:rPr lang="uk-UA" sz="1600" noProof="1" smtClean="0">
                <a:solidFill>
                  <a:schemeClr val="bg1"/>
                </a:solidFill>
                <a:latin typeface="Times New Roman" panose="02020603050405020304" pitchFamily="18" charset="0"/>
                <a:cs typeface="Times New Roman" panose="02020603050405020304" pitchFamily="18" charset="0"/>
              </a:rPr>
              <a:t>гамма-токотрієнол</a:t>
            </a:r>
            <a:r>
              <a:rPr lang="uk-UA" sz="1600" dirty="0" smtClean="0">
                <a:solidFill>
                  <a:schemeClr val="bg1"/>
                </a:solidFill>
                <a:latin typeface="Times New Roman" panose="02020603050405020304" pitchFamily="18" charset="0"/>
                <a:cs typeface="Times New Roman" panose="02020603050405020304" pitchFamily="18" charset="0"/>
              </a:rPr>
              <a:t>. </a:t>
            </a:r>
          </a:p>
          <a:p>
            <a:r>
              <a:rPr lang="uk-UA" sz="1600" dirty="0" smtClean="0">
                <a:solidFill>
                  <a:schemeClr val="bg1"/>
                </a:solidFill>
                <a:latin typeface="Times New Roman" panose="02020603050405020304" pitchFamily="18" charset="0"/>
                <a:cs typeface="Times New Roman" panose="02020603050405020304" pitchFamily="18" charset="0"/>
              </a:rPr>
              <a:t>Як нутрієнт, вітамін </a:t>
            </a:r>
            <a:r>
              <a:rPr lang="en-AU" sz="1600" dirty="0" smtClean="0">
                <a:solidFill>
                  <a:schemeClr val="bg1"/>
                </a:solidFill>
                <a:latin typeface="Times New Roman" panose="02020603050405020304" pitchFamily="18" charset="0"/>
                <a:cs typeface="Times New Roman" panose="02020603050405020304" pitchFamily="18" charset="0"/>
              </a:rPr>
              <a:t>E, </a:t>
            </a:r>
            <a:r>
              <a:rPr lang="uk-UA" sz="1600" dirty="0" smtClean="0">
                <a:solidFill>
                  <a:schemeClr val="bg1"/>
                </a:solidFill>
                <a:latin typeface="Times New Roman" panose="02020603050405020304" pitchFamily="18" charset="0"/>
                <a:cs typeface="Times New Roman" panose="02020603050405020304" pitchFamily="18" charset="0"/>
              </a:rPr>
              <a:t>як і вітамін С, відіграє роль в </a:t>
            </a:r>
            <a:r>
              <a:rPr lang="uk-UA" sz="1600" b="1" dirty="0" smtClean="0">
                <a:solidFill>
                  <a:schemeClr val="bg1"/>
                </a:solidFill>
                <a:latin typeface="Times New Roman" panose="02020603050405020304" pitchFamily="18" charset="0"/>
                <a:cs typeface="Times New Roman" panose="02020603050405020304" pitchFamily="18" charset="0"/>
              </a:rPr>
              <a:t>антиоксидантному захисті організму. </a:t>
            </a:r>
            <a:r>
              <a:rPr lang="uk-UA" sz="1600" dirty="0" smtClean="0">
                <a:solidFill>
                  <a:schemeClr val="bg1"/>
                </a:solidFill>
                <a:latin typeface="Times New Roman" panose="02020603050405020304" pitchFamily="18" charset="0"/>
                <a:cs typeface="Times New Roman" panose="02020603050405020304" pitchFamily="18" charset="0"/>
              </a:rPr>
              <a:t>Вітамін </a:t>
            </a:r>
            <a:r>
              <a:rPr lang="en-AU" sz="1600" dirty="0" smtClean="0">
                <a:solidFill>
                  <a:schemeClr val="bg1"/>
                </a:solidFill>
                <a:latin typeface="Times New Roman" panose="02020603050405020304" pitchFamily="18" charset="0"/>
                <a:cs typeface="Times New Roman" panose="02020603050405020304" pitchFamily="18" charset="0"/>
              </a:rPr>
              <a:t>E - </a:t>
            </a:r>
            <a:r>
              <a:rPr lang="uk-UA" sz="1600" dirty="0" smtClean="0">
                <a:solidFill>
                  <a:schemeClr val="bg1"/>
                </a:solidFill>
                <a:latin typeface="Times New Roman" panose="02020603050405020304" pitchFamily="18" charset="0"/>
                <a:cs typeface="Times New Roman" panose="02020603050405020304" pitchFamily="18" charset="0"/>
              </a:rPr>
              <a:t>жиророзчинна речовина, а це означає, що він відмінно розчиняється і розсіюється в жирах і ліпідах. В організмі вітамін </a:t>
            </a:r>
            <a:r>
              <a:rPr lang="en-AU" sz="1600" dirty="0" smtClean="0">
                <a:solidFill>
                  <a:schemeClr val="bg1"/>
                </a:solidFill>
                <a:latin typeface="Times New Roman" panose="02020603050405020304" pitchFamily="18" charset="0"/>
                <a:cs typeface="Times New Roman" panose="02020603050405020304" pitchFamily="18" charset="0"/>
              </a:rPr>
              <a:t>E </a:t>
            </a:r>
            <a:r>
              <a:rPr lang="uk-UA" sz="1600" dirty="0" smtClean="0">
                <a:solidFill>
                  <a:schemeClr val="bg1"/>
                </a:solidFill>
                <a:latin typeface="Times New Roman" panose="02020603050405020304" pitchFamily="18" charset="0"/>
                <a:cs typeface="Times New Roman" panose="02020603050405020304" pitchFamily="18" charset="0"/>
              </a:rPr>
              <a:t>перебуває головним чином у вигляді жиророзчинного антиоксиданту, захищаючи клітини від шкоди, яку завдають вільні радикали, є ключовим жиророзчинним антиоксидантом, активує імунну систему, має кардіозахисну та антикоагулянтну дії. </a:t>
            </a:r>
          </a:p>
          <a:p>
            <a:pPr marL="285750" indent="-285750">
              <a:buFont typeface="Wingdings" panose="05000000000000000000" pitchFamily="2" charset="2"/>
              <a:buChar char="Ø"/>
            </a:pPr>
            <a:r>
              <a:rPr lang="uk-UA" sz="1600" dirty="0" smtClean="0">
                <a:solidFill>
                  <a:schemeClr val="bg1"/>
                </a:solidFill>
                <a:latin typeface="Times New Roman" panose="02020603050405020304" pitchFamily="18" charset="0"/>
                <a:cs typeface="Times New Roman" panose="02020603050405020304" pitchFamily="18" charset="0"/>
              </a:rPr>
              <a:t>вітамін </a:t>
            </a:r>
            <a:r>
              <a:rPr lang="uk-UA" sz="1600" dirty="0">
                <a:solidFill>
                  <a:schemeClr val="bg1"/>
                </a:solidFill>
                <a:latin typeface="Times New Roman" panose="02020603050405020304" pitchFamily="18" charset="0"/>
                <a:cs typeface="Times New Roman" panose="02020603050405020304" pitchFamily="18" charset="0"/>
              </a:rPr>
              <a:t>Е вважають найактивнішим антиоксидантом, що захищає клітинні мембрани від вільних радикалів, але, окислюючись, сам перетворюється на дуже активний вільний радикал. Окислена форма вітаміну Е відновлюється вітаміном С, і знову працює, як потужний антиоксидант! </a:t>
            </a:r>
          </a:p>
          <a:p>
            <a:pPr marL="285750" indent="-285750">
              <a:buFont typeface="Wingdings" panose="05000000000000000000" pitchFamily="2" charset="2"/>
              <a:buChar char="Ø"/>
            </a:pPr>
            <a:r>
              <a:rPr lang="uk-UA" sz="1600" dirty="0">
                <a:solidFill>
                  <a:schemeClr val="bg1"/>
                </a:solidFill>
                <a:latin typeface="Times New Roman" panose="02020603050405020304" pitchFamily="18" charset="0"/>
                <a:cs typeface="Times New Roman" panose="02020603050405020304" pitchFamily="18" charset="0"/>
              </a:rPr>
              <a:t>контролює біосинтез убіхінону (коферменту </a:t>
            </a:r>
            <a:r>
              <a:rPr lang="en-AU" sz="1600" dirty="0">
                <a:solidFill>
                  <a:schemeClr val="bg1"/>
                </a:solidFill>
                <a:latin typeface="Times New Roman" panose="02020603050405020304" pitchFamily="18" charset="0"/>
                <a:cs typeface="Times New Roman" panose="02020603050405020304" pitchFamily="18" charset="0"/>
              </a:rPr>
              <a:t>Q10) - </a:t>
            </a:r>
            <a:r>
              <a:rPr lang="uk-UA" sz="1600" dirty="0">
                <a:solidFill>
                  <a:schemeClr val="bg1"/>
                </a:solidFill>
                <a:latin typeface="Times New Roman" panose="02020603050405020304" pitchFamily="18" charset="0"/>
                <a:cs typeface="Times New Roman" panose="02020603050405020304" pitchFamily="18" charset="0"/>
              </a:rPr>
              <a:t>антиоксиданту і компонента дихального ланцюга мітохондрій, міозинової та кальцієвої АТФ-ази, необхідної для скорочення м'язової тканини, каталази і пероксидази, що беруть участь у нейтралізації перекисів, а також гема (утворення еритроцитів), що входить до складу гемоглобіну і міоглобіну. під впливом вітаміну Е відбувається синтез білків: колагену, скорочувальних білків у скелетних, гладких м'язах і міокарді, білків слизових оболонок і плаценти, синтез ферментів і гонадотропних гормонів. </a:t>
            </a:r>
          </a:p>
          <a:p>
            <a:pPr marL="285750" indent="-285750">
              <a:buFont typeface="Wingdings" panose="05000000000000000000" pitchFamily="2" charset="2"/>
              <a:buChar char="Ø"/>
            </a:pPr>
            <a:r>
              <a:rPr lang="uk-UA" sz="1600" dirty="0" smtClean="0">
                <a:solidFill>
                  <a:schemeClr val="bg1"/>
                </a:solidFill>
                <a:latin typeface="Times New Roman" panose="02020603050405020304" pitchFamily="18" charset="0"/>
                <a:cs typeface="Times New Roman" panose="02020603050405020304" pitchFamily="18" charset="0"/>
              </a:rPr>
              <a:t>має </a:t>
            </a:r>
            <a:r>
              <a:rPr lang="uk-UA" sz="1600" dirty="0">
                <a:solidFill>
                  <a:schemeClr val="bg1"/>
                </a:solidFill>
                <a:latin typeface="Times New Roman" panose="02020603050405020304" pitchFamily="18" charset="0"/>
                <a:cs typeface="Times New Roman" panose="02020603050405020304" pitchFamily="18" charset="0"/>
              </a:rPr>
              <a:t>здатність пригнічувати активність фосфоліпази А2 лізосом, яка руйнує фосфоліпіди клітинних мембран. Знижує рівень інсуліну та тригліцеридів, в'язкість крові, запобігаючи серцевим нападам і розвитку атеросклерозу. </a:t>
            </a:r>
          </a:p>
          <a:p>
            <a:pPr marL="285750" indent="-285750">
              <a:buFont typeface="Wingdings" panose="05000000000000000000" pitchFamily="2" charset="2"/>
              <a:buChar char="Ø"/>
            </a:pPr>
            <a:r>
              <a:rPr lang="uk-UA" sz="1600" dirty="0" smtClean="0">
                <a:solidFill>
                  <a:schemeClr val="bg1"/>
                </a:solidFill>
                <a:latin typeface="Times New Roman" panose="02020603050405020304" pitchFamily="18" charset="0"/>
                <a:cs typeface="Times New Roman" panose="02020603050405020304" pitchFamily="18" charset="0"/>
              </a:rPr>
              <a:t>полегшує </a:t>
            </a:r>
            <a:r>
              <a:rPr lang="uk-UA" sz="1600" dirty="0">
                <a:solidFill>
                  <a:schemeClr val="bg1"/>
                </a:solidFill>
                <a:latin typeface="Times New Roman" panose="02020603050405020304" pitchFamily="18" charset="0"/>
                <a:cs typeface="Times New Roman" panose="02020603050405020304" pitchFamily="18" charset="0"/>
              </a:rPr>
              <a:t>тяжкість клімактеричних симптомів. </a:t>
            </a:r>
          </a:p>
          <a:p>
            <a:pPr marL="285750" indent="-285750">
              <a:buFont typeface="Wingdings" panose="05000000000000000000" pitchFamily="2" charset="2"/>
              <a:buChar char="Ø"/>
            </a:pPr>
            <a:r>
              <a:rPr lang="uk-UA" sz="1600" dirty="0" smtClean="0">
                <a:solidFill>
                  <a:schemeClr val="bg1"/>
                </a:solidFill>
                <a:latin typeface="Times New Roman" panose="02020603050405020304" pitchFamily="18" charset="0"/>
                <a:cs typeface="Times New Roman" panose="02020603050405020304" pitchFamily="18" charset="0"/>
              </a:rPr>
              <a:t>чинить </a:t>
            </a:r>
            <a:r>
              <a:rPr lang="uk-UA" sz="1600" dirty="0">
                <a:solidFill>
                  <a:schemeClr val="bg1"/>
                </a:solidFill>
                <a:latin typeface="Times New Roman" panose="02020603050405020304" pitchFamily="18" charset="0"/>
                <a:cs typeface="Times New Roman" panose="02020603050405020304" pitchFamily="18" charset="0"/>
              </a:rPr>
              <a:t>гістогенну дію, визначає сексуальну поведінку та репродуктивну функцію</a:t>
            </a:r>
            <a:r>
              <a:rPr lang="uk-UA" sz="1600" dirty="0" smtClean="0">
                <a:solidFill>
                  <a:schemeClr val="bg1"/>
                </a:solidFill>
                <a:latin typeface="Times New Roman" panose="02020603050405020304" pitchFamily="18" charset="0"/>
                <a:cs typeface="Times New Roman" panose="02020603050405020304" pitchFamily="18" charset="0"/>
              </a:rPr>
              <a:t>.</a:t>
            </a:r>
            <a:endParaRPr lang="uk-UA" sz="1600" b="1" dirty="0" smtClean="0">
              <a:solidFill>
                <a:schemeClr val="bg1"/>
              </a:solidFill>
              <a:latin typeface="Times New Roman" panose="02020603050405020304" pitchFamily="18" charset="0"/>
              <a:cs typeface="Times New Roman" panose="02020603050405020304" pitchFamily="18" charset="0"/>
            </a:endParaRPr>
          </a:p>
          <a:p>
            <a:r>
              <a:rPr lang="uk-UA" sz="1600" b="1" dirty="0" smtClean="0">
                <a:solidFill>
                  <a:srgbClr val="FF0000"/>
                </a:solidFill>
                <a:latin typeface="Times New Roman" panose="02020603050405020304" pitchFamily="18" charset="0"/>
                <a:cs typeface="Times New Roman" panose="02020603050405020304" pitchFamily="18" charset="0"/>
              </a:rPr>
              <a:t>Харчовими джерелами вітаміну Е є</a:t>
            </a:r>
            <a:r>
              <a:rPr lang="uk-UA" sz="1600" b="1" dirty="0" smtClean="0">
                <a:solidFill>
                  <a:schemeClr val="bg1"/>
                </a:solidFill>
                <a:latin typeface="Times New Roman" panose="02020603050405020304" pitchFamily="18" charset="0"/>
                <a:cs typeface="Times New Roman" panose="02020603050405020304" pitchFamily="18" charset="0"/>
              </a:rPr>
              <a:t> </a:t>
            </a:r>
            <a:r>
              <a:rPr lang="uk-UA" sz="1600" dirty="0" smtClean="0">
                <a:solidFill>
                  <a:schemeClr val="bg1"/>
                </a:solidFill>
                <a:latin typeface="Times New Roman" panose="02020603050405020304" pitchFamily="18" charset="0"/>
                <a:cs typeface="Times New Roman" panose="02020603050405020304" pitchFamily="18" charset="0"/>
              </a:rPr>
              <a:t>нерафіновані рослинні олії – оливкова, соєва, соняшникова, пальмова, арахісова, кукурудзяна, обліпихова; горіхи – мигдаль, арахіс; зернові та бобові паростки – пшениці, жита, гороху; ячмінні та рисові висівки; овочі – спаржева капуста, томати, салат, горох, шпинат, зелень петрушки, насіння шипшини; печінка, яєчний жовток. </a:t>
            </a:r>
            <a:r>
              <a:rPr lang="uk-UA" sz="1600" dirty="0" smtClean="0">
                <a:latin typeface="Times New Roman" panose="02020603050405020304" pitchFamily="18" charset="0"/>
                <a:cs typeface="Times New Roman" panose="02020603050405020304" pitchFamily="18" charset="0"/>
              </a:rPr>
              <a:t/>
            </a:r>
            <a:br>
              <a:rPr lang="uk-UA" sz="1600" dirty="0" smtClean="0">
                <a:latin typeface="Times New Roman" panose="02020603050405020304" pitchFamily="18" charset="0"/>
                <a:cs typeface="Times New Roman" panose="02020603050405020304" pitchFamily="18" charset="0"/>
              </a:rPr>
            </a:br>
            <a:endParaRPr lang="uk-UA" sz="1600" b="1" dirty="0" smtClean="0">
              <a:solidFill>
                <a:schemeClr val="bg1"/>
              </a:solidFill>
              <a:latin typeface="Times New Roman" panose="02020603050405020304" pitchFamily="18" charset="0"/>
              <a:cs typeface="Times New Roman" panose="02020603050405020304" pitchFamily="18" charset="0"/>
            </a:endParaRPr>
          </a:p>
        </p:txBody>
      </p:sp>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441590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34708" y="486810"/>
            <a:ext cx="11820443" cy="590931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effectLst>
            <a:glow rad="228600">
              <a:schemeClr val="accent6">
                <a:satMod val="175000"/>
                <a:alpha val="40000"/>
              </a:schemeClr>
            </a:glow>
          </a:effectLst>
        </p:spPr>
        <p:txBody>
          <a:bodyPr wrap="square">
            <a:spAutoFit/>
          </a:bodyPr>
          <a:lstStyle/>
          <a:p>
            <a:r>
              <a:rPr lang="uk-UA" sz="4400" b="1" dirty="0" smtClean="0">
                <a:solidFill>
                  <a:schemeClr val="bg1"/>
                </a:solidFill>
                <a:latin typeface="Times New Roman" panose="02020603050405020304" pitchFamily="18" charset="0"/>
                <a:cs typeface="Times New Roman" panose="02020603050405020304" pitchFamily="18" charset="0"/>
              </a:rPr>
              <a:t>Вітамін </a:t>
            </a:r>
            <a:r>
              <a:rPr lang="uk-UA" sz="4400" b="1" dirty="0">
                <a:solidFill>
                  <a:schemeClr val="bg1"/>
                </a:solidFill>
                <a:latin typeface="Times New Roman" panose="02020603050405020304" pitchFamily="18" charset="0"/>
                <a:cs typeface="Times New Roman" panose="02020603050405020304" pitchFamily="18" charset="0"/>
              </a:rPr>
              <a:t>К</a:t>
            </a:r>
            <a:r>
              <a:rPr lang="uk-UA" dirty="0">
                <a:solidFill>
                  <a:schemeClr val="bg1"/>
                </a:solidFill>
                <a:latin typeface="Times New Roman" panose="02020603050405020304" pitchFamily="18" charset="0"/>
                <a:cs typeface="Times New Roman" panose="02020603050405020304" pitchFamily="18" charset="0"/>
              </a:rPr>
              <a:t> – </a:t>
            </a:r>
            <a:r>
              <a:rPr lang="uk-UA" sz="1600" b="1" dirty="0" smtClean="0">
                <a:solidFill>
                  <a:schemeClr val="bg1"/>
                </a:solidFill>
                <a:latin typeface="Times New Roman" pitchFamily="18" charset="0"/>
                <a:cs typeface="Times New Roman" pitchFamily="18" charset="0"/>
              </a:rPr>
              <a:t>Добова норма вітаміну К </a:t>
            </a:r>
            <a:r>
              <a:rPr lang="uk-UA" sz="1600" dirty="0" smtClean="0">
                <a:solidFill>
                  <a:schemeClr val="bg1"/>
                </a:solidFill>
                <a:latin typeface="Times New Roman" pitchFamily="18" charset="0"/>
                <a:cs typeface="Times New Roman" pitchFamily="18" charset="0"/>
              </a:rPr>
              <a:t>для дорослих віком від 19 років становить 120 мікрограмів (мкг) для чоловіків та 90 мкг для жінок, а також для вагітних і мам, які годують грудьми.</a:t>
            </a:r>
          </a:p>
          <a:p>
            <a:r>
              <a:rPr lang="uk-UA" sz="1600" dirty="0" smtClean="0">
                <a:solidFill>
                  <a:schemeClr val="bg1"/>
                </a:solidFill>
                <a:latin typeface="Times New Roman" pitchFamily="18" charset="0"/>
                <a:cs typeface="Times New Roman" pitchFamily="18" charset="0"/>
              </a:rPr>
              <a:t>Вітамін К – це група сполук, що поділяється на вітамін </a:t>
            </a:r>
            <a:r>
              <a:rPr lang="uk-UA" sz="1600" b="1" dirty="0" smtClean="0">
                <a:solidFill>
                  <a:schemeClr val="bg1"/>
                </a:solidFill>
                <a:latin typeface="Times New Roman" pitchFamily="18" charset="0"/>
                <a:cs typeface="Times New Roman" pitchFamily="18" charset="0"/>
              </a:rPr>
              <a:t>К1 (філохінон) та К2 (менахінон).</a:t>
            </a:r>
          </a:p>
          <a:p>
            <a:r>
              <a:rPr lang="uk-UA" sz="1600" b="1" dirty="0" smtClean="0">
                <a:solidFill>
                  <a:schemeClr val="bg1"/>
                </a:solidFill>
                <a:latin typeface="Times New Roman" pitchFamily="18" charset="0"/>
                <a:cs typeface="Times New Roman" pitchFamily="18" charset="0"/>
              </a:rPr>
              <a:t>Вітамін К1</a:t>
            </a:r>
            <a:r>
              <a:rPr lang="uk-UA" sz="1600" dirty="0" smtClean="0">
                <a:solidFill>
                  <a:schemeClr val="bg1"/>
                </a:solidFill>
                <a:latin typeface="Times New Roman" pitchFamily="18" charset="0"/>
                <a:cs typeface="Times New Roman" pitchFamily="18" charset="0"/>
              </a:rPr>
              <a:t>, найпоширеніша форма, міститься в рослинній їжі, особливо в темній листовій зелені. </a:t>
            </a:r>
          </a:p>
          <a:p>
            <a:r>
              <a:rPr lang="uk-UA" sz="1600" b="1" dirty="0" smtClean="0">
                <a:solidFill>
                  <a:schemeClr val="bg1"/>
                </a:solidFill>
                <a:latin typeface="Times New Roman" pitchFamily="18" charset="0"/>
                <a:cs typeface="Times New Roman" pitchFamily="18" charset="0"/>
              </a:rPr>
              <a:t>Вітамін К2 </a:t>
            </a:r>
            <a:r>
              <a:rPr lang="uk-UA" sz="1600" dirty="0" smtClean="0">
                <a:solidFill>
                  <a:schemeClr val="bg1"/>
                </a:solidFill>
                <a:latin typeface="Times New Roman" pitchFamily="18" charset="0"/>
                <a:cs typeface="Times New Roman" pitchFamily="18" charset="0"/>
              </a:rPr>
              <a:t>міститься переважно у тваринній їжі.</a:t>
            </a:r>
          </a:p>
          <a:p>
            <a:r>
              <a:rPr lang="uk-UA" sz="1600" dirty="0" smtClean="0">
                <a:solidFill>
                  <a:schemeClr val="bg1"/>
                </a:solidFill>
                <a:latin typeface="Times New Roman" pitchFamily="18" charset="0"/>
                <a:cs typeface="Times New Roman" pitchFamily="18" charset="0"/>
              </a:rPr>
              <a:t>Вітамін К належить до групи жиророзчинних сполук, які беруть участь у:</a:t>
            </a:r>
          </a:p>
          <a:p>
            <a:r>
              <a:rPr lang="uk-UA" sz="1600" dirty="0" smtClean="0">
                <a:solidFill>
                  <a:schemeClr val="bg1"/>
                </a:solidFill>
                <a:latin typeface="Times New Roman" pitchFamily="18" charset="0"/>
                <a:cs typeface="Times New Roman" pitchFamily="18" charset="0"/>
              </a:rPr>
              <a:t>згортанні крові; </a:t>
            </a:r>
          </a:p>
          <a:p>
            <a:r>
              <a:rPr lang="uk-UA" sz="1600" dirty="0" smtClean="0">
                <a:solidFill>
                  <a:schemeClr val="bg1"/>
                </a:solidFill>
                <a:latin typeface="Times New Roman" pitchFamily="18" charset="0"/>
                <a:cs typeface="Times New Roman" pitchFamily="18" charset="0"/>
              </a:rPr>
              <a:t>розвитку кісткової тканини; </a:t>
            </a:r>
          </a:p>
          <a:p>
            <a:r>
              <a:rPr lang="uk-UA" sz="1600" dirty="0" smtClean="0">
                <a:solidFill>
                  <a:schemeClr val="bg1"/>
                </a:solidFill>
                <a:latin typeface="Times New Roman" pitchFamily="18" charset="0"/>
                <a:cs typeface="Times New Roman" pitchFamily="18" charset="0"/>
              </a:rPr>
              <a:t>підтримці здоров'я серцево-судинної системи. </a:t>
            </a:r>
          </a:p>
          <a:p>
            <a:r>
              <a:rPr lang="uk-UA" sz="1600" dirty="0" smtClean="0">
                <a:solidFill>
                  <a:schemeClr val="bg1"/>
                </a:solidFill>
                <a:latin typeface="Times New Roman" pitchFamily="18" charset="0"/>
                <a:cs typeface="Times New Roman" pitchFamily="18" charset="0"/>
              </a:rPr>
              <a:t>бере участь у виробленні білків, необхідних для згортання крові та побудови кісток: </a:t>
            </a:r>
          </a:p>
          <a:p>
            <a:r>
              <a:rPr lang="uk-UA" sz="1600" dirty="0" smtClean="0">
                <a:solidFill>
                  <a:schemeClr val="bg1"/>
                </a:solidFill>
                <a:latin typeface="Times New Roman" pitchFamily="18" charset="0"/>
                <a:cs typeface="Times New Roman" pitchFamily="18" charset="0"/>
              </a:rPr>
              <a:t>протромбін – залежний від вітаміну К білок, який бере безпосередню участь у згортанні крові; </a:t>
            </a:r>
          </a:p>
          <a:p>
            <a:r>
              <a:rPr lang="uk-UA" sz="1600" dirty="0" smtClean="0">
                <a:solidFill>
                  <a:schemeClr val="bg1"/>
                </a:solidFill>
                <a:latin typeface="Times New Roman" pitchFamily="18" charset="0"/>
                <a:cs typeface="Times New Roman" pitchFamily="18" charset="0"/>
              </a:rPr>
              <a:t>остеокальцин – білок, який потребує вітаміну К для формування здорової кісткової тканини.</a:t>
            </a:r>
          </a:p>
          <a:p>
            <a:r>
              <a:rPr lang="uk-UA" sz="1600" b="1" dirty="0" smtClean="0">
                <a:solidFill>
                  <a:schemeClr val="bg1"/>
                </a:solidFill>
                <a:latin typeface="Times New Roman" pitchFamily="18" charset="0"/>
                <a:cs typeface="Times New Roman" pitchFamily="18" charset="0"/>
              </a:rPr>
              <a:t>Дефіцит вітаміну К може сприяти:</a:t>
            </a:r>
          </a:p>
          <a:p>
            <a:pPr>
              <a:buFont typeface="Wingdings" pitchFamily="2" charset="2"/>
              <a:buChar char="Ø"/>
            </a:pPr>
            <a:r>
              <a:rPr lang="uk-UA" sz="1600" dirty="0" smtClean="0">
                <a:solidFill>
                  <a:schemeClr val="bg1"/>
                </a:solidFill>
                <a:latin typeface="Times New Roman" pitchFamily="18" charset="0"/>
                <a:cs typeface="Times New Roman" pitchFamily="18" charset="0"/>
              </a:rPr>
              <a:t>значним кровотечам; </a:t>
            </a:r>
          </a:p>
          <a:p>
            <a:pPr>
              <a:buFont typeface="Wingdings" pitchFamily="2" charset="2"/>
              <a:buChar char="Ø"/>
            </a:pPr>
            <a:r>
              <a:rPr lang="uk-UA" sz="1600" dirty="0" smtClean="0">
                <a:solidFill>
                  <a:schemeClr val="bg1"/>
                </a:solidFill>
                <a:latin typeface="Times New Roman" pitchFamily="18" charset="0"/>
                <a:cs typeface="Times New Roman" pitchFamily="18" charset="0"/>
              </a:rPr>
              <a:t>поганому розвитку кісток; </a:t>
            </a:r>
          </a:p>
          <a:p>
            <a:pPr>
              <a:buFont typeface="Wingdings" pitchFamily="2" charset="2"/>
              <a:buChar char="Ø"/>
            </a:pPr>
            <a:r>
              <a:rPr lang="uk-UA" sz="1600" dirty="0" smtClean="0">
                <a:solidFill>
                  <a:schemeClr val="bg1"/>
                </a:solidFill>
                <a:latin typeface="Times New Roman" pitchFamily="18" charset="0"/>
                <a:cs typeface="Times New Roman" pitchFamily="18" charset="0"/>
              </a:rPr>
              <a:t>остеопорозу;</a:t>
            </a:r>
          </a:p>
          <a:p>
            <a:pPr>
              <a:buFont typeface="Wingdings" pitchFamily="2" charset="2"/>
              <a:buChar char="Ø"/>
            </a:pPr>
            <a:r>
              <a:rPr lang="uk-UA" sz="1600" dirty="0" smtClean="0">
                <a:solidFill>
                  <a:schemeClr val="bg1"/>
                </a:solidFill>
                <a:latin typeface="Times New Roman" pitchFamily="18" charset="0"/>
                <a:cs typeface="Times New Roman" pitchFamily="18" charset="0"/>
              </a:rPr>
              <a:t>підвищеному ризику серцево-судинних захворювань.</a:t>
            </a:r>
            <a:r>
              <a:rPr lang="ru-RU" sz="1600" dirty="0">
                <a:latin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cs typeface="Times New Roman" panose="02020603050405020304" pitchFamily="18" charset="0"/>
            </a:endParaRPr>
          </a:p>
          <a:p>
            <a:r>
              <a:rPr lang="ru-RU" sz="1600" b="1" dirty="0" smtClean="0">
                <a:solidFill>
                  <a:schemeClr val="bg1"/>
                </a:solidFill>
                <a:latin typeface="Times New Roman" panose="02020603050405020304" pitchFamily="18" charset="0"/>
                <a:cs typeface="Times New Roman" panose="02020603050405020304" pitchFamily="18" charset="0"/>
              </a:rPr>
              <a:t>Природні Джерела</a:t>
            </a:r>
            <a:r>
              <a:rPr lang="ru-RU" sz="1600" dirty="0" smtClean="0">
                <a:solidFill>
                  <a:schemeClr val="bg1"/>
                </a:solidFill>
                <a:latin typeface="Times New Roman" panose="02020603050405020304" pitchFamily="18" charset="0"/>
                <a:cs typeface="Times New Roman" panose="02020603050405020304" pitchFamily="18" charset="0"/>
              </a:rPr>
              <a:t>: зелені листові овочі, </a:t>
            </a:r>
            <a:r>
              <a:rPr lang="ru-RU" sz="1600" dirty="0">
                <a:solidFill>
                  <a:schemeClr val="bg1"/>
                </a:solidFill>
                <a:latin typeface="Times New Roman" panose="02020603050405020304" pitchFamily="18" charset="0"/>
                <a:cs typeface="Times New Roman" panose="02020603050405020304" pitchFamily="18" charset="0"/>
              </a:rPr>
              <a:t>таких як шпинат і латук; у зеленому чаї; у капустяних - кормовій капусті, білоголової, цвітної, броколі, брюссельській капусті; у таких рослинах, як кропива, рутка лікарська, пшениця (висівки) та інші злаки, гарбуз, авокадо, у деяких фруктах, як-от ківі та банани; у м'ясі; коров'ячому молоці та молочних продуктах; яйцях; сої та продуктах із </a:t>
            </a:r>
            <a:r>
              <a:rPr lang="ru-RU" sz="1600" dirty="0" smtClean="0">
                <a:solidFill>
                  <a:schemeClr val="bg1"/>
                </a:solidFill>
                <a:latin typeface="Times New Roman" panose="02020603050405020304" pitchFamily="18" charset="0"/>
                <a:cs typeface="Times New Roman" panose="02020603050405020304" pitchFamily="18" charset="0"/>
              </a:rPr>
              <a:t>неї. </a:t>
            </a:r>
            <a:endParaRPr lang="uk-UA" sz="1600" dirty="0" smtClean="0">
              <a:solidFill>
                <a:schemeClr val="bg1"/>
              </a:solidFill>
              <a:latin typeface="Times New Roman" pitchFamily="18" charset="0"/>
              <a:cs typeface="Times New Roman" pitchFamily="18" charset="0"/>
            </a:endParaRPr>
          </a:p>
          <a:p>
            <a:endParaRPr lang="uk-UA" sz="1400" dirty="0" smtClean="0">
              <a:solidFill>
                <a:schemeClr val="bg1"/>
              </a:solidFill>
              <a:latin typeface="Times New Roman" pitchFamily="18" charset="0"/>
              <a:cs typeface="Times New Roman" pitchFamily="18" charset="0"/>
            </a:endParaRPr>
          </a:p>
          <a:p>
            <a:endParaRPr lang="uk-UA" sz="1600" dirty="0" smtClean="0">
              <a:solidFill>
                <a:schemeClr val="bg1"/>
              </a:solidFill>
              <a:latin typeface="Times New Roman" panose="02020603050405020304" pitchFamily="18" charset="0"/>
              <a:cs typeface="Times New Roman" panose="02020603050405020304" pitchFamily="18" charset="0"/>
            </a:endParaRPr>
          </a:p>
        </p:txBody>
      </p:sp>
      <p:pic>
        <p:nvPicPr>
          <p:cNvPr id="4" name="Рисунок 3" descr="https://life.pravda.com.ua/images/doc/7/e/7e71b0b-lightsource-depositphotos.jpg"/>
          <p:cNvPicPr/>
          <p:nvPr/>
        </p:nvPicPr>
        <p:blipFill>
          <a:blip r:embed="rId2"/>
          <a:srcRect/>
          <a:stretch>
            <a:fillRect/>
          </a:stretch>
        </p:blipFill>
        <p:spPr bwMode="auto">
          <a:xfrm>
            <a:off x="8543680" y="2904582"/>
            <a:ext cx="3390900" cy="2245629"/>
          </a:xfrm>
          <a:prstGeom prst="rect">
            <a:avLst/>
          </a:prstGeom>
          <a:noFill/>
          <a:ln w="9525">
            <a:noFill/>
            <a:miter lim="800000"/>
            <a:headEnd/>
            <a:tailEnd/>
          </a:ln>
          <a:effectLst>
            <a:glow rad="228600">
              <a:schemeClr val="accent6">
                <a:satMod val="175000"/>
                <a:alpha val="40000"/>
              </a:schemeClr>
            </a:glow>
          </a:effectLst>
        </p:spPr>
      </p:pic>
      <p:pic>
        <p:nvPicPr>
          <p:cNvPr id="9" name="Рисунок 8" descr="Вітамін К-2 (Менахінон): користь для організму і як застосовувати - Блог  Belo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536" y="1120083"/>
            <a:ext cx="3024044" cy="1716405"/>
          </a:xfrm>
          <a:prstGeom prst="rect">
            <a:avLst/>
          </a:prstGeom>
          <a:noFill/>
          <a:ln>
            <a:noFill/>
          </a:ln>
          <a:effectLst>
            <a:glow rad="228600">
              <a:schemeClr val="accent6">
                <a:satMod val="175000"/>
                <a:alpha val="40000"/>
              </a:schemeClr>
            </a:glow>
          </a:effectLst>
        </p:spPr>
      </p:pic>
    </p:spTree>
    <p:extLst>
      <p:ext uri="{BB962C8B-B14F-4D97-AF65-F5344CB8AC3E}">
        <p14:creationId xmlns:p14="http://schemas.microsoft.com/office/powerpoint/2010/main" val="32469929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Тіамін: який це вітамін, для чого потрібен, в чому міститься, як приймати"/>
          <p:cNvPicPr/>
          <p:nvPr/>
        </p:nvPicPr>
        <p:blipFill>
          <a:blip r:embed="rId2"/>
          <a:srcRect/>
          <a:stretch>
            <a:fillRect/>
          </a:stretch>
        </p:blipFill>
        <p:spPr bwMode="auto">
          <a:xfrm>
            <a:off x="8391389" y="4902926"/>
            <a:ext cx="3652565" cy="1795463"/>
          </a:xfrm>
          <a:prstGeom prst="rect">
            <a:avLst/>
          </a:prstGeom>
          <a:noFill/>
          <a:ln w="9525">
            <a:noFill/>
            <a:miter lim="800000"/>
            <a:headEnd/>
            <a:tailEnd/>
          </a:ln>
          <a:effectLst>
            <a:glow rad="228600">
              <a:schemeClr val="accent5">
                <a:satMod val="175000"/>
                <a:alpha val="40000"/>
              </a:schemeClr>
            </a:glow>
          </a:effectLst>
        </p:spPr>
      </p:pic>
      <p:sp>
        <p:nvSpPr>
          <p:cNvPr id="2" name="Прямокутник 1"/>
          <p:cNvSpPr/>
          <p:nvPr/>
        </p:nvSpPr>
        <p:spPr>
          <a:xfrm>
            <a:off x="141599" y="168463"/>
            <a:ext cx="11939451" cy="46474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uk-UA" sz="4400" b="1" dirty="0">
                <a:solidFill>
                  <a:schemeClr val="bg1"/>
                </a:solidFill>
                <a:latin typeface="Times New Roman" panose="02020603050405020304" pitchFamily="18" charset="0"/>
                <a:cs typeface="Times New Roman" panose="02020603050405020304" pitchFamily="18" charset="0"/>
              </a:rPr>
              <a:t>Вітамін </a:t>
            </a:r>
            <a:r>
              <a:rPr lang="uk-UA" sz="4400" b="1" dirty="0">
                <a:solidFill>
                  <a:srgbClr val="C00000"/>
                </a:solidFill>
                <a:latin typeface="Times New Roman" panose="02020603050405020304" pitchFamily="18" charset="0"/>
                <a:cs typeface="Times New Roman" panose="02020603050405020304" pitchFamily="18" charset="0"/>
              </a:rPr>
              <a:t>В</a:t>
            </a:r>
            <a:r>
              <a:rPr lang="uk-UA" sz="4400" b="1" baseline="-25000" dirty="0">
                <a:solidFill>
                  <a:srgbClr val="C00000"/>
                </a:solidFill>
                <a:latin typeface="Times New Roman" panose="02020603050405020304" pitchFamily="18" charset="0"/>
                <a:cs typeface="Times New Roman" panose="02020603050405020304" pitchFamily="18" charset="0"/>
              </a:rPr>
              <a:t>1</a:t>
            </a:r>
            <a:r>
              <a:rPr lang="uk-UA" sz="4400" dirty="0">
                <a:solidFill>
                  <a:schemeClr val="bg1"/>
                </a:solidFill>
                <a:latin typeface="Times New Roman" panose="02020603050405020304" pitchFamily="18" charset="0"/>
                <a:cs typeface="Times New Roman" panose="02020603050405020304" pitchFamily="18" charset="0"/>
              </a:rPr>
              <a:t> (тіамін). </a:t>
            </a:r>
            <a:r>
              <a:rPr lang="uk-UA" sz="1600" b="1" dirty="0" smtClean="0">
                <a:solidFill>
                  <a:schemeClr val="bg1"/>
                </a:solidFill>
                <a:latin typeface="Times New Roman" pitchFamily="18" charset="0"/>
                <a:cs typeface="Times New Roman" pitchFamily="18" charset="0"/>
              </a:rPr>
              <a:t>Добова потреба організму: </a:t>
            </a:r>
            <a:r>
              <a:rPr lang="uk-UA" sz="1600" dirty="0" smtClean="0">
                <a:solidFill>
                  <a:schemeClr val="bg1"/>
                </a:solidFill>
                <a:latin typeface="Times New Roman" pitchFamily="18" charset="0"/>
                <a:cs typeface="Times New Roman" pitchFamily="18" charset="0"/>
              </a:rPr>
              <a:t>(19-50  років) </a:t>
            </a:r>
            <a:r>
              <a:rPr lang="uk-UA" sz="1600" dirty="0" smtClean="0">
                <a:solidFill>
                  <a:srgbClr val="C00000"/>
                </a:solidFill>
                <a:latin typeface="Times New Roman" pitchFamily="18" charset="0"/>
                <a:cs typeface="Times New Roman" pitchFamily="18" charset="0"/>
              </a:rPr>
              <a:t>Чоловіки: 1,2 мг Жінки: 1,1мг </a:t>
            </a:r>
          </a:p>
          <a:p>
            <a:r>
              <a:rPr lang="uk-UA" sz="1400" dirty="0" smtClean="0">
                <a:solidFill>
                  <a:schemeClr val="bg1"/>
                </a:solidFill>
                <a:latin typeface="Times New Roman" pitchFamily="18" charset="0"/>
                <a:cs typeface="Times New Roman" pitchFamily="18" charset="0"/>
              </a:rPr>
              <a:t>водорозчинний вітамін , який грає важливу роль в метаболізмі . Тіамін необхідний для нормального росту і розвитку , а також для підтримки діяльності нервової , травної та серцево - судинної систем.</a:t>
            </a:r>
          </a:p>
          <a:p>
            <a:r>
              <a:rPr lang="ru-RU" sz="1400" dirty="0" smtClean="0">
                <a:solidFill>
                  <a:schemeClr val="bg1"/>
                </a:solidFill>
                <a:latin typeface="Times New Roman" pitchFamily="18" charset="0"/>
                <a:cs typeface="Times New Roman" pitchFamily="18" charset="0"/>
              </a:rPr>
              <a:t> </a:t>
            </a:r>
            <a:r>
              <a:rPr lang="uk-UA" sz="1400" b="1" dirty="0" smtClean="0">
                <a:solidFill>
                  <a:schemeClr val="bg1"/>
                </a:solidFill>
                <a:latin typeface="Times New Roman" panose="02020603050405020304" pitchFamily="18" charset="0"/>
                <a:cs typeface="Times New Roman" panose="02020603050405020304" pitchFamily="18" charset="0"/>
              </a:rPr>
              <a:t>Біологічна </a:t>
            </a:r>
            <a:r>
              <a:rPr lang="uk-UA" sz="1400" b="1" dirty="0">
                <a:solidFill>
                  <a:schemeClr val="bg1"/>
                </a:solidFill>
                <a:latin typeface="Times New Roman" panose="02020603050405020304" pitchFamily="18" charset="0"/>
                <a:cs typeface="Times New Roman" panose="02020603050405020304" pitchFamily="18" charset="0"/>
              </a:rPr>
              <a:t>роль </a:t>
            </a:r>
            <a:r>
              <a:rPr lang="uk-UA" sz="1400" b="1" dirty="0" smtClean="0">
                <a:solidFill>
                  <a:schemeClr val="bg1"/>
                </a:solidFill>
                <a:latin typeface="Times New Roman" pitchFamily="18" charset="0"/>
                <a:cs typeface="Times New Roman" pitchFamily="18" charset="0"/>
              </a:rPr>
              <a:t>тіаміну</a:t>
            </a:r>
          </a:p>
          <a:p>
            <a:r>
              <a:rPr lang="uk-UA" sz="1400" dirty="0" smtClean="0">
                <a:solidFill>
                  <a:schemeClr val="bg1"/>
                </a:solidFill>
                <a:latin typeface="Times New Roman" pitchFamily="18" charset="0"/>
                <a:cs typeface="Times New Roman" pitchFamily="18" charset="0"/>
              </a:rPr>
              <a:t>бере активну участь у багатьох </a:t>
            </a:r>
            <a:r>
              <a:rPr lang="uk-UA" sz="1400" b="1" dirty="0" smtClean="0">
                <a:solidFill>
                  <a:schemeClr val="bg1"/>
                </a:solidFill>
                <a:latin typeface="Times New Roman" pitchFamily="18" charset="0"/>
                <a:cs typeface="Times New Roman" pitchFamily="18" charset="0"/>
              </a:rPr>
              <a:t>метаболічних процесах </a:t>
            </a:r>
            <a:r>
              <a:rPr lang="uk-UA" sz="1400" dirty="0" smtClean="0">
                <a:solidFill>
                  <a:schemeClr val="bg1"/>
                </a:solidFill>
                <a:latin typeface="Times New Roman" pitchFamily="18" charset="0"/>
                <a:cs typeface="Times New Roman" pitchFamily="18" charset="0"/>
              </a:rPr>
              <a:t>, і робить вплив на роботу практично кожної клітини організму.</a:t>
            </a:r>
          </a:p>
          <a:p>
            <a:r>
              <a:rPr lang="uk-UA" sz="1400" dirty="0" smtClean="0">
                <a:solidFill>
                  <a:schemeClr val="bg1"/>
                </a:solidFill>
                <a:latin typeface="Times New Roman" pitchFamily="18" charset="0"/>
                <a:cs typeface="Times New Roman" pitchFamily="18" charset="0"/>
              </a:rPr>
              <a:t>особливо важливий для підтримки нормальної діяльності </a:t>
            </a:r>
            <a:r>
              <a:rPr lang="uk-UA" sz="1400" b="1" dirty="0" smtClean="0">
                <a:solidFill>
                  <a:schemeClr val="bg1"/>
                </a:solidFill>
                <a:latin typeface="Times New Roman" pitchFamily="18" charset="0"/>
                <a:cs typeface="Times New Roman" pitchFamily="18" charset="0"/>
              </a:rPr>
              <a:t>нервової системи. </a:t>
            </a:r>
            <a:r>
              <a:rPr lang="uk-UA" sz="1400" dirty="0" smtClean="0">
                <a:solidFill>
                  <a:schemeClr val="bg1"/>
                </a:solidFill>
                <a:latin typeface="Times New Roman" pitchFamily="18" charset="0"/>
                <a:cs typeface="Times New Roman" pitchFamily="18" charset="0"/>
              </a:rPr>
              <a:t>Якщо вітамін надходить в недостатній кількості , то порушується синтез медіатора ацетилхоліну , що, у підсумку , призводить до порушення функцій нервової , серцево – судинної , травної та ендокринної систем .</a:t>
            </a:r>
          </a:p>
          <a:p>
            <a:r>
              <a:rPr lang="uk-UA" sz="1400" dirty="0" smtClean="0">
                <a:solidFill>
                  <a:schemeClr val="bg1"/>
                </a:solidFill>
                <a:latin typeface="Times New Roman" pitchFamily="18" charset="0"/>
                <a:cs typeface="Times New Roman" pitchFamily="18" charset="0"/>
              </a:rPr>
              <a:t>В1 необхідний і для нормальної </a:t>
            </a:r>
            <a:r>
              <a:rPr lang="uk-UA" sz="1400" b="1" dirty="0" smtClean="0">
                <a:solidFill>
                  <a:schemeClr val="bg1"/>
                </a:solidFill>
                <a:latin typeface="Times New Roman" pitchFamily="18" charset="0"/>
                <a:cs typeface="Times New Roman" pitchFamily="18" charset="0"/>
              </a:rPr>
              <a:t>мозкової діяльності </a:t>
            </a:r>
            <a:r>
              <a:rPr lang="uk-UA" sz="1400" dirty="0" smtClean="0">
                <a:solidFill>
                  <a:schemeClr val="bg1"/>
                </a:solidFill>
                <a:latin typeface="Times New Roman" pitchFamily="18" charset="0"/>
                <a:cs typeface="Times New Roman" pitchFamily="18" charset="0"/>
              </a:rPr>
              <a:t>, так як нормалізує мозковий кровообіг , підвищує здатності людини до навчання</a:t>
            </a:r>
          </a:p>
          <a:p>
            <a:r>
              <a:rPr lang="uk-UA" sz="1400" dirty="0" smtClean="0">
                <a:solidFill>
                  <a:schemeClr val="bg1"/>
                </a:solidFill>
                <a:latin typeface="Times New Roman" pitchFamily="18" charset="0"/>
                <a:cs typeface="Times New Roman" pitchFamily="18" charset="0"/>
              </a:rPr>
              <a:t>бере участь у процесах кровотворення. </a:t>
            </a:r>
          </a:p>
          <a:p>
            <a:r>
              <a:rPr lang="uk-UA" sz="1400" dirty="0" smtClean="0">
                <a:solidFill>
                  <a:schemeClr val="bg1"/>
                </a:solidFill>
                <a:latin typeface="Times New Roman" pitchFamily="18" charset="0"/>
                <a:cs typeface="Times New Roman" pitchFamily="18" charset="0"/>
              </a:rPr>
              <a:t>має антиоксидантні властивості. Цей вітамін зменшує негативний вплив алкоголю і тютюну , захищає організм від інфекційних агентів , а також уповільнює процеси старіння.</a:t>
            </a:r>
          </a:p>
          <a:p>
            <a:r>
              <a:rPr lang="uk-UA" sz="1400" b="1" dirty="0" smtClean="0">
                <a:solidFill>
                  <a:srgbClr val="C00000"/>
                </a:solidFill>
                <a:latin typeface="Times New Roman" pitchFamily="18" charset="0"/>
                <a:cs typeface="Times New Roman" pitchFamily="18" charset="0"/>
              </a:rPr>
              <a:t>Симптоми при дефіциті тіаміну</a:t>
            </a:r>
            <a:endParaRPr lang="uk-UA" sz="1400" dirty="0" smtClean="0">
              <a:solidFill>
                <a:srgbClr val="C00000"/>
              </a:solidFill>
              <a:latin typeface="Times New Roman" pitchFamily="18" charset="0"/>
              <a:cs typeface="Times New Roman" pitchFamily="18" charset="0"/>
            </a:endParaRPr>
          </a:p>
          <a:p>
            <a:r>
              <a:rPr lang="uk-UA" sz="1400" dirty="0" smtClean="0">
                <a:solidFill>
                  <a:schemeClr val="bg1"/>
                </a:solidFill>
                <a:latin typeface="Times New Roman" pitchFamily="18" charset="0"/>
                <a:cs typeface="Times New Roman" pitchFamily="18" charset="0"/>
              </a:rPr>
              <a:t>втома; підвищена стомлюваність ; дратівливість ; плаксивість ;</a:t>
            </a:r>
          </a:p>
          <a:p>
            <a:r>
              <a:rPr lang="uk-UA" sz="1400" dirty="0" smtClean="0">
                <a:solidFill>
                  <a:schemeClr val="bg1"/>
                </a:solidFill>
                <a:latin typeface="Times New Roman" pitchFamily="18" charset="0"/>
                <a:cs typeface="Times New Roman" pitchFamily="18" charset="0"/>
              </a:rPr>
              <a:t>поганий настрій , депресія ;поганий апетит ;нудота ;погана координація ;задишка навіть при невеликих фізичних навантаженнях ;діарея та інші шлунково -кишкові розлади ;хвороба бери-бери – важке захворювання , яке на сьогоднішній день зустрічається досить рідко.</a:t>
            </a:r>
          </a:p>
          <a:p>
            <a:endParaRPr lang="uk-UA" sz="1400" dirty="0" smtClean="0">
              <a:solidFill>
                <a:schemeClr val="bg1"/>
              </a:solidFill>
              <a:latin typeface="Times New Roman" pitchFamily="18" charset="0"/>
              <a:cs typeface="Times New Roman" pitchFamily="18" charset="0"/>
            </a:endParaRPr>
          </a:p>
          <a:p>
            <a:endParaRPr lang="uk-UA" sz="1400" dirty="0">
              <a:solidFill>
                <a:schemeClr val="bg1"/>
              </a:solidFill>
              <a:latin typeface="Times New Roman" panose="02020603050405020304" pitchFamily="18" charset="0"/>
              <a:cs typeface="Times New Roman" panose="02020603050405020304" pitchFamily="18" charset="0"/>
            </a:endParaRPr>
          </a:p>
          <a:p>
            <a:r>
              <a:rPr lang="uk-UA" sz="1400" b="1" dirty="0" smtClean="0">
                <a:solidFill>
                  <a:srgbClr val="C00000"/>
                </a:solidFill>
                <a:latin typeface="Times New Roman" panose="02020603050405020304" pitchFamily="18" charset="0"/>
                <a:cs typeface="Times New Roman" panose="02020603050405020304" pitchFamily="18" charset="0"/>
              </a:rPr>
              <a:t>Природні джерела Вітамін</a:t>
            </a:r>
            <a:r>
              <a:rPr lang="uk-UA" sz="1400" b="1" dirty="0">
                <a:solidFill>
                  <a:srgbClr val="C00000"/>
                </a:solidFill>
                <a:latin typeface="Times New Roman" panose="02020603050405020304" pitchFamily="18" charset="0"/>
                <a:cs typeface="Times New Roman" panose="02020603050405020304" pitchFamily="18" charset="0"/>
              </a:rPr>
              <a:t> В</a:t>
            </a:r>
            <a:r>
              <a:rPr lang="uk-UA" sz="1400" b="1" baseline="-25000" dirty="0">
                <a:solidFill>
                  <a:srgbClr val="C00000"/>
                </a:solidFill>
                <a:latin typeface="Times New Roman" panose="02020603050405020304" pitchFamily="18" charset="0"/>
                <a:cs typeface="Times New Roman" panose="02020603050405020304" pitchFamily="18" charset="0"/>
              </a:rPr>
              <a:t>1</a:t>
            </a:r>
            <a:r>
              <a:rPr lang="uk-UA" sz="1400" dirty="0">
                <a:solidFill>
                  <a:schemeClr val="bg1"/>
                </a:solidFill>
                <a:latin typeface="Times New Roman" panose="02020603050405020304" pitchFamily="18" charset="0"/>
                <a:cs typeface="Times New Roman" panose="02020603050405020304" pitchFamily="18" charset="0"/>
              </a:rPr>
              <a:t> міститься у злакових і бобових культурах, хлібі та хлібобулочних виробах, крупах (гречана, вівсяна), печінці, субпродуктах</a:t>
            </a:r>
            <a:r>
              <a:rPr lang="uk-UA" sz="1400" dirty="0" smtClean="0">
                <a:solidFill>
                  <a:schemeClr val="bg1"/>
                </a:solidFill>
                <a:latin typeface="Times New Roman" panose="02020603050405020304" pitchFamily="18" charset="0"/>
                <a:cs typeface="Times New Roman" panose="02020603050405020304" pitchFamily="18" charset="0"/>
              </a:rPr>
              <a:t>, </a:t>
            </a:r>
            <a:r>
              <a:rPr lang="uk-UA" sz="1400" dirty="0">
                <a:solidFill>
                  <a:schemeClr val="bg1"/>
                </a:solidFill>
                <a:latin typeface="Times New Roman" panose="02020603050405020304" pitchFamily="18" charset="0"/>
                <a:cs typeface="Times New Roman" panose="02020603050405020304" pitchFamily="18" charset="0"/>
              </a:rPr>
              <a:t>картоплі, цвітній </a:t>
            </a:r>
            <a:r>
              <a:rPr lang="uk-UA" sz="1400" dirty="0" smtClean="0">
                <a:solidFill>
                  <a:schemeClr val="bg1"/>
                </a:solidFill>
                <a:latin typeface="Times New Roman" panose="02020603050405020304" pitchFamily="18" charset="0"/>
                <a:cs typeface="Times New Roman" panose="02020603050405020304" pitchFamily="18" charset="0"/>
              </a:rPr>
              <a:t>капусті,</a:t>
            </a:r>
            <a:r>
              <a:rPr lang="uk-UA" sz="1400" dirty="0" smtClean="0"/>
              <a:t> </a:t>
            </a:r>
            <a:r>
              <a:rPr lang="uk-UA" sz="1400" dirty="0" smtClean="0">
                <a:solidFill>
                  <a:schemeClr val="bg1"/>
                </a:solidFill>
                <a:latin typeface="Times New Roman" pitchFamily="18" charset="0"/>
                <a:cs typeface="Times New Roman" pitchFamily="18" charset="0"/>
              </a:rPr>
              <a:t>зеленому горошку, яйцях, свинині, квасолі, горіхах, коричневому рисі, патоці та дріжджах.  </a:t>
            </a:r>
            <a:endParaRPr lang="uk-UA" sz="1400" dirty="0">
              <a:solidFill>
                <a:schemeClr val="bg1"/>
              </a:solidFill>
              <a:latin typeface="Times New Roman" pitchFamily="18" charset="0"/>
              <a:cs typeface="Times New Roman" pitchFamily="18" charset="0"/>
            </a:endParaRPr>
          </a:p>
        </p:txBody>
      </p:sp>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6" name="Рисунок 5" descr="Що треба знати про тіамін - вітамін В1 :: Міський лікувально-діагностичний  центр м.Вінниця (МЛДЦ Вінниця)"/>
          <p:cNvPicPr/>
          <p:nvPr/>
        </p:nvPicPr>
        <p:blipFill>
          <a:blip r:embed="rId3"/>
          <a:srcRect/>
          <a:stretch>
            <a:fillRect/>
          </a:stretch>
        </p:blipFill>
        <p:spPr bwMode="auto">
          <a:xfrm>
            <a:off x="111305" y="4934970"/>
            <a:ext cx="3295650" cy="1812608"/>
          </a:xfrm>
          <a:prstGeom prst="rect">
            <a:avLst/>
          </a:prstGeom>
          <a:noFill/>
          <a:ln w="9525">
            <a:noFill/>
            <a:miter lim="800000"/>
            <a:headEnd/>
            <a:tailEnd/>
          </a:ln>
          <a:effectLst>
            <a:glow rad="228600">
              <a:schemeClr val="accent5">
                <a:satMod val="175000"/>
                <a:alpha val="40000"/>
              </a:schemeClr>
            </a:glow>
          </a:effectLst>
        </p:spPr>
      </p:pic>
      <p:pic>
        <p:nvPicPr>
          <p:cNvPr id="7" name="Рисунок 6" descr="Методині матеріали на тему: &quot;Вітаміни&quot;"/>
          <p:cNvPicPr/>
          <p:nvPr/>
        </p:nvPicPr>
        <p:blipFill>
          <a:blip r:embed="rId4"/>
          <a:srcRect/>
          <a:stretch>
            <a:fillRect/>
          </a:stretch>
        </p:blipFill>
        <p:spPr bwMode="auto">
          <a:xfrm>
            <a:off x="3971109" y="4920344"/>
            <a:ext cx="4136571" cy="1789611"/>
          </a:xfrm>
          <a:prstGeom prst="rect">
            <a:avLst/>
          </a:prstGeom>
          <a:noFill/>
          <a:ln w="9525">
            <a:noFill/>
            <a:miter lim="800000"/>
            <a:headEnd/>
            <a:tailEnd/>
          </a:ln>
          <a:effectLst>
            <a:glow rad="228600">
              <a:schemeClr val="accent4">
                <a:satMod val="175000"/>
                <a:alpha val="40000"/>
              </a:schemeClr>
            </a:glow>
          </a:effectLst>
        </p:spPr>
      </p:pic>
    </p:spTree>
    <p:extLst>
      <p:ext uri="{BB962C8B-B14F-4D97-AF65-F5344CB8AC3E}">
        <p14:creationId xmlns:p14="http://schemas.microsoft.com/office/powerpoint/2010/main" val="18874032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57942" y="219344"/>
            <a:ext cx="11897209" cy="381642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r>
              <a:rPr lang="uk-UA" sz="4400" b="1" dirty="0">
                <a:solidFill>
                  <a:schemeClr val="bg1"/>
                </a:solidFill>
                <a:latin typeface="Times New Roman" panose="02020603050405020304" pitchFamily="18" charset="0"/>
                <a:cs typeface="Times New Roman" panose="02020603050405020304" pitchFamily="18" charset="0"/>
              </a:rPr>
              <a:t>Вітамін </a:t>
            </a:r>
            <a:r>
              <a:rPr lang="uk-UA" sz="4400" b="1" dirty="0">
                <a:solidFill>
                  <a:srgbClr val="C00000"/>
                </a:solidFill>
                <a:latin typeface="Times New Roman" panose="02020603050405020304" pitchFamily="18" charset="0"/>
                <a:cs typeface="Times New Roman" panose="02020603050405020304" pitchFamily="18" charset="0"/>
              </a:rPr>
              <a:t>В</a:t>
            </a:r>
            <a:r>
              <a:rPr lang="uk-UA" sz="4400" b="1" baseline="-25000" dirty="0">
                <a:solidFill>
                  <a:srgbClr val="C00000"/>
                </a:solidFill>
                <a:latin typeface="Times New Roman" panose="02020603050405020304" pitchFamily="18" charset="0"/>
                <a:cs typeface="Times New Roman" panose="02020603050405020304" pitchFamily="18" charset="0"/>
              </a:rPr>
              <a:t>2</a:t>
            </a:r>
            <a:r>
              <a:rPr lang="uk-UA" sz="4400" b="1" dirty="0">
                <a:solidFill>
                  <a:schemeClr val="bg1"/>
                </a:solidFill>
                <a:latin typeface="Times New Roman" panose="02020603050405020304" pitchFamily="18" charset="0"/>
                <a:cs typeface="Times New Roman" panose="02020603050405020304" pitchFamily="18" charset="0"/>
              </a:rPr>
              <a:t> </a:t>
            </a:r>
            <a:r>
              <a:rPr lang="uk-UA" sz="4400" dirty="0">
                <a:solidFill>
                  <a:schemeClr val="bg1"/>
                </a:solidFill>
                <a:latin typeface="Times New Roman" panose="02020603050405020304" pitchFamily="18" charset="0"/>
                <a:cs typeface="Times New Roman" panose="02020603050405020304" pitchFamily="18" charset="0"/>
              </a:rPr>
              <a:t>(рибофлавін) </a:t>
            </a:r>
            <a:r>
              <a:rPr lang="uk-UA" dirty="0">
                <a:solidFill>
                  <a:schemeClr val="bg1"/>
                </a:solidFill>
                <a:latin typeface="Times New Roman" panose="02020603050405020304" pitchFamily="18" charset="0"/>
                <a:cs typeface="Times New Roman" panose="02020603050405020304" pitchFamily="18" charset="0"/>
              </a:rPr>
              <a:t>бере активну участь у білковому, вуглеводному, жировому обмінах, регулює обмін амінокислот (АК), поліпшує колірний зір, функціональний стан ССС, ЦНС і травної системи. Стимулює кровотворення, бере участь у регуляції функції печінки, шкіри, слизових оболонок. Є коферментом багатьох дихальних ферментів, сприяє росту і розмноженню.</a:t>
            </a:r>
          </a:p>
          <a:p>
            <a:r>
              <a:rPr lang="uk-UA" dirty="0">
                <a:solidFill>
                  <a:schemeClr val="bg1"/>
                </a:solidFill>
                <a:latin typeface="Times New Roman" panose="02020603050405020304" pitchFamily="18" charset="0"/>
                <a:cs typeface="Times New Roman" panose="02020603050405020304" pitchFamily="18" charset="0"/>
              </a:rPr>
              <a:t>Гіпо- і авітаміноз В</a:t>
            </a:r>
            <a:r>
              <a:rPr lang="uk-UA" baseline="-25000" dirty="0">
                <a:solidFill>
                  <a:schemeClr val="bg1"/>
                </a:solidFill>
                <a:latin typeface="Times New Roman" panose="02020603050405020304" pitchFamily="18" charset="0"/>
                <a:cs typeface="Times New Roman" panose="02020603050405020304" pitchFamily="18" charset="0"/>
              </a:rPr>
              <a:t>2</a:t>
            </a:r>
            <a:r>
              <a:rPr lang="uk-UA" dirty="0">
                <a:solidFill>
                  <a:schemeClr val="bg1"/>
                </a:solidFill>
                <a:latin typeface="Times New Roman" panose="02020603050405020304" pitchFamily="18" charset="0"/>
                <a:cs typeface="Times New Roman" panose="02020603050405020304" pitchFamily="18" charset="0"/>
              </a:rPr>
              <a:t> клінічно характеризуються порушеннями з боку ЦНС (подразливість, сонливість, периферійні поліневрити), шкіри і слизових оболонок (себорейний дерматит, ангулярний стоматит, сухість та ціаноз губ, рубці на них, глосит), запаленням очного яблука, світлобоязню, зниженням гостроти зору, порушенням гемопоезу; інколи розвивається мікроцитарна гіпохромна анемія.</a:t>
            </a:r>
          </a:p>
          <a:p>
            <a:r>
              <a:rPr lang="uk-UA" dirty="0">
                <a:solidFill>
                  <a:schemeClr val="bg1"/>
                </a:solidFill>
                <a:latin typeface="Times New Roman" panose="02020603050405020304" pitchFamily="18" charset="0"/>
                <a:cs typeface="Times New Roman" panose="02020603050405020304" pitchFamily="18" charset="0"/>
              </a:rPr>
              <a:t>Основними причинами розвитку гіповітамінозу В</a:t>
            </a:r>
            <a:r>
              <a:rPr lang="uk-UA" baseline="-25000" dirty="0">
                <a:solidFill>
                  <a:schemeClr val="bg1"/>
                </a:solidFill>
                <a:latin typeface="Times New Roman" panose="02020603050405020304" pitchFamily="18" charset="0"/>
                <a:cs typeface="Times New Roman" panose="02020603050405020304" pitchFamily="18" charset="0"/>
              </a:rPr>
              <a:t>2</a:t>
            </a:r>
            <a:r>
              <a:rPr lang="uk-UA" dirty="0">
                <a:solidFill>
                  <a:schemeClr val="bg1"/>
                </a:solidFill>
                <a:latin typeface="Times New Roman" panose="02020603050405020304" pitchFamily="18" charset="0"/>
                <a:cs typeface="Times New Roman" panose="02020603050405020304" pitchFamily="18" charset="0"/>
              </a:rPr>
              <a:t> є значне зниження вживання молока і молочних продуктів, хронічні захворювання ШКТ, прийом ліків — антагоністів рибофлавіну (акрихіну та ін.).</a:t>
            </a:r>
          </a:p>
          <a:p>
            <a:r>
              <a:rPr lang="uk-UA" b="1" dirty="0">
                <a:solidFill>
                  <a:srgbClr val="C00000"/>
                </a:solidFill>
                <a:latin typeface="Times New Roman" panose="02020603050405020304" pitchFamily="18" charset="0"/>
                <a:cs typeface="Times New Roman" panose="02020603050405020304" pitchFamily="18" charset="0"/>
              </a:rPr>
              <a:t>Значна кількість вітаміну В</a:t>
            </a:r>
            <a:r>
              <a:rPr lang="uk-UA" b="1" baseline="-25000" dirty="0">
                <a:solidFill>
                  <a:srgbClr val="C00000"/>
                </a:solidFill>
                <a:latin typeface="Times New Roman" panose="02020603050405020304" pitchFamily="18" charset="0"/>
                <a:cs typeface="Times New Roman" panose="02020603050405020304" pitchFamily="18" charset="0"/>
              </a:rPr>
              <a:t>2</a:t>
            </a:r>
            <a:r>
              <a:rPr lang="uk-UA" b="1" dirty="0">
                <a:solidFill>
                  <a:srgbClr val="C00000"/>
                </a:solidFill>
                <a:latin typeface="Times New Roman" panose="02020603050405020304" pitchFamily="18" charset="0"/>
                <a:cs typeface="Times New Roman" panose="02020603050405020304" pitchFamily="18" charset="0"/>
              </a:rPr>
              <a:t> міститься </a:t>
            </a:r>
            <a:r>
              <a:rPr lang="uk-UA" dirty="0">
                <a:solidFill>
                  <a:schemeClr val="bg1"/>
                </a:solidFill>
                <a:latin typeface="Times New Roman" panose="02020603050405020304" pitchFamily="18" charset="0"/>
                <a:cs typeface="Times New Roman" panose="02020603050405020304" pitchFamily="18" charset="0"/>
              </a:rPr>
              <a:t>у </a:t>
            </a:r>
            <a:r>
              <a:rPr lang="uk-UA" b="1" dirty="0">
                <a:solidFill>
                  <a:schemeClr val="bg1"/>
                </a:solidFill>
                <a:latin typeface="Times New Roman" panose="02020603050405020304" pitchFamily="18" charset="0"/>
                <a:cs typeface="Times New Roman" panose="02020603050405020304" pitchFamily="18" charset="0"/>
              </a:rPr>
              <a:t>молоці і молочних продуктах, печінці, м’ясі, рибі, яйцях, сирі, гречаній і вівсяній крупах, </a:t>
            </a:r>
            <a:r>
              <a:rPr lang="uk-UA" b="1" dirty="0" smtClean="0">
                <a:solidFill>
                  <a:schemeClr val="bg1"/>
                </a:solidFill>
                <a:latin typeface="Times New Roman" panose="02020603050405020304" pitchFamily="18" charset="0"/>
                <a:cs typeface="Times New Roman" panose="02020603050405020304" pitchFamily="18" charset="0"/>
              </a:rPr>
              <a:t>хлібці, </a:t>
            </a:r>
            <a:r>
              <a:rPr lang="uk-UA" b="1" dirty="0">
                <a:solidFill>
                  <a:schemeClr val="bg1"/>
                </a:solidFill>
                <a:latin typeface="Times New Roman" panose="02020603050405020304" pitchFamily="18" charset="0"/>
                <a:cs typeface="Times New Roman" panose="02020603050405020304" pitchFamily="18" charset="0"/>
              </a:rPr>
              <a:t>пивних дріжджах.</a:t>
            </a:r>
          </a:p>
        </p:txBody>
      </p:sp>
      <p:pic>
        <p:nvPicPr>
          <p:cNvPr id="4" name="Рисунок 3" descr="C:\Users\e011172khy\AppData\Local\Microsoft\Windows\INetCache\Content.MSO\1F55CF03.tmp"/>
          <p:cNvPicPr/>
          <p:nvPr/>
        </p:nvPicPr>
        <p:blipFill>
          <a:blip r:embed="rId2">
            <a:extLst>
              <a:ext uri="{28A0092B-C50C-407E-A947-70E740481C1C}">
                <a14:useLocalDpi xmlns:a14="http://schemas.microsoft.com/office/drawing/2010/main" val="0"/>
              </a:ext>
            </a:extLst>
          </a:blip>
          <a:srcRect/>
          <a:stretch>
            <a:fillRect/>
          </a:stretch>
        </p:blipFill>
        <p:spPr bwMode="auto">
          <a:xfrm>
            <a:off x="6420256" y="4245737"/>
            <a:ext cx="5311300" cy="2466347"/>
          </a:xfrm>
          <a:prstGeom prst="rect">
            <a:avLst/>
          </a:prstGeom>
          <a:noFill/>
          <a:ln>
            <a:noFill/>
          </a:ln>
          <a:effectLst>
            <a:glow rad="228600">
              <a:schemeClr val="accent6">
                <a:satMod val="175000"/>
                <a:alpha val="40000"/>
              </a:schemeClr>
            </a:glow>
          </a:effectLst>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6" name="Рисунок 5" descr="Какое молоко выбирать в магазинах - ответ Комаровского | Новости РБК Украина"/>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289" y="4245737"/>
            <a:ext cx="5301575" cy="2466347"/>
          </a:xfrm>
          <a:prstGeom prst="rect">
            <a:avLst/>
          </a:prstGeom>
          <a:noFill/>
          <a:ln>
            <a:noFill/>
          </a:ln>
          <a:effectLst>
            <a:glow rad="228600">
              <a:schemeClr val="accent6">
                <a:satMod val="175000"/>
                <a:alpha val="40000"/>
              </a:schemeClr>
            </a:glow>
          </a:effectLst>
        </p:spPr>
      </p:pic>
    </p:spTree>
    <p:extLst>
      <p:ext uri="{BB962C8B-B14F-4D97-AF65-F5344CB8AC3E}">
        <p14:creationId xmlns:p14="http://schemas.microsoft.com/office/powerpoint/2010/main" val="31876649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18655" y="216502"/>
            <a:ext cx="11656094" cy="46474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uk-UA" sz="4400" b="1" dirty="0">
                <a:solidFill>
                  <a:schemeClr val="bg1"/>
                </a:solidFill>
                <a:latin typeface="Times New Roman" panose="02020603050405020304" pitchFamily="18" charset="0"/>
                <a:cs typeface="Times New Roman" panose="02020603050405020304" pitchFamily="18" charset="0"/>
              </a:rPr>
              <a:t>Вітамін </a:t>
            </a:r>
            <a:r>
              <a:rPr lang="uk-UA" sz="4400" b="1" dirty="0">
                <a:solidFill>
                  <a:srgbClr val="C00000"/>
                </a:solidFill>
                <a:latin typeface="Times New Roman" panose="02020603050405020304" pitchFamily="18" charset="0"/>
                <a:cs typeface="Times New Roman" panose="02020603050405020304" pitchFamily="18" charset="0"/>
              </a:rPr>
              <a:t>РР</a:t>
            </a:r>
            <a:r>
              <a:rPr lang="uk-UA" sz="4400" b="1" dirty="0">
                <a:solidFill>
                  <a:schemeClr val="bg1"/>
                </a:solidFill>
                <a:latin typeface="Times New Roman" panose="02020603050405020304" pitchFamily="18" charset="0"/>
                <a:cs typeface="Times New Roman" panose="02020603050405020304" pitchFamily="18" charset="0"/>
              </a:rPr>
              <a:t> </a:t>
            </a:r>
            <a:r>
              <a:rPr lang="uk-UA" sz="4400" dirty="0">
                <a:solidFill>
                  <a:schemeClr val="bg1"/>
                </a:solidFill>
                <a:latin typeface="Times New Roman" panose="02020603050405020304" pitchFamily="18" charset="0"/>
                <a:cs typeface="Times New Roman" panose="02020603050405020304" pitchFamily="18" charset="0"/>
              </a:rPr>
              <a:t>(ніацин</a:t>
            </a:r>
            <a:r>
              <a:rPr lang="uk-UA" sz="4400" dirty="0" smtClean="0">
                <a:solidFill>
                  <a:schemeClr val="bg1"/>
                </a:solidFill>
                <a:latin typeface="Times New Roman" panose="02020603050405020304" pitchFamily="18" charset="0"/>
                <a:cs typeface="Times New Roman" panose="02020603050405020304" pitchFamily="18" charset="0"/>
              </a:rPr>
              <a:t>)</a:t>
            </a:r>
            <a:r>
              <a:rPr lang="uk-UA" sz="4400" b="1" dirty="0">
                <a:solidFill>
                  <a:schemeClr val="bg1"/>
                </a:solidFill>
                <a:latin typeface="Times New Roman" panose="02020603050405020304" pitchFamily="18" charset="0"/>
                <a:cs typeface="Times New Roman" panose="02020603050405020304" pitchFamily="18" charset="0"/>
              </a:rPr>
              <a:t> </a:t>
            </a:r>
            <a:r>
              <a:rPr lang="uk-UA" sz="4400" b="1" dirty="0" smtClean="0">
                <a:solidFill>
                  <a:schemeClr val="bg1"/>
                </a:solidFill>
                <a:latin typeface="Times New Roman" panose="02020603050405020304" pitchFamily="18" charset="0"/>
                <a:cs typeface="Times New Roman" panose="02020603050405020304" pitchFamily="18" charset="0"/>
              </a:rPr>
              <a:t>(</a:t>
            </a:r>
            <a:r>
              <a:rPr lang="uk-UA" sz="4400" b="1" dirty="0">
                <a:solidFill>
                  <a:schemeClr val="bg1"/>
                </a:solidFill>
                <a:latin typeface="Times New Roman" panose="02020603050405020304" pitchFamily="18" charset="0"/>
                <a:cs typeface="Times New Roman" panose="02020603050405020304" pitchFamily="18" charset="0"/>
              </a:rPr>
              <a:t>нікотинова кислота</a:t>
            </a:r>
            <a:r>
              <a:rPr lang="uk-UA" sz="4400" b="1" dirty="0" smtClean="0">
                <a:solidFill>
                  <a:schemeClr val="bg1"/>
                </a:solidFill>
                <a:latin typeface="Times New Roman" panose="02020603050405020304" pitchFamily="18" charset="0"/>
                <a:cs typeface="Times New Roman" panose="02020603050405020304" pitchFamily="18" charset="0"/>
              </a:rPr>
              <a:t>) В</a:t>
            </a:r>
            <a:r>
              <a:rPr lang="uk-UA" sz="3200" b="1" dirty="0" smtClean="0">
                <a:solidFill>
                  <a:schemeClr val="bg1"/>
                </a:solidFill>
                <a:latin typeface="Times New Roman" panose="02020603050405020304" pitchFamily="18" charset="0"/>
                <a:cs typeface="Times New Roman" panose="02020603050405020304" pitchFamily="18" charset="0"/>
              </a:rPr>
              <a:t>3</a:t>
            </a:r>
            <a:r>
              <a:rPr lang="uk-UA" sz="4400"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відіграє значну роль у обмінних процесах (білків, жирів, вуглеводів, амінокислот, піримідинів, холестерину), прискорює окисно-відновні реакції, входить до складу коферментів НАД і НАДФ, впливає на діяльність серцево-судинної, нервової і травної систем. Він життєво необхідний для синтезу статевих гормонів. Основними представниками цієї групи є нікотинова кислота і нікотинамід.</a:t>
            </a:r>
          </a:p>
          <a:p>
            <a:r>
              <a:rPr lang="uk-UA" dirty="0">
                <a:solidFill>
                  <a:schemeClr val="bg1"/>
                </a:solidFill>
                <a:latin typeface="Times New Roman" panose="02020603050405020304" pitchFamily="18" charset="0"/>
                <a:cs typeface="Times New Roman" panose="02020603050405020304" pitchFamily="18" charset="0"/>
              </a:rPr>
              <a:t>При нестачі у їжі вітаміну РР розвивається пелагра, яка характеризується загальною слабкістю, апатією, безсонням, запамороченням, порушенням функції кишечнику, ураженням шкіри (дерматит обличчя і відкритих частин тіла), зниженням пам’яті, слабоумством, маренням, розладами травлення, адинамією, атаксією, психозами тощо (симптом трьох Д — діарея, дерматит, деменція).</a:t>
            </a:r>
          </a:p>
          <a:p>
            <a:r>
              <a:rPr lang="uk-UA" dirty="0">
                <a:solidFill>
                  <a:schemeClr val="bg1"/>
                </a:solidFill>
                <a:latin typeface="Times New Roman" panose="02020603050405020304" pitchFamily="18" charset="0"/>
                <a:cs typeface="Times New Roman" panose="02020603050405020304" pitchFamily="18" charset="0"/>
              </a:rPr>
              <a:t>Причинами розвитку гіповітамінозу РР є: одноманітне харчування (особливо кукурудзою), тривала терапія сульфаніламідними препаратами, естрогенами, тубазидом, фтивазидом, циклосерином тощо, хронічні захворювання ШКТ (ентерити, коліти), які порушують усмоктування вітаміну РР, та хронічний алкоголізм.</a:t>
            </a:r>
          </a:p>
          <a:p>
            <a:r>
              <a:rPr lang="uk-UA" b="1" dirty="0">
                <a:solidFill>
                  <a:schemeClr val="bg1"/>
                </a:solidFill>
                <a:latin typeface="Times New Roman" panose="02020603050405020304" pitchFamily="18" charset="0"/>
                <a:cs typeface="Times New Roman" panose="02020603050405020304" pitchFamily="18" charset="0"/>
              </a:rPr>
              <a:t>Основними джерелами вітаміну РР </a:t>
            </a:r>
            <a:r>
              <a:rPr lang="uk-UA" dirty="0">
                <a:solidFill>
                  <a:schemeClr val="bg1"/>
                </a:solidFill>
                <a:latin typeface="Times New Roman" panose="02020603050405020304" pitchFamily="18" charset="0"/>
                <a:cs typeface="Times New Roman" panose="02020603050405020304" pitchFamily="18" charset="0"/>
              </a:rPr>
              <a:t>є такі продукти, як хліб з борошна грубого помелу, бобові, м’ясо, риба, субпродукти, дріжджі, рослинна олія, яйця, крупи, сушені гриби, арахіс, овочі (картопля, томати, зелений горошок, солодкий перець).</a:t>
            </a:r>
          </a:p>
        </p:txBody>
      </p:sp>
      <p:pic>
        <p:nvPicPr>
          <p:cNvPr id="4" name="Рисунок 3" descr="C:\Users\e011172khy\AppData\Local\Microsoft\Windows\INetCache\Content.MSO\E350380.tmp"/>
          <p:cNvPicPr/>
          <p:nvPr/>
        </p:nvPicPr>
        <p:blipFill>
          <a:blip r:embed="rId2">
            <a:extLst>
              <a:ext uri="{28A0092B-C50C-407E-A947-70E740481C1C}">
                <a14:useLocalDpi xmlns:a14="http://schemas.microsoft.com/office/drawing/2010/main" val="0"/>
              </a:ext>
            </a:extLst>
          </a:blip>
          <a:srcRect/>
          <a:stretch>
            <a:fillRect/>
          </a:stretch>
        </p:blipFill>
        <p:spPr bwMode="auto">
          <a:xfrm>
            <a:off x="6848272" y="4720539"/>
            <a:ext cx="4173166" cy="2048287"/>
          </a:xfrm>
          <a:prstGeom prst="rect">
            <a:avLst/>
          </a:prstGeom>
          <a:noFill/>
          <a:ln>
            <a:noFill/>
          </a:ln>
          <a:effectLst>
            <a:glow rad="139700">
              <a:schemeClr val="accent6">
                <a:satMod val="175000"/>
                <a:alpha val="40000"/>
              </a:schemeClr>
            </a:glow>
          </a:effectLst>
        </p:spPr>
      </p:pic>
      <p:pic>
        <p:nvPicPr>
          <p:cNvPr id="6" name="Рисунок 5" descr="Продукты, богатые витамином PP: где содержится, полезные советы"/>
          <p:cNvPicPr/>
          <p:nvPr/>
        </p:nvPicPr>
        <p:blipFill>
          <a:blip r:embed="rId3">
            <a:extLst>
              <a:ext uri="{28A0092B-C50C-407E-A947-70E740481C1C}">
                <a14:useLocalDpi xmlns:a14="http://schemas.microsoft.com/office/drawing/2010/main" val="0"/>
              </a:ext>
            </a:extLst>
          </a:blip>
          <a:srcRect/>
          <a:stretch>
            <a:fillRect/>
          </a:stretch>
        </p:blipFill>
        <p:spPr bwMode="auto">
          <a:xfrm>
            <a:off x="1624519" y="4720538"/>
            <a:ext cx="4095343" cy="2048287"/>
          </a:xfrm>
          <a:prstGeom prst="rect">
            <a:avLst/>
          </a:prstGeom>
          <a:noFill/>
          <a:ln>
            <a:noFill/>
          </a:ln>
          <a:effectLst>
            <a:glow rad="139700">
              <a:schemeClr val="accent6">
                <a:satMod val="175000"/>
                <a:alpha val="40000"/>
              </a:schemeClr>
            </a:glow>
          </a:effectLst>
        </p:spPr>
      </p:pic>
    </p:spTree>
    <p:extLst>
      <p:ext uri="{BB962C8B-B14F-4D97-AF65-F5344CB8AC3E}">
        <p14:creationId xmlns:p14="http://schemas.microsoft.com/office/powerpoint/2010/main" val="25431648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0157" y="92794"/>
            <a:ext cx="11134085" cy="879971"/>
          </a:xfrm>
          <a:solidFill>
            <a:schemeClr val="accent1"/>
          </a:solidFill>
        </p:spPr>
        <p:txBody>
          <a:bodyPr/>
          <a:lstStyle/>
          <a:p>
            <a:pPr algn="ctr"/>
            <a:r>
              <a:rPr lang="uk-UA" b="1" dirty="0" smtClean="0">
                <a:solidFill>
                  <a:srgbClr val="FFFF00"/>
                </a:solidFill>
                <a:latin typeface="Times New Roman" panose="02020603050405020304" pitchFamily="18" charset="0"/>
                <a:cs typeface="Times New Roman" panose="02020603050405020304" pitchFamily="18" charset="0"/>
              </a:rPr>
              <a:t>Вітамін В5- Пантотенова кислота</a:t>
            </a:r>
            <a:endParaRPr lang="uk-UA" b="1" dirty="0">
              <a:solidFill>
                <a:srgbClr val="FFFF0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680157" y="1401164"/>
            <a:ext cx="11134085" cy="5116368"/>
          </a:xfrm>
          <a:solidFill>
            <a:schemeClr val="tx2"/>
          </a:solidFill>
        </p:spPr>
        <p:txBody>
          <a:bodyPr>
            <a:normAutofit fontScale="85000" lnSpcReduction="10000"/>
          </a:bodyPr>
          <a:lstStyle/>
          <a:p>
            <a:pPr algn="just"/>
            <a:r>
              <a:rPr lang="uk-UA" sz="2400" dirty="0">
                <a:solidFill>
                  <a:schemeClr val="bg1"/>
                </a:solidFill>
                <a:latin typeface="Times New Roman" panose="02020603050405020304" pitchFamily="18" charset="0"/>
                <a:cs typeface="Times New Roman" panose="02020603050405020304" pitchFamily="18" charset="0"/>
              </a:rPr>
              <a:t>Добова потреба людини у пантотеновій кислоті становить 5-10 мг. Щоб задовольнити цю потребу, достатньо збалансованого харчування. П</a:t>
            </a:r>
            <a:r>
              <a:rPr lang="uk-UA" sz="2400" dirty="0" smtClean="0">
                <a:solidFill>
                  <a:schemeClr val="bg1"/>
                </a:solidFill>
                <a:latin typeface="Times New Roman" pitchFamily="18" charset="0"/>
                <a:cs typeface="Times New Roman" pitchFamily="18" charset="0"/>
              </a:rPr>
              <a:t>антотенова </a:t>
            </a:r>
            <a:r>
              <a:rPr lang="uk-UA" sz="2400" dirty="0">
                <a:solidFill>
                  <a:schemeClr val="bg1"/>
                </a:solidFill>
                <a:latin typeface="Times New Roman" pitchFamily="18" charset="0"/>
                <a:cs typeface="Times New Roman" pitchFamily="18" charset="0"/>
              </a:rPr>
              <a:t>кислота каталізує (у складі інших ферментів) обмін жироподібних речовин (синтез специфічних жирів, стероїдів, ацетилхоліну та ін.). </a:t>
            </a:r>
            <a:endParaRPr lang="uk-UA" sz="2400" dirty="0" smtClean="0">
              <a:solidFill>
                <a:schemeClr val="bg1"/>
              </a:solidFill>
              <a:latin typeface="Times New Roman" pitchFamily="18" charset="0"/>
              <a:cs typeface="Times New Roman" pitchFamily="18" charset="0"/>
            </a:endParaRPr>
          </a:p>
          <a:p>
            <a:pPr algn="just"/>
            <a:r>
              <a:rPr lang="uk-UA" sz="2400" dirty="0" smtClean="0">
                <a:solidFill>
                  <a:schemeClr val="bg1"/>
                </a:solidFill>
                <a:latin typeface="Times New Roman" pitchFamily="18" charset="0"/>
                <a:cs typeface="Times New Roman" pitchFamily="18" charset="0"/>
              </a:rPr>
              <a:t>При недостатньому забезпеченні організму вітаміном В</a:t>
            </a:r>
            <a:r>
              <a:rPr lang="uk-UA" sz="2400" baseline="-25000" dirty="0" smtClean="0">
                <a:solidFill>
                  <a:schemeClr val="bg1"/>
                </a:solidFill>
                <a:latin typeface="Times New Roman" panose="02020603050405020304" pitchFamily="18" charset="0"/>
                <a:cs typeface="Times New Roman" panose="02020603050405020304" pitchFamily="18" charset="0"/>
              </a:rPr>
              <a:t>5</a:t>
            </a:r>
            <a:r>
              <a:rPr lang="uk-UA" sz="2400" dirty="0" smtClean="0">
                <a:solidFill>
                  <a:schemeClr val="bg1"/>
                </a:solidFill>
                <a:latin typeface="Times New Roman" panose="02020603050405020304" pitchFamily="18" charset="0"/>
                <a:cs typeface="Times New Roman" panose="02020603050405020304" pitchFamily="18" charset="0"/>
              </a:rPr>
              <a:t> спостерігається порушення обміну речовин, розвивається дерматит, депігментація та втрата волосяного покриву, шерсті чи пір'я; припиняється ріст, спостерігаються зміни у роботі нервової системи, розлади у координації рухів, порушення функціонування серця, нирок, шлунку, кишечника,</a:t>
            </a:r>
            <a:r>
              <a:rPr lang="uk-UA" sz="2400" dirty="0">
                <a:solidFill>
                  <a:schemeClr val="bg1"/>
                </a:solidFill>
                <a:latin typeface="Times New Roman" pitchFamily="18" charset="0"/>
                <a:cs typeface="Times New Roman" pitchFamily="18" charset="0"/>
              </a:rPr>
              <a:t> затримується ріст, уражається шкіра, порушується сон, можуть виникати біль у м’язах, животі, нудота, блювання.</a:t>
            </a:r>
          </a:p>
          <a:p>
            <a:pPr algn="just"/>
            <a:r>
              <a:rPr lang="uk-UA" sz="2400" dirty="0" smtClean="0">
                <a:solidFill>
                  <a:schemeClr val="bg1"/>
                </a:solidFill>
                <a:latin typeface="Times New Roman" panose="02020603050405020304" pitchFamily="18" charset="0"/>
                <a:cs typeface="Times New Roman" panose="02020603050405020304" pitchFamily="18" charset="0"/>
              </a:rPr>
              <a:t>Також дефіцит в організмі пантотеновій кислоти призводить до утворення в шлунку надлишку хлоридної кислоти.</a:t>
            </a:r>
          </a:p>
          <a:p>
            <a:r>
              <a:rPr lang="uk-UA" sz="2400" b="1" i="1" u="sng" dirty="0" smtClean="0">
                <a:solidFill>
                  <a:schemeClr val="bg1"/>
                </a:solidFill>
                <a:latin typeface="Times New Roman" panose="02020603050405020304" pitchFamily="18" charset="0"/>
                <a:cs typeface="Times New Roman" panose="02020603050405020304" pitchFamily="18" charset="0"/>
              </a:rPr>
              <a:t>Вітамін </a:t>
            </a:r>
            <a:r>
              <a:rPr lang="uk-UA" sz="2400" b="1" i="1" u="sng" dirty="0" smtClean="0">
                <a:solidFill>
                  <a:schemeClr val="bg1"/>
                </a:solidFill>
                <a:latin typeface="Times New Roman" panose="02020603050405020304" pitchFamily="18" charset="0"/>
                <a:cs typeface="Times New Roman" panose="02020603050405020304" pitchFamily="18" charset="0"/>
              </a:rPr>
              <a:t>В5 </a:t>
            </a:r>
            <a:r>
              <a:rPr lang="uk-UA" sz="2400" dirty="0">
                <a:solidFill>
                  <a:schemeClr val="bg1"/>
                </a:solidFill>
                <a:latin typeface="Times New Roman" pitchFamily="18" charset="0"/>
                <a:cs typeface="Times New Roman" pitchFamily="18" charset="0"/>
              </a:rPr>
              <a:t>міститься в печінці, нирках, м’ясі, рибі, яйцях, бобових (квасоля, горох, боби), грибах (шампіньйони, білі), свіжих овочах (червоний буряк, спаржа, цвітна капуста). </a:t>
            </a:r>
            <a:endParaRPr lang="uk-UA" sz="2400" dirty="0" smtClean="0">
              <a:solidFill>
                <a:schemeClr val="bg1"/>
              </a:solidFill>
              <a:latin typeface="Times New Roman" pitchFamily="18" charset="0"/>
              <a:cs typeface="Times New Roman" pitchFamily="18" charset="0"/>
            </a:endParaRPr>
          </a:p>
          <a:p>
            <a:r>
              <a:rPr lang="uk-UA" sz="2400" dirty="0" smtClean="0">
                <a:solidFill>
                  <a:schemeClr val="bg1"/>
                </a:solidFill>
                <a:latin typeface="Times New Roman" pitchFamily="18" charset="0"/>
                <a:cs typeface="Times New Roman" pitchFamily="18" charset="0"/>
              </a:rPr>
              <a:t>Пантотенова кислота дуже чутлива до нагрівання, при термічній обробці руйнується 50 % вітаміну. </a:t>
            </a:r>
          </a:p>
          <a:p>
            <a:r>
              <a:rPr lang="uk-UA" sz="2400" dirty="0" smtClean="0">
                <a:solidFill>
                  <a:schemeClr val="bg1"/>
                </a:solidFill>
                <a:latin typeface="Times New Roman" pitchFamily="18" charset="0"/>
                <a:cs typeface="Times New Roman" pitchFamily="18" charset="0"/>
              </a:rPr>
              <a:t>Пантотенову </a:t>
            </a:r>
            <a:r>
              <a:rPr lang="uk-UA" sz="2400" dirty="0">
                <a:solidFill>
                  <a:schemeClr val="bg1"/>
                </a:solidFill>
                <a:latin typeface="Times New Roman" pitchFamily="18" charset="0"/>
                <a:cs typeface="Times New Roman" pitchFamily="18" charset="0"/>
              </a:rPr>
              <a:t>кислоту також синтезує мікрофлора кишок</a:t>
            </a:r>
          </a:p>
          <a:p>
            <a:endParaRPr lang="uk-UA" dirty="0">
              <a:solidFill>
                <a:schemeClr val="bg1"/>
              </a:solidFill>
              <a:latin typeface="Times New Roman" pitchFamily="18" charset="0"/>
              <a:cs typeface="Times New Roman" pitchFamily="18" charset="0"/>
            </a:endParaRPr>
          </a:p>
          <a:p>
            <a:endParaRPr lang="uk-UA" dirty="0"/>
          </a:p>
        </p:txBody>
      </p:sp>
    </p:spTree>
    <p:extLst>
      <p:ext uri="{BB962C8B-B14F-4D97-AF65-F5344CB8AC3E}">
        <p14:creationId xmlns:p14="http://schemas.microsoft.com/office/powerpoint/2010/main" val="19535024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37524" y="175094"/>
            <a:ext cx="11338559" cy="6449442"/>
          </a:xfrm>
          <a:solidFill>
            <a:schemeClr val="accent5">
              <a:lumMod val="20000"/>
              <a:lumOff val="80000"/>
            </a:schemeClr>
          </a:solidFill>
          <a:effectLst>
            <a:glow rad="228600">
              <a:schemeClr val="accent6">
                <a:satMod val="175000"/>
                <a:alpha val="40000"/>
              </a:schemeClr>
            </a:glow>
          </a:effectLst>
        </p:spPr>
        <p:txBody>
          <a:bodyPr>
            <a:noAutofit/>
          </a:bodyPr>
          <a:lstStyle/>
          <a:p>
            <a:pPr marL="0" indent="0" algn="just">
              <a:buNone/>
            </a:pPr>
            <a:r>
              <a:rPr lang="uk-UA" b="1" dirty="0" smtClean="0">
                <a:solidFill>
                  <a:schemeClr val="bg1"/>
                </a:solidFill>
                <a:latin typeface="Times New Roman" panose="02020603050405020304" pitchFamily="18" charset="0"/>
                <a:cs typeface="Times New Roman" panose="02020603050405020304" pitchFamily="18" charset="0"/>
              </a:rPr>
              <a:t>      </a:t>
            </a:r>
            <a:r>
              <a:rPr lang="uk-UA" sz="2400" b="1" dirty="0" smtClean="0">
                <a:solidFill>
                  <a:schemeClr val="bg1"/>
                </a:solidFill>
                <a:latin typeface="Times New Roman" panose="02020603050405020304" pitchFamily="18" charset="0"/>
                <a:cs typeface="Times New Roman" panose="02020603050405020304" pitchFamily="18" charset="0"/>
              </a:rPr>
              <a:t>Вітамін </a:t>
            </a:r>
            <a:r>
              <a:rPr lang="en-AU" sz="2400" b="1" dirty="0">
                <a:solidFill>
                  <a:schemeClr val="bg1"/>
                </a:solidFill>
                <a:latin typeface="Times New Roman" panose="02020603050405020304" pitchFamily="18" charset="0"/>
                <a:cs typeface="Times New Roman" panose="02020603050405020304" pitchFamily="18" charset="0"/>
              </a:rPr>
              <a:t>B6</a:t>
            </a:r>
            <a:r>
              <a:rPr lang="en-AU" sz="2400" dirty="0">
                <a:solidFill>
                  <a:schemeClr val="bg1"/>
                </a:solidFill>
                <a:latin typeface="Times New Roman" panose="02020603050405020304" pitchFamily="18" charset="0"/>
                <a:cs typeface="Times New Roman" panose="02020603050405020304" pitchFamily="18" charset="0"/>
              </a:rPr>
              <a:t> – </a:t>
            </a:r>
            <a:r>
              <a:rPr lang="uk-UA" sz="2400" dirty="0">
                <a:solidFill>
                  <a:schemeClr val="bg1"/>
                </a:solidFill>
                <a:latin typeface="Times New Roman" panose="02020603050405020304" pitchFamily="18" charset="0"/>
                <a:cs typeface="Times New Roman" panose="02020603050405020304" pitchFamily="18" charset="0"/>
              </a:rPr>
              <a:t>це водорозчинний вітамін, який природним чином присутній у багатьох продуктах </a:t>
            </a:r>
            <a:r>
              <a:rPr lang="uk-UA" sz="2400" dirty="0" smtClean="0">
                <a:solidFill>
                  <a:schemeClr val="bg1"/>
                </a:solidFill>
                <a:latin typeface="Times New Roman" panose="02020603050405020304" pitchFamily="18" charset="0"/>
                <a:cs typeface="Times New Roman" panose="02020603050405020304" pitchFamily="18" charset="0"/>
              </a:rPr>
              <a:t>харчування. </a:t>
            </a:r>
            <a:r>
              <a:rPr lang="uk-UA" sz="2400" b="1" dirty="0" smtClean="0">
                <a:solidFill>
                  <a:schemeClr val="bg1"/>
                </a:solidFill>
                <a:latin typeface="Times New Roman" pitchFamily="18" charset="0"/>
                <a:cs typeface="Times New Roman" pitchFamily="18" charset="0"/>
              </a:rPr>
              <a:t>Природні джерела: </a:t>
            </a:r>
            <a:r>
              <a:rPr lang="uk-UA" sz="2400" dirty="0" smtClean="0">
                <a:solidFill>
                  <a:schemeClr val="bg1"/>
                </a:solidFill>
                <a:latin typeface="Times New Roman" pitchFamily="18" charset="0"/>
                <a:cs typeface="Times New Roman" pitchFamily="18" charset="0"/>
              </a:rPr>
              <a:t>міститься у дріжджах, печінці, м’ясі, рибі, зародках пшениці, пророслих бобах, квасолі, кукурудзі, а також </a:t>
            </a:r>
            <a:r>
              <a:rPr lang="uk-UA" sz="2400" b="1" dirty="0" smtClean="0">
                <a:solidFill>
                  <a:schemeClr val="bg1"/>
                </a:solidFill>
                <a:latin typeface="Times New Roman" pitchFamily="18" charset="0"/>
                <a:cs typeface="Times New Roman" pitchFamily="18" charset="0"/>
              </a:rPr>
              <a:t>синтезується в кишківнику</a:t>
            </a:r>
            <a:r>
              <a:rPr lang="uk-UA" sz="2400" dirty="0" smtClean="0">
                <a:solidFill>
                  <a:schemeClr val="bg1"/>
                </a:solidFill>
                <a:latin typeface="Times New Roman" pitchFamily="18" charset="0"/>
                <a:cs typeface="Times New Roman" pitchFamily="18" charset="0"/>
              </a:rPr>
              <a:t>. Після всмоктування піридоксину гідрохлорид перетворюється в кофермент піридоксаля фосфат, який бере участь у транспортуванні амінокислот через кишковий епітелій і канальці нирок. Уміст вітаміну В6 в організмі зменшується при вживанні протитуберкульозних препаратів, тривалому охолодженні, інтенсивній фізичній праці, під час вагітності. </a:t>
            </a:r>
          </a:p>
          <a:p>
            <a:pPr marL="0" indent="0" algn="just">
              <a:buNone/>
            </a:pPr>
            <a:r>
              <a:rPr lang="uk-UA" sz="2400" b="1" dirty="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    Дефіцит вітаміну </a:t>
            </a:r>
            <a:r>
              <a:rPr lang="uk-UA" sz="2400" dirty="0" smtClean="0">
                <a:solidFill>
                  <a:schemeClr val="bg1"/>
                </a:solidFill>
                <a:latin typeface="Times New Roman" pitchFamily="18" charset="0"/>
                <a:cs typeface="Times New Roman" pitchFamily="18" charset="0"/>
              </a:rPr>
              <a:t>в організмі уражається шкіра, виникають набряки, стоматит, порушується еритропоез. </a:t>
            </a:r>
            <a:r>
              <a:rPr lang="uk-UA" sz="2400" b="1" dirty="0" smtClean="0">
                <a:solidFill>
                  <a:schemeClr val="bg1"/>
                </a:solidFill>
                <a:latin typeface="Times New Roman" pitchFamily="18" charset="0"/>
                <a:cs typeface="Times New Roman" pitchFamily="18" charset="0"/>
              </a:rPr>
              <a:t>Дефіцит вітаміну В6 </a:t>
            </a:r>
            <a:r>
              <a:rPr lang="uk-UA" sz="2400" dirty="0" smtClean="0">
                <a:solidFill>
                  <a:schemeClr val="bg1"/>
                </a:solidFill>
                <a:latin typeface="Times New Roman" pitchFamily="18" charset="0"/>
                <a:cs typeface="Times New Roman" pitchFamily="18" charset="0"/>
              </a:rPr>
              <a:t>може виникати і при спадкових захворюваннях, які супроводжуються порушенням обміну вітаміну В6; ці захворювання інколи викликають важку олігофренію, судоми та анемію, яку важко вилікувати. При недостатності вітаміну В6 у дітей першого року життя можливі судоми, а в дорослих – анемія, дерматит, ушкодження нервів (невропатія) та сплутаність свідомості. Характерними ознаками  є запалений червоний язик, тріщини в кутиках роту та відчуття оніміння і поколювання в кістках і ступнях.</a:t>
            </a:r>
            <a:endParaRPr lang="uk-UA" sz="2400" dirty="0">
              <a:solidFill>
                <a:schemeClr val="bg1"/>
              </a:solidFill>
              <a:latin typeface="Times New Roman" pitchFamily="18" charset="0"/>
              <a:cs typeface="Times New Roman" pitchFamily="18" charset="0"/>
            </a:endParaRPr>
          </a:p>
        </p:txBody>
      </p:sp>
      <p:sp>
        <p:nvSpPr>
          <p:cNvPr id="4" name="Прямокутник 3"/>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14010" y="291831"/>
            <a:ext cx="8492246" cy="6420254"/>
          </a:xfrm>
          <a:solidFill>
            <a:schemeClr val="accent6">
              <a:lumMod val="60000"/>
              <a:lumOff val="40000"/>
            </a:schemeClr>
          </a:solidFill>
          <a:effectLst>
            <a:glow rad="228600">
              <a:schemeClr val="accent5">
                <a:satMod val="175000"/>
                <a:alpha val="40000"/>
              </a:schemeClr>
            </a:glow>
          </a:effectLst>
        </p:spPr>
        <p:txBody>
          <a:bodyPr>
            <a:normAutofit/>
          </a:bodyPr>
          <a:lstStyle/>
          <a:p>
            <a:pPr algn="just"/>
            <a:r>
              <a:rPr lang="uk-UA" sz="2400" b="1" dirty="0">
                <a:solidFill>
                  <a:srgbClr val="000000"/>
                </a:solidFill>
                <a:latin typeface="Times New Roman" panose="02020603050405020304" pitchFamily="18" charset="0"/>
                <a:cs typeface="Times New Roman" panose="02020603050405020304" pitchFamily="18" charset="0"/>
              </a:rPr>
              <a:t>В</a:t>
            </a:r>
            <a:r>
              <a:rPr lang="uk-UA" sz="2400" b="1" dirty="0" smtClean="0">
                <a:solidFill>
                  <a:srgbClr val="000000"/>
                </a:solidFill>
                <a:latin typeface="Times New Roman" panose="02020603050405020304" pitchFamily="18" charset="0"/>
                <a:cs typeface="Times New Roman" panose="02020603050405020304" pitchFamily="18" charset="0"/>
              </a:rPr>
              <a:t>ітамін Н або В7</a:t>
            </a:r>
            <a:r>
              <a:rPr lang="uk-UA" sz="2400" dirty="0" smtClean="0">
                <a:solidFill>
                  <a:srgbClr val="000000"/>
                </a:solidFill>
                <a:latin typeface="Times New Roman" panose="02020603050405020304" pitchFamily="18" charset="0"/>
                <a:cs typeface="Times New Roman" panose="02020603050405020304" pitchFamily="18" charset="0"/>
              </a:rPr>
              <a:t> </a:t>
            </a:r>
            <a:r>
              <a:rPr lang="uk-UA" sz="2400" b="1" dirty="0" smtClean="0">
                <a:solidFill>
                  <a:schemeClr val="bg1"/>
                </a:solidFill>
                <a:latin typeface="Times New Roman" pitchFamily="18" charset="0"/>
                <a:cs typeface="Times New Roman" pitchFamily="18" charset="0"/>
              </a:rPr>
              <a:t>БІОТИН</a:t>
            </a:r>
            <a:r>
              <a:rPr lang="uk-UA" sz="2400" dirty="0" smtClean="0">
                <a:solidFill>
                  <a:schemeClr val="bg1"/>
                </a:solidFill>
                <a:latin typeface="Times New Roman" pitchFamily="18" charset="0"/>
                <a:cs typeface="Times New Roman" pitchFamily="18" charset="0"/>
              </a:rPr>
              <a:t> як вітамін групи В необхідний для обміну жирів і вуглеводів; перетворення амінокислот і розкладу проміжних продуктів обміну вуглеводів </a:t>
            </a:r>
          </a:p>
          <a:p>
            <a:pPr marL="0" indent="0" algn="just">
              <a:buNone/>
            </a:pPr>
            <a:r>
              <a:rPr lang="uk-UA" sz="2400" b="1" dirty="0" smtClean="0">
                <a:solidFill>
                  <a:schemeClr val="bg1"/>
                </a:solidFill>
                <a:latin typeface="Times New Roman" pitchFamily="18" charset="0"/>
                <a:cs typeface="Times New Roman" pitchFamily="18" charset="0"/>
              </a:rPr>
              <a:t> Природні джерела: </a:t>
            </a:r>
            <a:r>
              <a:rPr lang="uk-UA" sz="2400" dirty="0" smtClean="0">
                <a:solidFill>
                  <a:schemeClr val="bg1"/>
                </a:solidFill>
                <a:latin typeface="Times New Roman" pitchFamily="18" charset="0"/>
                <a:cs typeface="Times New Roman" pitchFamily="18" charset="0"/>
              </a:rPr>
              <a:t>Біотином багаті печінка, нирки, курячі яйця, молоко, риба, горіхи. Міститься в дріжджах і овочах (картоплі, червоному буряку, капусті, шпинаті), у бобових (горосі, сої, бобах, квасолі), у грибах (шампіньйонах, білих). У людей, які дотримуються збалансованого раціону харчування, дефіцит біотину малоймовірний. Поте він можливий, якщо людина впродовж кількох тижнів вживала сирі білки яєць, оскільки вони містять речовину, яка зв’язується з біотином в організмі, перешкоджаючи його всмоктуванню. </a:t>
            </a:r>
          </a:p>
          <a:p>
            <a:pPr marL="0" indent="0" algn="just">
              <a:buNone/>
            </a:pPr>
            <a:r>
              <a:rPr lang="uk-UA" sz="2400" b="1" dirty="0" smtClean="0">
                <a:solidFill>
                  <a:schemeClr val="bg1"/>
                </a:solidFill>
                <a:latin typeface="Times New Roman" pitchFamily="18" charset="0"/>
                <a:cs typeface="Times New Roman" pitchFamily="18" charset="0"/>
              </a:rPr>
              <a:t>Ознаки дефіциту біотину </a:t>
            </a:r>
            <a:r>
              <a:rPr lang="uk-UA" sz="2400" dirty="0" smtClean="0">
                <a:solidFill>
                  <a:schemeClr val="bg1"/>
                </a:solidFill>
                <a:latin typeface="Times New Roman" pitchFamily="18" charset="0"/>
                <a:cs typeface="Times New Roman" pitchFamily="18" charset="0"/>
              </a:rPr>
              <a:t>– сонливість, втрата маси тіла, випадіння волосся, ушкодження нігтів, дерматит, приступи тривоги, біль у м’язах і деякі порушення нервової системи: психічне виснаження, безсоння, галюцинації. </a:t>
            </a:r>
            <a:endParaRPr lang="en-US" sz="2400" dirty="0" smtClean="0">
              <a:solidFill>
                <a:schemeClr val="bg1"/>
              </a:solidFill>
              <a:latin typeface="Times New Roman" pitchFamily="18" charset="0"/>
              <a:cs typeface="Times New Roman" pitchFamily="18" charset="0"/>
            </a:endParaRPr>
          </a:p>
          <a:p>
            <a:pPr marL="0" indent="0" algn="just">
              <a:buNone/>
            </a:pPr>
            <a:endParaRPr lang="uk-UA" dirty="0">
              <a:solidFill>
                <a:schemeClr val="bg1"/>
              </a:solidFill>
              <a:latin typeface="Times New Roman" pitchFamily="18" charset="0"/>
              <a:cs typeface="Times New Roman" pitchFamily="18" charset="0"/>
            </a:endParaRPr>
          </a:p>
        </p:txBody>
      </p:sp>
      <p:pic>
        <p:nvPicPr>
          <p:cNvPr id="4" name="Рисунок 3" descr="C:\Users\e011172khy\AppData\Local\Microsoft\Windows\INetCache\Content.MSO\D8C90A05.tmp"/>
          <p:cNvPicPr/>
          <p:nvPr/>
        </p:nvPicPr>
        <p:blipFill>
          <a:blip r:embed="rId2">
            <a:extLst>
              <a:ext uri="{28A0092B-C50C-407E-A947-70E740481C1C}">
                <a14:useLocalDpi xmlns:a14="http://schemas.microsoft.com/office/drawing/2010/main" val="0"/>
              </a:ext>
            </a:extLst>
          </a:blip>
          <a:srcRect/>
          <a:stretch>
            <a:fillRect/>
          </a:stretch>
        </p:blipFill>
        <p:spPr bwMode="auto">
          <a:xfrm>
            <a:off x="8978630" y="622569"/>
            <a:ext cx="3025302" cy="2305455"/>
          </a:xfrm>
          <a:prstGeom prst="rect">
            <a:avLst/>
          </a:prstGeom>
          <a:noFill/>
          <a:ln>
            <a:noFill/>
          </a:ln>
          <a:effectLst>
            <a:glow rad="101600">
              <a:schemeClr val="accent6">
                <a:satMod val="175000"/>
                <a:alpha val="40000"/>
              </a:schemeClr>
            </a:glow>
          </a:effectLst>
        </p:spPr>
      </p:pic>
      <p:pic>
        <p:nvPicPr>
          <p:cNvPr id="5" name="Рисунок 4" descr="Біотин, він же вітамін В7: користь для організму чи шкода? - Фітомаркет"/>
          <p:cNvPicPr/>
          <p:nvPr/>
        </p:nvPicPr>
        <p:blipFill>
          <a:blip r:embed="rId3">
            <a:extLst>
              <a:ext uri="{28A0092B-C50C-407E-A947-70E740481C1C}">
                <a14:useLocalDpi xmlns:a14="http://schemas.microsoft.com/office/drawing/2010/main" val="0"/>
              </a:ext>
            </a:extLst>
          </a:blip>
          <a:srcRect/>
          <a:stretch>
            <a:fillRect/>
          </a:stretch>
        </p:blipFill>
        <p:spPr bwMode="auto">
          <a:xfrm>
            <a:off x="9046321" y="3861881"/>
            <a:ext cx="2889919" cy="2178995"/>
          </a:xfrm>
          <a:prstGeom prst="rect">
            <a:avLst/>
          </a:prstGeom>
          <a:noFill/>
          <a:ln>
            <a:noFill/>
          </a:ln>
          <a:effectLst>
            <a:glow rad="228600">
              <a:schemeClr val="accent5">
                <a:satMod val="175000"/>
                <a:alpha val="40000"/>
              </a:schemeClr>
            </a:glow>
          </a:effectLst>
        </p:spPr>
      </p:pic>
    </p:spTree>
    <p:extLst>
      <p:ext uri="{BB962C8B-B14F-4D97-AF65-F5344CB8AC3E}">
        <p14:creationId xmlns:p14="http://schemas.microsoft.com/office/powerpoint/2010/main" val="16315518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35132" y="154449"/>
            <a:ext cx="8480851" cy="6485836"/>
          </a:xfrm>
          <a:solidFill>
            <a:schemeClr val="accent6">
              <a:lumMod val="20000"/>
              <a:lumOff val="80000"/>
            </a:schemeClr>
          </a:solidFill>
        </p:spPr>
        <p:txBody>
          <a:bodyPr>
            <a:noAutofit/>
          </a:bodyPr>
          <a:lstStyle/>
          <a:p>
            <a:pPr algn="just"/>
            <a:r>
              <a:rPr lang="uk-UA" sz="1800" b="1" dirty="0" smtClean="0">
                <a:solidFill>
                  <a:schemeClr val="bg1"/>
                </a:solidFill>
                <a:latin typeface="Times New Roman" pitchFamily="18" charset="0"/>
                <a:cs typeface="Times New Roman" pitchFamily="18" charset="0"/>
              </a:rPr>
              <a:t>В9  (фолієва кислота) </a:t>
            </a:r>
            <a:r>
              <a:rPr lang="uk-UA" sz="1800" dirty="0" smtClean="0">
                <a:solidFill>
                  <a:schemeClr val="bg1"/>
                </a:solidFill>
                <a:latin typeface="Times New Roman" pitchFamily="18" charset="0"/>
                <a:cs typeface="Times New Roman" pitchFamily="18" charset="0"/>
              </a:rPr>
              <a:t>має велике значення для кровотворення, особливо при формуванні еритроцитів. </a:t>
            </a:r>
          </a:p>
          <a:p>
            <a:pPr marL="0" indent="0" algn="just">
              <a:buNone/>
            </a:pPr>
            <a:r>
              <a:rPr lang="uk-UA" sz="1800" b="1" dirty="0" smtClean="0">
                <a:solidFill>
                  <a:srgbClr val="C00000"/>
                </a:solidFill>
                <a:latin typeface="Times New Roman" pitchFamily="18" charset="0"/>
                <a:cs typeface="Times New Roman" pitchFamily="18" charset="0"/>
              </a:rPr>
              <a:t>Основні функції: </a:t>
            </a:r>
            <a:r>
              <a:rPr lang="en-US" sz="1800" dirty="0" smtClean="0">
                <a:solidFill>
                  <a:srgbClr val="C00000"/>
                </a:solidFill>
                <a:latin typeface="Times New Roman" pitchFamily="18" charset="0"/>
                <a:cs typeface="Times New Roman" pitchFamily="18" charset="0"/>
              </a:rPr>
              <a:t> </a:t>
            </a:r>
            <a:r>
              <a:rPr lang="uk-UA" sz="1800" dirty="0" smtClean="0">
                <a:solidFill>
                  <a:srgbClr val="C00000"/>
                </a:solidFill>
                <a:latin typeface="Times New Roman" pitchFamily="18" charset="0"/>
                <a:cs typeface="Times New Roman" pitchFamily="18" charset="0"/>
              </a:rPr>
              <a:t> </a:t>
            </a:r>
            <a:r>
              <a:rPr lang="uk-UA" sz="1800" dirty="0" smtClean="0">
                <a:solidFill>
                  <a:schemeClr val="bg1"/>
                </a:solidFill>
                <a:latin typeface="Times New Roman" pitchFamily="18" charset="0"/>
                <a:cs typeface="Times New Roman" pitchFamily="18" charset="0"/>
              </a:rPr>
              <a:t>сприяє утворенню в людському організмі й інших елементів крові – лейкоцитів і тромбоцитів; позитивно впливає на функціональний стан печінки: стимулює синтез пуринів та піримідинів, підвищує активність каталази, стимулює жовчовиділення, зменшує жирову інфільтрацію печінки, викликану дефіцитом холіну в їжі. </a:t>
            </a:r>
          </a:p>
          <a:p>
            <a:pPr marL="0" indent="0" algn="just">
              <a:buNone/>
            </a:pPr>
            <a:r>
              <a:rPr lang="uk-UA" sz="1800" b="1" dirty="0" smtClean="0">
                <a:solidFill>
                  <a:srgbClr val="C00000"/>
                </a:solidFill>
                <a:latin typeface="Times New Roman" pitchFamily="18" charset="0"/>
                <a:cs typeface="Times New Roman" pitchFamily="18" charset="0"/>
              </a:rPr>
              <a:t>Природні джерела:  </a:t>
            </a:r>
            <a:r>
              <a:rPr lang="uk-UA" sz="1800" dirty="0" smtClean="0">
                <a:solidFill>
                  <a:schemeClr val="bg1"/>
                </a:solidFill>
                <a:latin typeface="Times New Roman" pitchFamily="18" charset="0"/>
                <a:cs typeface="Times New Roman" pitchFamily="18" charset="0"/>
              </a:rPr>
              <a:t>міститься в дріжджах, моркві, шпинаті, білокачанній капусті, щавлі, салаті, цвітній капусті. Синтезується бактеріями кишківника. При нестачі цього вітаміну в організмі розвиваються макроцитарна анемія, лейкопенія, тромбоцитопенія, нерідко кровоточать слизові оболонки рота, кишок, виникають виразковий стоматит, гінгівіт, некротична ангіна </a:t>
            </a:r>
          </a:p>
          <a:p>
            <a:pPr algn="just"/>
            <a:r>
              <a:rPr lang="uk-UA" sz="1800" b="1" dirty="0" smtClean="0">
                <a:solidFill>
                  <a:schemeClr val="bg1"/>
                </a:solidFill>
                <a:latin typeface="Times New Roman" pitchFamily="18" charset="0"/>
                <a:cs typeface="Times New Roman" pitchFamily="18" charset="0"/>
              </a:rPr>
              <a:t>В12  (ціанкобаламін) </a:t>
            </a:r>
            <a:r>
              <a:rPr lang="uk-UA" sz="1800" dirty="0" smtClean="0">
                <a:solidFill>
                  <a:schemeClr val="bg1"/>
                </a:solidFill>
                <a:latin typeface="Times New Roman" pitchFamily="18" charset="0"/>
                <a:cs typeface="Times New Roman" pitchFamily="18" charset="0"/>
              </a:rPr>
              <a:t>– це складна органічна сполука, яка містить кобальт.</a:t>
            </a:r>
          </a:p>
          <a:p>
            <a:pPr marL="0" indent="0" algn="just">
              <a:buNone/>
            </a:pPr>
            <a:r>
              <a:rPr lang="uk-UA" sz="1800" b="1" dirty="0" smtClean="0">
                <a:solidFill>
                  <a:srgbClr val="C00000"/>
                </a:solidFill>
                <a:latin typeface="Times New Roman" pitchFamily="18" charset="0"/>
                <a:cs typeface="Times New Roman" pitchFamily="18" charset="0"/>
              </a:rPr>
              <a:t>Основні функції:</a:t>
            </a:r>
            <a:r>
              <a:rPr lang="uk-UA" sz="1800" b="1" dirty="0" smtClean="0">
                <a:solidFill>
                  <a:schemeClr val="bg1"/>
                </a:solidFill>
                <a:latin typeface="Times New Roman" pitchFamily="18" charset="0"/>
                <a:cs typeface="Times New Roman" pitchFamily="18" charset="0"/>
              </a:rPr>
              <a:t> </a:t>
            </a:r>
            <a:r>
              <a:rPr lang="uk-UA" sz="1800" dirty="0" smtClean="0">
                <a:solidFill>
                  <a:schemeClr val="bg1"/>
                </a:solidFill>
                <a:latin typeface="Times New Roman" pitchFamily="18" charset="0"/>
                <a:cs typeface="Times New Roman" pitchFamily="18" charset="0"/>
              </a:rPr>
              <a:t>стимулює роботу кровотворних органів, є каталізатором багатьох обмінних процесів: бере участь у синтезі глютаміну, нуклеїнових кислот, впливає на вуглеводний, жировий і білковий обмін, стимулює утворення еритробластів у кістковому мозку і ріст аксонів нервових клітин. </a:t>
            </a:r>
          </a:p>
          <a:p>
            <a:pPr algn="just">
              <a:buNone/>
            </a:pPr>
            <a:r>
              <a:rPr lang="uk-UA" sz="1800" b="1" dirty="0" smtClean="0">
                <a:solidFill>
                  <a:schemeClr val="bg1"/>
                </a:solidFill>
                <a:latin typeface="Times New Roman" pitchFamily="18" charset="0"/>
                <a:cs typeface="Times New Roman" pitchFamily="18" charset="0"/>
              </a:rPr>
              <a:t>Природні джерела: </a:t>
            </a:r>
            <a:r>
              <a:rPr lang="uk-UA" sz="1800" dirty="0" smtClean="0">
                <a:solidFill>
                  <a:schemeClr val="bg1"/>
                </a:solidFill>
                <a:latin typeface="Times New Roman" pitchFamily="18" charset="0"/>
                <a:cs typeface="Times New Roman" pitchFamily="18" charset="0"/>
              </a:rPr>
              <a:t> внутрішні органи тварин, особливо нирки та печінка. </a:t>
            </a:r>
          </a:p>
          <a:p>
            <a:pPr algn="just">
              <a:buNone/>
            </a:pPr>
            <a:r>
              <a:rPr lang="uk-UA" sz="1800" dirty="0" smtClean="0">
                <a:solidFill>
                  <a:schemeClr val="bg1"/>
                </a:solidFill>
                <a:latin typeface="Times New Roman" pitchFamily="18" charset="0"/>
                <a:cs typeface="Times New Roman" pitchFamily="18" charset="0"/>
              </a:rPr>
              <a:t>У людини цей  вітамін синтезується  мікрофлорою кишок. </a:t>
            </a:r>
          </a:p>
        </p:txBody>
      </p:sp>
      <p:sp>
        <p:nvSpPr>
          <p:cNvPr id="4" name="Прямокутник 3"/>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5" name="Рисунок 4" descr="Що треба знати про вітамін В12 - medexpert"/>
          <p:cNvPicPr/>
          <p:nvPr/>
        </p:nvPicPr>
        <p:blipFill>
          <a:blip r:embed="rId2">
            <a:extLst>
              <a:ext uri="{28A0092B-C50C-407E-A947-70E740481C1C}">
                <a14:useLocalDpi xmlns:a14="http://schemas.microsoft.com/office/drawing/2010/main" val="0"/>
              </a:ext>
            </a:extLst>
          </a:blip>
          <a:srcRect/>
          <a:stretch>
            <a:fillRect/>
          </a:stretch>
        </p:blipFill>
        <p:spPr bwMode="auto">
          <a:xfrm>
            <a:off x="8782283" y="3991506"/>
            <a:ext cx="3223104" cy="2074847"/>
          </a:xfrm>
          <a:prstGeom prst="rect">
            <a:avLst/>
          </a:prstGeom>
          <a:noFill/>
          <a:ln>
            <a:noFill/>
          </a:ln>
        </p:spPr>
      </p:pic>
      <p:pic>
        <p:nvPicPr>
          <p:cNvPr id="6" name="Рисунок 5" descr="Вітамін В9: секретні властивості фолієвої кислоти для нашого організму"/>
          <p:cNvPicPr/>
          <p:nvPr/>
        </p:nvPicPr>
        <p:blipFill>
          <a:blip r:embed="rId3">
            <a:extLst>
              <a:ext uri="{28A0092B-C50C-407E-A947-70E740481C1C}">
                <a14:useLocalDpi xmlns:a14="http://schemas.microsoft.com/office/drawing/2010/main" val="0"/>
              </a:ext>
            </a:extLst>
          </a:blip>
          <a:srcRect/>
          <a:stretch>
            <a:fillRect/>
          </a:stretch>
        </p:blipFill>
        <p:spPr bwMode="auto">
          <a:xfrm>
            <a:off x="8782283" y="233464"/>
            <a:ext cx="3322631" cy="2228066"/>
          </a:xfrm>
          <a:prstGeom prst="rect">
            <a:avLst/>
          </a:prstGeom>
          <a:noFill/>
          <a:ln>
            <a:noFill/>
          </a:ln>
          <a:effectLst>
            <a:glow rad="139700">
              <a:schemeClr val="accent6">
                <a:satMod val="175000"/>
                <a:alpha val="40000"/>
              </a:schemeClr>
            </a:glow>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266007" y="294691"/>
            <a:ext cx="11820698" cy="4401205"/>
          </a:xfrm>
          <a:prstGeom prst="rect">
            <a:avLst/>
          </a:prstGeom>
          <a:solidFill>
            <a:schemeClr val="accent5">
              <a:lumMod val="40000"/>
              <a:lumOff val="60000"/>
            </a:schemeClr>
          </a:solidFill>
          <a:effectLst>
            <a:glow rad="228600">
              <a:schemeClr val="accent6">
                <a:satMod val="175000"/>
                <a:alpha val="40000"/>
              </a:schemeClr>
            </a:glow>
          </a:effectLst>
        </p:spPr>
        <p:txBody>
          <a:bodyPr wrap="square">
            <a:spAutoFit/>
          </a:bodyPr>
          <a:lstStyle/>
          <a:p>
            <a:r>
              <a:rPr lang="uk-UA" sz="2000" b="1" dirty="0">
                <a:solidFill>
                  <a:srgbClr val="000000"/>
                </a:solidFill>
                <a:latin typeface="Times New Roman" panose="02020603050405020304" pitchFamily="18" charset="0"/>
                <a:cs typeface="Times New Roman" panose="02020603050405020304" pitchFamily="18" charset="0"/>
              </a:rPr>
              <a:t>Вітамін В14 (Пірролохінолінхінон</a:t>
            </a:r>
            <a:r>
              <a:rPr lang="uk-UA" sz="2000" b="1" dirty="0" smtClean="0">
                <a:solidFill>
                  <a:srgbClr val="000000"/>
                </a:solidFill>
                <a:latin typeface="Times New Roman" panose="02020603050405020304" pitchFamily="18" charset="0"/>
                <a:cs typeface="Times New Roman" panose="02020603050405020304" pitchFamily="18" charset="0"/>
              </a:rPr>
              <a:t>) вітамін довголіття</a:t>
            </a:r>
          </a:p>
          <a:p>
            <a:r>
              <a:rPr lang="uk-UA" sz="2000" b="1" dirty="0">
                <a:solidFill>
                  <a:srgbClr val="000000"/>
                </a:solidFill>
                <a:latin typeface="Times New Roman" panose="02020603050405020304" pitchFamily="18" charset="0"/>
                <a:cs typeface="Times New Roman" panose="02020603050405020304" pitchFamily="18" charset="0"/>
              </a:rPr>
              <a:t>Функції вітаміну </a:t>
            </a:r>
            <a:r>
              <a:rPr lang="uk-UA" sz="2000" b="1" dirty="0" smtClean="0">
                <a:solidFill>
                  <a:srgbClr val="000000"/>
                </a:solidFill>
                <a:latin typeface="Times New Roman" panose="02020603050405020304" pitchFamily="18" charset="0"/>
                <a:cs typeface="Times New Roman" panose="02020603050405020304" pitchFamily="18" charset="0"/>
              </a:rPr>
              <a:t>В14</a:t>
            </a:r>
          </a:p>
          <a:p>
            <a:r>
              <a:rPr lang="uk-UA" sz="2000" dirty="0" smtClean="0">
                <a:solidFill>
                  <a:srgbClr val="000000"/>
                </a:solidFill>
                <a:latin typeface="Times New Roman" panose="02020603050405020304" pitchFamily="18" charset="0"/>
                <a:cs typeface="Times New Roman" panose="02020603050405020304" pitchFamily="18" charset="0"/>
              </a:rPr>
              <a:t>забезпечує </a:t>
            </a:r>
            <a:r>
              <a:rPr lang="uk-UA" sz="2000" dirty="0">
                <a:solidFill>
                  <a:srgbClr val="000000"/>
                </a:solidFill>
                <a:latin typeface="Times New Roman" panose="02020603050405020304" pitchFamily="18" charset="0"/>
                <a:cs typeface="Times New Roman" panose="02020603050405020304" pitchFamily="18" charset="0"/>
              </a:rPr>
              <a:t>транспортну функцію кисню з легень до всіх тканин і органів</a:t>
            </a:r>
            <a:r>
              <a:rPr lang="uk-UA" sz="2000" dirty="0" smtClean="0">
                <a:solidFill>
                  <a:srgbClr val="000000"/>
                </a:solidFill>
                <a:latin typeface="Times New Roman" panose="02020603050405020304" pitchFamily="18" charset="0"/>
                <a:cs typeface="Times New Roman" panose="02020603050405020304" pitchFamily="18" charset="0"/>
              </a:rPr>
              <a:t>;</a:t>
            </a:r>
          </a:p>
          <a:p>
            <a:r>
              <a:rPr lang="uk-UA" sz="2000" dirty="0" smtClean="0">
                <a:solidFill>
                  <a:srgbClr val="000000"/>
                </a:solidFill>
                <a:latin typeface="Times New Roman" panose="02020603050405020304" pitchFamily="18" charset="0"/>
                <a:cs typeface="Times New Roman" panose="02020603050405020304" pitchFamily="18" charset="0"/>
              </a:rPr>
              <a:t>захищає </a:t>
            </a:r>
            <a:r>
              <a:rPr lang="uk-UA" sz="2000" dirty="0">
                <a:solidFill>
                  <a:srgbClr val="000000"/>
                </a:solidFill>
                <a:latin typeface="Times New Roman" panose="02020603050405020304" pitchFamily="18" charset="0"/>
                <a:cs typeface="Times New Roman" panose="02020603050405020304" pitchFamily="18" charset="0"/>
              </a:rPr>
              <a:t>нервові клітини та відновлює їхні волокна</a:t>
            </a:r>
            <a:r>
              <a:rPr lang="uk-UA" sz="2000" dirty="0" smtClean="0">
                <a:solidFill>
                  <a:srgbClr val="000000"/>
                </a:solidFill>
                <a:latin typeface="Times New Roman" panose="02020603050405020304" pitchFamily="18" charset="0"/>
                <a:cs typeface="Times New Roman" panose="02020603050405020304" pitchFamily="18" charset="0"/>
              </a:rPr>
              <a:t>;</a:t>
            </a:r>
          </a:p>
          <a:p>
            <a:r>
              <a:rPr lang="uk-UA" sz="2000" dirty="0" smtClean="0">
                <a:solidFill>
                  <a:srgbClr val="000000"/>
                </a:solidFill>
                <a:latin typeface="Times New Roman" panose="02020603050405020304" pitchFamily="18" charset="0"/>
                <a:cs typeface="Times New Roman" panose="02020603050405020304" pitchFamily="18" charset="0"/>
              </a:rPr>
              <a:t>знижує </a:t>
            </a:r>
            <a:r>
              <a:rPr lang="uk-UA" sz="2000" dirty="0">
                <a:solidFill>
                  <a:srgbClr val="000000"/>
                </a:solidFill>
                <a:latin typeface="Times New Roman" panose="02020603050405020304" pitchFamily="18" charset="0"/>
                <a:cs typeface="Times New Roman" panose="02020603050405020304" pitchFamily="18" charset="0"/>
              </a:rPr>
              <a:t>швидкість розвитку катаракти</a:t>
            </a:r>
            <a:r>
              <a:rPr lang="uk-UA" sz="2000" dirty="0" smtClean="0">
                <a:solidFill>
                  <a:srgbClr val="000000"/>
                </a:solidFill>
                <a:latin typeface="Times New Roman" panose="02020603050405020304" pitchFamily="18" charset="0"/>
                <a:cs typeface="Times New Roman" panose="02020603050405020304" pitchFamily="18" charset="0"/>
              </a:rPr>
              <a:t>;</a:t>
            </a:r>
          </a:p>
          <a:p>
            <a:r>
              <a:rPr lang="uk-UA" sz="2000" dirty="0" smtClean="0">
                <a:solidFill>
                  <a:srgbClr val="000000"/>
                </a:solidFill>
                <a:latin typeface="Times New Roman" panose="02020603050405020304" pitchFamily="18" charset="0"/>
                <a:cs typeface="Times New Roman" panose="02020603050405020304" pitchFamily="18" charset="0"/>
              </a:rPr>
              <a:t>підвищує </a:t>
            </a:r>
            <a:r>
              <a:rPr lang="uk-UA" sz="2000" dirty="0">
                <a:solidFill>
                  <a:srgbClr val="000000"/>
                </a:solidFill>
                <a:latin typeface="Times New Roman" panose="02020603050405020304" pitchFamily="18" charset="0"/>
                <a:cs typeface="Times New Roman" panose="02020603050405020304" pitchFamily="18" charset="0"/>
              </a:rPr>
              <a:t>активність еритроцитів</a:t>
            </a:r>
            <a:r>
              <a:rPr lang="uk-UA" sz="2000" dirty="0" smtClean="0">
                <a:solidFill>
                  <a:srgbClr val="000000"/>
                </a:solidFill>
                <a:latin typeface="Times New Roman" panose="02020603050405020304" pitchFamily="18" charset="0"/>
                <a:cs typeface="Times New Roman" panose="02020603050405020304" pitchFamily="18" charset="0"/>
              </a:rPr>
              <a:t>;</a:t>
            </a:r>
          </a:p>
          <a:p>
            <a:r>
              <a:rPr lang="uk-UA" sz="2000" dirty="0" smtClean="0">
                <a:solidFill>
                  <a:srgbClr val="000000"/>
                </a:solidFill>
                <a:latin typeface="Times New Roman" panose="02020603050405020304" pitchFamily="18" charset="0"/>
                <a:cs typeface="Times New Roman" panose="02020603050405020304" pitchFamily="18" charset="0"/>
              </a:rPr>
              <a:t>підвищує </a:t>
            </a:r>
            <a:r>
              <a:rPr lang="uk-UA" sz="2000" dirty="0">
                <a:solidFill>
                  <a:srgbClr val="000000"/>
                </a:solidFill>
                <a:latin typeface="Times New Roman" panose="02020603050405020304" pitchFamily="18" charset="0"/>
                <a:cs typeface="Times New Roman" panose="02020603050405020304" pitchFamily="18" charset="0"/>
              </a:rPr>
              <a:t>опірність імунітету</a:t>
            </a:r>
            <a:r>
              <a:rPr lang="uk-UA" sz="2000" dirty="0" smtClean="0">
                <a:solidFill>
                  <a:srgbClr val="000000"/>
                </a:solidFill>
                <a:latin typeface="Times New Roman" panose="02020603050405020304" pitchFamily="18" charset="0"/>
                <a:cs typeface="Times New Roman" panose="02020603050405020304" pitchFamily="18" charset="0"/>
              </a:rPr>
              <a:t>;</a:t>
            </a:r>
          </a:p>
          <a:p>
            <a:r>
              <a:rPr lang="uk-UA" sz="2000" dirty="0" smtClean="0">
                <a:solidFill>
                  <a:srgbClr val="000000"/>
                </a:solidFill>
                <a:latin typeface="Times New Roman" panose="02020603050405020304" pitchFamily="18" charset="0"/>
                <a:cs typeface="Times New Roman" panose="02020603050405020304" pitchFamily="18" charset="0"/>
              </a:rPr>
              <a:t>є </a:t>
            </a:r>
            <a:r>
              <a:rPr lang="uk-UA" sz="2000" dirty="0">
                <a:solidFill>
                  <a:srgbClr val="000000"/>
                </a:solidFill>
                <a:latin typeface="Times New Roman" panose="02020603050405020304" pitchFamily="18" charset="0"/>
                <a:cs typeface="Times New Roman" panose="02020603050405020304" pitchFamily="18" charset="0"/>
              </a:rPr>
              <a:t>найпотужнішим антиоксидантом</a:t>
            </a:r>
            <a:r>
              <a:rPr lang="uk-UA" sz="2000" dirty="0" smtClean="0">
                <a:solidFill>
                  <a:srgbClr val="000000"/>
                </a:solidFill>
                <a:latin typeface="Times New Roman" panose="02020603050405020304" pitchFamily="18" charset="0"/>
                <a:cs typeface="Times New Roman" panose="02020603050405020304" pitchFamily="18" charset="0"/>
              </a:rPr>
              <a:t>, </a:t>
            </a:r>
            <a:r>
              <a:rPr lang="uk-UA" sz="2000" dirty="0">
                <a:solidFill>
                  <a:srgbClr val="000000"/>
                </a:solidFill>
                <a:latin typeface="Times New Roman" panose="02020603050405020304" pitchFamily="18" charset="0"/>
                <a:cs typeface="Times New Roman" panose="02020603050405020304" pitchFamily="18" charset="0"/>
              </a:rPr>
              <a:t>знижує вплив алкоголю на організм.</a:t>
            </a:r>
          </a:p>
          <a:p>
            <a:r>
              <a:rPr lang="uk-UA" sz="2000" b="1" dirty="0" smtClean="0">
                <a:solidFill>
                  <a:srgbClr val="000000"/>
                </a:solidFill>
                <a:latin typeface="Times New Roman" panose="02020603050405020304" pitchFamily="18" charset="0"/>
                <a:cs typeface="Times New Roman" panose="02020603050405020304" pitchFamily="18" charset="0"/>
              </a:rPr>
              <a:t>Дефіцит </a:t>
            </a:r>
            <a:r>
              <a:rPr lang="uk-UA" sz="2000" b="1" dirty="0">
                <a:solidFill>
                  <a:srgbClr val="000000"/>
                </a:solidFill>
                <a:latin typeface="Times New Roman" panose="02020603050405020304" pitchFamily="18" charset="0"/>
                <a:cs typeface="Times New Roman" panose="02020603050405020304" pitchFamily="18" charset="0"/>
              </a:rPr>
              <a:t>вітаміну В14</a:t>
            </a:r>
            <a:r>
              <a:rPr lang="uk-UA" sz="2000" b="1" dirty="0" smtClean="0">
                <a:solidFill>
                  <a:srgbClr val="000000"/>
                </a:solidFill>
                <a:latin typeface="Times New Roman" panose="02020603050405020304" pitchFamily="18" charset="0"/>
                <a:cs typeface="Times New Roman" panose="02020603050405020304" pitchFamily="18" charset="0"/>
              </a:rPr>
              <a:t>:</a:t>
            </a:r>
          </a:p>
          <a:p>
            <a:r>
              <a:rPr lang="uk-UA" sz="2000" dirty="0" smtClean="0">
                <a:solidFill>
                  <a:srgbClr val="000000"/>
                </a:solidFill>
                <a:latin typeface="Times New Roman" panose="02020603050405020304" pitchFamily="18" charset="0"/>
                <a:cs typeface="Times New Roman" panose="02020603050405020304" pitchFamily="18" charset="0"/>
              </a:rPr>
              <a:t>знижуються </a:t>
            </a:r>
            <a:r>
              <a:rPr lang="uk-UA" sz="2000" dirty="0">
                <a:solidFill>
                  <a:srgbClr val="000000"/>
                </a:solidFill>
                <a:latin typeface="Times New Roman" panose="02020603050405020304" pitchFamily="18" charset="0"/>
                <a:cs typeface="Times New Roman" panose="02020603050405020304" pitchFamily="18" charset="0"/>
              </a:rPr>
              <a:t>функції імунітету</a:t>
            </a:r>
            <a:r>
              <a:rPr lang="uk-UA" sz="2000" dirty="0" smtClean="0">
                <a:solidFill>
                  <a:srgbClr val="000000"/>
                </a:solidFill>
                <a:latin typeface="Times New Roman" panose="02020603050405020304" pitchFamily="18" charset="0"/>
                <a:cs typeface="Times New Roman" panose="02020603050405020304" pitchFamily="18" charset="0"/>
              </a:rPr>
              <a:t>; підвищується </a:t>
            </a:r>
            <a:r>
              <a:rPr lang="uk-UA" sz="2000" dirty="0">
                <a:solidFill>
                  <a:srgbClr val="000000"/>
                </a:solidFill>
                <a:latin typeface="Times New Roman" panose="02020603050405020304" pitchFamily="18" charset="0"/>
                <a:cs typeface="Times New Roman" panose="02020603050405020304" pitchFamily="18" charset="0"/>
              </a:rPr>
              <a:t>ризик серцево-судинних захворювань</a:t>
            </a:r>
            <a:r>
              <a:rPr lang="uk-UA" sz="2000" dirty="0" smtClean="0">
                <a:solidFill>
                  <a:srgbClr val="000000"/>
                </a:solidFill>
                <a:latin typeface="Times New Roman" panose="02020603050405020304" pitchFamily="18" charset="0"/>
                <a:cs typeface="Times New Roman" panose="02020603050405020304" pitchFamily="18" charset="0"/>
              </a:rPr>
              <a:t>; прогресує </a:t>
            </a:r>
            <a:r>
              <a:rPr lang="uk-UA" sz="2000" dirty="0">
                <a:solidFill>
                  <a:srgbClr val="000000"/>
                </a:solidFill>
                <a:latin typeface="Times New Roman" panose="02020603050405020304" pitchFamily="18" charset="0"/>
                <a:cs typeface="Times New Roman" panose="02020603050405020304" pitchFamily="18" charset="0"/>
              </a:rPr>
              <a:t>катаракта</a:t>
            </a:r>
            <a:r>
              <a:rPr lang="uk-UA" sz="2000" dirty="0" smtClean="0">
                <a:solidFill>
                  <a:srgbClr val="000000"/>
                </a:solidFill>
                <a:latin typeface="Times New Roman" panose="02020603050405020304" pitchFamily="18" charset="0"/>
                <a:cs typeface="Times New Roman" panose="02020603050405020304" pitchFamily="18" charset="0"/>
              </a:rPr>
              <a:t>.</a:t>
            </a:r>
          </a:p>
          <a:p>
            <a:r>
              <a:rPr lang="uk-UA" sz="2000" b="1" dirty="0" smtClean="0">
                <a:solidFill>
                  <a:srgbClr val="000000"/>
                </a:solidFill>
                <a:latin typeface="Times New Roman" panose="02020603050405020304" pitchFamily="18" charset="0"/>
                <a:cs typeface="Times New Roman" panose="02020603050405020304" pitchFamily="18" charset="0"/>
              </a:rPr>
              <a:t>Посилює </a:t>
            </a:r>
            <a:r>
              <a:rPr lang="uk-UA" sz="2000" b="1" dirty="0">
                <a:solidFill>
                  <a:srgbClr val="000000"/>
                </a:solidFill>
                <a:latin typeface="Times New Roman" panose="02020603050405020304" pitchFamily="18" charset="0"/>
                <a:cs typeface="Times New Roman" panose="02020603050405020304" pitchFamily="18" charset="0"/>
              </a:rPr>
              <a:t>дію вітаміну </a:t>
            </a:r>
            <a:r>
              <a:rPr lang="en-AU" sz="2000" b="1" dirty="0">
                <a:solidFill>
                  <a:srgbClr val="000000"/>
                </a:solidFill>
                <a:latin typeface="Times New Roman" panose="02020603050405020304" pitchFamily="18" charset="0"/>
                <a:cs typeface="Times New Roman" panose="02020603050405020304" pitchFamily="18" charset="0"/>
              </a:rPr>
              <a:t>B14 </a:t>
            </a:r>
            <a:r>
              <a:rPr lang="uk-UA" sz="2000" b="1" noProof="1" smtClean="0">
                <a:solidFill>
                  <a:srgbClr val="000000"/>
                </a:solidFill>
                <a:latin typeface="Times New Roman" panose="02020603050405020304" pitchFamily="18" charset="0"/>
                <a:cs typeface="Times New Roman" panose="02020603050405020304" pitchFamily="18" charset="0"/>
              </a:rPr>
              <a:t>альфа-ліпоєва</a:t>
            </a:r>
            <a:r>
              <a:rPr lang="uk-UA" sz="2000" b="1" dirty="0" smtClean="0">
                <a:solidFill>
                  <a:srgbClr val="000000"/>
                </a:solidFill>
                <a:latin typeface="Times New Roman" panose="02020603050405020304" pitchFamily="18" charset="0"/>
                <a:cs typeface="Times New Roman" panose="02020603050405020304" pitchFamily="18" charset="0"/>
              </a:rPr>
              <a:t> кислота (</a:t>
            </a:r>
            <a:r>
              <a:rPr lang="uk-UA" sz="2000" b="1" dirty="0" smtClean="0">
                <a:solidFill>
                  <a:schemeClr val="bg1"/>
                </a:solidFill>
                <a:latin typeface="Times New Roman" panose="02020603050405020304" pitchFamily="18" charset="0"/>
                <a:cs typeface="Times New Roman" panose="02020603050405020304" pitchFamily="18" charset="0"/>
              </a:rPr>
              <a:t>червоне </a:t>
            </a:r>
            <a:r>
              <a:rPr lang="uk-UA" sz="2000" b="1" dirty="0">
                <a:solidFill>
                  <a:schemeClr val="bg1"/>
                </a:solidFill>
                <a:latin typeface="Times New Roman" panose="02020603050405020304" pitchFamily="18" charset="0"/>
                <a:cs typeface="Times New Roman" panose="02020603050405020304" pitchFamily="18" charset="0"/>
              </a:rPr>
              <a:t>м’ясо, ліверні продукти, рис, броколі, </a:t>
            </a:r>
            <a:r>
              <a:rPr lang="uk-UA" sz="2000" b="1" dirty="0" smtClean="0">
                <a:solidFill>
                  <a:schemeClr val="bg1"/>
                </a:solidFill>
                <a:latin typeface="Times New Roman" panose="02020603050405020304" pitchFamily="18" charset="0"/>
                <a:cs typeface="Times New Roman" panose="02020603050405020304" pitchFamily="18" charset="0"/>
              </a:rPr>
              <a:t>шпинат</a:t>
            </a:r>
            <a:r>
              <a:rPr lang="uk-UA" sz="2000" b="1" dirty="0">
                <a:solidFill>
                  <a:schemeClr val="bg1"/>
                </a:solidFill>
                <a:latin typeface="Times New Roman" panose="02020603050405020304" pitchFamily="18" charset="0"/>
                <a:cs typeface="Times New Roman" panose="02020603050405020304" pitchFamily="18" charset="0"/>
              </a:rPr>
              <a:t>)</a:t>
            </a:r>
            <a:endParaRPr lang="uk-UA" sz="2000" b="1" dirty="0" smtClean="0">
              <a:solidFill>
                <a:srgbClr val="000000"/>
              </a:solidFill>
              <a:latin typeface="Times New Roman" panose="02020603050405020304" pitchFamily="18" charset="0"/>
              <a:cs typeface="Times New Roman" panose="02020603050405020304" pitchFamily="18" charset="0"/>
            </a:endParaRPr>
          </a:p>
          <a:p>
            <a:r>
              <a:rPr lang="uk-UA" sz="2000" b="1" dirty="0" smtClean="0">
                <a:solidFill>
                  <a:srgbClr val="000000"/>
                </a:solidFill>
                <a:latin typeface="Times New Roman" panose="02020603050405020304" pitchFamily="18" charset="0"/>
                <a:cs typeface="Times New Roman" panose="02020603050405020304" pitchFamily="18" charset="0"/>
              </a:rPr>
              <a:t>Природні джерела: </a:t>
            </a:r>
            <a:r>
              <a:rPr lang="uk-UA" sz="2000" dirty="0" smtClean="0">
                <a:solidFill>
                  <a:srgbClr val="000000"/>
                </a:solidFill>
                <a:latin typeface="Times New Roman" panose="02020603050405020304" pitchFamily="18" charset="0"/>
                <a:cs typeface="Times New Roman" panose="02020603050405020304" pitchFamily="18" charset="0"/>
              </a:rPr>
              <a:t>кокао</a:t>
            </a:r>
            <a:r>
              <a:rPr lang="uk-UA" sz="2000" b="1" dirty="0" smtClean="0">
                <a:solidFill>
                  <a:srgbClr val="000000"/>
                </a:solidFill>
                <a:latin typeface="Times New Roman" panose="02020603050405020304" pitchFamily="18" charset="0"/>
                <a:cs typeface="Times New Roman" panose="02020603050405020304" pitchFamily="18" charset="0"/>
              </a:rPr>
              <a:t>, </a:t>
            </a:r>
            <a:r>
              <a:rPr lang="uk-UA" sz="2000" dirty="0" smtClean="0">
                <a:solidFill>
                  <a:srgbClr val="000000"/>
                </a:solidFill>
                <a:latin typeface="Times New Roman" panose="02020603050405020304" pitchFamily="18" charset="0"/>
                <a:cs typeface="Times New Roman" panose="02020603050405020304" pitchFamily="18" charset="0"/>
              </a:rPr>
              <a:t>запечена </a:t>
            </a:r>
            <a:r>
              <a:rPr lang="uk-UA" sz="2000" dirty="0">
                <a:solidFill>
                  <a:srgbClr val="000000"/>
                </a:solidFill>
                <a:latin typeface="Times New Roman" panose="02020603050405020304" pitchFamily="18" charset="0"/>
                <a:cs typeface="Times New Roman" panose="02020603050405020304" pitchFamily="18" charset="0"/>
              </a:rPr>
              <a:t>картопля</a:t>
            </a:r>
            <a:r>
              <a:rPr lang="uk-UA" sz="2000" dirty="0" smtClean="0">
                <a:solidFill>
                  <a:srgbClr val="000000"/>
                </a:solidFill>
                <a:latin typeface="Times New Roman" panose="02020603050405020304" pitchFamily="18" charset="0"/>
                <a:cs typeface="Times New Roman" panose="02020603050405020304" pitchFamily="18" charset="0"/>
              </a:rPr>
              <a:t>; салат </a:t>
            </a:r>
            <a:r>
              <a:rPr lang="uk-UA" sz="2000" dirty="0">
                <a:solidFill>
                  <a:srgbClr val="000000"/>
                </a:solidFill>
                <a:latin typeface="Times New Roman" panose="02020603050405020304" pitchFamily="18" charset="0"/>
                <a:cs typeface="Times New Roman" panose="02020603050405020304" pitchFamily="18" charset="0"/>
              </a:rPr>
              <a:t>зі свіжих томатів із зеленню</a:t>
            </a:r>
            <a:r>
              <a:rPr lang="uk-UA" sz="2000" dirty="0" smtClean="0">
                <a:solidFill>
                  <a:srgbClr val="000000"/>
                </a:solidFill>
                <a:latin typeface="Times New Roman" panose="02020603050405020304" pitchFamily="18" charset="0"/>
                <a:cs typeface="Times New Roman" panose="02020603050405020304" pitchFamily="18" charset="0"/>
              </a:rPr>
              <a:t>; фреш </a:t>
            </a:r>
            <a:r>
              <a:rPr lang="uk-UA" sz="2000" dirty="0">
                <a:solidFill>
                  <a:srgbClr val="000000"/>
                </a:solidFill>
                <a:latin typeface="Times New Roman" panose="02020603050405020304" pitchFamily="18" charset="0"/>
                <a:cs typeface="Times New Roman" panose="02020603050405020304" pitchFamily="18" charset="0"/>
              </a:rPr>
              <a:t>із селери та яблук</a:t>
            </a:r>
            <a:r>
              <a:rPr lang="uk-UA" sz="2000" dirty="0" smtClean="0">
                <a:solidFill>
                  <a:srgbClr val="000000"/>
                </a:solidFill>
                <a:latin typeface="Times New Roman" panose="02020603050405020304" pitchFamily="18" charset="0"/>
                <a:cs typeface="Times New Roman" panose="02020603050405020304" pitchFamily="18" charset="0"/>
              </a:rPr>
              <a:t>.</a:t>
            </a:r>
            <a:r>
              <a:rPr lang="uk-UA" sz="2000" dirty="0"/>
              <a:t> </a:t>
            </a:r>
            <a:endParaRPr lang="uk-UA" sz="2000" dirty="0" smtClean="0"/>
          </a:p>
          <a:p>
            <a:r>
              <a:rPr lang="uk-UA" sz="1000" dirty="0">
                <a:latin typeface="Times New Roman" panose="02020603050405020304" pitchFamily="18" charset="0"/>
                <a:cs typeface="Times New Roman" panose="02020603050405020304" pitchFamily="18" charset="0"/>
              </a:rPr>
              <a:t/>
            </a:r>
            <a:br>
              <a:rPr lang="uk-UA" sz="1000" dirty="0">
                <a:latin typeface="Times New Roman" panose="02020603050405020304" pitchFamily="18" charset="0"/>
                <a:cs typeface="Times New Roman" panose="02020603050405020304" pitchFamily="18" charset="0"/>
              </a:rPr>
            </a:br>
            <a:endParaRPr lang="uk-UA" sz="1000" dirty="0">
              <a:solidFill>
                <a:srgbClr val="000000"/>
              </a:solidFill>
              <a:latin typeface="Times New Roman" panose="02020603050405020304" pitchFamily="18" charset="0"/>
              <a:cs typeface="Times New Roman" panose="02020603050405020304" pitchFamily="18" charset="0"/>
            </a:endParaRPr>
          </a:p>
        </p:txBody>
      </p:sp>
      <p:pic>
        <p:nvPicPr>
          <p:cNvPr id="2050" name="Picture 2" descr="Преимущества какао и как его использовать - Ecosm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87887" y="730990"/>
            <a:ext cx="3342646" cy="2236124"/>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8" name="Рисунок 7" descr="Сік з огірків з яблуком, лаймом і селерою - кулінарний покроковий рецепт з  фото на Cookery.com.ua"/>
          <p:cNvPicPr/>
          <p:nvPr/>
        </p:nvPicPr>
        <p:blipFill>
          <a:blip r:embed="rId3">
            <a:extLst>
              <a:ext uri="{28A0092B-C50C-407E-A947-70E740481C1C}">
                <a14:useLocalDpi xmlns:a14="http://schemas.microsoft.com/office/drawing/2010/main" val="0"/>
              </a:ext>
            </a:extLst>
          </a:blip>
          <a:srcRect/>
          <a:stretch>
            <a:fillRect/>
          </a:stretch>
        </p:blipFill>
        <p:spPr bwMode="auto">
          <a:xfrm>
            <a:off x="4423536" y="4930554"/>
            <a:ext cx="3505639" cy="1726395"/>
          </a:xfrm>
          <a:prstGeom prst="rect">
            <a:avLst/>
          </a:prstGeom>
          <a:noFill/>
          <a:ln>
            <a:noFill/>
          </a:ln>
          <a:effectLst>
            <a:glow rad="228600">
              <a:schemeClr val="accent6">
                <a:satMod val="175000"/>
                <a:alpha val="40000"/>
              </a:schemeClr>
            </a:glow>
          </a:effectLst>
        </p:spPr>
      </p:pic>
      <p:pic>
        <p:nvPicPr>
          <p:cNvPr id="9" name="Рисунок 8" descr="8 простих салатів з помідорами від SHUBA — Шуба"/>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7848" y="4930554"/>
            <a:ext cx="3605811" cy="1726394"/>
          </a:xfrm>
          <a:prstGeom prst="rect">
            <a:avLst/>
          </a:prstGeom>
          <a:noFill/>
          <a:ln>
            <a:noFill/>
          </a:ln>
          <a:effectLst>
            <a:glow rad="228600">
              <a:schemeClr val="accent2">
                <a:satMod val="175000"/>
                <a:alpha val="40000"/>
              </a:schemeClr>
            </a:glow>
          </a:effectLst>
        </p:spPr>
      </p:pic>
      <p:pic>
        <p:nvPicPr>
          <p:cNvPr id="10" name="Рисунок 9" descr="Рецепт печеного картофеля а ля &quot;Папасад&quot; с фото пошагово на Вкусном Блоге"/>
          <p:cNvPicPr/>
          <p:nvPr/>
        </p:nvPicPr>
        <p:blipFill>
          <a:blip r:embed="rId5">
            <a:extLst>
              <a:ext uri="{28A0092B-C50C-407E-A947-70E740481C1C}">
                <a14:useLocalDpi xmlns:a14="http://schemas.microsoft.com/office/drawing/2010/main" val="0"/>
              </a:ext>
            </a:extLst>
          </a:blip>
          <a:srcRect/>
          <a:stretch>
            <a:fillRect/>
          </a:stretch>
        </p:blipFill>
        <p:spPr bwMode="auto">
          <a:xfrm>
            <a:off x="266007" y="4930554"/>
            <a:ext cx="3566691" cy="1726396"/>
          </a:xfrm>
          <a:prstGeom prst="rect">
            <a:avLst/>
          </a:prstGeom>
          <a:noFill/>
          <a:ln>
            <a:noFill/>
          </a:ln>
          <a:effectLst>
            <a:glow rad="228600">
              <a:schemeClr val="accent6">
                <a:satMod val="175000"/>
                <a:alpha val="40000"/>
              </a:schemeClr>
            </a:glow>
          </a:effectLst>
        </p:spPr>
      </p:pic>
    </p:spTree>
    <p:extLst>
      <p:ext uri="{BB962C8B-B14F-4D97-AF65-F5344CB8AC3E}">
        <p14:creationId xmlns:p14="http://schemas.microsoft.com/office/powerpoint/2010/main" val="2642615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62647" y="228167"/>
            <a:ext cx="8714166" cy="63094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uk-UA" sz="4400" b="1" dirty="0">
                <a:solidFill>
                  <a:schemeClr val="bg1"/>
                </a:solidFill>
                <a:latin typeface="Times New Roman" panose="02020603050405020304" pitchFamily="18" charset="0"/>
                <a:cs typeface="Times New Roman" panose="02020603050405020304" pitchFamily="18" charset="0"/>
              </a:rPr>
              <a:t>Вітамін </a:t>
            </a:r>
            <a:r>
              <a:rPr lang="uk-UA" sz="4400" b="1" dirty="0">
                <a:solidFill>
                  <a:srgbClr val="C00000"/>
                </a:solidFill>
                <a:latin typeface="Times New Roman" panose="02020603050405020304" pitchFamily="18" charset="0"/>
                <a:cs typeface="Times New Roman" panose="02020603050405020304" pitchFamily="18" charset="0"/>
              </a:rPr>
              <a:t>С </a:t>
            </a:r>
            <a:r>
              <a:rPr lang="uk-UA" sz="4400" dirty="0">
                <a:solidFill>
                  <a:schemeClr val="bg1"/>
                </a:solidFill>
                <a:latin typeface="Times New Roman" panose="02020603050405020304" pitchFamily="18" charset="0"/>
                <a:cs typeface="Times New Roman" panose="02020603050405020304" pitchFamily="18" charset="0"/>
              </a:rPr>
              <a:t>(аскорбінова кислота) </a:t>
            </a:r>
            <a:endParaRPr lang="uk-UA" sz="4400"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бере </a:t>
            </a:r>
            <a:r>
              <a:rPr lang="uk-UA" dirty="0">
                <a:solidFill>
                  <a:schemeClr val="bg1"/>
                </a:solidFill>
                <a:latin typeface="Times New Roman" panose="02020603050405020304" pitchFamily="18" charset="0"/>
                <a:cs typeface="Times New Roman" panose="02020603050405020304" pitchFamily="18" charset="0"/>
              </a:rPr>
              <a:t>участь у багатьох фізіологічних і біохімічних реакціях (сприяє регенерації тканин, забезпечує стійкість організму до стресу, забезпечує нормальний імунітет і гематологічний статус, сприяє засвоєнню організмом заліза, білків, вітамінів, зменшує рівень холестерину в крові та усуває дію алергенів і канцерогенів, підвищує стійкість організму до негативних впливів навколишнього середовища та інфекцій).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Вітамін</a:t>
            </a:r>
            <a:r>
              <a:rPr lang="uk-UA" dirty="0">
                <a:solidFill>
                  <a:schemeClr val="bg1"/>
                </a:solidFill>
                <a:latin typeface="Times New Roman" panose="02020603050405020304" pitchFamily="18" charset="0"/>
                <a:cs typeface="Times New Roman" panose="02020603050405020304" pitchFamily="18" charset="0"/>
              </a:rPr>
              <a:t> С відіграє основну роль у синтезі колагену як складової сполучнотканинної основи кровоносних судин.</a:t>
            </a:r>
          </a:p>
          <a:p>
            <a:r>
              <a:rPr lang="uk-UA" b="1" dirty="0">
                <a:solidFill>
                  <a:schemeClr val="bg1"/>
                </a:solidFill>
                <a:latin typeface="Times New Roman" panose="02020603050405020304" pitchFamily="18" charset="0"/>
                <a:cs typeface="Times New Roman" panose="02020603050405020304" pitchFamily="18" charset="0"/>
              </a:rPr>
              <a:t>Основними причинами розвитку гіповітамінозу С</a:t>
            </a:r>
            <a:r>
              <a:rPr lang="uk-UA" dirty="0">
                <a:solidFill>
                  <a:schemeClr val="bg1"/>
                </a:solidFill>
                <a:latin typeface="Times New Roman" panose="02020603050405020304" pitchFamily="18" charset="0"/>
                <a:cs typeface="Times New Roman" panose="02020603050405020304" pitchFamily="18" charset="0"/>
              </a:rPr>
              <a:t> є аліментарний фактор (теплова і кулінарна обробка продуктів рослинного походження), неправильне та тривале зберігання продуктів, варіння у присутності солей, заліза і </a:t>
            </a:r>
            <a:r>
              <a:rPr lang="uk-UA" dirty="0" smtClean="0">
                <a:solidFill>
                  <a:schemeClr val="bg1"/>
                </a:solidFill>
                <a:latin typeface="Times New Roman" panose="02020603050405020304" pitchFamily="18" charset="0"/>
                <a:cs typeface="Times New Roman" panose="02020603050405020304" pitchFamily="18" charset="0"/>
              </a:rPr>
              <a:t>міді. </a:t>
            </a:r>
          </a:p>
          <a:p>
            <a:r>
              <a:rPr lang="uk-UA" b="1" dirty="0" smtClean="0">
                <a:solidFill>
                  <a:schemeClr val="bg1"/>
                </a:solidFill>
                <a:latin typeface="Times New Roman" panose="02020603050405020304" pitchFamily="18" charset="0"/>
                <a:cs typeface="Times New Roman" panose="02020603050405020304" pitchFamily="18" charset="0"/>
              </a:rPr>
              <a:t>Дефіцит </a:t>
            </a:r>
            <a:r>
              <a:rPr lang="uk-UA" dirty="0" smtClean="0">
                <a:solidFill>
                  <a:schemeClr val="bg1"/>
                </a:solidFill>
                <a:latin typeface="Times New Roman" panose="02020603050405020304" pitchFamily="18" charset="0"/>
                <a:cs typeface="Times New Roman" panose="02020603050405020304" pitchFamily="18" charset="0"/>
              </a:rPr>
              <a:t>- Спостерігається </a:t>
            </a:r>
            <a:r>
              <a:rPr lang="uk-UA" dirty="0">
                <a:solidFill>
                  <a:schemeClr val="bg1"/>
                </a:solidFill>
                <a:latin typeface="Times New Roman" panose="02020603050405020304" pitchFamily="18" charset="0"/>
                <a:cs typeface="Times New Roman" panose="02020603050405020304" pitchFamily="18" charset="0"/>
              </a:rPr>
              <a:t>загальна швидка втомлюваність, сонливість, зниження працездатності, набряклість і кровоточивість ясен, шорсткість </a:t>
            </a:r>
            <a:r>
              <a:rPr lang="uk-UA" dirty="0" smtClean="0">
                <a:solidFill>
                  <a:schemeClr val="bg1"/>
                </a:solidFill>
                <a:latin typeface="Times New Roman" panose="02020603050405020304" pitchFamily="18" charset="0"/>
                <a:cs typeface="Times New Roman" panose="02020603050405020304" pitchFamily="18" charset="0"/>
              </a:rPr>
              <a:t>шкіри, характерні </a:t>
            </a:r>
            <a:r>
              <a:rPr lang="uk-UA" dirty="0">
                <a:solidFill>
                  <a:schemeClr val="bg1"/>
                </a:solidFill>
                <a:latin typeface="Times New Roman" panose="02020603050405020304" pitchFamily="18" charset="0"/>
                <a:cs typeface="Times New Roman" panose="02020603050405020304" pitchFamily="18" charset="0"/>
              </a:rPr>
              <a:t>ціаноз губ, носа, вух, нігтів, пухкість і кровоточивість ясен, гіпохромна анемія, блідість та сухість шкіри тощо.</a:t>
            </a:r>
          </a:p>
          <a:p>
            <a:r>
              <a:rPr lang="uk-UA" b="1" dirty="0">
                <a:solidFill>
                  <a:srgbClr val="FF0000"/>
                </a:solidFill>
                <a:latin typeface="Times New Roman" panose="02020603050405020304" pitchFamily="18" charset="0"/>
                <a:cs typeface="Times New Roman" panose="02020603050405020304" pitchFamily="18" charset="0"/>
              </a:rPr>
              <a:t>Найбільша кількість вітаміну С </a:t>
            </a:r>
            <a:r>
              <a:rPr lang="uk-UA" b="1" dirty="0">
                <a:solidFill>
                  <a:schemeClr val="bg1"/>
                </a:solidFill>
                <a:latin typeface="Times New Roman" panose="02020603050405020304" pitchFamily="18" charset="0"/>
                <a:cs typeface="Times New Roman" panose="02020603050405020304" pitchFamily="18" charset="0"/>
              </a:rPr>
              <a:t>міститься у свіжих овочах, фруктах і ягодах (шипшина, чорна смородина, обліпиха, солодкий перець, цитрусові, петрушка, капуста, картопля тощо), а також у комплексних полівітамінних препаратах</a:t>
            </a:r>
            <a:r>
              <a:rPr lang="uk-UA" b="1" dirty="0" smtClean="0">
                <a:solidFill>
                  <a:schemeClr val="bg1"/>
                </a:solidFill>
                <a:latin typeface="Times New Roman" panose="02020603050405020304" pitchFamily="18" charset="0"/>
                <a:cs typeface="Times New Roman" panose="02020603050405020304" pitchFamily="18" charset="0"/>
              </a:rPr>
              <a:t>.</a:t>
            </a:r>
          </a:p>
          <a:p>
            <a:r>
              <a:rPr lang="uk-UA" b="1" dirty="0" smtClean="0">
                <a:solidFill>
                  <a:srgbClr val="C00000"/>
                </a:solidFill>
                <a:latin typeface="Times New Roman" panose="02020603050405020304" pitchFamily="18" charset="0"/>
                <a:cs typeface="Times New Roman" panose="02020603050405020304" pitchFamily="18" charset="0"/>
              </a:rPr>
              <a:t>Для ефективної роботи Вітаміну С </a:t>
            </a:r>
            <a:r>
              <a:rPr lang="uk-UA" b="1" dirty="0" smtClean="0">
                <a:solidFill>
                  <a:schemeClr val="bg1"/>
                </a:solidFill>
                <a:latin typeface="Times New Roman" panose="02020603050405020304" pitchFamily="18" charset="0"/>
                <a:cs typeface="Times New Roman" panose="02020603050405020304" pitchFamily="18" charset="0"/>
              </a:rPr>
              <a:t>необхідні </a:t>
            </a:r>
            <a:r>
              <a:rPr lang="uk-UA" b="1" dirty="0" smtClean="0">
                <a:solidFill>
                  <a:srgbClr val="FF0000"/>
                </a:solidFill>
                <a:latin typeface="Times New Roman" panose="02020603050405020304" pitchFamily="18" charset="0"/>
                <a:cs typeface="Times New Roman" panose="02020603050405020304" pitchFamily="18" charset="0"/>
              </a:rPr>
              <a:t>БІОФЛАВОНОЇДИ</a:t>
            </a:r>
            <a:r>
              <a:rPr lang="uk-UA" b="1" dirty="0" smtClean="0">
                <a:solidFill>
                  <a:schemeClr val="bg1"/>
                </a:solidFill>
                <a:latin typeface="Times New Roman" panose="02020603050405020304" pitchFamily="18" charset="0"/>
                <a:cs typeface="Times New Roman" panose="02020603050405020304" pitchFamily="18" charset="0"/>
              </a:rPr>
              <a:t> (вітамін Р) , вітамін Е.  Важливо, що всі компоненти цього комплексу володіють синергічністю (діють в одному напрямі) і взаємно посилюють загальний ефект.</a:t>
            </a:r>
            <a:endParaRPr lang="uk-UA" b="1" dirty="0">
              <a:solidFill>
                <a:schemeClr val="bg1"/>
              </a:solidFill>
              <a:latin typeface="Times New Roman" panose="02020603050405020304" pitchFamily="18" charset="0"/>
              <a:cs typeface="Times New Roman" panose="02020603050405020304" pitchFamily="18" charset="0"/>
            </a:endParaRPr>
          </a:p>
        </p:txBody>
      </p:sp>
      <p:pic>
        <p:nvPicPr>
          <p:cNvPr id="4" name="Рисунок 3" descr="vitc1"/>
          <p:cNvPicPr/>
          <p:nvPr/>
        </p:nvPicPr>
        <p:blipFill>
          <a:blip r:embed="rId2">
            <a:extLst>
              <a:ext uri="{28A0092B-C50C-407E-A947-70E740481C1C}">
                <a14:useLocalDpi xmlns:a14="http://schemas.microsoft.com/office/drawing/2010/main" val="0"/>
              </a:ext>
            </a:extLst>
          </a:blip>
          <a:srcRect/>
          <a:stretch>
            <a:fillRect/>
          </a:stretch>
        </p:blipFill>
        <p:spPr bwMode="auto">
          <a:xfrm>
            <a:off x="9113661" y="768485"/>
            <a:ext cx="3078339" cy="228881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a:ln>
            <a:noFill/>
          </a:ln>
          <a:effectLst>
            <a:glow rad="228600">
              <a:schemeClr val="accent1">
                <a:satMod val="175000"/>
                <a:alpha val="40000"/>
              </a:schemeClr>
            </a:glow>
          </a:effectLst>
        </p:spPr>
      </p:pic>
      <p:pic>
        <p:nvPicPr>
          <p:cNvPr id="6" name="Рисунок 5" descr="Содержание витамина C в продуктах питания. Чем пополнять запас витамина С -  UAIV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76812" y="3597620"/>
            <a:ext cx="3215188" cy="2054149"/>
          </a:xfrm>
          <a:prstGeom prst="rect">
            <a:avLst/>
          </a:prstGeom>
          <a:noFill/>
          <a:ln>
            <a:noFill/>
          </a:ln>
          <a:effectLst>
            <a:glow rad="228600">
              <a:schemeClr val="accent6">
                <a:satMod val="175000"/>
                <a:alpha val="40000"/>
              </a:schemeClr>
            </a:glow>
          </a:effectLst>
        </p:spPr>
      </p:pic>
    </p:spTree>
    <p:extLst>
      <p:ext uri="{BB962C8B-B14F-4D97-AF65-F5344CB8AC3E}">
        <p14:creationId xmlns:p14="http://schemas.microsoft.com/office/powerpoint/2010/main" val="11724221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62647" y="228167"/>
            <a:ext cx="11792504" cy="390876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uk-UA" sz="2400" b="1" dirty="0" smtClean="0">
                <a:solidFill>
                  <a:srgbClr val="002060"/>
                </a:solidFill>
                <a:latin typeface="Times New Roman" panose="02020603050405020304" pitchFamily="18" charset="0"/>
                <a:cs typeface="Times New Roman" panose="02020603050405020304" pitchFamily="18" charset="0"/>
              </a:rPr>
              <a:t>БІОФЛАВОНОЇДИ</a:t>
            </a:r>
            <a:r>
              <a:rPr lang="uk-UA" sz="2400" dirty="0">
                <a:solidFill>
                  <a:srgbClr val="002060"/>
                </a:solidFill>
                <a:latin typeface="Times New Roman" panose="02020603050405020304" pitchFamily="18" charset="0"/>
                <a:cs typeface="Times New Roman" panose="02020603050405020304" pitchFamily="18" charset="0"/>
              </a:rPr>
              <a:t> </a:t>
            </a:r>
            <a:r>
              <a:rPr lang="uk-UA" sz="2400" dirty="0" smtClean="0">
                <a:solidFill>
                  <a:schemeClr val="bg1"/>
                </a:solidFill>
                <a:latin typeface="Times New Roman" panose="02020603050405020304" pitchFamily="18" charset="0"/>
                <a:cs typeface="Times New Roman" panose="02020603050405020304" pitchFamily="18" charset="0"/>
              </a:rPr>
              <a:t>(</a:t>
            </a:r>
            <a:r>
              <a:rPr lang="uk-UA" sz="2400" dirty="0">
                <a:solidFill>
                  <a:schemeClr val="bg1"/>
                </a:solidFill>
                <a:latin typeface="Times New Roman" panose="02020603050405020304" pitchFamily="18" charset="0"/>
                <a:cs typeface="Times New Roman" panose="02020603050405020304" pitchFamily="18" charset="0"/>
              </a:rPr>
              <a:t>вітамін Р; грец. </a:t>
            </a:r>
            <a:r>
              <a:rPr lang="en-AU" sz="2400" i="1" dirty="0">
                <a:solidFill>
                  <a:schemeClr val="bg1"/>
                </a:solidFill>
                <a:latin typeface="Times New Roman" panose="02020603050405020304" pitchFamily="18" charset="0"/>
                <a:cs typeface="Times New Roman" panose="02020603050405020304" pitchFamily="18" charset="0"/>
              </a:rPr>
              <a:t>bios</a:t>
            </a:r>
            <a:r>
              <a:rPr lang="en-AU" sz="2400" dirty="0">
                <a:solidFill>
                  <a:schemeClr val="bg1"/>
                </a:solidFill>
                <a:latin typeface="Times New Roman" panose="02020603050405020304" pitchFamily="18" charset="0"/>
                <a:cs typeface="Times New Roman" panose="02020603050405020304" pitchFamily="18" charset="0"/>
              </a:rPr>
              <a:t> — </a:t>
            </a:r>
            <a:r>
              <a:rPr lang="uk-UA" sz="2400" dirty="0">
                <a:solidFill>
                  <a:schemeClr val="bg1"/>
                </a:solidFill>
                <a:latin typeface="Times New Roman" panose="02020603050405020304" pitchFamily="18" charset="0"/>
                <a:cs typeface="Times New Roman" panose="02020603050405020304" pitchFamily="18" charset="0"/>
              </a:rPr>
              <a:t>життя + флавоноїди</a:t>
            </a:r>
            <a:r>
              <a:rPr lang="uk-UA" sz="2000" dirty="0">
                <a:solidFill>
                  <a:schemeClr val="bg1"/>
                </a:solidFill>
                <a:latin typeface="Times New Roman" panose="02020603050405020304" pitchFamily="18" charset="0"/>
                <a:cs typeface="Times New Roman" panose="02020603050405020304" pitchFamily="18" charset="0"/>
              </a:rPr>
              <a:t>) — </a:t>
            </a:r>
            <a:endParaRPr lang="uk-UA" sz="2000" dirty="0" smtClean="0">
              <a:solidFill>
                <a:schemeClr val="bg1"/>
              </a:solidFill>
              <a:latin typeface="Times New Roman" panose="02020603050405020304" pitchFamily="18" charset="0"/>
              <a:cs typeface="Times New Roman" panose="02020603050405020304" pitchFamily="18" charset="0"/>
            </a:endParaRPr>
          </a:p>
          <a:p>
            <a:pPr algn="just"/>
            <a:r>
              <a:rPr lang="uk-UA" sz="2000" dirty="0" smtClean="0">
                <a:solidFill>
                  <a:schemeClr val="bg1"/>
                </a:solidFill>
                <a:latin typeface="Times New Roman" panose="02020603050405020304" pitchFamily="18" charset="0"/>
                <a:cs typeface="Times New Roman" panose="02020603050405020304" pitchFamily="18" charset="0"/>
              </a:rPr>
              <a:t>група </a:t>
            </a:r>
            <a:r>
              <a:rPr lang="uk-UA" sz="2000" dirty="0">
                <a:solidFill>
                  <a:schemeClr val="bg1"/>
                </a:solidFill>
                <a:latin typeface="Times New Roman" panose="02020603050405020304" pitchFamily="18" charset="0"/>
                <a:cs typeface="Times New Roman" panose="02020603050405020304" pitchFamily="18" charset="0"/>
              </a:rPr>
              <a:t>речовин, які підтримують еластичність капілярів, зміцнюють їх стінки та зменшують проникність. </a:t>
            </a:r>
            <a:endParaRPr lang="uk-UA" sz="2000" dirty="0" smtClean="0">
              <a:solidFill>
                <a:schemeClr val="bg1"/>
              </a:solidFill>
              <a:latin typeface="Times New Roman" panose="02020603050405020304" pitchFamily="18" charset="0"/>
              <a:cs typeface="Times New Roman" panose="02020603050405020304" pitchFamily="18" charset="0"/>
            </a:endParaRPr>
          </a:p>
          <a:p>
            <a:pPr algn="just"/>
            <a:r>
              <a:rPr lang="uk-UA" sz="2000" dirty="0" smtClean="0">
                <a:solidFill>
                  <a:schemeClr val="bg1"/>
                </a:solidFill>
                <a:latin typeface="Times New Roman" panose="02020603050405020304" pitchFamily="18" charset="0"/>
                <a:cs typeface="Times New Roman" panose="02020603050405020304" pitchFamily="18" charset="0"/>
              </a:rPr>
              <a:t>Назва </a:t>
            </a:r>
            <a:r>
              <a:rPr lang="uk-UA" sz="2000" dirty="0">
                <a:solidFill>
                  <a:schemeClr val="bg1"/>
                </a:solidFill>
                <a:latin typeface="Times New Roman" panose="02020603050405020304" pitchFamily="18" charset="0"/>
                <a:cs typeface="Times New Roman" panose="02020603050405020304" pitchFamily="18" charset="0"/>
              </a:rPr>
              <a:t>«Вітамін Р» — від англійського слова </a:t>
            </a:r>
            <a:r>
              <a:rPr lang="en-AU" sz="2000" dirty="0">
                <a:solidFill>
                  <a:schemeClr val="bg1"/>
                </a:solidFill>
                <a:latin typeface="Times New Roman" panose="02020603050405020304" pitchFamily="18" charset="0"/>
                <a:cs typeface="Times New Roman" panose="02020603050405020304" pitchFamily="18" charset="0"/>
              </a:rPr>
              <a:t>permeability — </a:t>
            </a:r>
            <a:r>
              <a:rPr lang="uk-UA" sz="2000" dirty="0">
                <a:solidFill>
                  <a:schemeClr val="bg1"/>
                </a:solidFill>
                <a:latin typeface="Times New Roman" panose="02020603050405020304" pitchFamily="18" charset="0"/>
                <a:cs typeface="Times New Roman" panose="02020603050405020304" pitchFamily="18" charset="0"/>
              </a:rPr>
              <a:t>проникність та угорського слова </a:t>
            </a:r>
            <a:r>
              <a:rPr lang="en-AU" sz="2000" dirty="0">
                <a:solidFill>
                  <a:schemeClr val="bg1"/>
                </a:solidFill>
                <a:latin typeface="Times New Roman" panose="02020603050405020304" pitchFamily="18" charset="0"/>
                <a:cs typeface="Times New Roman" panose="02020603050405020304" pitchFamily="18" charset="0"/>
              </a:rPr>
              <a:t>paprika — </a:t>
            </a:r>
            <a:r>
              <a:rPr lang="uk-UA" sz="2000" dirty="0">
                <a:solidFill>
                  <a:schemeClr val="bg1"/>
                </a:solidFill>
                <a:latin typeface="Times New Roman" panose="02020603050405020304" pitchFamily="18" charset="0"/>
                <a:cs typeface="Times New Roman" panose="02020603050405020304" pitchFamily="18" charset="0"/>
              </a:rPr>
              <a:t>червоний перець, з якого він був виділений уперше. </a:t>
            </a:r>
            <a:endParaRPr lang="uk-UA" sz="2000" dirty="0" smtClean="0">
              <a:solidFill>
                <a:schemeClr val="bg1"/>
              </a:solidFill>
              <a:latin typeface="Times New Roman" panose="02020603050405020304" pitchFamily="18" charset="0"/>
              <a:cs typeface="Times New Roman" panose="02020603050405020304" pitchFamily="18" charset="0"/>
            </a:endParaRPr>
          </a:p>
          <a:p>
            <a:pPr algn="just"/>
            <a:r>
              <a:rPr lang="uk-UA" sz="2000" dirty="0" smtClean="0">
                <a:solidFill>
                  <a:schemeClr val="bg1"/>
                </a:solidFill>
                <a:latin typeface="Times New Roman" panose="02020603050405020304" pitchFamily="18" charset="0"/>
                <a:cs typeface="Times New Roman" panose="02020603050405020304" pitchFamily="18" charset="0"/>
              </a:rPr>
              <a:t>Найважливіші </a:t>
            </a:r>
            <a:r>
              <a:rPr lang="uk-UA" sz="2000" dirty="0">
                <a:solidFill>
                  <a:schemeClr val="bg1"/>
                </a:solidFill>
                <a:latin typeface="Times New Roman" panose="02020603050405020304" pitchFamily="18" charset="0"/>
                <a:cs typeface="Times New Roman" panose="02020603050405020304" pitchFamily="18" charset="0"/>
              </a:rPr>
              <a:t>Б. належать до флаванолів, флавонолів, похідних халкону і дегідрохалкону. Б. є кристалами жовтого, жовто-зеленого або оранжевого кольору. Більшість Б. добрерозчинні у </a:t>
            </a:r>
            <a:r>
              <a:rPr lang="uk-UA" sz="2400" dirty="0">
                <a:solidFill>
                  <a:schemeClr val="bg1"/>
                </a:solidFill>
                <a:latin typeface="Times New Roman" panose="02020603050405020304" pitchFamily="18" charset="0"/>
                <a:cs typeface="Times New Roman" panose="02020603050405020304" pitchFamily="18" charset="0"/>
              </a:rPr>
              <a:t>воді</a:t>
            </a:r>
            <a:r>
              <a:rPr lang="uk-UA" sz="2000" dirty="0">
                <a:solidFill>
                  <a:schemeClr val="bg1"/>
                </a:solidFill>
                <a:latin typeface="Times New Roman" panose="02020603050405020304" pitchFamily="18" charset="0"/>
                <a:cs typeface="Times New Roman" panose="02020603050405020304" pitchFamily="18" charset="0"/>
              </a:rPr>
              <a:t>, нерозчинні в етиловому ефірі. </a:t>
            </a:r>
            <a:r>
              <a:rPr lang="uk-UA" sz="2000" dirty="0">
                <a:solidFill>
                  <a:srgbClr val="C00000"/>
                </a:solidFill>
                <a:latin typeface="Times New Roman" panose="02020603050405020304" pitchFamily="18" charset="0"/>
                <a:cs typeface="Times New Roman" panose="02020603050405020304" pitchFamily="18" charset="0"/>
              </a:rPr>
              <a:t>Вони є продуктами життєдіяльності рослин. </a:t>
            </a:r>
            <a:endParaRPr lang="uk-UA" sz="2000" dirty="0" smtClean="0">
              <a:solidFill>
                <a:srgbClr val="C00000"/>
              </a:solidFill>
              <a:latin typeface="Times New Roman" panose="02020603050405020304" pitchFamily="18" charset="0"/>
              <a:cs typeface="Times New Roman" panose="02020603050405020304" pitchFamily="18" charset="0"/>
            </a:endParaRPr>
          </a:p>
          <a:p>
            <a:pPr algn="just"/>
            <a:r>
              <a:rPr lang="uk-UA" sz="2000" b="1" dirty="0" smtClean="0">
                <a:solidFill>
                  <a:schemeClr val="bg1"/>
                </a:solidFill>
                <a:latin typeface="Times New Roman" panose="02020603050405020304" pitchFamily="18" charset="0"/>
                <a:cs typeface="Times New Roman" panose="02020603050405020304" pitchFamily="18" charset="0"/>
              </a:rPr>
              <a:t>     Природні джерела:</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міститься в листі чаю, квітках та листі гречки, софори японської, плодах цитрусових, шипшині, в червоному перці, чорній смородині. </a:t>
            </a:r>
            <a:endParaRPr lang="uk-UA" sz="2000" dirty="0" smtClean="0">
              <a:solidFill>
                <a:schemeClr val="bg1"/>
              </a:solidFill>
              <a:latin typeface="Times New Roman" panose="02020603050405020304" pitchFamily="18" charset="0"/>
              <a:cs typeface="Times New Roman" panose="02020603050405020304" pitchFamily="18" charset="0"/>
            </a:endParaRPr>
          </a:p>
          <a:p>
            <a:pPr algn="just"/>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Біологічна </a:t>
            </a:r>
            <a:r>
              <a:rPr lang="uk-UA" sz="2000" b="1" dirty="0">
                <a:solidFill>
                  <a:schemeClr val="bg1"/>
                </a:solidFill>
                <a:latin typeface="Times New Roman" panose="02020603050405020304" pitchFamily="18" charset="0"/>
                <a:cs typeface="Times New Roman" panose="02020603050405020304" pitchFamily="18" charset="0"/>
              </a:rPr>
              <a:t>активність Б</a:t>
            </a:r>
            <a:r>
              <a:rPr lang="uk-UA" sz="2000" dirty="0">
                <a:solidFill>
                  <a:schemeClr val="bg1"/>
                </a:solidFill>
                <a:latin typeface="Times New Roman" panose="02020603050405020304" pitchFamily="18" charset="0"/>
                <a:cs typeface="Times New Roman" panose="02020603050405020304" pitchFamily="18" charset="0"/>
              </a:rPr>
              <a:t>. зумовлена їх здатністю гальмувати окиснення аскорбінової кислоти та перекисне окиснення ліпідів. Б. виявляють протизапальну та </a:t>
            </a:r>
            <a:r>
              <a:rPr lang="uk-UA" sz="2000" dirty="0" smtClean="0">
                <a:solidFill>
                  <a:schemeClr val="bg1"/>
                </a:solidFill>
                <a:latin typeface="Times New Roman" panose="02020603050405020304" pitchFamily="18" charset="0"/>
                <a:cs typeface="Times New Roman" panose="02020603050405020304" pitchFamily="18" charset="0"/>
              </a:rPr>
              <a:t>капіляро-зміцнювальну </a:t>
            </a:r>
            <a:r>
              <a:rPr lang="uk-UA" sz="2000" dirty="0">
                <a:solidFill>
                  <a:schemeClr val="bg1"/>
                </a:solidFill>
                <a:latin typeface="Times New Roman" panose="02020603050405020304" pitchFamily="18" charset="0"/>
                <a:cs typeface="Times New Roman" panose="02020603050405020304" pitchFamily="18" charset="0"/>
              </a:rPr>
              <a:t>дію і впливають на секреторну активність шлунка та печінки. </a:t>
            </a:r>
            <a:endParaRPr lang="uk-UA" sz="2000" b="1" dirty="0">
              <a:solidFill>
                <a:schemeClr val="bg1"/>
              </a:solidFill>
              <a:latin typeface="Times New Roman" panose="02020603050405020304" pitchFamily="18" charset="0"/>
              <a:cs typeface="Times New Roman" panose="02020603050405020304" pitchFamily="18" charset="0"/>
            </a:endParaRPr>
          </a:p>
        </p:txBody>
      </p:sp>
      <p:pic>
        <p:nvPicPr>
          <p:cNvPr id="7" name="Рисунок 6" descr="В яких продуктах міститься більше всього вітаміну Р? - vse-zdorovy.info"/>
          <p:cNvPicPr/>
          <p:nvPr/>
        </p:nvPicPr>
        <p:blipFill>
          <a:blip r:embed="rId2">
            <a:extLst>
              <a:ext uri="{28A0092B-C50C-407E-A947-70E740481C1C}">
                <a14:useLocalDpi xmlns:a14="http://schemas.microsoft.com/office/drawing/2010/main" val="0"/>
              </a:ext>
            </a:extLst>
          </a:blip>
          <a:srcRect/>
          <a:stretch>
            <a:fillRect/>
          </a:stretch>
        </p:blipFill>
        <p:spPr bwMode="auto">
          <a:xfrm>
            <a:off x="4114800" y="4338536"/>
            <a:ext cx="4059709" cy="2312327"/>
          </a:xfrm>
          <a:prstGeom prst="rect">
            <a:avLst/>
          </a:prstGeom>
          <a:noFill/>
          <a:ln>
            <a:noFill/>
          </a:ln>
        </p:spPr>
      </p:pic>
      <p:pic>
        <p:nvPicPr>
          <p:cNvPr id="8" name="Рисунок 7" descr="https://t1.gstatic.com/licensed-image?q=tbn:ANd9GcQrU8scK0hsZ8zt8EnmL-MTsENvuft6YWwPZL2HSnP9qb7lhIBbF3xqw2wtI93n287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647" y="4338536"/>
            <a:ext cx="3777607" cy="2295728"/>
          </a:xfrm>
          <a:prstGeom prst="rect">
            <a:avLst/>
          </a:prstGeom>
          <a:noFill/>
          <a:ln>
            <a:noFill/>
          </a:ln>
        </p:spPr>
      </p:pic>
      <p:pic>
        <p:nvPicPr>
          <p:cNvPr id="10" name="Рисунок 9" descr="≡ Паприка червона різана Узбекистан – купити спецію за ціною 22.50 грн, Паприка  червона різана Узбекистан – корисні властивості"/>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9055" y="4338536"/>
            <a:ext cx="3731550" cy="2295728"/>
          </a:xfrm>
          <a:prstGeom prst="rect">
            <a:avLst/>
          </a:prstGeom>
          <a:noFill/>
          <a:ln>
            <a:noFill/>
          </a:ln>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21712154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350196" y="68095"/>
            <a:ext cx="11673191" cy="6863417"/>
          </a:xfrm>
          <a:prstGeom prst="rect">
            <a:avLst/>
          </a:prstGeom>
          <a:solidFill>
            <a:schemeClr val="accent5">
              <a:lumMod val="40000"/>
              <a:lumOff val="60000"/>
            </a:schemeClr>
          </a:solidFill>
        </p:spPr>
        <p:txBody>
          <a:bodyPr wrap="square">
            <a:spAutoFit/>
          </a:bodyPr>
          <a:lstStyle/>
          <a:p>
            <a:r>
              <a:rPr lang="uk-UA" sz="2000" b="1" dirty="0" smtClean="0">
                <a:solidFill>
                  <a:schemeClr val="bg1"/>
                </a:solidFill>
                <a:latin typeface="Times New Roman" panose="02020603050405020304" pitchFamily="18" charset="0"/>
                <a:cs typeface="Times New Roman" panose="02020603050405020304" pitchFamily="18" charset="0"/>
              </a:rPr>
              <a:t>Альфа-ліпоєва </a:t>
            </a:r>
            <a:r>
              <a:rPr lang="uk-UA" sz="2000" b="1" dirty="0">
                <a:solidFill>
                  <a:schemeClr val="bg1"/>
                </a:solidFill>
                <a:latin typeface="Times New Roman" panose="02020603050405020304" pitchFamily="18" charset="0"/>
                <a:cs typeface="Times New Roman" panose="02020603050405020304" pitchFamily="18" charset="0"/>
              </a:rPr>
              <a:t>кислота (АЛК, тіоктова кислота) </a:t>
            </a:r>
            <a:r>
              <a:rPr lang="uk-UA" sz="2000" dirty="0">
                <a:solidFill>
                  <a:schemeClr val="bg1"/>
                </a:solidFill>
                <a:latin typeface="Times New Roman" panose="02020603050405020304" pitchFamily="18" charset="0"/>
                <a:cs typeface="Times New Roman" panose="02020603050405020304" pitchFamily="18" charset="0"/>
              </a:rPr>
              <a:t>— це замінна жирна кислота, що відноситься до групи вітаміноподібних біологічно активних речовин. </a:t>
            </a:r>
            <a:r>
              <a:rPr lang="uk-UA" sz="2000" dirty="0" smtClean="0">
                <a:solidFill>
                  <a:schemeClr val="bg1"/>
                </a:solidFill>
                <a:latin typeface="Times New Roman" panose="02020603050405020304" pitchFamily="18" charset="0"/>
                <a:cs typeface="Times New Roman" panose="02020603050405020304" pitchFamily="18" charset="0"/>
              </a:rPr>
              <a:t>Дієтологи </a:t>
            </a:r>
            <a:r>
              <a:rPr lang="uk-UA" sz="2000" dirty="0">
                <a:solidFill>
                  <a:schemeClr val="bg1"/>
                </a:solidFill>
                <a:latin typeface="Times New Roman" panose="02020603050405020304" pitchFamily="18" charset="0"/>
                <a:cs typeface="Times New Roman" panose="02020603050405020304" pitchFamily="18" charset="0"/>
              </a:rPr>
              <a:t>та нутрицевтики називають її </a:t>
            </a:r>
            <a:r>
              <a:rPr lang="uk-UA" sz="2000" b="1" dirty="0">
                <a:solidFill>
                  <a:schemeClr val="bg1"/>
                </a:solidFill>
                <a:latin typeface="Times New Roman" panose="02020603050405020304" pitchFamily="18" charset="0"/>
                <a:cs typeface="Times New Roman" panose="02020603050405020304" pitchFamily="18" charset="0"/>
              </a:rPr>
              <a:t>вітаміном </a:t>
            </a:r>
            <a:r>
              <a:rPr lang="en-AU" sz="2000" b="1" dirty="0">
                <a:solidFill>
                  <a:schemeClr val="bg1"/>
                </a:solidFill>
                <a:latin typeface="Times New Roman" panose="02020603050405020304" pitchFamily="18" charset="0"/>
                <a:cs typeface="Times New Roman" panose="02020603050405020304" pitchFamily="18" charset="0"/>
              </a:rPr>
              <a:t>N </a:t>
            </a:r>
            <a:r>
              <a:rPr lang="uk-UA" sz="2000" dirty="0">
                <a:solidFill>
                  <a:schemeClr val="bg1"/>
                </a:solidFill>
                <a:latin typeface="Times New Roman" panose="02020603050405020304" pitchFamily="18" charset="0"/>
                <a:cs typeface="Times New Roman" panose="02020603050405020304" pitchFamily="18" charset="0"/>
              </a:rPr>
              <a:t>і обґрунтовано вважають ідеальним природним антиоксидантом. </a:t>
            </a:r>
            <a:r>
              <a:rPr lang="uk-UA" sz="2000" b="1" dirty="0">
                <a:solidFill>
                  <a:schemeClr val="bg1"/>
                </a:solidFill>
                <a:latin typeface="Times New Roman" panose="02020603050405020304" pitchFamily="18" charset="0"/>
                <a:cs typeface="Times New Roman" panose="02020603050405020304" pitchFamily="18" charset="0"/>
              </a:rPr>
              <a:t>АЛК</a:t>
            </a:r>
            <a:r>
              <a:rPr lang="uk-UA" sz="2000" dirty="0">
                <a:solidFill>
                  <a:schemeClr val="bg1"/>
                </a:solidFill>
                <a:latin typeface="Times New Roman" panose="02020603050405020304" pitchFamily="18" charset="0"/>
                <a:cs typeface="Times New Roman" panose="02020603050405020304" pitchFamily="18" charset="0"/>
              </a:rPr>
              <a:t> було відкрито 1951 року. Виявили її в печінковій тканині бика, під час створення ліків-гепатопротекторів, а про антиоксидантну унікальність </a:t>
            </a:r>
            <a:r>
              <a:rPr lang="uk-UA" sz="2000" b="1" dirty="0">
                <a:solidFill>
                  <a:schemeClr val="bg1"/>
                </a:solidFill>
                <a:latin typeface="Times New Roman" panose="02020603050405020304" pitchFamily="18" charset="0"/>
                <a:cs typeface="Times New Roman" panose="02020603050405020304" pitchFamily="18" charset="0"/>
              </a:rPr>
              <a:t>АЛК</a:t>
            </a:r>
            <a:r>
              <a:rPr lang="uk-UA" sz="2000" dirty="0">
                <a:solidFill>
                  <a:schemeClr val="bg1"/>
                </a:solidFill>
                <a:latin typeface="Times New Roman" panose="02020603050405020304" pitchFamily="18" charset="0"/>
                <a:cs typeface="Times New Roman" panose="02020603050405020304" pitchFamily="18" charset="0"/>
              </a:rPr>
              <a:t> стало відомо в 1988 році.</a:t>
            </a:r>
          </a:p>
          <a:p>
            <a:r>
              <a:rPr lang="uk-UA" sz="2000" b="1" dirty="0">
                <a:solidFill>
                  <a:schemeClr val="bg1"/>
                </a:solidFill>
                <a:latin typeface="Times New Roman" panose="02020603050405020304" pitchFamily="18" charset="0"/>
                <a:cs typeface="Times New Roman" panose="02020603050405020304" pitchFamily="18" charset="0"/>
              </a:rPr>
              <a:t>Функції альфа-ліпоєвої кислоти в людському організмі </a:t>
            </a:r>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Участь </a:t>
            </a:r>
            <a:r>
              <a:rPr lang="uk-UA" sz="2000" dirty="0">
                <a:solidFill>
                  <a:schemeClr val="bg1"/>
                </a:solidFill>
                <a:latin typeface="Times New Roman" panose="02020603050405020304" pitchFamily="18" charset="0"/>
                <a:cs typeface="Times New Roman" panose="02020603050405020304" pitchFamily="18" charset="0"/>
              </a:rPr>
              <a:t>у роботі ферментних систем в ролі </a:t>
            </a:r>
            <a:r>
              <a:rPr lang="uk-UA" sz="2000" dirty="0" smtClean="0">
                <a:solidFill>
                  <a:schemeClr val="bg1"/>
                </a:solidFill>
                <a:latin typeface="Times New Roman" panose="02020603050405020304" pitchFamily="18" charset="0"/>
                <a:cs typeface="Times New Roman" panose="02020603050405020304" pitchFamily="18" charset="0"/>
              </a:rPr>
              <a:t>коензима. Транспортування </a:t>
            </a:r>
            <a:r>
              <a:rPr lang="uk-UA" sz="2000" dirty="0">
                <a:solidFill>
                  <a:schemeClr val="bg1"/>
                </a:solidFill>
                <a:latin typeface="Times New Roman" panose="02020603050405020304" pitchFamily="18" charset="0"/>
                <a:cs typeface="Times New Roman" panose="02020603050405020304" pitchFamily="18" charset="0"/>
              </a:rPr>
              <a:t>молекул інших жирних кислот, регулювання вуглеводно-ліпідного </a:t>
            </a:r>
            <a:r>
              <a:rPr lang="uk-UA" sz="2000" dirty="0" smtClean="0">
                <a:solidFill>
                  <a:schemeClr val="bg1"/>
                </a:solidFill>
                <a:latin typeface="Times New Roman" panose="02020603050405020304" pitchFamily="18" charset="0"/>
                <a:cs typeface="Times New Roman" panose="02020603050405020304" pitchFamily="18" charset="0"/>
              </a:rPr>
              <a:t>обміну. Виробництво </a:t>
            </a:r>
            <a:r>
              <a:rPr lang="uk-UA" sz="2000" dirty="0">
                <a:solidFill>
                  <a:schemeClr val="bg1"/>
                </a:solidFill>
                <a:latin typeface="Times New Roman" panose="02020603050405020304" pitchFamily="18" charset="0"/>
                <a:cs typeface="Times New Roman" panose="02020603050405020304" pitchFamily="18" charset="0"/>
              </a:rPr>
              <a:t>АТФ, посилення гліколізу (перетворення глюкози в енергію), підтримка стану та роботи </a:t>
            </a:r>
            <a:r>
              <a:rPr lang="uk-UA" sz="2000" dirty="0" smtClean="0">
                <a:solidFill>
                  <a:schemeClr val="bg1"/>
                </a:solidFill>
                <a:latin typeface="Times New Roman" panose="02020603050405020304" pitchFamily="18" charset="0"/>
                <a:cs typeface="Times New Roman" panose="02020603050405020304" pitchFamily="18" charset="0"/>
              </a:rPr>
              <a:t>мітохондрій. Захист </a:t>
            </a:r>
            <a:r>
              <a:rPr lang="uk-UA" sz="2000" dirty="0">
                <a:solidFill>
                  <a:schemeClr val="bg1"/>
                </a:solidFill>
                <a:latin typeface="Times New Roman" panose="02020603050405020304" pitchFamily="18" charset="0"/>
                <a:cs typeface="Times New Roman" panose="02020603050405020304" pitchFamily="18" charset="0"/>
              </a:rPr>
              <a:t>від негативного впливу всіх видів вільних радикалів та детоксикація всіх клітин організму, включно з клітинами печінки, сірої та білої речовини головного мозку, а також нервової </a:t>
            </a:r>
            <a:r>
              <a:rPr lang="uk-UA" sz="2000" dirty="0" smtClean="0">
                <a:solidFill>
                  <a:schemeClr val="bg1"/>
                </a:solidFill>
                <a:latin typeface="Times New Roman" panose="02020603050405020304" pitchFamily="18" charset="0"/>
                <a:cs typeface="Times New Roman" panose="02020603050405020304" pitchFamily="18" charset="0"/>
              </a:rPr>
              <a:t>тканини. Зниження </a:t>
            </a:r>
            <a:r>
              <a:rPr lang="uk-UA" sz="2000" dirty="0">
                <a:solidFill>
                  <a:schemeClr val="bg1"/>
                </a:solidFill>
                <a:latin typeface="Times New Roman" panose="02020603050405020304" pitchFamily="18" charset="0"/>
                <a:cs typeface="Times New Roman" panose="02020603050405020304" pitchFamily="18" charset="0"/>
              </a:rPr>
              <a:t>рівня запальних маркерів.</a:t>
            </a:r>
          </a:p>
          <a:p>
            <a:r>
              <a:rPr lang="uk-UA" sz="2000" dirty="0">
                <a:solidFill>
                  <a:schemeClr val="bg1"/>
                </a:solidFill>
                <a:latin typeface="Times New Roman" panose="02020603050405020304" pitchFamily="18" charset="0"/>
                <a:cs typeface="Times New Roman" panose="02020603050405020304" pitchFamily="18" charset="0"/>
              </a:rPr>
              <a:t>Захист шкіри від шкідливого впливу ультрафіолетових </a:t>
            </a:r>
            <a:r>
              <a:rPr lang="uk-UA" sz="2000" dirty="0" smtClean="0">
                <a:solidFill>
                  <a:schemeClr val="bg1"/>
                </a:solidFill>
                <a:latin typeface="Times New Roman" panose="02020603050405020304" pitchFamily="18" charset="0"/>
                <a:cs typeface="Times New Roman" panose="02020603050405020304" pitchFamily="18" charset="0"/>
              </a:rPr>
              <a:t>променів. Підтримка </a:t>
            </a:r>
            <a:r>
              <a:rPr lang="uk-UA" sz="2000" dirty="0">
                <a:solidFill>
                  <a:schemeClr val="bg1"/>
                </a:solidFill>
                <a:latin typeface="Times New Roman" panose="02020603050405020304" pitchFamily="18" charset="0"/>
                <a:cs typeface="Times New Roman" panose="02020603050405020304" pitchFamily="18" charset="0"/>
              </a:rPr>
              <a:t>роботи імунної системи шляхом регулювання активності кишкового мікробіота.</a:t>
            </a:r>
          </a:p>
          <a:p>
            <a:r>
              <a:rPr lang="uk-UA" sz="2000" dirty="0">
                <a:solidFill>
                  <a:schemeClr val="bg1"/>
                </a:solidFill>
                <a:latin typeface="Times New Roman" panose="02020603050405020304" pitchFamily="18" charset="0"/>
                <a:cs typeface="Times New Roman" panose="02020603050405020304" pitchFamily="18" charset="0"/>
              </a:rPr>
              <a:t>Термін «замінна» кислота вказує на те, що людський організм виробляє </a:t>
            </a:r>
            <a:r>
              <a:rPr lang="uk-UA" sz="2000" b="1" dirty="0">
                <a:solidFill>
                  <a:schemeClr val="bg1"/>
                </a:solidFill>
                <a:latin typeface="Times New Roman" panose="02020603050405020304" pitchFamily="18" charset="0"/>
                <a:cs typeface="Times New Roman" panose="02020603050405020304" pitchFamily="18" charset="0"/>
              </a:rPr>
              <a:t>АЛК</a:t>
            </a:r>
            <a:r>
              <a:rPr lang="uk-UA" sz="2000" dirty="0">
                <a:solidFill>
                  <a:schemeClr val="bg1"/>
                </a:solidFill>
                <a:latin typeface="Times New Roman" panose="02020603050405020304" pitchFamily="18" charset="0"/>
                <a:cs typeface="Times New Roman" panose="02020603050405020304" pitchFamily="18" charset="0"/>
              </a:rPr>
              <a:t> самостійно.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Але </a:t>
            </a:r>
            <a:r>
              <a:rPr lang="uk-UA" sz="2000" dirty="0">
                <a:solidFill>
                  <a:schemeClr val="bg1"/>
                </a:solidFill>
                <a:latin typeface="Times New Roman" panose="02020603050405020304" pitchFamily="18" charset="0"/>
                <a:cs typeface="Times New Roman" panose="02020603050405020304" pitchFamily="18" charset="0"/>
              </a:rPr>
              <a:t>дефіциту альфа-ліпоєвої кислоти можна точно уникнути, якщо в раціоні буде </a:t>
            </a:r>
            <a:r>
              <a:rPr lang="uk-UA" sz="2000" b="1" dirty="0">
                <a:solidFill>
                  <a:schemeClr val="bg1"/>
                </a:solidFill>
                <a:latin typeface="Times New Roman" panose="02020603050405020304" pitchFamily="18" charset="0"/>
                <a:cs typeface="Times New Roman" panose="02020603050405020304" pitchFamily="18" charset="0"/>
              </a:rPr>
              <a:t>присутнє червоне м’ясо, ліверні продукти, рис, броколі, шпинат.</a:t>
            </a:r>
          </a:p>
          <a:p>
            <a:r>
              <a:rPr lang="uk-UA" sz="2000" dirty="0" smtClean="0">
                <a:solidFill>
                  <a:schemeClr val="bg1"/>
                </a:solidFill>
                <a:latin typeface="Times New Roman" panose="02020603050405020304" pitchFamily="18" charset="0"/>
                <a:cs typeface="Times New Roman" panose="02020603050405020304" pitchFamily="18" charset="0"/>
              </a:rPr>
              <a:t>На </a:t>
            </a:r>
            <a:r>
              <a:rPr lang="uk-UA" sz="2000" dirty="0">
                <a:solidFill>
                  <a:schemeClr val="bg1"/>
                </a:solidFill>
                <a:latin typeface="Times New Roman" panose="02020603050405020304" pitchFamily="18" charset="0"/>
                <a:cs typeface="Times New Roman" panose="02020603050405020304" pitchFamily="18" charset="0"/>
              </a:rPr>
              <a:t>відміну від інших вітаміноподібних речовин та вітамінів, АЛК одночасно і жиро-, і спирто- і водорозчинна речовина. Тому вона ефективна проти всіх видів вільних радикалів, і при цьому добре дезактивує їх як усередині клітин, так і в позаклітинному просторі.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Альфа-ліпоєва </a:t>
            </a:r>
            <a:r>
              <a:rPr lang="uk-UA" sz="2000" dirty="0">
                <a:solidFill>
                  <a:schemeClr val="bg1"/>
                </a:solidFill>
                <a:latin typeface="Times New Roman" panose="02020603050405020304" pitchFamily="18" charset="0"/>
                <a:cs typeface="Times New Roman" panose="02020603050405020304" pitchFamily="18" charset="0"/>
              </a:rPr>
              <a:t>кислота — один з небагатьох антиоксидантів, що долають гематоенцефалічний бар’єр і захищають від вільних радикалів клітини головного мозку.</a:t>
            </a:r>
          </a:p>
          <a:p>
            <a:r>
              <a:rPr lang="uk-UA" sz="1000" dirty="0">
                <a:latin typeface="Times New Roman" panose="02020603050405020304" pitchFamily="18" charset="0"/>
                <a:cs typeface="Times New Roman" panose="02020603050405020304" pitchFamily="18" charset="0"/>
              </a:rPr>
              <a:t/>
            </a:r>
            <a:br>
              <a:rPr lang="uk-UA" sz="1000" dirty="0">
                <a:latin typeface="Times New Roman" panose="02020603050405020304" pitchFamily="18" charset="0"/>
                <a:cs typeface="Times New Roman" panose="02020603050405020304" pitchFamily="18" charset="0"/>
              </a:rPr>
            </a:br>
            <a:endParaRPr lang="uk-UA" sz="1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62910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47782" y="109566"/>
            <a:ext cx="11907369" cy="830997"/>
          </a:xfrm>
          <a:prstGeom prst="rect">
            <a:avLst/>
          </a:prstGeom>
          <a:solidFill>
            <a:srgbClr val="00B050"/>
          </a:solidFill>
        </p:spPr>
        <p:txBody>
          <a:bodyPr wrap="square">
            <a:spAutoFit/>
          </a:bodyPr>
          <a:lstStyle/>
          <a:p>
            <a:pPr algn="ctr"/>
            <a:r>
              <a:rPr lang="uk-UA" sz="4800" b="1" dirty="0" smtClean="0">
                <a:solidFill>
                  <a:srgbClr val="FF0000"/>
                </a:solidFill>
                <a:latin typeface="Times New Roman" panose="02020603050405020304" pitchFamily="18" charset="0"/>
                <a:cs typeface="Times New Roman" panose="02020603050405020304" pitchFamily="18" charset="0"/>
              </a:rPr>
              <a:t>ПІРА</a:t>
            </a:r>
            <a:r>
              <a:rPr lang="uk-UA" sz="4800" b="1" dirty="0" smtClean="0">
                <a:solidFill>
                  <a:srgbClr val="FFFF00"/>
                </a:solidFill>
                <a:latin typeface="Times New Roman" panose="02020603050405020304" pitchFamily="18" charset="0"/>
                <a:cs typeface="Times New Roman" panose="02020603050405020304" pitchFamily="18" charset="0"/>
              </a:rPr>
              <a:t>МІДА</a:t>
            </a:r>
            <a:r>
              <a:rPr lang="uk-UA" sz="4800" b="1" dirty="0" smtClean="0">
                <a:solidFill>
                  <a:srgbClr val="FF0000"/>
                </a:solidFill>
                <a:latin typeface="Times New Roman" panose="02020603050405020304" pitchFamily="18" charset="0"/>
                <a:cs typeface="Times New Roman" panose="02020603050405020304" pitchFamily="18" charset="0"/>
              </a:rPr>
              <a:t> ХАРЧУВ</a:t>
            </a:r>
            <a:r>
              <a:rPr lang="uk-UA" sz="4800" b="1" dirty="0" smtClean="0">
                <a:solidFill>
                  <a:srgbClr val="FFFF00"/>
                </a:solidFill>
                <a:latin typeface="Times New Roman" panose="02020603050405020304" pitchFamily="18" charset="0"/>
                <a:cs typeface="Times New Roman" panose="02020603050405020304" pitchFamily="18" charset="0"/>
              </a:rPr>
              <a:t>АНН</a:t>
            </a:r>
            <a:r>
              <a:rPr lang="uk-UA" sz="4800" b="1" dirty="0" smtClean="0">
                <a:solidFill>
                  <a:srgbClr val="FF0000"/>
                </a:solidFill>
                <a:latin typeface="Times New Roman" panose="02020603050405020304" pitchFamily="18" charset="0"/>
                <a:cs typeface="Times New Roman" panose="02020603050405020304" pitchFamily="18" charset="0"/>
              </a:rPr>
              <a:t>Я</a:t>
            </a:r>
            <a:endParaRPr lang="uk-UA" sz="4800" b="1" dirty="0">
              <a:solidFill>
                <a:srgbClr val="FF0000"/>
              </a:solidFill>
              <a:latin typeface="Times New Roman" panose="02020603050405020304" pitchFamily="18" charset="0"/>
              <a:cs typeface="Times New Roman" panose="02020603050405020304" pitchFamily="18" charset="0"/>
            </a:endParaRPr>
          </a:p>
        </p:txBody>
      </p:sp>
      <p:sp>
        <p:nvSpPr>
          <p:cNvPr id="7" name="Прямокутник 6"/>
          <p:cNvSpPr/>
          <p:nvPr/>
        </p:nvSpPr>
        <p:spPr>
          <a:xfrm>
            <a:off x="165492" y="1700892"/>
            <a:ext cx="7058927" cy="4801314"/>
          </a:xfrm>
          <a:prstGeom prst="rect">
            <a:avLst/>
          </a:prstGeom>
          <a:solidFill>
            <a:schemeClr val="accent6">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indent="450215" algn="just"/>
            <a:r>
              <a:rPr lang="uk-UA" dirty="0" smtClean="0">
                <a:solidFill>
                  <a:schemeClr val="bg1"/>
                </a:solidFill>
                <a:latin typeface="Times New Roman" panose="02020603050405020304" pitchFamily="18" charset="0"/>
                <a:cs typeface="Times New Roman" panose="02020603050405020304" pitchFamily="18" charset="0"/>
              </a:rPr>
              <a:t> Основа </a:t>
            </a:r>
            <a:r>
              <a:rPr lang="uk-UA" dirty="0">
                <a:solidFill>
                  <a:schemeClr val="bg1"/>
                </a:solidFill>
                <a:latin typeface="Times New Roman" panose="02020603050405020304" pitchFamily="18" charset="0"/>
                <a:cs typeface="Times New Roman" panose="02020603050405020304" pitchFamily="18" charset="0"/>
              </a:rPr>
              <a:t>сучасних наукових розробок щодо вимог збалансованого </a:t>
            </a:r>
            <a:r>
              <a:rPr lang="uk-UA" dirty="0" smtClean="0">
                <a:solidFill>
                  <a:schemeClr val="bg1"/>
                </a:solidFill>
                <a:latin typeface="Times New Roman" panose="02020603050405020304" pitchFamily="18" charset="0"/>
                <a:cs typeface="Times New Roman" panose="02020603050405020304" pitchFamily="18" charset="0"/>
              </a:rPr>
              <a:t>раціону є </a:t>
            </a:r>
            <a:r>
              <a:rPr lang="uk-UA" b="1" dirty="0" smtClean="0">
                <a:solidFill>
                  <a:schemeClr val="bg1"/>
                </a:solidFill>
                <a:latin typeface="Times New Roman" panose="02020603050405020304" pitchFamily="18" charset="0"/>
                <a:cs typeface="Times New Roman" panose="02020603050405020304" pitchFamily="18" charset="0"/>
              </a:rPr>
              <a:t>Піраміда </a:t>
            </a:r>
            <a:r>
              <a:rPr lang="uk-UA" b="1" dirty="0">
                <a:solidFill>
                  <a:schemeClr val="bg1"/>
                </a:solidFill>
                <a:latin typeface="Times New Roman" panose="02020603050405020304" pitchFamily="18" charset="0"/>
                <a:cs typeface="Times New Roman" panose="02020603050405020304" pitchFamily="18" charset="0"/>
              </a:rPr>
              <a:t>харчування </a:t>
            </a:r>
            <a:r>
              <a:rPr lang="uk-UA" dirty="0">
                <a:solidFill>
                  <a:schemeClr val="bg1"/>
                </a:solidFill>
                <a:latin typeface="Times New Roman" panose="02020603050405020304" pitchFamily="18" charset="0"/>
                <a:cs typeface="Times New Roman" panose="02020603050405020304" pitchFamily="18" charset="0"/>
              </a:rPr>
              <a:t>рекомендована Всесвітньою організацією охорони здоров’я як модель побудови здорового харчового раціону. </a:t>
            </a:r>
            <a:endParaRPr lang="en-US" b="1" dirty="0" smtClean="0">
              <a:solidFill>
                <a:schemeClr val="bg1"/>
              </a:solidFill>
              <a:latin typeface="Times New Roman" panose="02020603050405020304" pitchFamily="18" charset="0"/>
              <a:cs typeface="Times New Roman" panose="02020603050405020304" pitchFamily="18" charset="0"/>
            </a:endParaRPr>
          </a:p>
          <a:p>
            <a:pPr indent="450215" algn="just"/>
            <a:r>
              <a:rPr lang="uk-UA" b="1" dirty="0" smtClean="0">
                <a:solidFill>
                  <a:schemeClr val="bg1"/>
                </a:solidFill>
                <a:latin typeface="Times New Roman" panose="02020603050405020304" pitchFamily="18" charset="0"/>
                <a:cs typeface="Times New Roman" panose="02020603050405020304" pitchFamily="18" charset="0"/>
              </a:rPr>
              <a:t>Піраміда </a:t>
            </a:r>
            <a:r>
              <a:rPr lang="uk-UA" b="1" dirty="0">
                <a:solidFill>
                  <a:schemeClr val="bg1"/>
                </a:solidFill>
                <a:latin typeface="Times New Roman" panose="02020603050405020304" pitchFamily="18" charset="0"/>
                <a:cs typeface="Times New Roman" panose="02020603050405020304" pitchFamily="18" charset="0"/>
              </a:rPr>
              <a:t>виглядає</a:t>
            </a:r>
            <a:r>
              <a:rPr lang="uk-UA" dirty="0">
                <a:solidFill>
                  <a:schemeClr val="bg1"/>
                </a:solidFill>
                <a:latin typeface="Times New Roman" panose="02020603050405020304" pitchFamily="18" charset="0"/>
                <a:cs typeface="Times New Roman" panose="02020603050405020304" pitchFamily="18" charset="0"/>
              </a:rPr>
              <a:t>, як рівнобічний трикутник, поділений </a:t>
            </a:r>
            <a:r>
              <a:rPr lang="uk-UA" dirty="0" smtClean="0">
                <a:solidFill>
                  <a:schemeClr val="bg1"/>
                </a:solidFill>
                <a:latin typeface="Times New Roman" panose="02020603050405020304" pitchFamily="18" charset="0"/>
                <a:cs typeface="Times New Roman" panose="02020603050405020304" pitchFamily="18" charset="0"/>
              </a:rPr>
              <a:t>на </a:t>
            </a:r>
            <a:r>
              <a:rPr lang="uk-UA" dirty="0">
                <a:solidFill>
                  <a:schemeClr val="bg1"/>
                </a:solidFill>
                <a:latin typeface="Times New Roman" panose="02020603050405020304" pitchFamily="18" charset="0"/>
                <a:cs typeface="Times New Roman" panose="02020603050405020304" pitchFamily="18" charset="0"/>
              </a:rPr>
              <a:t>три </a:t>
            </a:r>
            <a:r>
              <a:rPr lang="uk-UA" dirty="0" smtClean="0">
                <a:solidFill>
                  <a:schemeClr val="bg1"/>
                </a:solidFill>
                <a:latin typeface="Times New Roman" panose="02020603050405020304" pitchFamily="18" charset="0"/>
                <a:cs typeface="Times New Roman" panose="02020603050405020304" pitchFamily="18" charset="0"/>
              </a:rPr>
              <a:t>шари. </a:t>
            </a:r>
            <a:r>
              <a:rPr lang="uk-UA" dirty="0">
                <a:solidFill>
                  <a:schemeClr val="bg1"/>
                </a:solidFill>
                <a:latin typeface="Times New Roman" panose="02020603050405020304" pitchFamily="18" charset="0"/>
                <a:cs typeface="Times New Roman" panose="02020603050405020304" pitchFamily="18" charset="0"/>
              </a:rPr>
              <a:t>С</a:t>
            </a:r>
            <a:r>
              <a:rPr lang="uk-UA" dirty="0" smtClean="0">
                <a:solidFill>
                  <a:schemeClr val="bg1"/>
                </a:solidFill>
                <a:latin typeface="Times New Roman" panose="02020603050405020304" pitchFamily="18" charset="0"/>
                <a:cs typeface="Times New Roman" panose="02020603050405020304" pitchFamily="18" charset="0"/>
              </a:rPr>
              <a:t>творена </a:t>
            </a:r>
            <a:r>
              <a:rPr lang="uk-UA" dirty="0">
                <a:solidFill>
                  <a:schemeClr val="bg1"/>
                </a:solidFill>
                <a:latin typeface="Times New Roman" panose="02020603050405020304" pitchFamily="18" charset="0"/>
                <a:cs typeface="Times New Roman" panose="02020603050405020304" pitchFamily="18" charset="0"/>
              </a:rPr>
              <a:t>з використанням кольорової схеми світлофора: зелений – вживайте без обмежень; жовтий </a:t>
            </a:r>
            <a:r>
              <a:rPr lang="uk-UA" dirty="0" smtClean="0">
                <a:solidFill>
                  <a:schemeClr val="bg1"/>
                </a:solidFill>
                <a:latin typeface="Times New Roman" panose="02020603050405020304" pitchFamily="18" charset="0"/>
                <a:cs typeface="Times New Roman" panose="02020603050405020304" pitchFamily="18" charset="0"/>
              </a:rPr>
              <a:t>–</a:t>
            </a:r>
            <a:r>
              <a:rPr lang="en-US" dirty="0" smtClean="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споживайте </a:t>
            </a:r>
            <a:r>
              <a:rPr lang="uk-UA" dirty="0">
                <a:solidFill>
                  <a:schemeClr val="bg1"/>
                </a:solidFill>
                <a:latin typeface="Times New Roman" panose="02020603050405020304" pitchFamily="18" charset="0"/>
                <a:cs typeface="Times New Roman" panose="02020603050405020304" pitchFamily="18" charset="0"/>
              </a:rPr>
              <a:t>обачливо; червоний – поміркуйте, чи варто вживати. </a:t>
            </a:r>
            <a:r>
              <a:rPr lang="uk-UA" dirty="0" smtClean="0">
                <a:solidFill>
                  <a:schemeClr val="bg1"/>
                </a:solidFill>
                <a:latin typeface="Times New Roman" panose="02020603050405020304" pitchFamily="18" charset="0"/>
                <a:cs typeface="Times New Roman" panose="02020603050405020304" pitchFamily="18" charset="0"/>
              </a:rPr>
              <a:t>   </a:t>
            </a:r>
          </a:p>
          <a:p>
            <a:pPr indent="450215" algn="just"/>
            <a:r>
              <a:rPr lang="uk-UA" b="1" dirty="0" smtClean="0">
                <a:solidFill>
                  <a:srgbClr val="00B050"/>
                </a:solidFill>
                <a:latin typeface="Times New Roman" panose="02020603050405020304" pitchFamily="18" charset="0"/>
                <a:cs typeface="Times New Roman" panose="02020603050405020304" pitchFamily="18" charset="0"/>
              </a:rPr>
              <a:t>Найнижчий </a:t>
            </a:r>
            <a:r>
              <a:rPr lang="uk-UA" b="1" dirty="0">
                <a:solidFill>
                  <a:srgbClr val="00B050"/>
                </a:solidFill>
                <a:latin typeface="Times New Roman" panose="02020603050405020304" pitchFamily="18" charset="0"/>
                <a:cs typeface="Times New Roman" panose="02020603050405020304" pitchFamily="18" charset="0"/>
              </a:rPr>
              <a:t>(зелений) </a:t>
            </a:r>
            <a:r>
              <a:rPr lang="uk-UA" dirty="0">
                <a:solidFill>
                  <a:srgbClr val="00B050"/>
                </a:solidFill>
                <a:latin typeface="Times New Roman" panose="02020603050405020304" pitchFamily="18" charset="0"/>
                <a:cs typeface="Times New Roman" panose="02020603050405020304" pitchFamily="18" charset="0"/>
              </a:rPr>
              <a:t>шар </a:t>
            </a:r>
            <a:r>
              <a:rPr lang="uk-UA" dirty="0" smtClean="0">
                <a:solidFill>
                  <a:schemeClr val="bg1"/>
                </a:solidFill>
                <a:latin typeface="Times New Roman" panose="02020603050405020304" pitchFamily="18" charset="0"/>
                <a:cs typeface="Times New Roman" panose="02020603050405020304" pitchFamily="18" charset="0"/>
              </a:rPr>
              <a:t>становить </a:t>
            </a:r>
            <a:r>
              <a:rPr lang="uk-UA" dirty="0">
                <a:solidFill>
                  <a:schemeClr val="bg1"/>
                </a:solidFill>
                <a:latin typeface="Times New Roman" panose="02020603050405020304" pitchFamily="18" charset="0"/>
                <a:cs typeface="Times New Roman" panose="02020603050405020304" pitchFamily="18" charset="0"/>
              </a:rPr>
              <a:t>основу харчування людини, що складається із </a:t>
            </a:r>
            <a:r>
              <a:rPr lang="uk-UA" b="1" dirty="0">
                <a:solidFill>
                  <a:srgbClr val="00B050"/>
                </a:solidFill>
                <a:latin typeface="Times New Roman" panose="02020603050405020304" pitchFamily="18" charset="0"/>
                <a:cs typeface="Times New Roman" panose="02020603050405020304" pitchFamily="18" charset="0"/>
              </a:rPr>
              <a:t>зернових продуктів і виробів з борошна, овочів і фруктів. </a:t>
            </a:r>
            <a:endParaRPr lang="uk-UA" b="1" dirty="0" smtClean="0">
              <a:solidFill>
                <a:srgbClr val="00B050"/>
              </a:solidFill>
              <a:latin typeface="Times New Roman" panose="02020603050405020304" pitchFamily="18" charset="0"/>
              <a:cs typeface="Times New Roman" panose="02020603050405020304" pitchFamily="18" charset="0"/>
            </a:endParaRPr>
          </a:p>
          <a:p>
            <a:pPr indent="450215" algn="just"/>
            <a:r>
              <a:rPr lang="uk-UA" b="1" dirty="0" smtClean="0">
                <a:solidFill>
                  <a:srgbClr val="FFC000"/>
                </a:solidFill>
                <a:latin typeface="Times New Roman" panose="02020603050405020304" pitchFamily="18" charset="0"/>
                <a:cs typeface="Times New Roman" panose="02020603050405020304" pitchFamily="18" charset="0"/>
              </a:rPr>
              <a:t>М’ясо</a:t>
            </a:r>
            <a:r>
              <a:rPr lang="uk-UA" b="1" dirty="0">
                <a:solidFill>
                  <a:srgbClr val="FFC000"/>
                </a:solidFill>
                <a:latin typeface="Times New Roman" panose="02020603050405020304" pitchFamily="18" charset="0"/>
                <a:cs typeface="Times New Roman" panose="02020603050405020304" pitchFamily="18" charset="0"/>
              </a:rPr>
              <a:t>, молочні продукти, риба та яйця </a:t>
            </a:r>
            <a:r>
              <a:rPr lang="uk-UA" dirty="0">
                <a:solidFill>
                  <a:schemeClr val="bg1"/>
                </a:solidFill>
                <a:latin typeface="Times New Roman" panose="02020603050405020304" pitchFamily="18" charset="0"/>
                <a:cs typeface="Times New Roman" panose="02020603050405020304" pitchFamily="18" charset="0"/>
              </a:rPr>
              <a:t>віднесені до другого (жовтого) шару. </a:t>
            </a:r>
            <a:endParaRPr lang="uk-UA" dirty="0" smtClean="0">
              <a:solidFill>
                <a:schemeClr val="bg1"/>
              </a:solidFill>
              <a:latin typeface="Times New Roman" panose="02020603050405020304" pitchFamily="18" charset="0"/>
              <a:cs typeface="Times New Roman" panose="02020603050405020304" pitchFamily="18" charset="0"/>
            </a:endParaRPr>
          </a:p>
          <a:p>
            <a:pPr indent="450215" algn="just"/>
            <a:r>
              <a:rPr lang="uk-UA" b="1" dirty="0" smtClean="0">
                <a:solidFill>
                  <a:srgbClr val="FF0000"/>
                </a:solidFill>
                <a:latin typeface="Times New Roman" panose="02020603050405020304" pitchFamily="18" charset="0"/>
                <a:cs typeface="Times New Roman" panose="02020603050405020304" pitchFamily="18" charset="0"/>
              </a:rPr>
              <a:t>Червоний </a:t>
            </a:r>
            <a:r>
              <a:rPr lang="uk-UA" b="1" dirty="0">
                <a:solidFill>
                  <a:srgbClr val="FF0000"/>
                </a:solidFill>
                <a:latin typeface="Times New Roman" panose="02020603050405020304" pitchFamily="18" charset="0"/>
                <a:cs typeface="Times New Roman" panose="02020603050405020304" pitchFamily="18" charset="0"/>
              </a:rPr>
              <a:t>шар (найменший) жири, олії та солодощі. </a:t>
            </a:r>
            <a:r>
              <a:rPr lang="uk-UA" dirty="0">
                <a:solidFill>
                  <a:schemeClr val="bg1"/>
                </a:solidFill>
                <a:latin typeface="Times New Roman" panose="02020603050405020304" pitchFamily="18" charset="0"/>
                <a:cs typeface="Times New Roman" panose="02020603050405020304" pitchFamily="18" charset="0"/>
              </a:rPr>
              <a:t>Тільки за умови вживання цих груп продуктів із потрібною частотою та в збалансованих кількостях ми можемо казати про правильний вибір раціону та про здорове харчування.</a:t>
            </a:r>
            <a:endParaRPr lang="uk-UA" b="0" i="0" dirty="0">
              <a:solidFill>
                <a:schemeClr val="bg1"/>
              </a:solidFill>
              <a:effectLst/>
              <a:latin typeface="Times New Roman" panose="02020603050405020304" pitchFamily="18" charset="0"/>
              <a:cs typeface="Times New Roman" panose="02020603050405020304" pitchFamily="18" charset="0"/>
            </a:endParaRPr>
          </a:p>
        </p:txBody>
      </p:sp>
      <p:sp>
        <p:nvSpPr>
          <p:cNvPr id="3" name="Рівнобедрений трикутник 2"/>
          <p:cNvSpPr/>
          <p:nvPr/>
        </p:nvSpPr>
        <p:spPr>
          <a:xfrm>
            <a:off x="7164580" y="1514763"/>
            <a:ext cx="4796511" cy="4987443"/>
          </a:xfrm>
          <a:prstGeom prst="triangle">
            <a:avLst/>
          </a:prstGeom>
          <a:solidFill>
            <a:srgbClr val="FF0000"/>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0" name="Рівнобедрений трикутник 9"/>
          <p:cNvSpPr/>
          <p:nvPr/>
        </p:nvSpPr>
        <p:spPr>
          <a:xfrm>
            <a:off x="7107158" y="4817391"/>
            <a:ext cx="3465394" cy="1670247"/>
          </a:xfrm>
          <a:prstGeom prst="triangle">
            <a:avLst>
              <a:gd name="adj" fmla="val 23337"/>
            </a:avLst>
          </a:prstGeom>
          <a:solidFill>
            <a:srgbClr val="00B050"/>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1" name="Рівнобедрений трикутник 10"/>
          <p:cNvSpPr/>
          <p:nvPr/>
        </p:nvSpPr>
        <p:spPr>
          <a:xfrm>
            <a:off x="8793018" y="4427308"/>
            <a:ext cx="3168073" cy="2062476"/>
          </a:xfrm>
          <a:prstGeom prst="triangle">
            <a:avLst>
              <a:gd name="adj" fmla="val 67995"/>
            </a:avLst>
          </a:prstGeom>
          <a:solidFill>
            <a:srgbClr val="00B050"/>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3" name="Прямокутник 12"/>
          <p:cNvSpPr/>
          <p:nvPr/>
        </p:nvSpPr>
        <p:spPr>
          <a:xfrm>
            <a:off x="7897108" y="4939037"/>
            <a:ext cx="3261085" cy="1548601"/>
          </a:xfrm>
          <a:prstGeom prst="rect">
            <a:avLst/>
          </a:prstGeom>
          <a:solidFill>
            <a:srgbClr val="00B050"/>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1200" b="1" i="1" dirty="0" smtClean="0">
              <a:solidFill>
                <a:schemeClr val="bg1"/>
              </a:solidFill>
              <a:latin typeface="Times New Roman" panose="02020603050405020304" pitchFamily="18" charset="0"/>
              <a:cs typeface="Times New Roman" panose="02020603050405020304" pitchFamily="18" charset="0"/>
            </a:endParaRPr>
          </a:p>
        </p:txBody>
      </p:sp>
      <p:sp>
        <p:nvSpPr>
          <p:cNvPr id="15" name="Рівнобедрений трикутник 14"/>
          <p:cNvSpPr/>
          <p:nvPr/>
        </p:nvSpPr>
        <p:spPr>
          <a:xfrm>
            <a:off x="7840496" y="1513503"/>
            <a:ext cx="3374308" cy="3420209"/>
          </a:xfrm>
          <a:prstGeom prst="triangle">
            <a:avLst>
              <a:gd name="adj" fmla="val 49129"/>
            </a:avLst>
          </a:prstGeom>
          <a:solidFill>
            <a:srgbClr val="FFFF00"/>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16" name="Рівнобедрений трикутник 15"/>
          <p:cNvSpPr/>
          <p:nvPr/>
        </p:nvSpPr>
        <p:spPr>
          <a:xfrm>
            <a:off x="8636000" y="1428449"/>
            <a:ext cx="1830866" cy="1850459"/>
          </a:xfrm>
          <a:prstGeom prst="triangle">
            <a:avLst/>
          </a:prstGeom>
          <a:solidFill>
            <a:srgbClr val="FF0000"/>
          </a:solidFill>
        </p:spPr>
        <p:style>
          <a:lnRef idx="3">
            <a:schemeClr val="lt1"/>
          </a:lnRef>
          <a:fillRef idx="1">
            <a:schemeClr val="accent1"/>
          </a:fillRef>
          <a:effectRef idx="1">
            <a:schemeClr val="accent1"/>
          </a:effectRef>
          <a:fontRef idx="minor">
            <a:schemeClr val="lt1"/>
          </a:fontRef>
        </p:style>
        <p:txBody>
          <a:bodyPr wrap="square" rtlCol="0" anchor="ctr">
            <a:spAutoFit/>
          </a:bodyPr>
          <a:lstStyle/>
          <a:p>
            <a:pPr indent="450215" algn="just"/>
            <a:endParaRPr lang="uk-UA" sz="2000" b="1" i="1" dirty="0" smtClean="0">
              <a:solidFill>
                <a:srgbClr val="FFFF00"/>
              </a:solidFill>
              <a:latin typeface="Times New Roman" panose="02020603050405020304" pitchFamily="18" charset="0"/>
              <a:cs typeface="Times New Roman" panose="02020603050405020304" pitchFamily="18" charset="0"/>
            </a:endParaRPr>
          </a:p>
        </p:txBody>
      </p:sp>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23102683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4" name="Прямокутник 3"/>
          <p:cNvSpPr/>
          <p:nvPr/>
        </p:nvSpPr>
        <p:spPr>
          <a:xfrm>
            <a:off x="195660" y="252993"/>
            <a:ext cx="11859491" cy="3970318"/>
          </a:xfrm>
          <a:prstGeom prst="rect">
            <a:avLst/>
          </a:prstGeom>
          <a:solidFill>
            <a:srgbClr val="53FFA1"/>
          </a:solidFill>
          <a:ln>
            <a:solidFill>
              <a:srgbClr val="92D050"/>
            </a:solidFill>
          </a:ln>
        </p:spPr>
        <p:txBody>
          <a:bodyPr wrap="square">
            <a:spAutoFit/>
          </a:bodyPr>
          <a:lstStyle/>
          <a:p>
            <a:r>
              <a:rPr lang="uk-UA" dirty="0" smtClean="0">
                <a:solidFill>
                  <a:schemeClr val="bg1"/>
                </a:solidFill>
                <a:latin typeface="Times New Roman" panose="02020603050405020304" pitchFamily="18" charset="0"/>
                <a:cs typeface="Times New Roman" panose="02020603050405020304" pitchFamily="18" charset="0"/>
              </a:rPr>
              <a:t>          Зелене поле </a:t>
            </a:r>
            <a:r>
              <a:rPr lang="uk-UA" dirty="0">
                <a:solidFill>
                  <a:schemeClr val="bg1"/>
                </a:solidFill>
                <a:latin typeface="Times New Roman" panose="02020603050405020304" pitchFamily="18" charset="0"/>
                <a:cs typeface="Times New Roman" panose="02020603050405020304" pitchFamily="18" charset="0"/>
              </a:rPr>
              <a:t>піраміди містить тільки продукти </a:t>
            </a:r>
            <a:r>
              <a:rPr lang="uk-UA" b="1" dirty="0">
                <a:solidFill>
                  <a:schemeClr val="bg1"/>
                </a:solidFill>
                <a:latin typeface="Times New Roman" panose="02020603050405020304" pitchFamily="18" charset="0"/>
                <a:cs typeface="Times New Roman" panose="02020603050405020304" pitchFamily="18" charset="0"/>
              </a:rPr>
              <a:t>рослинного походження </a:t>
            </a:r>
            <a:r>
              <a:rPr lang="uk-UA" dirty="0">
                <a:solidFill>
                  <a:schemeClr val="bg1"/>
                </a:solidFill>
                <a:latin typeface="Times New Roman" panose="02020603050405020304" pitchFamily="18" charset="0"/>
                <a:cs typeface="Times New Roman" panose="02020603050405020304" pitchFamily="18" charset="0"/>
              </a:rPr>
              <a:t>– картопля, вироби з борошна, зернові продукти, овочі та фрукти.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          За </a:t>
            </a:r>
            <a:r>
              <a:rPr lang="uk-UA" dirty="0">
                <a:solidFill>
                  <a:schemeClr val="bg1"/>
                </a:solidFill>
                <a:latin typeface="Times New Roman" panose="02020603050405020304" pitchFamily="18" charset="0"/>
                <a:cs typeface="Times New Roman" panose="02020603050405020304" pitchFamily="18" charset="0"/>
              </a:rPr>
              <a:t>рекомендаціями ВООЗ, більше половини добової енергії повинно надходити з продуктами, що входять до зеленого шару піраміди, а саме: із хлібом, зерновими, макаронними виробами, рисом і картоплею.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Хліб</a:t>
            </a:r>
            <a:r>
              <a:rPr lang="uk-UA" b="1" dirty="0">
                <a:solidFill>
                  <a:schemeClr val="bg1"/>
                </a:solidFill>
                <a:latin typeface="Times New Roman" panose="02020603050405020304" pitchFamily="18" charset="0"/>
                <a:cs typeface="Times New Roman" panose="02020603050405020304" pitchFamily="18" charset="0"/>
              </a:rPr>
              <a:t>, зернові, картопля складають основу раціону</a:t>
            </a:r>
            <a:r>
              <a:rPr lang="uk-UA" dirty="0">
                <a:solidFill>
                  <a:schemeClr val="bg1"/>
                </a:solidFill>
                <a:latin typeface="Times New Roman" panose="02020603050405020304" pitchFamily="18" charset="0"/>
                <a:cs typeface="Times New Roman" panose="02020603050405020304" pitchFamily="18" charset="0"/>
              </a:rPr>
              <a:t>, їх потрібно вживати у кількості 6-11 порцій на день (1 порція – приблизно 100 г, тобто 1 шматок хліба, ½ склянки готової каші, 1 склянка картоплі в готовому вигляді). За один прийом їжі можна з’їсти 2 шматочки хліба та порцію каші. Це варто повторити три рази на день. Із овочів і фруктів, що входять до зеленого шару піраміди, ВООЗ рекомендує споживати щодня не менше 400 г овочів (додатково до картоплі) та фруктів. Щодня рекомендується вживати ці продукти у кількості 5-8 порцій (1 порція – 1 овоч чи фрукт середнього розміру (80-100 г), 1 склянка нарізаних свіжих або варених овочів, ½ склянки свіжого несолодкого фруктового соку). Краще вживати овочі та фрукти свіжими, відповідно до сезону, бажано місцеві. Припустиме також споживання свіжозаморожених і сушених овочів і фруктів. </a:t>
            </a:r>
            <a:endParaRPr lang="uk-UA"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Таким </a:t>
            </a:r>
            <a:r>
              <a:rPr lang="uk-UA" dirty="0">
                <a:solidFill>
                  <a:schemeClr val="bg1"/>
                </a:solidFill>
                <a:latin typeface="Times New Roman" panose="02020603050405020304" pitchFamily="18" charset="0"/>
                <a:cs typeface="Times New Roman" panose="02020603050405020304" pitchFamily="18" charset="0"/>
              </a:rPr>
              <a:t>чином, запам’ятайте, що овочі та фрукти можна вживати без обмежень, за бажанням, але не менше 2 разів на день</a:t>
            </a:r>
          </a:p>
        </p:txBody>
      </p:sp>
      <p:pic>
        <p:nvPicPr>
          <p:cNvPr id="12" name="Рисунок 11" descr="Вуглеводи для чого корисні"/>
          <p:cNvPicPr/>
          <p:nvPr/>
        </p:nvPicPr>
        <p:blipFill>
          <a:blip r:embed="rId2">
            <a:extLst>
              <a:ext uri="{28A0092B-C50C-407E-A947-70E740481C1C}">
                <a14:useLocalDpi xmlns:a14="http://schemas.microsoft.com/office/drawing/2010/main" val="0"/>
              </a:ext>
            </a:extLst>
          </a:blip>
          <a:srcRect/>
          <a:stretch>
            <a:fillRect/>
          </a:stretch>
        </p:blipFill>
        <p:spPr bwMode="auto">
          <a:xfrm>
            <a:off x="195660" y="4380330"/>
            <a:ext cx="6122014" cy="240509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4" name="Рисунок 13" descr="C:\Users\e011172khy\AppData\Local\Microsoft\Windows\INetCache\Content.MSO\A5E8B907.tmp"/>
          <p:cNvPicPr/>
          <p:nvPr/>
        </p:nvPicPr>
        <p:blipFill>
          <a:blip r:embed="rId3">
            <a:extLst>
              <a:ext uri="{28A0092B-C50C-407E-A947-70E740481C1C}">
                <a14:useLocalDpi xmlns:a14="http://schemas.microsoft.com/office/drawing/2010/main" val="0"/>
              </a:ext>
            </a:extLst>
          </a:blip>
          <a:srcRect/>
          <a:stretch>
            <a:fillRect/>
          </a:stretch>
        </p:blipFill>
        <p:spPr bwMode="auto">
          <a:xfrm>
            <a:off x="6428508" y="4380330"/>
            <a:ext cx="5626643" cy="240509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9248409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69455" y="549202"/>
            <a:ext cx="11554691" cy="5909310"/>
          </a:xfrm>
          <a:prstGeom prst="rect">
            <a:avLst/>
          </a:prstGeom>
          <a:solidFill>
            <a:srgbClr val="FFFF00"/>
          </a:solidFill>
          <a:effectLst>
            <a:glow rad="228600">
              <a:schemeClr val="accent6">
                <a:satMod val="175000"/>
                <a:alpha val="40000"/>
              </a:schemeClr>
            </a:glow>
          </a:effectLst>
        </p:spPr>
        <p:txBody>
          <a:bodyPr wrap="square">
            <a:spAutoFit/>
          </a:bodyPr>
          <a:lstStyle/>
          <a:p>
            <a:pPr algn="just"/>
            <a:r>
              <a:rPr lang="uk-UA" dirty="0" smtClean="0">
                <a:solidFill>
                  <a:srgbClr val="002060"/>
                </a:solidFill>
                <a:latin typeface="Times New Roman" panose="02020603050405020304" pitchFamily="18" charset="0"/>
                <a:cs typeface="Times New Roman" panose="02020603050405020304" pitchFamily="18" charset="0"/>
              </a:rPr>
              <a:t>              Жовте поле. До </a:t>
            </a:r>
            <a:r>
              <a:rPr lang="uk-UA" dirty="0">
                <a:solidFill>
                  <a:srgbClr val="002060"/>
                </a:solidFill>
                <a:latin typeface="Times New Roman" panose="02020603050405020304" pitchFamily="18" charset="0"/>
                <a:cs typeface="Times New Roman" panose="02020603050405020304" pitchFamily="18" charset="0"/>
              </a:rPr>
              <a:t>продуктів цієї зони відносяться: </a:t>
            </a:r>
            <a:r>
              <a:rPr lang="uk-UA" b="1" dirty="0">
                <a:solidFill>
                  <a:srgbClr val="002060"/>
                </a:solidFill>
                <a:latin typeface="Times New Roman" panose="02020603050405020304" pitchFamily="18" charset="0"/>
                <a:cs typeface="Times New Roman" panose="02020603050405020304" pitchFamily="18" charset="0"/>
              </a:rPr>
              <a:t>молоко та кисломолочні продукти, м’ясо та м’ясні продукти, птиця, риба, яйця, горіхи, бобові. </a:t>
            </a:r>
            <a:r>
              <a:rPr lang="uk-UA" dirty="0">
                <a:solidFill>
                  <a:srgbClr val="002060"/>
                </a:solidFill>
                <a:latin typeface="Times New Roman" panose="02020603050405020304" pitchFamily="18" charset="0"/>
                <a:cs typeface="Times New Roman" panose="02020603050405020304" pitchFamily="18" charset="0"/>
              </a:rPr>
              <a:t>У пропорційному співвідношенні для здорового раціону харчування продукти цієї зони необхідні у відносно </a:t>
            </a:r>
            <a:r>
              <a:rPr lang="uk-UA" dirty="0" smtClean="0">
                <a:solidFill>
                  <a:srgbClr val="002060"/>
                </a:solidFill>
                <a:latin typeface="Times New Roman" panose="02020603050405020304" pitchFamily="18" charset="0"/>
                <a:cs typeface="Times New Roman" panose="02020603050405020304" pitchFamily="18" charset="0"/>
              </a:rPr>
              <a:t>невеликих </a:t>
            </a:r>
            <a:r>
              <a:rPr lang="uk-UA" dirty="0">
                <a:solidFill>
                  <a:srgbClr val="002060"/>
                </a:solidFill>
                <a:latin typeface="Times New Roman" panose="02020603050405020304" pitchFamily="18" charset="0"/>
                <a:cs typeface="Times New Roman" panose="02020603050405020304" pitchFamily="18" charset="0"/>
              </a:rPr>
              <a:t>кількостях. </a:t>
            </a:r>
            <a:endParaRPr lang="en-US" dirty="0" smtClean="0">
              <a:solidFill>
                <a:srgbClr val="002060"/>
              </a:solidFill>
              <a:latin typeface="Times New Roman" panose="02020603050405020304" pitchFamily="18" charset="0"/>
              <a:cs typeface="Times New Roman" panose="02020603050405020304" pitchFamily="18" charset="0"/>
            </a:endParaRPr>
          </a:p>
          <a:p>
            <a:pPr algn="just"/>
            <a:r>
              <a:rPr lang="en-US" b="1" dirty="0">
                <a:solidFill>
                  <a:srgbClr val="002060"/>
                </a:solidFill>
                <a:latin typeface="Times New Roman" panose="02020603050405020304" pitchFamily="18" charset="0"/>
                <a:cs typeface="Times New Roman" panose="02020603050405020304" pitchFamily="18" charset="0"/>
              </a:rPr>
              <a:t> </a:t>
            </a:r>
            <a:r>
              <a:rPr lang="en-US" b="1" dirty="0" smtClean="0">
                <a:solidFill>
                  <a:srgbClr val="002060"/>
                </a:solidFill>
                <a:latin typeface="Times New Roman" panose="02020603050405020304" pitchFamily="18" charset="0"/>
                <a:cs typeface="Times New Roman" panose="02020603050405020304" pitchFamily="18" charset="0"/>
              </a:rPr>
              <a:t>         </a:t>
            </a:r>
            <a:r>
              <a:rPr lang="uk-UA" b="1" dirty="0" smtClean="0">
                <a:solidFill>
                  <a:srgbClr val="002060"/>
                </a:solidFill>
                <a:latin typeface="Times New Roman" panose="02020603050405020304" pitchFamily="18" charset="0"/>
                <a:cs typeface="Times New Roman" panose="02020603050405020304" pitchFamily="18" charset="0"/>
              </a:rPr>
              <a:t>Жирні </a:t>
            </a:r>
            <a:r>
              <a:rPr lang="uk-UA" b="1" dirty="0">
                <a:solidFill>
                  <a:srgbClr val="002060"/>
                </a:solidFill>
                <a:latin typeface="Times New Roman" panose="02020603050405020304" pitchFamily="18" charset="0"/>
                <a:cs typeface="Times New Roman" panose="02020603050405020304" pitchFamily="18" charset="0"/>
              </a:rPr>
              <a:t>сорти м’яса та м’ясопродуктів доцільно заміняти бобовими, рибою, яйцями, птицею та пісним м’ясом.</a:t>
            </a:r>
            <a:r>
              <a:rPr lang="uk-UA" dirty="0">
                <a:solidFill>
                  <a:srgbClr val="002060"/>
                </a:solidFill>
                <a:latin typeface="Times New Roman" panose="02020603050405020304" pitchFamily="18" charset="0"/>
                <a:cs typeface="Times New Roman" panose="02020603050405020304" pitchFamily="18" charset="0"/>
              </a:rPr>
              <a:t> Оскільки організм потребує щодня лише </a:t>
            </a:r>
            <a:r>
              <a:rPr lang="uk-UA" b="1" dirty="0">
                <a:solidFill>
                  <a:srgbClr val="002060"/>
                </a:solidFill>
                <a:latin typeface="Times New Roman" panose="02020603050405020304" pitchFamily="18" charset="0"/>
                <a:cs typeface="Times New Roman" panose="02020603050405020304" pitchFamily="18" charset="0"/>
              </a:rPr>
              <a:t>0,75-1,0 г білка на кілограм ідеальної маси тіла</a:t>
            </a:r>
            <a:r>
              <a:rPr lang="uk-UA" dirty="0">
                <a:solidFill>
                  <a:srgbClr val="002060"/>
                </a:solidFill>
                <a:latin typeface="Times New Roman" panose="02020603050405020304" pitchFamily="18" charset="0"/>
                <a:cs typeface="Times New Roman" panose="02020603050405020304" pitchFamily="18" charset="0"/>
              </a:rPr>
              <a:t>, уживати ці продукти необхідно в малих кількостях</a:t>
            </a:r>
            <a:r>
              <a:rPr lang="uk-UA" dirty="0" smtClean="0">
                <a:solidFill>
                  <a:srgbClr val="002060"/>
                </a:solidFill>
                <a:latin typeface="Times New Roman" panose="02020603050405020304" pitchFamily="18" charset="0"/>
                <a:cs typeface="Times New Roman" panose="02020603050405020304" pitchFamily="18" charset="0"/>
              </a:rPr>
              <a:t>.</a:t>
            </a:r>
          </a:p>
          <a:p>
            <a:pPr algn="just"/>
            <a:r>
              <a:rPr lang="uk-UA" dirty="0">
                <a:solidFill>
                  <a:srgbClr val="002060"/>
                </a:solidFill>
                <a:latin typeface="Times New Roman" panose="02020603050405020304" pitchFamily="18" charset="0"/>
                <a:cs typeface="Times New Roman" panose="02020603050405020304" pitchFamily="18" charset="0"/>
              </a:rPr>
              <a:t> </a:t>
            </a:r>
            <a:r>
              <a:rPr lang="uk-UA" dirty="0" smtClean="0">
                <a:solidFill>
                  <a:srgbClr val="002060"/>
                </a:solidFill>
                <a:latin typeface="Times New Roman" panose="02020603050405020304" pitchFamily="18" charset="0"/>
                <a:cs typeface="Times New Roman" panose="02020603050405020304" pitchFamily="18" charset="0"/>
              </a:rPr>
              <a:t>          </a:t>
            </a:r>
            <a:r>
              <a:rPr lang="uk-UA" b="1" dirty="0">
                <a:solidFill>
                  <a:srgbClr val="002060"/>
                </a:solidFill>
                <a:latin typeface="Times New Roman" panose="02020603050405020304" pitchFamily="18" charset="0"/>
                <a:cs typeface="Times New Roman" panose="02020603050405020304" pitchFamily="18" charset="0"/>
              </a:rPr>
              <a:t>Їсти м’ясо, рибу, птицю, яйця рекомендовано у кількості 2-3 порції на день (1 порція – 80-90 г м’яса в готовому вигляді, ½ ніжки курки, ¾ склянки нарізаної дрібними шматочками риби, ½ яйця). </a:t>
            </a:r>
            <a:endParaRPr lang="uk-UA" b="1" dirty="0" smtClean="0">
              <a:solidFill>
                <a:srgbClr val="002060"/>
              </a:solidFill>
              <a:latin typeface="Times New Roman" panose="02020603050405020304" pitchFamily="18" charset="0"/>
              <a:cs typeface="Times New Roman" panose="02020603050405020304" pitchFamily="18" charset="0"/>
            </a:endParaRPr>
          </a:p>
          <a:p>
            <a:pPr algn="just"/>
            <a:r>
              <a:rPr lang="uk-UA" dirty="0" smtClean="0">
                <a:solidFill>
                  <a:srgbClr val="002060"/>
                </a:solidFill>
                <a:latin typeface="Times New Roman" panose="02020603050405020304" pitchFamily="18" charset="0"/>
                <a:cs typeface="Times New Roman" panose="02020603050405020304" pitchFamily="18" charset="0"/>
              </a:rPr>
              <a:t>           Необхідно </a:t>
            </a:r>
            <a:r>
              <a:rPr lang="uk-UA" dirty="0">
                <a:solidFill>
                  <a:srgbClr val="002060"/>
                </a:solidFill>
                <a:latin typeface="Times New Roman" panose="02020603050405020304" pitchFamily="18" charset="0"/>
                <a:cs typeface="Times New Roman" panose="02020603050405020304" pitchFamily="18" charset="0"/>
              </a:rPr>
              <a:t>вибирати </a:t>
            </a:r>
            <a:r>
              <a:rPr lang="uk-UA" b="1" dirty="0">
                <a:solidFill>
                  <a:srgbClr val="002060"/>
                </a:solidFill>
                <a:latin typeface="Times New Roman" panose="02020603050405020304" pitchFamily="18" charset="0"/>
                <a:cs typeface="Times New Roman" panose="02020603050405020304" pitchFamily="18" charset="0"/>
              </a:rPr>
              <a:t>нежирні сорти м’яса, риби, птиці або страви з яєць. </a:t>
            </a:r>
            <a:r>
              <a:rPr lang="uk-UA" dirty="0">
                <a:solidFill>
                  <a:srgbClr val="002060"/>
                </a:solidFill>
                <a:latin typeface="Times New Roman" panose="02020603050405020304" pitchFamily="18" charset="0"/>
                <a:cs typeface="Times New Roman" panose="02020603050405020304" pitchFamily="18" charset="0"/>
              </a:rPr>
              <a:t>Одне з вживань м’ясних продуктів можна замінити стравами з бобових (сої, квасолі, гороху, бобів). Не рекомендовано повністю виключати м’ясні страви з денного раціону дітей і підлітків. Повністю можна виключити з харчування дітей ковбасні вироби, копченості. Не варто розглядати ковбасу і копченості як повсякденну страву. </a:t>
            </a:r>
            <a:endParaRPr lang="uk-UA" dirty="0" smtClean="0">
              <a:solidFill>
                <a:srgbClr val="002060"/>
              </a:solidFill>
              <a:latin typeface="Times New Roman" panose="02020603050405020304" pitchFamily="18" charset="0"/>
              <a:cs typeface="Times New Roman" panose="02020603050405020304" pitchFamily="18" charset="0"/>
            </a:endParaRPr>
          </a:p>
          <a:p>
            <a:pPr algn="just"/>
            <a:r>
              <a:rPr lang="uk-UA" dirty="0">
                <a:solidFill>
                  <a:srgbClr val="002060"/>
                </a:solidFill>
                <a:latin typeface="Times New Roman" panose="02020603050405020304" pitchFamily="18" charset="0"/>
                <a:cs typeface="Times New Roman" panose="02020603050405020304" pitchFamily="18" charset="0"/>
              </a:rPr>
              <a:t> </a:t>
            </a:r>
            <a:r>
              <a:rPr lang="uk-UA" dirty="0" smtClean="0">
                <a:solidFill>
                  <a:srgbClr val="002060"/>
                </a:solidFill>
                <a:latin typeface="Times New Roman" panose="02020603050405020304" pitchFamily="18" charset="0"/>
                <a:cs typeface="Times New Roman" panose="02020603050405020304" pitchFamily="18" charset="0"/>
              </a:rPr>
              <a:t>          Ковбасні </a:t>
            </a:r>
            <a:r>
              <a:rPr lang="uk-UA" dirty="0">
                <a:solidFill>
                  <a:srgbClr val="002060"/>
                </a:solidFill>
                <a:latin typeface="Times New Roman" panose="02020603050405020304" pitchFamily="18" charset="0"/>
                <a:cs typeface="Times New Roman" panose="02020603050405020304" pitchFamily="18" charset="0"/>
              </a:rPr>
              <a:t>вироби містять менше білка, ніж страви з натурального м’яса, але натомість включають значну кількість тваринного жиру, солі та різних харчових добавок (нітрит натрію, барвники, ароматизатори тощо). </a:t>
            </a:r>
            <a:endParaRPr lang="uk-UA" dirty="0" smtClean="0">
              <a:solidFill>
                <a:srgbClr val="002060"/>
              </a:solidFill>
              <a:latin typeface="Times New Roman" panose="02020603050405020304" pitchFamily="18" charset="0"/>
              <a:cs typeface="Times New Roman" panose="02020603050405020304" pitchFamily="18" charset="0"/>
            </a:endParaRPr>
          </a:p>
          <a:p>
            <a:pPr algn="just"/>
            <a:r>
              <a:rPr lang="uk-UA" dirty="0">
                <a:solidFill>
                  <a:srgbClr val="002060"/>
                </a:solidFill>
                <a:latin typeface="Times New Roman" panose="02020603050405020304" pitchFamily="18" charset="0"/>
                <a:cs typeface="Times New Roman" panose="02020603050405020304" pitchFamily="18" charset="0"/>
              </a:rPr>
              <a:t> </a:t>
            </a:r>
            <a:r>
              <a:rPr lang="uk-UA" dirty="0" smtClean="0">
                <a:solidFill>
                  <a:srgbClr val="002060"/>
                </a:solidFill>
                <a:latin typeface="Times New Roman" panose="02020603050405020304" pitchFamily="18" charset="0"/>
                <a:cs typeface="Times New Roman" panose="02020603050405020304" pitchFamily="18" charset="0"/>
              </a:rPr>
              <a:t>         Варто </a:t>
            </a:r>
            <a:r>
              <a:rPr lang="uk-UA" dirty="0">
                <a:solidFill>
                  <a:srgbClr val="002060"/>
                </a:solidFill>
                <a:latin typeface="Times New Roman" panose="02020603050405020304" pitchFamily="18" charset="0"/>
                <a:cs typeface="Times New Roman" panose="02020603050405020304" pitchFamily="18" charset="0"/>
              </a:rPr>
              <a:t>звернути увагу на те, що до цього шару відносяться продукти з великим вмістом кальцію, а саме: сири, нежирне молоко та молочні продукти. </a:t>
            </a:r>
            <a:endParaRPr lang="uk-UA" dirty="0" smtClean="0">
              <a:solidFill>
                <a:srgbClr val="002060"/>
              </a:solidFill>
              <a:latin typeface="Times New Roman" panose="02020603050405020304" pitchFamily="18" charset="0"/>
              <a:cs typeface="Times New Roman" panose="02020603050405020304" pitchFamily="18" charset="0"/>
            </a:endParaRPr>
          </a:p>
          <a:p>
            <a:pPr algn="just"/>
            <a:r>
              <a:rPr lang="uk-UA" dirty="0">
                <a:solidFill>
                  <a:srgbClr val="002060"/>
                </a:solidFill>
                <a:latin typeface="Times New Roman" panose="02020603050405020304" pitchFamily="18" charset="0"/>
                <a:cs typeface="Times New Roman" panose="02020603050405020304" pitchFamily="18" charset="0"/>
              </a:rPr>
              <a:t> </a:t>
            </a:r>
            <a:r>
              <a:rPr lang="uk-UA" dirty="0" smtClean="0">
                <a:solidFill>
                  <a:srgbClr val="002060"/>
                </a:solidFill>
                <a:latin typeface="Times New Roman" panose="02020603050405020304" pitchFamily="18" charset="0"/>
                <a:cs typeface="Times New Roman" panose="02020603050405020304" pitchFamily="18" charset="0"/>
              </a:rPr>
              <a:t>        Одна </a:t>
            </a:r>
            <a:r>
              <a:rPr lang="uk-UA" dirty="0">
                <a:solidFill>
                  <a:srgbClr val="002060"/>
                </a:solidFill>
                <a:latin typeface="Times New Roman" panose="02020603050405020304" pitchFamily="18" charset="0"/>
                <a:cs typeface="Times New Roman" panose="02020603050405020304" pitchFamily="18" charset="0"/>
              </a:rPr>
              <a:t>порція цих продуктів складає склянку нежирного молока або кефіру (або тих самих продуктів, жирністю 1 %), йогурт, 4-5 столових ложок м’якого сиру, 30-40 г твердого сиру (жирністю 20 % або менше). Молоко і молочні продукти рекомендовано вживати не менше 2 разів на день у кількості 2-3 порцій (3-4 порції для людей у віці 11-24 роки, вагітних жінок та тих, які годують дитину грудним молоком). Бажано вибирати менш жирні молочні продукти.</a:t>
            </a:r>
          </a:p>
        </p:txBody>
      </p:sp>
    </p:spTree>
    <p:extLst>
      <p:ext uri="{BB962C8B-B14F-4D97-AF65-F5344CB8AC3E}">
        <p14:creationId xmlns:p14="http://schemas.microsoft.com/office/powerpoint/2010/main" val="54068044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21673" y="474345"/>
            <a:ext cx="11757891" cy="3785652"/>
          </a:xfrm>
          <a:prstGeom prst="rect">
            <a:avLst/>
          </a:prstGeom>
          <a:solidFill>
            <a:srgbClr val="FF0000"/>
          </a:solidFill>
        </p:spPr>
        <p:txBody>
          <a:bodyPr wrap="square">
            <a:spAutoFit/>
          </a:bodyPr>
          <a:lstStyle/>
          <a:p>
            <a:r>
              <a:rPr lang="uk-UA" dirty="0" smtClean="0">
                <a:solidFill>
                  <a:schemeClr val="bg1"/>
                </a:solidFill>
                <a:latin typeface="Times New Roman" panose="02020603050405020304" pitchFamily="18" charset="0"/>
                <a:cs typeface="Times New Roman" panose="02020603050405020304" pitchFamily="18" charset="0"/>
              </a:rPr>
              <a:t>           Червоне поле. </a:t>
            </a:r>
            <a:r>
              <a:rPr lang="uk-UA" sz="2000" dirty="0" smtClean="0">
                <a:solidFill>
                  <a:schemeClr val="bg1"/>
                </a:solidFill>
                <a:latin typeface="Times New Roman" panose="02020603050405020304" pitchFamily="18" charset="0"/>
                <a:cs typeface="Times New Roman" panose="02020603050405020304" pitchFamily="18" charset="0"/>
              </a:rPr>
              <a:t>Сюди </a:t>
            </a:r>
            <a:r>
              <a:rPr lang="uk-UA" sz="2000" dirty="0">
                <a:solidFill>
                  <a:schemeClr val="bg1"/>
                </a:solidFill>
                <a:latin typeface="Times New Roman" panose="02020603050405020304" pitchFamily="18" charset="0"/>
                <a:cs typeface="Times New Roman" panose="02020603050405020304" pitchFamily="18" charset="0"/>
              </a:rPr>
              <a:t>входять продукти з високою енергетичною цінністю і незначним вмістом мікроелементів і вітамінів.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Жири</a:t>
            </a:r>
            <a:r>
              <a:rPr lang="uk-UA" sz="2000" b="1" dirty="0">
                <a:solidFill>
                  <a:schemeClr val="bg1"/>
                </a:solidFill>
                <a:latin typeface="Times New Roman" panose="02020603050405020304" pitchFamily="18" charset="0"/>
                <a:cs typeface="Times New Roman" panose="02020603050405020304" pitchFamily="18" charset="0"/>
              </a:rPr>
              <a:t>, олії, солодощі </a:t>
            </a:r>
            <a:r>
              <a:rPr lang="uk-UA" sz="2000" dirty="0">
                <a:solidFill>
                  <a:schemeClr val="bg1"/>
                </a:solidFill>
                <a:latin typeface="Times New Roman" panose="02020603050405020304" pitchFamily="18" charset="0"/>
                <a:cs typeface="Times New Roman" panose="02020603050405020304" pitchFamily="18" charset="0"/>
              </a:rPr>
              <a:t>– це група продуктів, які необхідно обмежувати.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Продукти </a:t>
            </a:r>
            <a:r>
              <a:rPr lang="uk-UA" sz="2000" dirty="0">
                <a:solidFill>
                  <a:schemeClr val="bg1"/>
                </a:solidFill>
                <a:latin typeface="Times New Roman" panose="02020603050405020304" pitchFamily="18" charset="0"/>
                <a:cs typeface="Times New Roman" panose="02020603050405020304" pitchFamily="18" charset="0"/>
              </a:rPr>
              <a:t>цієї групи в надзвичайно малих кількостях потрібні лише для забезпечення додаткової енергії </a:t>
            </a:r>
            <a:r>
              <a:rPr lang="uk-UA" sz="2000" dirty="0" smtClean="0">
                <a:solidFill>
                  <a:schemeClr val="bg1"/>
                </a:solidFill>
                <a:latin typeface="Times New Roman" panose="02020603050405020304" pitchFamily="18" charset="0"/>
                <a:cs typeface="Times New Roman" panose="02020603050405020304" pitchFamily="18" charset="0"/>
              </a:rPr>
              <a:t>понад </a:t>
            </a:r>
            <a:r>
              <a:rPr lang="uk-UA" sz="2000" dirty="0">
                <a:solidFill>
                  <a:schemeClr val="bg1"/>
                </a:solidFill>
                <a:latin typeface="Times New Roman" panose="02020603050405020304" pitchFamily="18" charset="0"/>
                <a:cs typeface="Times New Roman" panose="02020603050405020304" pitchFamily="18" charset="0"/>
              </a:rPr>
              <a:t>ту, що вже забезпечена іншими групами продуктів. </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Для </a:t>
            </a:r>
            <a:r>
              <a:rPr lang="uk-UA" sz="2000" dirty="0">
                <a:solidFill>
                  <a:schemeClr val="bg1"/>
                </a:solidFill>
                <a:latin typeface="Times New Roman" panose="02020603050405020304" pitchFamily="18" charset="0"/>
                <a:cs typeface="Times New Roman" panose="02020603050405020304" pitchFamily="18" charset="0"/>
              </a:rPr>
              <a:t>повного задоволення потреб у жирах досить ужити 1-2 столові ложки рослинної олії на день. </a:t>
            </a:r>
            <a:r>
              <a:rPr lang="uk-UA" sz="2000" dirty="0" smtClean="0">
                <a:solidFill>
                  <a:schemeClr val="bg1"/>
                </a:solidFill>
                <a:latin typeface="Times New Roman" panose="02020603050405020304" pitchFamily="18" charset="0"/>
                <a:cs typeface="Times New Roman" panose="02020603050405020304" pitchFamily="18" charset="0"/>
              </a:rPr>
              <a:t>  </a:t>
            </a:r>
          </a:p>
          <a:p>
            <a:r>
              <a:rPr lang="uk-UA" sz="2000" dirty="0">
                <a:solidFill>
                  <a:schemeClr val="bg1"/>
                </a:solidFill>
                <a:latin typeface="Times New Roman" panose="02020603050405020304" pitchFamily="18" charset="0"/>
                <a:cs typeface="Times New Roman" panose="02020603050405020304" pitchFamily="18" charset="0"/>
              </a:rPr>
              <a:t> </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dirty="0" smtClean="0">
                <a:solidFill>
                  <a:schemeClr val="bg1"/>
                </a:solidFill>
                <a:latin typeface="Times New Roman" panose="02020603050405020304" pitchFamily="18" charset="0"/>
                <a:cs typeface="Times New Roman" panose="02020603050405020304" pitchFamily="18" charset="0"/>
              </a:rPr>
              <a:t>Кількість </a:t>
            </a:r>
            <a:r>
              <a:rPr lang="uk-UA" sz="2000" b="1" dirty="0">
                <a:solidFill>
                  <a:schemeClr val="bg1"/>
                </a:solidFill>
                <a:latin typeface="Times New Roman" panose="02020603050405020304" pitchFamily="18" charset="0"/>
                <a:cs typeface="Times New Roman" panose="02020603050405020304" pitchFamily="18" charset="0"/>
              </a:rPr>
              <a:t>цукру рекомендовано обмежити до 40-60 г (6-8 чайних ложок) на день, ураховуючи цукор, що міститься в харчових продуктах. </a:t>
            </a:r>
            <a:endParaRPr lang="uk-UA" sz="2000" b="1" dirty="0" smtClean="0">
              <a:solidFill>
                <a:schemeClr val="bg1"/>
              </a:solidFill>
              <a:latin typeface="Times New Roman" panose="02020603050405020304" pitchFamily="18" charset="0"/>
              <a:cs typeface="Times New Roman" panose="02020603050405020304" pitchFamily="18" charset="0"/>
            </a:endParaRPr>
          </a:p>
          <a:p>
            <a:r>
              <a:rPr lang="uk-UA" sz="2000" b="1" dirty="0">
                <a:solidFill>
                  <a:srgbClr val="FFFF00"/>
                </a:solidFill>
                <a:latin typeface="Times New Roman" panose="02020603050405020304" pitchFamily="18" charset="0"/>
                <a:cs typeface="Times New Roman" panose="02020603050405020304" pitchFamily="18" charset="0"/>
              </a:rPr>
              <a:t> </a:t>
            </a:r>
            <a:r>
              <a:rPr lang="uk-UA" sz="2000" b="1" dirty="0" smtClean="0">
                <a:solidFill>
                  <a:srgbClr val="FFFF00"/>
                </a:solidFill>
                <a:latin typeface="Times New Roman" panose="02020603050405020304" pitchFamily="18" charset="0"/>
                <a:cs typeface="Times New Roman" panose="02020603050405020304" pitchFamily="18" charset="0"/>
              </a:rPr>
              <a:t>         Необхідно </a:t>
            </a:r>
            <a:r>
              <a:rPr lang="uk-UA" sz="2000" b="1" dirty="0">
                <a:solidFill>
                  <a:srgbClr val="FFFF00"/>
                </a:solidFill>
                <a:latin typeface="Times New Roman" panose="02020603050405020304" pitchFamily="18" charset="0"/>
                <a:cs typeface="Times New Roman" panose="02020603050405020304" pitchFamily="18" charset="0"/>
              </a:rPr>
              <a:t>пам’ятати, що цукерки, варення, мед – це також цукор, а шоколад, тістечка та торти містять цукри в поєднанні з великою кількістю жиру. Необхідно пам’ятати, що надлишкове вживання чистого цукру є невиправдано великим споживанням енергії (зайвих калорій), що може призвести до появи зайвої ваги, розвитку карієсу, цукрового діабету тощо.</a:t>
            </a:r>
          </a:p>
        </p:txBody>
      </p:sp>
      <p:pic>
        <p:nvPicPr>
          <p:cNvPr id="4" name="Рисунок 3" descr="Шоколадні цукерки. Як приготувати."/>
          <p:cNvPicPr/>
          <p:nvPr/>
        </p:nvPicPr>
        <p:blipFill>
          <a:blip r:embed="rId2">
            <a:extLst>
              <a:ext uri="{28A0092B-C50C-407E-A947-70E740481C1C}">
                <a14:useLocalDpi xmlns:a14="http://schemas.microsoft.com/office/drawing/2010/main" val="0"/>
              </a:ext>
            </a:extLst>
          </a:blip>
          <a:srcRect/>
          <a:stretch>
            <a:fillRect/>
          </a:stretch>
        </p:blipFill>
        <p:spPr bwMode="auto">
          <a:xfrm>
            <a:off x="529794" y="4424218"/>
            <a:ext cx="3278908" cy="2208847"/>
          </a:xfrm>
          <a:prstGeom prst="rect">
            <a:avLst/>
          </a:prstGeom>
          <a:noFill/>
          <a:ln>
            <a:noFill/>
          </a:ln>
          <a:effectLst>
            <a:glow rad="228600">
              <a:schemeClr val="accent6">
                <a:satMod val="175000"/>
                <a:alpha val="40000"/>
              </a:schemeClr>
            </a:glow>
          </a:effectLst>
        </p:spPr>
      </p:pic>
      <p:pic>
        <p:nvPicPr>
          <p:cNvPr id="6" name="Рисунок 5" descr="Солодкіші, або традиційні болгарські солодощі"/>
          <p:cNvPicPr/>
          <p:nvPr/>
        </p:nvPicPr>
        <p:blipFill>
          <a:blip r:embed="rId3">
            <a:extLst>
              <a:ext uri="{28A0092B-C50C-407E-A947-70E740481C1C}">
                <a14:useLocalDpi xmlns:a14="http://schemas.microsoft.com/office/drawing/2010/main" val="0"/>
              </a:ext>
            </a:extLst>
          </a:blip>
          <a:srcRect/>
          <a:stretch>
            <a:fillRect/>
          </a:stretch>
        </p:blipFill>
        <p:spPr bwMode="auto">
          <a:xfrm>
            <a:off x="4387273" y="4533694"/>
            <a:ext cx="3443430" cy="2064733"/>
          </a:xfrm>
          <a:prstGeom prst="rect">
            <a:avLst/>
          </a:prstGeom>
          <a:noFill/>
          <a:ln>
            <a:noFill/>
          </a:ln>
          <a:effectLst>
            <a:glow rad="228600">
              <a:schemeClr val="accent5">
                <a:satMod val="175000"/>
                <a:alpha val="40000"/>
              </a:schemeClr>
            </a:glow>
          </a:effectLst>
        </p:spPr>
      </p:pic>
      <p:pic>
        <p:nvPicPr>
          <p:cNvPr id="7" name="Рисунок 6" descr="C:\Users\e011172khy\AppData\Local\Microsoft\Windows\INetCache\Content.MSO\4A9F7D03.tmp"/>
          <p:cNvPicPr/>
          <p:nvPr/>
        </p:nvPicPr>
        <p:blipFill>
          <a:blip r:embed="rId4">
            <a:extLst>
              <a:ext uri="{28A0092B-C50C-407E-A947-70E740481C1C}">
                <a14:useLocalDpi xmlns:a14="http://schemas.microsoft.com/office/drawing/2010/main" val="0"/>
              </a:ext>
            </a:extLst>
          </a:blip>
          <a:srcRect/>
          <a:stretch>
            <a:fillRect/>
          </a:stretch>
        </p:blipFill>
        <p:spPr bwMode="auto">
          <a:xfrm>
            <a:off x="8409274" y="4568332"/>
            <a:ext cx="3265489" cy="2030095"/>
          </a:xfrm>
          <a:prstGeom prst="rect">
            <a:avLst/>
          </a:prstGeom>
          <a:noFill/>
          <a:ln>
            <a:noFill/>
          </a:ln>
          <a:effectLst>
            <a:glow rad="139700">
              <a:schemeClr val="accent6">
                <a:satMod val="175000"/>
                <a:alpha val="40000"/>
              </a:schemeClr>
            </a:glow>
          </a:effectLst>
        </p:spPr>
      </p:pic>
    </p:spTree>
    <p:extLst>
      <p:ext uri="{BB962C8B-B14F-4D97-AF65-F5344CB8AC3E}">
        <p14:creationId xmlns:p14="http://schemas.microsoft.com/office/powerpoint/2010/main" val="354633827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12436" y="224319"/>
            <a:ext cx="11842715" cy="1261884"/>
          </a:xfrm>
          <a:prstGeom prst="rect">
            <a:avLst/>
          </a:prstGeom>
          <a:solidFill>
            <a:srgbClr val="FFC000"/>
          </a:solidFill>
        </p:spPr>
        <p:txBody>
          <a:bodyPr wrap="square">
            <a:spAutoFit/>
          </a:bodyPr>
          <a:lstStyle/>
          <a:p>
            <a:pPr algn="ctr"/>
            <a:r>
              <a:rPr lang="uk-UA" sz="4000" b="1" dirty="0" smtClean="0">
                <a:solidFill>
                  <a:schemeClr val="bg1"/>
                </a:solidFill>
                <a:latin typeface="Times New Roman" panose="02020603050405020304" pitchFamily="18" charset="0"/>
                <a:cs typeface="Times New Roman" panose="02020603050405020304" pitchFamily="18" charset="0"/>
              </a:rPr>
              <a:t>Тарілка Здорового Харчування</a:t>
            </a:r>
            <a:endParaRPr lang="uk-UA" dirty="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 створена експертами з харчування </a:t>
            </a:r>
            <a:r>
              <a:rPr lang="uk-UA" b="1" dirty="0" smtClean="0">
                <a:solidFill>
                  <a:schemeClr val="bg1"/>
                </a:solidFill>
                <a:latin typeface="Times New Roman" panose="02020603050405020304" pitchFamily="18" charset="0"/>
                <a:cs typeface="Times New Roman" panose="02020603050405020304" pitchFamily="18" charset="0"/>
              </a:rPr>
              <a:t>Гарвардської школи громадської охорони здоров'я</a:t>
            </a:r>
            <a:r>
              <a:rPr lang="uk-UA" dirty="0" smtClean="0">
                <a:solidFill>
                  <a:schemeClr val="bg1"/>
                </a:solidFill>
                <a:latin typeface="Times New Roman" panose="02020603050405020304" pitchFamily="18" charset="0"/>
                <a:cs typeface="Times New Roman" panose="02020603050405020304" pitchFamily="18" charset="0"/>
              </a:rPr>
              <a:t>, це керівництво для здорового, збалансованого харчування - на тарілці або у вашій коробці для ланчу.  </a:t>
            </a:r>
            <a:endParaRPr lang="uk-UA" dirty="0">
              <a:solidFill>
                <a:schemeClr val="bg1"/>
              </a:solidFill>
              <a:latin typeface="Times New Roman" panose="02020603050405020304" pitchFamily="18" charset="0"/>
              <a:cs typeface="Times New Roman" panose="02020603050405020304" pitchFamily="18" charset="0"/>
            </a:endParaRPr>
          </a:p>
        </p:txBody>
      </p:sp>
      <p:pic>
        <p:nvPicPr>
          <p:cNvPr id="7" name="Рисунок 6" descr="Harvard healthy eating plate"/>
          <p:cNvPicPr/>
          <p:nvPr/>
        </p:nvPicPr>
        <p:blipFill>
          <a:blip r:embed="rId2">
            <a:extLst>
              <a:ext uri="{28A0092B-C50C-407E-A947-70E740481C1C}">
                <a14:useLocalDpi xmlns:a14="http://schemas.microsoft.com/office/drawing/2010/main" val="0"/>
              </a:ext>
            </a:extLst>
          </a:blip>
          <a:srcRect/>
          <a:stretch>
            <a:fillRect/>
          </a:stretch>
        </p:blipFill>
        <p:spPr bwMode="auto">
          <a:xfrm>
            <a:off x="212436" y="2774189"/>
            <a:ext cx="4062066" cy="3026352"/>
          </a:xfrm>
          <a:prstGeom prst="rect">
            <a:avLst/>
          </a:prstGeom>
          <a:noFill/>
          <a:ln>
            <a:noFill/>
          </a:ln>
          <a:effectLst>
            <a:glow rad="228600">
              <a:schemeClr val="accent5">
                <a:satMod val="175000"/>
                <a:alpha val="40000"/>
              </a:schemeClr>
            </a:glow>
          </a:effectLst>
        </p:spPr>
      </p:pic>
      <p:pic>
        <p:nvPicPr>
          <p:cNvPr id="1028" name="Picture 4" descr="Піраміда здорового харчування і Гарвардська тарілка – що й до чого, та як у  на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326" y="1747791"/>
            <a:ext cx="7629001" cy="5018810"/>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1038827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187326" y="116782"/>
            <a:ext cx="11720945" cy="4247317"/>
          </a:xfrm>
          <a:prstGeom prst="rect">
            <a:avLst/>
          </a:prstGeom>
          <a:solidFill>
            <a:schemeClr val="accent5">
              <a:lumMod val="20000"/>
              <a:lumOff val="80000"/>
            </a:schemeClr>
          </a:solidFill>
          <a:ln>
            <a:noFill/>
          </a:ln>
          <a:effectLst>
            <a:glow rad="228600">
              <a:srgbClr val="FFFF00">
                <a:alpha val="40000"/>
              </a:srgb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indent="450215" algn="just">
              <a:spcAft>
                <a:spcPts val="0"/>
              </a:spcAft>
            </a:pPr>
            <a:r>
              <a:rPr lang="uk-UA" b="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Овочі</a:t>
            </a:r>
            <a:r>
              <a:rPr lang="ru-RU" b="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та </a:t>
            </a:r>
            <a:r>
              <a:rPr lang="ru-RU"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фрукти</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мають становити основну частину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ашого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прийому</a:t>
            </a: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їжі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½ </a:t>
            </a:r>
            <a:r>
              <a:rPr lang="ru-RU"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тарілки.</a:t>
            </a:r>
            <a:r>
              <a:rPr lang="uk-UA" sz="1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Забезпечте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різноманітність кольору та вигляду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ашої їжі та пам'ятайте, що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картопля</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не вважається овочем за </a:t>
            </a: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Тарілкою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Здорового Харчування через негативний вплив на рівень цукру в крові</a:t>
            </a: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Віддайте перевагу</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rgbClr val="808000"/>
                </a:solidFill>
                <a:latin typeface="Times New Roman" panose="02020603050405020304" pitchFamily="18" charset="0"/>
                <a:ea typeface="Calibri" panose="020F0502020204030204" pitchFamily="34" charset="0"/>
                <a:cs typeface="Times New Roman" panose="02020603050405020304" pitchFamily="18" charset="0"/>
              </a:rPr>
              <a:t>цільнозерновим - ¼ тарілки</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Цілісні та неочищені зернові -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цільна пшениця, ячмінь, зерна пшениці, кіноа, вівсянка, гречка, неочищений рис і продукти, виготовлені з них, наприклад, макарони з цільної пшениці, -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менше впливають на рівень цукру в крові та інсулін, ніж білий хліб, білий рис та інші очищені зерна.</a:t>
            </a:r>
            <a:endParaRPr lang="uk-UA"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Сила білка - ¼ тарілки.</a:t>
            </a:r>
            <a:endParaRPr lang="uk-UA" sz="1400"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Риба, курка, квасоля, горіхи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є здоровими та різноманітними джерелами білка. Їх можна додати в салат і вони добре поєднуються з овочами. Обмежте споживання червоного м'яса та уникайте його споживання в переробленому вигляді, такому як бекон і сосиски.</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Корисні рослинні олії - у помірній кількості.</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Обирайте корисні рослинні олії, такі як оливкова, рапсова, кукурудзяна, соняшникова, арахісова та інші. Уникайте частково гідрогенізованих олій, які містять шкідливі транс-жири. </a:t>
            </a:r>
            <a:endPar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ru-RU"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Пам'ятайте</a:t>
            </a:r>
            <a:r>
              <a:rPr lang="ru-RU"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що знижена жирність не завжди означає </a:t>
            </a:r>
            <a:r>
              <a:rPr lang="ru-RU"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«корисне».</a:t>
            </a:r>
            <a:endParaRPr lang="uk-UA"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Harvard healthy eating plate"/>
          <p:cNvPicPr/>
          <p:nvPr/>
        </p:nvPicPr>
        <p:blipFill>
          <a:blip r:embed="rId2">
            <a:extLst>
              <a:ext uri="{28A0092B-C50C-407E-A947-70E740481C1C}">
                <a14:useLocalDpi xmlns:a14="http://schemas.microsoft.com/office/drawing/2010/main" val="0"/>
              </a:ext>
            </a:extLst>
          </a:blip>
          <a:srcRect/>
          <a:stretch>
            <a:fillRect/>
          </a:stretch>
        </p:blipFill>
        <p:spPr bwMode="auto">
          <a:xfrm>
            <a:off x="4048125" y="4600575"/>
            <a:ext cx="3924300" cy="2181742"/>
          </a:xfrm>
          <a:prstGeom prst="rect">
            <a:avLst/>
          </a:prstGeom>
          <a:noFill/>
          <a:ln>
            <a:noFill/>
          </a:ln>
          <a:effectLst>
            <a:glow rad="228600">
              <a:schemeClr val="accent2">
                <a:satMod val="175000"/>
                <a:alpha val="40000"/>
              </a:schemeClr>
            </a:glow>
          </a:effectLst>
        </p:spPr>
      </p:pic>
      <p:pic>
        <p:nvPicPr>
          <p:cNvPr id="6" name="Рисунок 5" descr="Складні вуглеводи: корисні чи ні - Здорова я"/>
          <p:cNvPicPr/>
          <p:nvPr/>
        </p:nvPicPr>
        <p:blipFill>
          <a:blip r:embed="rId3"/>
          <a:srcRect/>
          <a:stretch>
            <a:fillRect/>
          </a:stretch>
        </p:blipFill>
        <p:spPr bwMode="auto">
          <a:xfrm>
            <a:off x="328612" y="4600575"/>
            <a:ext cx="3243263" cy="2105025"/>
          </a:xfrm>
          <a:prstGeom prst="rect">
            <a:avLst/>
          </a:prstGeom>
          <a:noFill/>
          <a:ln w="9525">
            <a:noFill/>
            <a:miter lim="800000"/>
            <a:headEnd/>
            <a:tailEnd/>
          </a:ln>
          <a:effectLst>
            <a:glow rad="228600">
              <a:schemeClr val="accent4">
                <a:satMod val="175000"/>
                <a:alpha val="40000"/>
              </a:schemeClr>
            </a:glow>
          </a:effectLst>
        </p:spPr>
      </p:pic>
      <p:pic>
        <p:nvPicPr>
          <p:cNvPr id="7" name="Рисунок 6" descr="Як їжа впливає на наш імунітет? | Добрадiя"/>
          <p:cNvPicPr/>
          <p:nvPr/>
        </p:nvPicPr>
        <p:blipFill>
          <a:blip r:embed="rId4">
            <a:extLst>
              <a:ext uri="{28A0092B-C50C-407E-A947-70E740481C1C}">
                <a14:useLocalDpi xmlns:a14="http://schemas.microsoft.com/office/drawing/2010/main" val="0"/>
              </a:ext>
            </a:extLst>
          </a:blip>
          <a:srcRect/>
          <a:stretch>
            <a:fillRect/>
          </a:stretch>
        </p:blipFill>
        <p:spPr bwMode="auto">
          <a:xfrm>
            <a:off x="8266545" y="4677292"/>
            <a:ext cx="3549362" cy="2105025"/>
          </a:xfrm>
          <a:prstGeom prst="rect">
            <a:avLst/>
          </a:prstGeom>
          <a:noFill/>
          <a:ln>
            <a:noFill/>
          </a:ln>
          <a:effectLst>
            <a:glow rad="228600">
              <a:schemeClr val="accent4">
                <a:satMod val="175000"/>
                <a:alpha val="40000"/>
              </a:schemeClr>
            </a:glow>
          </a:effectLst>
        </p:spPr>
      </p:pic>
    </p:spTree>
    <p:extLst>
      <p:ext uri="{BB962C8B-B14F-4D97-AF65-F5344CB8AC3E}">
        <p14:creationId xmlns:p14="http://schemas.microsoft.com/office/powerpoint/2010/main" val="42052627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30910" y="138545"/>
            <a:ext cx="11723544" cy="4524315"/>
          </a:xfrm>
          <a:prstGeom prst="rect">
            <a:avLst/>
          </a:prstGeom>
          <a:solidFill>
            <a:schemeClr val="accent5">
              <a:lumMod val="20000"/>
              <a:lumOff val="80000"/>
            </a:schemeClr>
          </a:solidFill>
          <a:ln>
            <a:noFill/>
          </a:ln>
          <a:effectLst>
            <a:glow rad="228600">
              <a:srgbClr val="FFFF00">
                <a:alpha val="40000"/>
              </a:srgb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r>
              <a:rPr lang="uk-UA" b="1" dirty="0" smtClean="0">
                <a:solidFill>
                  <a:schemeClr val="bg1"/>
                </a:solidFill>
                <a:latin typeface="Times New Roman" panose="02020603050405020304" pitchFamily="18" charset="0"/>
                <a:cs typeface="Times New Roman" panose="02020603050405020304" pitchFamily="18" charset="0"/>
              </a:rPr>
              <a:t>           Пийте</a:t>
            </a:r>
            <a:r>
              <a:rPr lang="ru-RU" b="1" dirty="0" smtClean="0">
                <a:solidFill>
                  <a:schemeClr val="bg1"/>
                </a:solidFill>
                <a:latin typeface="Times New Roman" panose="02020603050405020304" pitchFamily="18" charset="0"/>
                <a:cs typeface="Times New Roman" panose="02020603050405020304" pitchFamily="18" charset="0"/>
              </a:rPr>
              <a:t> </a:t>
            </a:r>
            <a:r>
              <a:rPr lang="ru-RU" b="1" dirty="0">
                <a:solidFill>
                  <a:schemeClr val="bg1"/>
                </a:solidFill>
                <a:latin typeface="Times New Roman" panose="02020603050405020304" pitchFamily="18" charset="0"/>
                <a:cs typeface="Times New Roman" panose="02020603050405020304" pitchFamily="18" charset="0"/>
              </a:rPr>
              <a:t>воду, </a:t>
            </a:r>
            <a:r>
              <a:rPr lang="uk-UA" b="1" dirty="0" smtClean="0">
                <a:solidFill>
                  <a:schemeClr val="bg1"/>
                </a:solidFill>
                <a:latin typeface="Times New Roman" panose="02020603050405020304" pitchFamily="18" charset="0"/>
                <a:cs typeface="Times New Roman" panose="02020603050405020304" pitchFamily="18" charset="0"/>
              </a:rPr>
              <a:t>каву</a:t>
            </a:r>
            <a:r>
              <a:rPr lang="ru-RU" b="1" dirty="0" smtClean="0">
                <a:solidFill>
                  <a:schemeClr val="bg1"/>
                </a:solidFill>
                <a:latin typeface="Times New Roman" panose="02020603050405020304" pitchFamily="18" charset="0"/>
                <a:cs typeface="Times New Roman" panose="02020603050405020304" pitchFamily="18" charset="0"/>
              </a:rPr>
              <a:t> </a:t>
            </a:r>
            <a:r>
              <a:rPr lang="ru-RU" b="1" dirty="0">
                <a:solidFill>
                  <a:schemeClr val="bg1"/>
                </a:solidFill>
                <a:latin typeface="Times New Roman" panose="02020603050405020304" pitchFamily="18" charset="0"/>
                <a:cs typeface="Times New Roman" panose="02020603050405020304" pitchFamily="18" charset="0"/>
              </a:rPr>
              <a:t>або чай.</a:t>
            </a:r>
            <a:endParaRPr lang="uk-UA" dirty="0">
              <a:solidFill>
                <a:schemeClr val="bg1"/>
              </a:solidFill>
              <a:latin typeface="Times New Roman" panose="02020603050405020304" pitchFamily="18" charset="0"/>
              <a:cs typeface="Times New Roman" panose="02020603050405020304" pitchFamily="18" charset="0"/>
            </a:endParaRPr>
          </a:p>
          <a:p>
            <a:pPr algn="just"/>
            <a:r>
              <a:rPr lang="ru-RU" dirty="0">
                <a:solidFill>
                  <a:schemeClr val="bg1"/>
                </a:solidFill>
                <a:latin typeface="Times New Roman" panose="02020603050405020304" pitchFamily="18" charset="0"/>
                <a:cs typeface="Times New Roman" panose="02020603050405020304" pitchFamily="18" charset="0"/>
              </a:rPr>
              <a:t>Відмовтеся від солодких напоїв, обмежте споживання молока і молочних продуктів до однієї або двох порцій на день, обмежте споживання соку до маленької склянки на день.</a:t>
            </a:r>
            <a:endParaRPr lang="uk-UA" dirty="0">
              <a:solidFill>
                <a:schemeClr val="bg1"/>
              </a:solidFill>
              <a:latin typeface="Times New Roman" panose="02020603050405020304" pitchFamily="18" charset="0"/>
              <a:cs typeface="Times New Roman" panose="02020603050405020304" pitchFamily="18" charset="0"/>
            </a:endParaRPr>
          </a:p>
          <a:p>
            <a:pPr algn="just"/>
            <a:r>
              <a:rPr lang="ru-RU" b="1" dirty="0">
                <a:solidFill>
                  <a:schemeClr val="bg1"/>
                </a:solidFill>
                <a:latin typeface="Times New Roman" panose="02020603050405020304" pitchFamily="18" charset="0"/>
                <a:cs typeface="Times New Roman" panose="02020603050405020304" pitchFamily="18" charset="0"/>
              </a:rPr>
              <a:t>Будьте </a:t>
            </a:r>
            <a:r>
              <a:rPr lang="ru-RU" b="1" dirty="0" smtClean="0">
                <a:solidFill>
                  <a:schemeClr val="bg1"/>
                </a:solidFill>
                <a:latin typeface="Times New Roman" panose="02020603050405020304" pitchFamily="18" charset="0"/>
                <a:cs typeface="Times New Roman" panose="02020603050405020304" pitchFamily="18" charset="0"/>
              </a:rPr>
              <a:t>активними </a:t>
            </a:r>
            <a:r>
              <a:rPr lang="uk-UA" b="1" dirty="0" smtClean="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активність важлива </a:t>
            </a:r>
            <a:r>
              <a:rPr lang="ru-RU" dirty="0" smtClean="0">
                <a:solidFill>
                  <a:schemeClr val="bg1"/>
                </a:solidFill>
                <a:latin typeface="Times New Roman" panose="02020603050405020304" pitchFamily="18" charset="0"/>
                <a:cs typeface="Times New Roman" panose="02020603050405020304" pitchFamily="18" charset="0"/>
              </a:rPr>
              <a:t>для </a:t>
            </a:r>
            <a:r>
              <a:rPr lang="ru-RU" b="1" dirty="0" smtClean="0">
                <a:solidFill>
                  <a:schemeClr val="bg1"/>
                </a:solidFill>
                <a:latin typeface="Times New Roman" panose="02020603050405020304" pitchFamily="18" charset="0"/>
                <a:cs typeface="Times New Roman" panose="02020603050405020304" pitchFamily="18" charset="0"/>
              </a:rPr>
              <a:t>контроля </a:t>
            </a:r>
            <a:r>
              <a:rPr lang="ru-RU" b="1" dirty="0">
                <a:solidFill>
                  <a:schemeClr val="bg1"/>
                </a:solidFill>
                <a:latin typeface="Times New Roman" panose="02020603050405020304" pitchFamily="18" charset="0"/>
                <a:cs typeface="Times New Roman" panose="02020603050405020304" pitchFamily="18" charset="0"/>
              </a:rPr>
              <a:t>ваги.</a:t>
            </a:r>
            <a:endParaRPr lang="uk-UA" dirty="0">
              <a:solidFill>
                <a:schemeClr val="bg1"/>
              </a:solidFill>
              <a:latin typeface="Times New Roman" panose="02020603050405020304" pitchFamily="18" charset="0"/>
              <a:cs typeface="Times New Roman" panose="02020603050405020304" pitchFamily="18" charset="0"/>
            </a:endParaRPr>
          </a:p>
          <a:p>
            <a:pPr algn="just"/>
            <a:r>
              <a:rPr lang="ru-RU" sz="2400" b="1" dirty="0" smtClean="0">
                <a:solidFill>
                  <a:schemeClr val="bg1"/>
                </a:solidFill>
                <a:latin typeface="Times New Roman" panose="02020603050405020304" pitchFamily="18" charset="0"/>
                <a:cs typeface="Times New Roman" panose="02020603050405020304" pitchFamily="18" charset="0"/>
              </a:rPr>
              <a:t>            Основне </a:t>
            </a:r>
            <a:r>
              <a:rPr lang="ru-RU" sz="2400" b="1" dirty="0">
                <a:solidFill>
                  <a:schemeClr val="bg1"/>
                </a:solidFill>
                <a:latin typeface="Times New Roman" panose="02020603050405020304" pitchFamily="18" charset="0"/>
                <a:cs typeface="Times New Roman" panose="02020603050405020304" pitchFamily="18" charset="0"/>
              </a:rPr>
              <a:t>послання </a:t>
            </a:r>
            <a:r>
              <a:rPr lang="ru-RU" sz="2400" b="1" i="1" dirty="0">
                <a:solidFill>
                  <a:schemeClr val="bg1"/>
                </a:solidFill>
                <a:latin typeface="Times New Roman" panose="02020603050405020304" pitchFamily="18" charset="0"/>
                <a:cs typeface="Times New Roman" panose="02020603050405020304" pitchFamily="18" charset="0"/>
              </a:rPr>
              <a:t>Тарілки Здорового Харчування</a:t>
            </a:r>
            <a:r>
              <a:rPr lang="ru-RU" sz="2400" b="1" dirty="0">
                <a:solidFill>
                  <a:schemeClr val="bg1"/>
                </a:solidFill>
                <a:latin typeface="Times New Roman" panose="02020603050405020304" pitchFamily="18" charset="0"/>
                <a:cs typeface="Times New Roman" panose="02020603050405020304" pitchFamily="18" charset="0"/>
              </a:rPr>
              <a:t> </a:t>
            </a:r>
            <a:r>
              <a:rPr lang="ru-RU" sz="2400" b="1" dirty="0" smtClean="0">
                <a:solidFill>
                  <a:schemeClr val="bg1"/>
                </a:solidFill>
                <a:latin typeface="Times New Roman" panose="02020603050405020304" pitchFamily="18" charset="0"/>
                <a:cs typeface="Times New Roman" panose="02020603050405020304" pitchFamily="18" charset="0"/>
              </a:rPr>
              <a:t>- </a:t>
            </a:r>
            <a:r>
              <a:rPr lang="ru-RU" sz="2400" b="1" dirty="0" smtClean="0">
                <a:solidFill>
                  <a:srgbClr val="FF0000"/>
                </a:solidFill>
                <a:latin typeface="Times New Roman" panose="02020603050405020304" pitchFamily="18" charset="0"/>
                <a:cs typeface="Times New Roman" panose="02020603050405020304" pitchFamily="18" charset="0"/>
              </a:rPr>
              <a:t>віддайте </a:t>
            </a:r>
            <a:r>
              <a:rPr lang="ru-RU" sz="2400" b="1" dirty="0">
                <a:solidFill>
                  <a:srgbClr val="FF0000"/>
                </a:solidFill>
                <a:latin typeface="Times New Roman" panose="02020603050405020304" pitchFamily="18" charset="0"/>
                <a:cs typeface="Times New Roman" panose="02020603050405020304" pitchFamily="18" charset="0"/>
              </a:rPr>
              <a:t>перевагу якості харчування.</a:t>
            </a:r>
            <a:endParaRPr lang="uk-UA" sz="2400" b="1" dirty="0">
              <a:solidFill>
                <a:srgbClr val="FF0000"/>
              </a:solidFill>
              <a:latin typeface="Times New Roman" panose="02020603050405020304" pitchFamily="18" charset="0"/>
              <a:cs typeface="Times New Roman" panose="02020603050405020304" pitchFamily="18" charset="0"/>
            </a:endParaRPr>
          </a:p>
          <a:p>
            <a:pPr algn="just"/>
            <a:r>
              <a:rPr lang="ru-RU" sz="2400" dirty="0" smtClean="0">
                <a:solidFill>
                  <a:schemeClr val="bg1"/>
                </a:solidFill>
                <a:latin typeface="Times New Roman" panose="02020603050405020304" pitchFamily="18" charset="0"/>
                <a:cs typeface="Times New Roman" panose="02020603050405020304" pitchFamily="18" charset="0"/>
              </a:rPr>
              <a:t>            Вид </a:t>
            </a:r>
            <a:r>
              <a:rPr lang="ru-RU" sz="2400" dirty="0">
                <a:solidFill>
                  <a:schemeClr val="bg1"/>
                </a:solidFill>
                <a:latin typeface="Times New Roman" panose="02020603050405020304" pitchFamily="18" charset="0"/>
                <a:cs typeface="Times New Roman" panose="02020603050405020304" pitchFamily="18" charset="0"/>
              </a:rPr>
              <a:t>вуглеводів у вашому харчуванні важливіший за кількість, тому що деякі джерела вуглеводів - такі, як овочі (крім картоплі), фрукти, цільнозернові, бобові - корисніші, ніж інші.</a:t>
            </a:r>
            <a:endParaRPr lang="uk-UA" sz="2400" dirty="0">
              <a:solidFill>
                <a:schemeClr val="bg1"/>
              </a:solidFill>
              <a:latin typeface="Times New Roman" panose="02020603050405020304" pitchFamily="18" charset="0"/>
              <a:cs typeface="Times New Roman" panose="02020603050405020304" pitchFamily="18" charset="0"/>
            </a:endParaRPr>
          </a:p>
          <a:p>
            <a:pPr algn="just"/>
            <a:r>
              <a:rPr lang="ru-RU" sz="2400" b="1" i="1" dirty="0">
                <a:solidFill>
                  <a:schemeClr val="bg1"/>
                </a:solidFill>
                <a:latin typeface="Times New Roman" panose="02020603050405020304" pitchFamily="18" charset="0"/>
                <a:cs typeface="Times New Roman" panose="02020603050405020304" pitchFamily="18" charset="0"/>
              </a:rPr>
              <a:t>Тарілка Здорового Харчування</a:t>
            </a:r>
            <a:r>
              <a:rPr lang="ru-RU" sz="2400" dirty="0">
                <a:solidFill>
                  <a:schemeClr val="bg1"/>
                </a:solidFill>
                <a:latin typeface="Times New Roman" panose="02020603050405020304" pitchFamily="18" charset="0"/>
                <a:cs typeface="Times New Roman" panose="02020603050405020304" pitchFamily="18" charset="0"/>
              </a:rPr>
              <a:t> також радить уникати вживання солодких напоїв, основне джерело калорій - зазвичай із низькою харчовою цінністю.</a:t>
            </a:r>
            <a:endParaRPr lang="uk-UA" sz="2400" dirty="0">
              <a:solidFill>
                <a:schemeClr val="bg1"/>
              </a:solidFill>
              <a:latin typeface="Times New Roman" panose="02020603050405020304" pitchFamily="18" charset="0"/>
              <a:cs typeface="Times New Roman" panose="02020603050405020304" pitchFamily="18" charset="0"/>
            </a:endParaRPr>
          </a:p>
          <a:p>
            <a:pPr algn="just"/>
            <a:r>
              <a:rPr lang="ru-RU" sz="2400" b="1" i="1" dirty="0">
                <a:solidFill>
                  <a:schemeClr val="bg1"/>
                </a:solidFill>
                <a:latin typeface="Times New Roman" panose="02020603050405020304" pitchFamily="18" charset="0"/>
                <a:cs typeface="Times New Roman" panose="02020603050405020304" pitchFamily="18" charset="0"/>
              </a:rPr>
              <a:t>Тарілка Здорового Харчування</a:t>
            </a:r>
            <a:r>
              <a:rPr lang="ru-RU" sz="2400" dirty="0">
                <a:solidFill>
                  <a:schemeClr val="bg1"/>
                </a:solidFill>
                <a:latin typeface="Times New Roman" panose="02020603050405020304" pitchFamily="18" charset="0"/>
                <a:cs typeface="Times New Roman" panose="02020603050405020304" pitchFamily="18" charset="0"/>
              </a:rPr>
              <a:t> заохочує вживання корисних рослинних олій і не встановлює ліміт на щоденну витрату калорій від корисних джерел жиру. </a:t>
            </a:r>
            <a:endParaRPr lang="uk-UA" sz="2400" dirty="0">
              <a:solidFill>
                <a:schemeClr val="bg1"/>
              </a:solidFill>
              <a:latin typeface="Times New Roman" panose="02020603050405020304" pitchFamily="18" charset="0"/>
              <a:cs typeface="Times New Roman" panose="02020603050405020304" pitchFamily="18" charset="0"/>
            </a:endParaRPr>
          </a:p>
        </p:txBody>
      </p:sp>
      <p:pic>
        <p:nvPicPr>
          <p:cNvPr id="4" name="Рисунок 3" descr="Harvard healthy eating plate"/>
          <p:cNvPicPr/>
          <p:nvPr/>
        </p:nvPicPr>
        <p:blipFill>
          <a:blip r:embed="rId2">
            <a:extLst>
              <a:ext uri="{28A0092B-C50C-407E-A947-70E740481C1C}">
                <a14:useLocalDpi xmlns:a14="http://schemas.microsoft.com/office/drawing/2010/main" val="0"/>
              </a:ext>
            </a:extLst>
          </a:blip>
          <a:srcRect/>
          <a:stretch>
            <a:fillRect/>
          </a:stretch>
        </p:blipFill>
        <p:spPr bwMode="auto">
          <a:xfrm>
            <a:off x="4048125" y="4600575"/>
            <a:ext cx="3924300" cy="2181742"/>
          </a:xfrm>
          <a:prstGeom prst="rect">
            <a:avLst/>
          </a:prstGeom>
          <a:noFill/>
          <a:ln>
            <a:noFill/>
          </a:ln>
          <a:effectLst>
            <a:glow rad="228600">
              <a:schemeClr val="accent2">
                <a:satMod val="175000"/>
                <a:alpha val="40000"/>
              </a:schemeClr>
            </a:glow>
          </a:effectLst>
        </p:spPr>
      </p:pic>
      <p:pic>
        <p:nvPicPr>
          <p:cNvPr id="6" name="Рисунок 5" descr="Складні вуглеводи: корисні чи ні - Здорова я"/>
          <p:cNvPicPr/>
          <p:nvPr/>
        </p:nvPicPr>
        <p:blipFill>
          <a:blip r:embed="rId3"/>
          <a:srcRect/>
          <a:stretch>
            <a:fillRect/>
          </a:stretch>
        </p:blipFill>
        <p:spPr bwMode="auto">
          <a:xfrm>
            <a:off x="328612" y="4600575"/>
            <a:ext cx="3243263" cy="2105025"/>
          </a:xfrm>
          <a:prstGeom prst="rect">
            <a:avLst/>
          </a:prstGeom>
          <a:noFill/>
          <a:ln w="9525">
            <a:noFill/>
            <a:miter lim="800000"/>
            <a:headEnd/>
            <a:tailEnd/>
          </a:ln>
          <a:effectLst>
            <a:glow rad="228600">
              <a:schemeClr val="accent4">
                <a:satMod val="175000"/>
                <a:alpha val="40000"/>
              </a:schemeClr>
            </a:glow>
          </a:effectLst>
        </p:spPr>
      </p:pic>
      <p:pic>
        <p:nvPicPr>
          <p:cNvPr id="7" name="Рисунок 6" descr="Як їжа впливає на наш імунітет? | Добрадiя"/>
          <p:cNvPicPr/>
          <p:nvPr/>
        </p:nvPicPr>
        <p:blipFill>
          <a:blip r:embed="rId4">
            <a:extLst>
              <a:ext uri="{28A0092B-C50C-407E-A947-70E740481C1C}">
                <a14:useLocalDpi xmlns:a14="http://schemas.microsoft.com/office/drawing/2010/main" val="0"/>
              </a:ext>
            </a:extLst>
          </a:blip>
          <a:srcRect/>
          <a:stretch>
            <a:fillRect/>
          </a:stretch>
        </p:blipFill>
        <p:spPr bwMode="auto">
          <a:xfrm>
            <a:off x="8448675" y="4600574"/>
            <a:ext cx="3272270" cy="2105025"/>
          </a:xfrm>
          <a:prstGeom prst="rect">
            <a:avLst/>
          </a:prstGeom>
          <a:noFill/>
          <a:ln>
            <a:noFill/>
          </a:ln>
          <a:effectLst>
            <a:glow rad="228600">
              <a:schemeClr val="accent6">
                <a:satMod val="175000"/>
                <a:alpha val="40000"/>
              </a:schemeClr>
            </a:glow>
          </a:effectLst>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4648226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204281" y="141883"/>
            <a:ext cx="11760740" cy="3477875"/>
          </a:xfrm>
          <a:prstGeom prst="rect">
            <a:avLst/>
          </a:prstGeom>
          <a:solidFill>
            <a:schemeClr val="accent2">
              <a:lumMod val="20000"/>
              <a:lumOff val="80000"/>
            </a:schemeClr>
          </a:solidFill>
          <a:ln>
            <a:no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algn="just"/>
            <a:r>
              <a:rPr lang="uk-UA" sz="2000" b="1" dirty="0">
                <a:solidFill>
                  <a:schemeClr val="bg1"/>
                </a:solidFill>
                <a:latin typeface="Times New Roman" panose="02020603050405020304" pitchFamily="18" charset="0"/>
                <a:cs typeface="Times New Roman" panose="02020603050405020304" pitchFamily="18" charset="0"/>
              </a:rPr>
              <a:t>Вегетаріанство</a:t>
            </a:r>
            <a:r>
              <a:rPr lang="uk-UA" sz="2000" dirty="0">
                <a:solidFill>
                  <a:schemeClr val="bg1"/>
                </a:solidFill>
                <a:latin typeface="Times New Roman" panose="02020603050405020304" pitchFamily="18" charset="0"/>
                <a:cs typeface="Times New Roman" panose="02020603050405020304" pitchFamily="18" charset="0"/>
              </a:rPr>
              <a:t> — це давня оздоровча система харчування, що має глибоке релігійне і філософське підґрунтя, базується на продуктах рослинного походження та передбачає певний спосіб життя. Термін вегетаріанство походить від латинського «</a:t>
            </a:r>
            <a:r>
              <a:rPr lang="en-AU" sz="2000" dirty="0">
                <a:solidFill>
                  <a:schemeClr val="bg1"/>
                </a:solidFill>
                <a:latin typeface="Times New Roman" panose="02020603050405020304" pitchFamily="18" charset="0"/>
                <a:cs typeface="Times New Roman" panose="02020603050405020304" pitchFamily="18" charset="0"/>
              </a:rPr>
              <a:t>vegetis», </a:t>
            </a:r>
            <a:r>
              <a:rPr lang="uk-UA" sz="2000" dirty="0">
                <a:solidFill>
                  <a:schemeClr val="bg1"/>
                </a:solidFill>
                <a:latin typeface="Times New Roman" panose="02020603050405020304" pitchFamily="18" charset="0"/>
                <a:cs typeface="Times New Roman" panose="02020603050405020304" pitchFamily="18" charset="0"/>
              </a:rPr>
              <a:t>що означає «життєрадісний, свіжий, повний сил».</a:t>
            </a:r>
          </a:p>
          <a:p>
            <a:pPr algn="just"/>
            <a:r>
              <a:rPr lang="uk-UA" sz="2000" b="1" dirty="0">
                <a:solidFill>
                  <a:schemeClr val="bg1"/>
                </a:solidFill>
                <a:latin typeface="Times New Roman" panose="02020603050405020304" pitchFamily="18" charset="0"/>
                <a:cs typeface="Times New Roman" panose="02020603050405020304" pitchFamily="18" charset="0"/>
              </a:rPr>
              <a:t> Розрізняють кілька різновидів вегетаріанського харчування:</a:t>
            </a:r>
            <a:endParaRPr lang="uk-UA" sz="2000" dirty="0">
              <a:solidFill>
                <a:schemeClr val="bg1"/>
              </a:solidFill>
              <a:latin typeface="Times New Roman" panose="02020603050405020304" pitchFamily="18" charset="0"/>
              <a:cs typeface="Times New Roman" panose="02020603050405020304" pitchFamily="18" charset="0"/>
            </a:endParaRPr>
          </a:p>
          <a:p>
            <a:pPr algn="just">
              <a:buFont typeface="+mj-lt"/>
              <a:buAutoNum type="arabicPeriod"/>
            </a:pPr>
            <a:r>
              <a:rPr lang="uk-UA" sz="2000" dirty="0" smtClean="0">
                <a:solidFill>
                  <a:schemeClr val="bg1"/>
                </a:solidFill>
                <a:latin typeface="Times New Roman" panose="02020603050405020304" pitchFamily="18" charset="0"/>
                <a:cs typeface="Times New Roman" panose="02020603050405020304" pitchFamily="18" charset="0"/>
              </a:rPr>
              <a:t> Веганство </a:t>
            </a:r>
            <a:r>
              <a:rPr lang="uk-UA" sz="2000" dirty="0">
                <a:solidFill>
                  <a:schemeClr val="bg1"/>
                </a:solidFill>
                <a:latin typeface="Times New Roman" panose="02020603050405020304" pitchFamily="18" charset="0"/>
                <a:cs typeface="Times New Roman" panose="02020603050405020304" pitchFamily="18" charset="0"/>
              </a:rPr>
              <a:t>– суворе вегетаріанство, при якому дозволяється вживати лише рослинну їжу;</a:t>
            </a:r>
          </a:p>
          <a:p>
            <a:pPr algn="just">
              <a:buFont typeface="+mj-lt"/>
              <a:buAutoNum type="arabicPeriod"/>
            </a:pPr>
            <a:r>
              <a:rPr lang="uk-UA" sz="2000" dirty="0" smtClean="0">
                <a:solidFill>
                  <a:schemeClr val="bg1"/>
                </a:solidFill>
                <a:latin typeface="Times New Roman" panose="02020603050405020304" pitchFamily="18" charset="0"/>
                <a:cs typeface="Times New Roman" panose="02020603050405020304" pitchFamily="18" charset="0"/>
              </a:rPr>
              <a:t> Лактовегетаріанство </a:t>
            </a:r>
            <a:r>
              <a:rPr lang="uk-UA" sz="2000" dirty="0">
                <a:solidFill>
                  <a:schemeClr val="bg1"/>
                </a:solidFill>
                <a:latin typeface="Times New Roman" panose="02020603050405020304" pitchFamily="18" charset="0"/>
                <a:cs typeface="Times New Roman" panose="02020603050405020304" pitchFamily="18" charset="0"/>
              </a:rPr>
              <a:t>–  крім рослинної їжі дозволяється вживати молоко та молочні продукти;</a:t>
            </a:r>
          </a:p>
          <a:p>
            <a:pPr algn="just">
              <a:buFont typeface="+mj-lt"/>
              <a:buAutoNum type="arabicPeriod"/>
            </a:pPr>
            <a:r>
              <a:rPr lang="uk-UA" sz="2000" dirty="0" smtClean="0">
                <a:solidFill>
                  <a:schemeClr val="bg1"/>
                </a:solidFill>
                <a:latin typeface="Times New Roman" panose="02020603050405020304" pitchFamily="18" charset="0"/>
                <a:cs typeface="Times New Roman" panose="02020603050405020304" pitchFamily="18" charset="0"/>
              </a:rPr>
              <a:t> Лактоововегетаріанство </a:t>
            </a:r>
            <a:r>
              <a:rPr lang="uk-UA" sz="2000" dirty="0">
                <a:solidFill>
                  <a:schemeClr val="bg1"/>
                </a:solidFill>
                <a:latin typeface="Times New Roman" panose="02020603050405020304" pitchFamily="18" charset="0"/>
                <a:cs typeface="Times New Roman" panose="02020603050405020304" pitchFamily="18" charset="0"/>
              </a:rPr>
              <a:t>– дозволяється додатково до молочно-рослинної їжі вживати яйця птиці;</a:t>
            </a:r>
          </a:p>
          <a:p>
            <a:pPr algn="just">
              <a:buFont typeface="+mj-lt"/>
              <a:buAutoNum type="arabicPeriod"/>
            </a:pPr>
            <a:r>
              <a:rPr lang="uk-UA" sz="2000" dirty="0" smtClean="0">
                <a:solidFill>
                  <a:schemeClr val="bg1"/>
                </a:solidFill>
                <a:latin typeface="Times New Roman" panose="02020603050405020304" pitchFamily="18" charset="0"/>
                <a:cs typeface="Times New Roman" panose="02020603050405020304" pitchFamily="18" charset="0"/>
              </a:rPr>
              <a:t> Вітаріанізм </a:t>
            </a:r>
            <a:r>
              <a:rPr lang="uk-UA" sz="2000" dirty="0">
                <a:solidFill>
                  <a:schemeClr val="bg1"/>
                </a:solidFill>
                <a:latin typeface="Times New Roman" panose="02020603050405020304" pitchFamily="18" charset="0"/>
                <a:cs typeface="Times New Roman" panose="02020603050405020304" pitchFamily="18" charset="0"/>
              </a:rPr>
              <a:t>– дозволяється лише сира вегетаріанська їжа, в той час як перші три види вегетаріанства дозволяють її теплову обробку.</a:t>
            </a:r>
          </a:p>
          <a:p>
            <a:pPr algn="just"/>
            <a:r>
              <a:rPr lang="uk-UA" sz="2000" dirty="0">
                <a:solidFill>
                  <a:schemeClr val="bg1"/>
                </a:solidFill>
                <a:latin typeface="Times New Roman" panose="02020603050405020304" pitchFamily="18" charset="0"/>
                <a:cs typeface="Times New Roman" panose="02020603050405020304" pitchFamily="18" charset="0"/>
              </a:rPr>
              <a:t>       Вегетаріанці також можуть відмовлятись від споживання субпродуктів тваринного походження, таких як сичужного ферменту чи желатину, а також продуктів бджільництва.</a:t>
            </a:r>
            <a:endParaRPr lang="uk-UA" sz="2000" b="0" i="0" dirty="0">
              <a:solidFill>
                <a:schemeClr val="bg1"/>
              </a:solidFill>
              <a:effectLst/>
              <a:latin typeface="Times New Roman" panose="02020603050405020304" pitchFamily="18" charset="0"/>
              <a:cs typeface="Times New Roman" panose="02020603050405020304" pitchFamily="18" charset="0"/>
            </a:endParaRPr>
          </a:p>
        </p:txBody>
      </p:sp>
      <p:pic>
        <p:nvPicPr>
          <p:cNvPr id="4" name="Рисунок 3" descr="Вегетарианство: добро или зло?"/>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028" y="3725361"/>
            <a:ext cx="6120765" cy="3060065"/>
          </a:xfrm>
          <a:prstGeom prst="rect">
            <a:avLst/>
          </a:prstGeom>
          <a:noFill/>
          <a:ln>
            <a:noFill/>
          </a:ln>
          <a:effectLst>
            <a:glow rad="228600">
              <a:schemeClr val="accent6">
                <a:satMod val="175000"/>
                <a:alpha val="40000"/>
              </a:schemeClr>
            </a:glow>
          </a:effectLst>
        </p:spPr>
      </p:pic>
      <p:pic>
        <p:nvPicPr>
          <p:cNvPr id="6" name="Рисунок 5" descr="Какие есть виды вегетарианства"/>
          <p:cNvPicPr/>
          <p:nvPr/>
        </p:nvPicPr>
        <p:blipFill>
          <a:blip r:embed="rId3">
            <a:extLst>
              <a:ext uri="{28A0092B-C50C-407E-A947-70E740481C1C}">
                <a14:useLocalDpi xmlns:a14="http://schemas.microsoft.com/office/drawing/2010/main" val="0"/>
              </a:ext>
            </a:extLst>
          </a:blip>
          <a:srcRect/>
          <a:stretch>
            <a:fillRect/>
          </a:stretch>
        </p:blipFill>
        <p:spPr bwMode="auto">
          <a:xfrm>
            <a:off x="6663741" y="3725361"/>
            <a:ext cx="5204003" cy="3060065"/>
          </a:xfrm>
          <a:prstGeom prst="rect">
            <a:avLst/>
          </a:prstGeom>
          <a:noFill/>
          <a:ln>
            <a:noFill/>
          </a:ln>
          <a:effectLst>
            <a:glow rad="228600">
              <a:schemeClr val="accent6">
                <a:satMod val="175000"/>
                <a:alpha val="40000"/>
              </a:schemeClr>
            </a:glow>
          </a:effectLst>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63835115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47783" y="125024"/>
            <a:ext cx="11907368" cy="4770537"/>
          </a:xfrm>
          <a:prstGeom prst="rect">
            <a:avLst/>
          </a:prstGeom>
          <a:solidFill>
            <a:schemeClr val="tx1">
              <a:lumMod val="85000"/>
            </a:schemeClr>
          </a:solidFill>
        </p:spPr>
        <p:txBody>
          <a:bodyPr wrap="square">
            <a:spAutoFit/>
          </a:bodyPr>
          <a:lstStyle/>
          <a:p>
            <a:pPr algn="ctr"/>
            <a:r>
              <a:rPr lang="uk-UA" sz="2400" b="1" dirty="0">
                <a:solidFill>
                  <a:schemeClr val="accent5"/>
                </a:solidFill>
                <a:latin typeface="Times New Roman" panose="02020603050405020304" pitchFamily="18" charset="0"/>
                <a:cs typeface="Times New Roman" panose="02020603050405020304" pitchFamily="18" charset="0"/>
              </a:rPr>
              <a:t>Користь вегетаріанства</a:t>
            </a:r>
          </a:p>
          <a:p>
            <a:pPr marL="342900" indent="-342900" algn="just">
              <a:buFont typeface="Wingdings" panose="05000000000000000000" pitchFamily="2" charset="2"/>
              <a:buChar char="v"/>
            </a:pPr>
            <a:r>
              <a:rPr lang="uk-UA" sz="2000" dirty="0" smtClean="0">
                <a:solidFill>
                  <a:schemeClr val="bg1"/>
                </a:solidFill>
                <a:latin typeface="Times New Roman" panose="02020603050405020304" pitchFamily="18" charset="0"/>
                <a:cs typeface="Times New Roman" panose="02020603050405020304" pitchFamily="18" charset="0"/>
              </a:rPr>
              <a:t>Значний </a:t>
            </a:r>
            <a:r>
              <a:rPr lang="uk-UA" sz="2000" dirty="0">
                <a:solidFill>
                  <a:schemeClr val="bg1"/>
                </a:solidFill>
                <a:latin typeface="Times New Roman" panose="02020603050405020304" pitchFamily="18" charset="0"/>
                <a:cs typeface="Times New Roman" panose="02020603050405020304" pitchFamily="18" charset="0"/>
              </a:rPr>
              <a:t>вміст в раціоні клітковини та пектинів сприяє своєчасній появі відчуття ситості, видаленню з кишечнику шкідливих речовин, попередженню атеросклерозу і раку товстої кишки, створенню оптимальних умов для облігатної кишкової мікрофлори;</a:t>
            </a:r>
          </a:p>
          <a:p>
            <a:pPr marL="342900" indent="-342900" algn="just">
              <a:buFont typeface="Wingdings" panose="05000000000000000000" pitchFamily="2" charset="2"/>
              <a:buChar char="v"/>
            </a:pPr>
            <a:r>
              <a:rPr lang="uk-UA" sz="2000" dirty="0" smtClean="0">
                <a:solidFill>
                  <a:schemeClr val="bg1"/>
                </a:solidFill>
                <a:latin typeface="Times New Roman" panose="02020603050405020304" pitchFamily="18" charset="0"/>
                <a:cs typeface="Times New Roman" panose="02020603050405020304" pitchFamily="18" charset="0"/>
              </a:rPr>
              <a:t>Овочі </a:t>
            </a:r>
            <a:r>
              <a:rPr lang="uk-UA" sz="2000" dirty="0">
                <a:solidFill>
                  <a:schemeClr val="bg1"/>
                </a:solidFill>
                <a:latin typeface="Times New Roman" panose="02020603050405020304" pitchFamily="18" charset="0"/>
                <a:cs typeface="Times New Roman" panose="02020603050405020304" pitchFamily="18" charset="0"/>
              </a:rPr>
              <a:t>та фрукти містять достатню кількість вітамінів, які підвищують стійкість організму до несприятливих чинників навколишнього середовища (аскорбінова кислота, рутин, фолати, бета-каротин тощо);</a:t>
            </a:r>
          </a:p>
          <a:p>
            <a:pPr marL="342900" indent="-342900" algn="just">
              <a:buFont typeface="Wingdings" panose="05000000000000000000" pitchFamily="2" charset="2"/>
              <a:buChar char="v"/>
            </a:pPr>
            <a:r>
              <a:rPr lang="uk-UA" sz="2000" dirty="0" smtClean="0">
                <a:solidFill>
                  <a:schemeClr val="bg1"/>
                </a:solidFill>
                <a:latin typeface="Times New Roman" panose="02020603050405020304" pitchFamily="18" charset="0"/>
                <a:cs typeface="Times New Roman" panose="02020603050405020304" pitchFamily="18" charset="0"/>
              </a:rPr>
              <a:t>Високий </a:t>
            </a:r>
            <a:r>
              <a:rPr lang="uk-UA" sz="2000" dirty="0">
                <a:solidFill>
                  <a:schemeClr val="bg1"/>
                </a:solidFill>
                <a:latin typeface="Times New Roman" panose="02020603050405020304" pitchFamily="18" charset="0"/>
                <a:cs typeface="Times New Roman" panose="02020603050405020304" pitchFamily="18" charset="0"/>
              </a:rPr>
              <a:t>вміст магнію та калію у рослинних продуктах; переважання в них лужних еквівалентів, необхідних для підтримання гомеостазу;</a:t>
            </a:r>
          </a:p>
          <a:p>
            <a:pPr marL="342900" indent="-342900" algn="just">
              <a:buFont typeface="Wingdings" panose="05000000000000000000" pitchFamily="2" charset="2"/>
              <a:buChar char="v"/>
            </a:pPr>
            <a:r>
              <a:rPr lang="uk-UA" sz="2000" dirty="0" smtClean="0">
                <a:solidFill>
                  <a:schemeClr val="bg1"/>
                </a:solidFill>
                <a:latin typeface="Times New Roman" panose="02020603050405020304" pitchFamily="18" charset="0"/>
                <a:cs typeface="Times New Roman" panose="02020603050405020304" pitchFamily="18" charset="0"/>
              </a:rPr>
              <a:t>Збалансований </a:t>
            </a:r>
            <a:r>
              <a:rPr lang="uk-UA" sz="2000" dirty="0">
                <a:solidFill>
                  <a:schemeClr val="bg1"/>
                </a:solidFill>
                <a:latin typeface="Times New Roman" panose="02020603050405020304" pitchFamily="18" charset="0"/>
                <a:cs typeface="Times New Roman" panose="02020603050405020304" pitchFamily="18" charset="0"/>
              </a:rPr>
              <a:t>вміст насичених і ненасичених жирних кислот (особливо – олія з насіння льону);</a:t>
            </a:r>
          </a:p>
          <a:p>
            <a:pPr marL="342900" indent="-342900" algn="just">
              <a:buFont typeface="Wingdings" panose="05000000000000000000" pitchFamily="2" charset="2"/>
              <a:buChar char="v"/>
            </a:pPr>
            <a:r>
              <a:rPr lang="uk-UA" sz="2000" dirty="0" smtClean="0">
                <a:solidFill>
                  <a:schemeClr val="bg1"/>
                </a:solidFill>
                <a:latin typeface="Times New Roman" panose="02020603050405020304" pitchFamily="18" charset="0"/>
                <a:cs typeface="Times New Roman" panose="02020603050405020304" pitchFamily="18" charset="0"/>
              </a:rPr>
              <a:t>Пригнічення </a:t>
            </a:r>
            <a:r>
              <a:rPr lang="uk-UA" sz="2000" dirty="0">
                <a:solidFill>
                  <a:schemeClr val="bg1"/>
                </a:solidFill>
                <a:latin typeface="Times New Roman" panose="02020603050405020304" pitchFamily="18" charset="0"/>
                <a:cs typeface="Times New Roman" panose="02020603050405020304" pitchFamily="18" charset="0"/>
              </a:rPr>
              <a:t> життєдіяльності умовно-патогенних бактерій фітонцидами рослинної їжі (аліцин);</a:t>
            </a:r>
          </a:p>
          <a:p>
            <a:pPr marL="342900" indent="-342900" algn="just">
              <a:buFont typeface="Wingdings" panose="05000000000000000000" pitchFamily="2" charset="2"/>
              <a:buChar char="v"/>
            </a:pPr>
            <a:r>
              <a:rPr lang="uk-UA" sz="2000" dirty="0" smtClean="0">
                <a:solidFill>
                  <a:schemeClr val="bg1"/>
                </a:solidFill>
                <a:latin typeface="Times New Roman" panose="02020603050405020304" pitchFamily="18" charset="0"/>
                <a:cs typeface="Times New Roman" panose="02020603050405020304" pitchFamily="18" charset="0"/>
              </a:rPr>
              <a:t>Відсутність </a:t>
            </a:r>
            <a:r>
              <a:rPr lang="uk-UA" sz="2000" dirty="0">
                <a:solidFill>
                  <a:schemeClr val="bg1"/>
                </a:solidFill>
                <a:latin typeface="Times New Roman" panose="02020603050405020304" pitchFamily="18" charset="0"/>
                <a:cs typeface="Times New Roman" panose="02020603050405020304" pitchFamily="18" charset="0"/>
              </a:rPr>
              <a:t>в рослинній їжі холестерину, наявність у рослинних продуктах сполук, які знижують вміст холестерину в крові (сапоніни, біофлавоноїди);</a:t>
            </a:r>
          </a:p>
          <a:p>
            <a:pPr marL="342900" indent="-342900" algn="just">
              <a:buFont typeface="Wingdings" panose="05000000000000000000" pitchFamily="2" charset="2"/>
              <a:buChar char="v"/>
            </a:pPr>
            <a:r>
              <a:rPr lang="uk-UA" sz="2000" dirty="0" smtClean="0">
                <a:solidFill>
                  <a:schemeClr val="bg1"/>
                </a:solidFill>
                <a:latin typeface="Times New Roman" panose="02020603050405020304" pitchFamily="18" charset="0"/>
                <a:cs typeface="Times New Roman" panose="02020603050405020304" pitchFamily="18" charset="0"/>
              </a:rPr>
              <a:t>Вегетаріанські </a:t>
            </a:r>
            <a:r>
              <a:rPr lang="uk-UA" sz="2000" dirty="0">
                <a:solidFill>
                  <a:schemeClr val="bg1"/>
                </a:solidFill>
                <a:latin typeface="Times New Roman" panose="02020603050405020304" pitchFamily="18" charset="0"/>
                <a:cs typeface="Times New Roman" panose="02020603050405020304" pitchFamily="18" charset="0"/>
              </a:rPr>
              <a:t>страви містять значну кількість антиканцерогенних речовин (вітамін С, бета-каротин, селен, терпеноїди, епігенін).</a:t>
            </a:r>
            <a:endParaRPr lang="uk-UA" sz="2000" b="0" i="0" dirty="0">
              <a:solidFill>
                <a:schemeClr val="bg1"/>
              </a:solidFill>
              <a:effectLst/>
              <a:latin typeface="Times New Roman" panose="02020603050405020304" pitchFamily="18" charset="0"/>
              <a:cs typeface="Times New Roman" panose="02020603050405020304" pitchFamily="18" charset="0"/>
            </a:endParaRPr>
          </a:p>
        </p:txBody>
      </p:sp>
      <p:pic>
        <p:nvPicPr>
          <p:cNvPr id="4" name="Рисунок 3" descr="Какой вид вегетарианства может подойти каждому"/>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2655" y="4885450"/>
            <a:ext cx="3862496" cy="1879012"/>
          </a:xfrm>
          <a:prstGeom prst="rect">
            <a:avLst/>
          </a:prstGeom>
          <a:noFill/>
          <a:ln>
            <a:noFill/>
          </a:ln>
          <a:effectLst>
            <a:glow rad="228600">
              <a:schemeClr val="accent5">
                <a:satMod val="175000"/>
                <a:alpha val="40000"/>
              </a:schemeClr>
            </a:glow>
          </a:effectLst>
        </p:spPr>
      </p:pic>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6" name="Рисунок 5" descr="Как жить без мяса: Якутяне-вегетарианцы и веганы рассказали о своём питании  — ЯСИА"/>
          <p:cNvPicPr/>
          <p:nvPr/>
        </p:nvPicPr>
        <p:blipFill>
          <a:blip r:embed="rId3">
            <a:extLst>
              <a:ext uri="{28A0092B-C50C-407E-A947-70E740481C1C}">
                <a14:useLocalDpi xmlns:a14="http://schemas.microsoft.com/office/drawing/2010/main" val="0"/>
              </a:ext>
            </a:extLst>
          </a:blip>
          <a:srcRect/>
          <a:stretch>
            <a:fillRect/>
          </a:stretch>
        </p:blipFill>
        <p:spPr bwMode="auto">
          <a:xfrm>
            <a:off x="4151151" y="4885450"/>
            <a:ext cx="3900631" cy="1925781"/>
          </a:xfrm>
          <a:prstGeom prst="rect">
            <a:avLst/>
          </a:prstGeom>
          <a:noFill/>
          <a:ln>
            <a:noFill/>
          </a:ln>
          <a:effectLst>
            <a:glow rad="228600">
              <a:schemeClr val="accent5">
                <a:satMod val="175000"/>
                <a:alpha val="40000"/>
              </a:schemeClr>
            </a:glow>
          </a:effectLst>
        </p:spPr>
      </p:pic>
      <p:pic>
        <p:nvPicPr>
          <p:cNvPr id="7" name="Рисунок 6" descr="Травоядные против хищников: отмечаем всемирный день без мяса! | WMJ.ru"/>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83" y="4919796"/>
            <a:ext cx="3862495" cy="1844666"/>
          </a:xfrm>
          <a:prstGeom prst="rect">
            <a:avLst/>
          </a:prstGeom>
          <a:noFill/>
          <a:ln>
            <a:noFill/>
          </a:ln>
          <a:effectLst>
            <a:glow rad="228600">
              <a:schemeClr val="accent6">
                <a:satMod val="175000"/>
                <a:alpha val="40000"/>
              </a:schemeClr>
            </a:glow>
          </a:effectLst>
        </p:spPr>
      </p:pic>
    </p:spTree>
    <p:extLst>
      <p:ext uri="{BB962C8B-B14F-4D97-AF65-F5344CB8AC3E}">
        <p14:creationId xmlns:p14="http://schemas.microsoft.com/office/powerpoint/2010/main" val="17532609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57017" y="45096"/>
            <a:ext cx="11898133" cy="769441"/>
          </a:xfrm>
          <a:prstGeom prst="rect">
            <a:avLst/>
          </a:prstGeom>
          <a:solidFill>
            <a:srgbClr val="FFFF00"/>
          </a:solidFill>
        </p:spPr>
        <p:txBody>
          <a:bodyPr wrap="square">
            <a:spAutoFit/>
          </a:bodyPr>
          <a:lstStyle/>
          <a:p>
            <a:pPr algn="ctr"/>
            <a:r>
              <a:rPr lang="uk-UA" sz="4400" b="1" dirty="0" smtClean="0">
                <a:solidFill>
                  <a:srgbClr val="002060"/>
                </a:solidFill>
                <a:latin typeface="Times New Roman" panose="02020603050405020304" pitchFamily="18" charset="0"/>
                <a:ea typeface="Calibri" panose="020F0502020204030204" pitchFamily="34" charset="0"/>
              </a:rPr>
              <a:t>ГОЛОДУВАННЯ</a:t>
            </a:r>
            <a:endParaRPr lang="uk-UA" sz="4400" dirty="0">
              <a:solidFill>
                <a:srgbClr val="002060"/>
              </a:solidFill>
            </a:endParaRPr>
          </a:p>
        </p:txBody>
      </p:sp>
      <p:sp>
        <p:nvSpPr>
          <p:cNvPr id="6" name="Прямокутник 5"/>
          <p:cNvSpPr/>
          <p:nvPr/>
        </p:nvSpPr>
        <p:spPr>
          <a:xfrm>
            <a:off x="157016" y="896763"/>
            <a:ext cx="11898133" cy="5690982"/>
          </a:xfrm>
          <a:prstGeom prst="rect">
            <a:avLst/>
          </a:prstGeom>
          <a:solidFill>
            <a:schemeClr val="accent6">
              <a:lumMod val="40000"/>
              <a:lumOff val="60000"/>
            </a:schemeClr>
          </a:solidFill>
        </p:spPr>
        <p:txBody>
          <a:bodyPr wrap="square">
            <a:spAutoFit/>
          </a:bodyPr>
          <a:lstStyle/>
          <a:p>
            <a:pPr indent="450215" algn="ctr">
              <a:spcAft>
                <a:spcPts val="0"/>
              </a:spcAft>
            </a:pPr>
            <a:r>
              <a:rPr lang="ru-RU"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 </a:t>
            </a: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стадія</a:t>
            </a:r>
            <a:r>
              <a:rPr lang="ru-RU"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харчове збудження; </a:t>
            </a:r>
            <a:r>
              <a:rPr lang="ru-RU"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ІІ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стадія - істинний голод</a:t>
            </a: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ІІІ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стадія - виснаження організму. </a:t>
            </a:r>
            <a:endPar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ctr">
              <a:spcAft>
                <a:spcPts val="0"/>
              </a:spcAft>
            </a:pPr>
            <a:endParaRPr lang="ru-RU"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ru-RU"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Перша </a:t>
            </a:r>
            <a:r>
              <a:rPr lang="ru-RU"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стадія.</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Людина відмовляється від їжі. Її шлунок порожній, а в кишечнику давно розчинилися усі харчові речовини. У крові також відбулося зниження живильних речовин. </a:t>
            </a:r>
            <a:r>
              <a:rPr lang="ru-RU"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«Голодна» </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кров сигналізує в центр голоду, розташований в головному мозку, про зміну свого хімізму. Він приходить у збудження і впливає на лобові відділи кори головного мозку, які відповідальні за живлення. Це збудження поступово охоплює й інші відділи головного мозку, домінуючи над іншими запитами. Людині дуже сильно хочеться їсти, і всі її думки направлені на пошуки їжі. Вольовим зусиллям або певними процедурами людина долає цю стадію, яка залежно від індивідуальної конституції трива</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є </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є </a:t>
            </a:r>
            <a:r>
              <a:rPr lang="ru-RU"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1-4 дні. </a:t>
            </a:r>
            <a:endPar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Друга стадія.</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 фізіології відомо, що після періоду збудження в центральній нервовій системі наступає період гальмування. Так само відбувається у випадку з голодом - подолавши натиск «голодних» емоцій, кора головного мозку із збудженого стану переходить у загальмований. Відчуття голоду повністю зникає, включаються особливі фізіологічні механізми на "поїдання" власних тканин. Упершу чергу утилізуються жирові запаси і хворобливо змінена тканина. Життєво важливі тканини і органи, нервова система, серце не втрачають своєї ваги. Під час цього періоду організм втрачає до 25% власної ваги. У людини на це йде 40-50 днів, які і вважаються фізіологічно корисним терміном голодування. Під кінець цієї стадії, коли організм використав усю резервну тканину, знову виникає збудження головного мозку, яке проявляється у вигляді відчуття сильного голоду. Сильний голод і очищення слизистих оболонок рота вказують на </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закінчення</a:t>
            </a:r>
            <a:r>
              <a:rPr lang="ru-RU"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другої стадії, повного очищення організму, і є ознакою того, що потрібно вживати їжу. </a:t>
            </a:r>
            <a:endPar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Третя стадія.</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Якщо людина ігнорує ці </a:t>
            </a:r>
            <a:r>
              <a:rPr lang="ru-RU" sz="16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природні</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вказівки на закінчення голоду і продовжує його, то відбувається утилізація життєво важливих органів і тканин, що призводить до </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необоротних</a:t>
            </a:r>
            <a:r>
              <a:rPr lang="ru-RU"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патологічних змін в організмі і смерті від виснаження. При цьому втрата ваги організму складає 40-45%. Голодування протягом 25-30 днів призводить до втрати лише 12- 18% власної ваги, тобто далеко від небезпечної межі. Саме ці терміни найчастіше використовується з лікувальною метою. </a:t>
            </a:r>
            <a:r>
              <a:rPr lang="ru-RU"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Для </a:t>
            </a:r>
            <a:r>
              <a:rPr lang="ru-RU"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цілей лікувального голодування можна використовувати лише 1 і 2 стадію. </a:t>
            </a:r>
            <a:endParaRPr lang="uk-UA"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352179454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64811" y="315874"/>
            <a:ext cx="11825685" cy="4093428"/>
          </a:xfrm>
          <a:prstGeom prst="rect">
            <a:avLst/>
          </a:prstGeom>
          <a:solidFill>
            <a:schemeClr val="accent6">
              <a:lumMod val="60000"/>
              <a:lumOff val="40000"/>
            </a:schemeClr>
          </a:solidFill>
          <a:effectLst>
            <a:glow rad="139700">
              <a:schemeClr val="accent3">
                <a:satMod val="175000"/>
                <a:alpha val="40000"/>
              </a:schemeClr>
            </a:glow>
          </a:effectLst>
        </p:spPr>
        <p:txBody>
          <a:bodyPr wrap="square">
            <a:spAutoFit/>
          </a:bodyPr>
          <a:lstStyle/>
          <a:p>
            <a:pPr indent="450215" algn="just">
              <a:spcAft>
                <a:spcPts val="0"/>
              </a:spcAft>
            </a:pPr>
            <a:r>
              <a:rPr lang="uk-UA"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Варіантів</a:t>
            </a:r>
            <a:r>
              <a:rPr lang="ru-RU"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голодування декілька: </a:t>
            </a:r>
            <a:endParaRPr lang="uk-UA"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голодування без їжі і води - сухе; </a:t>
            </a:r>
            <a:endParaRPr lang="uk-UA" sz="1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голодування із застосуванням води всередину і у вигляді клізм - звичне; </a:t>
            </a:r>
            <a:endParaRPr lang="uk-UA" sz="1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голодування із застосуванням тільки клізм - різновид звичного; </a:t>
            </a:r>
            <a:endParaRPr lang="uk-UA" sz="1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голодування без прийому води всередину (у вигляді клізм і пиття, але з обливаннями тіла, прийманням ванн або вологих укутувань - напівсухе; голодування з використанням власної сечі - урінове). </a:t>
            </a:r>
            <a:endParaRPr lang="uk-UA" sz="1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ru-RU"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Голодування </a:t>
            </a:r>
            <a:r>
              <a:rPr lang="uk-UA"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розрізняється</a:t>
            </a:r>
            <a:r>
              <a:rPr lang="ru-RU"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способами поведінки.</a:t>
            </a:r>
            <a:endParaRPr lang="uk-UA"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ru-RU"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Пасивний режим </a:t>
            </a: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людина дотримується постільного режиму, небагато пересувається, щоб обслужити себе; </a:t>
            </a:r>
            <a:endParaRPr lang="uk-UA"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ru-RU"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a:t>
            </a:r>
            <a:r>
              <a:rPr lang="ru-RU"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ктивний режим</a:t>
            </a: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людина виконує повсякденну роботу, </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робляться прогулянки і так далі, ніби ви не голодуєте; </a:t>
            </a:r>
            <a:endParaRPr lang="uk-UA"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ru-RU"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a:t>
            </a:r>
            <a:r>
              <a:rPr lang="ru-RU"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циклічністю голодування</a:t>
            </a:r>
            <a:r>
              <a:rPr lang="ru-RU"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підрозділяються на щотижневі, щомісячні, щоквартальні, при зміні пори року, раз на рік, фракційні і пости. </a:t>
            </a:r>
            <a:endParaRPr lang="uk-UA"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u-RU" sz="1600" b="1" dirty="0" smtClean="0">
                <a:solidFill>
                  <a:srgbClr val="C00000"/>
                </a:solidFill>
                <a:latin typeface="Times New Roman" panose="02020603050405020304" pitchFamily="18" charset="0"/>
                <a:cs typeface="Times New Roman" panose="02020603050405020304" pitchFamily="18" charset="0"/>
              </a:rPr>
              <a:t>Рекорд </a:t>
            </a:r>
            <a:r>
              <a:rPr lang="uk-UA" sz="1600" b="1" dirty="0" smtClean="0">
                <a:solidFill>
                  <a:srgbClr val="C00000"/>
                </a:solidFill>
                <a:latin typeface="Times New Roman" panose="02020603050405020304" pitchFamily="18" charset="0"/>
                <a:cs typeface="Times New Roman" panose="02020603050405020304" pitchFamily="18" charset="0"/>
              </a:rPr>
              <a:t>добровільної</a:t>
            </a:r>
            <a:r>
              <a:rPr lang="ru-RU" sz="1600" b="1" dirty="0" smtClean="0">
                <a:solidFill>
                  <a:srgbClr val="C00000"/>
                </a:solidFill>
                <a:latin typeface="Times New Roman" panose="02020603050405020304" pitchFamily="18" charset="0"/>
                <a:cs typeface="Times New Roman" panose="02020603050405020304" pitchFamily="18" charset="0"/>
              </a:rPr>
              <a:t> </a:t>
            </a:r>
            <a:r>
              <a:rPr lang="ru-RU" sz="1600" b="1" dirty="0">
                <a:solidFill>
                  <a:srgbClr val="C00000"/>
                </a:solidFill>
                <a:latin typeface="Times New Roman" panose="02020603050405020304" pitchFamily="18" charset="0"/>
                <a:cs typeface="Times New Roman" panose="02020603050405020304" pitchFamily="18" charset="0"/>
              </a:rPr>
              <a:t>стриманості від їжі був встановлений у 1969 році (111 днів) бразильським факіром Аделіну де Сильва. В цілому за 57 років життя він провів без їжі більше 3 років. Взагалі терміни і циклічність під час проведення голодування залежать від індивідуальної конституції людини.</a:t>
            </a:r>
            <a:endParaRPr lang="uk-UA" sz="1600" b="1" dirty="0">
              <a:solidFill>
                <a:srgbClr val="C00000"/>
              </a:solidFill>
              <a:latin typeface="Times New Roman" panose="02020603050405020304" pitchFamily="18" charset="0"/>
              <a:cs typeface="Times New Roman" panose="02020603050405020304" pitchFamily="18" charset="0"/>
            </a:endParaRPr>
          </a:p>
          <a:p>
            <a:pPr indent="450215" algn="just">
              <a:spcAft>
                <a:spcPts val="0"/>
              </a:spcAft>
            </a:pPr>
            <a:endParaRPr lang="uk-UA"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Інтервальне харчування – настанови для початківців - Dobavki.u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811" y="4544291"/>
            <a:ext cx="4296353" cy="2077575"/>
          </a:xfrm>
          <a:prstGeom prst="rect">
            <a:avLst/>
          </a:prstGeom>
          <a:noFill/>
          <a:ln>
            <a:noFill/>
          </a:ln>
          <a:effectLst>
            <a:outerShdw blurRad="76200" dist="12700" dir="2700000" sy="-23000" kx="-800400" algn="bl" rotWithShape="0">
              <a:prstClr val="black">
                <a:alpha val="20000"/>
              </a:prstClr>
            </a:outerShdw>
          </a:effectLst>
        </p:spPr>
      </p:pic>
      <p:pic>
        <p:nvPicPr>
          <p:cNvPr id="6" name="Рисунок 5" descr="Інтервальне голодування: користь й шкода, схеми (16/8, 20/4 та ін.) -  FitoMarket"/>
          <p:cNvPicPr/>
          <p:nvPr/>
        </p:nvPicPr>
        <p:blipFill>
          <a:blip r:embed="rId3">
            <a:extLst>
              <a:ext uri="{28A0092B-C50C-407E-A947-70E740481C1C}">
                <a14:useLocalDpi xmlns:a14="http://schemas.microsoft.com/office/drawing/2010/main" val="0"/>
              </a:ext>
            </a:extLst>
          </a:blip>
          <a:srcRect/>
          <a:stretch>
            <a:fillRect/>
          </a:stretch>
        </p:blipFill>
        <p:spPr bwMode="auto">
          <a:xfrm>
            <a:off x="7566276" y="4544291"/>
            <a:ext cx="4424220" cy="2136607"/>
          </a:xfrm>
          <a:prstGeom prst="rect">
            <a:avLst/>
          </a:prstGeom>
          <a:noFill/>
          <a:ln>
            <a:noFill/>
          </a:ln>
          <a:effectLst>
            <a:glow rad="228600">
              <a:schemeClr val="accent6">
                <a:satMod val="175000"/>
                <a:alpha val="40000"/>
              </a:schemeClr>
            </a:glow>
          </a:effectLst>
        </p:spPr>
      </p:pic>
      <p:pic>
        <p:nvPicPr>
          <p:cNvPr id="7" name="Рисунок 6" descr="Інтервальне голодування: як правильно і з чого починати - Belok-Блог про  здоров'я та спорт"/>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544291"/>
            <a:ext cx="2837258" cy="2077575"/>
          </a:xfrm>
          <a:prstGeom prst="rect">
            <a:avLst/>
          </a:prstGeom>
          <a:noFill/>
          <a:ln>
            <a:noFill/>
          </a:ln>
        </p:spPr>
      </p:pic>
      <p:sp>
        <p:nvSpPr>
          <p:cNvPr id="5" name="Прямокутник 4"/>
          <p:cNvSpPr/>
          <p:nvPr/>
        </p:nvSpPr>
        <p:spPr>
          <a:xfrm>
            <a:off x="10850559" y="5873115"/>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33558771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64811" y="315874"/>
            <a:ext cx="11825685" cy="6247864"/>
          </a:xfrm>
          <a:prstGeom prst="rect">
            <a:avLst/>
          </a:prstGeom>
          <a:solidFill>
            <a:schemeClr val="accent6">
              <a:lumMod val="60000"/>
              <a:lumOff val="40000"/>
            </a:schemeClr>
          </a:solidFill>
          <a:effectLst>
            <a:glow rad="139700">
              <a:schemeClr val="accent3">
                <a:satMod val="175000"/>
                <a:alpha val="40000"/>
              </a:schemeClr>
            </a:glow>
          </a:effectLst>
        </p:spPr>
        <p:txBody>
          <a:bodyPr wrap="square">
            <a:spAutoFit/>
          </a:bodyPr>
          <a:lstStyle/>
          <a:p>
            <a:pPr algn="ctr" fontAlgn="base"/>
            <a:r>
              <a:rPr lang="uk-UA" sz="2000" b="1" i="1" dirty="0" smtClean="0">
                <a:solidFill>
                  <a:schemeClr val="bg1"/>
                </a:solidFill>
                <a:latin typeface="Times New Roman" panose="02020603050405020304" pitchFamily="18" charset="0"/>
                <a:cs typeface="Times New Roman" panose="02020603050405020304" pitchFamily="18" charset="0"/>
              </a:rPr>
              <a:t>ІНТЕРВАЛЬНЕ ГОЛОДУВАННЯ</a:t>
            </a:r>
          </a:p>
          <a:p>
            <a:pPr fontAlgn="base"/>
            <a:endParaRPr lang="uk-UA" sz="2000" i="1" dirty="0">
              <a:solidFill>
                <a:schemeClr val="bg1"/>
              </a:solidFill>
              <a:latin typeface="Times New Roman" panose="02020603050405020304" pitchFamily="18" charset="0"/>
              <a:cs typeface="Times New Roman" panose="02020603050405020304" pitchFamily="18" charset="0"/>
            </a:endParaRPr>
          </a:p>
          <a:p>
            <a:pPr fontAlgn="base"/>
            <a:r>
              <a:rPr lang="uk-UA" sz="2000" b="1" i="1" dirty="0" smtClean="0">
                <a:solidFill>
                  <a:srgbClr val="FFFF00"/>
                </a:solidFill>
                <a:latin typeface="Times New Roman" panose="02020603050405020304" pitchFamily="18" charset="0"/>
                <a:cs typeface="Times New Roman" panose="02020603050405020304" pitchFamily="18" charset="0"/>
              </a:rPr>
              <a:t>          АВТОФАГІЯ (</a:t>
            </a:r>
            <a:r>
              <a:rPr lang="uk-UA" sz="2000" b="1" i="1" dirty="0">
                <a:solidFill>
                  <a:srgbClr val="FFFF00"/>
                </a:solidFill>
                <a:latin typeface="Times New Roman" panose="02020603050405020304" pitchFamily="18" charset="0"/>
                <a:cs typeface="Times New Roman" panose="02020603050405020304" pitchFamily="18" charset="0"/>
              </a:rPr>
              <a:t>дослівно, “самопоїдання”) – процес, що відбувається в клітинах. Білки, що неправильно “згорнуті”, старі органели, віруси та бактерії, які могли поглинути клітини імунної системи, потрапляють в лізосоми і піддаються знищенню. Лізосома нагадує пухирець всередині клітини із ферментами, які знищують </a:t>
            </a:r>
            <a:r>
              <a:rPr lang="uk-UA" sz="2000" b="1" i="1" dirty="0" smtClean="0">
                <a:solidFill>
                  <a:srgbClr val="FFFF00"/>
                </a:solidFill>
                <a:latin typeface="Times New Roman" panose="02020603050405020304" pitchFamily="18" charset="0"/>
                <a:cs typeface="Times New Roman" panose="02020603050405020304" pitchFamily="18" charset="0"/>
              </a:rPr>
              <a:t>непотрібне</a:t>
            </a:r>
            <a:r>
              <a:rPr lang="uk-UA" sz="1200" b="1" i="1" dirty="0">
                <a:solidFill>
                  <a:schemeClr val="bg1"/>
                </a:solidFill>
                <a:latin typeface="Times New Roman" panose="02020603050405020304" pitchFamily="18" charset="0"/>
                <a:cs typeface="Times New Roman" panose="02020603050405020304" pitchFamily="18" charset="0"/>
              </a:rPr>
              <a:t> </a:t>
            </a:r>
            <a:r>
              <a:rPr lang="uk-UA" sz="1200" b="1" i="1" dirty="0" smtClean="0">
                <a:solidFill>
                  <a:schemeClr val="bg1"/>
                </a:solidFill>
                <a:latin typeface="Times New Roman" panose="02020603050405020304" pitchFamily="18" charset="0"/>
                <a:cs typeface="Times New Roman" panose="02020603050405020304" pitchFamily="18" charset="0"/>
              </a:rPr>
              <a:t>  </a:t>
            </a:r>
            <a:r>
              <a:rPr lang="en-AU" sz="1200" b="1" i="1" dirty="0">
                <a:solidFill>
                  <a:schemeClr val="bg1"/>
                </a:solidFill>
                <a:latin typeface="Times New Roman" panose="02020603050405020304" pitchFamily="18" charset="0"/>
                <a:cs typeface="Times New Roman" panose="02020603050405020304" pitchFamily="18" charset="0"/>
              </a:rPr>
              <a:t>https://moz.gov.ua/article/health/scho-take-avtofagija-ta-chomu-vona-korisna</a:t>
            </a:r>
            <a:endParaRPr lang="uk-UA" sz="1200" b="1" i="1" dirty="0" smtClean="0">
              <a:solidFill>
                <a:schemeClr val="bg1"/>
              </a:solidFill>
              <a:latin typeface="Times New Roman" panose="02020603050405020304" pitchFamily="18" charset="0"/>
              <a:cs typeface="Times New Roman" panose="02020603050405020304" pitchFamily="18" charset="0"/>
            </a:endParaRPr>
          </a:p>
          <a:p>
            <a:pPr fontAlgn="base"/>
            <a:r>
              <a:rPr lang="uk-UA" sz="2000" i="1" dirty="0" smtClean="0">
                <a:solidFill>
                  <a:schemeClr val="bg1"/>
                </a:solidFill>
                <a:latin typeface="Times New Roman" panose="02020603050405020304" pitchFamily="18" charset="0"/>
                <a:cs typeface="Times New Roman" panose="02020603050405020304" pitchFamily="18" charset="0"/>
              </a:rPr>
              <a:t>Таким </a:t>
            </a:r>
            <a:r>
              <a:rPr lang="uk-UA" sz="2000" i="1" dirty="0">
                <a:solidFill>
                  <a:schemeClr val="bg1"/>
                </a:solidFill>
                <a:latin typeface="Times New Roman" panose="02020603050405020304" pitchFamily="18" charset="0"/>
                <a:cs typeface="Times New Roman" panose="02020603050405020304" pitchFamily="18" charset="0"/>
              </a:rPr>
              <a:t>чином наші клітини "роблять прибирання". </a:t>
            </a:r>
            <a:endParaRPr lang="uk-UA" sz="2000" dirty="0">
              <a:solidFill>
                <a:schemeClr val="bg1"/>
              </a:solidFill>
              <a:latin typeface="Times New Roman" panose="02020603050405020304" pitchFamily="18" charset="0"/>
              <a:cs typeface="Times New Roman" panose="02020603050405020304" pitchFamily="18" charset="0"/>
            </a:endParaRPr>
          </a:p>
          <a:p>
            <a:pPr fontAlgn="base"/>
            <a:r>
              <a:rPr lang="uk-UA" sz="2000" dirty="0">
                <a:solidFill>
                  <a:schemeClr val="bg1"/>
                </a:solidFill>
                <a:latin typeface="Times New Roman" panose="02020603050405020304" pitchFamily="18" charset="0"/>
                <a:cs typeface="Times New Roman" panose="02020603050405020304" pitchFamily="18" charset="0"/>
              </a:rPr>
              <a:t>Цей процес відбувається в тілі постійно, але кволо. Активує автофагію низка чинників, з-поміж яких — голодування, обмеження калорій та фізичні навантаження </a:t>
            </a:r>
            <a:endParaRPr lang="uk-UA" sz="2000" dirty="0" smtClean="0">
              <a:solidFill>
                <a:schemeClr val="bg1"/>
              </a:solidFill>
              <a:latin typeface="Times New Roman" panose="02020603050405020304" pitchFamily="18" charset="0"/>
              <a:cs typeface="Times New Roman" panose="02020603050405020304" pitchFamily="18" charset="0"/>
            </a:endParaRPr>
          </a:p>
          <a:p>
            <a:pPr fontAlgn="base"/>
            <a:r>
              <a:rPr lang="uk-UA" sz="2000" dirty="0" smtClean="0">
                <a:solidFill>
                  <a:schemeClr val="bg1"/>
                </a:solidFill>
                <a:latin typeface="Times New Roman" panose="02020603050405020304" pitchFamily="18" charset="0"/>
                <a:cs typeface="Times New Roman" panose="02020603050405020304" pitchFamily="18" charset="0"/>
              </a:rPr>
              <a:t>У </a:t>
            </a:r>
            <a:r>
              <a:rPr lang="uk-UA" sz="2000" dirty="0">
                <a:solidFill>
                  <a:schemeClr val="bg1"/>
                </a:solidFill>
                <a:latin typeface="Times New Roman" panose="02020603050405020304" pitchFamily="18" charset="0"/>
                <a:cs typeface="Times New Roman" panose="02020603050405020304" pitchFamily="18" charset="0"/>
              </a:rPr>
              <a:t>2016 році Нобелівську премію з медицини отримав </a:t>
            </a:r>
            <a:r>
              <a:rPr lang="uk-UA" sz="2000" b="1" dirty="0">
                <a:solidFill>
                  <a:schemeClr val="bg1"/>
                </a:solidFill>
                <a:latin typeface="Times New Roman" panose="02020603050405020304" pitchFamily="18" charset="0"/>
                <a:cs typeface="Times New Roman" panose="02020603050405020304" pitchFamily="18" charset="0"/>
              </a:rPr>
              <a:t>Осумі Йошинорі </a:t>
            </a:r>
            <a:r>
              <a:rPr lang="uk-UA" sz="2000" dirty="0">
                <a:solidFill>
                  <a:schemeClr val="bg1"/>
                </a:solidFill>
                <a:latin typeface="Times New Roman" panose="02020603050405020304" pitchFamily="18" charset="0"/>
                <a:cs typeface="Times New Roman" panose="02020603050405020304" pitchFamily="18" charset="0"/>
              </a:rPr>
              <a:t>за відкриття та опис молекулярних та фізіологічних механізмів автофагії. </a:t>
            </a:r>
          </a:p>
          <a:p>
            <a:pPr fontAlgn="base"/>
            <a:r>
              <a:rPr lang="uk-UA" sz="2000" b="1" dirty="0">
                <a:solidFill>
                  <a:schemeClr val="bg1"/>
                </a:solidFill>
                <a:latin typeface="Times New Roman" panose="02020603050405020304" pitchFamily="18" charset="0"/>
                <a:cs typeface="Times New Roman" panose="02020603050405020304" pitchFamily="18" charset="0"/>
              </a:rPr>
              <a:t>Чому це </a:t>
            </a:r>
            <a:r>
              <a:rPr lang="uk-UA" sz="2000" b="1" dirty="0" smtClean="0">
                <a:solidFill>
                  <a:schemeClr val="bg1"/>
                </a:solidFill>
                <a:latin typeface="Times New Roman" panose="02020603050405020304" pitchFamily="18" charset="0"/>
                <a:cs typeface="Times New Roman" panose="02020603050405020304" pitchFamily="18" charset="0"/>
              </a:rPr>
              <a:t>важливо!!!</a:t>
            </a:r>
            <a:endParaRPr lang="uk-UA" sz="2000" b="1" dirty="0">
              <a:solidFill>
                <a:schemeClr val="bg1"/>
              </a:solidFill>
              <a:latin typeface="Times New Roman" panose="02020603050405020304" pitchFamily="18" charset="0"/>
              <a:cs typeface="Times New Roman" panose="02020603050405020304" pitchFamily="18" charset="0"/>
            </a:endParaRPr>
          </a:p>
          <a:p>
            <a:pPr algn="just" fontAlgn="base"/>
            <a:r>
              <a:rPr lang="uk-UA" sz="2000" dirty="0" smtClean="0">
                <a:solidFill>
                  <a:schemeClr val="bg1"/>
                </a:solidFill>
                <a:latin typeface="Times New Roman" panose="02020603050405020304" pitchFamily="18" charset="0"/>
                <a:cs typeface="Times New Roman" panose="02020603050405020304" pitchFamily="18" charset="0"/>
              </a:rPr>
              <a:t>Автофагія </a:t>
            </a:r>
            <a:r>
              <a:rPr lang="uk-UA" sz="2000" dirty="0">
                <a:solidFill>
                  <a:schemeClr val="bg1"/>
                </a:solidFill>
                <a:latin typeface="Times New Roman" panose="02020603050405020304" pitchFamily="18" charset="0"/>
                <a:cs typeface="Times New Roman" panose="02020603050405020304" pitchFamily="18" charset="0"/>
              </a:rPr>
              <a:t>та голод, який її запускає, виявилися ефективними в полегшенні хвороб, пов’язаних із запаленням, серцево-судинних, нейродегенеративних і метаболічних хвороб, ожиріння та раку, сповільнення старіння та подовження тривалості життя.</a:t>
            </a:r>
          </a:p>
          <a:p>
            <a:pPr algn="just" fontAlgn="base"/>
            <a:r>
              <a:rPr lang="uk-UA" sz="2000" dirty="0" smtClean="0">
                <a:solidFill>
                  <a:schemeClr val="bg1"/>
                </a:solidFill>
                <a:latin typeface="Times New Roman" panose="02020603050405020304" pitchFamily="18" charset="0"/>
                <a:cs typeface="Times New Roman" panose="02020603050405020304" pitchFamily="18" charset="0"/>
              </a:rPr>
              <a:t>Автофагія </a:t>
            </a:r>
            <a:r>
              <a:rPr lang="uk-UA" sz="2000" dirty="0">
                <a:solidFill>
                  <a:schemeClr val="bg1"/>
                </a:solidFill>
                <a:latin typeface="Times New Roman" panose="02020603050405020304" pitchFamily="18" charset="0"/>
                <a:cs typeface="Times New Roman" panose="02020603050405020304" pitchFamily="18" charset="0"/>
              </a:rPr>
              <a:t>допомагає знищувати мієлоїдні бляшки в нейронах при хворобі Альцгеймера. Періоди голодування допомагають нормалізувати вагу та баланс </a:t>
            </a:r>
            <a:r>
              <a:rPr lang="uk-UA" sz="2000" dirty="0" smtClean="0">
                <a:solidFill>
                  <a:schemeClr val="bg1"/>
                </a:solidFill>
                <a:latin typeface="Times New Roman" panose="02020603050405020304" pitchFamily="18" charset="0"/>
                <a:cs typeface="Times New Roman" panose="02020603050405020304" pitchFamily="18" charset="0"/>
              </a:rPr>
              <a:t>холестерину. </a:t>
            </a:r>
          </a:p>
          <a:p>
            <a:pPr algn="just" fontAlgn="base"/>
            <a:r>
              <a:rPr lang="uk-UA" sz="2000" dirty="0" smtClean="0">
                <a:solidFill>
                  <a:schemeClr val="bg1"/>
                </a:solidFill>
                <a:latin typeface="Times New Roman" panose="02020603050405020304" pitchFamily="18" charset="0"/>
                <a:cs typeface="Times New Roman" panose="02020603050405020304" pitchFamily="18" charset="0"/>
              </a:rPr>
              <a:t>Порушення </a:t>
            </a:r>
            <a:r>
              <a:rPr lang="uk-UA" sz="2000" dirty="0">
                <a:solidFill>
                  <a:schemeClr val="bg1"/>
                </a:solidFill>
                <a:latin typeface="Times New Roman" panose="02020603050405020304" pitchFamily="18" charset="0"/>
                <a:cs typeface="Times New Roman" panose="02020603050405020304" pitchFamily="18" charset="0"/>
              </a:rPr>
              <a:t>механізмів автофагії спостерігається при нейродегенеративних захворюваннях. З віком та при регулярно високих рівнях інсуліну (тобто ми часто їмо солоденьке) автофагія сповільнюється. І навпаки — коли ми голодні, коли немає інсуліну і натомість є гормон глюкагон, автофагія </a:t>
            </a:r>
            <a:r>
              <a:rPr lang="uk-UA" sz="2000" dirty="0" smtClean="0">
                <a:solidFill>
                  <a:schemeClr val="bg1"/>
                </a:solidFill>
                <a:latin typeface="Times New Roman" panose="02020603050405020304" pitchFamily="18" charset="0"/>
                <a:cs typeface="Times New Roman" panose="02020603050405020304" pitchFamily="18" charset="0"/>
              </a:rPr>
              <a:t>запускається. </a:t>
            </a:r>
          </a:p>
        </p:txBody>
      </p:sp>
      <p:sp>
        <p:nvSpPr>
          <p:cNvPr id="5" name="Прямокутник 4"/>
          <p:cNvSpPr/>
          <p:nvPr/>
        </p:nvSpPr>
        <p:spPr>
          <a:xfrm>
            <a:off x="10850559" y="5873115"/>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39419098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14035" y="304800"/>
            <a:ext cx="11741115" cy="3693319"/>
          </a:xfrm>
          <a:prstGeom prst="rect">
            <a:avLst/>
          </a:prstGeom>
          <a:solidFill>
            <a:schemeClr val="tx1">
              <a:lumMod val="95000"/>
            </a:schemeClr>
          </a:solidFill>
          <a:effectLst>
            <a:glow rad="228600">
              <a:schemeClr val="accent6">
                <a:satMod val="175000"/>
                <a:alpha val="40000"/>
              </a:schemeClr>
            </a:glow>
          </a:effectLst>
        </p:spPr>
        <p:txBody>
          <a:bodyPr wrap="square">
            <a:spAutoFit/>
          </a:bodyPr>
          <a:lstStyle/>
          <a:p>
            <a:pPr fontAlgn="base"/>
            <a:r>
              <a:rPr lang="uk-UA" dirty="0" smtClean="0">
                <a:solidFill>
                  <a:schemeClr val="bg1"/>
                </a:solidFill>
                <a:latin typeface="Times New Roman" panose="02020603050405020304" pitchFamily="18" charset="0"/>
                <a:cs typeface="Times New Roman" panose="02020603050405020304" pitchFamily="18" charset="0"/>
              </a:rPr>
              <a:t>          Обмеження </a:t>
            </a:r>
            <a:r>
              <a:rPr lang="uk-UA" dirty="0">
                <a:solidFill>
                  <a:schemeClr val="bg1"/>
                </a:solidFill>
                <a:latin typeface="Times New Roman" panose="02020603050405020304" pitchFamily="18" charset="0"/>
                <a:cs typeface="Times New Roman" panose="02020603050405020304" pitchFamily="18" charset="0"/>
              </a:rPr>
              <a:t>калорій у той чи інший спосіб </a:t>
            </a:r>
            <a:r>
              <a:rPr lang="uk-UA" dirty="0" smtClean="0">
                <a:solidFill>
                  <a:schemeClr val="bg1"/>
                </a:solidFill>
                <a:latin typeface="Times New Roman" panose="02020603050405020304" pitchFamily="18" charset="0"/>
                <a:cs typeface="Times New Roman" panose="02020603050405020304" pitchFamily="18" charset="0"/>
              </a:rPr>
              <a:t>— науково </a:t>
            </a:r>
            <a:r>
              <a:rPr lang="uk-UA" dirty="0">
                <a:solidFill>
                  <a:schemeClr val="bg1"/>
                </a:solidFill>
                <a:latin typeface="Times New Roman" panose="02020603050405020304" pitchFamily="18" charset="0"/>
                <a:cs typeface="Times New Roman" panose="02020603050405020304" pitchFamily="18" charset="0"/>
              </a:rPr>
              <a:t>обґрунтована дієта. Для найкращого запуску автофагії голодування має тривати впродовж </a:t>
            </a:r>
            <a:r>
              <a:rPr lang="uk-UA" b="1" dirty="0">
                <a:solidFill>
                  <a:schemeClr val="bg1"/>
                </a:solidFill>
                <a:latin typeface="Times New Roman" panose="02020603050405020304" pitchFamily="18" charset="0"/>
                <a:cs typeface="Times New Roman" panose="02020603050405020304" pitchFamily="18" charset="0"/>
              </a:rPr>
              <a:t>18-24 годин. </a:t>
            </a:r>
            <a:r>
              <a:rPr lang="uk-UA" dirty="0">
                <a:solidFill>
                  <a:schemeClr val="bg1"/>
                </a:solidFill>
                <a:latin typeface="Times New Roman" panose="02020603050405020304" pitchFamily="18" charset="0"/>
                <a:cs typeface="Times New Roman" panose="02020603050405020304" pitchFamily="18" charset="0"/>
              </a:rPr>
              <a:t>Тобто слід робити розвантажувальний день або пропускати вечерю і сніданок. </a:t>
            </a:r>
            <a:endParaRPr lang="uk-UA" dirty="0" smtClean="0">
              <a:solidFill>
                <a:schemeClr val="bg1"/>
              </a:solidFill>
              <a:latin typeface="Times New Roman" panose="02020603050405020304" pitchFamily="18" charset="0"/>
              <a:cs typeface="Times New Roman" panose="02020603050405020304" pitchFamily="18" charset="0"/>
            </a:endParaRPr>
          </a:p>
          <a:p>
            <a:pPr fontAlgn="base"/>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         Можна </a:t>
            </a:r>
            <a:r>
              <a:rPr lang="uk-UA" dirty="0">
                <a:solidFill>
                  <a:schemeClr val="bg1"/>
                </a:solidFill>
                <a:latin typeface="Times New Roman" panose="02020603050405020304" pitchFamily="18" charset="0"/>
                <a:cs typeface="Times New Roman" panose="02020603050405020304" pitchFamily="18" charset="0"/>
              </a:rPr>
              <a:t>їсти лише в певний період дня: </a:t>
            </a:r>
            <a:r>
              <a:rPr lang="uk-UA" dirty="0" smtClean="0">
                <a:solidFill>
                  <a:schemeClr val="bg1"/>
                </a:solidFill>
                <a:latin typeface="Times New Roman" panose="02020603050405020304" pitchFamily="18" charset="0"/>
                <a:cs typeface="Times New Roman" panose="02020603050405020304" pitchFamily="18" charset="0"/>
              </a:rPr>
              <a:t>наприклад</a:t>
            </a:r>
            <a:r>
              <a:rPr lang="uk-UA" b="1" dirty="0" smtClean="0">
                <a:solidFill>
                  <a:schemeClr val="bg1"/>
                </a:solidFill>
                <a:latin typeface="Times New Roman" panose="02020603050405020304" pitchFamily="18" charset="0"/>
                <a:cs typeface="Times New Roman" panose="02020603050405020304" pitchFamily="18" charset="0"/>
              </a:rPr>
              <a:t> </a:t>
            </a:r>
            <a:r>
              <a:rPr lang="uk-UA" b="1" dirty="0">
                <a:solidFill>
                  <a:schemeClr val="bg1"/>
                </a:solidFill>
                <a:latin typeface="Times New Roman" panose="02020603050405020304" pitchFamily="18" charset="0"/>
                <a:cs typeface="Times New Roman" panose="02020603050405020304" pitchFamily="18" charset="0"/>
              </a:rPr>
              <a:t>з </a:t>
            </a:r>
            <a:r>
              <a:rPr lang="uk-UA" b="1" dirty="0" smtClean="0">
                <a:solidFill>
                  <a:schemeClr val="bg1"/>
                </a:solidFill>
                <a:latin typeface="Times New Roman" panose="02020603050405020304" pitchFamily="18" charset="0"/>
                <a:cs typeface="Times New Roman" panose="02020603050405020304" pitchFamily="18" charset="0"/>
              </a:rPr>
              <a:t>11.00 </a:t>
            </a:r>
            <a:r>
              <a:rPr lang="uk-UA" b="1" dirty="0">
                <a:solidFill>
                  <a:schemeClr val="bg1"/>
                </a:solidFill>
                <a:latin typeface="Times New Roman" panose="02020603050405020304" pitchFamily="18" charset="0"/>
                <a:cs typeface="Times New Roman" panose="02020603050405020304" pitchFamily="18" charset="0"/>
              </a:rPr>
              <a:t>години по </a:t>
            </a:r>
            <a:r>
              <a:rPr lang="uk-UA" b="1" dirty="0" smtClean="0">
                <a:solidFill>
                  <a:schemeClr val="bg1"/>
                </a:solidFill>
                <a:latin typeface="Times New Roman" panose="02020603050405020304" pitchFamily="18" charset="0"/>
                <a:cs typeface="Times New Roman" panose="02020603050405020304" pitchFamily="18" charset="0"/>
              </a:rPr>
              <a:t>18.00  </a:t>
            </a:r>
            <a:r>
              <a:rPr lang="uk-UA" dirty="0">
                <a:solidFill>
                  <a:schemeClr val="bg1"/>
                </a:solidFill>
                <a:latin typeface="Times New Roman" panose="02020603050405020304" pitchFamily="18" charset="0"/>
                <a:cs typeface="Times New Roman" panose="02020603050405020304" pitchFamily="18" charset="0"/>
              </a:rPr>
              <a:t>— але ж не постійно! Іншими шляхами “обмеження калорій” є підхід, коли </a:t>
            </a:r>
            <a:r>
              <a:rPr lang="uk-UA" dirty="0" smtClean="0">
                <a:solidFill>
                  <a:schemeClr val="bg1"/>
                </a:solidFill>
                <a:latin typeface="Times New Roman" panose="02020603050405020304" pitchFamily="18" charset="0"/>
                <a:cs typeface="Times New Roman" panose="02020603050405020304" pitchFamily="18" charset="0"/>
              </a:rPr>
              <a:t> харчуємося потрібно </a:t>
            </a:r>
            <a:r>
              <a:rPr lang="uk-UA" dirty="0">
                <a:solidFill>
                  <a:schemeClr val="bg1"/>
                </a:solidFill>
                <a:latin typeface="Times New Roman" panose="02020603050405020304" pitchFamily="18" charset="0"/>
                <a:cs typeface="Times New Roman" panose="02020603050405020304" pitchFamily="18" charset="0"/>
              </a:rPr>
              <a:t>як завжди, але </a:t>
            </a:r>
            <a:r>
              <a:rPr lang="uk-UA" dirty="0" smtClean="0">
                <a:solidFill>
                  <a:schemeClr val="bg1"/>
                </a:solidFill>
                <a:latin typeface="Times New Roman" panose="02020603050405020304" pitchFamily="18" charset="0"/>
                <a:cs typeface="Times New Roman" panose="02020603050405020304" pitchFamily="18" charset="0"/>
              </a:rPr>
              <a:t>влаштовувати </a:t>
            </a:r>
            <a:r>
              <a:rPr lang="uk-UA" dirty="0">
                <a:solidFill>
                  <a:schemeClr val="bg1"/>
                </a:solidFill>
                <a:latin typeface="Times New Roman" panose="02020603050405020304" pitchFamily="18" charset="0"/>
                <a:cs typeface="Times New Roman" panose="02020603050405020304" pitchFamily="18" charset="0"/>
              </a:rPr>
              <a:t>дні дуже обмеженого споживання їжі</a:t>
            </a:r>
            <a:r>
              <a:rPr lang="uk-UA" dirty="0" smtClean="0">
                <a:solidFill>
                  <a:schemeClr val="bg1"/>
                </a:solidFill>
                <a:latin typeface="Times New Roman" panose="02020603050405020304" pitchFamily="18" charset="0"/>
                <a:cs typeface="Times New Roman" panose="02020603050405020304" pitchFamily="18" charset="0"/>
              </a:rPr>
              <a:t>.</a:t>
            </a:r>
          </a:p>
          <a:p>
            <a:pPr fontAlgn="base"/>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Популярний варіант 5 х 2, коли ми п’ять днів їмо як завжди, і два дні споживаємо не більше ніж </a:t>
            </a:r>
            <a:r>
              <a:rPr lang="uk-UA" b="1" dirty="0">
                <a:solidFill>
                  <a:schemeClr val="bg1"/>
                </a:solidFill>
                <a:latin typeface="Times New Roman" panose="02020603050405020304" pitchFamily="18" charset="0"/>
                <a:cs typeface="Times New Roman" panose="02020603050405020304" pitchFamily="18" charset="0"/>
              </a:rPr>
              <a:t>500-600 </a:t>
            </a:r>
            <a:r>
              <a:rPr lang="uk-UA" dirty="0">
                <a:solidFill>
                  <a:schemeClr val="bg1"/>
                </a:solidFill>
                <a:latin typeface="Times New Roman" panose="02020603050405020304" pitchFamily="18" charset="0"/>
                <a:cs typeface="Times New Roman" panose="02020603050405020304" pitchFamily="18" charset="0"/>
              </a:rPr>
              <a:t>ккал. </a:t>
            </a:r>
            <a:r>
              <a:rPr lang="uk-UA" dirty="0" smtClean="0">
                <a:solidFill>
                  <a:schemeClr val="bg1"/>
                </a:solidFill>
                <a:latin typeface="Times New Roman" panose="02020603050405020304" pitchFamily="18" charset="0"/>
                <a:cs typeface="Times New Roman" panose="02020603050405020304" pitchFamily="18" charset="0"/>
              </a:rPr>
              <a:t>   </a:t>
            </a:r>
          </a:p>
          <a:p>
            <a:pPr algn="ctr" fontAlgn="base"/>
            <a:r>
              <a:rPr lang="uk-UA" b="1" dirty="0">
                <a:solidFill>
                  <a:srgbClr val="C00000"/>
                </a:solidFill>
                <a:latin typeface="Times New Roman" panose="02020603050405020304" pitchFamily="18" charset="0"/>
                <a:cs typeface="Times New Roman" panose="02020603050405020304" pitchFamily="18" charset="0"/>
              </a:rPr>
              <a:t> </a:t>
            </a:r>
            <a:r>
              <a:rPr lang="uk-UA" b="1" dirty="0" smtClean="0">
                <a:solidFill>
                  <a:srgbClr val="C00000"/>
                </a:solidFill>
                <a:latin typeface="Times New Roman" panose="02020603050405020304" pitchFamily="18" charset="0"/>
                <a:cs typeface="Times New Roman" panose="02020603050405020304" pitchFamily="18" charset="0"/>
              </a:rPr>
              <a:t>        Протипоказання </a:t>
            </a:r>
            <a:r>
              <a:rPr lang="uk-UA" b="1" dirty="0">
                <a:solidFill>
                  <a:srgbClr val="C00000"/>
                </a:solidFill>
                <a:latin typeface="Times New Roman" panose="02020603050405020304" pitchFamily="18" charset="0"/>
                <a:cs typeface="Times New Roman" panose="02020603050405020304" pitchFamily="18" charset="0"/>
              </a:rPr>
              <a:t>до інтервального голодування</a:t>
            </a:r>
          </a:p>
          <a:p>
            <a:pPr marL="285750" indent="-285750" fontAlgn="base">
              <a:buFont typeface="Wingdings" panose="05000000000000000000" pitchFamily="2" charset="2"/>
              <a:buChar char="§"/>
            </a:pPr>
            <a:r>
              <a:rPr lang="uk-UA" dirty="0">
                <a:solidFill>
                  <a:schemeClr val="bg1"/>
                </a:solidFill>
                <a:latin typeface="Times New Roman" panose="02020603050405020304" pitchFamily="18" charset="0"/>
                <a:cs typeface="Times New Roman" panose="02020603050405020304" pitchFamily="18" charset="0"/>
              </a:rPr>
              <a:t>Люди, що звикли “заїдати стрес”, можуть після дня автофагії з’їсти значно більше, ніж потребують.</a:t>
            </a:r>
          </a:p>
          <a:p>
            <a:pPr marL="285750" indent="-285750" fontAlgn="base">
              <a:buFont typeface="Wingdings" panose="05000000000000000000" pitchFamily="2" charset="2"/>
              <a:buChar char="§"/>
            </a:pPr>
            <a:r>
              <a:rPr lang="uk-UA" dirty="0">
                <a:solidFill>
                  <a:schemeClr val="bg1"/>
                </a:solidFill>
                <a:latin typeface="Times New Roman" panose="02020603050405020304" pitchFamily="18" charset="0"/>
                <a:cs typeface="Times New Roman" panose="02020603050405020304" pitchFamily="18" charset="0"/>
              </a:rPr>
              <a:t>Голодувати і тренуватися не варто. Можливе запаморочення та дуже низька ефективність тренувань. </a:t>
            </a:r>
          </a:p>
          <a:p>
            <a:pPr marL="285750" indent="-285750" fontAlgn="base">
              <a:buFont typeface="Wingdings" panose="05000000000000000000" pitchFamily="2" charset="2"/>
              <a:buChar char="§"/>
            </a:pPr>
            <a:r>
              <a:rPr lang="uk-UA" dirty="0">
                <a:solidFill>
                  <a:schemeClr val="bg1"/>
                </a:solidFill>
                <a:latin typeface="Times New Roman" panose="02020603050405020304" pitchFamily="18" charset="0"/>
                <a:cs typeface="Times New Roman" panose="02020603050405020304" pitchFamily="18" charset="0"/>
              </a:rPr>
              <a:t>Діабет 1 та 2 типу і голодування несумісні. Введення інсуліну на тлі голоду може критично знизити рівень цукру в крові.</a:t>
            </a:r>
          </a:p>
          <a:p>
            <a:pPr marL="285750" indent="-285750" fontAlgn="base">
              <a:buFont typeface="Wingdings" panose="05000000000000000000" pitchFamily="2" charset="2"/>
              <a:buChar char="§"/>
            </a:pPr>
            <a:r>
              <a:rPr lang="uk-UA" dirty="0">
                <a:solidFill>
                  <a:schemeClr val="bg1"/>
                </a:solidFill>
                <a:latin typeface="Times New Roman" panose="02020603050405020304" pitchFamily="18" charset="0"/>
                <a:cs typeface="Times New Roman" panose="02020603050405020304" pitchFamily="18" charset="0"/>
              </a:rPr>
              <a:t>Вагітним жінкам </a:t>
            </a:r>
            <a:endParaRPr lang="uk-UA" dirty="0" smtClean="0">
              <a:solidFill>
                <a:schemeClr val="bg1"/>
              </a:solidFill>
              <a:latin typeface="Times New Roman" panose="02020603050405020304" pitchFamily="18" charset="0"/>
              <a:cs typeface="Times New Roman" panose="02020603050405020304" pitchFamily="18" charset="0"/>
            </a:endParaRPr>
          </a:p>
        </p:txBody>
      </p:sp>
      <p:pic>
        <p:nvPicPr>
          <p:cNvPr id="9" name="Рисунок 8" descr="Інтервальне голодування: користь й шкода, схеми (16/8, 20/4 та ін.) -  FitoMarket"/>
          <p:cNvPicPr/>
          <p:nvPr/>
        </p:nvPicPr>
        <p:blipFill>
          <a:blip r:embed="rId2">
            <a:extLst>
              <a:ext uri="{28A0092B-C50C-407E-A947-70E740481C1C}">
                <a14:useLocalDpi xmlns:a14="http://schemas.microsoft.com/office/drawing/2010/main" val="0"/>
              </a:ext>
            </a:extLst>
          </a:blip>
          <a:srcRect/>
          <a:stretch>
            <a:fillRect/>
          </a:stretch>
        </p:blipFill>
        <p:spPr bwMode="auto">
          <a:xfrm>
            <a:off x="314035" y="4155415"/>
            <a:ext cx="4176626" cy="2630011"/>
          </a:xfrm>
          <a:prstGeom prst="rect">
            <a:avLst/>
          </a:prstGeom>
          <a:noFill/>
          <a:ln>
            <a:noFill/>
          </a:ln>
          <a:effectLst>
            <a:glow rad="228600">
              <a:schemeClr val="accent6">
                <a:satMod val="175000"/>
                <a:alpha val="40000"/>
              </a:schemeClr>
            </a:glow>
          </a:effectLst>
        </p:spPr>
      </p:pic>
      <p:pic>
        <p:nvPicPr>
          <p:cNvPr id="10" name="Рисунок 9" descr="Інтервальне харчування – настанови для початківців - Dobavki.u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6942" y="4155415"/>
            <a:ext cx="4341640" cy="2575083"/>
          </a:xfrm>
          <a:prstGeom prst="rect">
            <a:avLst/>
          </a:prstGeom>
          <a:noFill/>
          <a:ln>
            <a:noFill/>
          </a:ln>
        </p:spPr>
      </p:pic>
    </p:spTree>
    <p:extLst>
      <p:ext uri="{BB962C8B-B14F-4D97-AF65-F5344CB8AC3E}">
        <p14:creationId xmlns:p14="http://schemas.microsoft.com/office/powerpoint/2010/main" val="36633414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0758196" y="580054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97259" y="322118"/>
            <a:ext cx="11757892" cy="5909310"/>
          </a:xfrm>
          <a:prstGeom prst="rect">
            <a:avLst/>
          </a:prstGeom>
          <a:solidFill>
            <a:schemeClr val="tx2"/>
          </a:solidFill>
        </p:spPr>
        <p:txBody>
          <a:bodyPr wrap="square">
            <a:spAutoFit/>
          </a:bodyPr>
          <a:lstStyle/>
          <a:p>
            <a:r>
              <a:rPr lang="uk-UA" dirty="0" smtClean="0">
                <a:solidFill>
                  <a:srgbClr val="050505"/>
                </a:solidFill>
                <a:latin typeface="Times New Roman" panose="02020603050405020304" pitchFamily="18" charset="0"/>
                <a:cs typeface="Times New Roman" panose="02020603050405020304" pitchFamily="18" charset="0"/>
              </a:rPr>
              <a:t>            Останні </a:t>
            </a:r>
            <a:r>
              <a:rPr lang="uk-UA" dirty="0">
                <a:solidFill>
                  <a:srgbClr val="050505"/>
                </a:solidFill>
                <a:latin typeface="Times New Roman" panose="02020603050405020304" pitchFamily="18" charset="0"/>
                <a:cs typeface="Times New Roman" panose="02020603050405020304" pitchFamily="18" charset="0"/>
              </a:rPr>
              <a:t>дослідження доводять, що </a:t>
            </a:r>
            <a:r>
              <a:rPr lang="uk-UA" b="1" dirty="0">
                <a:solidFill>
                  <a:srgbClr val="050505"/>
                </a:solidFill>
                <a:latin typeface="Times New Roman" panose="02020603050405020304" pitchFamily="18" charset="0"/>
                <a:cs typeface="Times New Roman" panose="02020603050405020304" pitchFamily="18" charset="0"/>
              </a:rPr>
              <a:t>цукор</a:t>
            </a:r>
            <a:r>
              <a:rPr lang="uk-UA" dirty="0">
                <a:solidFill>
                  <a:srgbClr val="050505"/>
                </a:solidFill>
                <a:latin typeface="Times New Roman" panose="02020603050405020304" pitchFamily="18" charset="0"/>
                <a:cs typeface="Times New Roman" panose="02020603050405020304" pitchFamily="18" charset="0"/>
              </a:rPr>
              <a:t> може впливати на мозок подібно до наркотиків та викликати звикання. У нашому організмі існує система винагород </a:t>
            </a:r>
            <a:r>
              <a:rPr lang="uk-UA" b="1" dirty="0">
                <a:solidFill>
                  <a:srgbClr val="050505"/>
                </a:solidFill>
                <a:latin typeface="Times New Roman" panose="02020603050405020304" pitchFamily="18" charset="0"/>
                <a:cs typeface="Times New Roman" panose="02020603050405020304" pitchFamily="18" charset="0"/>
              </a:rPr>
              <a:t>(</a:t>
            </a:r>
            <a:r>
              <a:rPr lang="en-AU" b="1" dirty="0">
                <a:solidFill>
                  <a:srgbClr val="050505"/>
                </a:solidFill>
                <a:latin typeface="Times New Roman" panose="02020603050405020304" pitchFamily="18" charset="0"/>
                <a:cs typeface="Times New Roman" panose="02020603050405020304" pitchFamily="18" charset="0"/>
              </a:rPr>
              <a:t>reward system</a:t>
            </a:r>
            <a:r>
              <a:rPr lang="en-AU" b="1" dirty="0" smtClean="0">
                <a:solidFill>
                  <a:srgbClr val="050505"/>
                </a:solidFill>
                <a:latin typeface="Times New Roman" panose="02020603050405020304" pitchFamily="18" charset="0"/>
                <a:cs typeface="Times New Roman" panose="02020603050405020304" pitchFamily="18" charset="0"/>
              </a:rPr>
              <a:t>)</a:t>
            </a:r>
            <a:r>
              <a:rPr lang="uk-UA" b="1" dirty="0"/>
              <a:t> </a:t>
            </a:r>
            <a:endParaRPr lang="uk-UA" b="1" dirty="0" smtClean="0"/>
          </a:p>
          <a:p>
            <a:r>
              <a:rPr lang="uk-UA" b="1" dirty="0" smtClean="0">
                <a:solidFill>
                  <a:schemeClr val="bg1"/>
                </a:solidFill>
                <a:latin typeface="Times New Roman" panose="02020603050405020304" pitchFamily="18" charset="0"/>
                <a:cs typeface="Times New Roman" panose="02020603050405020304" pitchFamily="18" charset="0"/>
              </a:rPr>
              <a:t>Система </a:t>
            </a:r>
            <a:r>
              <a:rPr lang="uk-UA" b="1" dirty="0">
                <a:solidFill>
                  <a:schemeClr val="bg1"/>
                </a:solidFill>
                <a:latin typeface="Times New Roman" panose="02020603050405020304" pitchFamily="18" charset="0"/>
                <a:cs typeface="Times New Roman" panose="02020603050405020304" pitchFamily="18" charset="0"/>
              </a:rPr>
              <a:t>винагород</a:t>
            </a:r>
            <a:r>
              <a:rPr lang="uk-UA" dirty="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англ.</a:t>
            </a:r>
            <a:r>
              <a:rPr lang="uk-UA" dirty="0">
                <a:solidFill>
                  <a:schemeClr val="bg1"/>
                </a:solidFill>
                <a:latin typeface="Times New Roman" panose="02020603050405020304" pitchFamily="18" charset="0"/>
                <a:cs typeface="Times New Roman" panose="02020603050405020304" pitchFamily="18" charset="0"/>
              </a:rPr>
              <a:t> </a:t>
            </a:r>
            <a:r>
              <a:rPr lang="en-AU" i="1" dirty="0" smtClean="0">
                <a:solidFill>
                  <a:schemeClr val="bg1"/>
                </a:solidFill>
                <a:latin typeface="Times New Roman" panose="02020603050405020304" pitchFamily="18" charset="0"/>
                <a:cs typeface="Times New Roman" panose="02020603050405020304" pitchFamily="18" charset="0"/>
              </a:rPr>
              <a:t>Reward </a:t>
            </a:r>
            <a:r>
              <a:rPr lang="en-AU" i="1" dirty="0">
                <a:solidFill>
                  <a:schemeClr val="bg1"/>
                </a:solidFill>
                <a:latin typeface="Times New Roman" panose="02020603050405020304" pitchFamily="18" charset="0"/>
                <a:cs typeface="Times New Roman" panose="02020603050405020304" pitchFamily="18" charset="0"/>
              </a:rPr>
              <a:t>System</a:t>
            </a:r>
            <a:r>
              <a:rPr lang="en-AU" dirty="0">
                <a:solidFill>
                  <a:schemeClr val="bg1"/>
                </a:solidFill>
                <a:latin typeface="Times New Roman" panose="02020603050405020304" pitchFamily="18" charset="0"/>
                <a:cs typeface="Times New Roman" panose="02020603050405020304" pitchFamily="18" charset="0"/>
              </a:rPr>
              <a:t>) — </a:t>
            </a:r>
            <a:r>
              <a:rPr lang="uk-UA" dirty="0">
                <a:solidFill>
                  <a:schemeClr val="bg1"/>
                </a:solidFill>
                <a:latin typeface="Times New Roman" panose="02020603050405020304" pitchFamily="18" charset="0"/>
                <a:cs typeface="Times New Roman" panose="02020603050405020304" pitchFamily="18" charset="0"/>
              </a:rPr>
              <a:t>це група нервових структур, відповідальних за стимулювання бажань і потягів, задоволення, та іхнє </a:t>
            </a:r>
            <a:r>
              <a:rPr lang="uk-UA" dirty="0" smtClean="0">
                <a:solidFill>
                  <a:schemeClr val="bg1"/>
                </a:solidFill>
                <a:latin typeface="Times New Roman" panose="02020603050405020304" pitchFamily="18" charset="0"/>
                <a:cs typeface="Times New Roman" panose="02020603050405020304" pitchFamily="18" charset="0"/>
              </a:rPr>
              <a:t>позитивне підкріплення</a:t>
            </a:r>
            <a:r>
              <a:rPr lang="en-AU" b="1" dirty="0" smtClean="0">
                <a:solidFill>
                  <a:schemeClr val="bg1"/>
                </a:solidFill>
                <a:latin typeface="Times New Roman" panose="02020603050405020304" pitchFamily="18" charset="0"/>
                <a:cs typeface="Times New Roman" panose="02020603050405020304" pitchFamily="18" charset="0"/>
              </a:rPr>
              <a:t> </a:t>
            </a:r>
            <a:r>
              <a:rPr lang="uk-UA" dirty="0">
                <a:solidFill>
                  <a:srgbClr val="050505"/>
                </a:solidFill>
                <a:latin typeface="Times New Roman" panose="02020603050405020304" pitchFamily="18" charset="0"/>
                <a:cs typeface="Times New Roman" panose="02020603050405020304" pitchFamily="18" charset="0"/>
              </a:rPr>
              <a:t>і кожного разу</a:t>
            </a:r>
            <a:r>
              <a:rPr lang="uk-UA" dirty="0" smtClean="0">
                <a:solidFill>
                  <a:srgbClr val="050505"/>
                </a:solidFill>
                <a:latin typeface="Times New Roman" panose="02020603050405020304" pitchFamily="18" charset="0"/>
                <a:cs typeface="Times New Roman" panose="02020603050405020304" pitchFamily="18" charset="0"/>
              </a:rPr>
              <a:t>, коли </a:t>
            </a:r>
            <a:r>
              <a:rPr lang="uk-UA" dirty="0">
                <a:solidFill>
                  <a:srgbClr val="050505"/>
                </a:solidFill>
                <a:latin typeface="Times New Roman" panose="02020603050405020304" pitchFamily="18" charset="0"/>
                <a:cs typeface="Times New Roman" panose="02020603050405020304" pitchFamily="18" charset="0"/>
              </a:rPr>
              <a:t>ми відчуваємо задоволення, ця система активується та стимулює виділення медіаторів. </a:t>
            </a:r>
            <a:endParaRPr lang="uk-UA" dirty="0" smtClean="0">
              <a:solidFill>
                <a:srgbClr val="050505"/>
              </a:solidFill>
              <a:latin typeface="Times New Roman" panose="02020603050405020304" pitchFamily="18" charset="0"/>
              <a:cs typeface="Times New Roman" panose="02020603050405020304" pitchFamily="18" charset="0"/>
            </a:endParaRPr>
          </a:p>
          <a:p>
            <a:r>
              <a:rPr lang="uk-UA" dirty="0" smtClean="0">
                <a:solidFill>
                  <a:srgbClr val="050505"/>
                </a:solidFill>
                <a:latin typeface="Times New Roman" panose="02020603050405020304" pitchFamily="18" charset="0"/>
                <a:cs typeface="Times New Roman" panose="02020603050405020304" pitchFamily="18" charset="0"/>
              </a:rPr>
              <a:t>Одним </a:t>
            </a:r>
            <a:r>
              <a:rPr lang="uk-UA" dirty="0">
                <a:solidFill>
                  <a:srgbClr val="050505"/>
                </a:solidFill>
                <a:latin typeface="Times New Roman" panose="02020603050405020304" pitchFamily="18" charset="0"/>
                <a:cs typeface="Times New Roman" panose="02020603050405020304" pitchFamily="18" charset="0"/>
              </a:rPr>
              <a:t>з них є </a:t>
            </a:r>
            <a:r>
              <a:rPr lang="uk-UA" dirty="0" smtClean="0">
                <a:solidFill>
                  <a:srgbClr val="050505"/>
                </a:solidFill>
                <a:latin typeface="Times New Roman" panose="02020603050405020304" pitchFamily="18" charset="0"/>
                <a:cs typeface="Times New Roman" panose="02020603050405020304" pitchFamily="18" charset="0"/>
              </a:rPr>
              <a:t>дофамін - </a:t>
            </a:r>
            <a:r>
              <a:rPr lang="uk-UA" dirty="0">
                <a:solidFill>
                  <a:srgbClr val="050505"/>
                </a:solidFill>
                <a:latin typeface="Times New Roman" panose="02020603050405020304" pitchFamily="18" charset="0"/>
                <a:cs typeface="Times New Roman" panose="02020603050405020304" pitchFamily="18" charset="0"/>
              </a:rPr>
              <a:t>біологічно активна хімічна речовина, що викликає почуття щастя та ейфорії. Після того, як дофамін припинив свій вплив, організм прагне повторити ту дію, яка зумовила його виділення.</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Однак,певні речовини, такі як наркотики, здатні штучно активувати систему винагород та постійно вимагати повторення їх впливу.</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Так формується залежність. Але чи є цукор однією з таких речовин?</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Щоб дізнатись це, група науковців провела дослідження на лабораторних тваринах</a:t>
            </a:r>
            <a:r>
              <a:rPr lang="uk-UA" dirty="0" smtClean="0">
                <a:solidFill>
                  <a:srgbClr val="050505"/>
                </a:solidFill>
                <a:latin typeface="Times New Roman" panose="02020603050405020304" pitchFamily="18" charset="0"/>
                <a:cs typeface="Times New Roman" panose="02020603050405020304" pitchFamily="18" charset="0"/>
              </a:rPr>
              <a:t>.</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b="1" dirty="0">
                <a:solidFill>
                  <a:schemeClr val="bg1"/>
                </a:solidFill>
                <a:latin typeface="Times New Roman" panose="02020603050405020304" pitchFamily="18" charset="0"/>
                <a:cs typeface="Times New Roman" panose="02020603050405020304" pitchFamily="18" charset="0"/>
              </a:rPr>
              <a:t>ОСНОВНІ ЗМІНИ ЧЕРЕЗ 12 ДНІВ</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Вчені проаналізували ефекти споживання цукру на 7 міні-свинях використовуючи складні методи ПЕТ-візуалізації з агоністами опіоїдних рецепторів та антагоністами дофамінових рецепторів.</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Через 12 днів споживання цукру, дослідники побачили серйозні зміни в дофаміновій та опіоїдній системах мозку тварин, а саме в смугастому тілі, прилеглому ядрі, таламусі, мигдалевидному тілі.</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Отримані дані доводять, що продукти з високим вмістом сахарози впливають на систему винагород мозку подібно до наркотичних речовин</a:t>
            </a:r>
            <a:r>
              <a:rPr lang="uk-UA" dirty="0" smtClean="0">
                <a:solidFill>
                  <a:srgbClr val="050505"/>
                </a:solidFill>
                <a:latin typeface="Times New Roman" panose="02020603050405020304" pitchFamily="18" charset="0"/>
                <a:cs typeface="Times New Roman" panose="02020603050405020304" pitchFamily="18" charset="0"/>
              </a:rPr>
              <a:t>.</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Проте науковці зазначають, що існують сильніші стимули для виділення дофаміну. У людей природні стимули, такі як навчання або стосунки, можуть замінювати штучні. У порівнянні з ними, вживання цукру відходить на другий план</a:t>
            </a:r>
            <a:r>
              <a:rPr lang="uk-UA" dirty="0" smtClean="0">
                <a:solidFill>
                  <a:srgbClr val="050505"/>
                </a:solidFill>
                <a:latin typeface="Times New Roman" panose="02020603050405020304" pitchFamily="18" charset="0"/>
                <a:cs typeface="Times New Roman" panose="02020603050405020304" pitchFamily="18" charset="0"/>
              </a:rPr>
              <a:t>.</a:t>
            </a:r>
            <a:r>
              <a:rPr lang="uk-UA" dirty="0">
                <a:latin typeface="Times New Roman" panose="02020603050405020304" pitchFamily="18" charset="0"/>
                <a:cs typeface="Times New Roman" panose="02020603050405020304" pitchFamily="18" charset="0"/>
              </a:rPr>
              <a:t/>
            </a:r>
            <a:br>
              <a:rPr lang="uk-UA" dirty="0">
                <a:latin typeface="Times New Roman" panose="02020603050405020304" pitchFamily="18" charset="0"/>
                <a:cs typeface="Times New Roman" panose="02020603050405020304" pitchFamily="18" charset="0"/>
              </a:rPr>
            </a:br>
            <a:r>
              <a:rPr lang="uk-UA" dirty="0">
                <a:solidFill>
                  <a:srgbClr val="050505"/>
                </a:solidFill>
                <a:latin typeface="Times New Roman" panose="02020603050405020304" pitchFamily="18" charset="0"/>
                <a:cs typeface="Times New Roman" panose="02020603050405020304" pitchFamily="18" charset="0"/>
              </a:rPr>
              <a:t>Отже, цукор має певну схожість з наркотичними речовинами, але стверджувати, що він є одним з них не можна.</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32980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Спасибо за внимание будьте здоровы - фото и картинки abrakadabra.fun"/>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val="0"/>
              </a:ext>
            </a:extLst>
          </a:blip>
          <a:srcRect/>
          <a:stretch>
            <a:fillRect/>
          </a:stretch>
        </p:blipFill>
        <p:spPr bwMode="auto">
          <a:xfrm>
            <a:off x="0" y="0"/>
            <a:ext cx="12191999" cy="702611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кутник 2"/>
          <p:cNvSpPr/>
          <p:nvPr/>
        </p:nvSpPr>
        <p:spPr>
          <a:xfrm>
            <a:off x="10823510" y="6130413"/>
            <a:ext cx="1278294" cy="1292662"/>
          </a:xfrm>
          <a:prstGeom prst="rect">
            <a:avLst/>
          </a:prstGeom>
        </p:spPr>
        <p:txBody>
          <a:bodyPr wrap="square">
            <a:spAutoFit/>
          </a:bodyPr>
          <a:lstStyle/>
          <a:p>
            <a:pPr marL="457200">
              <a:spcAft>
                <a:spcPts val="1200"/>
              </a:spcAft>
            </a:pPr>
            <a:r>
              <a:rPr lang="en-AU" sz="800" dirty="0">
                <a:solidFill>
                  <a:srgbClr val="FFFF00"/>
                </a:solidFill>
                <a:latin typeface="Source Code Pro"/>
              </a:rPr>
              <a:t>Presentation was prepared </a:t>
            </a:r>
            <a:r>
              <a:rPr lang="en-AU" sz="800" dirty="0" smtClean="0">
                <a:solidFill>
                  <a:srgbClr val="FFFF00"/>
                </a:solidFill>
                <a:latin typeface="Source Code Pro"/>
              </a:rPr>
              <a:t>by Hanna Korostylova</a:t>
            </a:r>
            <a:endParaRPr lang="en-AU" dirty="0">
              <a:solidFill>
                <a:srgbClr val="FFFF00"/>
              </a:solidFill>
            </a:endParaRPr>
          </a:p>
          <a:p>
            <a:r>
              <a:rPr lang="en-AU" dirty="0"/>
              <a:t/>
            </a:r>
            <a:br>
              <a:rPr lang="en-AU" dirty="0"/>
            </a:br>
            <a:endParaRPr lang="uk-UA" dirty="0"/>
          </a:p>
        </p:txBody>
      </p:sp>
      <p:sp>
        <p:nvSpPr>
          <p:cNvPr id="4" name="Прямокутник 3"/>
          <p:cNvSpPr/>
          <p:nvPr/>
        </p:nvSpPr>
        <p:spPr>
          <a:xfrm>
            <a:off x="409905" y="2775081"/>
            <a:ext cx="8671034" cy="1791260"/>
          </a:xfrm>
          <a:prstGeom prst="rect">
            <a:avLst/>
          </a:prstGeom>
        </p:spPr>
        <p:txBody>
          <a:bodyPr wrap="square">
            <a:spAutoFit/>
          </a:bodyPr>
          <a:lstStyle/>
          <a:p>
            <a:pPr algn="ctr">
              <a:lnSpc>
                <a:spcPct val="115000"/>
              </a:lnSpc>
              <a:spcAft>
                <a:spcPts val="0"/>
              </a:spcAft>
            </a:pPr>
            <a:r>
              <a:rPr lang="uk-UA" sz="9600" b="1" dirty="0" smtClean="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Будьте здорові!</a:t>
            </a:r>
            <a:r>
              <a:rPr lang="uk-UA"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96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9852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Іон">
  <a:themeElements>
    <a:clrScheme name="Іон">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Іо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І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spDef>
      <a:spPr/>
      <a:bodyPr wrap="square">
        <a:spAutoFit/>
      </a:bodyPr>
      <a:lstStyle>
        <a:defPPr indent="450215" algn="just">
          <a:defRPr sz="2000" b="1" i="1" dirty="0" smtClean="0">
            <a:solidFill>
              <a:srgbClr val="FFFF00"/>
            </a:solidFill>
            <a:latin typeface="Times New Roman" panose="02020603050405020304" pitchFamily="18" charset="0"/>
            <a:cs typeface="Times New Roman" panose="02020603050405020304" pitchFamily="18" charset="0"/>
          </a:defRPr>
        </a:defPPr>
      </a:lstStyle>
      <a:style>
        <a:lnRef idx="3">
          <a:schemeClr val="lt1"/>
        </a:lnRef>
        <a:fillRef idx="1">
          <a:schemeClr val="accent1"/>
        </a:fillRef>
        <a:effectRef idx="1">
          <a:schemeClr val="accent1"/>
        </a:effectRef>
        <a:fontRef idx="minor">
          <a:schemeClr val="lt1"/>
        </a:fontRef>
      </a:style>
    </a:spDef>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6445</TotalTime>
  <Words>15803</Words>
  <Application>Microsoft Office PowerPoint</Application>
  <PresentationFormat>Широкий екран</PresentationFormat>
  <Paragraphs>739</Paragraphs>
  <Slides>77</Slides>
  <Notes>5</Notes>
  <HiddenSlides>0</HiddenSlides>
  <MMClips>0</MMClips>
  <ScaleCrop>false</ScaleCrop>
  <HeadingPairs>
    <vt:vector size="6" baseType="variant">
      <vt:variant>
        <vt:lpstr>Використані шрифти</vt:lpstr>
      </vt:variant>
      <vt:variant>
        <vt:i4>11</vt:i4>
      </vt:variant>
      <vt:variant>
        <vt:lpstr>Тема</vt:lpstr>
      </vt:variant>
      <vt:variant>
        <vt:i4>1</vt:i4>
      </vt:variant>
      <vt:variant>
        <vt:lpstr>Заголовки слайдів</vt:lpstr>
      </vt:variant>
      <vt:variant>
        <vt:i4>77</vt:i4>
      </vt:variant>
    </vt:vector>
  </HeadingPairs>
  <TitlesOfParts>
    <vt:vector size="89" baseType="lpstr">
      <vt:lpstr>Microsoft YaHei</vt:lpstr>
      <vt:lpstr>Arial</vt:lpstr>
      <vt:lpstr>Calibri</vt:lpstr>
      <vt:lpstr>Century Gothic</vt:lpstr>
      <vt:lpstr>ProximaNova</vt:lpstr>
      <vt:lpstr>roboto</vt:lpstr>
      <vt:lpstr>Source Code Pro</vt:lpstr>
      <vt:lpstr>Symbol</vt:lpstr>
      <vt:lpstr>Times New Roman</vt:lpstr>
      <vt:lpstr>Wingdings</vt:lpstr>
      <vt:lpstr>Wingdings 3</vt:lpstr>
      <vt:lpstr>Іон</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Оптимальна калорійність раціону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Вітамін В5- Пантотенова кислота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Ганна Юріївна  Коростильова</dc:creator>
  <cp:lastModifiedBy>Ганна Юріївна  Коростильова</cp:lastModifiedBy>
  <cp:revision>367</cp:revision>
  <dcterms:created xsi:type="dcterms:W3CDTF">2023-10-20T16:04:42Z</dcterms:created>
  <dcterms:modified xsi:type="dcterms:W3CDTF">2024-03-13T12:01:27Z</dcterms:modified>
</cp:coreProperties>
</file>