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301" r:id="rId17"/>
    <p:sldId id="272" r:id="rId18"/>
    <p:sldId id="274" r:id="rId19"/>
    <p:sldId id="273" r:id="rId20"/>
    <p:sldId id="275" r:id="rId21"/>
    <p:sldId id="276" r:id="rId22"/>
    <p:sldId id="279" r:id="rId23"/>
    <p:sldId id="277" r:id="rId24"/>
    <p:sldId id="278" r:id="rId25"/>
    <p:sldId id="280" r:id="rId26"/>
    <p:sldId id="287" r:id="rId27"/>
    <p:sldId id="284" r:id="rId28"/>
    <p:sldId id="285" r:id="rId29"/>
    <p:sldId id="281" r:id="rId30"/>
    <p:sldId id="291" r:id="rId31"/>
    <p:sldId id="290" r:id="rId32"/>
    <p:sldId id="298" r:id="rId33"/>
    <p:sldId id="292" r:id="rId34"/>
    <p:sldId id="299" r:id="rId35"/>
    <p:sldId id="293" r:id="rId36"/>
    <p:sldId id="294"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987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279" autoAdjust="0"/>
  </p:normalViewPr>
  <p:slideViewPr>
    <p:cSldViewPr snapToGrid="0">
      <p:cViewPr varScale="1">
        <p:scale>
          <a:sx n="78" d="100"/>
          <a:sy n="78" d="100"/>
        </p:scale>
        <p:origin x="778" y="3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pic>
        <p:nvPicPr>
          <p:cNvPr id="8" name="Picture 7"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uk-UA" smtClean="0"/>
              <a:t>Зразок заголовка</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smtClean="0"/>
              <a:t>Клацніть, щоб редагувати стиль зразка підзаголовка</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3D499E0A-EFC3-4C3F-9125-393E0E7E5235}" type="datetimeFigureOut">
              <a:rPr lang="uk-UA" smtClean="0"/>
              <a:pPr/>
              <a:t>27.11.2023</a:t>
            </a:fld>
            <a:endParaRPr lang="uk-UA" dirty="0"/>
          </a:p>
        </p:txBody>
      </p:sp>
      <p:sp>
        <p:nvSpPr>
          <p:cNvPr id="5" name="Footer Placeholder 4"/>
          <p:cNvSpPr>
            <a:spLocks noGrp="1"/>
          </p:cNvSpPr>
          <p:nvPr>
            <p:ph type="ftr" sz="quarter" idx="11"/>
          </p:nvPr>
        </p:nvSpPr>
        <p:spPr>
          <a:xfrm>
            <a:off x="1371600" y="4323845"/>
            <a:ext cx="6400800" cy="365125"/>
          </a:xfrm>
        </p:spPr>
        <p:txBody>
          <a:bodyPr/>
          <a:lstStyle/>
          <a:p>
            <a:endParaRPr lang="uk-UA" dirty="0"/>
          </a:p>
        </p:txBody>
      </p:sp>
      <p:sp>
        <p:nvSpPr>
          <p:cNvPr id="6" name="Slide Number Placeholder 5"/>
          <p:cNvSpPr>
            <a:spLocks noGrp="1"/>
          </p:cNvSpPr>
          <p:nvPr>
            <p:ph type="sldNum" sz="quarter" idx="12"/>
          </p:nvPr>
        </p:nvSpPr>
        <p:spPr>
          <a:xfrm>
            <a:off x="8077200" y="1430866"/>
            <a:ext cx="2743200" cy="365125"/>
          </a:xfrm>
        </p:spPr>
        <p:txBody>
          <a:bodyPr/>
          <a:lstStyle/>
          <a:p>
            <a:fld id="{29C34D31-AADD-438C-ADFF-C5656F599D7E}" type="slidenum">
              <a:rPr lang="uk-UA" smtClean="0"/>
              <a:pPr/>
              <a:t>‹№›</a:t>
            </a:fld>
            <a:endParaRPr lang="uk-UA" dirty="0"/>
          </a:p>
        </p:txBody>
      </p:sp>
    </p:spTree>
    <p:extLst>
      <p:ext uri="{BB962C8B-B14F-4D97-AF65-F5344CB8AC3E}">
        <p14:creationId xmlns:p14="http://schemas.microsoft.com/office/powerpoint/2010/main" val="635854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і об’є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smtClean="0"/>
              <a:t>Зразок заголовка</a:t>
            </a:r>
            <a:endParaRPr lang="en-US" dirty="0"/>
          </a:p>
        </p:txBody>
      </p:sp>
      <p:sp>
        <p:nvSpPr>
          <p:cNvPr id="3" name="Content Placeholder 2"/>
          <p:cNvSpPr>
            <a:spLocks noGrp="1"/>
          </p:cNvSpPr>
          <p:nvPr>
            <p:ph idx="1"/>
          </p:nvPr>
        </p:nvSpPr>
        <p:spPr/>
        <p:txBody>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Date Placeholder 3"/>
          <p:cNvSpPr>
            <a:spLocks noGrp="1"/>
          </p:cNvSpPr>
          <p:nvPr>
            <p:ph type="dt" sz="half" idx="10"/>
          </p:nvPr>
        </p:nvSpPr>
        <p:spPr/>
        <p:txBody>
          <a:bodyPr/>
          <a:lstStyle/>
          <a:p>
            <a:fld id="{3D499E0A-EFC3-4C3F-9125-393E0E7E5235}" type="datetimeFigureOut">
              <a:rPr lang="uk-UA" smtClean="0"/>
              <a:pPr/>
              <a:t>27.11.2023</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29C34D31-AADD-438C-ADFF-C5656F599D7E}" type="slidenum">
              <a:rPr lang="uk-UA" smtClean="0"/>
              <a:pPr/>
              <a:t>‹№›</a:t>
            </a:fld>
            <a:endParaRPr lang="uk-UA" dirty="0"/>
          </a:p>
        </p:txBody>
      </p:sp>
    </p:spTree>
    <p:extLst>
      <p:ext uri="{BB962C8B-B14F-4D97-AF65-F5344CB8AC3E}">
        <p14:creationId xmlns:p14="http://schemas.microsoft.com/office/powerpoint/2010/main" val="3117680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озділу">
    <p:spTree>
      <p:nvGrpSpPr>
        <p:cNvPr id="1" name=""/>
        <p:cNvGrpSpPr/>
        <p:nvPr/>
      </p:nvGrpSpPr>
      <p:grpSpPr>
        <a:xfrm>
          <a:off x="0" y="0"/>
          <a:ext cx="0" cy="0"/>
          <a:chOff x="0" y="0"/>
          <a:chExt cx="0" cy="0"/>
        </a:xfrm>
      </p:grpSpPr>
      <p:pic>
        <p:nvPicPr>
          <p:cNvPr id="8" name="Picture 7"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uk-UA" smtClean="0"/>
              <a:t>Зразок заголовка</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uk-UA" smtClean="0"/>
              <a:t>Редагувати стиль зразка тексту</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3D499E0A-EFC3-4C3F-9125-393E0E7E5235}" type="datetimeFigureOut">
              <a:rPr lang="uk-UA" smtClean="0"/>
              <a:pPr/>
              <a:t>27.11.2023</a:t>
            </a:fld>
            <a:endParaRPr lang="uk-UA" dirty="0"/>
          </a:p>
        </p:txBody>
      </p:sp>
      <p:sp>
        <p:nvSpPr>
          <p:cNvPr id="5" name="Footer Placeholder 4"/>
          <p:cNvSpPr>
            <a:spLocks noGrp="1"/>
          </p:cNvSpPr>
          <p:nvPr>
            <p:ph type="ftr" sz="quarter" idx="11"/>
          </p:nvPr>
        </p:nvSpPr>
        <p:spPr>
          <a:xfrm>
            <a:off x="685800" y="381001"/>
            <a:ext cx="6991492" cy="364065"/>
          </a:xfrm>
        </p:spPr>
        <p:txBody>
          <a:bodyPr/>
          <a:lstStyle/>
          <a:p>
            <a:endParaRPr lang="uk-UA" dirty="0"/>
          </a:p>
        </p:txBody>
      </p:sp>
      <p:sp>
        <p:nvSpPr>
          <p:cNvPr id="6" name="Slide Number Placeholder 5"/>
          <p:cNvSpPr>
            <a:spLocks noGrp="1"/>
          </p:cNvSpPr>
          <p:nvPr>
            <p:ph type="sldNum" sz="quarter" idx="12"/>
          </p:nvPr>
        </p:nvSpPr>
        <p:spPr>
          <a:xfrm>
            <a:off x="10862452" y="381000"/>
            <a:ext cx="643748" cy="365125"/>
          </a:xfrm>
        </p:spPr>
        <p:txBody>
          <a:bodyPr/>
          <a:lstStyle/>
          <a:p>
            <a:fld id="{29C34D31-AADD-438C-ADFF-C5656F599D7E}" type="slidenum">
              <a:rPr lang="uk-UA" smtClean="0"/>
              <a:pPr/>
              <a:t>‹№›</a:t>
            </a:fld>
            <a:endParaRPr lang="uk-UA" dirty="0"/>
          </a:p>
        </p:txBody>
      </p:sp>
    </p:spTree>
    <p:extLst>
      <p:ext uri="{BB962C8B-B14F-4D97-AF65-F5344CB8AC3E}">
        <p14:creationId xmlns:p14="http://schemas.microsoft.com/office/powerpoint/2010/main" val="19544856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smtClean="0"/>
              <a:t>Зразок заголовка</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5" name="Date Placeholder 4"/>
          <p:cNvSpPr>
            <a:spLocks noGrp="1"/>
          </p:cNvSpPr>
          <p:nvPr>
            <p:ph type="dt" sz="half" idx="10"/>
          </p:nvPr>
        </p:nvSpPr>
        <p:spPr/>
        <p:txBody>
          <a:bodyPr/>
          <a:lstStyle/>
          <a:p>
            <a:fld id="{3D499E0A-EFC3-4C3F-9125-393E0E7E5235}" type="datetimeFigureOut">
              <a:rPr lang="uk-UA" smtClean="0"/>
              <a:pPr/>
              <a:t>27.11.2023</a:t>
            </a:fld>
            <a:endParaRPr lang="uk-UA" dirty="0"/>
          </a:p>
        </p:txBody>
      </p:sp>
      <p:sp>
        <p:nvSpPr>
          <p:cNvPr id="6" name="Footer Placeholder 5"/>
          <p:cNvSpPr>
            <a:spLocks noGrp="1"/>
          </p:cNvSpPr>
          <p:nvPr>
            <p:ph type="ftr" sz="quarter" idx="11"/>
          </p:nvPr>
        </p:nvSpPr>
        <p:spPr/>
        <p:txBody>
          <a:bodyPr/>
          <a:lstStyle/>
          <a:p>
            <a:endParaRPr lang="uk-UA" dirty="0"/>
          </a:p>
        </p:txBody>
      </p:sp>
      <p:sp>
        <p:nvSpPr>
          <p:cNvPr id="7" name="Slide Number Placeholder 6"/>
          <p:cNvSpPr>
            <a:spLocks noGrp="1"/>
          </p:cNvSpPr>
          <p:nvPr>
            <p:ph type="sldNum" sz="quarter" idx="12"/>
          </p:nvPr>
        </p:nvSpPr>
        <p:spPr/>
        <p:txBody>
          <a:bodyPr/>
          <a:lstStyle/>
          <a:p>
            <a:fld id="{29C34D31-AADD-438C-ADFF-C5656F599D7E}" type="slidenum">
              <a:rPr lang="uk-UA" smtClean="0"/>
              <a:pPr/>
              <a:t>‹№›</a:t>
            </a:fld>
            <a:endParaRPr lang="uk-UA" dirty="0"/>
          </a:p>
        </p:txBody>
      </p:sp>
    </p:spTree>
    <p:extLst>
      <p:ext uri="{BB962C8B-B14F-4D97-AF65-F5344CB8AC3E}">
        <p14:creationId xmlns:p14="http://schemas.microsoft.com/office/powerpoint/2010/main" val="27619701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uk-UA" smtClean="0"/>
              <a:t>Зразок заголовка</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Редагувати стиль зразка тексту</a:t>
            </a:r>
          </a:p>
        </p:txBody>
      </p:sp>
      <p:sp>
        <p:nvSpPr>
          <p:cNvPr id="4" name="Content Placeholder 3"/>
          <p:cNvSpPr>
            <a:spLocks noGrp="1"/>
          </p:cNvSpPr>
          <p:nvPr>
            <p:ph sz="half" idx="2"/>
          </p:nvPr>
        </p:nvSpPr>
        <p:spPr>
          <a:xfrm>
            <a:off x="685800" y="3132666"/>
            <a:ext cx="5311775" cy="3086019"/>
          </a:xfrm>
        </p:spPr>
        <p:txBody>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Редагувати стиль зразка тексту</a:t>
            </a:r>
          </a:p>
        </p:txBody>
      </p:sp>
      <p:sp>
        <p:nvSpPr>
          <p:cNvPr id="6" name="Content Placeholder 5"/>
          <p:cNvSpPr>
            <a:spLocks noGrp="1"/>
          </p:cNvSpPr>
          <p:nvPr>
            <p:ph sz="quarter" idx="4"/>
          </p:nvPr>
        </p:nvSpPr>
        <p:spPr>
          <a:xfrm>
            <a:off x="6172200" y="3132666"/>
            <a:ext cx="5334000" cy="3086019"/>
          </a:xfrm>
        </p:spPr>
        <p:txBody>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7" name="Date Placeholder 6"/>
          <p:cNvSpPr>
            <a:spLocks noGrp="1"/>
          </p:cNvSpPr>
          <p:nvPr>
            <p:ph type="dt" sz="half" idx="10"/>
          </p:nvPr>
        </p:nvSpPr>
        <p:spPr/>
        <p:txBody>
          <a:bodyPr/>
          <a:lstStyle/>
          <a:p>
            <a:fld id="{3D499E0A-EFC3-4C3F-9125-393E0E7E5235}" type="datetimeFigureOut">
              <a:rPr lang="uk-UA" smtClean="0"/>
              <a:pPr/>
              <a:t>27.11.2023</a:t>
            </a:fld>
            <a:endParaRPr lang="uk-UA" dirty="0"/>
          </a:p>
        </p:txBody>
      </p:sp>
      <p:sp>
        <p:nvSpPr>
          <p:cNvPr id="8" name="Footer Placeholder 7"/>
          <p:cNvSpPr>
            <a:spLocks noGrp="1"/>
          </p:cNvSpPr>
          <p:nvPr>
            <p:ph type="ftr" sz="quarter" idx="11"/>
          </p:nvPr>
        </p:nvSpPr>
        <p:spPr/>
        <p:txBody>
          <a:bodyPr/>
          <a:lstStyle/>
          <a:p>
            <a:endParaRPr lang="uk-UA" dirty="0"/>
          </a:p>
        </p:txBody>
      </p:sp>
      <p:sp>
        <p:nvSpPr>
          <p:cNvPr id="9" name="Slide Number Placeholder 8"/>
          <p:cNvSpPr>
            <a:spLocks noGrp="1"/>
          </p:cNvSpPr>
          <p:nvPr>
            <p:ph type="sldNum" sz="quarter" idx="12"/>
          </p:nvPr>
        </p:nvSpPr>
        <p:spPr/>
        <p:txBody>
          <a:bodyPr/>
          <a:lstStyle/>
          <a:p>
            <a:fld id="{29C34D31-AADD-438C-ADFF-C5656F599D7E}" type="slidenum">
              <a:rPr lang="uk-UA" smtClean="0"/>
              <a:pPr/>
              <a:t>‹№›</a:t>
            </a:fld>
            <a:endParaRPr lang="uk-UA" dirty="0"/>
          </a:p>
        </p:txBody>
      </p:sp>
    </p:spTree>
    <p:extLst>
      <p:ext uri="{BB962C8B-B14F-4D97-AF65-F5344CB8AC3E}">
        <p14:creationId xmlns:p14="http://schemas.microsoft.com/office/powerpoint/2010/main" val="29053861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smtClean="0"/>
              <a:t>Зразок заголовка</a:t>
            </a:r>
            <a:endParaRPr lang="en-US" dirty="0"/>
          </a:p>
        </p:txBody>
      </p:sp>
      <p:sp>
        <p:nvSpPr>
          <p:cNvPr id="3" name="Date Placeholder 2"/>
          <p:cNvSpPr>
            <a:spLocks noGrp="1"/>
          </p:cNvSpPr>
          <p:nvPr>
            <p:ph type="dt" sz="half" idx="10"/>
          </p:nvPr>
        </p:nvSpPr>
        <p:spPr/>
        <p:txBody>
          <a:bodyPr/>
          <a:lstStyle/>
          <a:p>
            <a:fld id="{3D499E0A-EFC3-4C3F-9125-393E0E7E5235}" type="datetimeFigureOut">
              <a:rPr lang="uk-UA" smtClean="0"/>
              <a:pPr/>
              <a:t>27.11.2023</a:t>
            </a:fld>
            <a:endParaRPr lang="uk-UA" dirty="0"/>
          </a:p>
        </p:txBody>
      </p:sp>
      <p:sp>
        <p:nvSpPr>
          <p:cNvPr id="4" name="Footer Placeholder 3"/>
          <p:cNvSpPr>
            <a:spLocks noGrp="1"/>
          </p:cNvSpPr>
          <p:nvPr>
            <p:ph type="ftr" sz="quarter" idx="11"/>
          </p:nvPr>
        </p:nvSpPr>
        <p:spPr/>
        <p:txBody>
          <a:bodyPr/>
          <a:lstStyle/>
          <a:p>
            <a:endParaRPr lang="uk-UA" dirty="0"/>
          </a:p>
        </p:txBody>
      </p:sp>
      <p:sp>
        <p:nvSpPr>
          <p:cNvPr id="5" name="Slide Number Placeholder 4"/>
          <p:cNvSpPr>
            <a:spLocks noGrp="1"/>
          </p:cNvSpPr>
          <p:nvPr>
            <p:ph type="sldNum" sz="quarter" idx="12"/>
          </p:nvPr>
        </p:nvSpPr>
        <p:spPr/>
        <p:txBody>
          <a:bodyPr/>
          <a:lstStyle/>
          <a:p>
            <a:fld id="{29C34D31-AADD-438C-ADFF-C5656F599D7E}" type="slidenum">
              <a:rPr lang="uk-UA" smtClean="0"/>
              <a:pPr/>
              <a:t>‹№›</a:t>
            </a:fld>
            <a:endParaRPr lang="uk-UA" dirty="0"/>
          </a:p>
        </p:txBody>
      </p:sp>
    </p:spTree>
    <p:extLst>
      <p:ext uri="{BB962C8B-B14F-4D97-AF65-F5344CB8AC3E}">
        <p14:creationId xmlns:p14="http://schemas.microsoft.com/office/powerpoint/2010/main" val="10322547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499E0A-EFC3-4C3F-9125-393E0E7E5235}" type="datetimeFigureOut">
              <a:rPr lang="uk-UA" smtClean="0"/>
              <a:pPr/>
              <a:t>27.11.2023</a:t>
            </a:fld>
            <a:endParaRPr lang="uk-UA" dirty="0"/>
          </a:p>
        </p:txBody>
      </p:sp>
      <p:sp>
        <p:nvSpPr>
          <p:cNvPr id="3" name="Footer Placeholder 2"/>
          <p:cNvSpPr>
            <a:spLocks noGrp="1"/>
          </p:cNvSpPr>
          <p:nvPr>
            <p:ph type="ftr" sz="quarter" idx="11"/>
          </p:nvPr>
        </p:nvSpPr>
        <p:spPr/>
        <p:txBody>
          <a:bodyPr/>
          <a:lstStyle/>
          <a:p>
            <a:endParaRPr lang="uk-UA" dirty="0"/>
          </a:p>
        </p:txBody>
      </p:sp>
      <p:sp>
        <p:nvSpPr>
          <p:cNvPr id="4" name="Slide Number Placeholder 3"/>
          <p:cNvSpPr>
            <a:spLocks noGrp="1"/>
          </p:cNvSpPr>
          <p:nvPr>
            <p:ph type="sldNum" sz="quarter" idx="12"/>
          </p:nvPr>
        </p:nvSpPr>
        <p:spPr/>
        <p:txBody>
          <a:bodyPr/>
          <a:lstStyle/>
          <a:p>
            <a:fld id="{29C34D31-AADD-438C-ADFF-C5656F599D7E}" type="slidenum">
              <a:rPr lang="uk-UA" smtClean="0"/>
              <a:pPr/>
              <a:t>‹№›</a:t>
            </a:fld>
            <a:endParaRPr lang="uk-UA" dirty="0"/>
          </a:p>
        </p:txBody>
      </p:sp>
    </p:spTree>
    <p:extLst>
      <p:ext uri="{BB962C8B-B14F-4D97-AF65-F5344CB8AC3E}">
        <p14:creationId xmlns:p14="http://schemas.microsoft.com/office/powerpoint/2010/main" val="38016237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uk-UA" smtClean="0"/>
              <a:t>Зразок заголовка</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smtClean="0"/>
              <a:t>Редагувати стиль зразка тексту</a:t>
            </a:r>
          </a:p>
        </p:txBody>
      </p:sp>
      <p:sp>
        <p:nvSpPr>
          <p:cNvPr id="5" name="Date Placeholder 4"/>
          <p:cNvSpPr>
            <a:spLocks noGrp="1"/>
          </p:cNvSpPr>
          <p:nvPr>
            <p:ph type="dt" sz="half" idx="10"/>
          </p:nvPr>
        </p:nvSpPr>
        <p:spPr/>
        <p:txBody>
          <a:bodyPr/>
          <a:lstStyle/>
          <a:p>
            <a:fld id="{3D499E0A-EFC3-4C3F-9125-393E0E7E5235}" type="datetimeFigureOut">
              <a:rPr lang="uk-UA" smtClean="0"/>
              <a:pPr/>
              <a:t>27.11.2023</a:t>
            </a:fld>
            <a:endParaRPr lang="uk-UA" dirty="0"/>
          </a:p>
        </p:txBody>
      </p:sp>
      <p:sp>
        <p:nvSpPr>
          <p:cNvPr id="6" name="Footer Placeholder 5"/>
          <p:cNvSpPr>
            <a:spLocks noGrp="1"/>
          </p:cNvSpPr>
          <p:nvPr>
            <p:ph type="ftr" sz="quarter" idx="11"/>
          </p:nvPr>
        </p:nvSpPr>
        <p:spPr/>
        <p:txBody>
          <a:bodyPr/>
          <a:lstStyle/>
          <a:p>
            <a:endParaRPr lang="uk-UA" dirty="0"/>
          </a:p>
        </p:txBody>
      </p:sp>
      <p:sp>
        <p:nvSpPr>
          <p:cNvPr id="7" name="Slide Number Placeholder 6"/>
          <p:cNvSpPr>
            <a:spLocks noGrp="1"/>
          </p:cNvSpPr>
          <p:nvPr>
            <p:ph type="sldNum" sz="quarter" idx="12"/>
          </p:nvPr>
        </p:nvSpPr>
        <p:spPr/>
        <p:txBody>
          <a:bodyPr/>
          <a:lstStyle/>
          <a:p>
            <a:fld id="{29C34D31-AADD-438C-ADFF-C5656F599D7E}" type="slidenum">
              <a:rPr lang="uk-UA" smtClean="0"/>
              <a:pPr/>
              <a:t>‹№›</a:t>
            </a:fld>
            <a:endParaRPr lang="uk-UA" dirty="0"/>
          </a:p>
        </p:txBody>
      </p:sp>
    </p:spTree>
    <p:extLst>
      <p:ext uri="{BB962C8B-B14F-4D97-AF65-F5344CB8AC3E}">
        <p14:creationId xmlns:p14="http://schemas.microsoft.com/office/powerpoint/2010/main" val="32905185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Зображення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uk-UA" smtClean="0"/>
              <a:t>Зразок заголовка</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uk-UA" dirty="0" smtClean="0"/>
              <a:t>Клацніть піктограму, щоб додати зображення</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smtClean="0"/>
              <a:t>Редагувати стиль зразка тексту</a:t>
            </a:r>
          </a:p>
        </p:txBody>
      </p:sp>
      <p:sp>
        <p:nvSpPr>
          <p:cNvPr id="5" name="Date Placeholder 4"/>
          <p:cNvSpPr>
            <a:spLocks noGrp="1"/>
          </p:cNvSpPr>
          <p:nvPr>
            <p:ph type="dt" sz="half" idx="10"/>
          </p:nvPr>
        </p:nvSpPr>
        <p:spPr/>
        <p:txBody>
          <a:bodyPr/>
          <a:lstStyle/>
          <a:p>
            <a:fld id="{3D499E0A-EFC3-4C3F-9125-393E0E7E5235}" type="datetimeFigureOut">
              <a:rPr lang="uk-UA" smtClean="0"/>
              <a:pPr/>
              <a:t>27.11.2023</a:t>
            </a:fld>
            <a:endParaRPr lang="uk-UA" dirty="0"/>
          </a:p>
        </p:txBody>
      </p:sp>
      <p:sp>
        <p:nvSpPr>
          <p:cNvPr id="6" name="Footer Placeholder 5"/>
          <p:cNvSpPr>
            <a:spLocks noGrp="1"/>
          </p:cNvSpPr>
          <p:nvPr>
            <p:ph type="ftr" sz="quarter" idx="11"/>
          </p:nvPr>
        </p:nvSpPr>
        <p:spPr/>
        <p:txBody>
          <a:bodyPr/>
          <a:lstStyle/>
          <a:p>
            <a:endParaRPr lang="uk-UA" dirty="0"/>
          </a:p>
        </p:txBody>
      </p:sp>
      <p:sp>
        <p:nvSpPr>
          <p:cNvPr id="7" name="Slide Number Placeholder 6"/>
          <p:cNvSpPr>
            <a:spLocks noGrp="1"/>
          </p:cNvSpPr>
          <p:nvPr>
            <p:ph type="sldNum" sz="quarter" idx="12"/>
          </p:nvPr>
        </p:nvSpPr>
        <p:spPr/>
        <p:txBody>
          <a:bodyPr/>
          <a:lstStyle/>
          <a:p>
            <a:fld id="{29C34D31-AADD-438C-ADFF-C5656F599D7E}" type="slidenum">
              <a:rPr lang="uk-UA" smtClean="0"/>
              <a:pPr/>
              <a:t>‹№›</a:t>
            </a:fld>
            <a:endParaRPr lang="uk-UA" dirty="0"/>
          </a:p>
        </p:txBody>
      </p:sp>
    </p:spTree>
    <p:extLst>
      <p:ext uri="{BB962C8B-B14F-4D97-AF65-F5344CB8AC3E}">
        <p14:creationId xmlns:p14="http://schemas.microsoft.com/office/powerpoint/2010/main" val="41353504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 фотографія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uk-UA" smtClean="0"/>
              <a:t>Зразок заголовка</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uk-UA" dirty="0" smtClean="0"/>
              <a:t>Клацніть піктограму, щоб додати зображення</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smtClean="0"/>
              <a:t>Редагувати стиль зразка тексту</a:t>
            </a:r>
          </a:p>
        </p:txBody>
      </p:sp>
      <p:sp>
        <p:nvSpPr>
          <p:cNvPr id="5" name="Date Placeholder 4"/>
          <p:cNvSpPr>
            <a:spLocks noGrp="1"/>
          </p:cNvSpPr>
          <p:nvPr>
            <p:ph type="dt" sz="half" idx="10"/>
          </p:nvPr>
        </p:nvSpPr>
        <p:spPr/>
        <p:txBody>
          <a:bodyPr/>
          <a:lstStyle/>
          <a:p>
            <a:fld id="{3D499E0A-EFC3-4C3F-9125-393E0E7E5235}" type="datetimeFigureOut">
              <a:rPr lang="uk-UA" smtClean="0"/>
              <a:pPr/>
              <a:t>27.11.2023</a:t>
            </a:fld>
            <a:endParaRPr lang="uk-UA" dirty="0"/>
          </a:p>
        </p:txBody>
      </p:sp>
      <p:sp>
        <p:nvSpPr>
          <p:cNvPr id="6" name="Footer Placeholder 5"/>
          <p:cNvSpPr>
            <a:spLocks noGrp="1"/>
          </p:cNvSpPr>
          <p:nvPr>
            <p:ph type="ftr" sz="quarter" idx="11"/>
          </p:nvPr>
        </p:nvSpPr>
        <p:spPr/>
        <p:txBody>
          <a:bodyPr/>
          <a:lstStyle/>
          <a:p>
            <a:endParaRPr lang="uk-UA" dirty="0"/>
          </a:p>
        </p:txBody>
      </p:sp>
      <p:sp>
        <p:nvSpPr>
          <p:cNvPr id="7" name="Slide Number Placeholder 6"/>
          <p:cNvSpPr>
            <a:spLocks noGrp="1"/>
          </p:cNvSpPr>
          <p:nvPr>
            <p:ph type="sldNum" sz="quarter" idx="12"/>
          </p:nvPr>
        </p:nvSpPr>
        <p:spPr/>
        <p:txBody>
          <a:bodyPr/>
          <a:lstStyle/>
          <a:p>
            <a:fld id="{29C34D31-AADD-438C-ADFF-C5656F599D7E}" type="slidenum">
              <a:rPr lang="uk-UA" smtClean="0"/>
              <a:pPr/>
              <a:t>‹№›</a:t>
            </a:fld>
            <a:endParaRPr lang="uk-UA" dirty="0"/>
          </a:p>
        </p:txBody>
      </p:sp>
    </p:spTree>
    <p:extLst>
      <p:ext uri="{BB962C8B-B14F-4D97-AF65-F5344CB8AC3E}">
        <p14:creationId xmlns:p14="http://schemas.microsoft.com/office/powerpoint/2010/main" val="27995582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Назва та підпис">
    <p:spTree>
      <p:nvGrpSpPr>
        <p:cNvPr id="1" name=""/>
        <p:cNvGrpSpPr/>
        <p:nvPr/>
      </p:nvGrpSpPr>
      <p:grpSpPr>
        <a:xfrm>
          <a:off x="0" y="0"/>
          <a:ext cx="0" cy="0"/>
          <a:chOff x="0" y="0"/>
          <a:chExt cx="0" cy="0"/>
        </a:xfrm>
      </p:grpSpPr>
      <p:pic>
        <p:nvPicPr>
          <p:cNvPr id="9" name="Picture 8"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uk-UA" smtClean="0"/>
              <a:t>Зразок заголовка</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smtClean="0"/>
              <a:t>Редагувати стиль зразка тексту</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3D499E0A-EFC3-4C3F-9125-393E0E7E5235}" type="datetimeFigureOut">
              <a:rPr lang="uk-UA" smtClean="0"/>
              <a:pPr/>
              <a:t>27.11.2023</a:t>
            </a:fld>
            <a:endParaRPr lang="uk-UA" dirty="0"/>
          </a:p>
        </p:txBody>
      </p:sp>
      <p:sp>
        <p:nvSpPr>
          <p:cNvPr id="6" name="Footer Placeholder 5"/>
          <p:cNvSpPr>
            <a:spLocks noGrp="1"/>
          </p:cNvSpPr>
          <p:nvPr>
            <p:ph type="ftr" sz="quarter" idx="11"/>
          </p:nvPr>
        </p:nvSpPr>
        <p:spPr>
          <a:xfrm>
            <a:off x="685800" y="379941"/>
            <a:ext cx="6991492" cy="365125"/>
          </a:xfrm>
        </p:spPr>
        <p:txBody>
          <a:bodyPr/>
          <a:lstStyle/>
          <a:p>
            <a:endParaRPr lang="uk-UA" dirty="0"/>
          </a:p>
        </p:txBody>
      </p:sp>
      <p:sp>
        <p:nvSpPr>
          <p:cNvPr id="7" name="Slide Number Placeholder 6"/>
          <p:cNvSpPr>
            <a:spLocks noGrp="1"/>
          </p:cNvSpPr>
          <p:nvPr>
            <p:ph type="sldNum" sz="quarter" idx="12"/>
          </p:nvPr>
        </p:nvSpPr>
        <p:spPr>
          <a:xfrm>
            <a:off x="10862452" y="381000"/>
            <a:ext cx="643748" cy="365125"/>
          </a:xfrm>
        </p:spPr>
        <p:txBody>
          <a:bodyPr/>
          <a:lstStyle/>
          <a:p>
            <a:fld id="{29C34D31-AADD-438C-ADFF-C5656F599D7E}" type="slidenum">
              <a:rPr lang="uk-UA" smtClean="0"/>
              <a:pPr/>
              <a:t>‹№›</a:t>
            </a:fld>
            <a:endParaRPr lang="uk-UA" dirty="0"/>
          </a:p>
        </p:txBody>
      </p:sp>
    </p:spTree>
    <p:extLst>
      <p:ext uri="{BB962C8B-B14F-4D97-AF65-F5344CB8AC3E}">
        <p14:creationId xmlns:p14="http://schemas.microsoft.com/office/powerpoint/2010/main" val="17283707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Цитата з підписом">
    <p:spTree>
      <p:nvGrpSpPr>
        <p:cNvPr id="1" name=""/>
        <p:cNvGrpSpPr/>
        <p:nvPr/>
      </p:nvGrpSpPr>
      <p:grpSpPr>
        <a:xfrm>
          <a:off x="0" y="0"/>
          <a:ext cx="0" cy="0"/>
          <a:chOff x="0" y="0"/>
          <a:chExt cx="0" cy="0"/>
        </a:xfrm>
      </p:grpSpPr>
      <p:pic>
        <p:nvPicPr>
          <p:cNvPr id="11" name="Picture 10"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uk-UA" smtClean="0"/>
              <a:t>Зразок заголовка</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smtClean="0"/>
              <a:t>Редагувати стиль зразка тексту</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smtClean="0"/>
              <a:t>Редагувати стиль зразка тексту</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3D499E0A-EFC3-4C3F-9125-393E0E7E5235}" type="datetimeFigureOut">
              <a:rPr lang="uk-UA" smtClean="0"/>
              <a:pPr/>
              <a:t>27.11.2023</a:t>
            </a:fld>
            <a:endParaRPr lang="uk-UA" dirty="0"/>
          </a:p>
        </p:txBody>
      </p:sp>
      <p:sp>
        <p:nvSpPr>
          <p:cNvPr id="6" name="Footer Placeholder 5"/>
          <p:cNvSpPr>
            <a:spLocks noGrp="1"/>
          </p:cNvSpPr>
          <p:nvPr>
            <p:ph type="ftr" sz="quarter" idx="11"/>
          </p:nvPr>
        </p:nvSpPr>
        <p:spPr>
          <a:xfrm>
            <a:off x="685800" y="379941"/>
            <a:ext cx="6991492" cy="365125"/>
          </a:xfrm>
        </p:spPr>
        <p:txBody>
          <a:bodyPr/>
          <a:lstStyle/>
          <a:p>
            <a:endParaRPr lang="uk-UA" dirty="0"/>
          </a:p>
        </p:txBody>
      </p:sp>
      <p:sp>
        <p:nvSpPr>
          <p:cNvPr id="7" name="Slide Number Placeholder 6"/>
          <p:cNvSpPr>
            <a:spLocks noGrp="1"/>
          </p:cNvSpPr>
          <p:nvPr>
            <p:ph type="sldNum" sz="quarter" idx="12"/>
          </p:nvPr>
        </p:nvSpPr>
        <p:spPr>
          <a:xfrm>
            <a:off x="10862452" y="381000"/>
            <a:ext cx="643748" cy="365125"/>
          </a:xfrm>
        </p:spPr>
        <p:txBody>
          <a:bodyPr/>
          <a:lstStyle/>
          <a:p>
            <a:fld id="{29C34D31-AADD-438C-ADFF-C5656F599D7E}" type="slidenum">
              <a:rPr lang="uk-UA" smtClean="0"/>
              <a:pPr/>
              <a:t>‹№›</a:t>
            </a:fld>
            <a:endParaRPr lang="uk-UA"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1736054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Картка назви">
    <p:spTree>
      <p:nvGrpSpPr>
        <p:cNvPr id="1" name=""/>
        <p:cNvGrpSpPr/>
        <p:nvPr/>
      </p:nvGrpSpPr>
      <p:grpSpPr>
        <a:xfrm>
          <a:off x="0" y="0"/>
          <a:ext cx="0" cy="0"/>
          <a:chOff x="0" y="0"/>
          <a:chExt cx="0" cy="0"/>
        </a:xfrm>
      </p:grpSpPr>
      <p:pic>
        <p:nvPicPr>
          <p:cNvPr id="8" name="Picture 7"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uk-UA" smtClean="0"/>
              <a:t>Зразок заголовка</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smtClean="0"/>
              <a:t>Редагувати стиль зразка тексту</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3D499E0A-EFC3-4C3F-9125-393E0E7E5235}" type="datetimeFigureOut">
              <a:rPr lang="uk-UA" smtClean="0"/>
              <a:pPr/>
              <a:t>27.11.2023</a:t>
            </a:fld>
            <a:endParaRPr lang="uk-UA" dirty="0"/>
          </a:p>
        </p:txBody>
      </p:sp>
      <p:sp>
        <p:nvSpPr>
          <p:cNvPr id="6" name="Footer Placeholder 5"/>
          <p:cNvSpPr>
            <a:spLocks noGrp="1"/>
          </p:cNvSpPr>
          <p:nvPr>
            <p:ph type="ftr" sz="quarter" idx="11"/>
          </p:nvPr>
        </p:nvSpPr>
        <p:spPr>
          <a:xfrm>
            <a:off x="685800" y="378883"/>
            <a:ext cx="6991492" cy="365125"/>
          </a:xfrm>
        </p:spPr>
        <p:txBody>
          <a:bodyPr/>
          <a:lstStyle/>
          <a:p>
            <a:endParaRPr lang="uk-UA" dirty="0"/>
          </a:p>
        </p:txBody>
      </p:sp>
      <p:sp>
        <p:nvSpPr>
          <p:cNvPr id="7" name="Slide Number Placeholder 6"/>
          <p:cNvSpPr>
            <a:spLocks noGrp="1"/>
          </p:cNvSpPr>
          <p:nvPr>
            <p:ph type="sldNum" sz="quarter" idx="12"/>
          </p:nvPr>
        </p:nvSpPr>
        <p:spPr>
          <a:xfrm>
            <a:off x="10862452" y="381000"/>
            <a:ext cx="643748" cy="365125"/>
          </a:xfrm>
        </p:spPr>
        <p:txBody>
          <a:bodyPr/>
          <a:lstStyle/>
          <a:p>
            <a:fld id="{29C34D31-AADD-438C-ADFF-C5656F599D7E}" type="slidenum">
              <a:rPr lang="uk-UA" smtClean="0"/>
              <a:pPr/>
              <a:t>‹№›</a:t>
            </a:fld>
            <a:endParaRPr lang="uk-UA" dirty="0"/>
          </a:p>
        </p:txBody>
      </p:sp>
    </p:spTree>
    <p:extLst>
      <p:ext uri="{BB962C8B-B14F-4D97-AF65-F5344CB8AC3E}">
        <p14:creationId xmlns:p14="http://schemas.microsoft.com/office/powerpoint/2010/main" val="276470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uk-UA" smtClean="0"/>
              <a:t>Зразок заголовка</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Редагувати стиль зразка тексту</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Редагувати стиль зразка тексту</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Редагувати стиль зразка тексту</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Редагувати стиль зразка тексту</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Редагувати стиль зразка тексту</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Редагувати стиль зразка тексту</a:t>
            </a:r>
          </a:p>
        </p:txBody>
      </p:sp>
      <p:sp>
        <p:nvSpPr>
          <p:cNvPr id="3" name="Date Placeholder 2"/>
          <p:cNvSpPr>
            <a:spLocks noGrp="1"/>
          </p:cNvSpPr>
          <p:nvPr>
            <p:ph type="dt" sz="half" idx="10"/>
          </p:nvPr>
        </p:nvSpPr>
        <p:spPr/>
        <p:txBody>
          <a:bodyPr/>
          <a:lstStyle/>
          <a:p>
            <a:fld id="{3D499E0A-EFC3-4C3F-9125-393E0E7E5235}" type="datetimeFigureOut">
              <a:rPr lang="uk-UA" smtClean="0"/>
              <a:pPr/>
              <a:t>27.11.2023</a:t>
            </a:fld>
            <a:endParaRPr lang="uk-UA" dirty="0"/>
          </a:p>
        </p:txBody>
      </p:sp>
      <p:sp>
        <p:nvSpPr>
          <p:cNvPr id="4" name="Footer Placeholder 3"/>
          <p:cNvSpPr>
            <a:spLocks noGrp="1"/>
          </p:cNvSpPr>
          <p:nvPr>
            <p:ph type="ftr" sz="quarter" idx="11"/>
          </p:nvPr>
        </p:nvSpPr>
        <p:spPr/>
        <p:txBody>
          <a:bodyPr/>
          <a:lstStyle/>
          <a:p>
            <a:endParaRPr lang="uk-UA" dirty="0"/>
          </a:p>
        </p:txBody>
      </p:sp>
      <p:sp>
        <p:nvSpPr>
          <p:cNvPr id="5" name="Slide Number Placeholder 4"/>
          <p:cNvSpPr>
            <a:spLocks noGrp="1"/>
          </p:cNvSpPr>
          <p:nvPr>
            <p:ph type="sldNum" sz="quarter" idx="12"/>
          </p:nvPr>
        </p:nvSpPr>
        <p:spPr/>
        <p:txBody>
          <a:bodyPr/>
          <a:lstStyle/>
          <a:p>
            <a:fld id="{29C34D31-AADD-438C-ADFF-C5656F599D7E}" type="slidenum">
              <a:rPr lang="uk-UA" smtClean="0"/>
              <a:pPr/>
              <a:t>‹№›</a:t>
            </a:fld>
            <a:endParaRPr lang="uk-UA" dirty="0"/>
          </a:p>
        </p:txBody>
      </p:sp>
    </p:spTree>
    <p:extLst>
      <p:ext uri="{BB962C8B-B14F-4D97-AF65-F5344CB8AC3E}">
        <p14:creationId xmlns:p14="http://schemas.microsoft.com/office/powerpoint/2010/main" val="5871985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колонки з малюнками">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uk-UA" smtClean="0"/>
              <a:t>Зразок заголовка</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Редагувати стиль зразка тексту</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dirty="0" smtClean="0"/>
              <a:t>Клацніть піктограму, щоб додати зображення</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Редагувати стиль зразка тексту</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Редагувати стиль зразка тексту</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dirty="0" smtClean="0"/>
              <a:t>Клацніть піктограму, щоб додати зображення</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Редагувати стиль зразка тексту</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Редагувати стиль зразка тексту</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dirty="0" smtClean="0"/>
              <a:t>Клацніть піктограму, щоб додати зображення</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Редагувати стиль зразка тексту</a:t>
            </a:r>
          </a:p>
        </p:txBody>
      </p:sp>
      <p:sp>
        <p:nvSpPr>
          <p:cNvPr id="3" name="Date Placeholder 2"/>
          <p:cNvSpPr>
            <a:spLocks noGrp="1"/>
          </p:cNvSpPr>
          <p:nvPr>
            <p:ph type="dt" sz="half" idx="10"/>
          </p:nvPr>
        </p:nvSpPr>
        <p:spPr/>
        <p:txBody>
          <a:bodyPr/>
          <a:lstStyle/>
          <a:p>
            <a:fld id="{3D499E0A-EFC3-4C3F-9125-393E0E7E5235}" type="datetimeFigureOut">
              <a:rPr lang="uk-UA" smtClean="0"/>
              <a:pPr/>
              <a:t>27.11.2023</a:t>
            </a:fld>
            <a:endParaRPr lang="uk-UA" dirty="0"/>
          </a:p>
        </p:txBody>
      </p:sp>
      <p:sp>
        <p:nvSpPr>
          <p:cNvPr id="4" name="Footer Placeholder 3"/>
          <p:cNvSpPr>
            <a:spLocks noGrp="1"/>
          </p:cNvSpPr>
          <p:nvPr>
            <p:ph type="ftr" sz="quarter" idx="11"/>
          </p:nvPr>
        </p:nvSpPr>
        <p:spPr/>
        <p:txBody>
          <a:bodyPr/>
          <a:lstStyle/>
          <a:p>
            <a:endParaRPr lang="uk-UA" dirty="0"/>
          </a:p>
        </p:txBody>
      </p:sp>
      <p:sp>
        <p:nvSpPr>
          <p:cNvPr id="5" name="Slide Number Placeholder 4"/>
          <p:cNvSpPr>
            <a:spLocks noGrp="1"/>
          </p:cNvSpPr>
          <p:nvPr>
            <p:ph type="sldNum" sz="quarter" idx="12"/>
          </p:nvPr>
        </p:nvSpPr>
        <p:spPr/>
        <p:txBody>
          <a:bodyPr/>
          <a:lstStyle/>
          <a:p>
            <a:fld id="{29C34D31-AADD-438C-ADFF-C5656F599D7E}" type="slidenum">
              <a:rPr lang="uk-UA" smtClean="0"/>
              <a:pPr/>
              <a:t>‹№›</a:t>
            </a:fld>
            <a:endParaRPr lang="uk-UA" dirty="0"/>
          </a:p>
        </p:txBody>
      </p:sp>
    </p:spTree>
    <p:extLst>
      <p:ext uri="{BB962C8B-B14F-4D97-AF65-F5344CB8AC3E}">
        <p14:creationId xmlns:p14="http://schemas.microsoft.com/office/powerpoint/2010/main" val="2947496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smtClean="0"/>
              <a:t>Зразок заголовка</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Date Placeholder 3"/>
          <p:cNvSpPr>
            <a:spLocks noGrp="1"/>
          </p:cNvSpPr>
          <p:nvPr>
            <p:ph type="dt" sz="half" idx="10"/>
          </p:nvPr>
        </p:nvSpPr>
        <p:spPr/>
        <p:txBody>
          <a:bodyPr/>
          <a:lstStyle/>
          <a:p>
            <a:fld id="{3D499E0A-EFC3-4C3F-9125-393E0E7E5235}" type="datetimeFigureOut">
              <a:rPr lang="uk-UA" smtClean="0"/>
              <a:pPr/>
              <a:t>27.11.2023</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29C34D31-AADD-438C-ADFF-C5656F599D7E}" type="slidenum">
              <a:rPr lang="uk-UA" smtClean="0"/>
              <a:pPr/>
              <a:t>‹№›</a:t>
            </a:fld>
            <a:endParaRPr lang="uk-UA" dirty="0"/>
          </a:p>
        </p:txBody>
      </p:sp>
    </p:spTree>
    <p:extLst>
      <p:ext uri="{BB962C8B-B14F-4D97-AF65-F5344CB8AC3E}">
        <p14:creationId xmlns:p14="http://schemas.microsoft.com/office/powerpoint/2010/main" val="35633618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ий заголовок і текст">
    <p:spTree>
      <p:nvGrpSpPr>
        <p:cNvPr id="1" name=""/>
        <p:cNvGrpSpPr/>
        <p:nvPr/>
      </p:nvGrpSpPr>
      <p:grpSpPr>
        <a:xfrm>
          <a:off x="0" y="0"/>
          <a:ext cx="0" cy="0"/>
          <a:chOff x="0" y="0"/>
          <a:chExt cx="0" cy="0"/>
        </a:xfrm>
      </p:grpSpPr>
      <p:pic>
        <p:nvPicPr>
          <p:cNvPr id="9" name="Picture 8"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uk-UA" smtClean="0"/>
              <a:t>Зразок заголовка</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3D499E0A-EFC3-4C3F-9125-393E0E7E5235}" type="datetimeFigureOut">
              <a:rPr lang="uk-UA" smtClean="0"/>
              <a:pPr/>
              <a:t>27.11.2023</a:t>
            </a:fld>
            <a:endParaRPr lang="uk-UA" dirty="0"/>
          </a:p>
        </p:txBody>
      </p:sp>
      <p:sp>
        <p:nvSpPr>
          <p:cNvPr id="5" name="Footer Placeholder 4"/>
          <p:cNvSpPr>
            <a:spLocks noGrp="1"/>
          </p:cNvSpPr>
          <p:nvPr>
            <p:ph type="ftr" sz="quarter" idx="11"/>
          </p:nvPr>
        </p:nvSpPr>
        <p:spPr>
          <a:xfrm>
            <a:off x="685800" y="381000"/>
            <a:ext cx="6991492" cy="365125"/>
          </a:xfrm>
        </p:spPr>
        <p:txBody>
          <a:bodyPr/>
          <a:lstStyle/>
          <a:p>
            <a:endParaRPr lang="uk-UA" dirty="0"/>
          </a:p>
        </p:txBody>
      </p:sp>
      <p:sp>
        <p:nvSpPr>
          <p:cNvPr id="6" name="Slide Number Placeholder 5"/>
          <p:cNvSpPr>
            <a:spLocks noGrp="1"/>
          </p:cNvSpPr>
          <p:nvPr>
            <p:ph type="sldNum" sz="quarter" idx="12"/>
          </p:nvPr>
        </p:nvSpPr>
        <p:spPr>
          <a:xfrm>
            <a:off x="10862452" y="381000"/>
            <a:ext cx="643748" cy="365125"/>
          </a:xfrm>
        </p:spPr>
        <p:txBody>
          <a:bodyPr/>
          <a:lstStyle/>
          <a:p>
            <a:fld id="{29C34D31-AADD-438C-ADFF-C5656F599D7E}" type="slidenum">
              <a:rPr lang="uk-UA" smtClean="0"/>
              <a:pPr/>
              <a:t>‹№›</a:t>
            </a:fld>
            <a:endParaRPr lang="uk-UA" dirty="0"/>
          </a:p>
        </p:txBody>
      </p:sp>
    </p:spTree>
    <p:extLst>
      <p:ext uri="{BB962C8B-B14F-4D97-AF65-F5344CB8AC3E}">
        <p14:creationId xmlns:p14="http://schemas.microsoft.com/office/powerpoint/2010/main" val="37473053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1-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uk-UA" smtClean="0"/>
              <a:t>Зразок заголовка</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3D499E0A-EFC3-4C3F-9125-393E0E7E5235}" type="datetimeFigureOut">
              <a:rPr lang="uk-UA" smtClean="0"/>
              <a:pPr/>
              <a:t>27.11.2023</a:t>
            </a:fld>
            <a:endParaRPr lang="uk-UA"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uk-UA"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29C34D31-AADD-438C-ADFF-C5656F599D7E}" type="slidenum">
              <a:rPr lang="uk-UA" smtClean="0"/>
              <a:pPr/>
              <a:t>‹№›</a:t>
            </a:fld>
            <a:endParaRPr lang="uk-UA" dirty="0"/>
          </a:p>
        </p:txBody>
      </p:sp>
    </p:spTree>
    <p:extLst>
      <p:ext uri="{BB962C8B-B14F-4D97-AF65-F5344CB8AC3E}">
        <p14:creationId xmlns:p14="http://schemas.microsoft.com/office/powerpoint/2010/main" val="628345384"/>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 Id="rId9" Type="http://schemas.openxmlformats.org/officeDocument/2006/relationships/image" Target="../media/image10.jpe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3.jpe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xml"/><Relationship Id="rId5" Type="http://schemas.openxmlformats.org/officeDocument/2006/relationships/image" Target="../media/image18.jpeg"/><Relationship Id="rId4" Type="http://schemas.openxmlformats.org/officeDocument/2006/relationships/image" Target="../media/image17.jpeg"/></Relationships>
</file>

<file path=ppt/slides/_rels/slide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xml"/><Relationship Id="rId4" Type="http://schemas.openxmlformats.org/officeDocument/2006/relationships/image" Target="../media/image25.jpeg"/></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1.xml"/><Relationship Id="rId4" Type="http://schemas.openxmlformats.org/officeDocument/2006/relationships/image" Target="../media/image28.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1.xml"/><Relationship Id="rId4" Type="http://schemas.openxmlformats.org/officeDocument/2006/relationships/image" Target="../media/image32.jpeg"/></Relationships>
</file>

<file path=ppt/slides/_rels/slide1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google.com/url?sa=t&amp;rct=j&amp;q=&amp;esrc=s&amp;source=web&amp;cd=&amp;cad=rja&amp;uact=8&amp;ved=2ahUKEwjNprXtmciCAxXcX_EDHYJsDGwQFnoECBoQAQ&amp;url=https://uk.wikipedia.org/wiki/%D0%9F%D1%96%D1%80%D0%B0%D0%BC%D1%96%D0%B4%D0%B0_%D0%BF%D0%BE%D1%82%D1%80%D0%B5%D0%B1_%D0%90%D0%B1%D1%80%D0%B0%D0%B3%D0%B0%D0%BC%D0%B0_%D0%9C%D0%B0%D1%81%D0%BB%D0%BE%D1%83&amp;usg=AOvVaw2X0tOTfQxISNa6JssSYpaN&amp;opi=89978449" TargetMode="External"/><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3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кутник 3"/>
          <p:cNvSpPr/>
          <p:nvPr/>
        </p:nvSpPr>
        <p:spPr>
          <a:xfrm>
            <a:off x="217250" y="153840"/>
            <a:ext cx="11974749" cy="120032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r>
              <a:rPr lang="uk-UA" sz="2400" b="1" dirty="0">
                <a:solidFill>
                  <a:srgbClr val="FFFF00"/>
                </a:solidFill>
                <a:latin typeface="Times New Roman" panose="02020603050405020304" pitchFamily="18" charset="0"/>
                <a:ea typeface="Microsoft YaHei" panose="020B0503020204020204" pitchFamily="34" charset="-122"/>
                <a:cs typeface="Times New Roman" panose="02020603050405020304" pitchFamily="18" charset="0"/>
              </a:rPr>
              <a:t>Одеський національний медичний університет</a:t>
            </a:r>
            <a:endParaRPr lang="uk-UA" sz="2400" dirty="0">
              <a:solidFill>
                <a:srgbClr val="FFFF00"/>
              </a:solidFill>
              <a:latin typeface="Times New Roman" panose="02020603050405020304" pitchFamily="18" charset="0"/>
              <a:ea typeface="Microsoft YaHei" panose="020B0503020204020204" pitchFamily="34" charset="-122"/>
              <a:cs typeface="Times New Roman" panose="02020603050405020304" pitchFamily="18" charset="0"/>
            </a:endParaRPr>
          </a:p>
          <a:p>
            <a:pPr algn="ctr"/>
            <a:r>
              <a:rPr lang="uk-UA" sz="2400" b="1" i="1" dirty="0">
                <a:solidFill>
                  <a:srgbClr val="FFFF00"/>
                </a:solidFill>
                <a:latin typeface="Times New Roman" panose="02020603050405020304" pitchFamily="18" charset="0"/>
                <a:ea typeface="Microsoft YaHei" panose="020B0503020204020204" pitchFamily="34" charset="-122"/>
                <a:cs typeface="Times New Roman" panose="02020603050405020304" pitchFamily="18" charset="0"/>
              </a:rPr>
              <a:t>Кафедра фізичної реабілітації, спортивної медицини</a:t>
            </a:r>
            <a:r>
              <a:rPr lang="en-US" sz="2400" b="1" i="1" dirty="0">
                <a:solidFill>
                  <a:srgbClr val="FFFF00"/>
                </a:solidFill>
                <a:latin typeface="Times New Roman" panose="02020603050405020304" pitchFamily="18" charset="0"/>
                <a:ea typeface="Microsoft YaHei" panose="020B0503020204020204" pitchFamily="34" charset="-122"/>
                <a:cs typeface="Times New Roman" panose="02020603050405020304" pitchFamily="18" charset="0"/>
              </a:rPr>
              <a:t> </a:t>
            </a:r>
            <a:r>
              <a:rPr lang="uk-UA" sz="2400" b="1" i="1" dirty="0">
                <a:solidFill>
                  <a:srgbClr val="FFFF00"/>
                </a:solidFill>
                <a:latin typeface="Times New Roman" panose="02020603050405020304" pitchFamily="18" charset="0"/>
                <a:ea typeface="Microsoft YaHei" panose="020B0503020204020204" pitchFamily="34" charset="-122"/>
                <a:cs typeface="Times New Roman" panose="02020603050405020304" pitchFamily="18" charset="0"/>
              </a:rPr>
              <a:t>та фізичного виховання</a:t>
            </a:r>
            <a:r>
              <a:rPr lang="uk-UA" sz="2400" dirty="0">
                <a:solidFill>
                  <a:srgbClr val="FFFF00"/>
                </a:solidFill>
                <a:latin typeface="Times New Roman" panose="02020603050405020304" pitchFamily="18" charset="0"/>
                <a:ea typeface="Microsoft YaHei" panose="020B0503020204020204" pitchFamily="34" charset="-122"/>
                <a:cs typeface="Times New Roman" panose="02020603050405020304" pitchFamily="18" charset="0"/>
              </a:rPr>
              <a:t/>
            </a:r>
            <a:br>
              <a:rPr lang="uk-UA" sz="2400" dirty="0">
                <a:solidFill>
                  <a:srgbClr val="FFFF00"/>
                </a:solidFill>
                <a:latin typeface="Times New Roman" panose="02020603050405020304" pitchFamily="18" charset="0"/>
                <a:ea typeface="Microsoft YaHei" panose="020B0503020204020204" pitchFamily="34" charset="-122"/>
                <a:cs typeface="Times New Roman" panose="02020603050405020304" pitchFamily="18" charset="0"/>
              </a:rPr>
            </a:br>
            <a:endParaRPr lang="uk-UA" sz="2400" dirty="0">
              <a:solidFill>
                <a:srgbClr val="FFFF00"/>
              </a:solidFill>
              <a:latin typeface="Times New Roman" panose="02020603050405020304" pitchFamily="18" charset="0"/>
              <a:ea typeface="Microsoft YaHei" panose="020B0503020204020204" pitchFamily="34" charset="-122"/>
              <a:cs typeface="Times New Roman" panose="02020603050405020304" pitchFamily="18" charset="0"/>
            </a:endParaRPr>
          </a:p>
        </p:txBody>
      </p:sp>
      <p:sp>
        <p:nvSpPr>
          <p:cNvPr id="5" name="Прямокутник 4"/>
          <p:cNvSpPr/>
          <p:nvPr/>
        </p:nvSpPr>
        <p:spPr>
          <a:xfrm>
            <a:off x="-1" y="5380672"/>
            <a:ext cx="12192000" cy="1477328"/>
          </a:xfrm>
          <a:prstGeom prst="rect">
            <a:avLst/>
          </a:prstGeom>
        </p:spPr>
        <p:txBody>
          <a:bodyPr wrap="square">
            <a:spAutoFit/>
          </a:bodyPr>
          <a:lstStyle/>
          <a:p>
            <a:pPr indent="450215" algn="just">
              <a:spcAft>
                <a:spcPts val="0"/>
              </a:spcAft>
            </a:pPr>
            <a:r>
              <a:rPr lang="uk-UA" b="1" dirty="0">
                <a:solidFill>
                  <a:srgbClr val="FFFF00"/>
                </a:solidFill>
                <a:latin typeface="Times New Roman" panose="02020603050405020304" pitchFamily="18" charset="0"/>
                <a:ea typeface="Calibri" panose="020F0502020204030204" pitchFamily="34" charset="0"/>
                <a:cs typeface="Times New Roman" panose="02020603050405020304" pitchFamily="18" charset="0"/>
              </a:rPr>
              <a:t>Тема 4. </a:t>
            </a:r>
            <a:r>
              <a:rPr lang="uk-UA" dirty="0">
                <a:solidFill>
                  <a:srgbClr val="FFFF00"/>
                </a:solidFill>
                <a:latin typeface="Times New Roman" panose="02020603050405020304" pitchFamily="18" charset="0"/>
                <a:ea typeface="Calibri" panose="020F0502020204030204" pitchFamily="34" charset="0"/>
                <a:cs typeface="Times New Roman" panose="02020603050405020304" pitchFamily="18" charset="0"/>
              </a:rPr>
              <a:t>Рухова активність і здоров'я. Еволюційні передумови рухової активності. Фізіологічні основи рухової активності. Характеристика станів, що виникають під час фізичного навантаження. Вікові особливості рухової активності. Шкідливі звички та здоров'я людини. Механізм розвитку нікотинової, алкогольної, наркотичної залежності та токсикоманії. Характеристика фармакологічних ефектів основних видів наркотиків на організм людини. Соціальні та медичні наслідки пристрасті до наркотиків. </a:t>
            </a:r>
            <a:endParaRPr lang="uk-UA" sz="1600"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Прямокутник 5"/>
          <p:cNvSpPr/>
          <p:nvPr/>
        </p:nvSpPr>
        <p:spPr>
          <a:xfrm>
            <a:off x="9105090" y="6365142"/>
            <a:ext cx="4539243"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pic>
        <p:nvPicPr>
          <p:cNvPr id="7" name="Рисунок 6" descr="C:\Users\e011172khy\AppData\Local\Microsoft\Windows\INetCache\Content.MSO\3DE4AF1E.tmp"/>
          <p:cNvPicPr/>
          <p:nvPr/>
        </p:nvPicPr>
        <p:blipFill>
          <a:blip r:embed="rId2">
            <a:extLst>
              <a:ext uri="{28A0092B-C50C-407E-A947-70E740481C1C}">
                <a14:useLocalDpi xmlns:a14="http://schemas.microsoft.com/office/drawing/2010/main" val="0"/>
              </a:ext>
            </a:extLst>
          </a:blip>
          <a:srcRect/>
          <a:stretch>
            <a:fillRect/>
          </a:stretch>
        </p:blipFill>
        <p:spPr bwMode="auto">
          <a:xfrm>
            <a:off x="217250" y="1553705"/>
            <a:ext cx="2799946" cy="1789890"/>
          </a:xfrm>
          <a:prstGeom prst="rect">
            <a:avLst/>
          </a:prstGeom>
          <a:noFill/>
          <a:ln>
            <a:noFill/>
          </a:ln>
          <a:effectLst>
            <a:glow rad="228600">
              <a:schemeClr val="accent6">
                <a:satMod val="175000"/>
                <a:alpha val="40000"/>
              </a:schemeClr>
            </a:glow>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8" name="Рисунок 7" descr="C:\Users\e011172khy\AppData\Local\Microsoft\Windows\INetCache\Content.MSO\7DD0DB2D.tmp"/>
          <p:cNvPicPr/>
          <p:nvPr/>
        </p:nvPicPr>
        <p:blipFill>
          <a:blip r:embed="rId3">
            <a:extLst>
              <a:ext uri="{28A0092B-C50C-407E-A947-70E740481C1C}">
                <a14:useLocalDpi xmlns:a14="http://schemas.microsoft.com/office/drawing/2010/main" val="0"/>
              </a:ext>
            </a:extLst>
          </a:blip>
          <a:srcRect/>
          <a:stretch>
            <a:fillRect/>
          </a:stretch>
        </p:blipFill>
        <p:spPr bwMode="auto">
          <a:xfrm>
            <a:off x="3200353" y="3337098"/>
            <a:ext cx="3206155" cy="1874606"/>
          </a:xfrm>
          <a:prstGeom prst="rect">
            <a:avLst/>
          </a:prstGeom>
          <a:no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9" name="Рисунок 8" descr="Ігри на свіжому повітрі | Крихітка"/>
          <p:cNvPicPr/>
          <p:nvPr/>
        </p:nvPicPr>
        <p:blipFill>
          <a:blip r:embed="rId4">
            <a:extLst>
              <a:ext uri="{28A0092B-C50C-407E-A947-70E740481C1C}">
                <a14:useLocalDpi xmlns:a14="http://schemas.microsoft.com/office/drawing/2010/main" val="0"/>
              </a:ext>
            </a:extLst>
          </a:blip>
          <a:srcRect/>
          <a:stretch>
            <a:fillRect/>
          </a:stretch>
        </p:blipFill>
        <p:spPr bwMode="auto">
          <a:xfrm rot="467832">
            <a:off x="6570354" y="1594399"/>
            <a:ext cx="2585830" cy="1708501"/>
          </a:xfrm>
          <a:prstGeom prst="rect">
            <a:avLst/>
          </a:prstGeom>
          <a:no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10" name="Рисунок 9" descr="П'ять позитивних ефектів для здоров'я від звичайної прогулянки. Читайте на  UKR.NET"/>
          <p:cNvPicPr/>
          <p:nvPr/>
        </p:nvPicPr>
        <p:blipFill>
          <a:blip r:embed="rId5">
            <a:extLst>
              <a:ext uri="{28A0092B-C50C-407E-A947-70E740481C1C}">
                <a14:useLocalDpi xmlns:a14="http://schemas.microsoft.com/office/drawing/2010/main" val="0"/>
              </a:ext>
            </a:extLst>
          </a:blip>
          <a:srcRect/>
          <a:stretch>
            <a:fillRect/>
          </a:stretch>
        </p:blipFill>
        <p:spPr bwMode="auto">
          <a:xfrm>
            <a:off x="206746" y="3581083"/>
            <a:ext cx="2933700" cy="1562100"/>
          </a:xfrm>
          <a:prstGeom prst="rect">
            <a:avLst/>
          </a:prstGeom>
          <a:no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11" name="Рисунок 10" descr="C:\Users\e011172khy\AppData\Local\Microsoft\Windows\INetCache\Content.MSO\BBB98DB4.tmp"/>
          <p:cNvPicPr/>
          <p:nvPr/>
        </p:nvPicPr>
        <p:blipFill>
          <a:blip r:embed="rId6">
            <a:extLst>
              <a:ext uri="{28A0092B-C50C-407E-A947-70E740481C1C}">
                <a14:useLocalDpi xmlns:a14="http://schemas.microsoft.com/office/drawing/2010/main" val="0"/>
              </a:ext>
            </a:extLst>
          </a:blip>
          <a:srcRect/>
          <a:stretch>
            <a:fillRect/>
          </a:stretch>
        </p:blipFill>
        <p:spPr bwMode="auto">
          <a:xfrm rot="514311">
            <a:off x="3044587" y="1547582"/>
            <a:ext cx="2895600" cy="1584960"/>
          </a:xfrm>
          <a:prstGeom prst="rect">
            <a:avLst/>
          </a:prstGeom>
          <a:no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12" name="Рисунок 11" descr="Садоводство: полезное занятие: Что важно знать?"/>
          <p:cNvPicPr/>
          <p:nvPr/>
        </p:nvPicPr>
        <p:blipFill>
          <a:blip r:embed="rId7" cstate="print">
            <a:extLst>
              <a:ext uri="{28A0092B-C50C-407E-A947-70E740481C1C}">
                <a14:useLocalDpi xmlns:a14="http://schemas.microsoft.com/office/drawing/2010/main" val="0"/>
              </a:ext>
            </a:extLst>
          </a:blip>
          <a:srcRect/>
          <a:stretch>
            <a:fillRect/>
          </a:stretch>
        </p:blipFill>
        <p:spPr bwMode="auto">
          <a:xfrm rot="542687">
            <a:off x="6141919" y="3482144"/>
            <a:ext cx="2898140" cy="1623060"/>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pic>
      <p:pic>
        <p:nvPicPr>
          <p:cNvPr id="1026" name="Picture 2" descr="ᐅ Прибирання приватних будинуів та котеджів Львів, ціни на клінінг"/>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1293031">
            <a:off x="9326749" y="1744007"/>
            <a:ext cx="2478052" cy="1867711"/>
          </a:xfrm>
          <a:prstGeom prst="rect">
            <a:avLst/>
          </a:prstGeom>
          <a:no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a:extLst>
            <a:ext uri="{909E8E84-426E-40DD-AFC4-6F175D3DCCD1}">
              <a14:hiddenFill xmlns:a14="http://schemas.microsoft.com/office/drawing/2010/main">
                <a:solidFill>
                  <a:srgbClr val="FFFFFF"/>
                </a:solidFill>
              </a14:hiddenFill>
            </a:ext>
          </a:extLst>
        </p:spPr>
      </p:pic>
      <p:pic>
        <p:nvPicPr>
          <p:cNvPr id="14" name="Рисунок 13" descr="Робота в Луцьку, навчання, кар'єра | Робота за комп'ютером без відчуття  втоми: міф чи реальність?"/>
          <p:cNvPicPr/>
          <p:nvPr/>
        </p:nvPicPr>
        <p:blipFill>
          <a:blip r:embed="rId9" cstate="print">
            <a:extLst>
              <a:ext uri="{28A0092B-C50C-407E-A947-70E740481C1C}">
                <a14:useLocalDpi xmlns:a14="http://schemas.microsoft.com/office/drawing/2010/main" val="0"/>
              </a:ext>
            </a:extLst>
          </a:blip>
          <a:srcRect/>
          <a:stretch>
            <a:fillRect/>
          </a:stretch>
        </p:blipFill>
        <p:spPr bwMode="auto">
          <a:xfrm rot="179711">
            <a:off x="9143859" y="3849604"/>
            <a:ext cx="2723378" cy="1555115"/>
          </a:xfrm>
          <a:prstGeom prst="rect">
            <a:avLst/>
          </a:prstGeom>
          <a:no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pic>
    </p:spTree>
    <p:extLst>
      <p:ext uri="{BB962C8B-B14F-4D97-AF65-F5344CB8AC3E}">
        <p14:creationId xmlns:p14="http://schemas.microsoft.com/office/powerpoint/2010/main" val="32259411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кутник 5"/>
          <p:cNvSpPr/>
          <p:nvPr/>
        </p:nvSpPr>
        <p:spPr>
          <a:xfrm>
            <a:off x="9105090" y="6365142"/>
            <a:ext cx="4539243"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2" name="Прямокутник 1"/>
          <p:cNvSpPr/>
          <p:nvPr/>
        </p:nvSpPr>
        <p:spPr>
          <a:xfrm>
            <a:off x="428017" y="945963"/>
            <a:ext cx="6673174" cy="5078313"/>
          </a:xfrm>
          <a:prstGeom prst="rect">
            <a:avLst/>
          </a:prstGeom>
          <a:noFill/>
          <a:ln>
            <a:noFill/>
          </a:ln>
        </p:spPr>
        <p:style>
          <a:lnRef idx="0">
            <a:scrgbClr r="0" g="0" b="0"/>
          </a:lnRef>
          <a:fillRef idx="0">
            <a:scrgbClr r="0" g="0" b="0"/>
          </a:fillRef>
          <a:effectRef idx="0">
            <a:scrgbClr r="0" g="0" b="0"/>
          </a:effectRef>
          <a:fontRef idx="minor">
            <a:schemeClr val="accent4"/>
          </a:fontRef>
        </p:style>
        <p:txBody>
          <a:bodyPr wrap="square">
            <a:spAutoFit/>
          </a:bodyPr>
          <a:lstStyle/>
          <a:p>
            <a:pPr indent="433070" algn="just">
              <a:spcAft>
                <a:spcPts val="0"/>
              </a:spcAft>
            </a:pPr>
            <a:r>
              <a:rPr lang="uk-UA" sz="2400" b="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Рухова активність</a:t>
            </a:r>
            <a:r>
              <a:rPr lang="uk-UA" sz="24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 це поєднання усіх рухів, що виконує людина в процесі життєдіяльності. Розрізняють </a:t>
            </a:r>
            <a:r>
              <a:rPr lang="uk-UA" sz="2400" b="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звичайну і спеціально</a:t>
            </a:r>
            <a:r>
              <a:rPr lang="uk-UA" sz="24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організовану рухову </a:t>
            </a:r>
            <a:r>
              <a:rPr lang="uk-UA" sz="2400" dirty="0" smtClean="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активність.</a:t>
            </a:r>
            <a:r>
              <a:rPr lang="uk-UA" sz="2400" dirty="0">
                <a:solidFill>
                  <a:srgbClr val="FFFF00"/>
                </a:solidFill>
                <a:latin typeface="Calibri" panose="020F0502020204030204" pitchFamily="34" charset="0"/>
                <a:ea typeface="Calibri" panose="020F0502020204030204" pitchFamily="34" charset="0"/>
                <a:cs typeface="Times New Roman" panose="02020603050405020304" pitchFamily="18" charset="0"/>
              </a:rPr>
              <a:t> </a:t>
            </a:r>
            <a:r>
              <a:rPr lang="uk-UA" sz="2400" b="1" dirty="0" smtClean="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До </a:t>
            </a:r>
            <a:r>
              <a:rPr lang="uk-UA" sz="2400" b="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звичайної рухової активності,</a:t>
            </a:r>
            <a:r>
              <a:rPr lang="uk-UA" sz="24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згідно з визначенням </a:t>
            </a:r>
            <a:endParaRPr lang="uk-UA" sz="2400" dirty="0" smtClean="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endParaRPr>
          </a:p>
          <a:p>
            <a:pPr indent="433070" algn="just">
              <a:spcAft>
                <a:spcPts val="0"/>
              </a:spcAft>
            </a:pPr>
            <a:r>
              <a:rPr lang="uk-UA" sz="24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Всесвітньої </a:t>
            </a:r>
            <a:r>
              <a:rPr lang="uk-UA" sz="24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організації з охорони здоров'я</a:t>
            </a:r>
            <a:r>
              <a:rPr lang="uk-UA" sz="24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sz="2400" b="1" dirty="0">
                <a:solidFill>
                  <a:schemeClr val="accent3"/>
                </a:solidFill>
                <a:latin typeface="Times New Roman" panose="02020603050405020304" pitchFamily="18" charset="0"/>
                <a:ea typeface="Times New Roman" panose="02020603050405020304" pitchFamily="18" charset="0"/>
                <a:cs typeface="Times New Roman" panose="02020603050405020304" pitchFamily="18" charset="0"/>
              </a:rPr>
              <a:t>належать усі види рухів, що пов'язані з </a:t>
            </a:r>
            <a:r>
              <a:rPr lang="uk-UA" sz="2400" b="1" spc="-5" dirty="0">
                <a:solidFill>
                  <a:schemeClr val="accent3"/>
                </a:solidFill>
                <a:latin typeface="Times New Roman" panose="02020603050405020304" pitchFamily="18" charset="0"/>
                <a:ea typeface="Times New Roman" panose="02020603050405020304" pitchFamily="18" charset="0"/>
                <a:cs typeface="Times New Roman" panose="02020603050405020304" pitchFamily="18" charset="0"/>
              </a:rPr>
              <a:t>природними потребами людини (сон, гігієна, їжа; зусилля, спрямовані на її приготування, тощо), а також навчальна і виробнича діяльність</a:t>
            </a:r>
            <a:r>
              <a:rPr lang="uk-UA" sz="2400" b="1" spc="-5" dirty="0" smtClean="0">
                <a:solidFill>
                  <a:schemeClr val="accent3"/>
                </a:solidFill>
                <a:latin typeface="Times New Roman" panose="02020603050405020304" pitchFamily="18" charset="0"/>
                <a:ea typeface="Times New Roman" panose="02020603050405020304" pitchFamily="18" charset="0"/>
                <a:cs typeface="Times New Roman" panose="02020603050405020304" pitchFamily="18" charset="0"/>
              </a:rPr>
              <a:t>.</a:t>
            </a:r>
            <a:r>
              <a:rPr lang="uk-UA" b="1" dirty="0"/>
              <a:t> </a:t>
            </a:r>
            <a:endParaRPr lang="en-US" b="1" dirty="0" smtClean="0"/>
          </a:p>
          <a:p>
            <a:pPr indent="433070" algn="just">
              <a:spcAft>
                <a:spcPts val="0"/>
              </a:spcAft>
            </a:pPr>
            <a:r>
              <a:rPr lang="uk-UA" sz="2000" b="1" dirty="0" smtClean="0">
                <a:latin typeface="Times New Roman" panose="02020603050405020304" pitchFamily="18" charset="0"/>
                <a:cs typeface="Times New Roman" panose="02020603050405020304" pitchFamily="18" charset="0"/>
              </a:rPr>
              <a:t>Спеціально </a:t>
            </a:r>
            <a:r>
              <a:rPr lang="uk-UA" sz="2000" b="1" dirty="0">
                <a:latin typeface="Times New Roman" panose="02020603050405020304" pitchFamily="18" charset="0"/>
                <a:cs typeface="Times New Roman" panose="02020603050405020304" pitchFamily="18" charset="0"/>
              </a:rPr>
              <a:t>організована м'язова діяльність (фізкультурна активність), передбачає різноманітні форми занять фізичними </a:t>
            </a:r>
            <a:r>
              <a:rPr lang="uk-UA" sz="2000" b="1" dirty="0" smtClean="0">
                <a:latin typeface="Times New Roman" panose="02020603050405020304" pitchFamily="18" charset="0"/>
                <a:cs typeface="Times New Roman" panose="02020603050405020304" pitchFamily="18" charset="0"/>
              </a:rPr>
              <a:t>вправами.</a:t>
            </a:r>
            <a:endParaRPr lang="uk-UA" sz="20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8" name="Рисунок 7" descr="Вчені з'ясували, як підняти рівень креативності за допомогою сну. Читайте  на UKR.NET"/>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29972" y="452778"/>
            <a:ext cx="3413345" cy="1696348"/>
          </a:xfrm>
          <a:prstGeom prst="rect">
            <a:avLst/>
          </a:prstGeom>
          <a:noFill/>
          <a:ln>
            <a:noFill/>
          </a:ln>
          <a:effectLst>
            <a:glow rad="228600">
              <a:schemeClr val="accent3">
                <a:satMod val="175000"/>
                <a:alpha val="40000"/>
              </a:schemeClr>
            </a:glow>
            <a:outerShdw blurRad="76200" dist="12700" dir="8100000" sy="-23000" kx="800400" algn="br" rotWithShape="0">
              <a:prstClr val="black">
                <a:alpha val="20000"/>
              </a:prstClr>
            </a:outerShdw>
          </a:effectLst>
        </p:spPr>
      </p:pic>
      <p:pic>
        <p:nvPicPr>
          <p:cNvPr id="2050" name="Picture 2" descr="Складові особистої гігієни » mozok.click"/>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10394"/>
                    </a14:imgEffect>
                    <a14:imgEffect>
                      <a14:saturation sat="240000"/>
                    </a14:imgEffect>
                  </a14:imgLayer>
                </a14:imgProps>
              </a:ext>
              <a:ext uri="{28A0092B-C50C-407E-A947-70E740481C1C}">
                <a14:useLocalDpi xmlns:a14="http://schemas.microsoft.com/office/drawing/2010/main" val="0"/>
              </a:ext>
            </a:extLst>
          </a:blip>
          <a:srcRect/>
          <a:stretch>
            <a:fillRect/>
          </a:stretch>
        </p:blipFill>
        <p:spPr bwMode="auto">
          <a:xfrm>
            <a:off x="9285517" y="2358326"/>
            <a:ext cx="2906483" cy="2264176"/>
          </a:xfrm>
          <a:prstGeom prst="rect">
            <a:avLst/>
          </a:prstGeom>
          <a:ln/>
          <a:effectLst>
            <a:glow rad="228600">
              <a:schemeClr val="accent6">
                <a:satMod val="175000"/>
                <a:alpha val="40000"/>
              </a:schemeClr>
            </a:glow>
          </a:effectLst>
          <a:scene3d>
            <a:camera prst="orthographicFront"/>
            <a:lightRig rig="threePt" dir="t"/>
          </a:scene3d>
          <a:sp3d contourW="12700">
            <a:bevelT prst="relaxedInset"/>
            <a:contourClr>
              <a:schemeClr val="accent3"/>
            </a:contourClr>
          </a:sp3d>
        </p:spPr>
        <p:style>
          <a:lnRef idx="1">
            <a:schemeClr val="dk1"/>
          </a:lnRef>
          <a:fillRef idx="2">
            <a:schemeClr val="dk1"/>
          </a:fillRef>
          <a:effectRef idx="1">
            <a:schemeClr val="dk1"/>
          </a:effectRef>
          <a:fontRef idx="minor">
            <a:schemeClr val="dk1"/>
          </a:fontRef>
        </p:style>
      </p:pic>
      <p:pic>
        <p:nvPicPr>
          <p:cNvPr id="9" name="Рисунок 8" descr="ПАНОРАМА - СЕМЬЯ ОБЕДАЕТ .. | Facebook"/>
          <p:cNvPicPr/>
          <p:nvPr/>
        </p:nvPicPr>
        <p:blipFill>
          <a:blip r:embed="rId5">
            <a:extLst>
              <a:ext uri="{28A0092B-C50C-407E-A947-70E740481C1C}">
                <a14:useLocalDpi xmlns:a14="http://schemas.microsoft.com/office/drawing/2010/main" val="0"/>
              </a:ext>
            </a:extLst>
          </a:blip>
          <a:srcRect/>
          <a:stretch>
            <a:fillRect/>
          </a:stretch>
        </p:blipFill>
        <p:spPr bwMode="auto">
          <a:xfrm>
            <a:off x="7358237" y="2358326"/>
            <a:ext cx="1865214" cy="2264176"/>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10" name="Рисунок 9" descr="Безпечний відпочинок на природі"/>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358238" y="4831702"/>
            <a:ext cx="4833762" cy="1787762"/>
          </a:xfrm>
          <a:prstGeom prst="rect">
            <a:avLst/>
          </a:prstGeom>
          <a:noFill/>
          <a:ln>
            <a:noFill/>
          </a:ln>
          <a:effectLst>
            <a:glow rad="228600">
              <a:schemeClr val="accent5">
                <a:satMod val="175000"/>
                <a:alpha val="40000"/>
              </a:schemeClr>
            </a:glow>
          </a:effectLst>
        </p:spPr>
      </p:pic>
    </p:spTree>
    <p:extLst>
      <p:ext uri="{BB962C8B-B14F-4D97-AF65-F5344CB8AC3E}">
        <p14:creationId xmlns:p14="http://schemas.microsoft.com/office/powerpoint/2010/main" val="42258219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Округлений прямокутник 6"/>
          <p:cNvSpPr/>
          <p:nvPr/>
        </p:nvSpPr>
        <p:spPr>
          <a:xfrm>
            <a:off x="208853" y="3228739"/>
            <a:ext cx="3647872" cy="2628782"/>
          </a:xfrm>
          <a:prstGeom prst="roundRect">
            <a:avLst/>
          </a:prstGeom>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noProof="1"/>
          </a:p>
        </p:txBody>
      </p:sp>
      <p:sp>
        <p:nvSpPr>
          <p:cNvPr id="6" name="Прямокутник 5"/>
          <p:cNvSpPr/>
          <p:nvPr/>
        </p:nvSpPr>
        <p:spPr>
          <a:xfrm>
            <a:off x="9105090" y="6365142"/>
            <a:ext cx="4539243"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9" name="Округлений прямокутник 8"/>
          <p:cNvSpPr/>
          <p:nvPr/>
        </p:nvSpPr>
        <p:spPr>
          <a:xfrm>
            <a:off x="189846" y="247133"/>
            <a:ext cx="11819106" cy="2431917"/>
          </a:xfrm>
          <a:prstGeom prst="roundRect">
            <a:avLst/>
          </a:prstGeom>
          <a:effectLst>
            <a:glow rad="228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uk-UA" dirty="0" smtClean="0">
                <a:solidFill>
                  <a:schemeClr val="bg1"/>
                </a:solidFill>
                <a:latin typeface="Times New Roman" panose="02020603050405020304" pitchFamily="18" charset="0"/>
                <a:cs typeface="Times New Roman" panose="02020603050405020304" pitchFamily="18" charset="0"/>
              </a:rPr>
              <a:t>          Важливим </a:t>
            </a:r>
            <a:r>
              <a:rPr lang="uk-UA" dirty="0">
                <a:solidFill>
                  <a:schemeClr val="bg1"/>
                </a:solidFill>
                <a:latin typeface="Times New Roman" panose="02020603050405020304" pitchFamily="18" charset="0"/>
                <a:cs typeface="Times New Roman" panose="02020603050405020304" pitchFamily="18" charset="0"/>
              </a:rPr>
              <a:t>чинником для запуску </a:t>
            </a:r>
            <a:r>
              <a:rPr lang="uk-UA" b="1" dirty="0">
                <a:solidFill>
                  <a:schemeClr val="bg1"/>
                </a:solidFill>
                <a:latin typeface="Times New Roman" panose="02020603050405020304" pitchFamily="18" charset="0"/>
                <a:cs typeface="Times New Roman" panose="02020603050405020304" pitchFamily="18" charset="0"/>
              </a:rPr>
              <a:t>енергообмінних процесів у клітині </a:t>
            </a:r>
            <a:r>
              <a:rPr lang="uk-UA" dirty="0">
                <a:solidFill>
                  <a:schemeClr val="bg1"/>
                </a:solidFill>
                <a:latin typeface="Times New Roman" panose="02020603050405020304" pitchFamily="18" charset="0"/>
                <a:cs typeface="Times New Roman" panose="02020603050405020304" pitchFamily="18" charset="0"/>
              </a:rPr>
              <a:t>можна назвати </a:t>
            </a:r>
            <a:r>
              <a:rPr lang="uk-UA" b="1" dirty="0">
                <a:solidFill>
                  <a:schemeClr val="bg1"/>
                </a:solidFill>
                <a:latin typeface="Times New Roman" panose="02020603050405020304" pitchFamily="18" charset="0"/>
                <a:cs typeface="Times New Roman" panose="02020603050405020304" pitchFamily="18" charset="0"/>
              </a:rPr>
              <a:t>рух,</a:t>
            </a:r>
            <a:r>
              <a:rPr lang="uk-UA" dirty="0">
                <a:solidFill>
                  <a:schemeClr val="bg1"/>
                </a:solidFill>
                <a:latin typeface="Times New Roman" panose="02020603050405020304" pitchFamily="18" charset="0"/>
                <a:cs typeface="Times New Roman" panose="02020603050405020304" pitchFamily="18" charset="0"/>
              </a:rPr>
              <a:t> який здатен </a:t>
            </a:r>
            <a:r>
              <a:rPr lang="uk-UA" b="1" dirty="0">
                <a:solidFill>
                  <a:schemeClr val="bg1"/>
                </a:solidFill>
                <a:latin typeface="Times New Roman" panose="02020603050405020304" pitchFamily="18" charset="0"/>
                <a:cs typeface="Times New Roman" panose="02020603050405020304" pitchFamily="18" charset="0"/>
              </a:rPr>
              <a:t>збільшити швидкість кровотоку </a:t>
            </a:r>
            <a:r>
              <a:rPr lang="uk-UA" b="1" dirty="0" smtClean="0">
                <a:solidFill>
                  <a:schemeClr val="bg1"/>
                </a:solidFill>
                <a:latin typeface="Times New Roman" panose="02020603050405020304" pitchFamily="18" charset="0"/>
                <a:cs typeface="Times New Roman" panose="02020603050405020304" pitchFamily="18" charset="0"/>
              </a:rPr>
              <a:t>чотирьох-п'ятикратна </a:t>
            </a:r>
            <a:r>
              <a:rPr lang="uk-UA" b="1" dirty="0">
                <a:solidFill>
                  <a:schemeClr val="bg1"/>
                </a:solidFill>
                <a:latin typeface="Times New Roman" panose="02020603050405020304" pitchFamily="18" charset="0"/>
                <a:cs typeface="Times New Roman" panose="02020603050405020304" pitchFamily="18" charset="0"/>
              </a:rPr>
              <a:t>і частоту дихання до 20-30 разів </a:t>
            </a:r>
            <a:r>
              <a:rPr lang="uk-UA" dirty="0">
                <a:solidFill>
                  <a:schemeClr val="bg1"/>
                </a:solidFill>
                <a:latin typeface="Times New Roman" panose="02020603050405020304" pitchFamily="18" charset="0"/>
                <a:cs typeface="Times New Roman" panose="02020603050405020304" pitchFamily="18" charset="0"/>
              </a:rPr>
              <a:t>порівняно зі станом спокою</a:t>
            </a:r>
            <a:r>
              <a:rPr lang="uk-UA" dirty="0" smtClean="0">
                <a:solidFill>
                  <a:schemeClr val="bg1"/>
                </a:solidFill>
                <a:latin typeface="Times New Roman" panose="02020603050405020304" pitchFamily="18" charset="0"/>
                <a:cs typeface="Times New Roman" panose="02020603050405020304" pitchFamily="18" charset="0"/>
              </a:rPr>
              <a:t>. </a:t>
            </a:r>
          </a:p>
          <a:p>
            <a:r>
              <a:rPr lang="uk-UA" dirty="0" smtClean="0">
                <a:solidFill>
                  <a:schemeClr val="bg1"/>
                </a:solidFill>
                <a:latin typeface="Times New Roman" panose="02020603050405020304" pitchFamily="18" charset="0"/>
                <a:cs typeface="Times New Roman" panose="02020603050405020304" pitchFamily="18" charset="0"/>
              </a:rPr>
              <a:t>          Адаптація </a:t>
            </a:r>
            <a:r>
              <a:rPr lang="uk-UA" dirty="0">
                <a:solidFill>
                  <a:schemeClr val="bg1"/>
                </a:solidFill>
                <a:latin typeface="Times New Roman" panose="02020603050405020304" pitchFamily="18" charset="0"/>
                <a:cs typeface="Times New Roman" panose="02020603050405020304" pitchFamily="18" charset="0"/>
              </a:rPr>
              <a:t>людства до мінливих умов існування відбувалася завдяки руху. Удосконалення форм рухів дало змогу забезпечити виживання людського роду. Здобуті навички стали в пригоді для добування їжі, захисту від ворогів тощо</a:t>
            </a:r>
            <a:r>
              <a:rPr lang="uk-UA" dirty="0" smtClean="0">
                <a:solidFill>
                  <a:schemeClr val="bg1"/>
                </a:solidFill>
                <a:latin typeface="Times New Roman" panose="02020603050405020304" pitchFamily="18" charset="0"/>
                <a:cs typeface="Times New Roman" panose="02020603050405020304" pitchFamily="18" charset="0"/>
              </a:rPr>
              <a:t>. Завдяки </a:t>
            </a:r>
            <a:r>
              <a:rPr lang="uk-UA" dirty="0">
                <a:solidFill>
                  <a:schemeClr val="bg1"/>
                </a:solidFill>
                <a:latin typeface="Times New Roman" panose="02020603050405020304" pitchFamily="18" charset="0"/>
                <a:cs typeface="Times New Roman" panose="02020603050405020304" pitchFamily="18" charset="0"/>
              </a:rPr>
              <a:t>еволюції організм людини був створений максимально пристосованим до руху. </a:t>
            </a:r>
            <a:endParaRPr lang="uk-UA" dirty="0" smtClean="0">
              <a:solidFill>
                <a:schemeClr val="bg1"/>
              </a:solidFill>
              <a:latin typeface="Times New Roman" panose="02020603050405020304" pitchFamily="18" charset="0"/>
              <a:cs typeface="Times New Roman" panose="02020603050405020304" pitchFamily="18" charset="0"/>
            </a:endParaRPr>
          </a:p>
          <a:p>
            <a:r>
              <a:rPr lang="uk-UA" dirty="0">
                <a:solidFill>
                  <a:schemeClr val="bg1"/>
                </a:solidFill>
                <a:latin typeface="Times New Roman" panose="02020603050405020304" pitchFamily="18" charset="0"/>
                <a:cs typeface="Times New Roman" panose="02020603050405020304" pitchFamily="18" charset="0"/>
              </a:rPr>
              <a:t> </a:t>
            </a:r>
            <a:r>
              <a:rPr lang="uk-UA" dirty="0" smtClean="0">
                <a:solidFill>
                  <a:schemeClr val="bg1"/>
                </a:solidFill>
                <a:latin typeface="Times New Roman" panose="02020603050405020304" pitchFamily="18" charset="0"/>
                <a:cs typeface="Times New Roman" panose="02020603050405020304" pitchFamily="18" charset="0"/>
              </a:rPr>
              <a:t>         </a:t>
            </a:r>
            <a:r>
              <a:rPr lang="uk-UA" b="1" dirty="0" smtClean="0">
                <a:solidFill>
                  <a:srgbClr val="FFFF00"/>
                </a:solidFill>
                <a:latin typeface="Times New Roman" panose="02020603050405020304" pitchFamily="18" charset="0"/>
                <a:cs typeface="Times New Roman" panose="02020603050405020304" pitchFamily="18" charset="0"/>
              </a:rPr>
              <a:t>Безперервна </a:t>
            </a:r>
            <a:r>
              <a:rPr lang="uk-UA" b="1" dirty="0">
                <a:solidFill>
                  <a:srgbClr val="FFFF00"/>
                </a:solidFill>
                <a:latin typeface="Times New Roman" panose="02020603050405020304" pitchFamily="18" charset="0"/>
                <a:cs typeface="Times New Roman" panose="02020603050405020304" pitchFamily="18" charset="0"/>
              </a:rPr>
              <a:t>циркуляція рідини в організмі людини, яка доставляє поживні речовини, кисень і видаляє метаболічні шлаки, необхідна для нормального протікання окисно-відновних реакцій.</a:t>
            </a:r>
          </a:p>
        </p:txBody>
      </p:sp>
      <p:sp>
        <p:nvSpPr>
          <p:cNvPr id="5" name="Прямокутник 4"/>
          <p:cNvSpPr/>
          <p:nvPr/>
        </p:nvSpPr>
        <p:spPr>
          <a:xfrm>
            <a:off x="593390" y="3438919"/>
            <a:ext cx="3180942" cy="2308324"/>
          </a:xfrm>
          <a:prstGeom prst="rect">
            <a:avLst/>
          </a:prstGeom>
        </p:spPr>
        <p:txBody>
          <a:bodyPr wrap="square">
            <a:spAutoFit/>
          </a:bodyPr>
          <a:lstStyle/>
          <a:p>
            <a:r>
              <a:rPr lang="uk-UA" dirty="0" smtClean="0">
                <a:solidFill>
                  <a:schemeClr val="bg1"/>
                </a:solidFill>
                <a:latin typeface="Times New Roman" panose="02020603050405020304" pitchFamily="18" charset="0"/>
                <a:cs typeface="Times New Roman" panose="02020603050405020304" pitchFamily="18" charset="0"/>
              </a:rPr>
              <a:t>Активні рухи знижують підвищений тиск крові і, навпаки, приводять до норми, якщо він знижений, нормалізують вміст холестерину в крові, надають позитивний вплив на солевий обмін.</a:t>
            </a:r>
            <a:endParaRPr lang="uk-UA" dirty="0">
              <a:solidFill>
                <a:schemeClr val="bg1"/>
              </a:solidFill>
              <a:latin typeface="Times New Roman" panose="02020603050405020304" pitchFamily="18" charset="0"/>
              <a:cs typeface="Times New Roman" panose="02020603050405020304" pitchFamily="18" charset="0"/>
            </a:endParaRPr>
          </a:p>
        </p:txBody>
      </p:sp>
      <p:pic>
        <p:nvPicPr>
          <p:cNvPr id="1026" name="Picture 2" descr="Департамент охорони здоров'я Полтавської обласної державної адміні"/>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86669" y="2956285"/>
            <a:ext cx="2558891" cy="1847851"/>
          </a:xfrm>
          <a:prstGeom prst="rect">
            <a:avLst/>
          </a:prstGeom>
          <a:noFill/>
          <a:effectLst>
            <a:glow rad="228600">
              <a:schemeClr val="accent6">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1028" name="Picture 4" descr="Фізична активність дитини - ДНЗ №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05090" y="2870055"/>
            <a:ext cx="2619375" cy="1743076"/>
          </a:xfrm>
          <a:prstGeom prst="rect">
            <a:avLst/>
          </a:prstGeom>
          <a:noFill/>
          <a:effectLst>
            <a:glow rad="228600">
              <a:schemeClr val="accent4">
                <a:satMod val="175000"/>
                <a:alpha val="40000"/>
              </a:schemeClr>
            </a:glow>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32" name="Picture 8" descr="Ігрова зона-лабіринт + батут – GALAXY"/>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37732" y="5030715"/>
            <a:ext cx="2476500" cy="1748521"/>
          </a:xfrm>
          <a:prstGeom prst="rect">
            <a:avLst/>
          </a:prstGeom>
          <a:noFill/>
          <a:effectLst>
            <a:glow rad="228600">
              <a:schemeClr val="accent1">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1034" name="Picture 10" descr="Ігрова діяльність | &quot;Журавлик&quo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86443" y="4859232"/>
            <a:ext cx="2619375" cy="1881006"/>
          </a:xfrm>
          <a:prstGeom prst="rect">
            <a:avLst/>
          </a:prstGeom>
          <a:noFill/>
          <a:effectLst>
            <a:glow rad="228600">
              <a:schemeClr val="accent4">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96951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p:cNvSpPr/>
          <p:nvPr/>
        </p:nvSpPr>
        <p:spPr>
          <a:xfrm>
            <a:off x="301557" y="153847"/>
            <a:ext cx="11653737" cy="3108543"/>
          </a:xfrm>
          <a:prstGeom prst="rect">
            <a:avLst/>
          </a:prstGeom>
        </p:spPr>
        <p:txBody>
          <a:bodyPr wrap="square">
            <a:spAutoFit/>
          </a:bodyPr>
          <a:lstStyle/>
          <a:p>
            <a:pPr algn="ctr"/>
            <a:r>
              <a:rPr lang="ru-RU" sz="3600" b="1" dirty="0" smtClean="0">
                <a:solidFill>
                  <a:srgbClr val="FFFF00"/>
                </a:solidFill>
                <a:latin typeface="Times New Roman" panose="02020603050405020304" pitchFamily="18" charset="0"/>
                <a:cs typeface="Times New Roman" panose="02020603050405020304" pitchFamily="18" charset="0"/>
              </a:rPr>
              <a:t>КІНЕЗОФІЛІЯ</a:t>
            </a:r>
          </a:p>
          <a:p>
            <a:pPr algn="ctr"/>
            <a:r>
              <a:rPr lang="ru-RU" sz="2000" b="1" dirty="0" smtClean="0">
                <a:solidFill>
                  <a:srgbClr val="FFFF00"/>
                </a:solidFill>
                <a:latin typeface="Times New Roman" panose="02020603050405020304" pitchFamily="18" charset="0"/>
                <a:cs typeface="Times New Roman" panose="02020603050405020304" pitchFamily="18" charset="0"/>
              </a:rPr>
              <a:t>Потреба в русі  </a:t>
            </a:r>
          </a:p>
          <a:p>
            <a:r>
              <a:rPr lang="uk-UA" sz="2000" dirty="0" smtClean="0">
                <a:latin typeface="Times New Roman" panose="02020603050405020304" pitchFamily="18" charset="0"/>
                <a:cs typeface="Times New Roman" panose="02020603050405020304" pitchFamily="18" charset="0"/>
              </a:rPr>
              <a:t>це </a:t>
            </a:r>
            <a:r>
              <a:rPr lang="uk-UA" sz="2000" dirty="0">
                <a:latin typeface="Times New Roman" panose="02020603050405020304" pitchFamily="18" charset="0"/>
                <a:cs typeface="Times New Roman" panose="02020603050405020304" pitchFamily="18" charset="0"/>
              </a:rPr>
              <a:t>біологічна потреба організму, що відіграє важливу роль у його життєдіяльності та перебуває у тісному зв'язку з активною м'язовою діяльністю, що сприяє адаптації до зовнішнього середовища.	</a:t>
            </a:r>
          </a:p>
          <a:p>
            <a:r>
              <a:rPr lang="uk-UA" sz="2000" dirty="0" smtClean="0">
                <a:latin typeface="Times New Roman" panose="02020603050405020304" pitchFamily="18" charset="0"/>
                <a:cs typeface="Times New Roman" panose="02020603050405020304" pitchFamily="18" charset="0"/>
              </a:rPr>
              <a:t>          На </a:t>
            </a:r>
            <a:r>
              <a:rPr lang="uk-UA" sz="2000" dirty="0">
                <a:latin typeface="Times New Roman" panose="02020603050405020304" pitchFamily="18" charset="0"/>
                <a:cs typeface="Times New Roman" panose="02020603050405020304" pitchFamily="18" charset="0"/>
              </a:rPr>
              <a:t>базі кінезофілії, яка є енергетичним джерелом і фундаментом, виникають ігрова активність і наслідування, що переростають потім у трудову і спортивну діяльність. Ці різноманітні форми моторної активності не виникають спонтанно, а формуються в процесі життя людини, тобто в соціальному середовищі і під її </a:t>
            </a:r>
            <a:r>
              <a:rPr lang="uk-UA" sz="2000" dirty="0" smtClean="0">
                <a:latin typeface="Times New Roman" panose="02020603050405020304" pitchFamily="18" charset="0"/>
                <a:cs typeface="Times New Roman" panose="02020603050405020304" pitchFamily="18" charset="0"/>
              </a:rPr>
              <a:t>впливом</a:t>
            </a:r>
            <a:r>
              <a:rPr lang="uk-UA" sz="2000" dirty="0" smtClean="0">
                <a:solidFill>
                  <a:schemeClr val="bg1"/>
                </a:solidFill>
                <a:latin typeface="Times New Roman" panose="02020603050405020304" pitchFamily="18" charset="0"/>
                <a:cs typeface="Times New Roman" panose="02020603050405020304" pitchFamily="18" charset="0"/>
              </a:rPr>
              <a:t>ища</a:t>
            </a:r>
            <a:r>
              <a:rPr lang="uk-UA" dirty="0">
                <a:solidFill>
                  <a:schemeClr val="bg1"/>
                </a:solidFill>
                <a:latin typeface="Times New Roman" panose="02020603050405020304" pitchFamily="18" charset="0"/>
                <a:cs typeface="Times New Roman" panose="02020603050405020304" pitchFamily="18" charset="0"/>
              </a:rPr>
              <a:t>.	</a:t>
            </a:r>
          </a:p>
          <a:p>
            <a:endParaRPr lang="uk-UA" sz="2000" dirty="0">
              <a:latin typeface="Times New Roman" panose="02020603050405020304" pitchFamily="18" charset="0"/>
              <a:cs typeface="Times New Roman" panose="02020603050405020304" pitchFamily="18" charset="0"/>
            </a:endParaRPr>
          </a:p>
        </p:txBody>
      </p:sp>
      <p:sp>
        <p:nvSpPr>
          <p:cNvPr id="9" name="Прямокутник 8"/>
          <p:cNvSpPr/>
          <p:nvPr/>
        </p:nvSpPr>
        <p:spPr>
          <a:xfrm>
            <a:off x="5963057" y="3062837"/>
            <a:ext cx="5856050" cy="1938992"/>
          </a:xfrm>
          <a:prstGeom prst="rect">
            <a:avLst/>
          </a:prstGeom>
          <a:solidFill>
            <a:schemeClr val="accent4"/>
          </a:solidFill>
          <a:effectLst>
            <a:glow rad="228600">
              <a:schemeClr val="accent1">
                <a:satMod val="175000"/>
                <a:alpha val="40000"/>
              </a:schemeClr>
            </a:glow>
          </a:effectLst>
        </p:spPr>
        <p:txBody>
          <a:bodyPr wrap="square">
            <a:spAutoFit/>
          </a:bodyPr>
          <a:lstStyle/>
          <a:p>
            <a:pPr indent="450215" algn="just">
              <a:spcAft>
                <a:spcPts val="0"/>
              </a:spcAft>
            </a:pPr>
            <a:r>
              <a:rPr lang="uk-UA" sz="2000" b="1" dirty="0" smtClean="0">
                <a:solidFill>
                  <a:schemeClr val="bg1"/>
                </a:solidFill>
                <a:latin typeface="Times New Roman" panose="02020603050405020304" pitchFamily="18" charset="0"/>
                <a:cs typeface="Times New Roman" panose="02020603050405020304" pitchFamily="18" charset="0"/>
              </a:rPr>
              <a:t>ГІПОДИНАМІЯ </a:t>
            </a:r>
            <a:r>
              <a:rPr lang="uk-UA" sz="2000" dirty="0" smtClean="0">
                <a:solidFill>
                  <a:schemeClr val="bg1"/>
                </a:solidFill>
                <a:latin typeface="Times New Roman" panose="02020603050405020304" pitchFamily="18" charset="0"/>
                <a:cs typeface="Times New Roman" panose="02020603050405020304" pitchFamily="18" charset="0"/>
              </a:rPr>
              <a:t>(</a:t>
            </a:r>
            <a:r>
              <a:rPr lang="uk-UA" sz="2000" dirty="0">
                <a:solidFill>
                  <a:schemeClr val="bg1"/>
                </a:solidFill>
                <a:latin typeface="Times New Roman" panose="02020603050405020304" pitchFamily="18" charset="0"/>
                <a:cs typeface="Times New Roman" panose="02020603050405020304" pitchFamily="18" charset="0"/>
              </a:rPr>
              <a:t>від </a:t>
            </a:r>
            <a:r>
              <a:rPr lang="en-AU" sz="2000" dirty="0">
                <a:solidFill>
                  <a:schemeClr val="bg1"/>
                </a:solidFill>
                <a:latin typeface="Times New Roman" panose="02020603050405020304" pitchFamily="18" charset="0"/>
                <a:cs typeface="Times New Roman" panose="02020603050405020304" pitchFamily="18" charset="0"/>
              </a:rPr>
              <a:t>hypo ‒ </a:t>
            </a:r>
            <a:r>
              <a:rPr lang="uk-UA" sz="2000" dirty="0" smtClean="0">
                <a:solidFill>
                  <a:schemeClr val="bg1"/>
                </a:solidFill>
                <a:latin typeface="Times New Roman" panose="02020603050405020304" pitchFamily="18" charset="0"/>
                <a:cs typeface="Times New Roman" panose="02020603050405020304" pitchFamily="18" charset="0"/>
              </a:rPr>
              <a:t>зниження, </a:t>
            </a:r>
            <a:r>
              <a:rPr lang="en-AU" sz="2000" dirty="0">
                <a:solidFill>
                  <a:schemeClr val="bg1"/>
                </a:solidFill>
                <a:latin typeface="Times New Roman" panose="02020603050405020304" pitchFamily="18" charset="0"/>
                <a:cs typeface="Times New Roman" panose="02020603050405020304" pitchFamily="18" charset="0"/>
              </a:rPr>
              <a:t>dynamis ‒ </a:t>
            </a:r>
            <a:r>
              <a:rPr lang="uk-UA" sz="2000" dirty="0">
                <a:solidFill>
                  <a:schemeClr val="bg1"/>
                </a:solidFill>
                <a:latin typeface="Times New Roman" panose="02020603050405020304" pitchFamily="18" charset="0"/>
                <a:cs typeface="Times New Roman" panose="02020603050405020304" pitchFamily="18" charset="0"/>
              </a:rPr>
              <a:t>сила) ‒ порушення функцій організму (опорно-рухового апарату, кровообігу, дихання, травлення), яке сталося через обмеження рухової активності, зниження сили скорочення м'язів. </a:t>
            </a:r>
            <a:r>
              <a:rPr lang="uk-UA" sz="2000" dirty="0" smtClean="0">
                <a:solidFill>
                  <a:schemeClr val="bg1"/>
                </a:solidFill>
                <a:latin typeface="Times New Roman" panose="02020603050405020304" pitchFamily="18" charset="0"/>
                <a:cs typeface="Times New Roman" panose="02020603050405020304" pitchFamily="18" charset="0"/>
              </a:rPr>
              <a:t>Гіподинамія </a:t>
            </a:r>
            <a:r>
              <a:rPr lang="uk-UA" sz="2000" dirty="0">
                <a:solidFill>
                  <a:schemeClr val="bg1"/>
                </a:solidFill>
                <a:latin typeface="Times New Roman" panose="02020603050405020304" pitchFamily="18" charset="0"/>
                <a:cs typeface="Times New Roman" panose="02020603050405020304" pitchFamily="18" charset="0"/>
              </a:rPr>
              <a:t>‒ це знижена рухливість.</a:t>
            </a:r>
            <a:endParaRPr lang="uk-UA" sz="20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8" name="Прямокутник 7"/>
          <p:cNvSpPr/>
          <p:nvPr/>
        </p:nvSpPr>
        <p:spPr>
          <a:xfrm>
            <a:off x="214007" y="3062837"/>
            <a:ext cx="5408580" cy="1938992"/>
          </a:xfrm>
          <a:prstGeom prst="rect">
            <a:avLst/>
          </a:prstGeom>
          <a:solidFill>
            <a:schemeClr val="accent4">
              <a:lumMod val="40000"/>
              <a:lumOff val="60000"/>
            </a:schemeClr>
          </a:solidFill>
          <a:effectLst>
            <a:glow rad="228600">
              <a:schemeClr val="accent2">
                <a:satMod val="175000"/>
                <a:alpha val="40000"/>
              </a:schemeClr>
            </a:glow>
          </a:effectLst>
        </p:spPr>
        <p:txBody>
          <a:bodyPr wrap="square">
            <a:spAutoFit/>
          </a:bodyPr>
          <a:lstStyle/>
          <a:p>
            <a:pPr indent="448310" algn="just">
              <a:spcAft>
                <a:spcPts val="0"/>
              </a:spcAft>
            </a:pPr>
            <a:r>
              <a:rPr lang="uk-UA" sz="2000" dirty="0" smtClean="0">
                <a:solidFill>
                  <a:schemeClr val="bg1"/>
                </a:solidFill>
                <a:latin typeface="Times New Roman" panose="02020603050405020304" pitchFamily="18" charset="0"/>
                <a:cs typeface="Times New Roman" panose="02020603050405020304" pitchFamily="18" charset="0"/>
              </a:rPr>
              <a:t> </a:t>
            </a:r>
            <a:r>
              <a:rPr lang="uk-UA" sz="2000" b="1" dirty="0" smtClean="0">
                <a:solidFill>
                  <a:schemeClr val="bg1"/>
                </a:solidFill>
                <a:latin typeface="Times New Roman" panose="02020603050405020304" pitchFamily="18" charset="0"/>
                <a:cs typeface="Times New Roman" panose="02020603050405020304" pitchFamily="18" charset="0"/>
              </a:rPr>
              <a:t>«ГІПОКІНЕЗІЯ</a:t>
            </a:r>
            <a:r>
              <a:rPr lang="uk-UA" sz="2000" dirty="0" smtClean="0">
                <a:solidFill>
                  <a:schemeClr val="bg1"/>
                </a:solidFill>
                <a:latin typeface="Times New Roman" panose="02020603050405020304" pitchFamily="18" charset="0"/>
                <a:cs typeface="Times New Roman" panose="02020603050405020304" pitchFamily="18" charset="0"/>
              </a:rPr>
              <a:t>» </a:t>
            </a:r>
            <a:r>
              <a:rPr lang="uk-UA" sz="2000" dirty="0">
                <a:solidFill>
                  <a:schemeClr val="bg1"/>
                </a:solidFill>
                <a:latin typeface="Times New Roman" panose="02020603050405020304" pitchFamily="18" charset="0"/>
                <a:cs typeface="Times New Roman" panose="02020603050405020304" pitchFamily="18" charset="0"/>
              </a:rPr>
              <a:t>(від грец. </a:t>
            </a:r>
            <a:r>
              <a:rPr lang="en-US" sz="2000" dirty="0">
                <a:solidFill>
                  <a:schemeClr val="bg1"/>
                </a:solidFill>
                <a:latin typeface="Times New Roman" panose="02020603050405020304" pitchFamily="18" charset="0"/>
                <a:cs typeface="Times New Roman" panose="02020603050405020304" pitchFamily="18" charset="0"/>
              </a:rPr>
              <a:t>h</a:t>
            </a:r>
            <a:r>
              <a:rPr lang="en-AU" sz="2000" dirty="0" smtClean="0">
                <a:solidFill>
                  <a:schemeClr val="bg1"/>
                </a:solidFill>
                <a:latin typeface="Times New Roman" panose="02020603050405020304" pitchFamily="18" charset="0"/>
                <a:cs typeface="Times New Roman" panose="02020603050405020304" pitchFamily="18" charset="0"/>
              </a:rPr>
              <a:t>ypo-</a:t>
            </a:r>
            <a:r>
              <a:rPr lang="uk-UA" sz="2000" dirty="0" smtClean="0">
                <a:solidFill>
                  <a:schemeClr val="bg1"/>
                </a:solidFill>
                <a:latin typeface="Times New Roman" panose="02020603050405020304" pitchFamily="18" charset="0"/>
                <a:cs typeface="Times New Roman" panose="02020603050405020304" pitchFamily="18" charset="0"/>
              </a:rPr>
              <a:t>зниження, </a:t>
            </a:r>
            <a:r>
              <a:rPr lang="en-AU" sz="2000" dirty="0">
                <a:solidFill>
                  <a:schemeClr val="bg1"/>
                </a:solidFill>
                <a:latin typeface="Times New Roman" panose="02020603050405020304" pitchFamily="18" charset="0"/>
                <a:cs typeface="Times New Roman" panose="02020603050405020304" pitchFamily="18" charset="0"/>
              </a:rPr>
              <a:t>kinesis ‒ </a:t>
            </a:r>
            <a:r>
              <a:rPr lang="uk-UA" sz="2000" dirty="0">
                <a:solidFill>
                  <a:schemeClr val="bg1"/>
                </a:solidFill>
                <a:latin typeface="Times New Roman" panose="02020603050405020304" pitchFamily="18" charset="0"/>
                <a:cs typeface="Times New Roman" panose="02020603050405020304" pitchFamily="18" charset="0"/>
              </a:rPr>
              <a:t>рух) включає обмеження кількості та об’єму рухів, що обумовлено способом життя, особливістю професійної діяльності, ліжковим режимом у період захворювання та іншими факторами. </a:t>
            </a:r>
            <a:endParaRPr lang="uk-UA"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6" name="Прямокутник 5"/>
          <p:cNvSpPr/>
          <p:nvPr/>
        </p:nvSpPr>
        <p:spPr>
          <a:xfrm>
            <a:off x="9105090" y="6365142"/>
            <a:ext cx="4539243"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pic>
        <p:nvPicPr>
          <p:cNvPr id="33794" name="Picture 2" descr="Матеріали до уроків з фізичної культури для учнів 5-11 класів"/>
          <p:cNvPicPr>
            <a:picLocks noChangeAspect="1" noChangeArrowheads="1"/>
          </p:cNvPicPr>
          <p:nvPr/>
        </p:nvPicPr>
        <p:blipFill>
          <a:blip r:embed="rId2"/>
          <a:srcRect/>
          <a:stretch>
            <a:fillRect/>
          </a:stretch>
        </p:blipFill>
        <p:spPr bwMode="auto">
          <a:xfrm>
            <a:off x="4093535" y="5075534"/>
            <a:ext cx="3838354" cy="1654875"/>
          </a:xfrm>
          <a:prstGeom prst="rect">
            <a:avLst/>
          </a:prstGeom>
          <a:noFill/>
          <a:effectLst>
            <a:glow rad="228600">
              <a:schemeClr val="accent6">
                <a:satMod val="175000"/>
                <a:alpha val="40000"/>
              </a:schemeClr>
            </a:glow>
          </a:effectLst>
        </p:spPr>
      </p:pic>
    </p:spTree>
    <p:extLst>
      <p:ext uri="{BB962C8B-B14F-4D97-AF65-F5344CB8AC3E}">
        <p14:creationId xmlns:p14="http://schemas.microsoft.com/office/powerpoint/2010/main" val="35603688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кутник 5"/>
          <p:cNvSpPr/>
          <p:nvPr/>
        </p:nvSpPr>
        <p:spPr>
          <a:xfrm>
            <a:off x="9105090" y="6365142"/>
            <a:ext cx="4539243"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7" name="Прямокутник 6"/>
          <p:cNvSpPr/>
          <p:nvPr/>
        </p:nvSpPr>
        <p:spPr>
          <a:xfrm>
            <a:off x="262647" y="1017563"/>
            <a:ext cx="11595370" cy="5632311"/>
          </a:xfrm>
          <a:prstGeom prst="rect">
            <a:avLst/>
          </a:prstGeom>
          <a:solidFill>
            <a:schemeClr val="accent1">
              <a:lumMod val="75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a:spAutoFit/>
          </a:bodyPr>
          <a:lstStyle/>
          <a:p>
            <a:r>
              <a:rPr lang="uk-UA" sz="2000" dirty="0" smtClean="0">
                <a:solidFill>
                  <a:schemeClr val="bg1"/>
                </a:solidFill>
                <a:latin typeface="Times New Roman" panose="02020603050405020304" pitchFamily="18" charset="0"/>
                <a:cs typeface="Times New Roman" panose="02020603050405020304" pitchFamily="18" charset="0"/>
              </a:rPr>
              <a:t>          Активна </a:t>
            </a:r>
            <a:r>
              <a:rPr lang="uk-UA" sz="2000" dirty="0">
                <a:solidFill>
                  <a:schemeClr val="bg1"/>
                </a:solidFill>
                <a:latin typeface="Times New Roman" panose="02020603050405020304" pitchFamily="18" charset="0"/>
                <a:cs typeface="Times New Roman" panose="02020603050405020304" pitchFamily="18" charset="0"/>
              </a:rPr>
              <a:t>м'язова діяльність спричиняє посилення діяльності серцево-судинної, дихальної та інших систем організму завдяки гормонам, що виділяються залозами внутрішньої секреції, та співвідношенню концентрації О2 і СО2.</a:t>
            </a:r>
          </a:p>
          <a:p>
            <a:r>
              <a:rPr lang="uk-UA" sz="2000" b="1" dirty="0" smtClean="0">
                <a:solidFill>
                  <a:schemeClr val="bg1"/>
                </a:solidFill>
                <a:latin typeface="Times New Roman" panose="02020603050405020304" pitchFamily="18" charset="0"/>
                <a:cs typeface="Times New Roman" panose="02020603050405020304" pitchFamily="18" charset="0"/>
              </a:rPr>
              <a:t>          ЗБУДЖЕННЯ </a:t>
            </a:r>
            <a:r>
              <a:rPr lang="uk-UA" sz="2000" b="1" dirty="0">
                <a:solidFill>
                  <a:schemeClr val="bg1"/>
                </a:solidFill>
                <a:latin typeface="Times New Roman" panose="02020603050405020304" pitchFamily="18" charset="0"/>
                <a:cs typeface="Times New Roman" panose="02020603050405020304" pitchFamily="18" charset="0"/>
              </a:rPr>
              <a:t>ТА ГАЛЬМУВАННЯ, </a:t>
            </a:r>
            <a:r>
              <a:rPr lang="uk-UA" sz="2000" dirty="0">
                <a:solidFill>
                  <a:schemeClr val="bg1"/>
                </a:solidFill>
                <a:latin typeface="Times New Roman" panose="02020603050405020304" pitchFamily="18" charset="0"/>
                <a:cs typeface="Times New Roman" panose="02020603050405020304" pitchFamily="18" charset="0"/>
              </a:rPr>
              <a:t>що виникають у нервових клітинах, можна віднести до основних нервових процесів. </a:t>
            </a:r>
          </a:p>
          <a:p>
            <a:r>
              <a:rPr lang="uk-UA" sz="2000" b="1" dirty="0" smtClean="0">
                <a:solidFill>
                  <a:schemeClr val="bg1"/>
                </a:solidFill>
                <a:latin typeface="Times New Roman" panose="02020603050405020304" pitchFamily="18" charset="0"/>
                <a:cs typeface="Times New Roman" panose="02020603050405020304" pitchFamily="18" charset="0"/>
              </a:rPr>
              <a:t>          ЗБУДЖЕННЯ</a:t>
            </a:r>
            <a:r>
              <a:rPr lang="uk-UA" sz="2000" dirty="0" smtClean="0">
                <a:solidFill>
                  <a:schemeClr val="bg1"/>
                </a:solidFill>
                <a:latin typeface="Times New Roman" panose="02020603050405020304" pitchFamily="18" charset="0"/>
                <a:cs typeface="Times New Roman" panose="02020603050405020304" pitchFamily="18" charset="0"/>
              </a:rPr>
              <a:t> </a:t>
            </a:r>
            <a:r>
              <a:rPr lang="uk-UA" sz="2000" dirty="0">
                <a:solidFill>
                  <a:schemeClr val="bg1"/>
                </a:solidFill>
                <a:latin typeface="Times New Roman" panose="02020603050405020304" pitchFamily="18" charset="0"/>
                <a:cs typeface="Times New Roman" panose="02020603050405020304" pitchFamily="18" charset="0"/>
              </a:rPr>
              <a:t>- діяльний стан нервових клітин, що передають або спрямовують нервові імпульси нервовим, м'язовим, залозистим та іншим клітинам. </a:t>
            </a:r>
          </a:p>
          <a:p>
            <a:r>
              <a:rPr lang="uk-UA" sz="2000" b="1" dirty="0" smtClean="0">
                <a:solidFill>
                  <a:schemeClr val="bg1"/>
                </a:solidFill>
                <a:latin typeface="Times New Roman" panose="02020603050405020304" pitchFamily="18" charset="0"/>
                <a:cs typeface="Times New Roman" panose="02020603050405020304" pitchFamily="18" charset="0"/>
              </a:rPr>
              <a:t>          ГАЛЬМУВАННЯ</a:t>
            </a:r>
            <a:r>
              <a:rPr lang="uk-UA" sz="2000" dirty="0" smtClean="0">
                <a:solidFill>
                  <a:schemeClr val="bg1"/>
                </a:solidFill>
                <a:latin typeface="Times New Roman" panose="02020603050405020304" pitchFamily="18" charset="0"/>
                <a:cs typeface="Times New Roman" panose="02020603050405020304" pitchFamily="18" charset="0"/>
              </a:rPr>
              <a:t> </a:t>
            </a:r>
            <a:r>
              <a:rPr lang="uk-UA" sz="2000" dirty="0">
                <a:solidFill>
                  <a:schemeClr val="bg1"/>
                </a:solidFill>
                <a:latin typeface="Times New Roman" panose="02020603050405020304" pitchFamily="18" charset="0"/>
                <a:cs typeface="Times New Roman" panose="02020603050405020304" pitchFamily="18" charset="0"/>
              </a:rPr>
              <a:t>являє собою стан нервових клітин, коли їхня активність спрямована на відновлення. </a:t>
            </a:r>
          </a:p>
          <a:p>
            <a:r>
              <a:rPr lang="uk-UA" sz="2000" b="1" dirty="0" smtClean="0">
                <a:solidFill>
                  <a:schemeClr val="bg1"/>
                </a:solidFill>
                <a:latin typeface="Times New Roman" panose="02020603050405020304" pitchFamily="18" charset="0"/>
                <a:cs typeface="Times New Roman" panose="02020603050405020304" pitchFamily="18" charset="0"/>
              </a:rPr>
              <a:t>          НЕРВОВА </a:t>
            </a:r>
            <a:r>
              <a:rPr lang="uk-UA" sz="2000" b="1" dirty="0">
                <a:solidFill>
                  <a:schemeClr val="bg1"/>
                </a:solidFill>
                <a:latin typeface="Times New Roman" panose="02020603050405020304" pitchFamily="18" charset="0"/>
                <a:cs typeface="Times New Roman" panose="02020603050405020304" pitchFamily="18" charset="0"/>
              </a:rPr>
              <a:t>СИСТЕМА </a:t>
            </a:r>
            <a:r>
              <a:rPr lang="uk-UA" sz="2000" dirty="0">
                <a:solidFill>
                  <a:schemeClr val="bg1"/>
                </a:solidFill>
                <a:latin typeface="Times New Roman" panose="02020603050405020304" pitchFamily="18" charset="0"/>
                <a:cs typeface="Times New Roman" panose="02020603050405020304" pitchFamily="18" charset="0"/>
              </a:rPr>
              <a:t>поділяється на </a:t>
            </a:r>
            <a:r>
              <a:rPr lang="uk-UA" sz="2000" b="1" dirty="0">
                <a:solidFill>
                  <a:schemeClr val="bg1"/>
                </a:solidFill>
                <a:latin typeface="Times New Roman" panose="02020603050405020304" pitchFamily="18" charset="0"/>
                <a:cs typeface="Times New Roman" panose="02020603050405020304" pitchFamily="18" charset="0"/>
              </a:rPr>
              <a:t>ЦЕНТРАЛЬНУ</a:t>
            </a:r>
            <a:r>
              <a:rPr lang="uk-UA" sz="2000" dirty="0">
                <a:solidFill>
                  <a:schemeClr val="bg1"/>
                </a:solidFill>
                <a:latin typeface="Times New Roman" panose="02020603050405020304" pitchFamily="18" charset="0"/>
                <a:cs typeface="Times New Roman" panose="02020603050405020304" pitchFamily="18" charset="0"/>
              </a:rPr>
              <a:t> (спинний і головний мозок) і </a:t>
            </a:r>
            <a:r>
              <a:rPr lang="uk-UA" sz="2000" b="1" dirty="0">
                <a:solidFill>
                  <a:schemeClr val="bg1"/>
                </a:solidFill>
                <a:latin typeface="Times New Roman" panose="02020603050405020304" pitchFamily="18" charset="0"/>
                <a:cs typeface="Times New Roman" panose="02020603050405020304" pitchFamily="18" charset="0"/>
              </a:rPr>
              <a:t>ПЕРИФЕРИЧНУ</a:t>
            </a:r>
            <a:r>
              <a:rPr lang="uk-UA" sz="2000" dirty="0">
                <a:solidFill>
                  <a:schemeClr val="bg1"/>
                </a:solidFill>
                <a:latin typeface="Times New Roman" panose="02020603050405020304" pitchFamily="18" charset="0"/>
                <a:cs typeface="Times New Roman" panose="02020603050405020304" pitchFamily="18" charset="0"/>
              </a:rPr>
              <a:t> (нервові волокна, нерви, а також нервові клітини в усіх органах людини). Умовно в нервовій системі можна виділити: соматичну діяльність, яка забезпечує регуляцію рухового апарату; вегетативну діяльність, яка забезпечує та регулює перебіг процесів обміну речовин і роботу внутрішніх органів і систем. </a:t>
            </a:r>
            <a:endParaRPr lang="uk-UA" sz="2000" dirty="0" smtClean="0">
              <a:solidFill>
                <a:schemeClr val="bg1"/>
              </a:solidFill>
              <a:latin typeface="Times New Roman" panose="02020603050405020304" pitchFamily="18" charset="0"/>
              <a:cs typeface="Times New Roman" panose="02020603050405020304" pitchFamily="18" charset="0"/>
            </a:endParaRPr>
          </a:p>
          <a:p>
            <a:r>
              <a:rPr lang="uk-UA" sz="2000" dirty="0">
                <a:solidFill>
                  <a:schemeClr val="bg1"/>
                </a:solidFill>
                <a:latin typeface="Times New Roman" panose="02020603050405020304" pitchFamily="18" charset="0"/>
                <a:cs typeface="Times New Roman" panose="02020603050405020304" pitchFamily="18" charset="0"/>
              </a:rPr>
              <a:t> </a:t>
            </a:r>
            <a:r>
              <a:rPr lang="uk-UA" sz="2000" dirty="0" smtClean="0">
                <a:solidFill>
                  <a:schemeClr val="bg1"/>
                </a:solidFill>
                <a:latin typeface="Times New Roman" panose="02020603050405020304" pitchFamily="18" charset="0"/>
                <a:cs typeface="Times New Roman" panose="02020603050405020304" pitchFamily="18" charset="0"/>
              </a:rPr>
              <a:t>         </a:t>
            </a:r>
            <a:r>
              <a:rPr lang="uk-UA" sz="2000" b="1" dirty="0" smtClean="0">
                <a:solidFill>
                  <a:schemeClr val="bg1"/>
                </a:solidFill>
                <a:latin typeface="Times New Roman" panose="02020603050405020304" pitchFamily="18" charset="0"/>
                <a:cs typeface="Times New Roman" panose="02020603050405020304" pitchFamily="18" charset="0"/>
              </a:rPr>
              <a:t>НЕРВОВА СИСТЕМА </a:t>
            </a:r>
            <a:r>
              <a:rPr lang="uk-UA" sz="2000" dirty="0" smtClean="0">
                <a:solidFill>
                  <a:schemeClr val="bg1"/>
                </a:solidFill>
                <a:latin typeface="Times New Roman" panose="02020603050405020304" pitchFamily="18" charset="0"/>
                <a:cs typeface="Times New Roman" panose="02020603050405020304" pitchFamily="18" charset="0"/>
              </a:rPr>
              <a:t>діє </a:t>
            </a:r>
            <a:r>
              <a:rPr lang="uk-UA" sz="2000" dirty="0">
                <a:solidFill>
                  <a:schemeClr val="bg1"/>
                </a:solidFill>
                <a:latin typeface="Times New Roman" panose="02020603050405020304" pitchFamily="18" charset="0"/>
                <a:cs typeface="Times New Roman" panose="02020603050405020304" pitchFamily="18" charset="0"/>
              </a:rPr>
              <a:t>за принципом рефлексу, який являє собою реакцію організму на якесь подразнення. Суть рефлексу полягає в адаптації організму до змін у зовнішньому і внутрішньому середовищі. Завдяки аналізаторам центральної нервової системи забезпечується різний рівень чутливості організму до впливів зовнішнього та внутрішнього середовища.</a:t>
            </a:r>
          </a:p>
        </p:txBody>
      </p:sp>
      <p:sp>
        <p:nvSpPr>
          <p:cNvPr id="8" name="Прямокутник 7"/>
          <p:cNvSpPr/>
          <p:nvPr/>
        </p:nvSpPr>
        <p:spPr>
          <a:xfrm>
            <a:off x="1084522" y="160666"/>
            <a:ext cx="10290189" cy="584775"/>
          </a:xfrm>
          <a:prstGeom prst="rect">
            <a:avLst/>
          </a:prstGeom>
        </p:spPr>
        <p:txBody>
          <a:bodyPr wrap="none">
            <a:spAutoFit/>
          </a:bodyPr>
          <a:lstStyle/>
          <a:p>
            <a:r>
              <a:rPr lang="uk-UA" sz="3200" b="1" dirty="0" smtClean="0">
                <a:solidFill>
                  <a:srgbClr val="FFFF00"/>
                </a:solidFill>
                <a:latin typeface="Times New Roman" panose="02020603050405020304" pitchFamily="18" charset="0"/>
                <a:ea typeface="Calibri" panose="020F0502020204030204" pitchFamily="34" charset="0"/>
                <a:cs typeface="Times New Roman" panose="02020603050405020304" pitchFamily="18" charset="0"/>
              </a:rPr>
              <a:t>ФІЗІОЛОГІЧНІ ОСНОВИ РУХОВОЇ АКТИВНОСТІ. </a:t>
            </a:r>
            <a:endParaRPr lang="uk-UA" sz="3200" b="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395788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кутник 5"/>
          <p:cNvSpPr/>
          <p:nvPr/>
        </p:nvSpPr>
        <p:spPr>
          <a:xfrm>
            <a:off x="9105090" y="6365142"/>
            <a:ext cx="4539243"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3" name="Прямокутник 2"/>
          <p:cNvSpPr/>
          <p:nvPr/>
        </p:nvSpPr>
        <p:spPr>
          <a:xfrm>
            <a:off x="184826" y="86114"/>
            <a:ext cx="11692646" cy="4093428"/>
          </a:xfrm>
          <a:prstGeom prst="rect">
            <a:avLst/>
          </a:prstGeom>
          <a:solidFill>
            <a:schemeClr val="accent4">
              <a:lumMod val="75000"/>
            </a:schemeClr>
          </a:solidFill>
        </p:spPr>
        <p:txBody>
          <a:bodyPr wrap="square">
            <a:spAutoFit/>
          </a:bodyPr>
          <a:lstStyle/>
          <a:p>
            <a:r>
              <a:rPr lang="uk-UA" sz="2000" dirty="0" smtClean="0">
                <a:solidFill>
                  <a:schemeClr val="bg1"/>
                </a:solidFill>
                <a:latin typeface="Times New Roman" panose="02020603050405020304" pitchFamily="18" charset="0"/>
                <a:cs typeface="Times New Roman" panose="02020603050405020304" pitchFamily="18" charset="0"/>
              </a:rPr>
              <a:t>          Протягом </a:t>
            </a:r>
            <a:r>
              <a:rPr lang="uk-UA" sz="2000" dirty="0">
                <a:solidFill>
                  <a:schemeClr val="bg1"/>
                </a:solidFill>
                <a:latin typeface="Times New Roman" panose="02020603050405020304" pitchFamily="18" charset="0"/>
                <a:cs typeface="Times New Roman" panose="02020603050405020304" pitchFamily="18" charset="0"/>
              </a:rPr>
              <a:t>останніх кількох десятиліть багато дослідницьких проектів вивчали існуючий взаємозв'язок між корисною системною реакцією та м'язовим скороченням, що викликається фізичними вправами. </a:t>
            </a:r>
            <a:endParaRPr lang="uk-UA" sz="2000" dirty="0" smtClean="0">
              <a:solidFill>
                <a:schemeClr val="bg1"/>
              </a:solidFill>
              <a:latin typeface="Times New Roman" panose="02020603050405020304" pitchFamily="18" charset="0"/>
              <a:cs typeface="Times New Roman" panose="02020603050405020304" pitchFamily="18" charset="0"/>
            </a:endParaRPr>
          </a:p>
          <a:p>
            <a:r>
              <a:rPr lang="uk-UA" sz="2000" dirty="0">
                <a:solidFill>
                  <a:schemeClr val="bg1"/>
                </a:solidFill>
                <a:latin typeface="Times New Roman" panose="02020603050405020304" pitchFamily="18" charset="0"/>
                <a:cs typeface="Times New Roman" panose="02020603050405020304" pitchFamily="18" charset="0"/>
              </a:rPr>
              <a:t> </a:t>
            </a:r>
            <a:r>
              <a:rPr lang="uk-UA" sz="2000" dirty="0" smtClean="0">
                <a:solidFill>
                  <a:schemeClr val="bg1"/>
                </a:solidFill>
                <a:latin typeface="Times New Roman" panose="02020603050405020304" pitchFamily="18" charset="0"/>
                <a:cs typeface="Times New Roman" panose="02020603050405020304" pitchFamily="18" charset="0"/>
              </a:rPr>
              <a:t>         Відомо</a:t>
            </a:r>
            <a:r>
              <a:rPr lang="uk-UA" sz="2000" dirty="0">
                <a:solidFill>
                  <a:schemeClr val="bg1"/>
                </a:solidFill>
                <a:latin typeface="Times New Roman" panose="02020603050405020304" pitchFamily="18" charset="0"/>
                <a:cs typeface="Times New Roman" panose="02020603050405020304" pitchFamily="18" charset="0"/>
              </a:rPr>
              <a:t>, що скелетні м'язи (СМ) генерують цукрознижувальні та антиоксидантні реакції, але найцікавіші клітинні пояснення зосереджені на виробленні м'язових цитокінів як ендокринної, так і </a:t>
            </a:r>
            <a:r>
              <a:rPr lang="uk-UA" sz="2000" noProof="1" smtClean="0">
                <a:solidFill>
                  <a:schemeClr val="bg1"/>
                </a:solidFill>
                <a:latin typeface="Times New Roman" panose="02020603050405020304" pitchFamily="18" charset="0"/>
                <a:cs typeface="Times New Roman" panose="02020603050405020304" pitchFamily="18" charset="0"/>
              </a:rPr>
              <a:t>ауто/паракринної</a:t>
            </a:r>
            <a:r>
              <a:rPr lang="uk-UA" sz="2000" dirty="0" smtClean="0">
                <a:solidFill>
                  <a:schemeClr val="bg1"/>
                </a:solidFill>
                <a:latin typeface="Times New Roman" panose="02020603050405020304" pitchFamily="18" charset="0"/>
                <a:cs typeface="Times New Roman" panose="02020603050405020304" pitchFamily="18" charset="0"/>
              </a:rPr>
              <a:t> </a:t>
            </a:r>
            <a:r>
              <a:rPr lang="uk-UA" sz="2000" dirty="0">
                <a:solidFill>
                  <a:schemeClr val="bg1"/>
                </a:solidFill>
                <a:latin typeface="Times New Roman" panose="02020603050405020304" pitchFamily="18" charset="0"/>
                <a:cs typeface="Times New Roman" panose="02020603050405020304" pitchFamily="18" charset="0"/>
              </a:rPr>
              <a:t>дії, які називаються </a:t>
            </a:r>
            <a:r>
              <a:rPr lang="uk-UA" sz="2000" b="1" dirty="0">
                <a:solidFill>
                  <a:schemeClr val="bg1"/>
                </a:solidFill>
                <a:latin typeface="Times New Roman" panose="02020603050405020304" pitchFamily="18" charset="0"/>
                <a:cs typeface="Times New Roman" panose="02020603050405020304" pitchFamily="18" charset="0"/>
              </a:rPr>
              <a:t>міокінами</a:t>
            </a:r>
            <a:r>
              <a:rPr lang="uk-UA" sz="2000" b="1" dirty="0" smtClean="0">
                <a:solidFill>
                  <a:schemeClr val="bg1"/>
                </a:solidFill>
                <a:latin typeface="Times New Roman" panose="02020603050405020304" pitchFamily="18" charset="0"/>
                <a:cs typeface="Times New Roman" panose="02020603050405020304" pitchFamily="18" charset="0"/>
              </a:rPr>
              <a:t>.</a:t>
            </a:r>
            <a:r>
              <a:rPr lang="en-US" sz="2000" b="1" dirty="0" smtClean="0">
                <a:solidFill>
                  <a:schemeClr val="bg1"/>
                </a:solidFill>
                <a:latin typeface="Times New Roman" panose="02020603050405020304" pitchFamily="18" charset="0"/>
                <a:cs typeface="Times New Roman" panose="02020603050405020304" pitchFamily="18" charset="0"/>
              </a:rPr>
              <a:t> </a:t>
            </a:r>
          </a:p>
          <a:p>
            <a:r>
              <a:rPr lang="uk-UA" sz="2000" dirty="0" smtClean="0">
                <a:solidFill>
                  <a:schemeClr val="bg1"/>
                </a:solidFill>
                <a:latin typeface="Times New Roman" panose="02020603050405020304" pitchFamily="18" charset="0"/>
                <a:cs typeface="Times New Roman" panose="02020603050405020304" pitchFamily="18" charset="0"/>
              </a:rPr>
              <a:t>          З </a:t>
            </a:r>
            <a:r>
              <a:rPr lang="uk-UA" sz="2000" dirty="0">
                <a:solidFill>
                  <a:schemeClr val="bg1"/>
                </a:solidFill>
                <a:latin typeface="Times New Roman" panose="02020603050405020304" pitchFamily="18" charset="0"/>
                <a:cs typeface="Times New Roman" panose="02020603050405020304" pitchFamily="18" charset="0"/>
              </a:rPr>
              <a:t>2000 року</a:t>
            </a:r>
            <a:r>
              <a:rPr lang="uk-UA" sz="2000" dirty="0" smtClean="0">
                <a:solidFill>
                  <a:schemeClr val="bg1"/>
                </a:solidFill>
                <a:latin typeface="Times New Roman" panose="02020603050405020304" pitchFamily="18" charset="0"/>
                <a:cs typeface="Times New Roman" panose="02020603050405020304" pitchFamily="18" charset="0"/>
              </a:rPr>
              <a:t>, виявлено</a:t>
            </a:r>
            <a:r>
              <a:rPr lang="en-US" sz="2000" dirty="0" smtClean="0">
                <a:solidFill>
                  <a:schemeClr val="bg1"/>
                </a:solidFill>
                <a:latin typeface="Times New Roman" panose="02020603050405020304" pitchFamily="18" charset="0"/>
                <a:cs typeface="Times New Roman" panose="02020603050405020304" pitchFamily="18" charset="0"/>
              </a:rPr>
              <a:t> </a:t>
            </a:r>
            <a:r>
              <a:rPr lang="uk-UA" sz="2000" dirty="0" smtClean="0">
                <a:solidFill>
                  <a:schemeClr val="bg1"/>
                </a:solidFill>
                <a:latin typeface="Times New Roman" panose="02020603050405020304" pitchFamily="18" charset="0"/>
                <a:cs typeface="Times New Roman" panose="02020603050405020304" pitchFamily="18" charset="0"/>
              </a:rPr>
              <a:t>відкриття </a:t>
            </a:r>
            <a:r>
              <a:rPr lang="uk-UA" sz="2000" dirty="0">
                <a:solidFill>
                  <a:schemeClr val="bg1"/>
                </a:solidFill>
                <a:latin typeface="Times New Roman" panose="02020603050405020304" pitchFamily="18" charset="0"/>
                <a:cs typeface="Times New Roman" panose="02020603050405020304" pitchFamily="18" charset="0"/>
              </a:rPr>
              <a:t>нових міокінів і розуміння їх ролі в процесі </a:t>
            </a:r>
            <a:r>
              <a:rPr lang="uk-UA" sz="2000" dirty="0" smtClean="0">
                <a:solidFill>
                  <a:schemeClr val="bg1"/>
                </a:solidFill>
                <a:latin typeface="Times New Roman" panose="02020603050405020304" pitchFamily="18" charset="0"/>
                <a:cs typeface="Times New Roman" panose="02020603050405020304" pitchFamily="18" charset="0"/>
              </a:rPr>
              <a:t>фізіологічній регуляції </a:t>
            </a:r>
            <a:r>
              <a:rPr lang="uk-UA" sz="2000" dirty="0">
                <a:solidFill>
                  <a:schemeClr val="bg1"/>
                </a:solidFill>
                <a:latin typeface="Times New Roman" panose="02020603050405020304" pitchFamily="18" charset="0"/>
                <a:cs typeface="Times New Roman" panose="02020603050405020304" pitchFamily="18" charset="0"/>
              </a:rPr>
              <a:t>фізичних вправ як у зовні здорових людей, так і у хронічно хворих</a:t>
            </a:r>
            <a:r>
              <a:rPr lang="uk-UA" sz="2000" dirty="0" smtClean="0">
                <a:solidFill>
                  <a:schemeClr val="bg1"/>
                </a:solidFill>
                <a:latin typeface="Times New Roman" panose="02020603050405020304" pitchFamily="18" charset="0"/>
                <a:cs typeface="Times New Roman" panose="02020603050405020304" pitchFamily="18" charset="0"/>
              </a:rPr>
              <a:t>.</a:t>
            </a:r>
            <a:r>
              <a:rPr lang="uk-UA" sz="2000" dirty="0">
                <a:solidFill>
                  <a:schemeClr val="bg1"/>
                </a:solidFill>
                <a:latin typeface="Times New Roman" panose="02020603050405020304" pitchFamily="18" charset="0"/>
                <a:cs typeface="Times New Roman" panose="02020603050405020304" pitchFamily="18" charset="0"/>
              </a:rPr>
              <a:t> </a:t>
            </a:r>
            <a:endParaRPr lang="uk-UA" sz="2000" dirty="0" smtClean="0">
              <a:solidFill>
                <a:schemeClr val="bg1"/>
              </a:solidFill>
              <a:latin typeface="Times New Roman" panose="02020603050405020304" pitchFamily="18" charset="0"/>
              <a:cs typeface="Times New Roman" panose="02020603050405020304" pitchFamily="18" charset="0"/>
            </a:endParaRPr>
          </a:p>
          <a:p>
            <a:r>
              <a:rPr lang="uk-UA" sz="2000" dirty="0" smtClean="0">
                <a:solidFill>
                  <a:schemeClr val="bg1"/>
                </a:solidFill>
                <a:latin typeface="Times New Roman" panose="02020603050405020304" pitchFamily="18" charset="0"/>
                <a:cs typeface="Times New Roman" panose="02020603050405020304" pitchFamily="18" charset="0"/>
              </a:rPr>
              <a:t>          Довгий </a:t>
            </a:r>
            <a:r>
              <a:rPr lang="uk-UA" sz="2000" dirty="0">
                <a:solidFill>
                  <a:schemeClr val="bg1"/>
                </a:solidFill>
                <a:latin typeface="Times New Roman" panose="02020603050405020304" pitchFamily="18" charset="0"/>
                <a:cs typeface="Times New Roman" panose="02020603050405020304" pitchFamily="18" charset="0"/>
              </a:rPr>
              <a:t>час </a:t>
            </a:r>
            <a:r>
              <a:rPr lang="uk-UA" sz="2000" dirty="0" smtClean="0">
                <a:solidFill>
                  <a:schemeClr val="bg1"/>
                </a:solidFill>
                <a:latin typeface="Times New Roman" panose="02020603050405020304" pitchFamily="18" charset="0"/>
                <a:cs typeface="Times New Roman" panose="02020603050405020304" pitchFamily="18" charset="0"/>
              </a:rPr>
              <a:t>СМ вважався </a:t>
            </a:r>
            <a:r>
              <a:rPr lang="uk-UA" sz="2000" dirty="0">
                <a:solidFill>
                  <a:schemeClr val="bg1"/>
                </a:solidFill>
                <a:latin typeface="Times New Roman" panose="02020603050405020304" pitchFamily="18" charset="0"/>
                <a:cs typeface="Times New Roman" panose="02020603050405020304" pitchFamily="18" charset="0"/>
              </a:rPr>
              <a:t>органом, який обмежувався виключно пересуванням, зберіганням білка та виділенням тепла. Однак тепер відомо, що </a:t>
            </a:r>
            <a:r>
              <a:rPr lang="uk-UA" sz="2000" dirty="0" smtClean="0">
                <a:solidFill>
                  <a:schemeClr val="bg1"/>
                </a:solidFill>
                <a:latin typeface="Times New Roman" panose="02020603050405020304" pitchFamily="18" charset="0"/>
                <a:cs typeface="Times New Roman" panose="02020603050405020304" pitchFamily="18" charset="0"/>
              </a:rPr>
              <a:t>СМ</a:t>
            </a:r>
            <a:r>
              <a:rPr lang="en-AU" sz="2000" dirty="0" smtClean="0">
                <a:solidFill>
                  <a:schemeClr val="bg1"/>
                </a:solidFill>
                <a:latin typeface="Times New Roman" panose="02020603050405020304" pitchFamily="18" charset="0"/>
                <a:cs typeface="Times New Roman" panose="02020603050405020304" pitchFamily="18" charset="0"/>
              </a:rPr>
              <a:t> </a:t>
            </a:r>
            <a:r>
              <a:rPr lang="uk-UA" sz="2000" dirty="0">
                <a:solidFill>
                  <a:schemeClr val="bg1"/>
                </a:solidFill>
                <a:latin typeface="Times New Roman" panose="02020603050405020304" pitchFamily="18" charset="0"/>
                <a:cs typeface="Times New Roman" panose="02020603050405020304" pitchFamily="18" charset="0"/>
              </a:rPr>
              <a:t>має високу здатність до експресії генів і репресії через внутрішньоклітинні сигнали, які стають особливо присутніми під час фізичних вправ</a:t>
            </a:r>
            <a:r>
              <a:rPr lang="uk-UA" sz="2000" dirty="0" smtClean="0">
                <a:solidFill>
                  <a:schemeClr val="bg1"/>
                </a:solidFill>
                <a:latin typeface="Times New Roman" panose="02020603050405020304" pitchFamily="18" charset="0"/>
                <a:cs typeface="Times New Roman" panose="02020603050405020304" pitchFamily="18" charset="0"/>
              </a:rPr>
              <a:t>.</a:t>
            </a:r>
            <a:r>
              <a:rPr lang="uk-UA" sz="2000" dirty="0">
                <a:solidFill>
                  <a:schemeClr val="bg1"/>
                </a:solidFill>
                <a:latin typeface="Times New Roman" panose="02020603050405020304" pitchFamily="18" charset="0"/>
                <a:cs typeface="Times New Roman" panose="02020603050405020304" pitchFamily="18" charset="0"/>
              </a:rPr>
              <a:t> Скелетний м'яз (СМ) </a:t>
            </a:r>
            <a:r>
              <a:rPr lang="uk-UA" sz="2000" dirty="0" smtClean="0">
                <a:solidFill>
                  <a:schemeClr val="bg1"/>
                </a:solidFill>
                <a:latin typeface="Times New Roman" panose="02020603050405020304" pitchFamily="18" charset="0"/>
                <a:cs typeface="Times New Roman" panose="02020603050405020304" pitchFamily="18" charset="0"/>
              </a:rPr>
              <a:t>розглядають як </a:t>
            </a:r>
            <a:r>
              <a:rPr lang="uk-UA" sz="2000" dirty="0">
                <a:solidFill>
                  <a:schemeClr val="bg1"/>
                </a:solidFill>
                <a:latin typeface="Times New Roman" panose="02020603050405020304" pitchFamily="18" charset="0"/>
                <a:cs typeface="Times New Roman" panose="02020603050405020304" pitchFamily="18" charset="0"/>
              </a:rPr>
              <a:t>орган з ендокринними властивостями.</a:t>
            </a:r>
            <a:r>
              <a:rPr lang="uk-UA" sz="2000" dirty="0" smtClean="0">
                <a:solidFill>
                  <a:schemeClr val="bg1"/>
                </a:solidFill>
                <a:latin typeface="Times New Roman" panose="02020603050405020304" pitchFamily="18" charset="0"/>
                <a:cs typeface="Times New Roman" panose="02020603050405020304" pitchFamily="18" charset="0"/>
              </a:rPr>
              <a:t> </a:t>
            </a:r>
          </a:p>
          <a:p>
            <a:r>
              <a:rPr lang="uk-UA" sz="2000" b="1" dirty="0">
                <a:solidFill>
                  <a:schemeClr val="bg1"/>
                </a:solidFill>
                <a:latin typeface="Times New Roman" panose="02020603050405020304" pitchFamily="18" charset="0"/>
                <a:cs typeface="Times New Roman" panose="02020603050405020304" pitchFamily="18" charset="0"/>
              </a:rPr>
              <a:t> </a:t>
            </a:r>
            <a:r>
              <a:rPr lang="uk-UA" sz="2000" b="1" dirty="0" smtClean="0">
                <a:solidFill>
                  <a:schemeClr val="bg1"/>
                </a:solidFill>
                <a:latin typeface="Times New Roman" panose="02020603050405020304" pitchFamily="18" charset="0"/>
                <a:cs typeface="Times New Roman" panose="02020603050405020304" pitchFamily="18" charset="0"/>
              </a:rPr>
              <a:t>         </a:t>
            </a:r>
            <a:endParaRPr lang="uk-UA" sz="2000" b="1" dirty="0">
              <a:solidFill>
                <a:schemeClr val="bg1"/>
              </a:solidFill>
              <a:latin typeface="Times New Roman" panose="02020603050405020304" pitchFamily="18" charset="0"/>
              <a:cs typeface="Times New Roman" panose="02020603050405020304" pitchFamily="18" charset="0"/>
            </a:endParaRPr>
          </a:p>
        </p:txBody>
      </p:sp>
      <p:pic>
        <p:nvPicPr>
          <p:cNvPr id="1026" name="Picture 2" descr="https://multimedia.elsevier.es/PublicationsMultimediaV1/file/18866581/0000005300000200/v1_201811070613/S1886658118300288/v1_201811070613/en/main.assets/gr2.jpeg?xkr=ue/ImdikoIMrsJoerZ+w997EogCnBdOOD93cPFbanNd0oeMjZirwNNbZ44xDVR9QDMqWT1IPGVSkNilBDGOQ005RTgvUSSlbhIIoz5fBfLJKQwZBMymCwsOONG3wrJuhj2A02Yn4MnNkeKkAIyhKEabNtXrE7kCrFCYZLWQ1TCVAXwFp4DwRB++0+v3F0agbQxxu5KQpLjVh1qLVVQiv7ZpsEAgTD9U/YPb3VbO2WgFHAl9QwLsD6KkIVDUYdUWoYjWxK7QfNqhleTdk44EK8ygMLFSNoeeakthnDUFCWYphWnXmDWDvzh2nzr6dw5C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10903" y="3831859"/>
            <a:ext cx="7814384" cy="2881155"/>
          </a:xfrm>
          <a:prstGeom prst="rect">
            <a:avLst/>
          </a:prstGeom>
          <a:solidFill>
            <a:srgbClr val="7030A0"/>
          </a:solidFill>
          <a:effectLst>
            <a:glow rad="228600">
              <a:schemeClr val="accent3">
                <a:satMod val="175000"/>
                <a:alpha val="40000"/>
              </a:schemeClr>
            </a:glow>
          </a:effectLst>
        </p:spPr>
      </p:pic>
    </p:spTree>
    <p:extLst>
      <p:ext uri="{BB962C8B-B14F-4D97-AF65-F5344CB8AC3E}">
        <p14:creationId xmlns:p14="http://schemas.microsoft.com/office/powerpoint/2010/main" val="19395063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кутник 5"/>
          <p:cNvSpPr/>
          <p:nvPr/>
        </p:nvSpPr>
        <p:spPr>
          <a:xfrm>
            <a:off x="9105090" y="6365142"/>
            <a:ext cx="4539243"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3" name="Прямокутник 2"/>
          <p:cNvSpPr/>
          <p:nvPr/>
        </p:nvSpPr>
        <p:spPr>
          <a:xfrm>
            <a:off x="223736" y="2607238"/>
            <a:ext cx="11741285" cy="4093428"/>
          </a:xfrm>
          <a:prstGeom prst="rect">
            <a:avLst/>
          </a:prstGeom>
          <a:solidFill>
            <a:schemeClr val="bg1">
              <a:lumMod val="50000"/>
              <a:lumOff val="50000"/>
            </a:schemeClr>
          </a:solidFill>
        </p:spPr>
        <p:txBody>
          <a:bodyPr wrap="square">
            <a:spAutoFit/>
          </a:bodyPr>
          <a:lstStyle/>
          <a:p>
            <a:r>
              <a:rPr lang="uk-UA" sz="2000" b="1" dirty="0" smtClean="0">
                <a:solidFill>
                  <a:schemeClr val="bg1"/>
                </a:solidFill>
                <a:latin typeface="Times New Roman" panose="02020603050405020304" pitchFamily="18" charset="0"/>
                <a:cs typeface="Times New Roman" panose="02020603050405020304" pitchFamily="18" charset="0"/>
              </a:rPr>
              <a:t>         </a:t>
            </a:r>
            <a:r>
              <a:rPr lang="en-AU" sz="2000" b="1" dirty="0" smtClean="0">
                <a:solidFill>
                  <a:schemeClr val="bg1"/>
                </a:solidFill>
                <a:latin typeface="Times New Roman" panose="02020603050405020304" pitchFamily="18" charset="0"/>
                <a:cs typeface="Times New Roman" panose="02020603050405020304" pitchFamily="18" charset="0"/>
              </a:rPr>
              <a:t>BDNF</a:t>
            </a:r>
            <a:r>
              <a:rPr lang="en-AU" sz="2000" dirty="0">
                <a:solidFill>
                  <a:schemeClr val="bg1"/>
                </a:solidFill>
                <a:latin typeface="Times New Roman" panose="02020603050405020304" pitchFamily="18" charset="0"/>
                <a:cs typeface="Times New Roman" panose="02020603050405020304" pitchFamily="18" charset="0"/>
              </a:rPr>
              <a:t> (</a:t>
            </a:r>
            <a:r>
              <a:rPr lang="uk-UA" sz="2000" dirty="0">
                <a:solidFill>
                  <a:schemeClr val="bg1"/>
                </a:solidFill>
                <a:latin typeface="Times New Roman" panose="02020603050405020304" pitchFamily="18" charset="0"/>
                <a:cs typeface="Times New Roman" panose="02020603050405020304" pitchFamily="18" charset="0"/>
              </a:rPr>
              <a:t>англ. </a:t>
            </a:r>
            <a:r>
              <a:rPr lang="en-AU" sz="2000" b="1" i="1" dirty="0">
                <a:solidFill>
                  <a:schemeClr val="bg1"/>
                </a:solidFill>
                <a:latin typeface="Times New Roman" panose="02020603050405020304" pitchFamily="18" charset="0"/>
                <a:cs typeface="Times New Roman" panose="02020603050405020304" pitchFamily="18" charset="0"/>
              </a:rPr>
              <a:t>Brain derived neurotrophic factor</a:t>
            </a:r>
            <a:r>
              <a:rPr lang="en-AU" sz="2000" dirty="0" smtClean="0">
                <a:solidFill>
                  <a:schemeClr val="bg1"/>
                </a:solidFill>
                <a:latin typeface="Times New Roman" panose="02020603050405020304" pitchFamily="18" charset="0"/>
                <a:cs typeface="Times New Roman" panose="02020603050405020304" pitchFamily="18" charset="0"/>
              </a:rPr>
              <a:t>)</a:t>
            </a:r>
            <a:r>
              <a:rPr lang="uk-UA" dirty="0"/>
              <a:t> </a:t>
            </a:r>
            <a:r>
              <a:rPr lang="uk-UA" b="1" dirty="0" smtClean="0">
                <a:solidFill>
                  <a:srgbClr val="FFFF00"/>
                </a:solidFill>
                <a:latin typeface="Times New Roman" panose="02020603050405020304" pitchFamily="18" charset="0"/>
                <a:cs typeface="Times New Roman" panose="02020603050405020304" pitchFamily="18" charset="0"/>
              </a:rPr>
              <a:t>НЕЙРОТРОФІЧНИЙ ФАКТОР МОЗКУ</a:t>
            </a:r>
            <a:r>
              <a:rPr lang="en-AU" sz="2000" b="1" dirty="0" smtClean="0">
                <a:solidFill>
                  <a:srgbClr val="FFFF00"/>
                </a:solidFill>
                <a:latin typeface="Times New Roman" panose="02020603050405020304" pitchFamily="18" charset="0"/>
                <a:cs typeface="Times New Roman" panose="02020603050405020304" pitchFamily="18" charset="0"/>
              </a:rPr>
              <a:t> </a:t>
            </a:r>
            <a:r>
              <a:rPr lang="en-AU" sz="2000" dirty="0" smtClean="0">
                <a:solidFill>
                  <a:schemeClr val="bg1"/>
                </a:solidFill>
                <a:latin typeface="Times New Roman" panose="02020603050405020304" pitchFamily="18" charset="0"/>
                <a:cs typeface="Times New Roman" panose="02020603050405020304" pitchFamily="18" charset="0"/>
              </a:rPr>
              <a:t>– </a:t>
            </a:r>
            <a:r>
              <a:rPr lang="uk-UA" sz="2000" dirty="0">
                <a:solidFill>
                  <a:schemeClr val="bg1"/>
                </a:solidFill>
                <a:latin typeface="Times New Roman" panose="02020603050405020304" pitchFamily="18" charset="0"/>
                <a:cs typeface="Times New Roman" panose="02020603050405020304" pitchFamily="18" charset="0"/>
              </a:rPr>
              <a:t>білок, який кодується однойменним геном</a:t>
            </a:r>
            <a:r>
              <a:rPr lang="uk-UA" sz="2000" dirty="0" smtClean="0">
                <a:solidFill>
                  <a:schemeClr val="bg1"/>
                </a:solidFill>
                <a:latin typeface="Times New Roman" panose="02020603050405020304" pitchFamily="18" charset="0"/>
                <a:cs typeface="Times New Roman" panose="02020603050405020304" pitchFamily="18" charset="0"/>
              </a:rPr>
              <a:t>,</a:t>
            </a:r>
            <a:r>
              <a:rPr lang="en-AU" sz="2000" dirty="0" smtClean="0">
                <a:solidFill>
                  <a:schemeClr val="bg1"/>
                </a:solidFill>
                <a:latin typeface="Times New Roman" panose="02020603050405020304" pitchFamily="18" charset="0"/>
                <a:cs typeface="Times New Roman" panose="02020603050405020304" pitchFamily="18" charset="0"/>
              </a:rPr>
              <a:t> </a:t>
            </a:r>
            <a:r>
              <a:rPr lang="uk-UA" sz="2000" dirty="0" smtClean="0">
                <a:solidFill>
                  <a:schemeClr val="bg1"/>
                </a:solidFill>
                <a:latin typeface="Times New Roman" panose="02020603050405020304" pitchFamily="18" charset="0"/>
                <a:cs typeface="Times New Roman" panose="02020603050405020304" pitchFamily="18" charset="0"/>
              </a:rPr>
              <a:t>який </a:t>
            </a:r>
            <a:r>
              <a:rPr lang="uk-UA" sz="2000" dirty="0">
                <a:solidFill>
                  <a:schemeClr val="bg1"/>
                </a:solidFill>
                <a:latin typeface="Times New Roman" panose="02020603050405020304" pitchFamily="18" charset="0"/>
                <a:cs typeface="Times New Roman" panose="02020603050405020304" pitchFamily="18" charset="0"/>
              </a:rPr>
              <a:t>виробляється, зокрема, центральною нервовою системою, відіграючи важливу роль у розвитку нейронів і в процесах </a:t>
            </a:r>
            <a:r>
              <a:rPr lang="uk-UA" sz="2000" b="1" dirty="0">
                <a:solidFill>
                  <a:srgbClr val="FFFF00"/>
                </a:solidFill>
                <a:latin typeface="Times New Roman" panose="02020603050405020304" pitchFamily="18" charset="0"/>
                <a:cs typeface="Times New Roman" panose="02020603050405020304" pitchFamily="18" charset="0"/>
              </a:rPr>
              <a:t>пам’яті та </a:t>
            </a:r>
            <a:r>
              <a:rPr lang="uk-UA" sz="2000" b="1" dirty="0" smtClean="0">
                <a:solidFill>
                  <a:srgbClr val="FFFF00"/>
                </a:solidFill>
                <a:latin typeface="Times New Roman" panose="02020603050405020304" pitchFamily="18" charset="0"/>
                <a:cs typeface="Times New Roman" panose="02020603050405020304" pitchFamily="18" charset="0"/>
              </a:rPr>
              <a:t>навчання. </a:t>
            </a:r>
          </a:p>
          <a:p>
            <a:r>
              <a:rPr lang="ru-RU" sz="2000" b="1" dirty="0" smtClean="0">
                <a:solidFill>
                  <a:schemeClr val="bg1"/>
                </a:solidFill>
                <a:latin typeface="Times New Roman" panose="02020603050405020304" pitchFamily="18" charset="0"/>
                <a:cs typeface="Times New Roman" panose="02020603050405020304" pitchFamily="18" charset="0"/>
              </a:rPr>
              <a:t>          BDNF</a:t>
            </a:r>
            <a:r>
              <a:rPr lang="ru-RU" sz="2000" dirty="0" smtClean="0">
                <a:solidFill>
                  <a:schemeClr val="bg1"/>
                </a:solidFill>
                <a:latin typeface="Times New Roman" panose="02020603050405020304" pitchFamily="18" charset="0"/>
                <a:cs typeface="Times New Roman" panose="02020603050405020304" pitchFamily="18" charset="0"/>
              </a:rPr>
              <a:t> </a:t>
            </a:r>
            <a:r>
              <a:rPr lang="ru-RU" sz="2000" dirty="0">
                <a:solidFill>
                  <a:schemeClr val="bg1"/>
                </a:solidFill>
                <a:latin typeface="Times New Roman" panose="02020603050405020304" pitchFamily="18" charset="0"/>
                <a:cs typeface="Times New Roman" panose="02020603050405020304" pitchFamily="18" charset="0"/>
              </a:rPr>
              <a:t>важен для </a:t>
            </a:r>
            <a:r>
              <a:rPr lang="uk-UA" sz="2000" b="1" u="sng" dirty="0" smtClean="0">
                <a:solidFill>
                  <a:schemeClr val="bg1"/>
                </a:solidFill>
                <a:latin typeface="Times New Roman" panose="02020603050405020304" pitchFamily="18" charset="0"/>
                <a:cs typeface="Times New Roman" panose="02020603050405020304" pitchFamily="18" charset="0"/>
              </a:rPr>
              <a:t>довготривалої пам'яті . </a:t>
            </a:r>
          </a:p>
          <a:p>
            <a:r>
              <a:rPr lang="uk-UA" sz="2000" b="1" dirty="0" smtClean="0">
                <a:solidFill>
                  <a:schemeClr val="bg1"/>
                </a:solidFill>
                <a:latin typeface="Times New Roman" panose="02020603050405020304" pitchFamily="18" charset="0"/>
                <a:cs typeface="Times New Roman" panose="02020603050405020304" pitchFamily="18" charset="0"/>
              </a:rPr>
              <a:t>          </a:t>
            </a:r>
            <a:r>
              <a:rPr lang="uk-UA" sz="2000" dirty="0" smtClean="0">
                <a:solidFill>
                  <a:schemeClr val="bg1"/>
                </a:solidFill>
                <a:latin typeface="Times New Roman" panose="02020603050405020304" pitchFamily="18" charset="0"/>
                <a:cs typeface="Times New Roman" panose="02020603050405020304" pitchFamily="18" charset="0"/>
              </a:rPr>
              <a:t>Низькі </a:t>
            </a:r>
            <a:r>
              <a:rPr lang="uk-UA" sz="2000" dirty="0">
                <a:solidFill>
                  <a:schemeClr val="bg1"/>
                </a:solidFill>
                <a:latin typeface="Times New Roman" panose="02020603050405020304" pitchFamily="18" charset="0"/>
                <a:cs typeface="Times New Roman" panose="02020603050405020304" pitchFamily="18" charset="0"/>
              </a:rPr>
              <a:t>рівні </a:t>
            </a:r>
            <a:r>
              <a:rPr lang="en-AU" sz="2000" dirty="0">
                <a:solidFill>
                  <a:schemeClr val="bg1"/>
                </a:solidFill>
                <a:latin typeface="Times New Roman" panose="02020603050405020304" pitchFamily="18" charset="0"/>
                <a:cs typeface="Times New Roman" panose="02020603050405020304" pitchFamily="18" charset="0"/>
              </a:rPr>
              <a:t>BDNF </a:t>
            </a:r>
            <a:r>
              <a:rPr lang="uk-UA" sz="2000" dirty="0">
                <a:solidFill>
                  <a:schemeClr val="bg1"/>
                </a:solidFill>
                <a:latin typeface="Times New Roman" panose="02020603050405020304" pitchFamily="18" charset="0"/>
                <a:cs typeface="Times New Roman" panose="02020603050405020304" pitchFamily="18" charset="0"/>
              </a:rPr>
              <a:t>були виявлені при нейродегенеративних і метаболічних захворюваннях, таких як ожиріння, </a:t>
            </a:r>
            <a:r>
              <a:rPr lang="uk-UA" sz="2000" dirty="0" smtClean="0">
                <a:solidFill>
                  <a:schemeClr val="bg1"/>
                </a:solidFill>
                <a:latin typeface="Times New Roman" panose="02020603050405020304" pitchFamily="18" charset="0"/>
                <a:cs typeface="Times New Roman" panose="02020603050405020304" pitchFamily="18" charset="0"/>
              </a:rPr>
              <a:t>ЦД 2 типу та </a:t>
            </a:r>
            <a:r>
              <a:rPr lang="uk-UA" sz="2000" dirty="0">
                <a:solidFill>
                  <a:schemeClr val="bg1"/>
                </a:solidFill>
                <a:latin typeface="Times New Roman" panose="02020603050405020304" pitchFamily="18" charset="0"/>
                <a:cs typeface="Times New Roman" panose="02020603050405020304" pitchFamily="18" charset="0"/>
              </a:rPr>
              <a:t>серцево-судинні </a:t>
            </a:r>
            <a:r>
              <a:rPr lang="uk-UA" sz="2000" dirty="0" smtClean="0">
                <a:solidFill>
                  <a:schemeClr val="bg1"/>
                </a:solidFill>
                <a:latin typeface="Times New Roman" panose="02020603050405020304" pitchFamily="18" charset="0"/>
                <a:cs typeface="Times New Roman" panose="02020603050405020304" pitchFamily="18" charset="0"/>
              </a:rPr>
              <a:t>захворювання. </a:t>
            </a:r>
          </a:p>
          <a:p>
            <a:r>
              <a:rPr lang="uk-UA" sz="2000" dirty="0">
                <a:solidFill>
                  <a:schemeClr val="bg1"/>
                </a:solidFill>
                <a:latin typeface="Times New Roman" panose="02020603050405020304" pitchFamily="18" charset="0"/>
                <a:cs typeface="Times New Roman" panose="02020603050405020304" pitchFamily="18" charset="0"/>
              </a:rPr>
              <a:t> </a:t>
            </a:r>
            <a:r>
              <a:rPr lang="uk-UA" sz="2000" dirty="0" smtClean="0">
                <a:solidFill>
                  <a:schemeClr val="bg1"/>
                </a:solidFill>
                <a:latin typeface="Times New Roman" panose="02020603050405020304" pitchFamily="18" charset="0"/>
                <a:cs typeface="Times New Roman" panose="02020603050405020304" pitchFamily="18" charset="0"/>
              </a:rPr>
              <a:t>         Завдяки </a:t>
            </a:r>
            <a:r>
              <a:rPr lang="uk-UA" sz="2000" b="1" dirty="0">
                <a:solidFill>
                  <a:schemeClr val="bg1"/>
                </a:solidFill>
                <a:latin typeface="Times New Roman" panose="02020603050405020304" pitchFamily="18" charset="0"/>
                <a:cs typeface="Times New Roman" panose="02020603050405020304" pitchFamily="18" charset="0"/>
              </a:rPr>
              <a:t>аутокринній дії </a:t>
            </a:r>
            <a:r>
              <a:rPr lang="en-AU" sz="2000" b="1" dirty="0">
                <a:solidFill>
                  <a:schemeClr val="bg1"/>
                </a:solidFill>
                <a:latin typeface="Times New Roman" panose="02020603050405020304" pitchFamily="18" charset="0"/>
                <a:cs typeface="Times New Roman" panose="02020603050405020304" pitchFamily="18" charset="0"/>
              </a:rPr>
              <a:t>BDNF</a:t>
            </a:r>
            <a:r>
              <a:rPr lang="en-AU" sz="2000" dirty="0">
                <a:solidFill>
                  <a:schemeClr val="bg1"/>
                </a:solidFill>
                <a:latin typeface="Times New Roman" panose="02020603050405020304" pitchFamily="18" charset="0"/>
                <a:cs typeface="Times New Roman" panose="02020603050405020304" pitchFamily="18" charset="0"/>
              </a:rPr>
              <a:t> </a:t>
            </a:r>
            <a:r>
              <a:rPr lang="uk-UA" sz="2000" dirty="0">
                <a:solidFill>
                  <a:schemeClr val="bg1"/>
                </a:solidFill>
                <a:latin typeface="Times New Roman" panose="02020603050405020304" pitchFamily="18" charset="0"/>
                <a:cs typeface="Times New Roman" panose="02020603050405020304" pitchFamily="18" charset="0"/>
              </a:rPr>
              <a:t>відіграє важливу роль у </a:t>
            </a:r>
            <a:r>
              <a:rPr lang="uk-UA" sz="2000" b="1" i="1" u="sng" dirty="0">
                <a:solidFill>
                  <a:schemeClr val="bg1"/>
                </a:solidFill>
                <a:latin typeface="Times New Roman" panose="02020603050405020304" pitchFamily="18" charset="0"/>
                <a:cs typeface="Times New Roman" panose="02020603050405020304" pitchFamily="18" charset="0"/>
              </a:rPr>
              <a:t>регенерації та, ймовірно, у вторинній адаптації м’язів після фізичних </a:t>
            </a:r>
            <a:r>
              <a:rPr lang="uk-UA" sz="2000" b="1" i="1" u="sng" dirty="0" smtClean="0">
                <a:solidFill>
                  <a:schemeClr val="bg1"/>
                </a:solidFill>
                <a:latin typeface="Times New Roman" panose="02020603050405020304" pitchFamily="18" charset="0"/>
                <a:cs typeface="Times New Roman" panose="02020603050405020304" pitchFamily="18" charset="0"/>
              </a:rPr>
              <a:t>вправ</a:t>
            </a:r>
            <a:r>
              <a:rPr lang="uk-UA" sz="2000" dirty="0" smtClean="0">
                <a:solidFill>
                  <a:schemeClr val="bg1"/>
                </a:solidFill>
                <a:latin typeface="Times New Roman" panose="02020603050405020304" pitchFamily="18" charset="0"/>
                <a:cs typeface="Times New Roman" panose="02020603050405020304" pitchFamily="18" charset="0"/>
              </a:rPr>
              <a:t>. </a:t>
            </a:r>
          </a:p>
          <a:p>
            <a:r>
              <a:rPr lang="uk-UA" sz="2000" dirty="0">
                <a:solidFill>
                  <a:schemeClr val="bg1"/>
                </a:solidFill>
                <a:latin typeface="Times New Roman" panose="02020603050405020304" pitchFamily="18" charset="0"/>
                <a:cs typeface="Times New Roman" panose="02020603050405020304" pitchFamily="18" charset="0"/>
              </a:rPr>
              <a:t> </a:t>
            </a:r>
            <a:r>
              <a:rPr lang="uk-UA" sz="2000" dirty="0" smtClean="0">
                <a:solidFill>
                  <a:schemeClr val="bg1"/>
                </a:solidFill>
                <a:latin typeface="Times New Roman" panose="02020603050405020304" pitchFamily="18" charset="0"/>
                <a:cs typeface="Times New Roman" panose="02020603050405020304" pitchFamily="18" charset="0"/>
              </a:rPr>
              <a:t>         Завдяки </a:t>
            </a:r>
            <a:r>
              <a:rPr lang="uk-UA" sz="2000" b="1" dirty="0">
                <a:solidFill>
                  <a:schemeClr val="bg1"/>
                </a:solidFill>
                <a:latin typeface="Times New Roman" panose="02020603050405020304" pitchFamily="18" charset="0"/>
                <a:cs typeface="Times New Roman" panose="02020603050405020304" pitchFamily="18" charset="0"/>
              </a:rPr>
              <a:t>ендокринній дії </a:t>
            </a:r>
            <a:r>
              <a:rPr lang="uk-UA" sz="2000" dirty="0" smtClean="0">
                <a:solidFill>
                  <a:schemeClr val="bg1"/>
                </a:solidFill>
                <a:latin typeface="Times New Roman" panose="02020603050405020304" pitchFamily="18" charset="0"/>
                <a:cs typeface="Times New Roman" panose="02020603050405020304" pitchFamily="18" charset="0"/>
              </a:rPr>
              <a:t>зміни </a:t>
            </a:r>
            <a:r>
              <a:rPr lang="uk-UA" sz="2000" dirty="0">
                <a:solidFill>
                  <a:schemeClr val="bg1"/>
                </a:solidFill>
                <a:latin typeface="Times New Roman" panose="02020603050405020304" pitchFamily="18" charset="0"/>
                <a:cs typeface="Times New Roman" panose="02020603050405020304" pitchFamily="18" charset="0"/>
              </a:rPr>
              <a:t>плазматичного </a:t>
            </a:r>
            <a:r>
              <a:rPr lang="en-AU" sz="2000" b="1" dirty="0">
                <a:solidFill>
                  <a:schemeClr val="bg1"/>
                </a:solidFill>
                <a:latin typeface="Times New Roman" panose="02020603050405020304" pitchFamily="18" charset="0"/>
                <a:cs typeface="Times New Roman" panose="02020603050405020304" pitchFamily="18" charset="0"/>
              </a:rPr>
              <a:t>BDNF</a:t>
            </a:r>
            <a:r>
              <a:rPr lang="en-AU" sz="2000" dirty="0">
                <a:solidFill>
                  <a:schemeClr val="bg1"/>
                </a:solidFill>
                <a:latin typeface="Times New Roman" panose="02020603050405020304" pitchFamily="18" charset="0"/>
                <a:cs typeface="Times New Roman" panose="02020603050405020304" pitchFamily="18" charset="0"/>
              </a:rPr>
              <a:t>, </a:t>
            </a:r>
            <a:r>
              <a:rPr lang="uk-UA" sz="2000" dirty="0">
                <a:solidFill>
                  <a:schemeClr val="bg1"/>
                </a:solidFill>
                <a:latin typeface="Times New Roman" panose="02020603050405020304" pitchFamily="18" charset="0"/>
                <a:cs typeface="Times New Roman" panose="02020603050405020304" pitchFamily="18" charset="0"/>
              </a:rPr>
              <a:t>спричинені фізичними вправами, пов’язані з ефектами в корі головного мозку, оптимізуючи виконання вищих розумових </a:t>
            </a:r>
            <a:r>
              <a:rPr lang="uk-UA" sz="2000" dirty="0" smtClean="0">
                <a:solidFill>
                  <a:schemeClr val="bg1"/>
                </a:solidFill>
                <a:latin typeface="Times New Roman" panose="02020603050405020304" pitchFamily="18" charset="0"/>
                <a:cs typeface="Times New Roman" panose="02020603050405020304" pitchFamily="18" charset="0"/>
              </a:rPr>
              <a:t>функцій</a:t>
            </a:r>
            <a:r>
              <a:rPr lang="uk-UA" sz="2000" dirty="0">
                <a:solidFill>
                  <a:schemeClr val="bg1"/>
                </a:solidFill>
                <a:latin typeface="Times New Roman" panose="02020603050405020304" pitchFamily="18" charset="0"/>
                <a:cs typeface="Times New Roman" panose="02020603050405020304" pitchFamily="18" charset="0"/>
              </a:rPr>
              <a:t>, особливо у людей похилого </a:t>
            </a:r>
            <a:r>
              <a:rPr lang="uk-UA" sz="2000" dirty="0" smtClean="0">
                <a:solidFill>
                  <a:schemeClr val="bg1"/>
                </a:solidFill>
                <a:latin typeface="Times New Roman" panose="02020603050405020304" pitchFamily="18" charset="0"/>
                <a:cs typeface="Times New Roman" panose="02020603050405020304" pitchFamily="18" charset="0"/>
              </a:rPr>
              <a:t>віку. </a:t>
            </a:r>
          </a:p>
          <a:p>
            <a:r>
              <a:rPr lang="uk-UA" sz="2000" dirty="0">
                <a:solidFill>
                  <a:schemeClr val="bg1"/>
                </a:solidFill>
                <a:latin typeface="Times New Roman" panose="02020603050405020304" pitchFamily="18" charset="0"/>
                <a:cs typeface="Times New Roman" panose="02020603050405020304" pitchFamily="18" charset="0"/>
              </a:rPr>
              <a:t> </a:t>
            </a:r>
            <a:r>
              <a:rPr lang="uk-UA" sz="2000" dirty="0" smtClean="0">
                <a:solidFill>
                  <a:schemeClr val="bg1"/>
                </a:solidFill>
                <a:latin typeface="Times New Roman" panose="02020603050405020304" pitchFamily="18" charset="0"/>
                <a:cs typeface="Times New Roman" panose="02020603050405020304" pitchFamily="18" charset="0"/>
              </a:rPr>
              <a:t>         Крім </a:t>
            </a:r>
            <a:r>
              <a:rPr lang="uk-UA" sz="2000" dirty="0">
                <a:solidFill>
                  <a:schemeClr val="bg1"/>
                </a:solidFill>
                <a:latin typeface="Times New Roman" panose="02020603050405020304" pitchFamily="18" charset="0"/>
                <a:cs typeface="Times New Roman" panose="02020603050405020304" pitchFamily="18" charset="0"/>
              </a:rPr>
              <a:t>того, </a:t>
            </a:r>
            <a:r>
              <a:rPr lang="en-AU" sz="2000" b="1" i="1" u="sng" dirty="0">
                <a:solidFill>
                  <a:schemeClr val="bg1"/>
                </a:solidFill>
                <a:latin typeface="Times New Roman" panose="02020603050405020304" pitchFamily="18" charset="0"/>
                <a:cs typeface="Times New Roman" panose="02020603050405020304" pitchFamily="18" charset="0"/>
              </a:rPr>
              <a:t>BDNF </a:t>
            </a:r>
            <a:r>
              <a:rPr lang="uk-UA" sz="2000" b="1" i="1" u="sng" dirty="0">
                <a:solidFill>
                  <a:schemeClr val="bg1"/>
                </a:solidFill>
                <a:latin typeface="Times New Roman" panose="02020603050405020304" pitchFamily="18" charset="0"/>
                <a:cs typeface="Times New Roman" panose="02020603050405020304" pitchFamily="18" charset="0"/>
              </a:rPr>
              <a:t>генерує більше окислення жирів</a:t>
            </a:r>
            <a:r>
              <a:rPr lang="uk-UA" sz="2000" dirty="0">
                <a:solidFill>
                  <a:schemeClr val="bg1"/>
                </a:solidFill>
                <a:latin typeface="Times New Roman" panose="02020603050405020304" pitchFamily="18" charset="0"/>
                <a:cs typeface="Times New Roman" panose="02020603050405020304" pitchFamily="18" charset="0"/>
              </a:rPr>
              <a:t>, зменшення розміру жирової тканини, більшу чутливість до інсуліну та зниження апетиту завдяки прямій взаємодії на рівні </a:t>
            </a:r>
            <a:r>
              <a:rPr lang="uk-UA" sz="2000" dirty="0" smtClean="0">
                <a:solidFill>
                  <a:schemeClr val="bg1"/>
                </a:solidFill>
                <a:latin typeface="Times New Roman" panose="02020603050405020304" pitchFamily="18" charset="0"/>
                <a:cs typeface="Times New Roman" panose="02020603050405020304" pitchFamily="18" charset="0"/>
              </a:rPr>
              <a:t>гіпоталамуса.</a:t>
            </a:r>
            <a:endParaRPr lang="uk-UA" sz="2000" b="1" dirty="0">
              <a:solidFill>
                <a:schemeClr val="bg1"/>
              </a:solidFill>
              <a:latin typeface="Times New Roman" panose="02020603050405020304" pitchFamily="18" charset="0"/>
              <a:cs typeface="Times New Roman" panose="02020603050405020304" pitchFamily="18" charset="0"/>
            </a:endParaRPr>
          </a:p>
        </p:txBody>
      </p:sp>
      <p:sp>
        <p:nvSpPr>
          <p:cNvPr id="2" name="Прямокутник 1"/>
          <p:cNvSpPr/>
          <p:nvPr/>
        </p:nvSpPr>
        <p:spPr>
          <a:xfrm>
            <a:off x="223736" y="339579"/>
            <a:ext cx="11741284" cy="1938992"/>
          </a:xfrm>
          <a:prstGeom prst="rect">
            <a:avLst/>
          </a:prstGeom>
          <a:solidFill>
            <a:schemeClr val="accent2"/>
          </a:solidFill>
          <a:effectLst>
            <a:glow rad="228600">
              <a:schemeClr val="accent3">
                <a:satMod val="175000"/>
                <a:alpha val="40000"/>
              </a:schemeClr>
            </a:glow>
          </a:effectLst>
        </p:spPr>
        <p:txBody>
          <a:bodyPr wrap="square">
            <a:spAutoFit/>
          </a:bodyPr>
          <a:lstStyle/>
          <a:p>
            <a:pPr algn="just"/>
            <a:r>
              <a:rPr lang="uk-UA" sz="2000" dirty="0" smtClean="0">
                <a:solidFill>
                  <a:schemeClr val="bg1"/>
                </a:solidFill>
                <a:latin typeface="Times New Roman" panose="02020603050405020304" pitchFamily="18" charset="0"/>
                <a:cs typeface="Times New Roman" panose="02020603050405020304" pitchFamily="18" charset="0"/>
              </a:rPr>
              <a:t>         Фізична </a:t>
            </a:r>
            <a:r>
              <a:rPr lang="uk-UA" sz="2000" dirty="0">
                <a:solidFill>
                  <a:schemeClr val="bg1"/>
                </a:solidFill>
                <a:latin typeface="Times New Roman" panose="02020603050405020304" pitchFamily="18" charset="0"/>
                <a:cs typeface="Times New Roman" panose="02020603050405020304" pitchFamily="18" charset="0"/>
              </a:rPr>
              <a:t>активність відіграє важливу роль у поліпшенні когнітивних функцій та збереженні пам’яті. Дослідження показують, що регулярні фізичні вправи сприяють покращенню кровообігу і доставці кисню до мозку, що поліпшує його функціонування. Крім того, фізична активність стимулює вироблення </a:t>
            </a:r>
            <a:r>
              <a:rPr lang="uk-UA" sz="2000" b="1" dirty="0">
                <a:solidFill>
                  <a:srgbClr val="FFFF00"/>
                </a:solidFill>
                <a:latin typeface="Times New Roman" panose="02020603050405020304" pitchFamily="18" charset="0"/>
                <a:cs typeface="Times New Roman" panose="02020603050405020304" pitchFamily="18" charset="0"/>
              </a:rPr>
              <a:t>нейротрофічних факторів</a:t>
            </a:r>
            <a:r>
              <a:rPr lang="uk-UA" sz="2000" dirty="0">
                <a:solidFill>
                  <a:schemeClr val="bg1"/>
                </a:solidFill>
                <a:latin typeface="Times New Roman" panose="02020603050405020304" pitchFamily="18" charset="0"/>
                <a:cs typeface="Times New Roman" panose="02020603050405020304" pitchFamily="18" charset="0"/>
              </a:rPr>
              <a:t>, які сприяють розквітанню нейронів і зміцнюють зв’язки між ними. Таким чином, заняття спортом чи активні вправи можуть бути ключем до покращення пам’яті та інших когнітивних функцій мозку.</a:t>
            </a:r>
          </a:p>
        </p:txBody>
      </p:sp>
    </p:spTree>
    <p:extLst>
      <p:ext uri="{BB962C8B-B14F-4D97-AF65-F5344CB8AC3E}">
        <p14:creationId xmlns:p14="http://schemas.microsoft.com/office/powerpoint/2010/main" val="37110668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кутник 5"/>
          <p:cNvSpPr/>
          <p:nvPr/>
        </p:nvSpPr>
        <p:spPr>
          <a:xfrm>
            <a:off x="9105090" y="6365142"/>
            <a:ext cx="4539243"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2" name="Прямокутник 1"/>
          <p:cNvSpPr/>
          <p:nvPr/>
        </p:nvSpPr>
        <p:spPr>
          <a:xfrm>
            <a:off x="389106" y="218155"/>
            <a:ext cx="11449456" cy="2800767"/>
          </a:xfrm>
          <a:prstGeom prst="rect">
            <a:avLst/>
          </a:prstGeom>
          <a:solidFill>
            <a:schemeClr val="accent3">
              <a:lumMod val="75000"/>
            </a:schemeClr>
          </a:solidFill>
        </p:spPr>
        <p:txBody>
          <a:bodyPr wrap="square">
            <a:spAutoFit/>
          </a:bodyPr>
          <a:lstStyle/>
          <a:p>
            <a:pPr algn="ctr"/>
            <a:r>
              <a:rPr lang="uk-UA" sz="3200" b="1" dirty="0" smtClean="0">
                <a:solidFill>
                  <a:srgbClr val="C00000"/>
                </a:solidFill>
                <a:latin typeface="Times New Roman" panose="02020603050405020304" pitchFamily="18" charset="0"/>
                <a:cs typeface="Times New Roman" panose="02020603050405020304" pitchFamily="18" charset="0"/>
              </a:rPr>
              <a:t>ВІКОВІ ОСОБЛИВОСТІ РУХОВОЇ АКТИВНОСТІ </a:t>
            </a:r>
          </a:p>
          <a:p>
            <a:r>
              <a:rPr lang="uk-UA" dirty="0" smtClean="0">
                <a:solidFill>
                  <a:schemeClr val="bg1"/>
                </a:solidFill>
                <a:latin typeface="Times New Roman" panose="02020603050405020304" pitchFamily="18" charset="0"/>
                <a:cs typeface="Times New Roman" panose="02020603050405020304" pitchFamily="18" charset="0"/>
              </a:rPr>
              <a:t>          Становлення </a:t>
            </a:r>
            <a:r>
              <a:rPr lang="uk-UA" dirty="0">
                <a:solidFill>
                  <a:schemeClr val="bg1"/>
                </a:solidFill>
                <a:latin typeface="Times New Roman" panose="02020603050405020304" pitchFamily="18" charset="0"/>
                <a:cs typeface="Times New Roman" panose="02020603050405020304" pitchFamily="18" charset="0"/>
              </a:rPr>
              <a:t>людського роду </a:t>
            </a:r>
            <a:r>
              <a:rPr lang="uk-UA" dirty="0" smtClean="0">
                <a:solidFill>
                  <a:schemeClr val="bg1"/>
                </a:solidFill>
                <a:latin typeface="Times New Roman" panose="02020603050405020304" pitchFamily="18" charset="0"/>
                <a:cs typeface="Times New Roman" panose="02020603050405020304" pitchFamily="18" charset="0"/>
              </a:rPr>
              <a:t>йшло в </a:t>
            </a:r>
            <a:r>
              <a:rPr lang="uk-UA" dirty="0">
                <a:solidFill>
                  <a:schemeClr val="bg1"/>
                </a:solidFill>
                <a:latin typeface="Times New Roman" panose="02020603050405020304" pitchFamily="18" charset="0"/>
                <a:cs typeface="Times New Roman" panose="02020603050405020304" pitchFamily="18" charset="0"/>
              </a:rPr>
              <a:t>умовах високої рухової активності. У процесі еволюції на фоні активної моторної діяльності вижили лише населення з високою генетичною стійкістю до фізичних навантажень. </a:t>
            </a:r>
            <a:r>
              <a:rPr lang="uk-UA" dirty="0" smtClean="0">
                <a:solidFill>
                  <a:schemeClr val="bg1"/>
                </a:solidFill>
                <a:latin typeface="Times New Roman" panose="02020603050405020304" pitchFamily="18" charset="0"/>
                <a:cs typeface="Times New Roman" panose="02020603050405020304" pitchFamily="18" charset="0"/>
              </a:rPr>
              <a:t>   </a:t>
            </a:r>
          </a:p>
          <a:p>
            <a:r>
              <a:rPr lang="uk-UA" dirty="0">
                <a:solidFill>
                  <a:schemeClr val="bg1"/>
                </a:solidFill>
                <a:latin typeface="Times New Roman" panose="02020603050405020304" pitchFamily="18" charset="0"/>
                <a:cs typeface="Times New Roman" panose="02020603050405020304" pitchFamily="18" charset="0"/>
              </a:rPr>
              <a:t> </a:t>
            </a:r>
            <a:r>
              <a:rPr lang="uk-UA" dirty="0" smtClean="0">
                <a:solidFill>
                  <a:schemeClr val="bg1"/>
                </a:solidFill>
                <a:latin typeface="Times New Roman" panose="02020603050405020304" pitchFamily="18" charset="0"/>
                <a:cs typeface="Times New Roman" panose="02020603050405020304" pitchFamily="18" charset="0"/>
              </a:rPr>
              <a:t>         Задовольняючи біологічну потребу організму </a:t>
            </a:r>
            <a:r>
              <a:rPr lang="uk-UA" dirty="0">
                <a:solidFill>
                  <a:schemeClr val="bg1"/>
                </a:solidFill>
                <a:latin typeface="Times New Roman" panose="02020603050405020304" pitchFamily="18" charset="0"/>
                <a:cs typeface="Times New Roman" panose="02020603050405020304" pitchFamily="18" charset="0"/>
              </a:rPr>
              <a:t>в руховій активності, людина дбає про своє здоров'я. Крім того, для різних вікових періодів існують індивідуальні особливості рухової активності. </a:t>
            </a:r>
            <a:endParaRPr lang="uk-UA" dirty="0" smtClean="0">
              <a:solidFill>
                <a:schemeClr val="bg1"/>
              </a:solidFill>
              <a:latin typeface="Times New Roman" panose="02020603050405020304" pitchFamily="18" charset="0"/>
              <a:cs typeface="Times New Roman" panose="02020603050405020304" pitchFamily="18" charset="0"/>
            </a:endParaRPr>
          </a:p>
          <a:p>
            <a:r>
              <a:rPr lang="uk-UA" dirty="0" smtClean="0">
                <a:solidFill>
                  <a:schemeClr val="bg1"/>
                </a:solidFill>
                <a:latin typeface="Times New Roman" panose="02020603050405020304" pitchFamily="18" charset="0"/>
                <a:cs typeface="Times New Roman" panose="02020603050405020304" pitchFamily="18" charset="0"/>
              </a:rPr>
              <a:t>          У </a:t>
            </a:r>
            <a:r>
              <a:rPr lang="uk-UA" dirty="0">
                <a:solidFill>
                  <a:schemeClr val="bg1"/>
                </a:solidFill>
                <a:latin typeface="Times New Roman" panose="02020603050405020304" pitchFamily="18" charset="0"/>
                <a:cs typeface="Times New Roman" panose="02020603050405020304" pitchFamily="18" charset="0"/>
              </a:rPr>
              <a:t>перші </a:t>
            </a:r>
            <a:r>
              <a:rPr lang="uk-UA" b="1" dirty="0">
                <a:solidFill>
                  <a:schemeClr val="bg1"/>
                </a:solidFill>
                <a:latin typeface="Times New Roman" panose="02020603050405020304" pitchFamily="18" charset="0"/>
                <a:cs typeface="Times New Roman" panose="02020603050405020304" pitchFamily="18" charset="0"/>
              </a:rPr>
              <a:t>три роки життя </a:t>
            </a:r>
            <a:r>
              <a:rPr lang="uk-UA" dirty="0">
                <a:solidFill>
                  <a:schemeClr val="bg1"/>
                </a:solidFill>
                <a:latin typeface="Times New Roman" panose="02020603050405020304" pitchFamily="18" charset="0"/>
                <a:cs typeface="Times New Roman" panose="02020603050405020304" pitchFamily="18" charset="0"/>
              </a:rPr>
              <a:t>дитини важливе значення має рух, а точніше, активність малюка, що визначає процеси його зростання та розумового розвитку. </a:t>
            </a:r>
            <a:endParaRPr lang="uk-UA" dirty="0" smtClean="0">
              <a:solidFill>
                <a:schemeClr val="bg1"/>
              </a:solidFill>
              <a:latin typeface="Times New Roman" panose="02020603050405020304" pitchFamily="18" charset="0"/>
              <a:cs typeface="Times New Roman" panose="02020603050405020304" pitchFamily="18" charset="0"/>
            </a:endParaRPr>
          </a:p>
          <a:p>
            <a:r>
              <a:rPr lang="uk-UA" dirty="0">
                <a:solidFill>
                  <a:schemeClr val="bg1"/>
                </a:solidFill>
                <a:latin typeface="Times New Roman" panose="02020603050405020304" pitchFamily="18" charset="0"/>
                <a:cs typeface="Times New Roman" panose="02020603050405020304" pitchFamily="18" charset="0"/>
              </a:rPr>
              <a:t> </a:t>
            </a:r>
            <a:r>
              <a:rPr lang="uk-UA" dirty="0" smtClean="0">
                <a:solidFill>
                  <a:schemeClr val="bg1"/>
                </a:solidFill>
                <a:latin typeface="Times New Roman" panose="02020603050405020304" pitchFamily="18" charset="0"/>
                <a:cs typeface="Times New Roman" panose="02020603050405020304" pitchFamily="18" charset="0"/>
              </a:rPr>
              <a:t>         У дитинстві </a:t>
            </a:r>
            <a:r>
              <a:rPr lang="uk-UA" b="1" dirty="0" smtClean="0">
                <a:solidFill>
                  <a:schemeClr val="bg1"/>
                </a:solidFill>
                <a:latin typeface="Times New Roman" panose="02020603050405020304" pitchFamily="18" charset="0"/>
                <a:cs typeface="Times New Roman" panose="02020603050405020304" pitchFamily="18" charset="0"/>
              </a:rPr>
              <a:t>(4 – 5 років) </a:t>
            </a:r>
            <a:r>
              <a:rPr lang="uk-UA" dirty="0" smtClean="0">
                <a:solidFill>
                  <a:schemeClr val="bg1"/>
                </a:solidFill>
                <a:latin typeface="Times New Roman" panose="02020603050405020304" pitchFamily="18" charset="0"/>
                <a:cs typeface="Times New Roman" panose="02020603050405020304" pitchFamily="18" charset="0"/>
              </a:rPr>
              <a:t>необхідно контролювати рухову активність, підбирати нові вправи для виключення асиметрії м'язів, деформацій опорно-рухового апарату та порушень у розвитку діяльності вегетативних систем.</a:t>
            </a:r>
            <a:endParaRPr lang="uk-UA" dirty="0">
              <a:solidFill>
                <a:schemeClr val="bg1"/>
              </a:solidFill>
              <a:latin typeface="Times New Roman" panose="02020603050405020304" pitchFamily="18" charset="0"/>
              <a:cs typeface="Times New Roman" panose="02020603050405020304" pitchFamily="18" charset="0"/>
            </a:endParaRPr>
          </a:p>
        </p:txBody>
      </p:sp>
      <p:pic>
        <p:nvPicPr>
          <p:cNvPr id="2054" name="Picture 6" descr="Як допомогти дитині вчасно навчитися повзати – Розвиток дитин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9106" y="3317132"/>
            <a:ext cx="3800568" cy="3416320"/>
          </a:xfrm>
          <a:prstGeom prst="rect">
            <a:avLst/>
          </a:prstGeom>
          <a:noFill/>
          <a:effectLst>
            <a:glow rad="228600">
              <a:schemeClr val="accent1">
                <a:satMod val="175000"/>
                <a:alpha val="40000"/>
              </a:schemeClr>
            </a:glow>
          </a:effectLst>
          <a:extLst>
            <a:ext uri="{909E8E84-426E-40DD-AFC4-6F175D3DCCD1}">
              <a14:hiddenFill xmlns:a14="http://schemas.microsoft.com/office/drawing/2010/main">
                <a:solidFill>
                  <a:srgbClr val="FFFFFF"/>
                </a:solidFill>
              </a14:hiddenFill>
            </a:ext>
          </a:extLst>
        </p:spPr>
      </p:pic>
      <p:sp>
        <p:nvSpPr>
          <p:cNvPr id="5" name="Прямокутник 4"/>
          <p:cNvSpPr/>
          <p:nvPr/>
        </p:nvSpPr>
        <p:spPr>
          <a:xfrm>
            <a:off x="4390748" y="3472774"/>
            <a:ext cx="3385226" cy="3139321"/>
          </a:xfrm>
          <a:prstGeom prst="rect">
            <a:avLst/>
          </a:prstGeom>
          <a:solidFill>
            <a:schemeClr val="accent2"/>
          </a:solidFill>
          <a:effectLst>
            <a:glow rad="228600">
              <a:schemeClr val="accent3">
                <a:satMod val="175000"/>
                <a:alpha val="40000"/>
              </a:schemeClr>
            </a:glow>
          </a:effectLst>
        </p:spPr>
        <p:txBody>
          <a:bodyPr wrap="square">
            <a:spAutoFit/>
          </a:bodyPr>
          <a:lstStyle/>
          <a:p>
            <a:pPr algn="just"/>
            <a:r>
              <a:rPr lang="uk-UA" dirty="0">
                <a:solidFill>
                  <a:schemeClr val="bg1"/>
                </a:solidFill>
                <a:latin typeface="Times New Roman" panose="02020603050405020304" pitchFamily="18" charset="0"/>
                <a:cs typeface="Times New Roman" panose="02020603050405020304" pitchFamily="18" charset="0"/>
              </a:rPr>
              <a:t>Дітям віком 6 – 7 років необхідно продовжувати підтримувати високий рівень рухової активності, оскільки до цього віку закінчується формування головного мозку. Бажано у дитини сформувати поведінкові у</a:t>
            </a:r>
            <a:r>
              <a:rPr lang="uk-UA" dirty="0" smtClean="0">
                <a:solidFill>
                  <a:schemeClr val="bg1"/>
                </a:solidFill>
                <a:latin typeface="Times New Roman" panose="02020603050405020304" pitchFamily="18" charset="0"/>
                <a:cs typeface="Times New Roman" panose="02020603050405020304" pitchFamily="18" charset="0"/>
              </a:rPr>
              <a:t>станови </a:t>
            </a:r>
            <a:r>
              <a:rPr lang="uk-UA" dirty="0">
                <a:solidFill>
                  <a:schemeClr val="bg1"/>
                </a:solidFill>
                <a:latin typeface="Times New Roman" panose="02020603050405020304" pitchFamily="18" charset="0"/>
                <a:cs typeface="Times New Roman" panose="02020603050405020304" pitchFamily="18" charset="0"/>
              </a:rPr>
              <a:t>до ранкової гігієнічної гімнастики, рухливих ігор, прогулянок та загартовування</a:t>
            </a:r>
          </a:p>
        </p:txBody>
      </p:sp>
      <p:pic>
        <p:nvPicPr>
          <p:cNvPr id="2056" name="Picture 8" descr="Обучение плаванию детей в ЦАО | Republik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76681" y="3317132"/>
            <a:ext cx="3774332" cy="3416320"/>
          </a:xfrm>
          <a:prstGeom prst="rect">
            <a:avLst/>
          </a:prstGeom>
          <a:noFill/>
          <a:effectLst>
            <a:glow rad="228600">
              <a:schemeClr val="accent1">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71825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кутник 5"/>
          <p:cNvSpPr/>
          <p:nvPr/>
        </p:nvSpPr>
        <p:spPr>
          <a:xfrm>
            <a:off x="9105090" y="6365142"/>
            <a:ext cx="4539243"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2" name="Прямокутник 1"/>
          <p:cNvSpPr/>
          <p:nvPr/>
        </p:nvSpPr>
        <p:spPr>
          <a:xfrm>
            <a:off x="184827" y="209610"/>
            <a:ext cx="11877471" cy="3416320"/>
          </a:xfrm>
          <a:prstGeom prst="rect">
            <a:avLst/>
          </a:prstGeom>
          <a:solidFill>
            <a:schemeClr val="accent2"/>
          </a:solidFill>
        </p:spPr>
        <p:txBody>
          <a:bodyPr wrap="square">
            <a:spAutoFit/>
          </a:bodyPr>
          <a:lstStyle/>
          <a:p>
            <a:r>
              <a:rPr lang="uk-UA" b="1" dirty="0" smtClean="0">
                <a:solidFill>
                  <a:schemeClr val="bg1"/>
                </a:solidFill>
                <a:latin typeface="Times New Roman" panose="02020603050405020304" pitchFamily="18" charset="0"/>
                <a:cs typeface="Times New Roman" panose="02020603050405020304" pitchFamily="18" charset="0"/>
              </a:rPr>
              <a:t>Підлітковий </a:t>
            </a:r>
            <a:r>
              <a:rPr lang="uk-UA" b="1" dirty="0">
                <a:solidFill>
                  <a:schemeClr val="bg1"/>
                </a:solidFill>
                <a:latin typeface="Times New Roman" panose="02020603050405020304" pitchFamily="18" charset="0"/>
                <a:cs typeface="Times New Roman" panose="02020603050405020304" pitchFamily="18" charset="0"/>
              </a:rPr>
              <a:t>вік </a:t>
            </a:r>
            <a:r>
              <a:rPr lang="uk-UA" dirty="0" smtClean="0">
                <a:solidFill>
                  <a:schemeClr val="bg1"/>
                </a:solidFill>
                <a:latin typeface="Times New Roman" panose="02020603050405020304" pitchFamily="18" charset="0"/>
                <a:cs typeface="Times New Roman" panose="02020603050405020304" pitchFamily="18" charset="0"/>
              </a:rPr>
              <a:t>характеризується </a:t>
            </a:r>
            <a:r>
              <a:rPr lang="uk-UA" dirty="0">
                <a:solidFill>
                  <a:schemeClr val="bg1"/>
                </a:solidFill>
                <a:latin typeface="Times New Roman" panose="02020603050405020304" pitchFamily="18" charset="0"/>
                <a:cs typeface="Times New Roman" panose="02020603050405020304" pitchFamily="18" charset="0"/>
              </a:rPr>
              <a:t>змінами в</a:t>
            </a:r>
            <a:r>
              <a:rPr lang="uk-UA" dirty="0" smtClean="0">
                <a:solidFill>
                  <a:schemeClr val="bg1"/>
                </a:solidFill>
                <a:latin typeface="Times New Roman" panose="02020603050405020304" pitchFamily="18" charset="0"/>
                <a:cs typeface="Times New Roman" panose="02020603050405020304" pitchFamily="18" charset="0"/>
              </a:rPr>
              <a:t> усьому функціонуванні </a:t>
            </a:r>
            <a:r>
              <a:rPr lang="uk-UA" dirty="0">
                <a:solidFill>
                  <a:schemeClr val="bg1"/>
                </a:solidFill>
                <a:latin typeface="Times New Roman" panose="02020603050405020304" pitchFamily="18" charset="0"/>
                <a:cs typeface="Times New Roman" panose="02020603050405020304" pitchFamily="18" charset="0"/>
              </a:rPr>
              <a:t>організму </a:t>
            </a:r>
            <a:r>
              <a:rPr lang="uk-UA" b="1" dirty="0">
                <a:solidFill>
                  <a:schemeClr val="bg1"/>
                </a:solidFill>
                <a:latin typeface="Times New Roman" panose="02020603050405020304" pitchFamily="18" charset="0"/>
                <a:cs typeface="Times New Roman" panose="02020603050405020304" pitchFamily="18" charset="0"/>
              </a:rPr>
              <a:t>через процеси статевого дозрівання</a:t>
            </a:r>
            <a:r>
              <a:rPr lang="uk-UA" dirty="0">
                <a:solidFill>
                  <a:schemeClr val="bg1"/>
                </a:solidFill>
                <a:latin typeface="Times New Roman" panose="02020603050405020304" pitchFamily="18" charset="0"/>
                <a:cs typeface="Times New Roman" panose="02020603050405020304" pitchFamily="18" charset="0"/>
              </a:rPr>
              <a:t>. </a:t>
            </a:r>
            <a:r>
              <a:rPr lang="uk-UA" dirty="0" smtClean="0">
                <a:solidFill>
                  <a:schemeClr val="bg1"/>
                </a:solidFill>
                <a:latin typeface="Times New Roman" panose="02020603050405020304" pitchFamily="18" charset="0"/>
                <a:cs typeface="Times New Roman" panose="02020603050405020304" pitchFamily="18" charset="0"/>
              </a:rPr>
              <a:t>Значний, лише за кілька </a:t>
            </a:r>
            <a:r>
              <a:rPr lang="uk-UA" dirty="0">
                <a:solidFill>
                  <a:schemeClr val="bg1"/>
                </a:solidFill>
                <a:latin typeface="Times New Roman" panose="02020603050405020304" pitchFamily="18" charset="0"/>
                <a:cs typeface="Times New Roman" panose="02020603050405020304" pitchFamily="18" charset="0"/>
              </a:rPr>
              <a:t>місяців </a:t>
            </a:r>
            <a:r>
              <a:rPr lang="uk-UA" dirty="0" smtClean="0">
                <a:solidFill>
                  <a:schemeClr val="bg1"/>
                </a:solidFill>
                <a:latin typeface="Times New Roman" panose="02020603050405020304" pitchFamily="18" charset="0"/>
                <a:cs typeface="Times New Roman" panose="02020603050405020304" pitchFamily="18" charset="0"/>
              </a:rPr>
              <a:t>зріст </a:t>
            </a:r>
            <a:r>
              <a:rPr lang="uk-UA" dirty="0">
                <a:solidFill>
                  <a:schemeClr val="bg1"/>
                </a:solidFill>
                <a:latin typeface="Times New Roman" panose="02020603050405020304" pitchFamily="18" charset="0"/>
                <a:cs typeface="Times New Roman" panose="02020603050405020304" pitchFamily="18" charset="0"/>
              </a:rPr>
              <a:t>підлітка веде до того </a:t>
            </a:r>
            <a:r>
              <a:rPr lang="uk-UA" dirty="0" smtClean="0">
                <a:solidFill>
                  <a:schemeClr val="bg1"/>
                </a:solidFill>
                <a:latin typeface="Times New Roman" panose="02020603050405020304" pitchFamily="18" charset="0"/>
                <a:cs typeface="Times New Roman" panose="02020603050405020304" pitchFamily="18" charset="0"/>
              </a:rPr>
              <a:t>що, тривалість </a:t>
            </a:r>
            <a:r>
              <a:rPr lang="uk-UA" dirty="0">
                <a:solidFill>
                  <a:schemeClr val="bg1"/>
                </a:solidFill>
                <a:latin typeface="Times New Roman" panose="02020603050405020304" pitchFamily="18" charset="0"/>
                <a:cs typeface="Times New Roman" panose="02020603050405020304" pitchFamily="18" charset="0"/>
              </a:rPr>
              <a:t>артеріальних і венозних судин збільшується, а просвіт особливо змінюється. Скорочення, що виросло в обсязі та масі серця, виштовхують великий об'єм крові в ці відносно вузькі судини, що досить часто провокує так звану </a:t>
            </a:r>
            <a:r>
              <a:rPr lang="uk-UA" b="1" dirty="0">
                <a:solidFill>
                  <a:schemeClr val="bg1"/>
                </a:solidFill>
                <a:latin typeface="Times New Roman" panose="02020603050405020304" pitchFamily="18" charset="0"/>
                <a:cs typeface="Times New Roman" panose="02020603050405020304" pitchFamily="18" charset="0"/>
              </a:rPr>
              <a:t>юнацьку гіпертонію</a:t>
            </a:r>
            <a:r>
              <a:rPr lang="uk-UA" dirty="0">
                <a:solidFill>
                  <a:schemeClr val="bg1"/>
                </a:solidFill>
                <a:latin typeface="Times New Roman" panose="02020603050405020304" pitchFamily="18" charset="0"/>
                <a:cs typeface="Times New Roman" panose="02020603050405020304" pitchFamily="18" charset="0"/>
              </a:rPr>
              <a:t>. </a:t>
            </a:r>
            <a:r>
              <a:rPr lang="uk-UA" b="1" dirty="0">
                <a:solidFill>
                  <a:schemeClr val="bg1"/>
                </a:solidFill>
                <a:latin typeface="Times New Roman" panose="02020603050405020304" pitchFamily="18" charset="0"/>
                <a:cs typeface="Times New Roman" panose="02020603050405020304" pitchFamily="18" charset="0"/>
              </a:rPr>
              <a:t>Порушення постави </a:t>
            </a:r>
            <a:r>
              <a:rPr lang="uk-UA" dirty="0">
                <a:solidFill>
                  <a:schemeClr val="bg1"/>
                </a:solidFill>
                <a:latin typeface="Times New Roman" panose="02020603050405020304" pitchFamily="18" charset="0"/>
                <a:cs typeface="Times New Roman" panose="02020603050405020304" pitchFamily="18" charset="0"/>
              </a:rPr>
              <a:t>підлітків часто обумовлено розтягуванням м'язів через інтенсивне зростання тіла в довжину. У цьому віці важливо сформувати у підлітка усвідомлене ставлення до </a:t>
            </a:r>
            <a:r>
              <a:rPr lang="uk-UA" b="1" dirty="0">
                <a:solidFill>
                  <a:schemeClr val="bg1"/>
                </a:solidFill>
                <a:latin typeface="Times New Roman" panose="02020603050405020304" pitchFamily="18" charset="0"/>
                <a:cs typeface="Times New Roman" panose="02020603050405020304" pitchFamily="18" charset="0"/>
              </a:rPr>
              <a:t>активного способу життя</a:t>
            </a:r>
            <a:r>
              <a:rPr lang="uk-UA" dirty="0">
                <a:solidFill>
                  <a:schemeClr val="bg1"/>
                </a:solidFill>
                <a:latin typeface="Times New Roman" panose="02020603050405020304" pitchFamily="18" charset="0"/>
                <a:cs typeface="Times New Roman" panose="02020603050405020304" pitchFamily="18" charset="0"/>
              </a:rPr>
              <a:t>, в</a:t>
            </a:r>
            <a:r>
              <a:rPr lang="uk-UA" b="1" dirty="0">
                <a:solidFill>
                  <a:schemeClr val="bg1"/>
                </a:solidFill>
                <a:latin typeface="Times New Roman" panose="02020603050405020304" pitchFamily="18" charset="0"/>
                <a:cs typeface="Times New Roman" panose="02020603050405020304" pitchFamily="18" charset="0"/>
              </a:rPr>
              <a:t>иконання різних фізичних вправ з метою попередження негативних змін фізичному стані, психіці та </a:t>
            </a:r>
            <a:r>
              <a:rPr lang="uk-UA" b="1" dirty="0" smtClean="0">
                <a:solidFill>
                  <a:schemeClr val="bg1"/>
                </a:solidFill>
                <a:latin typeface="Times New Roman" panose="02020603050405020304" pitchFamily="18" charset="0"/>
                <a:cs typeface="Times New Roman" panose="02020603050405020304" pitchFamily="18" charset="0"/>
              </a:rPr>
              <a:t>здоров‘ї. </a:t>
            </a:r>
          </a:p>
          <a:p>
            <a:r>
              <a:rPr lang="uk-UA" b="1" dirty="0" smtClean="0">
                <a:solidFill>
                  <a:schemeClr val="bg1"/>
                </a:solidFill>
                <a:latin typeface="Times New Roman" panose="02020603050405020304" pitchFamily="18" charset="0"/>
                <a:cs typeface="Times New Roman" panose="02020603050405020304" pitchFamily="18" charset="0"/>
              </a:rPr>
              <a:t>У </a:t>
            </a:r>
            <a:r>
              <a:rPr lang="uk-UA" b="1" dirty="0">
                <a:solidFill>
                  <a:schemeClr val="bg1"/>
                </a:solidFill>
                <a:latin typeface="Times New Roman" panose="02020603050405020304" pitchFamily="18" charset="0"/>
                <a:cs typeface="Times New Roman" panose="02020603050405020304" pitchFamily="18" charset="0"/>
              </a:rPr>
              <a:t>юнацькому віці </a:t>
            </a:r>
            <a:r>
              <a:rPr lang="uk-UA" dirty="0">
                <a:solidFill>
                  <a:schemeClr val="bg1"/>
                </a:solidFill>
                <a:latin typeface="Times New Roman" panose="02020603050405020304" pitchFamily="18" charset="0"/>
                <a:cs typeface="Times New Roman" panose="02020603050405020304" pitchFamily="18" charset="0"/>
              </a:rPr>
              <a:t>фізична активність має бути диференційована за гендерною ознакою, що обумовлено біологічними та соціальними відмінностями. </a:t>
            </a:r>
            <a:endParaRPr lang="uk-UA" dirty="0" smtClean="0">
              <a:solidFill>
                <a:schemeClr val="bg1"/>
              </a:solidFill>
              <a:latin typeface="Times New Roman" panose="02020603050405020304" pitchFamily="18" charset="0"/>
              <a:cs typeface="Times New Roman" panose="02020603050405020304" pitchFamily="18" charset="0"/>
            </a:endParaRPr>
          </a:p>
          <a:p>
            <a:r>
              <a:rPr lang="uk-UA" dirty="0" smtClean="0">
                <a:solidFill>
                  <a:schemeClr val="bg1"/>
                </a:solidFill>
                <a:latin typeface="Times New Roman" panose="02020603050405020304" pitchFamily="18" charset="0"/>
                <a:cs typeface="Times New Roman" panose="02020603050405020304" pitchFamily="18" charset="0"/>
              </a:rPr>
              <a:t>У </a:t>
            </a:r>
            <a:r>
              <a:rPr lang="uk-UA" dirty="0">
                <a:solidFill>
                  <a:schemeClr val="bg1"/>
                </a:solidFill>
                <a:latin typeface="Times New Roman" panose="02020603050405020304" pitchFamily="18" charset="0"/>
                <a:cs typeface="Times New Roman" panose="02020603050405020304" pitchFamily="18" charset="0"/>
              </a:rPr>
              <a:t>межах середнього, літнього та старшого віку індивіду розуми, які ведуть активний спосіб життя, зберігають більш високий рівень здоров'я та життєздатності. </a:t>
            </a:r>
            <a:r>
              <a:rPr lang="uk-UA" b="1" dirty="0">
                <a:solidFill>
                  <a:schemeClr val="bg1"/>
                </a:solidFill>
                <a:latin typeface="Times New Roman" panose="02020603050405020304" pitchFamily="18" charset="0"/>
                <a:cs typeface="Times New Roman" panose="02020603050405020304" pitchFamily="18" charset="0"/>
              </a:rPr>
              <a:t>Серйозну дезінтеграцію багатьох функцій старіючого організму викликає обмеження рухової активності та зниження інтенсивності м'язової діяльності.</a:t>
            </a:r>
          </a:p>
        </p:txBody>
      </p:sp>
      <p:pic>
        <p:nvPicPr>
          <p:cNvPr id="4" name="Рисунок 3" descr="Какой вид спорта укрепит здоровье подростка и облегчит подростковый кризис  | МНПК «БИОТИКИ»"/>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9923" y="3900791"/>
            <a:ext cx="3793787" cy="2256818"/>
          </a:xfrm>
          <a:prstGeom prst="rect">
            <a:avLst/>
          </a:prstGeom>
          <a:noFill/>
          <a:ln>
            <a:noFill/>
          </a:ln>
          <a:effectLst>
            <a:glow rad="228600">
              <a:schemeClr val="accent1">
                <a:satMod val="175000"/>
                <a:alpha val="40000"/>
              </a:schemeClr>
            </a:glow>
          </a:effectLst>
        </p:spPr>
      </p:pic>
      <p:pic>
        <p:nvPicPr>
          <p:cNvPr id="5" name="Рисунок 4" descr="C:\Users\e011172khy\AppData\Local\Microsoft\Windows\INetCache\Content.MSO\E73FD2B2.tmp"/>
          <p:cNvPicPr/>
          <p:nvPr/>
        </p:nvPicPr>
        <p:blipFill>
          <a:blip r:embed="rId3">
            <a:extLst>
              <a:ext uri="{28A0092B-C50C-407E-A947-70E740481C1C}">
                <a14:useLocalDpi xmlns:a14="http://schemas.microsoft.com/office/drawing/2010/main" val="0"/>
              </a:ext>
            </a:extLst>
          </a:blip>
          <a:srcRect/>
          <a:stretch>
            <a:fillRect/>
          </a:stretch>
        </p:blipFill>
        <p:spPr bwMode="auto">
          <a:xfrm>
            <a:off x="8132323" y="3900791"/>
            <a:ext cx="3813243" cy="2357346"/>
          </a:xfrm>
          <a:prstGeom prst="rect">
            <a:avLst/>
          </a:prstGeom>
          <a:noFill/>
          <a:ln>
            <a:noFill/>
          </a:ln>
          <a:effectLst>
            <a:glow rad="228600">
              <a:schemeClr val="accent6">
                <a:satMod val="175000"/>
                <a:alpha val="40000"/>
              </a:schemeClr>
            </a:glow>
          </a:effectLst>
        </p:spPr>
      </p:pic>
      <p:pic>
        <p:nvPicPr>
          <p:cNvPr id="7" name="Рисунок 6" descr="C:\Users\e011172khy\AppData\Local\Microsoft\Windows\INetCache\Content.MSO\F0745851.tmp"/>
          <p:cNvPicPr/>
          <p:nvPr/>
        </p:nvPicPr>
        <p:blipFill>
          <a:blip r:embed="rId4">
            <a:extLst>
              <a:ext uri="{28A0092B-C50C-407E-A947-70E740481C1C}">
                <a14:useLocalDpi xmlns:a14="http://schemas.microsoft.com/office/drawing/2010/main" val="0"/>
              </a:ext>
            </a:extLst>
          </a:blip>
          <a:srcRect/>
          <a:stretch>
            <a:fillRect/>
          </a:stretch>
        </p:blipFill>
        <p:spPr bwMode="auto">
          <a:xfrm>
            <a:off x="4464996" y="3900791"/>
            <a:ext cx="3424136" cy="2256818"/>
          </a:xfrm>
          <a:prstGeom prst="rect">
            <a:avLst/>
          </a:prstGeom>
          <a:noFill/>
          <a:ln>
            <a:noFill/>
          </a:ln>
          <a:effectLst>
            <a:glow rad="228600">
              <a:schemeClr val="accent3">
                <a:satMod val="175000"/>
                <a:alpha val="40000"/>
              </a:schemeClr>
            </a:glow>
          </a:effectLst>
        </p:spPr>
      </p:pic>
    </p:spTree>
    <p:extLst>
      <p:ext uri="{BB962C8B-B14F-4D97-AF65-F5344CB8AC3E}">
        <p14:creationId xmlns:p14="http://schemas.microsoft.com/office/powerpoint/2010/main" val="31867912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кутник 5"/>
          <p:cNvSpPr/>
          <p:nvPr/>
        </p:nvSpPr>
        <p:spPr>
          <a:xfrm>
            <a:off x="9105090" y="6365142"/>
            <a:ext cx="4539243"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2" name="Прямокутник 1"/>
          <p:cNvSpPr/>
          <p:nvPr/>
        </p:nvSpPr>
        <p:spPr>
          <a:xfrm>
            <a:off x="2082959" y="316308"/>
            <a:ext cx="8488029" cy="707886"/>
          </a:xfrm>
          <a:prstGeom prst="rect">
            <a:avLst/>
          </a:prstGeom>
        </p:spPr>
        <p:txBody>
          <a:bodyPr wrap="none">
            <a:spAutoFit/>
          </a:bodyPr>
          <a:lstStyle/>
          <a:p>
            <a:r>
              <a:rPr lang="uk-UA" sz="4000" dirty="0">
                <a:latin typeface="Times New Roman" panose="02020603050405020304" pitchFamily="18" charset="0"/>
                <a:ea typeface="Calibri" panose="020F0502020204030204" pitchFamily="34" charset="0"/>
                <a:cs typeface="Times New Roman" panose="02020603050405020304" pitchFamily="18" charset="0"/>
              </a:rPr>
              <a:t>Шкідливі звички та здоров'я людини. </a:t>
            </a:r>
            <a:endParaRPr lang="uk-UA" sz="4000" dirty="0"/>
          </a:p>
        </p:txBody>
      </p:sp>
      <p:sp>
        <p:nvSpPr>
          <p:cNvPr id="3" name="Прямокутник 2"/>
          <p:cNvSpPr/>
          <p:nvPr/>
        </p:nvSpPr>
        <p:spPr>
          <a:xfrm>
            <a:off x="291830" y="1075556"/>
            <a:ext cx="11546732" cy="3693319"/>
          </a:xfrm>
          <a:prstGeom prst="rect">
            <a:avLst/>
          </a:prstGeom>
          <a:solidFill>
            <a:schemeClr val="accent3">
              <a:lumMod val="75000"/>
            </a:schemeClr>
          </a:solidFill>
        </p:spPr>
        <p:txBody>
          <a:bodyPr wrap="square">
            <a:spAutoFit/>
          </a:bodyPr>
          <a:lstStyle/>
          <a:p>
            <a:pPr indent="450215" algn="justLow">
              <a:spcAft>
                <a:spcPts val="0"/>
              </a:spcAft>
            </a:pPr>
            <a:r>
              <a:rPr lang="uk-UA"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Звичка (</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англ. habit) – добре засвоєна дія, у виконанні якої людина відчуває постійну потребу. Звичка виникає після багаторазового повторення одноманітної дії, коли ця дія перестає вимагати від людини вольових та пізнавальних зусиль. При цьому важливим стає не стільки результат, скільки сам процес, який викликає у людини позитивні переживання. Розрізняють корисні та шкідливі звички. Різниця між ними у тому, що першими керуємо ми, а другі керують нами. </a:t>
            </a:r>
            <a:r>
              <a:rPr lang="uk-UA"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Погані </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звички зазвичай знаходять нас самі, а для того щоб сформувати корисну звичку необхідно докласти зусиль. </a:t>
            </a:r>
            <a:r>
              <a:rPr lang="uk-UA"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p>
          <a:p>
            <a:r>
              <a:rPr lang="uk-UA" b="1" i="1" dirty="0">
                <a:solidFill>
                  <a:schemeClr val="bg1"/>
                </a:solidFill>
                <a:latin typeface="Times New Roman" panose="02020603050405020304" pitchFamily="18" charset="0"/>
                <a:cs typeface="Times New Roman" panose="02020603050405020304" pitchFamily="18" charset="0"/>
              </a:rPr>
              <a:t>Звідки беруться звички?</a:t>
            </a:r>
            <a:endParaRPr lang="uk-UA" dirty="0">
              <a:solidFill>
                <a:schemeClr val="bg1"/>
              </a:solidFill>
              <a:latin typeface="Times New Roman" panose="02020603050405020304" pitchFamily="18" charset="0"/>
              <a:cs typeface="Times New Roman" panose="02020603050405020304" pitchFamily="18" charset="0"/>
            </a:endParaRPr>
          </a:p>
          <a:p>
            <a:pPr marL="285750" lvl="0" indent="-285750">
              <a:buFont typeface="Wingdings" panose="05000000000000000000" pitchFamily="2" charset="2"/>
              <a:buChar char="v"/>
            </a:pPr>
            <a:r>
              <a:rPr lang="uk-UA" dirty="0">
                <a:solidFill>
                  <a:schemeClr val="bg1"/>
                </a:solidFill>
                <a:latin typeface="Times New Roman" panose="02020603050405020304" pitchFamily="18" charset="0"/>
                <a:cs typeface="Times New Roman" panose="02020603050405020304" pitchFamily="18" charset="0"/>
              </a:rPr>
              <a:t>їх прищеплюють у дитинстві мити руки перед їжею, чистити зуби тощо; </a:t>
            </a:r>
          </a:p>
          <a:p>
            <a:pPr marL="285750" lvl="0" indent="-285750">
              <a:buFont typeface="Wingdings" panose="05000000000000000000" pitchFamily="2" charset="2"/>
              <a:buChar char="v"/>
            </a:pPr>
            <a:r>
              <a:rPr lang="uk-UA" dirty="0">
                <a:solidFill>
                  <a:schemeClr val="bg1"/>
                </a:solidFill>
                <a:latin typeface="Times New Roman" panose="02020603050405020304" pitchFamily="18" charset="0"/>
                <a:cs typeface="Times New Roman" panose="02020603050405020304" pitchFamily="18" charset="0"/>
              </a:rPr>
              <a:t>вони виникають спонтанно в результаті взаємодії з соціумом  пити каву зранку, їсти попкорн за переглядом фільму в кінозалі, обідати у фаст-футах тощо; </a:t>
            </a:r>
          </a:p>
          <a:p>
            <a:pPr marL="285750" lvl="0" indent="-285750">
              <a:buFont typeface="Wingdings" panose="05000000000000000000" pitchFamily="2" charset="2"/>
              <a:buChar char="v"/>
            </a:pPr>
            <a:r>
              <a:rPr lang="uk-UA" dirty="0">
                <a:solidFill>
                  <a:schemeClr val="bg1"/>
                </a:solidFill>
                <a:latin typeface="Times New Roman" panose="02020603050405020304" pitchFamily="18" charset="0"/>
                <a:cs typeface="Times New Roman" panose="02020603050405020304" pitchFamily="18" charset="0"/>
              </a:rPr>
              <a:t>ми формуємо їх самостійно пити воду зранку натщесерце, робити ранкову зарядку, як мінімум двічі на тиждень ходити до спортивної зали тощо.</a:t>
            </a:r>
          </a:p>
          <a:p>
            <a:pPr indent="450215" algn="justLow">
              <a:spcAft>
                <a:spcPts val="0"/>
              </a:spcAft>
            </a:pPr>
            <a:endParaRPr lang="uk-UA"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1026" name="Picture 2" descr="Звички, які зроблять із Вас кращого UX дизайнера (Частина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830" y="5174915"/>
            <a:ext cx="2800350" cy="1628776"/>
          </a:xfrm>
          <a:prstGeom prst="rect">
            <a:avLst/>
          </a:prstGeom>
          <a:noFill/>
          <a:effectLst>
            <a:glow rad="228600">
              <a:schemeClr val="accent6">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1028" name="Picture 4" descr="Сім звичок, які шкодять людському мозку — Високий Замок"/>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6166" y="5174915"/>
            <a:ext cx="2867025" cy="1590675"/>
          </a:xfrm>
          <a:prstGeom prst="rect">
            <a:avLst/>
          </a:prstGeom>
          <a:noFill/>
          <a:effectLst>
            <a:glow rad="228600">
              <a:schemeClr val="accent2">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1030" name="Picture 6" descr="Шкідливі звички - Цифрові уроки - UA Цифрова освіта та навчання від Mozai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31373" y="5222540"/>
            <a:ext cx="2895600" cy="1581151"/>
          </a:xfrm>
          <a:prstGeom prst="rect">
            <a:avLst/>
          </a:prstGeom>
          <a:noFill/>
          <a:effectLst>
            <a:glow rad="228600">
              <a:schemeClr val="accent4">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32373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кутник 5"/>
          <p:cNvSpPr/>
          <p:nvPr/>
        </p:nvSpPr>
        <p:spPr>
          <a:xfrm>
            <a:off x="9105090" y="6365142"/>
            <a:ext cx="4539243"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2" name="Прямокутник 1"/>
          <p:cNvSpPr/>
          <p:nvPr/>
        </p:nvSpPr>
        <p:spPr>
          <a:xfrm>
            <a:off x="252918" y="516270"/>
            <a:ext cx="11537005" cy="5632311"/>
          </a:xfrm>
          <a:prstGeom prst="rect">
            <a:avLst/>
          </a:prstGeom>
          <a:solidFill>
            <a:srgbClr val="00B0F0"/>
          </a:solidFill>
        </p:spPr>
        <p:txBody>
          <a:bodyPr wrap="square">
            <a:spAutoFit/>
          </a:bodyPr>
          <a:lstStyle/>
          <a:p>
            <a:pPr indent="450215" algn="justLow">
              <a:spcAft>
                <a:spcPts val="0"/>
              </a:spcAft>
            </a:pPr>
            <a:r>
              <a:rPr lang="uk-UA" sz="2000" b="1" i="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Як сформувати корисні звички?  </a:t>
            </a:r>
            <a:endPar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indent="450215" algn="justLow">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Визначити мету. Для того, щоб до чогось звикнути (адаптуватися), особливо це стосується чогось корисного, необхідно докласти зусиль. Коли є чітке розуміння, ЩО і для ЧОГО я роблю, процес пройде набагато легше. Наприклад, почати з простого. </a:t>
            </a:r>
            <a:endPar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indent="450215" algn="justLow">
              <a:spcAft>
                <a:spcPts val="0"/>
              </a:spcAft>
            </a:pPr>
            <a:r>
              <a:rPr lang="uk-UA" sz="2000" b="1" dirty="0" smtClean="0">
                <a:solidFill>
                  <a:schemeClr val="accent6"/>
                </a:solidFill>
                <a:latin typeface="Times New Roman" panose="02020603050405020304" pitchFamily="18" charset="0"/>
                <a:ea typeface="Calibri" panose="020F0502020204030204" pitchFamily="34" charset="0"/>
                <a:cs typeface="Times New Roman" panose="02020603050405020304" pitchFamily="18" charset="0"/>
              </a:rPr>
              <a:t>Стати </a:t>
            </a:r>
            <a:r>
              <a:rPr lang="uk-UA" sz="2000" b="1" dirty="0">
                <a:solidFill>
                  <a:schemeClr val="accent6"/>
                </a:solidFill>
                <a:latin typeface="Times New Roman" panose="02020603050405020304" pitchFamily="18" charset="0"/>
                <a:ea typeface="Calibri" panose="020F0502020204030204" pitchFamily="34" charset="0"/>
                <a:cs typeface="Times New Roman" panose="02020603050405020304" pitchFamily="18" charset="0"/>
              </a:rPr>
              <a:t>послідовником здорового способу життя за один день не можна, але за місяць – це реально.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Якщо поступово </a:t>
            </a:r>
            <a:r>
              <a:rPr lang="uk-UA" sz="20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виключити з раціону шкідливу їжу</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більше ходити пішки, почати робити ранкову зарядку, вчасно лягати спати, для того щоб організм повноцінно відпочив, ми сформуємо комплекс корисних дій. </a:t>
            </a:r>
            <a:r>
              <a:rPr lang="uk-UA" sz="2000" b="1" dirty="0">
                <a:solidFill>
                  <a:srgbClr val="FFFF00"/>
                </a:solidFill>
                <a:latin typeface="Times New Roman" panose="02020603050405020304" pitchFamily="18" charset="0"/>
                <a:ea typeface="Calibri" panose="020F0502020204030204" pitchFamily="34" charset="0"/>
                <a:cs typeface="Times New Roman" panose="02020603050405020304" pitchFamily="18" charset="0"/>
              </a:rPr>
              <a:t>Головне – почати діяти.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У цьому й полягає мистецтво маленьких кроків, яке дозволить гармонійно та міцно закріпити нові для себе формули життя. </a:t>
            </a:r>
          </a:p>
          <a:p>
            <a:pPr indent="450215" algn="justLow">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Мистецтву маленьких кроків можна навчитися. За допомогою декількох простих правил можна суттєво змінити своє життя. </a:t>
            </a:r>
            <a:endPar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indent="450215" algn="justLow">
              <a:spcAft>
                <a:spcPts val="0"/>
              </a:spcAft>
            </a:pPr>
            <a:r>
              <a:rPr lang="uk-UA" sz="20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Головне </a:t>
            </a:r>
            <a:r>
              <a:rPr lang="uk-UA" sz="20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правило мистецтва маленьких кроків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це </a:t>
            </a:r>
            <a:r>
              <a:rPr lang="uk-UA" sz="2000" b="1" dirty="0">
                <a:solidFill>
                  <a:srgbClr val="FFFF00"/>
                </a:solidFill>
                <a:latin typeface="Times New Roman" panose="02020603050405020304" pitchFamily="18" charset="0"/>
                <a:ea typeface="Calibri" panose="020F0502020204030204" pitchFamily="34" charset="0"/>
                <a:cs typeface="Times New Roman" panose="02020603050405020304" pitchFamily="18" charset="0"/>
              </a:rPr>
              <a:t>робити маленький крок кожен день</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а не намагатися зробити одразу величезний стрибок. Якщо ви одразу візьмете високий темп, буде важко його втримати, а у разі зриву, складніше почати знов. Якщо ви ніколи не займалися спортом, почніть з 5-хвилинної ранкової зарядки. Всього декілька простих вправ, але кожен день. Протримайтеся місяць, а потім потроху збільшить кількість вправ, темп та час. У соцмережах можна знайти безліч challenge-програм з фітнесу, розрахованих на різний рівень фізичної підготовки, які передбачають програми фізичного навантаження (вправи на різни групи м’язів), а також системи правильного харчування. </a:t>
            </a:r>
            <a:endParaRPr lang="uk-UA"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108435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кутник 5"/>
          <p:cNvSpPr/>
          <p:nvPr/>
        </p:nvSpPr>
        <p:spPr>
          <a:xfrm>
            <a:off x="9105090" y="6365142"/>
            <a:ext cx="4539243"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2" name="Прямокутник 1"/>
          <p:cNvSpPr/>
          <p:nvPr/>
        </p:nvSpPr>
        <p:spPr>
          <a:xfrm>
            <a:off x="200660" y="159488"/>
            <a:ext cx="8167163" cy="6494085"/>
          </a:xfrm>
          <a:prstGeom prst="rect">
            <a:avLst/>
          </a:prstGeom>
          <a:solidFill>
            <a:schemeClr val="accent4">
              <a:lumMod val="60000"/>
              <a:lumOff val="40000"/>
            </a:schemeClr>
          </a:solidFill>
          <a:effectLst>
            <a:glow rad="228600">
              <a:schemeClr val="accent1">
                <a:satMod val="175000"/>
                <a:alpha val="40000"/>
              </a:schemeClr>
            </a:glow>
          </a:effectLst>
        </p:spPr>
        <p:txBody>
          <a:bodyPr wrap="square">
            <a:spAutoFit/>
          </a:bodyPr>
          <a:lstStyle/>
          <a:p>
            <a:pPr indent="450215" algn="justLow">
              <a:spcAft>
                <a:spcPts val="0"/>
              </a:spcAft>
            </a:pPr>
            <a:r>
              <a:rPr lang="uk-UA" sz="1600" b="1" i="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Розділити велику мету на декілька етапів</a:t>
            </a:r>
            <a:r>
              <a:rPr lang="uk-UA" sz="16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endParaRPr lang="uk-UA" sz="16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indent="450215" algn="justLow">
              <a:spcAft>
                <a:spcPts val="0"/>
              </a:spcAft>
            </a:pPr>
            <a:r>
              <a:rPr lang="uk-UA" sz="16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Головний </a:t>
            </a:r>
            <a:r>
              <a:rPr lang="uk-UA" sz="16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секрет досягнення великих цілей – </a:t>
            </a:r>
            <a:r>
              <a:rPr lang="uk-UA" sz="1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вміння розділяти їх на етапи</a:t>
            </a:r>
            <a:r>
              <a:rPr lang="uk-UA" sz="16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Одна маленька перемога надає мотивацію зробити наступний крок – до наступної маленької перемоги. Це дає нам відчуття задоволення, що надихає на досягнення більших успіхів. За досягнення результату на кожному етапі своєї великої мети можна себе нагороджувати чимось приємним. Наприклад, запланувати невеличку подорож з друзями на вихідних до Львова, побалувати себе чимось смачненьким, купити омріяну річ тощо. Це також буде додатковою мотивацією для реалізації наступного етапу.</a:t>
            </a:r>
          </a:p>
          <a:p>
            <a:pPr algn="justLow">
              <a:spcAft>
                <a:spcPts val="0"/>
              </a:spcAft>
            </a:pPr>
            <a:r>
              <a:rPr lang="uk-UA" sz="1600" b="1" i="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Скільки </a:t>
            </a:r>
            <a:r>
              <a:rPr lang="uk-UA" sz="1600" b="1" i="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потрібно часу для того щоб сформувати звичку?</a:t>
            </a:r>
            <a:endParaRPr lang="uk-UA" sz="16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algn="justLow">
              <a:spcAft>
                <a:spcPts val="0"/>
              </a:spcAft>
            </a:pPr>
            <a:r>
              <a:rPr lang="uk-UA" sz="16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Вчені Лондонського університетського коледжу провели експеримент для того щоб з’ясувати, скільки часу потрібно людині для формування нескладної звички. </a:t>
            </a:r>
            <a:r>
              <a:rPr lang="uk-UA" sz="16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96 </a:t>
            </a:r>
            <a:r>
              <a:rPr lang="uk-UA" sz="16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добровольців вели щоденник, в якому в двох розділах: «</a:t>
            </a:r>
            <a:r>
              <a:rPr lang="uk-UA" sz="1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Змушую себе» </a:t>
            </a:r>
            <a:r>
              <a:rPr lang="uk-UA" sz="16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та </a:t>
            </a:r>
            <a:r>
              <a:rPr lang="uk-UA" sz="1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«Роблю із задоволенням» </a:t>
            </a:r>
            <a:r>
              <a:rPr lang="uk-UA" sz="16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записували свої дії. За результатами експерименту психологи встановили, що звикання настає в середньому після 66 днів щоденного повторення дії. При цьому одноденна пауза не впливає на результат. </a:t>
            </a:r>
          </a:p>
          <a:p>
            <a:pPr algn="justLow">
              <a:spcAft>
                <a:spcPts val="0"/>
              </a:spcAft>
            </a:pPr>
            <a:r>
              <a:rPr lang="uk-UA" sz="1600" b="1" i="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Складові </a:t>
            </a:r>
            <a:r>
              <a:rPr lang="uk-UA" sz="1600" b="1" i="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формування звички</a:t>
            </a:r>
            <a:r>
              <a:rPr lang="uk-UA" sz="16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p>
          <a:p>
            <a:pPr marL="342900" lvl="0" indent="-342900" algn="justLow">
              <a:spcAft>
                <a:spcPts val="0"/>
              </a:spcAft>
              <a:buFont typeface="Wingdings" panose="05000000000000000000" pitchFamily="2" charset="2"/>
              <a:buChar char=""/>
            </a:pPr>
            <a:r>
              <a:rPr lang="uk-UA"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для виникнення звички потрібен сигнал (наприклад, похід у кіно); </a:t>
            </a:r>
          </a:p>
          <a:p>
            <a:pPr marL="342900" lvl="0" indent="-342900" algn="justLow">
              <a:spcAft>
                <a:spcPts val="0"/>
              </a:spcAft>
              <a:buFont typeface="Wingdings" panose="05000000000000000000" pitchFamily="2" charset="2"/>
              <a:buChar char=""/>
            </a:pPr>
            <a:r>
              <a:rPr lang="uk-UA"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звичка формується при регулярному здійсненні відповідної дії (купівля та вживання попкорну); </a:t>
            </a:r>
          </a:p>
          <a:p>
            <a:pPr marL="342900" lvl="0" indent="-342900" algn="justLow">
              <a:spcAft>
                <a:spcPts val="0"/>
              </a:spcAft>
              <a:buFont typeface="Wingdings" panose="05000000000000000000" pitchFamily="2" charset="2"/>
              <a:buChar char=""/>
            </a:pPr>
            <a:r>
              <a:rPr lang="uk-UA"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найважливіше – дія повинна повторюватися в одному й тому ж контексті, що створює зв'язок між ситуацією, в якій ви опинилися та вашою поведінкою. </a:t>
            </a:r>
          </a:p>
          <a:p>
            <a:pPr algn="justLow">
              <a:spcAft>
                <a:spcPts val="0"/>
              </a:spcAft>
            </a:pPr>
            <a:r>
              <a:rPr lang="uk-UA" sz="16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Якщо ми регулярно вживаємо певні продукти за певних обставин, мозок починає асоціювати з ними вживання їжі та змушує нас їсти при наявності відповідних сигналів. </a:t>
            </a:r>
          </a:p>
          <a:p>
            <a:pPr algn="justLow">
              <a:spcAft>
                <a:spcPts val="0"/>
              </a:spcAft>
            </a:pPr>
            <a:r>
              <a:rPr lang="uk-UA" sz="16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Саме тому звички глибоко вкорінюються – поведінка повторюється, вона більше не потребує активної уваги та розумових зусиль. З часом це стає </a:t>
            </a:r>
            <a:r>
              <a:rPr lang="uk-UA" sz="1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автоматичною реакцією </a:t>
            </a:r>
            <a:r>
              <a:rPr lang="uk-UA" sz="16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на сигнали певних обставин. </a:t>
            </a:r>
            <a:endParaRPr lang="uk-UA"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25602" name="Picture 2" descr="Як сформувати корисні звички: покрокова інструкція"/>
          <p:cNvPicPr>
            <a:picLocks noChangeAspect="1" noChangeArrowheads="1"/>
          </p:cNvPicPr>
          <p:nvPr/>
        </p:nvPicPr>
        <p:blipFill>
          <a:blip r:embed="rId2"/>
          <a:srcRect/>
          <a:stretch>
            <a:fillRect/>
          </a:stretch>
        </p:blipFill>
        <p:spPr bwMode="auto">
          <a:xfrm>
            <a:off x="8545031" y="185559"/>
            <a:ext cx="3646969" cy="6481055"/>
          </a:xfrm>
          <a:prstGeom prst="rect">
            <a:avLst/>
          </a:prstGeom>
          <a:noFill/>
          <a:effectLst>
            <a:glow rad="228600">
              <a:schemeClr val="accent6">
                <a:satMod val="175000"/>
                <a:alpha val="40000"/>
              </a:schemeClr>
            </a:glow>
          </a:effectLst>
        </p:spPr>
      </p:pic>
    </p:spTree>
    <p:extLst>
      <p:ext uri="{BB962C8B-B14F-4D97-AF65-F5344CB8AC3E}">
        <p14:creationId xmlns:p14="http://schemas.microsoft.com/office/powerpoint/2010/main" val="34112040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кутник 5"/>
          <p:cNvSpPr/>
          <p:nvPr/>
        </p:nvSpPr>
        <p:spPr>
          <a:xfrm>
            <a:off x="9105090" y="6365142"/>
            <a:ext cx="4539243"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2" name="Прямокутник 1"/>
          <p:cNvSpPr/>
          <p:nvPr/>
        </p:nvSpPr>
        <p:spPr>
          <a:xfrm>
            <a:off x="176907" y="242394"/>
            <a:ext cx="11809379" cy="3416320"/>
          </a:xfrm>
          <a:prstGeom prst="rect">
            <a:avLst/>
          </a:prstGeom>
          <a:solidFill>
            <a:schemeClr val="accent3"/>
          </a:solidFill>
          <a:effectLst>
            <a:glow rad="228600">
              <a:schemeClr val="accent6">
                <a:satMod val="175000"/>
                <a:alpha val="40000"/>
              </a:schemeClr>
            </a:glow>
          </a:effectLst>
          <a:scene3d>
            <a:camera prst="orthographicFront"/>
            <a:lightRig rig="threePt" dir="t"/>
          </a:scene3d>
          <a:sp3d>
            <a:bevelT/>
          </a:sp3d>
        </p:spPr>
        <p:txBody>
          <a:bodyPr wrap="square">
            <a:spAutoFit/>
          </a:bodyPr>
          <a:lstStyle/>
          <a:p>
            <a:pPr indent="450215" algn="justLow">
              <a:spcAft>
                <a:spcPts val="0"/>
              </a:spcAft>
            </a:pPr>
            <a:r>
              <a:rPr lang="uk-UA" b="1" i="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Шкідливі звички</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 ряд звичок, що є шкідливими для організму людини. До таких звичок можна віднести зокрема: зволікання (звична чи навмисна затримка початку чи завершення завдання, незважаючи на негативні наслідки цього), надмірні витрати коштів (в тому числі ігроманія), надмірне обкутування нігтів (оніхофагія) та надмірне витрачання часу на телевізор чи комп'ютер та інші гаджети. Серед тяжких за наслідками звичок виділяють декілька найбільш шкідливих – це наркоманія, алкоголізм, токсикоманія та тютюнопаління. Кожна з цих звичок спричиняє </a:t>
            </a:r>
            <a:r>
              <a:rPr lang="uk-UA"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залежність</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людини від тієї чи іншої речовини, яку вона вживає. </a:t>
            </a:r>
            <a:endParaRPr lang="uk-UA"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Low">
              <a:spcAft>
                <a:spcPts val="0"/>
              </a:spcAft>
            </a:pP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В психології залежність називають </a:t>
            </a:r>
            <a:r>
              <a:rPr lang="uk-UA"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адиктивною поведінкою.</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Це непереборний потяг до певних об’єктів або речовин, який виявляється у вигляді здійснення відповідних дій, за відсутності яких людина відчуває психологічний дискомфорт. Різниця залежності від захоплення та хобі – руйнівний вплив на особистість. Людина з адиктивною поведінкою спрямовує всю свою активність на задоволення своєї залежності. При цьому не розвиваються інші сторони особистості, які мають потенціал, часто обриваються соціальні зв’язки. Формується оточення таких самих адитивних особистостей, які залучають людину у замкнене коло. </a:t>
            </a:r>
            <a:endParaRPr lang="uk-UA"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4578" name="AutoShape 2" descr="Онихофагия: симптоми і лікування - Фарман"/>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dirty="0"/>
          </a:p>
        </p:txBody>
      </p:sp>
      <p:sp>
        <p:nvSpPr>
          <p:cNvPr id="24580" name="AutoShape 4" descr="Онихофагия: симптоми і лікування - Фарман"/>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dirty="0"/>
          </a:p>
        </p:txBody>
      </p:sp>
      <p:sp>
        <p:nvSpPr>
          <p:cNvPr id="24582" name="AutoShape 6" descr="Онихофагия: симптоми і лікування - Фарман"/>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dirty="0"/>
          </a:p>
        </p:txBody>
      </p:sp>
      <p:pic>
        <p:nvPicPr>
          <p:cNvPr id="7" name="Рисунок 6" descr="Оніхофагія – звичка гризти нігті: причини та лікування"/>
          <p:cNvPicPr/>
          <p:nvPr/>
        </p:nvPicPr>
        <p:blipFill>
          <a:blip r:embed="rId2"/>
          <a:srcRect/>
          <a:stretch>
            <a:fillRect/>
          </a:stretch>
        </p:blipFill>
        <p:spPr bwMode="auto">
          <a:xfrm>
            <a:off x="0" y="4284361"/>
            <a:ext cx="3337732" cy="1883079"/>
          </a:xfrm>
          <a:prstGeom prst="rect">
            <a:avLst/>
          </a:prstGeom>
          <a:noFill/>
          <a:ln w="9525">
            <a:noFill/>
            <a:miter lim="800000"/>
            <a:headEnd/>
            <a:tailEnd/>
          </a:ln>
          <a:effectLst>
            <a:glow rad="228600">
              <a:schemeClr val="accent6">
                <a:satMod val="175000"/>
                <a:alpha val="40000"/>
              </a:schemeClr>
            </a:glow>
          </a:effectLst>
          <a:scene3d>
            <a:camera prst="isometricRightUp"/>
            <a:lightRig rig="threePt" dir="t"/>
          </a:scene3d>
        </p:spPr>
      </p:pic>
      <p:pic>
        <p:nvPicPr>
          <p:cNvPr id="8" name="Рисунок 7" descr="Презентація &quot;Шкідливі звички&quot;"/>
          <p:cNvPicPr/>
          <p:nvPr/>
        </p:nvPicPr>
        <p:blipFill>
          <a:blip r:embed="rId3"/>
          <a:srcRect/>
          <a:stretch>
            <a:fillRect/>
          </a:stretch>
        </p:blipFill>
        <p:spPr bwMode="auto">
          <a:xfrm>
            <a:off x="4040372" y="4061637"/>
            <a:ext cx="3423684" cy="2573079"/>
          </a:xfrm>
          <a:prstGeom prst="rect">
            <a:avLst/>
          </a:prstGeom>
          <a:noFill/>
          <a:ln w="9525">
            <a:noFill/>
            <a:miter lim="800000"/>
            <a:headEnd/>
            <a:tailEnd/>
          </a:ln>
          <a:effectLst>
            <a:glow rad="228600">
              <a:schemeClr val="accent6">
                <a:satMod val="175000"/>
                <a:alpha val="40000"/>
              </a:schemeClr>
            </a:glow>
          </a:effectLst>
        </p:spPr>
      </p:pic>
      <p:pic>
        <p:nvPicPr>
          <p:cNvPr id="9" name="Рисунок 8" descr="Кредитоманія - реабілітаційний центр | Recovery"/>
          <p:cNvPicPr/>
          <p:nvPr/>
        </p:nvPicPr>
        <p:blipFill>
          <a:blip r:embed="rId4"/>
          <a:srcRect/>
          <a:stretch>
            <a:fillRect/>
          </a:stretch>
        </p:blipFill>
        <p:spPr bwMode="auto">
          <a:xfrm>
            <a:off x="8006318" y="3998443"/>
            <a:ext cx="3572538" cy="2604376"/>
          </a:xfrm>
          <a:prstGeom prst="rect">
            <a:avLst/>
          </a:prstGeom>
          <a:noFill/>
          <a:ln w="9525">
            <a:noFill/>
            <a:miter lim="800000"/>
            <a:headEnd/>
            <a:tailEnd/>
          </a:ln>
          <a:effectLst>
            <a:glow rad="228600">
              <a:schemeClr val="accent6">
                <a:satMod val="175000"/>
                <a:alpha val="40000"/>
              </a:schemeClr>
            </a:glow>
          </a:effectLst>
          <a:scene3d>
            <a:camera prst="isometricTopUp"/>
            <a:lightRig rig="threePt" dir="t"/>
          </a:scene3d>
        </p:spPr>
      </p:pic>
    </p:spTree>
    <p:extLst>
      <p:ext uri="{BB962C8B-B14F-4D97-AF65-F5344CB8AC3E}">
        <p14:creationId xmlns:p14="http://schemas.microsoft.com/office/powerpoint/2010/main" val="1410137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11549" y="-223736"/>
            <a:ext cx="8610600" cy="1293028"/>
          </a:xfrm>
        </p:spPr>
        <p:txBody>
          <a:bodyPr/>
          <a:lstStyle/>
          <a:p>
            <a:pPr algn="l"/>
            <a:r>
              <a:rPr lang="uk-UA" b="1" i="1" dirty="0">
                <a:solidFill>
                  <a:srgbClr val="FF0000"/>
                </a:solidFill>
                <a:latin typeface="Times New Roman" panose="02020603050405020304" pitchFamily="18" charset="0"/>
                <a:cs typeface="Times New Roman" panose="02020603050405020304" pitchFamily="18" charset="0"/>
              </a:rPr>
              <a:t>Як формується залежність?</a:t>
            </a:r>
            <a:endParaRPr lang="uk-UA" dirty="0">
              <a:solidFill>
                <a:srgbClr val="FF0000"/>
              </a:solidFill>
              <a:latin typeface="Times New Roman" panose="02020603050405020304" pitchFamily="18" charset="0"/>
              <a:cs typeface="Times New Roman" panose="02020603050405020304" pitchFamily="18" charset="0"/>
            </a:endParaRPr>
          </a:p>
        </p:txBody>
      </p:sp>
      <p:sp>
        <p:nvSpPr>
          <p:cNvPr id="3" name="Місце для вмісту 2"/>
          <p:cNvSpPr>
            <a:spLocks noGrp="1"/>
          </p:cNvSpPr>
          <p:nvPr>
            <p:ph idx="1"/>
          </p:nvPr>
        </p:nvSpPr>
        <p:spPr>
          <a:xfrm>
            <a:off x="126459" y="677046"/>
            <a:ext cx="11965022" cy="6005857"/>
          </a:xfrm>
          <a:solidFill>
            <a:schemeClr val="accent3">
              <a:lumMod val="50000"/>
            </a:schemeClr>
          </a:solidFill>
        </p:spPr>
        <p:txBody>
          <a:bodyPr>
            <a:noAutofit/>
          </a:bodyPr>
          <a:lstStyle/>
          <a:p>
            <a:pPr marL="0" indent="0" algn="just">
              <a:buNone/>
            </a:pPr>
            <a:r>
              <a:rPr lang="uk-UA" sz="2400" dirty="0" smtClean="0">
                <a:latin typeface="Times New Roman" panose="02020603050405020304" pitchFamily="18" charset="0"/>
                <a:cs typeface="Times New Roman" panose="02020603050405020304" pitchFamily="18" charset="0"/>
              </a:rPr>
              <a:t>        </a:t>
            </a:r>
            <a:r>
              <a:rPr lang="uk-UA" sz="2000" dirty="0" smtClean="0">
                <a:solidFill>
                  <a:schemeClr val="bg1"/>
                </a:solidFill>
                <a:latin typeface="Times New Roman" panose="02020603050405020304" pitchFamily="18" charset="0"/>
                <a:cs typeface="Times New Roman" panose="02020603050405020304" pitchFamily="18" charset="0"/>
              </a:rPr>
              <a:t>Вчені </a:t>
            </a:r>
            <a:r>
              <a:rPr lang="uk-UA" sz="2000" dirty="0">
                <a:solidFill>
                  <a:schemeClr val="bg1"/>
                </a:solidFill>
                <a:latin typeface="Times New Roman" panose="02020603050405020304" pitchFamily="18" charset="0"/>
                <a:cs typeface="Times New Roman" panose="02020603050405020304" pitchFamily="18" charset="0"/>
              </a:rPr>
              <a:t>виявили такий </a:t>
            </a:r>
            <a:r>
              <a:rPr lang="uk-UA" sz="2000" dirty="0" smtClean="0">
                <a:solidFill>
                  <a:schemeClr val="bg1"/>
                </a:solidFill>
                <a:latin typeface="Times New Roman" panose="02020603050405020304" pitchFamily="18" charset="0"/>
                <a:cs typeface="Times New Roman" panose="02020603050405020304" pitchFamily="18" charset="0"/>
              </a:rPr>
              <a:t>центр </a:t>
            </a:r>
            <a:r>
              <a:rPr lang="uk-UA" sz="2000" dirty="0">
                <a:solidFill>
                  <a:schemeClr val="bg1"/>
                </a:solidFill>
                <a:latin typeface="Times New Roman" panose="02020603050405020304" pitchFamily="18" charset="0"/>
                <a:cs typeface="Times New Roman" panose="02020603050405020304" pitchFamily="18" charset="0"/>
              </a:rPr>
              <a:t>у людини, який знаходиться у смугастому тілі – структурі головного мозку, яка відповідає за потяги та залежності.</a:t>
            </a:r>
          </a:p>
          <a:p>
            <a:pPr marL="0" indent="0" algn="just">
              <a:buNone/>
            </a:pPr>
            <a:r>
              <a:rPr lang="uk-UA" sz="2000" i="1" dirty="0" smtClean="0">
                <a:solidFill>
                  <a:schemeClr val="bg1"/>
                </a:solidFill>
                <a:latin typeface="Times New Roman" panose="02020603050405020304" pitchFamily="18" charset="0"/>
                <a:cs typeface="Times New Roman" panose="02020603050405020304" pitchFamily="18" charset="0"/>
              </a:rPr>
              <a:t>         </a:t>
            </a:r>
            <a:r>
              <a:rPr lang="uk-UA" sz="2000" b="1" i="1" dirty="0" smtClean="0">
                <a:solidFill>
                  <a:schemeClr val="bg1"/>
                </a:solidFill>
                <a:latin typeface="Times New Roman" panose="02020603050405020304" pitchFamily="18" charset="0"/>
                <a:cs typeface="Times New Roman" panose="02020603050405020304" pitchFamily="18" charset="0"/>
              </a:rPr>
              <a:t>СМУГАСТЕ ТІЛО</a:t>
            </a:r>
            <a:r>
              <a:rPr lang="uk-UA" sz="2000" b="1" dirty="0" smtClean="0">
                <a:solidFill>
                  <a:schemeClr val="bg1"/>
                </a:solidFill>
                <a:latin typeface="Times New Roman" panose="02020603050405020304" pitchFamily="18" charset="0"/>
                <a:cs typeface="Times New Roman" panose="02020603050405020304" pitchFamily="18" charset="0"/>
              </a:rPr>
              <a:t> </a:t>
            </a:r>
            <a:r>
              <a:rPr lang="uk-UA" sz="2000" dirty="0" smtClean="0">
                <a:solidFill>
                  <a:schemeClr val="bg1"/>
                </a:solidFill>
                <a:latin typeface="Times New Roman" panose="02020603050405020304" pitchFamily="18" charset="0"/>
                <a:cs typeface="Times New Roman" panose="02020603050405020304" pitchFamily="18" charset="0"/>
              </a:rPr>
              <a:t>– </a:t>
            </a:r>
            <a:r>
              <a:rPr lang="uk-UA" sz="2000" dirty="0">
                <a:solidFill>
                  <a:schemeClr val="bg1"/>
                </a:solidFill>
                <a:latin typeface="Times New Roman" panose="02020603050405020304" pitchFamily="18" charset="0"/>
                <a:cs typeface="Times New Roman" panose="02020603050405020304" pitchFamily="18" charset="0"/>
              </a:rPr>
              <a:t>структура головного мозку, в якому знаходиться так званий </a:t>
            </a:r>
            <a:r>
              <a:rPr lang="uk-UA" sz="2000" b="1" i="1" dirty="0">
                <a:solidFill>
                  <a:schemeClr val="bg1"/>
                </a:solidFill>
                <a:latin typeface="Times New Roman" panose="02020603050405020304" pitchFamily="18" charset="0"/>
                <a:cs typeface="Times New Roman" panose="02020603050405020304" pitchFamily="18" charset="0"/>
              </a:rPr>
              <a:t>«центр задоволення»</a:t>
            </a:r>
            <a:r>
              <a:rPr lang="uk-UA" sz="2000" dirty="0">
                <a:solidFill>
                  <a:schemeClr val="bg1"/>
                </a:solidFill>
                <a:latin typeface="Times New Roman" panose="02020603050405020304" pitchFamily="18" charset="0"/>
                <a:cs typeface="Times New Roman" panose="02020603050405020304" pitchFamily="18" charset="0"/>
              </a:rPr>
              <a:t> При стимуляції «центра задоволення» найважливішою хімічною речовиною, який виділяється у кров є нейромедіатор – </a:t>
            </a:r>
            <a:r>
              <a:rPr lang="uk-UA" sz="2000" b="1" dirty="0" smtClean="0">
                <a:solidFill>
                  <a:schemeClr val="bg1"/>
                </a:solidFill>
                <a:latin typeface="Times New Roman" panose="02020603050405020304" pitchFamily="18" charset="0"/>
                <a:cs typeface="Times New Roman" panose="02020603050405020304" pitchFamily="18" charset="0"/>
              </a:rPr>
              <a:t>ГОРМОН ДОФАМІН</a:t>
            </a:r>
            <a:r>
              <a:rPr lang="uk-UA" sz="2000" dirty="0" smtClean="0">
                <a:solidFill>
                  <a:schemeClr val="bg1"/>
                </a:solidFill>
                <a:latin typeface="Times New Roman" panose="02020603050405020304" pitchFamily="18" charset="0"/>
                <a:cs typeface="Times New Roman" panose="02020603050405020304" pitchFamily="18" charset="0"/>
              </a:rPr>
              <a:t>. </a:t>
            </a:r>
          </a:p>
          <a:p>
            <a:pPr marL="0" indent="0" algn="just">
              <a:buNone/>
            </a:pPr>
            <a:r>
              <a:rPr lang="uk-UA" sz="2000" dirty="0" smtClean="0">
                <a:solidFill>
                  <a:schemeClr val="bg1"/>
                </a:solidFill>
                <a:latin typeface="Times New Roman" panose="02020603050405020304" pitchFamily="18" charset="0"/>
                <a:cs typeface="Times New Roman" panose="02020603050405020304" pitchFamily="18" charset="0"/>
              </a:rPr>
              <a:t>       Наш </a:t>
            </a:r>
            <a:r>
              <a:rPr lang="uk-UA" sz="2000" dirty="0">
                <a:solidFill>
                  <a:schemeClr val="bg1"/>
                </a:solidFill>
                <a:latin typeface="Times New Roman" panose="02020603050405020304" pitchFamily="18" charset="0"/>
                <a:cs typeface="Times New Roman" panose="02020603050405020304" pitchFamily="18" charset="0"/>
              </a:rPr>
              <a:t>мозок, спираючись на попередній досвід, коли бачить або відчуває те, що йому може сподобатися – улюблена їжа, напої, скидка у магазинах тощо – запускає </a:t>
            </a:r>
            <a:r>
              <a:rPr lang="uk-UA" sz="2000" b="1" dirty="0">
                <a:solidFill>
                  <a:schemeClr val="bg1"/>
                </a:solidFill>
                <a:latin typeface="Times New Roman" panose="02020603050405020304" pitchFamily="18" charset="0"/>
                <a:cs typeface="Times New Roman" panose="02020603050405020304" pitchFamily="18" charset="0"/>
              </a:rPr>
              <a:t>«систему підкріплення»</a:t>
            </a:r>
            <a:r>
              <a:rPr lang="uk-UA" sz="2000" dirty="0">
                <a:solidFill>
                  <a:schemeClr val="bg1"/>
                </a:solidFill>
                <a:latin typeface="Times New Roman" panose="02020603050405020304" pitchFamily="18" charset="0"/>
                <a:cs typeface="Times New Roman" panose="02020603050405020304" pitchFamily="18" charset="0"/>
              </a:rPr>
              <a:t>. Із збільшенням концентрації дофаміну у крові об’єкт бажання стає для нас життєва необхідним: саме нейромедіатор підштовхує нас до дії та змушує заволодіти тим, що нас привабило. </a:t>
            </a:r>
            <a:endParaRPr lang="uk-UA" sz="2000" dirty="0" smtClean="0">
              <a:solidFill>
                <a:schemeClr val="bg1"/>
              </a:solidFill>
              <a:latin typeface="Times New Roman" panose="02020603050405020304" pitchFamily="18" charset="0"/>
              <a:cs typeface="Times New Roman" panose="02020603050405020304" pitchFamily="18" charset="0"/>
            </a:endParaRPr>
          </a:p>
          <a:p>
            <a:pPr marL="0" indent="0" algn="just">
              <a:buNone/>
            </a:pPr>
            <a:r>
              <a:rPr lang="uk-UA" sz="2000" b="1" dirty="0" smtClean="0">
                <a:solidFill>
                  <a:schemeClr val="bg1"/>
                </a:solidFill>
                <a:latin typeface="Times New Roman" panose="02020603050405020304" pitchFamily="18" charset="0"/>
                <a:cs typeface="Times New Roman" panose="02020603050405020304" pitchFamily="18" charset="0"/>
              </a:rPr>
              <a:t>      Дофамін</a:t>
            </a:r>
            <a:r>
              <a:rPr lang="uk-UA" sz="2000" dirty="0" smtClean="0">
                <a:solidFill>
                  <a:schemeClr val="bg1"/>
                </a:solidFill>
                <a:latin typeface="Times New Roman" panose="02020603050405020304" pitchFamily="18" charset="0"/>
                <a:cs typeface="Times New Roman" panose="02020603050405020304" pitchFamily="18" charset="0"/>
              </a:rPr>
              <a:t> </a:t>
            </a:r>
            <a:r>
              <a:rPr lang="uk-UA" sz="2000" dirty="0">
                <a:solidFill>
                  <a:schemeClr val="bg1"/>
                </a:solidFill>
                <a:latin typeface="Times New Roman" panose="02020603050405020304" pitchFamily="18" charset="0"/>
                <a:cs typeface="Times New Roman" panose="02020603050405020304" pitchFamily="18" charset="0"/>
              </a:rPr>
              <a:t>відіграє надзвичайно важливу роль в організмі людини — він впливає на правильне </a:t>
            </a:r>
            <a:r>
              <a:rPr lang="uk-UA" sz="2000" dirty="0" smtClean="0">
                <a:solidFill>
                  <a:schemeClr val="bg1"/>
                </a:solidFill>
                <a:latin typeface="Times New Roman" panose="02020603050405020304" pitchFamily="18" charset="0"/>
                <a:cs typeface="Times New Roman" panose="02020603050405020304" pitchFamily="18" charset="0"/>
              </a:rPr>
              <a:t>функціонування системи </a:t>
            </a:r>
            <a:r>
              <a:rPr lang="uk-UA" sz="2000" dirty="0">
                <a:solidFill>
                  <a:schemeClr val="bg1"/>
                </a:solidFill>
                <a:latin typeface="Times New Roman" panose="02020603050405020304" pitchFamily="18" charset="0"/>
                <a:cs typeface="Times New Roman" panose="02020603050405020304" pitchFamily="18" charset="0"/>
              </a:rPr>
              <a:t>кровообігу, травного тракту та центральної нервової системи. Цей зв'язок — один  із небагатьох, які важливі як для фізичного стану тіла, так і для душевного комфорту людини.</a:t>
            </a:r>
          </a:p>
        </p:txBody>
      </p:sp>
      <p:sp>
        <p:nvSpPr>
          <p:cNvPr id="4" name="Прямокутник 3"/>
          <p:cNvSpPr/>
          <p:nvPr/>
        </p:nvSpPr>
        <p:spPr>
          <a:xfrm>
            <a:off x="9105090" y="6365142"/>
            <a:ext cx="4539243"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pic>
        <p:nvPicPr>
          <p:cNvPr id="5" name="Рисунок 4" descr="Дофамин&quot; - контакты, товары, услуги, цены"/>
          <p:cNvPicPr/>
          <p:nvPr/>
        </p:nvPicPr>
        <p:blipFill>
          <a:blip r:embed="rId2"/>
          <a:srcRect/>
          <a:stretch>
            <a:fillRect/>
          </a:stretch>
        </p:blipFill>
        <p:spPr bwMode="auto">
          <a:xfrm>
            <a:off x="340242" y="4572000"/>
            <a:ext cx="4284921" cy="2052083"/>
          </a:xfrm>
          <a:prstGeom prst="rect">
            <a:avLst/>
          </a:prstGeom>
          <a:noFill/>
          <a:ln w="9525">
            <a:noFill/>
            <a:miter lim="800000"/>
            <a:headEnd/>
            <a:tailEnd/>
          </a:ln>
          <a:effectLst>
            <a:glow rad="228600">
              <a:schemeClr val="accent3">
                <a:satMod val="175000"/>
                <a:alpha val="40000"/>
              </a:schemeClr>
            </a:glow>
          </a:effectLst>
        </p:spPr>
      </p:pic>
      <p:pic>
        <p:nvPicPr>
          <p:cNvPr id="6" name="Рисунок 5" descr="Дофамін. Роль в організмі"/>
          <p:cNvPicPr/>
          <p:nvPr/>
        </p:nvPicPr>
        <p:blipFill>
          <a:blip r:embed="rId3"/>
          <a:srcRect/>
          <a:stretch>
            <a:fillRect/>
          </a:stretch>
        </p:blipFill>
        <p:spPr bwMode="auto">
          <a:xfrm>
            <a:off x="5816007" y="4556795"/>
            <a:ext cx="3965945" cy="2056656"/>
          </a:xfrm>
          <a:prstGeom prst="rect">
            <a:avLst/>
          </a:prstGeom>
          <a:noFill/>
          <a:ln w="9525">
            <a:noFill/>
            <a:miter lim="800000"/>
            <a:headEnd/>
            <a:tailEnd/>
          </a:ln>
          <a:effectLst>
            <a:glow rad="228600">
              <a:schemeClr val="accent1">
                <a:satMod val="175000"/>
                <a:alpha val="40000"/>
              </a:schemeClr>
            </a:glow>
          </a:effectLst>
        </p:spPr>
      </p:pic>
    </p:spTree>
    <p:extLst>
      <p:ext uri="{BB962C8B-B14F-4D97-AF65-F5344CB8AC3E}">
        <p14:creationId xmlns:p14="http://schemas.microsoft.com/office/powerpoint/2010/main" val="7416581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330741" y="317121"/>
            <a:ext cx="11498093" cy="6180955"/>
          </a:xfrm>
          <a:solidFill>
            <a:schemeClr val="accent5">
              <a:lumMod val="75000"/>
            </a:schemeClr>
          </a:solidFill>
        </p:spPr>
        <p:txBody>
          <a:bodyPr>
            <a:noAutofit/>
          </a:bodyPr>
          <a:lstStyle/>
          <a:p>
            <a:pPr marL="0" indent="0">
              <a:buNone/>
            </a:pPr>
            <a:r>
              <a:rPr lang="uk-UA" sz="2000" b="1" i="1" dirty="0" smtClean="0">
                <a:solidFill>
                  <a:schemeClr val="bg1"/>
                </a:solidFill>
                <a:latin typeface="Times New Roman" panose="02020603050405020304" pitchFamily="18" charset="0"/>
                <a:cs typeface="Times New Roman" panose="02020603050405020304" pitchFamily="18" charset="0"/>
              </a:rPr>
              <a:t>        Як </a:t>
            </a:r>
            <a:r>
              <a:rPr lang="uk-UA" sz="2000" b="1" i="1" dirty="0">
                <a:solidFill>
                  <a:schemeClr val="bg1"/>
                </a:solidFill>
                <a:latin typeface="Times New Roman" panose="02020603050405020304" pitchFamily="18" charset="0"/>
                <a:cs typeface="Times New Roman" panose="02020603050405020304" pitchFamily="18" charset="0"/>
              </a:rPr>
              <a:t>це працює в нашому мозку? </a:t>
            </a:r>
            <a:endParaRPr lang="uk-UA" sz="2000" dirty="0">
              <a:solidFill>
                <a:schemeClr val="bg1"/>
              </a:solidFill>
              <a:latin typeface="Times New Roman" panose="02020603050405020304" pitchFamily="18" charset="0"/>
              <a:cs typeface="Times New Roman" panose="02020603050405020304" pitchFamily="18" charset="0"/>
            </a:endParaRPr>
          </a:p>
          <a:p>
            <a:pPr marL="0" indent="0" algn="just">
              <a:buNone/>
            </a:pPr>
            <a:r>
              <a:rPr lang="uk-UA" sz="2000" dirty="0" smtClean="0">
                <a:solidFill>
                  <a:schemeClr val="bg1"/>
                </a:solidFill>
                <a:latin typeface="Times New Roman" panose="02020603050405020304" pitchFamily="18" charset="0"/>
                <a:cs typeface="Times New Roman" panose="02020603050405020304" pitchFamily="18" charset="0"/>
              </a:rPr>
              <a:t>       Зміни </a:t>
            </a:r>
            <a:r>
              <a:rPr lang="uk-UA" sz="2000" dirty="0">
                <a:solidFill>
                  <a:schemeClr val="bg1"/>
                </a:solidFill>
                <a:latin typeface="Times New Roman" panose="02020603050405020304" pitchFamily="18" charset="0"/>
                <a:cs typeface="Times New Roman" panose="02020603050405020304" pitchFamily="18" charset="0"/>
              </a:rPr>
              <a:t>мозку або нейропластичність – це фундаментальний механізм, завдяки якому новонароджені навчаються перших кроків, розвиваються далі, стають дітьми старшого віку, а далі дорослими. Зміна мозку лежить в основі трансформації мисленнєвої та емоційної сфер, яка характерна для раннього підліткового віку. Дитині зміни мозку необхідні щоб засвоїти рідну мову, навчитися стримувати свою поведінку, а дорослому, для того щоб навчитися керувати автівкою, грати на музичному інструменті тощо. </a:t>
            </a:r>
            <a:r>
              <a:rPr lang="uk-UA" sz="2000" b="1" dirty="0">
                <a:solidFill>
                  <a:schemeClr val="bg1"/>
                </a:solidFill>
                <a:latin typeface="Times New Roman" panose="02020603050405020304" pitchFamily="18" charset="0"/>
                <a:cs typeface="Times New Roman" panose="02020603050405020304" pitchFamily="18" charset="0"/>
              </a:rPr>
              <a:t>Мозок повинен змінитися для того щоб навчання відбулося. </a:t>
            </a:r>
          </a:p>
          <a:p>
            <a:pPr marL="0" indent="0" algn="just">
              <a:buNone/>
            </a:pPr>
            <a:r>
              <a:rPr lang="uk-UA" sz="2000" b="1" dirty="0" smtClean="0">
                <a:solidFill>
                  <a:schemeClr val="bg1"/>
                </a:solidFill>
                <a:latin typeface="Times New Roman" panose="02020603050405020304" pitchFamily="18" charset="0"/>
                <a:cs typeface="Times New Roman" panose="02020603050405020304" pitchFamily="18" charset="0"/>
              </a:rPr>
              <a:t>        Синапси</a:t>
            </a:r>
            <a:r>
              <a:rPr lang="uk-UA" sz="2000" dirty="0" smtClean="0">
                <a:solidFill>
                  <a:schemeClr val="bg1"/>
                </a:solidFill>
                <a:latin typeface="Times New Roman" panose="02020603050405020304" pitchFamily="18" charset="0"/>
                <a:cs typeface="Times New Roman" panose="02020603050405020304" pitchFamily="18" charset="0"/>
              </a:rPr>
              <a:t> </a:t>
            </a:r>
            <a:r>
              <a:rPr lang="uk-UA" sz="2000" dirty="0">
                <a:solidFill>
                  <a:schemeClr val="bg1"/>
                </a:solidFill>
                <a:latin typeface="Times New Roman" panose="02020603050405020304" pitchFamily="18" charset="0"/>
                <a:cs typeface="Times New Roman" panose="02020603050405020304" pitchFamily="18" charset="0"/>
              </a:rPr>
              <a:t>(від. грец. «synapsis» – зв'язок, </a:t>
            </a:r>
            <a:r>
              <a:rPr lang="uk-UA" sz="2000" dirty="0" smtClean="0">
                <a:solidFill>
                  <a:schemeClr val="bg1"/>
                </a:solidFill>
                <a:latin typeface="Times New Roman" panose="02020603050405020304" pitchFamily="18" charset="0"/>
                <a:cs typeface="Times New Roman" panose="02020603050405020304" pitchFamily="18" charset="0"/>
              </a:rPr>
              <a:t>з’єднання), </a:t>
            </a:r>
            <a:r>
              <a:rPr lang="uk-UA" sz="2000" dirty="0">
                <a:solidFill>
                  <a:schemeClr val="bg1"/>
                </a:solidFill>
                <a:latin typeface="Times New Roman" panose="02020603050405020304" pitchFamily="18" charset="0"/>
                <a:cs typeface="Times New Roman" panose="02020603050405020304" pitchFamily="18" charset="0"/>
              </a:rPr>
              <a:t>тобто структура, яка дозволяє нейрону (нервовій клітині) проводити електричний або хімічний сигнал в іншу клітину (нервову, м’язову тощо), з’являються та само підтримуються або послаблюються та зникають при кожному навчанні. Таким чином у мозку вибудовуються унікальні синаптичні сіті, в яких містяться наші знання, уміння та пам'ять.</a:t>
            </a:r>
          </a:p>
          <a:p>
            <a:pPr marL="0" indent="0" algn="just">
              <a:buNone/>
            </a:pPr>
            <a:r>
              <a:rPr lang="uk-UA" sz="2000" dirty="0" smtClean="0">
                <a:solidFill>
                  <a:schemeClr val="bg1"/>
                </a:solidFill>
                <a:latin typeface="Times New Roman" panose="02020603050405020304" pitchFamily="18" charset="0"/>
                <a:cs typeface="Times New Roman" panose="02020603050405020304" pitchFamily="18" charset="0"/>
              </a:rPr>
              <a:t>        </a:t>
            </a:r>
            <a:r>
              <a:rPr lang="uk-UA" sz="2000" b="1" dirty="0" smtClean="0">
                <a:solidFill>
                  <a:schemeClr val="bg1"/>
                </a:solidFill>
                <a:latin typeface="Times New Roman" panose="02020603050405020304" pitchFamily="18" charset="0"/>
                <a:cs typeface="Times New Roman" panose="02020603050405020304" pitchFamily="18" charset="0"/>
              </a:rPr>
              <a:t>Зміни </a:t>
            </a:r>
            <a:r>
              <a:rPr lang="uk-UA" sz="2000" b="1" dirty="0">
                <a:solidFill>
                  <a:schemeClr val="bg1"/>
                </a:solidFill>
                <a:latin typeface="Times New Roman" panose="02020603050405020304" pitchFamily="18" charset="0"/>
                <a:cs typeface="Times New Roman" panose="02020603050405020304" pitchFamily="18" charset="0"/>
              </a:rPr>
              <a:t>мозку </a:t>
            </a:r>
            <a:r>
              <a:rPr lang="uk-UA" sz="2000" dirty="0">
                <a:solidFill>
                  <a:schemeClr val="bg1"/>
                </a:solidFill>
                <a:latin typeface="Times New Roman" panose="02020603050405020304" pitchFamily="18" charset="0"/>
                <a:cs typeface="Times New Roman" panose="02020603050405020304" pitchFamily="18" charset="0"/>
              </a:rPr>
              <a:t>майже завжди зовнішнє проявляються як </a:t>
            </a:r>
            <a:r>
              <a:rPr lang="uk-UA" sz="2000" b="1" dirty="0">
                <a:solidFill>
                  <a:schemeClr val="bg1"/>
                </a:solidFill>
                <a:latin typeface="Times New Roman" panose="02020603050405020304" pitchFamily="18" charset="0"/>
                <a:cs typeface="Times New Roman" panose="02020603050405020304" pitchFamily="18" charset="0"/>
              </a:rPr>
              <a:t>формування звичок. </a:t>
            </a:r>
            <a:r>
              <a:rPr lang="uk-UA" sz="2000" dirty="0">
                <a:solidFill>
                  <a:schemeClr val="bg1"/>
                </a:solidFill>
                <a:latin typeface="Times New Roman" panose="02020603050405020304" pitchFamily="18" charset="0"/>
                <a:cs typeface="Times New Roman" panose="02020603050405020304" pitchFamily="18" charset="0"/>
              </a:rPr>
              <a:t>Одного разу сформовані звички, навіть незначні, – залишаються іноді до кінця життя людини (наприклад, їзда на велосипеді, ковзанах тощо). </a:t>
            </a:r>
          </a:p>
          <a:p>
            <a:pPr marL="0" indent="0" algn="just">
              <a:buNone/>
            </a:pPr>
            <a:r>
              <a:rPr lang="uk-UA" sz="2000" dirty="0" smtClean="0">
                <a:solidFill>
                  <a:schemeClr val="bg1"/>
                </a:solidFill>
                <a:latin typeface="Times New Roman" panose="02020603050405020304" pitchFamily="18" charset="0"/>
                <a:cs typeface="Times New Roman" panose="02020603050405020304" pitchFamily="18" charset="0"/>
              </a:rPr>
              <a:t>        Нові </a:t>
            </a:r>
            <a:r>
              <a:rPr lang="uk-UA" sz="2000" dirty="0">
                <a:solidFill>
                  <a:schemeClr val="bg1"/>
                </a:solidFill>
                <a:latin typeface="Times New Roman" panose="02020603050405020304" pitchFamily="18" charset="0"/>
                <a:cs typeface="Times New Roman" panose="02020603050405020304" pitchFamily="18" charset="0"/>
              </a:rPr>
              <a:t>нейронні шляхи та відповідні їм патерни (шаблони) мислення та поведінки спочатку свого формування нестійкі та мінливі. Проте, коли ті патерни поведінки багаторазово активуються, нейронні шляхи, що формуються, починають зміцнюватися та стабілізуються. Таким чином, зміни мозку мають природну тенденцію до стабілізації та фіксації. А у разі нових змін, вони рестабілізуються. </a:t>
            </a:r>
          </a:p>
          <a:p>
            <a:endParaRPr lang="uk-UA" sz="1800" dirty="0">
              <a:solidFill>
                <a:schemeClr val="bg1"/>
              </a:solidFill>
              <a:latin typeface="Times New Roman" panose="02020603050405020304" pitchFamily="18" charset="0"/>
              <a:cs typeface="Times New Roman" panose="02020603050405020304" pitchFamily="18" charset="0"/>
            </a:endParaRPr>
          </a:p>
        </p:txBody>
      </p:sp>
      <p:sp>
        <p:nvSpPr>
          <p:cNvPr id="4" name="Прямокутник 3"/>
          <p:cNvSpPr/>
          <p:nvPr/>
        </p:nvSpPr>
        <p:spPr>
          <a:xfrm>
            <a:off x="9105090" y="6365142"/>
            <a:ext cx="4539243"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Tree>
    <p:extLst>
      <p:ext uri="{BB962C8B-B14F-4D97-AF65-F5344CB8AC3E}">
        <p14:creationId xmlns:p14="http://schemas.microsoft.com/office/powerpoint/2010/main" val="32862522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154170" y="361507"/>
            <a:ext cx="7065338" cy="5879804"/>
          </a:xfrm>
          <a:solidFill>
            <a:schemeClr val="accent1"/>
          </a:solidFill>
          <a:effectLst>
            <a:glow rad="228600">
              <a:schemeClr val="accent6">
                <a:satMod val="175000"/>
                <a:alpha val="40000"/>
              </a:schemeClr>
            </a:glow>
          </a:effectLst>
        </p:spPr>
        <p:txBody>
          <a:bodyPr>
            <a:normAutofit fontScale="92500" lnSpcReduction="20000"/>
          </a:bodyPr>
          <a:lstStyle/>
          <a:p>
            <a:pPr algn="ctr">
              <a:buNone/>
            </a:pPr>
            <a:r>
              <a:rPr lang="uk-UA" dirty="0" smtClean="0">
                <a:solidFill>
                  <a:schemeClr val="bg1"/>
                </a:solidFill>
                <a:latin typeface="Times New Roman" pitchFamily="18" charset="0"/>
                <a:cs typeface="Times New Roman" pitchFamily="18" charset="0"/>
              </a:rPr>
              <a:t>          </a:t>
            </a:r>
            <a:r>
              <a:rPr lang="uk-UA" sz="1700" dirty="0" smtClean="0">
                <a:solidFill>
                  <a:schemeClr val="bg1"/>
                </a:solidFill>
                <a:latin typeface="Times New Roman" pitchFamily="18" charset="0"/>
                <a:cs typeface="Times New Roman" pitchFamily="18" charset="0"/>
              </a:rPr>
              <a:t>Для простого прикладу діяльність мозку розгортається в </a:t>
            </a:r>
            <a:r>
              <a:rPr lang="uk-UA" sz="1700" b="1" dirty="0" smtClean="0">
                <a:solidFill>
                  <a:schemeClr val="bg1"/>
                </a:solidFill>
                <a:latin typeface="Times New Roman" pitchFamily="18" charset="0"/>
                <a:cs typeface="Times New Roman" pitchFamily="18" charset="0"/>
              </a:rPr>
              <a:t>три етапи: </a:t>
            </a:r>
          </a:p>
          <a:p>
            <a:pPr algn="ctr">
              <a:buNone/>
            </a:pPr>
            <a:r>
              <a:rPr lang="uk-UA" sz="1700" dirty="0" smtClean="0">
                <a:solidFill>
                  <a:schemeClr val="bg1"/>
                </a:solidFill>
                <a:latin typeface="Times New Roman" pitchFamily="18" charset="0"/>
                <a:cs typeface="Times New Roman" pitchFamily="18" charset="0"/>
              </a:rPr>
              <a:t>      </a:t>
            </a:r>
            <a:r>
              <a:rPr lang="uk-UA" sz="1700" b="1" dirty="0" smtClean="0">
                <a:solidFill>
                  <a:schemeClr val="bg1"/>
                </a:solidFill>
                <a:latin typeface="Times New Roman" pitchFamily="18" charset="0"/>
                <a:cs typeface="Times New Roman" pitchFamily="18" charset="0"/>
              </a:rPr>
              <a:t>потреба-діяльність-задоволення. </a:t>
            </a:r>
          </a:p>
          <a:p>
            <a:pPr algn="just">
              <a:lnSpc>
                <a:spcPct val="100000"/>
              </a:lnSpc>
              <a:buNone/>
            </a:pPr>
            <a:r>
              <a:rPr lang="uk-UA" sz="1700" dirty="0" smtClean="0">
                <a:solidFill>
                  <a:schemeClr val="bg1"/>
                </a:solidFill>
                <a:latin typeface="Times New Roman" pitchFamily="18" charset="0"/>
                <a:cs typeface="Times New Roman" pitchFamily="18" charset="0"/>
              </a:rPr>
              <a:t>          Порушення балансу між організмом і середовищем призводить до зсуву параметрів </a:t>
            </a:r>
            <a:r>
              <a:rPr lang="uk-UA" sz="1700" b="1" dirty="0" smtClean="0">
                <a:solidFill>
                  <a:schemeClr val="bg1"/>
                </a:solidFill>
                <a:latin typeface="Times New Roman" pitchFamily="18" charset="0"/>
                <a:cs typeface="Times New Roman" pitchFamily="18" charset="0"/>
              </a:rPr>
              <a:t>гомеостазу</a:t>
            </a:r>
            <a:r>
              <a:rPr lang="uk-UA" sz="1700" dirty="0" smtClean="0">
                <a:solidFill>
                  <a:schemeClr val="bg1"/>
                </a:solidFill>
                <a:latin typeface="Times New Roman" pitchFamily="18" charset="0"/>
                <a:cs typeface="Times New Roman" pitchFamily="18" charset="0"/>
              </a:rPr>
              <a:t> (внутрішньої рівноваги). Це не тільки зміщення показників, таких як: рівень кисню, глюкози, шлунковий спазм, лужно-основний баланс, а й тонші події життя: переїзд, зміна оточення, смерть близької людини, підвищення на роботі тощо.</a:t>
            </a:r>
          </a:p>
          <a:p>
            <a:pPr algn="just">
              <a:lnSpc>
                <a:spcPct val="100000"/>
              </a:lnSpc>
              <a:buNone/>
            </a:pPr>
            <a:r>
              <a:rPr lang="uk-UA" sz="1700" dirty="0" smtClean="0">
                <a:solidFill>
                  <a:schemeClr val="bg1"/>
                </a:solidFill>
                <a:latin typeface="Times New Roman" pitchFamily="18" charset="0"/>
                <a:cs typeface="Times New Roman" pitchFamily="18" charset="0"/>
              </a:rPr>
              <a:t>           До яких би потреб не відповідали події зовнішнього життя, то їх об'єднує спільне - суб'єктивне переживання внутрішньої порожнечі, яку хочеться завжди заповнити. </a:t>
            </a:r>
          </a:p>
          <a:p>
            <a:pPr algn="just">
              <a:lnSpc>
                <a:spcPct val="100000"/>
              </a:lnSpc>
              <a:buNone/>
            </a:pPr>
            <a:r>
              <a:rPr lang="uk-UA" sz="1700" dirty="0" smtClean="0">
                <a:solidFill>
                  <a:schemeClr val="bg1"/>
                </a:solidFill>
                <a:latin typeface="Times New Roman" pitchFamily="18" charset="0"/>
                <a:cs typeface="Times New Roman" pitchFamily="18" charset="0"/>
              </a:rPr>
              <a:t>          Отже: потреби ведуть до дії і як наслідок - задоволення їх, відчуття насолоди від виконаної дії. Сам же </a:t>
            </a:r>
            <a:r>
              <a:rPr lang="uk-UA" sz="1700" b="1" dirty="0" smtClean="0">
                <a:solidFill>
                  <a:schemeClr val="bg1"/>
                </a:solidFill>
                <a:latin typeface="Times New Roman" pitchFamily="18" charset="0"/>
                <a:cs typeface="Times New Roman" pitchFamily="18" charset="0"/>
              </a:rPr>
              <a:t>дофамін виконує роль палива</a:t>
            </a:r>
            <a:r>
              <a:rPr lang="uk-UA" sz="1700" dirty="0" smtClean="0">
                <a:solidFill>
                  <a:schemeClr val="bg1"/>
                </a:solidFill>
                <a:latin typeface="Times New Roman" pitchFamily="18" charset="0"/>
                <a:cs typeface="Times New Roman" pitchFamily="18" charset="0"/>
              </a:rPr>
              <a:t>, яке заповнює суб'єктивну порожнечу на клітинному рівні та відновлює самоповагу. </a:t>
            </a:r>
          </a:p>
          <a:p>
            <a:pPr algn="just">
              <a:lnSpc>
                <a:spcPct val="100000"/>
              </a:lnSpc>
              <a:buNone/>
            </a:pPr>
            <a:r>
              <a:rPr lang="uk-UA" sz="1700" dirty="0" smtClean="0">
                <a:solidFill>
                  <a:schemeClr val="bg1"/>
                </a:solidFill>
                <a:latin typeface="Times New Roman" pitchFamily="18" charset="0"/>
                <a:cs typeface="Times New Roman" pitchFamily="18" charset="0"/>
              </a:rPr>
              <a:t>          Ця система підкріплення - це універсальний механізм, еволюційно створений природою. Він безпомилково й унікально регулює нашу поведінку. </a:t>
            </a:r>
          </a:p>
          <a:p>
            <a:pPr algn="just">
              <a:lnSpc>
                <a:spcPct val="100000"/>
              </a:lnSpc>
              <a:buNone/>
            </a:pPr>
            <a:r>
              <a:rPr lang="uk-UA" sz="1700" b="1" dirty="0" smtClean="0">
                <a:solidFill>
                  <a:schemeClr val="bg1"/>
                </a:solidFill>
                <a:latin typeface="Times New Roman" pitchFamily="18" charset="0"/>
                <a:cs typeface="Times New Roman" pitchFamily="18" charset="0"/>
              </a:rPr>
              <a:t>          </a:t>
            </a:r>
            <a:r>
              <a:rPr lang="uk-UA" sz="1800" b="1" dirty="0" smtClean="0">
                <a:solidFill>
                  <a:schemeClr val="bg1"/>
                </a:solidFill>
                <a:latin typeface="Times New Roman" pitchFamily="18" charset="0"/>
                <a:cs typeface="Times New Roman" pitchFamily="18" charset="0"/>
              </a:rPr>
              <a:t>Піраміда Маслоу – це</a:t>
            </a:r>
            <a:r>
              <a:rPr lang="uk-UA" sz="1800" dirty="0" smtClean="0">
                <a:solidFill>
                  <a:schemeClr val="bg1"/>
                </a:solidFill>
                <a:latin typeface="Times New Roman" pitchFamily="18" charset="0"/>
                <a:cs typeface="Times New Roman" pitchFamily="18" charset="0"/>
              </a:rPr>
              <a:t> схематичне зображення теорії про те, що всі вчинки, які робить людина, базуються на важливості її потреб. Це означає, що людина, робить певні дії виходячи з того, що у неї вже є, і що їй зараз найбільше потрібно.</a:t>
            </a:r>
          </a:p>
          <a:p>
            <a:pPr algn="just">
              <a:lnSpc>
                <a:spcPct val="100000"/>
              </a:lnSpc>
              <a:buNone/>
            </a:pPr>
            <a:r>
              <a:rPr lang="uk-UA" sz="1800" dirty="0" smtClean="0">
                <a:solidFill>
                  <a:schemeClr val="bg1"/>
                </a:solidFill>
                <a:latin typeface="Times New Roman" pitchFamily="18" charset="0"/>
                <a:cs typeface="Times New Roman" pitchFamily="18" charset="0"/>
              </a:rPr>
              <a:t>         </a:t>
            </a:r>
            <a:r>
              <a:rPr lang="uk-UA" sz="1800" b="1" dirty="0" smtClean="0">
                <a:solidFill>
                  <a:schemeClr val="bg1"/>
                </a:solidFill>
                <a:latin typeface="Times New Roman" pitchFamily="18" charset="0"/>
                <a:cs typeface="Times New Roman" pitchFamily="18" charset="0"/>
              </a:rPr>
              <a:t>Іншими словами, Піраміда Маслоу – </a:t>
            </a:r>
            <a:r>
              <a:rPr lang="uk-UA" sz="1800" dirty="0" smtClean="0">
                <a:solidFill>
                  <a:schemeClr val="bg1"/>
                </a:solidFill>
                <a:latin typeface="Times New Roman" pitchFamily="18" charset="0"/>
                <a:cs typeface="Times New Roman" pitchFamily="18" charset="0"/>
              </a:rPr>
              <a:t>це спеціальна схема у вигляді піраміди, яка пояснює мотивацію людини здійснювати якісь дії в залежності від того, на якій сходинці вона зараз перебуває.</a:t>
            </a:r>
          </a:p>
          <a:p>
            <a:pPr algn="just">
              <a:lnSpc>
                <a:spcPct val="100000"/>
              </a:lnSpc>
              <a:buNone/>
            </a:pPr>
            <a:endParaRPr lang="uk-UA" sz="1700" dirty="0">
              <a:solidFill>
                <a:schemeClr val="bg1"/>
              </a:solidFill>
              <a:latin typeface="Times New Roman" pitchFamily="18" charset="0"/>
              <a:cs typeface="Times New Roman" pitchFamily="18" charset="0"/>
            </a:endParaRPr>
          </a:p>
        </p:txBody>
      </p:sp>
      <p:pic>
        <p:nvPicPr>
          <p:cNvPr id="4" name="Рисунок 3" descr="Піраміда потреб Абрагама Маслоу — Вікіпедія"/>
          <p:cNvPicPr/>
          <p:nvPr/>
        </p:nvPicPr>
        <p:blipFill>
          <a:blip r:embed="rId2"/>
          <a:srcRect/>
          <a:stretch>
            <a:fillRect/>
          </a:stretch>
        </p:blipFill>
        <p:spPr bwMode="auto">
          <a:xfrm>
            <a:off x="7694428" y="552891"/>
            <a:ext cx="4199861" cy="5720316"/>
          </a:xfrm>
          <a:prstGeom prst="rect">
            <a:avLst/>
          </a:prstGeom>
          <a:solidFill>
            <a:schemeClr val="tx1"/>
          </a:solidFill>
          <a:ln w="9525">
            <a:noFill/>
            <a:miter lim="800000"/>
            <a:headEnd/>
            <a:tailEnd/>
          </a:ln>
          <a:effectLst>
            <a:glow rad="228600">
              <a:schemeClr val="accent2">
                <a:satMod val="175000"/>
                <a:alpha val="40000"/>
              </a:schemeClr>
            </a:glow>
          </a:effectLst>
        </p:spPr>
      </p:pic>
      <p:sp>
        <p:nvSpPr>
          <p:cNvPr id="5" name="Прямокутник 4"/>
          <p:cNvSpPr/>
          <p:nvPr/>
        </p:nvSpPr>
        <p:spPr>
          <a:xfrm>
            <a:off x="7687339" y="701749"/>
            <a:ext cx="2052083" cy="9144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uk-UA" sz="1400" b="1" dirty="0" smtClean="0">
                <a:solidFill>
                  <a:schemeClr val="accent5"/>
                </a:solidFill>
                <a:latin typeface="Times New Roman" pitchFamily="18" charset="0"/>
                <a:cs typeface="Times New Roman" pitchFamily="18" charset="0"/>
                <a:hlinkClick r:id="rId3"/>
              </a:rPr>
              <a:t>Піраміда Потреб Абрагама Маслоу</a:t>
            </a:r>
            <a:endParaRPr lang="uk-UA" sz="1400" b="1" dirty="0">
              <a:solidFill>
                <a:schemeClr val="accent5"/>
              </a:solidFill>
              <a:latin typeface="Times New Roman" pitchFamily="18" charset="0"/>
              <a:cs typeface="Times New Roman" pitchFamily="18" charset="0"/>
              <a:hlinkClick r:id="rId3"/>
            </a:endParaRPr>
          </a:p>
        </p:txBody>
      </p:sp>
      <p:sp>
        <p:nvSpPr>
          <p:cNvPr id="11" name="Трапеція 10"/>
          <p:cNvSpPr/>
          <p:nvPr/>
        </p:nvSpPr>
        <p:spPr>
          <a:xfrm>
            <a:off x="9134168" y="3200400"/>
            <a:ext cx="2015614" cy="772632"/>
          </a:xfrm>
          <a:prstGeom prst="trapezoid">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uk-UA" sz="1200" b="1" dirty="0" smtClean="0">
                <a:solidFill>
                  <a:schemeClr val="bg1"/>
                </a:solidFill>
                <a:latin typeface="Times New Roman" pitchFamily="18" charset="0"/>
                <a:cs typeface="Times New Roman" pitchFamily="18" charset="0"/>
              </a:rPr>
              <a:t>Кар’єра; Освіта,</a:t>
            </a:r>
            <a:endParaRPr lang="uk-UA" sz="1200" dirty="0" smtClean="0">
              <a:solidFill>
                <a:schemeClr val="bg1"/>
              </a:solidFill>
              <a:latin typeface="Times New Roman" pitchFamily="18" charset="0"/>
              <a:cs typeface="Times New Roman" pitchFamily="18" charset="0"/>
            </a:endParaRPr>
          </a:p>
          <a:p>
            <a:pPr fontAlgn="base"/>
            <a:r>
              <a:rPr lang="uk-UA" sz="1200" b="1" dirty="0" smtClean="0">
                <a:solidFill>
                  <a:schemeClr val="bg1"/>
                </a:solidFill>
                <a:latin typeface="Times New Roman" pitchFamily="18" charset="0"/>
                <a:cs typeface="Times New Roman" pitchFamily="18" charset="0"/>
              </a:rPr>
              <a:t>Імідж; Статус в суспільстві;</a:t>
            </a:r>
            <a:endParaRPr lang="uk-UA" sz="1200" dirty="0">
              <a:solidFill>
                <a:schemeClr val="bg1"/>
              </a:solidFill>
              <a:latin typeface="Times New Roman" pitchFamily="18" charset="0"/>
              <a:cs typeface="Times New Roman" pitchFamily="18" charset="0"/>
            </a:endParaRPr>
          </a:p>
        </p:txBody>
      </p:sp>
      <p:sp>
        <p:nvSpPr>
          <p:cNvPr id="12" name="Трапеція 11"/>
          <p:cNvSpPr/>
          <p:nvPr/>
        </p:nvSpPr>
        <p:spPr>
          <a:xfrm>
            <a:off x="8920715" y="4008474"/>
            <a:ext cx="2456121" cy="691117"/>
          </a:xfrm>
          <a:prstGeom prst="trapezoid">
            <a:avLst>
              <a:gd name="adj" fmla="val 2649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200" b="1" dirty="0" smtClean="0">
                <a:solidFill>
                  <a:schemeClr val="bg1"/>
                </a:solidFill>
                <a:latin typeface="Times New Roman" pitchFamily="18" charset="0"/>
                <a:cs typeface="Times New Roman" pitchFamily="18" charset="0"/>
              </a:rPr>
              <a:t>Шлюб і сім’я;Турбота про інших; Потреба в любові </a:t>
            </a:r>
            <a:endParaRPr lang="uk-UA" sz="1200" dirty="0"/>
          </a:p>
        </p:txBody>
      </p:sp>
      <p:sp>
        <p:nvSpPr>
          <p:cNvPr id="16" name="Трапеція 15"/>
          <p:cNvSpPr/>
          <p:nvPr/>
        </p:nvSpPr>
        <p:spPr>
          <a:xfrm>
            <a:off x="8691716" y="4795283"/>
            <a:ext cx="2876507" cy="669851"/>
          </a:xfrm>
          <a:prstGeom prst="trapezoid">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ru-RU" sz="1200" b="1" dirty="0" smtClean="0">
                <a:solidFill>
                  <a:schemeClr val="bg1"/>
                </a:solidFill>
                <a:latin typeface="Times New Roman" pitchFamily="18" charset="0"/>
                <a:cs typeface="Times New Roman" pitchFamily="18" charset="0"/>
              </a:rPr>
              <a:t>Фізична безпека; Економічна безпека; Стан здоров’я; Комфорт.</a:t>
            </a:r>
            <a:endParaRPr lang="ru-RU" sz="1200" dirty="0">
              <a:solidFill>
                <a:schemeClr val="bg1"/>
              </a:solidFill>
              <a:latin typeface="Times New Roman" pitchFamily="18" charset="0"/>
              <a:cs typeface="Times New Roman" pitchFamily="18" charset="0"/>
            </a:endParaRPr>
          </a:p>
        </p:txBody>
      </p:sp>
      <p:sp>
        <p:nvSpPr>
          <p:cNvPr id="18" name="Прямокутник з одним округленим кутом 17"/>
          <p:cNvSpPr/>
          <p:nvPr/>
        </p:nvSpPr>
        <p:spPr>
          <a:xfrm>
            <a:off x="7729871" y="1786270"/>
            <a:ext cx="1818166" cy="712382"/>
          </a:xfrm>
          <a:prstGeom prst="round1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100" b="1" dirty="0" smtClean="0">
                <a:solidFill>
                  <a:schemeClr val="bg1"/>
                </a:solidFill>
                <a:latin typeface="Times New Roman" pitchFamily="18" charset="0"/>
                <a:cs typeface="Times New Roman" pitchFamily="18" charset="0"/>
              </a:rPr>
              <a:t>САМОАКТУАЛІЗАЦІЯ</a:t>
            </a:r>
            <a:endParaRPr lang="uk-UA" sz="1100" b="1" dirty="0">
              <a:solidFill>
                <a:schemeClr val="bg1"/>
              </a:solidFill>
              <a:latin typeface="Times New Roman" pitchFamily="18" charset="0"/>
              <a:cs typeface="Times New Roman" pitchFamily="18" charset="0"/>
            </a:endParaRPr>
          </a:p>
        </p:txBody>
      </p:sp>
      <p:sp>
        <p:nvSpPr>
          <p:cNvPr id="19" name="Прямокутник з одним вирізаним округленим кутом 18"/>
          <p:cNvSpPr/>
          <p:nvPr/>
        </p:nvSpPr>
        <p:spPr>
          <a:xfrm>
            <a:off x="7687341" y="3253563"/>
            <a:ext cx="1244008" cy="606055"/>
          </a:xfrm>
          <a:prstGeom prst="snip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200" b="1" dirty="0" smtClean="0">
                <a:solidFill>
                  <a:schemeClr val="bg1"/>
                </a:solidFill>
                <a:latin typeface="Times New Roman" pitchFamily="18" charset="0"/>
                <a:cs typeface="Times New Roman" pitchFamily="18" charset="0"/>
              </a:rPr>
              <a:t>ВИЗНАННЯ</a:t>
            </a:r>
            <a:endParaRPr lang="uk-UA" sz="1200" b="1" dirty="0">
              <a:solidFill>
                <a:schemeClr val="bg1"/>
              </a:solidFill>
              <a:latin typeface="Times New Roman" pitchFamily="18" charset="0"/>
              <a:cs typeface="Times New Roman" pitchFamily="18" charset="0"/>
            </a:endParaRPr>
          </a:p>
        </p:txBody>
      </p:sp>
      <p:sp>
        <p:nvSpPr>
          <p:cNvPr id="20" name="Прямокутник з одним вирізаним округленим кутом 19"/>
          <p:cNvSpPr/>
          <p:nvPr/>
        </p:nvSpPr>
        <p:spPr>
          <a:xfrm>
            <a:off x="7701517" y="4075815"/>
            <a:ext cx="1144771" cy="538716"/>
          </a:xfrm>
          <a:prstGeom prst="snip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900" b="1" dirty="0" smtClean="0">
                <a:solidFill>
                  <a:schemeClr val="bg1"/>
                </a:solidFill>
                <a:latin typeface="Times New Roman" pitchFamily="18" charset="0"/>
                <a:cs typeface="Times New Roman" pitchFamily="18" charset="0"/>
              </a:rPr>
              <a:t>СОЦІАЛІЗАЦІЯ</a:t>
            </a:r>
            <a:endParaRPr lang="uk-UA" sz="900" b="1" dirty="0">
              <a:solidFill>
                <a:schemeClr val="bg1"/>
              </a:solidFill>
              <a:latin typeface="Times New Roman" pitchFamily="18" charset="0"/>
              <a:cs typeface="Times New Roman" pitchFamily="18" charset="0"/>
            </a:endParaRPr>
          </a:p>
        </p:txBody>
      </p:sp>
      <p:sp>
        <p:nvSpPr>
          <p:cNvPr id="21" name="Прямокутник з одним вирізаним округленим кутом 20"/>
          <p:cNvSpPr/>
          <p:nvPr/>
        </p:nvSpPr>
        <p:spPr>
          <a:xfrm>
            <a:off x="7680252" y="4809461"/>
            <a:ext cx="889590" cy="606055"/>
          </a:xfrm>
          <a:prstGeom prst="snip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800" b="1" dirty="0" smtClean="0">
                <a:solidFill>
                  <a:schemeClr val="bg1"/>
                </a:solidFill>
                <a:latin typeface="Times New Roman" pitchFamily="18" charset="0"/>
                <a:cs typeface="Times New Roman" pitchFamily="18" charset="0"/>
              </a:rPr>
              <a:t>БЕЗПЕКА ТА КОМФОРТ</a:t>
            </a:r>
            <a:endParaRPr lang="uk-UA" sz="800" b="1" dirty="0">
              <a:solidFill>
                <a:schemeClr val="bg1"/>
              </a:solidFill>
              <a:latin typeface="Times New Roman" pitchFamily="18" charset="0"/>
              <a:cs typeface="Times New Roman" pitchFamily="18" charset="0"/>
            </a:endParaRPr>
          </a:p>
        </p:txBody>
      </p:sp>
      <p:sp>
        <p:nvSpPr>
          <p:cNvPr id="23" name="Трапеція 22"/>
          <p:cNvSpPr/>
          <p:nvPr/>
        </p:nvSpPr>
        <p:spPr>
          <a:xfrm>
            <a:off x="8463515" y="5500576"/>
            <a:ext cx="3359889" cy="708837"/>
          </a:xfrm>
          <a:prstGeom prst="trapezoid">
            <a:avLst>
              <a:gd name="adj" fmla="val 26493"/>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r>
              <a:rPr lang="uk-UA" sz="1200" b="1" dirty="0" smtClean="0">
                <a:solidFill>
                  <a:schemeClr val="bg1"/>
                </a:solidFill>
                <a:latin typeface="Times New Roman" pitchFamily="18" charset="0"/>
                <a:cs typeface="Times New Roman" pitchFamily="18" charset="0"/>
              </a:rPr>
              <a:t>Їжа; Вода ; Повітря; Тепло;</a:t>
            </a:r>
          </a:p>
          <a:p>
            <a:pPr algn="ctr" fontAlgn="base"/>
            <a:r>
              <a:rPr lang="uk-UA" sz="1200" b="1" dirty="0" smtClean="0">
                <a:solidFill>
                  <a:schemeClr val="bg1"/>
                </a:solidFill>
                <a:latin typeface="Times New Roman" pitchFamily="18" charset="0"/>
                <a:cs typeface="Times New Roman" pitchFamily="18" charset="0"/>
              </a:rPr>
              <a:t>Відпочинок;Сон.</a:t>
            </a:r>
            <a:endParaRPr lang="uk-UA" sz="1200" dirty="0">
              <a:solidFill>
                <a:schemeClr val="bg1"/>
              </a:solidFill>
              <a:latin typeface="Times New Roman" pitchFamily="18" charset="0"/>
              <a:cs typeface="Times New Roman" pitchFamily="18" charset="0"/>
            </a:endParaRPr>
          </a:p>
        </p:txBody>
      </p:sp>
      <p:sp>
        <p:nvSpPr>
          <p:cNvPr id="24" name="Рівнобедрений трикутник 23"/>
          <p:cNvSpPr/>
          <p:nvPr/>
        </p:nvSpPr>
        <p:spPr>
          <a:xfrm>
            <a:off x="9346018" y="563525"/>
            <a:ext cx="1594883" cy="2551815"/>
          </a:xfrm>
          <a:prstGeom prst="triangl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1100" dirty="0" smtClean="0">
              <a:latin typeface="Times New Roman" pitchFamily="18" charset="0"/>
              <a:cs typeface="Times New Roman" pitchFamily="18" charset="0"/>
            </a:endParaRPr>
          </a:p>
          <a:p>
            <a:pPr algn="ctr"/>
            <a:endParaRPr lang="uk-UA" sz="1100" dirty="0" smtClean="0">
              <a:latin typeface="Times New Roman" pitchFamily="18" charset="0"/>
              <a:cs typeface="Times New Roman" pitchFamily="18" charset="0"/>
            </a:endParaRPr>
          </a:p>
          <a:p>
            <a:pPr algn="ctr"/>
            <a:endParaRPr lang="uk-UA" sz="1100" dirty="0" smtClean="0">
              <a:latin typeface="Times New Roman" pitchFamily="18" charset="0"/>
              <a:cs typeface="Times New Roman" pitchFamily="18" charset="0"/>
            </a:endParaRPr>
          </a:p>
          <a:p>
            <a:pPr algn="ctr"/>
            <a:endParaRPr lang="uk-UA" sz="1100" dirty="0" smtClean="0">
              <a:solidFill>
                <a:srgbClr val="FFFF00"/>
              </a:solidFill>
              <a:latin typeface="Times New Roman" pitchFamily="18" charset="0"/>
              <a:cs typeface="Times New Roman" pitchFamily="18" charset="0"/>
            </a:endParaRPr>
          </a:p>
          <a:p>
            <a:pPr algn="ctr"/>
            <a:r>
              <a:rPr lang="uk-UA" sz="1100" dirty="0" smtClean="0">
                <a:solidFill>
                  <a:srgbClr val="FFFF00"/>
                </a:solidFill>
                <a:latin typeface="Times New Roman" pitchFamily="18" charset="0"/>
                <a:cs typeface="Times New Roman" pitchFamily="18" charset="0"/>
              </a:rPr>
              <a:t>самореалізація</a:t>
            </a:r>
            <a:endParaRPr lang="uk-UA" sz="1100" dirty="0">
              <a:solidFill>
                <a:srgbClr val="FFFF00"/>
              </a:solidFill>
              <a:latin typeface="Times New Roman" pitchFamily="18" charset="0"/>
              <a:cs typeface="Times New Roman" pitchFamily="18" charset="0"/>
            </a:endParaRPr>
          </a:p>
        </p:txBody>
      </p:sp>
      <p:sp>
        <p:nvSpPr>
          <p:cNvPr id="25" name="Сонце 24"/>
          <p:cNvSpPr/>
          <p:nvPr/>
        </p:nvSpPr>
        <p:spPr>
          <a:xfrm>
            <a:off x="9696893" y="1701209"/>
            <a:ext cx="914400" cy="914400"/>
          </a:xfrm>
          <a:prstGeom prst="su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кутник 3"/>
          <p:cNvSpPr/>
          <p:nvPr/>
        </p:nvSpPr>
        <p:spPr>
          <a:xfrm>
            <a:off x="9105090" y="6365142"/>
            <a:ext cx="4539243"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5" name="Прямокутник 4"/>
          <p:cNvSpPr/>
          <p:nvPr/>
        </p:nvSpPr>
        <p:spPr>
          <a:xfrm>
            <a:off x="460583" y="137650"/>
            <a:ext cx="11274378" cy="5324535"/>
          </a:xfrm>
          <a:prstGeom prst="rect">
            <a:avLst/>
          </a:prstGeom>
          <a:solidFill>
            <a:schemeClr val="accent3">
              <a:lumMod val="75000"/>
            </a:schemeClr>
          </a:solidFill>
          <a:effectLst>
            <a:glow rad="228600">
              <a:schemeClr val="accent5">
                <a:satMod val="175000"/>
                <a:alpha val="40000"/>
              </a:schemeClr>
            </a:glow>
          </a:effectLst>
        </p:spPr>
        <p:txBody>
          <a:bodyPr wrap="square">
            <a:spAutoFit/>
          </a:bodyPr>
          <a:lstStyle/>
          <a:p>
            <a:pPr indent="450215" algn="justLow">
              <a:spcAft>
                <a:spcPts val="0"/>
              </a:spcAft>
            </a:pPr>
            <a:r>
              <a:rPr lang="uk-UA" sz="2000" b="1" i="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Як розпізнати залежність?</a:t>
            </a:r>
            <a:endParaRPr lang="uk-UA" sz="2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Low">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Залежність відрізняється від захоплення тим, що не приносить ніякої користі для особистісного розвитку. Вона завдає шкоду соціальним зв’язкам, відносинам з близькими, заважає розкривати потенціал. </a:t>
            </a:r>
            <a:endParaRPr lang="uk-UA" sz="2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Low">
              <a:spcAft>
                <a:spcPts val="0"/>
              </a:spcAft>
            </a:pPr>
            <a:r>
              <a:rPr lang="uk-UA" sz="2000" b="1" i="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Захоплена людина:</a:t>
            </a:r>
            <a:endParaRPr lang="uk-UA" sz="2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Low">
              <a:spcAft>
                <a:spcPts val="0"/>
              </a:spcAft>
              <a:buFont typeface="Wingdings" panose="05000000000000000000" pitchFamily="2" charset="2"/>
              <a:buChar char=""/>
            </a:pP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має широке коло інтересів; </a:t>
            </a:r>
            <a:endParaRPr lang="uk-UA" sz="20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Low">
              <a:spcAft>
                <a:spcPts val="0"/>
              </a:spcAft>
              <a:buFont typeface="Wingdings" panose="05000000000000000000" pitchFamily="2" charset="2"/>
              <a:buChar char=""/>
            </a:pP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зберігає баланс між навчанням та відпочинком; </a:t>
            </a:r>
            <a:endParaRPr lang="uk-UA" sz="20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Low">
              <a:spcAft>
                <a:spcPts val="0"/>
              </a:spcAft>
              <a:buFont typeface="Wingdings" panose="05000000000000000000" pitchFamily="2" charset="2"/>
              <a:buChar char=""/>
            </a:pP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підтримує широкі соціальні зв’язки та доброзичливі відносини з близькими; </a:t>
            </a:r>
            <a:endParaRPr lang="uk-UA" sz="20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Low">
              <a:spcAft>
                <a:spcPts val="0"/>
              </a:spcAft>
              <a:buFont typeface="Wingdings" panose="05000000000000000000" pitchFamily="2" charset="2"/>
              <a:buChar char=""/>
            </a:pPr>
            <a:r>
              <a:rPr lang="uk-UA" sz="2000"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робить </a:t>
            </a: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вибір на користь основної діяльності, сім’ї та друзів. </a:t>
            </a:r>
            <a:endParaRPr lang="uk-UA" sz="20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indent="450215" algn="justLow">
              <a:spcAft>
                <a:spcPts val="0"/>
              </a:spcAft>
            </a:pPr>
            <a:r>
              <a:rPr lang="uk-UA" sz="2000" b="1" i="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Залежна людина:</a:t>
            </a:r>
            <a:endParaRPr lang="uk-UA" sz="2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Low">
              <a:spcAft>
                <a:spcPts val="0"/>
              </a:spcAft>
              <a:buFont typeface="Wingdings" panose="05000000000000000000" pitchFamily="2" charset="2"/>
              <a:buChar char=""/>
            </a:pP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втрачає соціальні зв’язки, знаходяться в конфлікті з близькими; </a:t>
            </a:r>
            <a:endParaRPr lang="uk-UA" sz="20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Low">
              <a:spcAft>
                <a:spcPts val="0"/>
              </a:spcAft>
              <a:buFont typeface="Wingdings" panose="05000000000000000000" pitchFamily="2" charset="2"/>
              <a:buChar char=""/>
            </a:pP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весь свій вільний час присвячує своїй залежності; </a:t>
            </a:r>
            <a:endParaRPr lang="uk-UA" sz="20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Low">
              <a:spcAft>
                <a:spcPts val="0"/>
              </a:spcAft>
              <a:buFont typeface="Wingdings" panose="05000000000000000000" pitchFamily="2" charset="2"/>
              <a:buChar char=""/>
            </a:pP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зазнає невдач у навчанні та особистому житті, тому що не може відмовитися від об’єкта залежності; </a:t>
            </a:r>
            <a:endParaRPr lang="uk-UA" sz="20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Low">
              <a:spcAft>
                <a:spcPts val="0"/>
              </a:spcAft>
              <a:buFont typeface="Wingdings" panose="05000000000000000000" pitchFamily="2" charset="2"/>
              <a:buChar char=""/>
            </a:pP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заперечує факт наявності залежності; </a:t>
            </a:r>
            <a:endParaRPr lang="uk-UA" sz="20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Low">
              <a:spcAft>
                <a:spcPts val="0"/>
              </a:spcAft>
              <a:buFont typeface="Wingdings" panose="05000000000000000000" pitchFamily="2" charset="2"/>
              <a:buChar char=""/>
            </a:pP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у разі недоступності об’єкта залежності впадає в депресивний стан.</a:t>
            </a:r>
            <a:endParaRPr lang="uk-UA" sz="20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algn="justLow">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endParaRPr lang="uk-UA" sz="2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6" name="Рисунок 5" descr="Комп'ютерна залежність у дітей: ознаки, поради психолога по позбавленню від  ігрової залежності у дитини"/>
          <p:cNvPicPr/>
          <p:nvPr/>
        </p:nvPicPr>
        <p:blipFill>
          <a:blip r:embed="rId2"/>
          <a:srcRect/>
          <a:stretch>
            <a:fillRect/>
          </a:stretch>
        </p:blipFill>
        <p:spPr bwMode="auto">
          <a:xfrm>
            <a:off x="543996" y="5117595"/>
            <a:ext cx="3351027" cy="1571847"/>
          </a:xfrm>
          <a:prstGeom prst="rect">
            <a:avLst/>
          </a:prstGeom>
          <a:noFill/>
          <a:ln w="9525">
            <a:noFill/>
            <a:miter lim="800000"/>
            <a:headEnd/>
            <a:tailEnd/>
          </a:ln>
          <a:effectLst>
            <a:glow rad="228600">
              <a:schemeClr val="accent5">
                <a:satMod val="175000"/>
                <a:alpha val="40000"/>
              </a:schemeClr>
            </a:glow>
          </a:effectLst>
        </p:spPr>
      </p:pic>
      <p:pic>
        <p:nvPicPr>
          <p:cNvPr id="7" name="Рисунок 6" descr="Харчова залежність або переїдання: як розпізнати і як боротися"/>
          <p:cNvPicPr/>
          <p:nvPr/>
        </p:nvPicPr>
        <p:blipFill>
          <a:blip r:embed="rId3"/>
          <a:srcRect/>
          <a:stretch>
            <a:fillRect/>
          </a:stretch>
        </p:blipFill>
        <p:spPr bwMode="auto">
          <a:xfrm>
            <a:off x="4699591" y="5124892"/>
            <a:ext cx="2796363" cy="1557255"/>
          </a:xfrm>
          <a:prstGeom prst="rect">
            <a:avLst/>
          </a:prstGeom>
          <a:noFill/>
          <a:ln w="9525">
            <a:noFill/>
            <a:miter lim="800000"/>
            <a:headEnd/>
            <a:tailEnd/>
          </a:ln>
          <a:effectLst>
            <a:glow rad="228600">
              <a:schemeClr val="accent2">
                <a:satMod val="175000"/>
                <a:alpha val="40000"/>
              </a:schemeClr>
            </a:glow>
          </a:effectLst>
        </p:spPr>
      </p:pic>
      <p:pic>
        <p:nvPicPr>
          <p:cNvPr id="8" name="Рисунок 7" descr="10 ознак ігрової залежності: як розпізнати лудоманію? / NV"/>
          <p:cNvPicPr/>
          <p:nvPr/>
        </p:nvPicPr>
        <p:blipFill>
          <a:blip r:embed="rId4"/>
          <a:srcRect/>
          <a:stretch>
            <a:fillRect/>
          </a:stretch>
        </p:blipFill>
        <p:spPr bwMode="auto">
          <a:xfrm>
            <a:off x="8474148" y="5247389"/>
            <a:ext cx="3157871" cy="1387327"/>
          </a:xfrm>
          <a:prstGeom prst="rect">
            <a:avLst/>
          </a:prstGeom>
          <a:noFill/>
          <a:ln w="9525">
            <a:noFill/>
            <a:miter lim="800000"/>
            <a:headEnd/>
            <a:tailEnd/>
          </a:ln>
          <a:effectLst>
            <a:glow rad="228600">
              <a:schemeClr val="accent1">
                <a:satMod val="175000"/>
                <a:alpha val="40000"/>
              </a:schemeClr>
            </a:glow>
          </a:effectLst>
        </p:spPr>
      </p:pic>
    </p:spTree>
    <p:extLst>
      <p:ext uri="{BB962C8B-B14F-4D97-AF65-F5344CB8AC3E}">
        <p14:creationId xmlns:p14="http://schemas.microsoft.com/office/powerpoint/2010/main" val="35523750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кутник 3"/>
          <p:cNvSpPr/>
          <p:nvPr/>
        </p:nvSpPr>
        <p:spPr>
          <a:xfrm>
            <a:off x="9105090" y="6365142"/>
            <a:ext cx="4539243"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2" name="Прямокутник 1"/>
          <p:cNvSpPr/>
          <p:nvPr/>
        </p:nvSpPr>
        <p:spPr>
          <a:xfrm>
            <a:off x="231654" y="150143"/>
            <a:ext cx="11673192" cy="6401753"/>
          </a:xfrm>
          <a:prstGeom prst="rect">
            <a:avLst/>
          </a:prstGeom>
          <a:solidFill>
            <a:schemeClr val="accent5"/>
          </a:solidFill>
        </p:spPr>
        <p:txBody>
          <a:bodyPr wrap="square">
            <a:spAutoFit/>
          </a:bodyPr>
          <a:lstStyle/>
          <a:p>
            <a:pPr algn="ctr"/>
            <a:r>
              <a:rPr lang="uk-UA"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uk-UA" sz="24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АЛКОГОЛЬНА ЗАЛЕЖНІСТЬ</a:t>
            </a:r>
          </a:p>
          <a:p>
            <a:pPr algn="just"/>
            <a:r>
              <a:rPr lang="uk-UA"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За </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останні роки значно загострилася проблема алкоголізму в усьому світі. Особливу тривогу викликає той факт, що збільшується кількість жінок, які зловживають алкоголем</a:t>
            </a:r>
            <a:r>
              <a:rPr lang="uk-UA"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r>
              <a:rPr lang="uk-UA" dirty="0">
                <a:solidFill>
                  <a:schemeClr val="bg1"/>
                </a:solidFill>
                <a:latin typeface="Times New Roman" panose="02020603050405020304" pitchFamily="18" charset="0"/>
                <a:cs typeface="Times New Roman" panose="02020603050405020304" pitchFamily="18" charset="0"/>
              </a:rPr>
              <a:t> Причини пристрасті до алкоголю й наступного розвитку захворювання різні - </a:t>
            </a:r>
            <a:r>
              <a:rPr lang="uk-UA" b="1" dirty="0">
                <a:solidFill>
                  <a:schemeClr val="bg1"/>
                </a:solidFill>
                <a:latin typeface="Times New Roman" panose="02020603050405020304" pitchFamily="18" charset="0"/>
                <a:cs typeface="Times New Roman" panose="02020603050405020304" pitchFamily="18" charset="0"/>
              </a:rPr>
              <a:t>стан тривоги, важкі життєві ситуації, операції, розлучення та ін., але результат один. </a:t>
            </a:r>
            <a:endParaRPr lang="uk-UA" b="1" dirty="0" smtClean="0">
              <a:solidFill>
                <a:schemeClr val="bg1"/>
              </a:solidFill>
              <a:latin typeface="Times New Roman" panose="02020603050405020304" pitchFamily="18" charset="0"/>
              <a:cs typeface="Times New Roman" panose="02020603050405020304" pitchFamily="18" charset="0"/>
            </a:endParaRPr>
          </a:p>
          <a:p>
            <a:pPr algn="just"/>
            <a:r>
              <a:rPr lang="uk-UA" b="1" dirty="0">
                <a:solidFill>
                  <a:schemeClr val="bg1"/>
                </a:solidFill>
                <a:latin typeface="Times New Roman" panose="02020603050405020304" pitchFamily="18" charset="0"/>
                <a:cs typeface="Times New Roman" panose="02020603050405020304" pitchFamily="18" charset="0"/>
              </a:rPr>
              <a:t> </a:t>
            </a:r>
            <a:r>
              <a:rPr lang="uk-UA" b="1" dirty="0" smtClean="0">
                <a:solidFill>
                  <a:schemeClr val="bg1"/>
                </a:solidFill>
                <a:latin typeface="Times New Roman" panose="02020603050405020304" pitchFamily="18" charset="0"/>
                <a:cs typeface="Times New Roman" panose="02020603050405020304" pitchFamily="18" charset="0"/>
              </a:rPr>
              <a:t>         </a:t>
            </a:r>
            <a:r>
              <a:rPr lang="uk-UA" dirty="0" smtClean="0">
                <a:solidFill>
                  <a:schemeClr val="bg1"/>
                </a:solidFill>
                <a:latin typeface="Times New Roman" panose="02020603050405020304" pitchFamily="18" charset="0"/>
                <a:cs typeface="Times New Roman" panose="02020603050405020304" pitchFamily="18" charset="0"/>
              </a:rPr>
              <a:t>Взагалі </a:t>
            </a:r>
            <a:r>
              <a:rPr lang="uk-UA" dirty="0">
                <a:solidFill>
                  <a:schemeClr val="bg1"/>
                </a:solidFill>
                <a:latin typeface="Times New Roman" panose="02020603050405020304" pitchFamily="18" charset="0"/>
                <a:cs typeface="Times New Roman" panose="02020603050405020304" pitchFamily="18" charset="0"/>
              </a:rPr>
              <a:t>вважається, що </a:t>
            </a:r>
            <a:r>
              <a:rPr lang="uk-UA" b="1" dirty="0">
                <a:solidFill>
                  <a:schemeClr val="bg1"/>
                </a:solidFill>
                <a:latin typeface="Times New Roman" panose="02020603050405020304" pitchFamily="18" charset="0"/>
                <a:cs typeface="Times New Roman" panose="02020603050405020304" pitchFamily="18" charset="0"/>
              </a:rPr>
              <a:t>до алкоголізму схильні люди, не здатні справлятися з тривогою та напругою соціально-прийнятними шляхами. </a:t>
            </a:r>
            <a:r>
              <a:rPr lang="uk-UA" dirty="0">
                <a:solidFill>
                  <a:schemeClr val="bg1"/>
                </a:solidFill>
                <a:latin typeface="Times New Roman" panose="02020603050405020304" pitchFamily="18" charset="0"/>
                <a:cs typeface="Times New Roman" panose="02020603050405020304" pitchFamily="18" charset="0"/>
              </a:rPr>
              <a:t>Чим нижче щиросердечна організація суб’єкта, тим вище потреба в штучному полегшенні свого стану. В розвитку хронічного алкоголізму має значення </a:t>
            </a:r>
            <a:r>
              <a:rPr lang="uk-UA" b="1" dirty="0">
                <a:solidFill>
                  <a:schemeClr val="bg1"/>
                </a:solidFill>
                <a:latin typeface="Times New Roman" panose="02020603050405020304" pitchFamily="18" charset="0"/>
                <a:cs typeface="Times New Roman" panose="02020603050405020304" pitchFamily="18" charset="0"/>
              </a:rPr>
              <a:t>спадкоємна схильність. </a:t>
            </a:r>
          </a:p>
          <a:p>
            <a:pPr algn="just"/>
            <a:r>
              <a:rPr lang="uk-UA" dirty="0" smtClean="0">
                <a:solidFill>
                  <a:schemeClr val="bg1"/>
                </a:solidFill>
                <a:latin typeface="Times New Roman" panose="02020603050405020304" pitchFamily="18" charset="0"/>
                <a:cs typeface="Times New Roman" panose="02020603050405020304" pitchFamily="18" charset="0"/>
              </a:rPr>
              <a:t>          Фактором</a:t>
            </a:r>
            <a:r>
              <a:rPr lang="uk-UA" dirty="0">
                <a:solidFill>
                  <a:schemeClr val="bg1"/>
                </a:solidFill>
                <a:latin typeface="Times New Roman" panose="02020603050405020304" pitchFamily="18" charset="0"/>
                <a:cs typeface="Times New Roman" panose="02020603050405020304" pitchFamily="18" charset="0"/>
              </a:rPr>
              <a:t>, що вражає органи й системи організму при розвитку алкоголізму, </a:t>
            </a:r>
            <a:r>
              <a:rPr lang="uk-UA" i="1" dirty="0">
                <a:solidFill>
                  <a:schemeClr val="bg1"/>
                </a:solidFill>
                <a:latin typeface="Times New Roman" panose="02020603050405020304" pitchFamily="18" charset="0"/>
                <a:cs typeface="Times New Roman" panose="02020603050405020304" pitchFamily="18" charset="0"/>
              </a:rPr>
              <a:t>є </a:t>
            </a:r>
            <a:r>
              <a:rPr lang="uk-UA" b="1" i="1" dirty="0">
                <a:solidFill>
                  <a:schemeClr val="bg1"/>
                </a:solidFill>
                <a:latin typeface="Times New Roman" panose="02020603050405020304" pitchFamily="18" charset="0"/>
                <a:cs typeface="Times New Roman" panose="02020603050405020304" pitchFamily="18" charset="0"/>
              </a:rPr>
              <a:t>етиловий або винний спирт </a:t>
            </a:r>
            <a:r>
              <a:rPr lang="uk-UA" dirty="0">
                <a:solidFill>
                  <a:schemeClr val="bg1"/>
                </a:solidFill>
                <a:latin typeface="Times New Roman" panose="02020603050405020304" pitchFamily="18" charset="0"/>
                <a:cs typeface="Times New Roman" panose="02020603050405020304" pitchFamily="18" charset="0"/>
              </a:rPr>
              <a:t>- етанол. Його </a:t>
            </a:r>
            <a:r>
              <a:rPr lang="uk-UA" b="1" dirty="0">
                <a:solidFill>
                  <a:schemeClr val="bg1"/>
                </a:solidFill>
                <a:latin typeface="Times New Roman" panose="02020603050405020304" pitchFamily="18" charset="0"/>
                <a:cs typeface="Times New Roman" panose="02020603050405020304" pitchFamily="18" charset="0"/>
              </a:rPr>
              <a:t>особливість </a:t>
            </a:r>
            <a:r>
              <a:rPr lang="uk-UA" dirty="0">
                <a:solidFill>
                  <a:schemeClr val="bg1"/>
                </a:solidFill>
                <a:latin typeface="Times New Roman" panose="02020603050405020304" pitchFamily="18" charset="0"/>
                <a:cs typeface="Times New Roman" panose="02020603050405020304" pitchFamily="18" charset="0"/>
              </a:rPr>
              <a:t>у тому, що він </a:t>
            </a:r>
            <a:r>
              <a:rPr lang="uk-UA" b="1" dirty="0">
                <a:solidFill>
                  <a:schemeClr val="bg1"/>
                </a:solidFill>
                <a:latin typeface="Times New Roman" panose="02020603050405020304" pitchFamily="18" charset="0"/>
                <a:cs typeface="Times New Roman" panose="02020603050405020304" pitchFamily="18" charset="0"/>
              </a:rPr>
              <a:t>легко розчиняється у воді й жирових розчинах</a:t>
            </a:r>
            <a:r>
              <a:rPr lang="uk-UA" dirty="0">
                <a:solidFill>
                  <a:schemeClr val="bg1"/>
                </a:solidFill>
                <a:latin typeface="Times New Roman" panose="02020603050405020304" pitchFamily="18" charset="0"/>
                <a:cs typeface="Times New Roman" panose="02020603050405020304" pitchFamily="18" charset="0"/>
              </a:rPr>
              <a:t>. Малі розміри його молекул сприяють легкості його проходження через клітинні мембрани. Винний спирт починає всмоктуватися вже в порожнині рота, потім швидко всмоктується зі шлунку й верхніх відділів кишечника в кров і розноситься по всьому організму. Безпосередньо, впливаючи на організм, алкоголь впливає на </a:t>
            </a:r>
            <a:r>
              <a:rPr lang="uk-UA" b="1" dirty="0">
                <a:solidFill>
                  <a:schemeClr val="bg1"/>
                </a:solidFill>
                <a:latin typeface="Times New Roman" panose="02020603050405020304" pitchFamily="18" charset="0"/>
                <a:cs typeface="Times New Roman" panose="02020603050405020304" pitchFamily="18" charset="0"/>
              </a:rPr>
              <a:t>центральну нервову систему. </a:t>
            </a:r>
            <a:r>
              <a:rPr lang="uk-UA" dirty="0">
                <a:solidFill>
                  <a:schemeClr val="bg1"/>
                </a:solidFill>
                <a:latin typeface="Times New Roman" panose="02020603050405020304" pitchFamily="18" charset="0"/>
                <a:cs typeface="Times New Roman" panose="02020603050405020304" pitchFamily="18" charset="0"/>
              </a:rPr>
              <a:t>У випившої людини </a:t>
            </a:r>
            <a:r>
              <a:rPr lang="uk-UA" dirty="0" smtClean="0">
                <a:solidFill>
                  <a:schemeClr val="bg1"/>
                </a:solidFill>
                <a:latin typeface="Times New Roman" panose="02020603050405020304" pitchFamily="18" charset="0"/>
                <a:cs typeface="Times New Roman" panose="02020603050405020304" pitchFamily="18" charset="0"/>
              </a:rPr>
              <a:t>в </a:t>
            </a:r>
            <a:r>
              <a:rPr lang="uk-UA" b="1" dirty="0" smtClean="0">
                <a:solidFill>
                  <a:schemeClr val="bg1"/>
                </a:solidFill>
                <a:latin typeface="Times New Roman" panose="02020603050405020304" pitchFamily="18" charset="0"/>
                <a:cs typeface="Times New Roman" panose="02020603050405020304" pitchFamily="18" charset="0"/>
              </a:rPr>
              <a:t>головному мозку втримується алкоголю в 1,5 рази більше</a:t>
            </a:r>
            <a:r>
              <a:rPr lang="uk-UA" dirty="0" smtClean="0">
                <a:solidFill>
                  <a:schemeClr val="bg1"/>
                </a:solidFill>
                <a:latin typeface="Times New Roman" panose="02020603050405020304" pitchFamily="18" charset="0"/>
                <a:cs typeface="Times New Roman" panose="02020603050405020304" pitchFamily="18" charset="0"/>
              </a:rPr>
              <a:t>, </a:t>
            </a:r>
            <a:r>
              <a:rPr lang="uk-UA" dirty="0">
                <a:solidFill>
                  <a:schemeClr val="bg1"/>
                </a:solidFill>
                <a:latin typeface="Times New Roman" panose="02020603050405020304" pitchFamily="18" charset="0"/>
                <a:cs typeface="Times New Roman" panose="02020603050405020304" pitchFamily="18" charset="0"/>
              </a:rPr>
              <a:t>ніж у шлунково-кишковому тракті. Це пояснюється наявністю в мозковій тканині великої кількості жирів, </a:t>
            </a:r>
            <a:r>
              <a:rPr lang="uk-UA" dirty="0" smtClean="0">
                <a:solidFill>
                  <a:schemeClr val="bg1"/>
                </a:solidFill>
                <a:latin typeface="Times New Roman" panose="02020603050405020304" pitchFamily="18" charset="0"/>
                <a:cs typeface="Times New Roman" panose="02020603050405020304" pitchFamily="18" charset="0"/>
              </a:rPr>
              <a:t>що </a:t>
            </a:r>
            <a:r>
              <a:rPr lang="uk-UA" dirty="0">
                <a:solidFill>
                  <a:schemeClr val="bg1"/>
                </a:solidFill>
                <a:latin typeface="Times New Roman" panose="02020603050405020304" pitchFamily="18" charset="0"/>
                <a:cs typeface="Times New Roman" panose="02020603050405020304" pitchFamily="18" charset="0"/>
              </a:rPr>
              <a:t>легко розчиняються в спирті. Тому спирт швидко проникає в нервові клітини й змінює їхні нормальні функції. </a:t>
            </a:r>
            <a:endParaRPr lang="uk-UA" dirty="0" smtClean="0">
              <a:solidFill>
                <a:schemeClr val="bg1"/>
              </a:solidFill>
              <a:latin typeface="Times New Roman" panose="02020603050405020304" pitchFamily="18" charset="0"/>
              <a:cs typeface="Times New Roman" panose="02020603050405020304" pitchFamily="18" charset="0"/>
            </a:endParaRPr>
          </a:p>
          <a:p>
            <a:pPr algn="just"/>
            <a:r>
              <a:rPr lang="uk-UA" dirty="0">
                <a:solidFill>
                  <a:schemeClr val="bg1"/>
                </a:solidFill>
                <a:latin typeface="Times New Roman" panose="02020603050405020304" pitchFamily="18" charset="0"/>
                <a:cs typeface="Times New Roman" panose="02020603050405020304" pitchFamily="18" charset="0"/>
              </a:rPr>
              <a:t> </a:t>
            </a:r>
            <a:r>
              <a:rPr lang="uk-UA" dirty="0" smtClean="0">
                <a:solidFill>
                  <a:schemeClr val="bg1"/>
                </a:solidFill>
                <a:latin typeface="Times New Roman" panose="02020603050405020304" pitchFamily="18" charset="0"/>
                <a:cs typeface="Times New Roman" panose="02020603050405020304" pitchFamily="18" charset="0"/>
              </a:rPr>
              <a:t>        </a:t>
            </a:r>
            <a:r>
              <a:rPr lang="uk-UA" sz="1600" b="1" dirty="0" smtClean="0">
                <a:solidFill>
                  <a:schemeClr val="bg1"/>
                </a:solidFill>
                <a:latin typeface="Times New Roman" panose="02020603050405020304" pitchFamily="18" charset="0"/>
                <a:cs typeface="Times New Roman" panose="02020603050405020304" pitchFamily="18" charset="0"/>
              </a:rPr>
              <a:t>Дослідження</a:t>
            </a:r>
            <a:r>
              <a:rPr lang="uk-UA" sz="1600" dirty="0" smtClean="0">
                <a:solidFill>
                  <a:schemeClr val="bg1"/>
                </a:solidFill>
                <a:latin typeface="Times New Roman" panose="02020603050405020304" pitchFamily="18" charset="0"/>
                <a:cs typeface="Times New Roman" panose="02020603050405020304" pitchFamily="18" charset="0"/>
              </a:rPr>
              <a:t> </a:t>
            </a:r>
            <a:r>
              <a:rPr lang="uk-UA" sz="1600" dirty="0">
                <a:solidFill>
                  <a:schemeClr val="bg1"/>
                </a:solidFill>
                <a:latin typeface="Times New Roman" panose="02020603050405020304" pitchFamily="18" charset="0"/>
                <a:cs typeface="Times New Roman" panose="02020603050405020304" pitchFamily="18" charset="0"/>
              </a:rPr>
              <a:t>з міченим етанолом показали </a:t>
            </a:r>
            <a:r>
              <a:rPr lang="uk-UA" sz="1600" b="1" dirty="0">
                <a:solidFill>
                  <a:schemeClr val="bg1"/>
                </a:solidFill>
                <a:latin typeface="Times New Roman" panose="02020603050405020304" pitchFamily="18" charset="0"/>
                <a:cs typeface="Times New Roman" panose="02020603050405020304" pitchFamily="18" charset="0"/>
              </a:rPr>
              <a:t>найбільший його розподіл у лімбичних структурах мозку</a:t>
            </a:r>
            <a:r>
              <a:rPr lang="uk-UA" sz="1600" dirty="0">
                <a:solidFill>
                  <a:schemeClr val="bg1"/>
                </a:solidFill>
                <a:latin typeface="Times New Roman" panose="02020603050405020304" pitchFamily="18" charset="0"/>
                <a:cs typeface="Times New Roman" panose="02020603050405020304" pitchFamily="18" charset="0"/>
              </a:rPr>
              <a:t>, які регулюють </a:t>
            </a:r>
            <a:r>
              <a:rPr lang="uk-UA" sz="1600" b="1" i="1" dirty="0">
                <a:solidFill>
                  <a:schemeClr val="bg1"/>
                </a:solidFill>
                <a:latin typeface="Times New Roman" panose="02020603050405020304" pitchFamily="18" charset="0"/>
                <a:cs typeface="Times New Roman" panose="02020603050405020304" pitchFamily="18" charset="0"/>
              </a:rPr>
              <a:t>емоційне поводження людини й діяльність внутрішніх органів</a:t>
            </a:r>
            <a:r>
              <a:rPr lang="uk-UA" sz="1600" dirty="0">
                <a:solidFill>
                  <a:schemeClr val="bg1"/>
                </a:solidFill>
                <a:latin typeface="Times New Roman" panose="02020603050405020304" pitchFamily="18" charset="0"/>
                <a:cs typeface="Times New Roman" panose="02020603050405020304" pitchFamily="18" charset="0"/>
              </a:rPr>
              <a:t>, а також у </a:t>
            </a:r>
            <a:r>
              <a:rPr lang="uk-UA" sz="1600" b="1" i="1" dirty="0">
                <a:solidFill>
                  <a:schemeClr val="bg1"/>
                </a:solidFill>
                <a:latin typeface="Times New Roman" panose="02020603050405020304" pitchFamily="18" charset="0"/>
                <a:cs typeface="Times New Roman" panose="02020603050405020304" pitchFamily="18" charset="0"/>
              </a:rPr>
              <a:t>можжечку</a:t>
            </a:r>
            <a:r>
              <a:rPr lang="uk-UA" sz="1600" dirty="0">
                <a:solidFill>
                  <a:schemeClr val="bg1"/>
                </a:solidFill>
                <a:latin typeface="Times New Roman" panose="02020603050405020304" pitchFamily="18" charset="0"/>
                <a:cs typeface="Times New Roman" panose="02020603050405020304" pitchFamily="18" charset="0"/>
              </a:rPr>
              <a:t> - </a:t>
            </a:r>
            <a:r>
              <a:rPr lang="uk-UA" sz="1600" b="1" i="1" dirty="0">
                <a:solidFill>
                  <a:schemeClr val="bg1"/>
                </a:solidFill>
                <a:latin typeface="Times New Roman" panose="02020603050405020304" pitchFamily="18" charset="0"/>
                <a:cs typeface="Times New Roman" panose="02020603050405020304" pitchFamily="18" charset="0"/>
              </a:rPr>
              <a:t>центрі координації рухів, </a:t>
            </a:r>
            <a:r>
              <a:rPr lang="uk-UA" sz="1600" dirty="0">
                <a:solidFill>
                  <a:schemeClr val="bg1"/>
                </a:solidFill>
                <a:latin typeface="Times New Roman" panose="02020603050405020304" pitchFamily="18" charset="0"/>
                <a:cs typeface="Times New Roman" panose="02020603050405020304" pitchFamily="18" charset="0"/>
              </a:rPr>
              <a:t>у корі великих півкуль головного мозку й, особливо, в </a:t>
            </a:r>
            <a:r>
              <a:rPr lang="uk-UA" sz="1600" b="1" i="1" dirty="0">
                <a:solidFill>
                  <a:schemeClr val="bg1"/>
                </a:solidFill>
                <a:latin typeface="Times New Roman" panose="02020603050405020304" pitchFamily="18" charset="0"/>
                <a:cs typeface="Times New Roman" panose="02020603050405020304" pitchFamily="18" charset="0"/>
              </a:rPr>
              <a:t>зоровій зоні</a:t>
            </a:r>
            <a:r>
              <a:rPr lang="uk-UA" sz="1600" dirty="0">
                <a:solidFill>
                  <a:schemeClr val="bg1"/>
                </a:solidFill>
                <a:latin typeface="Times New Roman" panose="02020603050405020304" pitchFamily="18" charset="0"/>
                <a:cs typeface="Times New Roman" panose="02020603050405020304" pitchFamily="18" charset="0"/>
              </a:rPr>
              <a:t>. Ці спостереження розкривають вплив алкоголю на організм: спочатку під дією спиртного гнітяться вищі відділи мозку, потім гальмуються підкоркові центри. Під впливом спиртного гальмуються центри уваги, губиться самоконтроль, знижується здатність критично оцінювати себе й свою поведінку. Виникає «пожвавлення», підйом настрою, балакучість. </a:t>
            </a:r>
          </a:p>
          <a:p>
            <a:pPr algn="just"/>
            <a:r>
              <a:rPr lang="uk-UA" dirty="0" smtClean="0">
                <a:solidFill>
                  <a:schemeClr val="bg1"/>
                </a:solidFill>
                <a:latin typeface="Times New Roman" panose="02020603050405020304" pitchFamily="18" charset="0"/>
                <a:ea typeface="Calibri" panose="020F0502020204030204" pitchFamily="34" charset="0"/>
              </a:rPr>
              <a:t> </a:t>
            </a:r>
            <a:endParaRPr lang="uk-UA" dirty="0">
              <a:solidFill>
                <a:schemeClr val="bg1"/>
              </a:solidFill>
            </a:endParaRPr>
          </a:p>
        </p:txBody>
      </p:sp>
    </p:spTree>
    <p:extLst>
      <p:ext uri="{BB962C8B-B14F-4D97-AF65-F5344CB8AC3E}">
        <p14:creationId xmlns:p14="http://schemas.microsoft.com/office/powerpoint/2010/main" val="24274603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кутник 3"/>
          <p:cNvSpPr/>
          <p:nvPr/>
        </p:nvSpPr>
        <p:spPr>
          <a:xfrm>
            <a:off x="9105090" y="6365142"/>
            <a:ext cx="4539243"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3" name="Прямокутник 2"/>
          <p:cNvSpPr/>
          <p:nvPr/>
        </p:nvSpPr>
        <p:spPr>
          <a:xfrm>
            <a:off x="344129" y="488020"/>
            <a:ext cx="11572568" cy="4893647"/>
          </a:xfrm>
          <a:prstGeom prst="rect">
            <a:avLst/>
          </a:prstGeom>
          <a:solidFill>
            <a:schemeClr val="accent5"/>
          </a:solidFill>
        </p:spPr>
        <p:txBody>
          <a:bodyPr wrap="square">
            <a:spAutoFit/>
          </a:bodyPr>
          <a:lstStyle/>
          <a:p>
            <a:pPr indent="450215" algn="justLow">
              <a:spcAft>
                <a:spcPts val="0"/>
              </a:spcAft>
            </a:pPr>
            <a:r>
              <a:rPr lang="uk-UA" sz="24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Поряд </a:t>
            </a:r>
            <a:r>
              <a:rPr lang="uk-UA" sz="2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із вживанням алкоголю до факторів, що негативно впливають на здоров’я людини відносять - вживання наркотиків, зловживання лікарськими засобами, паління, погані побутові умови, слабкість шлюбів, самотність тощо. Зазначені фактори входять у так звану групу ризику за назвою «Спосіб життя». Це найбільш численна група факторів ризику. </a:t>
            </a:r>
            <a:endParaRPr lang="uk-UA" sz="2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justLow">
              <a:spcAft>
                <a:spcPts val="0"/>
              </a:spcAft>
            </a:pPr>
            <a:r>
              <a:rPr lang="uk-UA" sz="2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За визначенням ВООЗ - «Фактором ризику захворювання або смерті є ендогенний або екзогенний додатковий несприятливий вплив на організм, що підвищує ймовірність виникнення хвороби або смерті». </a:t>
            </a:r>
            <a:endParaRPr lang="uk-UA" sz="2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justLow">
              <a:spcAft>
                <a:spcPts val="0"/>
              </a:spcAft>
            </a:pPr>
            <a:r>
              <a:rPr lang="uk-UA" sz="2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Відповідно до існуючої в цей час класифікацією факторів ризику, група «Спосіб життя» займає 1-е місце, і становить більше 50%. Друге місце за силою впливу факторів ризику на здоров’я людини займають біогенетичні фактори - 20%; третє місце належить факторам навколишнього середовища - 20% і четверте місце займають медичні фактори - 10%.</a:t>
            </a:r>
            <a:endParaRPr lang="uk-UA"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537174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кутник 3"/>
          <p:cNvSpPr/>
          <p:nvPr/>
        </p:nvSpPr>
        <p:spPr>
          <a:xfrm>
            <a:off x="9105090" y="6365142"/>
            <a:ext cx="4539243"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2" name="Прямокутник 1"/>
          <p:cNvSpPr/>
          <p:nvPr/>
        </p:nvSpPr>
        <p:spPr>
          <a:xfrm>
            <a:off x="235974" y="363499"/>
            <a:ext cx="11592232" cy="6001643"/>
          </a:xfrm>
          <a:prstGeom prst="rect">
            <a:avLst/>
          </a:prstGeom>
          <a:solidFill>
            <a:schemeClr val="accent5"/>
          </a:solidFill>
        </p:spPr>
        <p:txBody>
          <a:bodyPr wrap="square">
            <a:spAutoFit/>
          </a:bodyPr>
          <a:lstStyle/>
          <a:p>
            <a:pPr algn="ctr">
              <a:spcAft>
                <a:spcPts val="0"/>
              </a:spcAft>
            </a:pPr>
            <a:r>
              <a:rPr lang="ru-RU" sz="24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НАРКОМАНІЯ </a:t>
            </a:r>
            <a:endParaRPr lang="en-US" sz="24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algn="just">
              <a:spcAft>
                <a:spcPts val="0"/>
              </a:spcAft>
            </a:pPr>
            <a:r>
              <a:rPr lang="en-US"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Проблема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наркоманії постала ще з прадавніх часів та, </a:t>
            </a: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нажаль</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не втрачає своєї актуальності досі. У зв’язку з глобалізацією та розвитком новітніх технологій світовий ринок заборонених наркотиків постійно та швидко змінюється. Великий вплив на розповсюдження наркотиків має глобальна мережа Інтернет, за допомогою якої їх не тільки збувають новими «безконтактними методами», а й організовується їх постачання. Збут наркотиків через Інтернет розвивається набагато швидше, ніж розробляються ефективні механізми збору електронних доказів і документування такої протиправної діяльності. Основним споживачем є молодь, яка часто-густо ставиться до свого здоров'я легковажно і в пошуках нових відчуттів готова до експериментів зі своїм організмом.</a:t>
            </a:r>
            <a:endParaRPr lang="uk-UA" sz="2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Low">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Як свідчить практика лікування наркоманії в більшості випадків неефективне. Методики лікування наркозалежності дієві лише при активній позиції самого хворого, але при цьому дуже часто трапляються випадки рецидиву після одужання. </a:t>
            </a:r>
            <a:endPar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indent="450215" algn="justLow">
              <a:spcAft>
                <a:spcPts val="0"/>
              </a:spcAft>
            </a:pPr>
            <a:r>
              <a:rPr lang="uk-UA" sz="20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Наркоманія </a:t>
            </a:r>
            <a:r>
              <a:rPr lang="uk-UA" sz="20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хворобливий психічний стан</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що характеризується пристрастю до наркотиків, фізичною або психічною залежністю від їх вживання.</a:t>
            </a:r>
            <a:endParaRPr lang="uk-UA" sz="2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Low">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Головною ознакою наркоманії є поведінка, що виражається в нав'язливому бажанні приймати наркотик постійно чи періодично для того, щоб відчувати його дію на психіку або ж щоб не відчувати дискомфорту через відсутність наркотику. </a:t>
            </a:r>
            <a:endParaRPr lang="uk-UA" sz="2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Low">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Наслідками прийому наркотиків є </a:t>
            </a:r>
            <a:r>
              <a:rPr lang="uk-UA" sz="20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АБСТИНЕНТНИЙ СИНДРОМ </a:t>
            </a: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або фізична залежність, синдром відміни) і толерантність (звикання організму до наркотика, здатність переносити більші дози). </a:t>
            </a:r>
            <a:endParaRPr lang="uk-UA"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328157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кутник 3"/>
          <p:cNvSpPr/>
          <p:nvPr/>
        </p:nvSpPr>
        <p:spPr>
          <a:xfrm>
            <a:off x="9105090" y="6365142"/>
            <a:ext cx="4539243"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2" name="Прямокутник 1"/>
          <p:cNvSpPr/>
          <p:nvPr/>
        </p:nvSpPr>
        <p:spPr>
          <a:xfrm>
            <a:off x="252920" y="240388"/>
            <a:ext cx="11780196" cy="6124754"/>
          </a:xfrm>
          <a:prstGeom prst="rect">
            <a:avLst/>
          </a:prstGeom>
          <a:solidFill>
            <a:schemeClr val="accent3">
              <a:lumMod val="60000"/>
              <a:lumOff val="40000"/>
            </a:schemeClr>
          </a:solidFill>
        </p:spPr>
        <p:txBody>
          <a:bodyPr wrap="square">
            <a:spAutoFit/>
          </a:bodyPr>
          <a:lstStyle/>
          <a:p>
            <a:pPr indent="450215" algn="justLow">
              <a:spcAft>
                <a:spcPts val="0"/>
              </a:spcAft>
            </a:pPr>
            <a:r>
              <a:rPr lang="uk-UA"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АБСТИНЕНТНИЙ СИНДРОМ </a:t>
            </a:r>
            <a:r>
              <a:rPr lang="uk-UA"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синдром відміни, виведення, «ломка») – це загальний розлад функцій організму, що характеризується тяжким фізичним нездужанням при припиненні вживання наркотику або зменшенні прийнятої його кількості. </a:t>
            </a:r>
            <a:endParaRPr lang="uk-UA"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Low">
              <a:spcAft>
                <a:spcPts val="0"/>
              </a:spcAft>
            </a:pP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Наркозалежна особа особливо важко переносить цей стан у зв’язку з тим, що відсутність наркотика або зменшення його кількості викликає нервові розлади, спазми, блювоту, діарею, слинотечу, посіпування м’язів, конвульсії, спітнілість тощо. Виглядає «ломка» наступним чином. Різко розширюються зіниці, з'являються млявість, озноб, сильна пітливість, настрій знижується.     </a:t>
            </a:r>
            <a:endParaRPr lang="uk-UA"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Low">
              <a:spcAft>
                <a:spcPts val="0"/>
              </a:spcAft>
            </a:pP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Людина кутається в теплі речі, включає обігрівач навіть якщо в квартирі тепло. Його мучить нежить, а часом і чхання. Він відчуває нудоту, може початися і блювота, болить живіт. У цей час наркомани майже не сплять ночами, лежати вони також не можуть. </a:t>
            </a:r>
            <a:endParaRPr lang="uk-UA"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justLow">
              <a:spcAft>
                <a:spcPts val="0"/>
              </a:spcAft>
            </a:pP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uk-UA"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Полегшення </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настає не менше ніж через 4-5 діб (зауважимо, у початківців наркоманів), а частіше ці муки тривають значно довше. Тому людина не витримує, і якщо на третю добу хвороба несподівано проходить, це означає, що він отримав додаткову дозу наркотику і тому відчуває себе добре. Наркоман, що вживає наркотичні препарати тривалий період, пропустивши час прийому чергової дози, відчуває під час абстиненції більш болісний стан. </a:t>
            </a:r>
            <a:endParaRPr lang="uk-UA"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justLow"/>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Найважчий грип, супроводжуваний харчовим отруєнням, не може зрівнятися з тим, що відчуває наркоман у цей час. До всього іншого додаються сильні болі в суглобах, а крім цього, нерідко ще й тремор – «колотун», коли тремтить усе тіло. </a:t>
            </a:r>
            <a:endParaRPr lang="uk-UA"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algn="justLow"/>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uk-UA"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uk-UA" dirty="0" smtClean="0">
                <a:solidFill>
                  <a:schemeClr val="bg1"/>
                </a:solidFill>
                <a:latin typeface="Times New Roman" panose="02020603050405020304" pitchFamily="18" charset="0"/>
                <a:cs typeface="Times New Roman" panose="02020603050405020304" pitchFamily="18" charset="0"/>
              </a:rPr>
              <a:t>Стан</a:t>
            </a:r>
            <a:r>
              <a:rPr lang="uk-UA" dirty="0">
                <a:solidFill>
                  <a:schemeClr val="bg1"/>
                </a:solidFill>
                <a:latin typeface="Times New Roman" panose="02020603050405020304" pitchFamily="18" charset="0"/>
                <a:cs typeface="Times New Roman" panose="02020603050405020304" pitchFamily="18" charset="0"/>
              </a:rPr>
              <a:t>, коли наркотик приймають, щоб уникнути фізичного дискомфорту чи «ломки», відомий як фізична залежність. Коли приймають наркотик задля стимуляції, задоволення чи втечі від реальності – психічна залежність. У людей, які регулярно вживають наркотичні препарати, з'являється, крім фізичної, психічна залежність, що посилює шкідливий вплив від наркотиків на здоров’я людини та суттєво ускладнює відмову від наркотику . </a:t>
            </a:r>
          </a:p>
          <a:p>
            <a:pPr algn="justLow">
              <a:spcAft>
                <a:spcPts val="0"/>
              </a:spcAft>
            </a:pPr>
            <a:endParaRPr lang="uk-UA"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2083553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кутник 3"/>
          <p:cNvSpPr/>
          <p:nvPr/>
        </p:nvSpPr>
        <p:spPr>
          <a:xfrm>
            <a:off x="9105090" y="6365142"/>
            <a:ext cx="4539243"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2" name="Прямокутник 1"/>
          <p:cNvSpPr/>
          <p:nvPr/>
        </p:nvSpPr>
        <p:spPr>
          <a:xfrm>
            <a:off x="359923" y="786388"/>
            <a:ext cx="11352178" cy="5493812"/>
          </a:xfrm>
          <a:prstGeom prst="rect">
            <a:avLst/>
          </a:prstGeom>
          <a:solidFill>
            <a:schemeClr val="accent3"/>
          </a:solidFill>
        </p:spPr>
        <p:txBody>
          <a:bodyPr wrap="square">
            <a:spAutoFit/>
          </a:bodyPr>
          <a:lstStyle/>
          <a:p>
            <a:pPr algn="justLow">
              <a:lnSpc>
                <a:spcPct val="150000"/>
              </a:lnSpc>
              <a:spcAft>
                <a:spcPts val="0"/>
              </a:spcAft>
            </a:pPr>
            <a:r>
              <a:rPr lang="uk-UA"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ТОЛЕРАНТНІСТЬ </a:t>
            </a:r>
            <a:r>
              <a:rPr lang="uk-UA"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звикання організму до наркотику, здатність переносити більші дози) – стан, що виникає від багаторазового вживання наркотичних засобів або психотропних речовин, при якому організм знижує або втрачає чутливість до цих речовин, в результаті чого послаблюється його реакція на певну кількість наркотиків. </a:t>
            </a:r>
            <a:endParaRPr lang="uk-UA"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justLow">
              <a:lnSpc>
                <a:spcPct val="150000"/>
              </a:lnSpc>
              <a:spcAft>
                <a:spcPts val="0"/>
              </a:spcAft>
            </a:pPr>
            <a:r>
              <a:rPr lang="uk-UA"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Усі </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види наркотиків, незалежно від шляху введення їх в організм, </a:t>
            </a:r>
            <a:r>
              <a:rPr lang="uk-UA"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уражають нервову, імунну системи, мозок, печінку, серце, легені.</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Можуть спричинити смертельне отруєння, зупинку дихання, серцевий напад. Негативний вплив наркотичних речовин на мозок призводить до погіршення пам’яті, запаморочення голови. Людина втрачає здатність логічно мислити, приймати зважені рішення. Знижуються швидкість реакції та увага. Підвищується ризик потрапити в небезпечну ситуацію. Зникає бажання і здатність навчатися та працювати. Людина втрачає роботу, друзів, близьких. Якщо не вистачає коштів на чергову дозу, залежна людина найчастіше вдається до крадіжок, грабежів, розбійних нападів та інших злочинів. На підлітків, які інтенсивно ростуть і розвиваються, наркотичні речовини впливають сильніше, ніж на дорослих людей та звикання від їх вживання в багатьох випадках може виникати швидше. </a:t>
            </a:r>
            <a:endParaRPr lang="uk-UA"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798298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кутник 3"/>
          <p:cNvSpPr/>
          <p:nvPr/>
        </p:nvSpPr>
        <p:spPr>
          <a:xfrm>
            <a:off x="9105090" y="6365142"/>
            <a:ext cx="4539243"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2" name="Прямокутник 1"/>
          <p:cNvSpPr/>
          <p:nvPr/>
        </p:nvSpPr>
        <p:spPr>
          <a:xfrm>
            <a:off x="330740" y="795582"/>
            <a:ext cx="11332724" cy="5432256"/>
          </a:xfrm>
          <a:prstGeom prst="rect">
            <a:avLst/>
          </a:prstGeom>
          <a:solidFill>
            <a:schemeClr val="accent2"/>
          </a:solidFill>
        </p:spPr>
        <p:txBody>
          <a:bodyPr wrap="square">
            <a:spAutoFit/>
          </a:bodyPr>
          <a:lstStyle/>
          <a:p>
            <a:pPr algn="justLow">
              <a:lnSpc>
                <a:spcPct val="150000"/>
              </a:lnSpc>
              <a:spcAft>
                <a:spcPts val="0"/>
              </a:spcAft>
            </a:pPr>
            <a:r>
              <a:rPr lang="uk-UA"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p>
          <a:p>
            <a:pPr algn="ctr">
              <a:spcAft>
                <a:spcPts val="0"/>
              </a:spcAft>
            </a:pPr>
            <a:r>
              <a:rPr lang="uk-UA" sz="20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СТАДІЇ ФОРМУВАННЯ НАРКОТИЧНОЇ ЗАЛЕЖНОСТІ, ОЗНАКИ ТА ОСОБЛИВОСТІ</a:t>
            </a:r>
            <a:endParaRPr lang="uk-UA" sz="2000" b="1"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justLow">
              <a:spcAft>
                <a:spcPts val="0"/>
              </a:spcAft>
            </a:pP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Існують </a:t>
            </a:r>
            <a:r>
              <a:rPr lang="uk-UA" sz="20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три</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стадії формування наркотичної залежності з певними особливостями та ознаками:</a:t>
            </a:r>
            <a:endParaRPr lang="uk-UA" sz="2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justLow">
              <a:spcAft>
                <a:spcPts val="0"/>
              </a:spcAft>
            </a:pPr>
            <a:r>
              <a:rPr lang="uk-UA" sz="20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І. Стадія психічної залежності від препарату (наркотиків). </a:t>
            </a:r>
            <a:endParaRPr lang="uk-UA" sz="20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algn="justLow">
              <a:spcAft>
                <a:spcPts val="0"/>
              </a:spcAft>
            </a:pP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На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першій стадії вживання наркотиків є епізодичними, з різними за тривалістю проміжками «життя без кайфа». Стани наркотичного сп’яніння чергуються зі станами тверезості. Характеризується суб’єктивними відчуттями насолоди при одноразовому прийомі різних видів наркотиків, формуванням переваги певної речовини перед іншими («саме мій кайф»). У цій початковій стадії наркозалежності, через вживання наркотичних речовин, у людини </a:t>
            </a:r>
            <a:r>
              <a:rPr lang="uk-UA" sz="20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притупляється свідомість, відбувається повне заперечення залежності від наркотиків</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Сама ж залежність виражена слабко, але при цьому, якщо припинити вживання наркотиків, то особа відчуває почуття незадоволеності, дискомфорту, знижується працездатність, виникає дратівливість, нервозність, які змінюються апатією і депресивним станом. В результаті думки і дії такої людини все частіше спрямовані на одне – знайти чергову дозу, для підняття життєвого тонусу. </a:t>
            </a:r>
            <a:r>
              <a:rPr lang="uk-UA" sz="20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Стадія триває недовго (2-6 місяців). </a:t>
            </a:r>
            <a:endParaRPr lang="uk-UA" sz="20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algn="justLow">
              <a:spcAft>
                <a:spcPts val="0"/>
              </a:spcAft>
            </a:pPr>
            <a:r>
              <a:rPr lang="uk-UA" sz="20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uk-UA" sz="20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Почуття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ейфорії з кожним разом зменшується, і щоб досягти колишнього ефекту, наркоман змушений збільшувати дозу. Подальше вживання наркотиків призводить до розвитку другої, прогресуючої стадії наркозалежності.</a:t>
            </a:r>
            <a:endParaRPr lang="uk-UA"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6892352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кутник 3"/>
          <p:cNvSpPr/>
          <p:nvPr/>
        </p:nvSpPr>
        <p:spPr>
          <a:xfrm>
            <a:off x="9105090" y="6365142"/>
            <a:ext cx="4539243"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2" name="Прямокутник 1"/>
          <p:cNvSpPr/>
          <p:nvPr/>
        </p:nvSpPr>
        <p:spPr>
          <a:xfrm>
            <a:off x="233463" y="455832"/>
            <a:ext cx="11771724" cy="5909310"/>
          </a:xfrm>
          <a:prstGeom prst="rect">
            <a:avLst/>
          </a:prstGeom>
          <a:solidFill>
            <a:schemeClr val="accent2"/>
          </a:solidFill>
        </p:spPr>
        <p:txBody>
          <a:bodyPr wrap="square">
            <a:spAutoFit/>
          </a:bodyPr>
          <a:lstStyle/>
          <a:p>
            <a:pPr algn="justLow">
              <a:spcAft>
                <a:spcPts val="0"/>
              </a:spcAft>
            </a:pP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uk-UA"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ІІ. Стадія формування стійкої фізичної залежності від наркотиків</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Характеризується тим, що відчуття не тільки психічного, а й фізичного комфорту досягається лише за наявності наркотику в організмі. Якщо дія наркотику припиняється, а чергової дози немає, то виникає </a:t>
            </a:r>
            <a:r>
              <a:rPr lang="uk-UA"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АБСТИНЕНТНИЙ СИНДРОМ </a:t>
            </a:r>
            <a:r>
              <a:rPr lang="uk-UA"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синдром позбавлення, виведення), а саме комплексний розлад організму, </a:t>
            </a:r>
            <a:r>
              <a:rPr lang="uk-UA"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відбувається через </a:t>
            </a:r>
            <a:r>
              <a:rPr lang="uk-UA"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12-48 </a:t>
            </a:r>
            <a:r>
              <a:rPr lang="uk-UA"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годин після припинення прийняття наркотику</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У хворих виникає </a:t>
            </a:r>
            <a:r>
              <a:rPr lang="uk-UA"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підвищена секреція слизових оболонок, нежить, чхання, сльозотеча, перемежоване відчуття жару і ознобу. З'являються м'язові болі, періодичні судоми м'язів ніг. Різко знижується апетит. Може виникнути блювота, пронос, болі в шлунку і кишечнику. Відбуваються значні зміни в психічній сфері: хворий стає неспокійним, дратівливим і агресивним; спостерігаються зміни настрою, від понад збудженого до апатичного; зниження життєвої активності, інтелекту, пам'яті, остаточне згасання моральних почуттів. </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Прагнення до наркотика в стані абстиненції домінує над всіма інші бажання, навіть такими, як голод і спрага. Воно повністю собі підкоряє поведінку індивіда. Особа у подібному стані думає тільки про наркотики та здатна на все, щоб якомога швидше здобути і прийняти наркотик. У разі утримання від прийому наркотиків, хворий через час приходить в нормальний стан, проте ознаки абстиненції можуть проявлятися протягом кількох місяців. Більшість наркозалежних при тривалому утриманні від вживання наркотиків не витримують та повертаються до їх вживання. </a:t>
            </a:r>
            <a:endParaRPr lang="uk-UA"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justLow">
              <a:spcAft>
                <a:spcPts val="0"/>
              </a:spcAft>
            </a:pP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uk-UA"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ІІІ. Стадія згасання організму та прояву важких хронічних хвороб. </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Наростають явища інтоксикації організму, відбуваються значні зміни психіки хворого. Хворі на цій стадії захворювання апатичні, слабкі, у них знижений артеріальний тиск, уповільнений пульс, порушена координація рухів. Характерний зовнішній вигляд хворих, через виснаження, наркомани середнього і молодого віку виглядають як в глибокій старості. Вживання наркотику вже не викликає ейфорію, а служить для того, щоб уникнути абстиненції. Через бажання випробувати колишній ефект, наркоман підвищує дозу, що часто закінчується смертельним, найчастіше болісним результатом. На третій стадії захворювання, наркозалежний досягає свого, так званого </a:t>
            </a:r>
            <a:r>
              <a:rPr lang="uk-UA"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«дна».</a:t>
            </a:r>
            <a:endParaRPr lang="uk-UA" b="1" dirty="0">
              <a:solidFill>
                <a:schemeClr val="bg1"/>
              </a:solidFill>
            </a:endParaRPr>
          </a:p>
        </p:txBody>
      </p:sp>
    </p:spTree>
    <p:extLst>
      <p:ext uri="{BB962C8B-B14F-4D97-AF65-F5344CB8AC3E}">
        <p14:creationId xmlns:p14="http://schemas.microsoft.com/office/powerpoint/2010/main" val="93184930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кутник 3"/>
          <p:cNvSpPr/>
          <p:nvPr/>
        </p:nvSpPr>
        <p:spPr>
          <a:xfrm>
            <a:off x="9105090" y="6365142"/>
            <a:ext cx="4539243"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2" name="Прямокутник 1"/>
          <p:cNvSpPr/>
          <p:nvPr/>
        </p:nvSpPr>
        <p:spPr>
          <a:xfrm>
            <a:off x="241945" y="107006"/>
            <a:ext cx="11714596" cy="4555093"/>
          </a:xfrm>
          <a:prstGeom prst="rect">
            <a:avLst/>
          </a:prstGeom>
          <a:solidFill>
            <a:schemeClr val="accent6"/>
          </a:solidFill>
          <a:effectLst>
            <a:glow rad="228600">
              <a:schemeClr val="accent3">
                <a:satMod val="175000"/>
                <a:alpha val="40000"/>
              </a:schemeClr>
            </a:glow>
          </a:effectLst>
        </p:spPr>
        <p:txBody>
          <a:bodyPr wrap="square">
            <a:spAutoFit/>
          </a:bodyPr>
          <a:lstStyle/>
          <a:p>
            <a:pPr algn="ctr"/>
            <a:r>
              <a:rPr lang="uk-UA" sz="3200" b="1" dirty="0" smtClean="0">
                <a:solidFill>
                  <a:schemeClr val="accent3"/>
                </a:solidFill>
                <a:latin typeface="Times New Roman" panose="02020603050405020304" pitchFamily="18" charset="0"/>
                <a:cs typeface="Times New Roman" panose="02020603050405020304" pitchFamily="18" charset="0"/>
              </a:rPr>
              <a:t>ХАРАКТЕРИСТИКА ПСИХОТРОПНИХ РЕЧОВИН </a:t>
            </a:r>
          </a:p>
          <a:p>
            <a:pPr algn="ctr"/>
            <a:r>
              <a:rPr lang="uk-UA" sz="2000" b="1" spc="300" dirty="0" smtClean="0">
                <a:solidFill>
                  <a:schemeClr val="bg1"/>
                </a:solidFill>
                <a:latin typeface="Times New Roman" panose="02020603050405020304" pitchFamily="18" charset="0"/>
                <a:cs typeface="Times New Roman" panose="02020603050405020304" pitchFamily="18" charset="0"/>
              </a:rPr>
              <a:t>     </a:t>
            </a:r>
            <a:r>
              <a:rPr lang="uk-UA" sz="2000" b="1" spc="300" dirty="0" smtClean="0">
                <a:solidFill>
                  <a:schemeClr val="accent1">
                    <a:lumMod val="75000"/>
                  </a:schemeClr>
                </a:solidFill>
                <a:latin typeface="Times New Roman" panose="02020603050405020304" pitchFamily="18" charset="0"/>
                <a:cs typeface="Times New Roman" panose="02020603050405020304" pitchFamily="18" charset="0"/>
              </a:rPr>
              <a:t>КАНАБІС</a:t>
            </a:r>
            <a:r>
              <a:rPr lang="uk-UA" sz="2000" spc="300" dirty="0" smtClean="0">
                <a:solidFill>
                  <a:schemeClr val="accent1">
                    <a:lumMod val="75000"/>
                  </a:schemeClr>
                </a:solidFill>
                <a:latin typeface="Times New Roman" panose="02020603050405020304" pitchFamily="18" charset="0"/>
                <a:cs typeface="Times New Roman" panose="02020603050405020304" pitchFamily="18" charset="0"/>
              </a:rPr>
              <a:t> </a:t>
            </a:r>
            <a:r>
              <a:rPr lang="uk-UA" sz="2000" dirty="0" smtClean="0">
                <a:solidFill>
                  <a:schemeClr val="bg1"/>
                </a:solidFill>
                <a:latin typeface="Times New Roman" panose="02020603050405020304" pitchFamily="18" charset="0"/>
                <a:cs typeface="Times New Roman" panose="02020603050405020304" pitchFamily="18" charset="0"/>
              </a:rPr>
              <a:t>− </a:t>
            </a:r>
            <a:r>
              <a:rPr lang="uk-UA" sz="2000" b="1" dirty="0">
                <a:solidFill>
                  <a:schemeClr val="bg1"/>
                </a:solidFill>
                <a:latin typeface="Times New Roman" panose="02020603050405020304" pitchFamily="18" charset="0"/>
                <a:cs typeface="Times New Roman" panose="02020603050405020304" pitchFamily="18" charset="0"/>
              </a:rPr>
              <a:t>препарат, одержаний з індійської </a:t>
            </a:r>
            <a:r>
              <a:rPr lang="uk-UA" sz="2000" b="1" dirty="0" smtClean="0">
                <a:solidFill>
                  <a:schemeClr val="bg1"/>
                </a:solidFill>
                <a:latin typeface="Times New Roman" panose="02020603050405020304" pitchFamily="18" charset="0"/>
                <a:cs typeface="Times New Roman" panose="02020603050405020304" pitchFamily="18" charset="0"/>
              </a:rPr>
              <a:t>коноплі. </a:t>
            </a:r>
          </a:p>
          <a:p>
            <a:pPr algn="just"/>
            <a:r>
              <a:rPr lang="uk-UA" sz="2000" dirty="0" smtClean="0">
                <a:solidFill>
                  <a:schemeClr val="bg1"/>
                </a:solidFill>
                <a:latin typeface="Times New Roman" panose="02020603050405020304" pitchFamily="18" charset="0"/>
                <a:cs typeface="Times New Roman" panose="02020603050405020304" pitchFamily="18" charset="0"/>
              </a:rPr>
              <a:t>До </a:t>
            </a:r>
            <a:r>
              <a:rPr lang="uk-UA" sz="2000" dirty="0">
                <a:solidFill>
                  <a:schemeClr val="bg1"/>
                </a:solidFill>
                <a:latin typeface="Times New Roman" panose="02020603050405020304" pitchFamily="18" charset="0"/>
                <a:cs typeface="Times New Roman" panose="02020603050405020304" pitchFamily="18" charset="0"/>
              </a:rPr>
              <a:t>найчастіше вживаних продуктів індійських конопель (з лат. С</a:t>
            </a:r>
            <a:r>
              <a:rPr lang="en-AU" sz="2000" dirty="0">
                <a:solidFill>
                  <a:schemeClr val="bg1"/>
                </a:solidFill>
                <a:latin typeface="Times New Roman" panose="02020603050405020304" pitchFamily="18" charset="0"/>
                <a:cs typeface="Times New Roman" panose="02020603050405020304" pitchFamily="18" charset="0"/>
              </a:rPr>
              <a:t>annabis s</a:t>
            </a:r>
            <a:r>
              <a:rPr lang="uk-UA" sz="2000" dirty="0">
                <a:solidFill>
                  <a:schemeClr val="bg1"/>
                </a:solidFill>
                <a:latin typeface="Times New Roman" panose="02020603050405020304" pitchFamily="18" charset="0"/>
                <a:cs typeface="Times New Roman" panose="02020603050405020304" pitchFamily="18" charset="0"/>
              </a:rPr>
              <a:t>а</a:t>
            </a:r>
            <a:r>
              <a:rPr lang="en-AU" sz="2000" dirty="0">
                <a:solidFill>
                  <a:schemeClr val="bg1"/>
                </a:solidFill>
                <a:latin typeface="Times New Roman" panose="02020603050405020304" pitchFamily="18" charset="0"/>
                <a:cs typeface="Times New Roman" panose="02020603050405020304" pitchFamily="18" charset="0"/>
              </a:rPr>
              <a:t>t</a:t>
            </a:r>
            <a:r>
              <a:rPr lang="uk-UA" sz="2000" dirty="0">
                <a:solidFill>
                  <a:schemeClr val="bg1"/>
                </a:solidFill>
                <a:latin typeface="Times New Roman" panose="02020603050405020304" pitchFamily="18" charset="0"/>
                <a:cs typeface="Times New Roman" panose="02020603050405020304" pitchFamily="18" charset="0"/>
              </a:rPr>
              <a:t>і</a:t>
            </a:r>
            <a:r>
              <a:rPr lang="en-AU" sz="2000" dirty="0">
                <a:solidFill>
                  <a:schemeClr val="bg1"/>
                </a:solidFill>
                <a:latin typeface="Times New Roman" panose="02020603050405020304" pitchFamily="18" charset="0"/>
                <a:cs typeface="Times New Roman" panose="02020603050405020304" pitchFamily="18" charset="0"/>
              </a:rPr>
              <a:t>v</a:t>
            </a:r>
            <a:r>
              <a:rPr lang="uk-UA" sz="2000" dirty="0">
                <a:solidFill>
                  <a:schemeClr val="bg1"/>
                </a:solidFill>
                <a:latin typeface="Times New Roman" panose="02020603050405020304" pitchFamily="18" charset="0"/>
                <a:cs typeface="Times New Roman" panose="02020603050405020304" pitchFamily="18" charset="0"/>
              </a:rPr>
              <a:t>а) </a:t>
            </a:r>
            <a:r>
              <a:rPr lang="uk-UA" sz="2000" dirty="0" smtClean="0">
                <a:solidFill>
                  <a:schemeClr val="bg1"/>
                </a:solidFill>
                <a:latin typeface="Times New Roman" panose="02020603050405020304" pitchFamily="18" charset="0"/>
                <a:cs typeface="Times New Roman" panose="02020603050405020304" pitchFamily="18" charset="0"/>
              </a:rPr>
              <a:t>належать</a:t>
            </a:r>
          </a:p>
          <a:p>
            <a:pPr algn="just"/>
            <a:r>
              <a:rPr lang="uk-UA" sz="2000" b="1" dirty="0" smtClean="0">
                <a:solidFill>
                  <a:schemeClr val="bg1"/>
                </a:solidFill>
                <a:latin typeface="Times New Roman" panose="02020603050405020304" pitchFamily="18" charset="0"/>
                <a:cs typeface="Times New Roman" panose="02020603050405020304" pitchFamily="18" charset="0"/>
              </a:rPr>
              <a:t>МАРИХУАНА І ГАШИШ. </a:t>
            </a:r>
          </a:p>
          <a:p>
            <a:pPr algn="just"/>
            <a:r>
              <a:rPr lang="uk-UA" sz="2000" b="1" dirty="0">
                <a:solidFill>
                  <a:schemeClr val="bg1"/>
                </a:solidFill>
                <a:latin typeface="Times New Roman" panose="02020603050405020304" pitchFamily="18" charset="0"/>
                <a:cs typeface="Times New Roman" panose="02020603050405020304" pitchFamily="18" charset="0"/>
              </a:rPr>
              <a:t> </a:t>
            </a:r>
            <a:r>
              <a:rPr lang="uk-UA" sz="2000" b="1" dirty="0" smtClean="0">
                <a:solidFill>
                  <a:schemeClr val="bg1"/>
                </a:solidFill>
                <a:latin typeface="Times New Roman" panose="02020603050405020304" pitchFamily="18" charset="0"/>
                <a:cs typeface="Times New Roman" panose="02020603050405020304" pitchFamily="18" charset="0"/>
              </a:rPr>
              <a:t>                                                                     ФОРМИ ІСНУВАННЯ </a:t>
            </a:r>
          </a:p>
          <a:p>
            <a:pPr algn="just"/>
            <a:r>
              <a:rPr lang="ru-RU" sz="2000" b="1" dirty="0" smtClean="0">
                <a:solidFill>
                  <a:schemeClr val="bg1"/>
                </a:solidFill>
                <a:latin typeface="Times New Roman" panose="02020603050405020304" pitchFamily="18" charset="0"/>
                <a:cs typeface="Times New Roman" panose="02020603050405020304" pitchFamily="18" charset="0"/>
              </a:rPr>
              <a:t>     Марихуана </a:t>
            </a:r>
            <a:r>
              <a:rPr lang="ru-RU" sz="2000" dirty="0">
                <a:solidFill>
                  <a:schemeClr val="bg1"/>
                </a:solidFill>
                <a:latin typeface="Times New Roman" panose="02020603050405020304" pitchFamily="18" charset="0"/>
                <a:cs typeface="Times New Roman" panose="02020603050405020304" pitchFamily="18" charset="0"/>
              </a:rPr>
              <a:t>− висушене листя конопель, на вигляд схоже на сушену петрушку або </a:t>
            </a:r>
            <a:r>
              <a:rPr lang="ru-RU" sz="2000" dirty="0" smtClean="0">
                <a:solidFill>
                  <a:schemeClr val="bg1"/>
                </a:solidFill>
                <a:latin typeface="Times New Roman" panose="02020603050405020304" pitchFamily="18" charset="0"/>
                <a:cs typeface="Times New Roman" panose="02020603050405020304" pitchFamily="18" charset="0"/>
              </a:rPr>
              <a:t>орегано.</a:t>
            </a:r>
          </a:p>
          <a:p>
            <a:pPr algn="just"/>
            <a:r>
              <a:rPr lang="uk-UA" sz="2000" b="1" dirty="0" smtClean="0">
                <a:solidFill>
                  <a:schemeClr val="bg1"/>
                </a:solidFill>
                <a:latin typeface="Times New Roman" panose="02020603050405020304" pitchFamily="18" charset="0"/>
                <a:cs typeface="Times New Roman" panose="02020603050405020304" pitchFamily="18" charset="0"/>
              </a:rPr>
              <a:t>     Гашиш</a:t>
            </a:r>
            <a:r>
              <a:rPr lang="uk-UA" sz="2000" dirty="0" smtClean="0">
                <a:solidFill>
                  <a:schemeClr val="bg1"/>
                </a:solidFill>
                <a:latin typeface="Times New Roman" panose="02020603050405020304" pitchFamily="18" charset="0"/>
                <a:cs typeface="Times New Roman" panose="02020603050405020304" pitchFamily="18" charset="0"/>
              </a:rPr>
              <a:t> </a:t>
            </a:r>
            <a:r>
              <a:rPr lang="uk-UA" sz="2000" dirty="0">
                <a:solidFill>
                  <a:schemeClr val="bg1"/>
                </a:solidFill>
                <a:latin typeface="Times New Roman" panose="02020603050405020304" pitchFamily="18" charset="0"/>
                <a:cs typeface="Times New Roman" panose="02020603050405020304" pitchFamily="18" charset="0"/>
              </a:rPr>
              <a:t>− чорний або брунатний (коричневий) продукт, який виготовляється із смоли куща конопель, спресований у формі таблетки, різної форми блоків або грудочок Найчастіше вживається шляхом куріння.</a:t>
            </a:r>
            <a:endParaRPr lang="uk-UA" sz="2000" b="1" dirty="0" smtClean="0">
              <a:solidFill>
                <a:schemeClr val="bg1"/>
              </a:solidFill>
              <a:latin typeface="Times New Roman" panose="02020603050405020304" pitchFamily="18" charset="0"/>
              <a:cs typeface="Times New Roman" panose="02020603050405020304" pitchFamily="18" charset="0"/>
            </a:endParaRPr>
          </a:p>
          <a:p>
            <a:pPr algn="just"/>
            <a:r>
              <a:rPr lang="ru-RU" sz="2000" b="1" dirty="0" smtClean="0">
                <a:solidFill>
                  <a:schemeClr val="bg1"/>
                </a:solidFill>
                <a:latin typeface="Times New Roman" panose="02020603050405020304" pitchFamily="18" charset="0"/>
                <a:cs typeface="Times New Roman" panose="02020603050405020304" pitchFamily="18" charset="0"/>
              </a:rPr>
              <a:t>     Гашишова </a:t>
            </a:r>
            <a:r>
              <a:rPr lang="ru-RU" sz="2000" b="1" dirty="0">
                <a:solidFill>
                  <a:schemeClr val="bg1"/>
                </a:solidFill>
                <a:latin typeface="Times New Roman" panose="02020603050405020304" pitchFamily="18" charset="0"/>
                <a:cs typeface="Times New Roman" panose="02020603050405020304" pitchFamily="18" charset="0"/>
              </a:rPr>
              <a:t>олія </a:t>
            </a:r>
            <a:r>
              <a:rPr lang="ru-RU" sz="2000" dirty="0">
                <a:solidFill>
                  <a:schemeClr val="bg1"/>
                </a:solidFill>
                <a:latin typeface="Times New Roman" panose="02020603050405020304" pitchFamily="18" charset="0"/>
                <a:cs typeface="Times New Roman" panose="02020603050405020304" pitchFamily="18" charset="0"/>
              </a:rPr>
              <a:t>− густа, в’язка рідина, яку можна палити, намазуючи папір цигарок</a:t>
            </a:r>
            <a:endParaRPr lang="uk-UA" sz="2000" dirty="0">
              <a:solidFill>
                <a:schemeClr val="bg1"/>
              </a:solidFill>
              <a:latin typeface="Times New Roman" panose="02020603050405020304" pitchFamily="18" charset="0"/>
              <a:cs typeface="Times New Roman" panose="02020603050405020304" pitchFamily="18" charset="0"/>
            </a:endParaRPr>
          </a:p>
          <a:p>
            <a:pPr algn="ctr"/>
            <a:r>
              <a:rPr lang="uk-UA" sz="2000" b="1" dirty="0" smtClean="0">
                <a:solidFill>
                  <a:schemeClr val="bg1"/>
                </a:solidFill>
                <a:latin typeface="Times New Roman" panose="02020603050405020304" pitchFamily="18" charset="0"/>
                <a:cs typeface="Times New Roman" panose="02020603050405020304" pitchFamily="18" charset="0"/>
              </a:rPr>
              <a:t>ФОРМИ ВЖИВАННЯ</a:t>
            </a:r>
          </a:p>
          <a:p>
            <a:pPr algn="just"/>
            <a:r>
              <a:rPr lang="uk-UA" sz="2000" b="1" dirty="0" smtClean="0">
                <a:solidFill>
                  <a:schemeClr val="bg1"/>
                </a:solidFill>
                <a:latin typeface="Times New Roman" panose="02020603050405020304" pitchFamily="18" charset="0"/>
                <a:cs typeface="Times New Roman" panose="02020603050405020304" pitchFamily="18" charset="0"/>
              </a:rPr>
              <a:t> </a:t>
            </a:r>
            <a:r>
              <a:rPr lang="uk-UA" sz="2000" dirty="0">
                <a:solidFill>
                  <a:schemeClr val="bg1"/>
                </a:solidFill>
                <a:latin typeface="Times New Roman" panose="02020603050405020304" pitchFamily="18" charset="0"/>
                <a:cs typeface="Times New Roman" panose="02020603050405020304" pitchFamily="18" charset="0"/>
              </a:rPr>
              <a:t>Найчастіше вживається шляхом куріння. Як марихуану, так і гашиш, часто змішуючи з тютюном, курять у формі «самокрутки» (цигарки), або за допомогою люльки, чи водяної люльки (кальян)</a:t>
            </a:r>
            <a:endParaRPr lang="uk-UA" sz="2000" b="1" dirty="0" smtClean="0">
              <a:solidFill>
                <a:schemeClr val="bg1"/>
              </a:solidFill>
              <a:latin typeface="Times New Roman" panose="02020603050405020304" pitchFamily="18" charset="0"/>
              <a:cs typeface="Times New Roman" panose="02020603050405020304" pitchFamily="18" charset="0"/>
            </a:endParaRPr>
          </a:p>
          <a:p>
            <a:endParaRPr lang="uk-UA" dirty="0">
              <a:solidFill>
                <a:schemeClr val="bg1"/>
              </a:solidFill>
              <a:latin typeface="Times New Roman" panose="02020603050405020304" pitchFamily="18" charset="0"/>
              <a:cs typeface="Times New Roman" panose="02020603050405020304" pitchFamily="18" charset="0"/>
            </a:endParaRPr>
          </a:p>
        </p:txBody>
      </p:sp>
      <p:pic>
        <p:nvPicPr>
          <p:cNvPr id="5" name="Рисунок 4" descr="C:\Users\e011172khy\AppData\Local\Microsoft\Windows\INetCache\Content.MSO\6A7D97ED.tmp"/>
          <p:cNvPicPr/>
          <p:nvPr/>
        </p:nvPicPr>
        <p:blipFill>
          <a:blip r:embed="rId2">
            <a:extLst>
              <a:ext uri="{28A0092B-C50C-407E-A947-70E740481C1C}">
                <a14:useLocalDpi xmlns:a14="http://schemas.microsoft.com/office/drawing/2010/main" val="0"/>
              </a:ext>
            </a:extLst>
          </a:blip>
          <a:srcRect/>
          <a:stretch>
            <a:fillRect/>
          </a:stretch>
        </p:blipFill>
        <p:spPr bwMode="auto">
          <a:xfrm>
            <a:off x="241945" y="4815352"/>
            <a:ext cx="3774330" cy="1909392"/>
          </a:xfrm>
          <a:prstGeom prst="rect">
            <a:avLst/>
          </a:prstGeom>
          <a:noFill/>
          <a:ln>
            <a:noFill/>
          </a:ln>
          <a:effectLst>
            <a:glow rad="228600">
              <a:schemeClr val="accent1">
                <a:satMod val="175000"/>
                <a:alpha val="40000"/>
              </a:schemeClr>
            </a:glow>
          </a:effectLst>
        </p:spPr>
      </p:pic>
      <p:pic>
        <p:nvPicPr>
          <p:cNvPr id="6" name="Рисунок 5" descr="C:\Users\e011172khy\AppData\Local\Microsoft\Windows\INetCache\Content.MSO\3907797F.tmp"/>
          <p:cNvPicPr/>
          <p:nvPr/>
        </p:nvPicPr>
        <p:blipFill>
          <a:blip r:embed="rId3">
            <a:extLst>
              <a:ext uri="{28A0092B-C50C-407E-A947-70E740481C1C}">
                <a14:useLocalDpi xmlns:a14="http://schemas.microsoft.com/office/drawing/2010/main" val="0"/>
              </a:ext>
            </a:extLst>
          </a:blip>
          <a:srcRect/>
          <a:stretch>
            <a:fillRect/>
          </a:stretch>
        </p:blipFill>
        <p:spPr bwMode="auto">
          <a:xfrm>
            <a:off x="4445166" y="4795576"/>
            <a:ext cx="3534122" cy="1909392"/>
          </a:xfrm>
          <a:prstGeom prst="rect">
            <a:avLst/>
          </a:prstGeom>
          <a:noFill/>
          <a:ln>
            <a:noFill/>
          </a:ln>
          <a:effectLst>
            <a:glow rad="228600">
              <a:schemeClr val="accent4">
                <a:satMod val="175000"/>
                <a:alpha val="40000"/>
              </a:schemeClr>
            </a:glow>
          </a:effectLst>
        </p:spPr>
      </p:pic>
      <p:pic>
        <p:nvPicPr>
          <p:cNvPr id="4100" name="Picture 4" descr="Легалізація канабісу в Україні - чому це потрібно - новини"/>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54555" y="4815352"/>
            <a:ext cx="3601986" cy="1889616"/>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666149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кутник 3"/>
          <p:cNvSpPr/>
          <p:nvPr/>
        </p:nvSpPr>
        <p:spPr>
          <a:xfrm>
            <a:off x="9105090" y="6365142"/>
            <a:ext cx="4539243"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2" name="Прямокутник 1"/>
          <p:cNvSpPr/>
          <p:nvPr/>
        </p:nvSpPr>
        <p:spPr>
          <a:xfrm>
            <a:off x="226981" y="181398"/>
            <a:ext cx="3197155" cy="6001643"/>
          </a:xfrm>
          <a:prstGeom prst="rect">
            <a:avLst/>
          </a:prstGeom>
          <a:solidFill>
            <a:schemeClr val="accent4"/>
          </a:solidFill>
          <a:effectLst>
            <a:glow rad="228600">
              <a:schemeClr val="accent3">
                <a:satMod val="175000"/>
                <a:alpha val="40000"/>
              </a:schemeClr>
            </a:glow>
          </a:effectLst>
        </p:spPr>
        <p:txBody>
          <a:bodyPr wrap="square">
            <a:spAutoFit/>
          </a:bodyPr>
          <a:lstStyle/>
          <a:p>
            <a:r>
              <a:rPr lang="uk-UA" sz="1600" b="1" dirty="0" smtClean="0">
                <a:solidFill>
                  <a:schemeClr val="bg1"/>
                </a:solidFill>
                <a:latin typeface="Times New Roman" panose="02020603050405020304" pitchFamily="18" charset="0"/>
                <a:cs typeface="Times New Roman" panose="02020603050405020304" pitchFamily="18" charset="0"/>
              </a:rPr>
              <a:t>ВПЛИВ НА ОРГАНІЗМ</a:t>
            </a:r>
          </a:p>
          <a:p>
            <a:r>
              <a:rPr lang="uk-UA" sz="1600" dirty="0" smtClean="0">
                <a:solidFill>
                  <a:schemeClr val="bg1"/>
                </a:solidFill>
                <a:latin typeface="Times New Roman" panose="02020603050405020304" pitchFamily="18" charset="0"/>
                <a:cs typeface="Times New Roman" panose="02020603050405020304" pitchFamily="18" charset="0"/>
              </a:rPr>
              <a:t>Дим</a:t>
            </a:r>
            <a:r>
              <a:rPr lang="uk-UA" sz="1600" dirty="0">
                <a:solidFill>
                  <a:schemeClr val="bg1"/>
                </a:solidFill>
                <a:latin typeface="Times New Roman" panose="02020603050405020304" pitchFamily="18" charset="0"/>
                <a:cs typeface="Times New Roman" panose="02020603050405020304" pitchFamily="18" charset="0"/>
              </a:rPr>
              <a:t>, що потрапив до організму, а з ним і його активні інгредієнти потрапляють через дихальні шляхи в кровообіг, а з кров’ю до мозку. Коноплі містять близько 400 різних хімічних речовин, з яких найважливішими є ТГК (дельта-9-тетрагідроканнабінол). </a:t>
            </a:r>
            <a:endParaRPr lang="uk-UA" sz="1600" dirty="0" smtClean="0">
              <a:solidFill>
                <a:schemeClr val="bg1"/>
              </a:solidFill>
              <a:latin typeface="Times New Roman" panose="02020603050405020304" pitchFamily="18" charset="0"/>
              <a:cs typeface="Times New Roman" panose="02020603050405020304" pitchFamily="18" charset="0"/>
            </a:endParaRPr>
          </a:p>
          <a:p>
            <a:r>
              <a:rPr lang="uk-UA" sz="1600" dirty="0" smtClean="0">
                <a:solidFill>
                  <a:schemeClr val="bg1"/>
                </a:solidFill>
                <a:latin typeface="Times New Roman" panose="02020603050405020304" pitchFamily="18" charset="0"/>
                <a:cs typeface="Times New Roman" panose="02020603050405020304" pitchFamily="18" charset="0"/>
              </a:rPr>
              <a:t>• </a:t>
            </a:r>
            <a:r>
              <a:rPr lang="uk-UA" sz="1600" dirty="0">
                <a:solidFill>
                  <a:schemeClr val="bg1"/>
                </a:solidFill>
                <a:latin typeface="Times New Roman" panose="02020603050405020304" pitchFamily="18" charset="0"/>
                <a:cs typeface="Times New Roman" panose="02020603050405020304" pitchFamily="18" charset="0"/>
              </a:rPr>
              <a:t>Відчуття, пов’язані з вживанням конопель залежать від концентрації ТГК, дози, рис характеру, ТГК, дози, рис характеру, індивідуальної схильності даної людини, емоційного стану у момент вживання. </a:t>
            </a:r>
            <a:endParaRPr lang="uk-UA" sz="1600" dirty="0" smtClean="0">
              <a:solidFill>
                <a:schemeClr val="bg1"/>
              </a:solidFill>
              <a:latin typeface="Times New Roman" panose="02020603050405020304" pitchFamily="18" charset="0"/>
              <a:cs typeface="Times New Roman" panose="02020603050405020304" pitchFamily="18" charset="0"/>
            </a:endParaRPr>
          </a:p>
          <a:p>
            <a:r>
              <a:rPr lang="uk-UA" sz="1600" dirty="0" smtClean="0">
                <a:solidFill>
                  <a:schemeClr val="bg1"/>
                </a:solidFill>
                <a:latin typeface="Times New Roman" panose="02020603050405020304" pitchFamily="18" charset="0"/>
                <a:cs typeface="Times New Roman" panose="02020603050405020304" pitchFamily="18" charset="0"/>
              </a:rPr>
              <a:t>• </a:t>
            </a:r>
            <a:r>
              <a:rPr lang="uk-UA" sz="1600" dirty="0">
                <a:solidFill>
                  <a:schemeClr val="bg1"/>
                </a:solidFill>
                <a:latin typeface="Times New Roman" panose="02020603050405020304" pitchFamily="18" charset="0"/>
                <a:cs typeface="Times New Roman" panose="02020603050405020304" pitchFamily="18" charset="0"/>
              </a:rPr>
              <a:t>Безпосереднім ефектом куріння є розслаблення, легка ейфорія, поліпшення настрою, аж до веселощів і відчуття, що час пливе повільніше. Більші дози спричиняють дезорієнтацію, неспокій, паніку і галюцинації. </a:t>
            </a:r>
            <a:endParaRPr lang="uk-UA" sz="1600" dirty="0" smtClean="0">
              <a:solidFill>
                <a:schemeClr val="bg1"/>
              </a:solidFill>
              <a:latin typeface="Times New Roman" panose="02020603050405020304" pitchFamily="18" charset="0"/>
              <a:cs typeface="Times New Roman" panose="02020603050405020304" pitchFamily="18" charset="0"/>
            </a:endParaRPr>
          </a:p>
        </p:txBody>
      </p:sp>
      <p:sp>
        <p:nvSpPr>
          <p:cNvPr id="3" name="Прямокутник 2"/>
          <p:cNvSpPr/>
          <p:nvPr/>
        </p:nvSpPr>
        <p:spPr>
          <a:xfrm>
            <a:off x="3871609" y="1303108"/>
            <a:ext cx="2889114" cy="3539430"/>
          </a:xfrm>
          <a:prstGeom prst="rect">
            <a:avLst/>
          </a:prstGeom>
          <a:solidFill>
            <a:schemeClr val="accent2"/>
          </a:solidFill>
          <a:effectLst>
            <a:glow rad="228600">
              <a:schemeClr val="accent1">
                <a:satMod val="175000"/>
                <a:alpha val="40000"/>
              </a:schemeClr>
            </a:glow>
          </a:effectLst>
        </p:spPr>
        <p:txBody>
          <a:bodyPr wrap="square">
            <a:spAutoFit/>
          </a:bodyPr>
          <a:lstStyle/>
          <a:p>
            <a:pPr algn="ctr"/>
            <a:r>
              <a:rPr lang="uk-UA" sz="1600" b="1" dirty="0" smtClean="0">
                <a:solidFill>
                  <a:schemeClr val="bg1"/>
                </a:solidFill>
                <a:latin typeface="Times New Roman" panose="02020603050405020304" pitchFamily="18" charset="0"/>
                <a:cs typeface="Times New Roman" panose="02020603050405020304" pitchFamily="18" charset="0"/>
              </a:rPr>
              <a:t>ОЗНАКИ ВЖИВАННЯ</a:t>
            </a:r>
          </a:p>
          <a:p>
            <a:r>
              <a:rPr lang="uk-UA" sz="1600" dirty="0" smtClean="0">
                <a:solidFill>
                  <a:schemeClr val="bg1"/>
                </a:solidFill>
                <a:latin typeface="Times New Roman" panose="02020603050405020304" pitchFamily="18" charset="0"/>
                <a:cs typeface="Times New Roman" panose="02020603050405020304" pitchFamily="18" charset="0"/>
              </a:rPr>
              <a:t>• </a:t>
            </a:r>
            <a:r>
              <a:rPr lang="uk-UA" sz="1600" dirty="0">
                <a:solidFill>
                  <a:schemeClr val="bg1"/>
                </a:solidFill>
                <a:latin typeface="Times New Roman" panose="02020603050405020304" pitchFamily="18" charset="0"/>
                <a:cs typeface="Times New Roman" panose="02020603050405020304" pitchFamily="18" charset="0"/>
              </a:rPr>
              <a:t>Запах горілого листя, солодкуватий запах подиху, волосся, одягу. </a:t>
            </a:r>
            <a:endParaRPr lang="uk-UA" sz="1600" dirty="0" smtClean="0">
              <a:solidFill>
                <a:schemeClr val="bg1"/>
              </a:solidFill>
              <a:latin typeface="Times New Roman" panose="02020603050405020304" pitchFamily="18" charset="0"/>
              <a:cs typeface="Times New Roman" panose="02020603050405020304" pitchFamily="18" charset="0"/>
            </a:endParaRPr>
          </a:p>
          <a:p>
            <a:r>
              <a:rPr lang="uk-UA" sz="1600" dirty="0" smtClean="0">
                <a:solidFill>
                  <a:schemeClr val="bg1"/>
                </a:solidFill>
                <a:latin typeface="Times New Roman" panose="02020603050405020304" pitchFamily="18" charset="0"/>
                <a:cs typeface="Times New Roman" panose="02020603050405020304" pitchFamily="18" charset="0"/>
              </a:rPr>
              <a:t>Балакучість</a:t>
            </a:r>
            <a:r>
              <a:rPr lang="uk-UA" sz="1600" dirty="0">
                <a:solidFill>
                  <a:schemeClr val="bg1"/>
                </a:solidFill>
                <a:latin typeface="Times New Roman" panose="02020603050405020304" pitchFamily="18" charset="0"/>
                <a:cs typeface="Times New Roman" panose="02020603050405020304" pitchFamily="18" charset="0"/>
              </a:rPr>
              <a:t>, напади сміху, хихикання. </a:t>
            </a:r>
            <a:endParaRPr lang="uk-UA" sz="1600" dirty="0" smtClean="0">
              <a:solidFill>
                <a:schemeClr val="bg1"/>
              </a:solidFill>
              <a:latin typeface="Times New Roman" panose="02020603050405020304" pitchFamily="18" charset="0"/>
              <a:cs typeface="Times New Roman" panose="02020603050405020304" pitchFamily="18" charset="0"/>
            </a:endParaRPr>
          </a:p>
          <a:p>
            <a:r>
              <a:rPr lang="uk-UA" sz="1600" dirty="0" smtClean="0">
                <a:solidFill>
                  <a:schemeClr val="bg1"/>
                </a:solidFill>
                <a:latin typeface="Times New Roman" panose="02020603050405020304" pitchFamily="18" charset="0"/>
                <a:cs typeface="Times New Roman" panose="02020603050405020304" pitchFamily="18" charset="0"/>
              </a:rPr>
              <a:t>• </a:t>
            </a:r>
            <a:r>
              <a:rPr lang="uk-UA" sz="1600" dirty="0">
                <a:solidFill>
                  <a:schemeClr val="bg1"/>
                </a:solidFill>
                <a:latin typeface="Times New Roman" panose="02020603050405020304" pitchFamily="18" charset="0"/>
                <a:cs typeface="Times New Roman" panose="02020603050405020304" pitchFamily="18" charset="0"/>
              </a:rPr>
              <a:t>Почервоніння очей, кашель, сухість у роті. </a:t>
            </a:r>
            <a:endParaRPr lang="uk-UA" sz="1600" dirty="0" smtClean="0">
              <a:solidFill>
                <a:schemeClr val="bg1"/>
              </a:solidFill>
              <a:latin typeface="Times New Roman" panose="02020603050405020304" pitchFamily="18" charset="0"/>
              <a:cs typeface="Times New Roman" panose="02020603050405020304" pitchFamily="18" charset="0"/>
            </a:endParaRPr>
          </a:p>
          <a:p>
            <a:r>
              <a:rPr lang="uk-UA" sz="1600" dirty="0" smtClean="0">
                <a:solidFill>
                  <a:schemeClr val="bg1"/>
                </a:solidFill>
                <a:latin typeface="Times New Roman" panose="02020603050405020304" pitchFamily="18" charset="0"/>
                <a:cs typeface="Times New Roman" panose="02020603050405020304" pitchFamily="18" charset="0"/>
              </a:rPr>
              <a:t>• </a:t>
            </a:r>
            <a:r>
              <a:rPr lang="uk-UA" sz="1600" dirty="0">
                <a:solidFill>
                  <a:schemeClr val="bg1"/>
                </a:solidFill>
                <a:latin typeface="Times New Roman" panose="02020603050405020304" pitchFamily="18" charset="0"/>
                <a:cs typeface="Times New Roman" panose="02020603050405020304" pitchFamily="18" charset="0"/>
              </a:rPr>
              <a:t>Підвищений апетит, потяг до солодощів. • Порушення координації рухів і просторової орієнтації. • Підвищений кров’яний тиск і прискорене серцебиття.</a:t>
            </a:r>
          </a:p>
        </p:txBody>
      </p:sp>
      <p:sp>
        <p:nvSpPr>
          <p:cNvPr id="5" name="Прямокутник 4"/>
          <p:cNvSpPr/>
          <p:nvPr/>
        </p:nvSpPr>
        <p:spPr>
          <a:xfrm>
            <a:off x="7120647" y="278675"/>
            <a:ext cx="4698458" cy="6247864"/>
          </a:xfrm>
          <a:prstGeom prst="rect">
            <a:avLst/>
          </a:prstGeom>
          <a:solidFill>
            <a:schemeClr val="accent1"/>
          </a:solidFill>
          <a:effectLst>
            <a:glow rad="228600">
              <a:schemeClr val="accent1">
                <a:satMod val="175000"/>
                <a:alpha val="40000"/>
              </a:schemeClr>
            </a:glow>
          </a:effectLst>
        </p:spPr>
        <p:txBody>
          <a:bodyPr wrap="square">
            <a:spAutoFit/>
          </a:bodyPr>
          <a:lstStyle/>
          <a:p>
            <a:pPr algn="ctr"/>
            <a:r>
              <a:rPr lang="uk-UA" sz="1600" b="1" dirty="0" smtClean="0">
                <a:solidFill>
                  <a:schemeClr val="bg1"/>
                </a:solidFill>
                <a:latin typeface="Times New Roman" panose="02020603050405020304" pitchFamily="18" charset="0"/>
                <a:cs typeface="Times New Roman" panose="02020603050405020304" pitchFamily="18" charset="0"/>
              </a:rPr>
              <a:t>НАСЛІДКИ ВЖИВАННЯ </a:t>
            </a:r>
          </a:p>
          <a:p>
            <a:r>
              <a:rPr lang="uk-UA" sz="1600" dirty="0" smtClean="0">
                <a:solidFill>
                  <a:schemeClr val="bg1"/>
                </a:solidFill>
                <a:latin typeface="Times New Roman" panose="02020603050405020304" pitchFamily="18" charset="0"/>
                <a:cs typeface="Times New Roman" panose="02020603050405020304" pitchFamily="18" charset="0"/>
              </a:rPr>
              <a:t>      Вміст </a:t>
            </a:r>
            <a:r>
              <a:rPr lang="uk-UA" sz="1600" dirty="0">
                <a:solidFill>
                  <a:schemeClr val="bg1"/>
                </a:solidFill>
                <a:latin typeface="Times New Roman" panose="02020603050405020304" pitchFamily="18" charset="0"/>
                <a:cs typeface="Times New Roman" panose="02020603050405020304" pitchFamily="18" charset="0"/>
              </a:rPr>
              <a:t>ракотворних </a:t>
            </a:r>
            <a:r>
              <a:rPr lang="uk-UA" sz="1600" dirty="0" smtClean="0">
                <a:solidFill>
                  <a:schemeClr val="bg1"/>
                </a:solidFill>
                <a:latin typeface="Times New Roman" panose="02020603050405020304" pitchFamily="18" charset="0"/>
                <a:cs typeface="Times New Roman" panose="02020603050405020304" pitchFamily="18" charset="0"/>
              </a:rPr>
              <a:t>речовин. Дим </a:t>
            </a:r>
            <a:r>
              <a:rPr lang="uk-UA" sz="1600" dirty="0">
                <a:solidFill>
                  <a:schemeClr val="bg1"/>
                </a:solidFill>
                <a:latin typeface="Times New Roman" panose="02020603050405020304" pitchFamily="18" charset="0"/>
                <a:cs typeface="Times New Roman" panose="02020603050405020304" pitchFamily="18" charset="0"/>
              </a:rPr>
              <a:t>марихуани діє на складові дихальної системи (носа, бронхів, легенів), що викликають запалення горла і носа, постійний кашель, бронхіт, емфізему легенів. В</a:t>
            </a:r>
            <a:r>
              <a:rPr lang="uk-UA" sz="1600" dirty="0" smtClean="0">
                <a:solidFill>
                  <a:schemeClr val="bg1"/>
                </a:solidFill>
                <a:latin typeface="Times New Roman" panose="02020603050405020304" pitchFamily="18" charset="0"/>
                <a:cs typeface="Times New Roman" panose="02020603050405020304" pitchFamily="18" charset="0"/>
              </a:rPr>
              <a:t>икликає </a:t>
            </a:r>
            <a:r>
              <a:rPr lang="uk-UA" sz="1600" dirty="0">
                <a:solidFill>
                  <a:schemeClr val="bg1"/>
                </a:solidFill>
                <a:latin typeface="Times New Roman" panose="02020603050405020304" pitchFamily="18" charset="0"/>
                <a:cs typeface="Times New Roman" panose="02020603050405020304" pitchFamily="18" charset="0"/>
              </a:rPr>
              <a:t>сильну психологічну залежність. Довготривале вживання погіршує пам’ять і концентрацію, викликає труднощі у навчанні, сприйнятті і засвоєнні нової інформації. У результаті тривалого вживання наступає так званий синдром амотиваційний, коли притихає потреба в досягненні своїх цілей у житті і нічого не хочеться робити. Оскільки притуплюється мислення, а також порушується рухова координація, сповільненою є реакція і здатність правильно оцінювати ситуацію, що збільшує ризик автомобільних аварій. </a:t>
            </a:r>
            <a:endParaRPr lang="uk-UA" sz="1600" dirty="0" smtClean="0">
              <a:solidFill>
                <a:schemeClr val="bg1"/>
              </a:solidFill>
              <a:latin typeface="Times New Roman" panose="02020603050405020304" pitchFamily="18" charset="0"/>
              <a:cs typeface="Times New Roman" panose="02020603050405020304" pitchFamily="18" charset="0"/>
            </a:endParaRPr>
          </a:p>
          <a:p>
            <a:r>
              <a:rPr lang="uk-UA" sz="1600" dirty="0">
                <a:solidFill>
                  <a:schemeClr val="bg1"/>
                </a:solidFill>
                <a:latin typeface="Times New Roman" panose="02020603050405020304" pitchFamily="18" charset="0"/>
                <a:cs typeface="Times New Roman" panose="02020603050405020304" pitchFamily="18" charset="0"/>
              </a:rPr>
              <a:t> </a:t>
            </a:r>
            <a:r>
              <a:rPr lang="uk-UA" sz="1600" dirty="0" smtClean="0">
                <a:solidFill>
                  <a:schemeClr val="bg1"/>
                </a:solidFill>
                <a:latin typeface="Times New Roman" panose="02020603050405020304" pitchFamily="18" charset="0"/>
                <a:cs typeface="Times New Roman" panose="02020603050405020304" pitchFamily="18" charset="0"/>
              </a:rPr>
              <a:t>     Після </a:t>
            </a:r>
            <a:r>
              <a:rPr lang="uk-UA" sz="1600" dirty="0">
                <a:solidFill>
                  <a:schemeClr val="bg1"/>
                </a:solidFill>
                <a:latin typeface="Times New Roman" panose="02020603050405020304" pitchFamily="18" charset="0"/>
                <a:cs typeface="Times New Roman" panose="02020603050405020304" pitchFamily="18" charset="0"/>
              </a:rPr>
              <a:t>припинення куріння марихуани з’являється абстинентний синдром: постійна роздратованість, погіршення апетиту, сонливість або безсоння, головні болі, напади лихоманки, втрата бажання жити, зниження життєвої активності, пригнічений настрій, порушення відчуття задоволення − все здається менш привабливим. </a:t>
            </a:r>
          </a:p>
        </p:txBody>
      </p:sp>
    </p:spTree>
    <p:extLst>
      <p:ext uri="{BB962C8B-B14F-4D97-AF65-F5344CB8AC3E}">
        <p14:creationId xmlns:p14="http://schemas.microsoft.com/office/powerpoint/2010/main" val="168250405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кутник 3"/>
          <p:cNvSpPr/>
          <p:nvPr/>
        </p:nvSpPr>
        <p:spPr>
          <a:xfrm>
            <a:off x="9105090" y="6365142"/>
            <a:ext cx="4539243"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5" name="Прямокутник 4"/>
          <p:cNvSpPr/>
          <p:nvPr/>
        </p:nvSpPr>
        <p:spPr>
          <a:xfrm>
            <a:off x="509081" y="399632"/>
            <a:ext cx="11271115" cy="4062651"/>
          </a:xfrm>
          <a:prstGeom prst="rect">
            <a:avLst/>
          </a:prstGeom>
          <a:solidFill>
            <a:schemeClr val="accent6"/>
          </a:solidFill>
        </p:spPr>
        <p:txBody>
          <a:bodyPr wrap="square">
            <a:spAutoFit/>
          </a:bodyPr>
          <a:lstStyle/>
          <a:p>
            <a:pPr algn="ctr"/>
            <a:r>
              <a:rPr lang="uk-UA" sz="2400" b="1" dirty="0" smtClean="0">
                <a:solidFill>
                  <a:srgbClr val="FFFF00"/>
                </a:solidFill>
                <a:latin typeface="Times New Roman" panose="02020603050405020304" pitchFamily="18" charset="0"/>
                <a:cs typeface="Times New Roman" panose="02020603050405020304" pitchFamily="18" charset="0"/>
              </a:rPr>
              <a:t>СТИМУЛЯТОРИ </a:t>
            </a:r>
          </a:p>
          <a:p>
            <a:pPr algn="ctr"/>
            <a:r>
              <a:rPr lang="uk-UA" b="1" dirty="0" smtClean="0">
                <a:solidFill>
                  <a:srgbClr val="FFFF00"/>
                </a:solidFill>
                <a:latin typeface="Times New Roman" panose="02020603050405020304" pitchFamily="18" charset="0"/>
                <a:cs typeface="Times New Roman" panose="02020603050405020304" pitchFamily="18" charset="0"/>
              </a:rPr>
              <a:t>     АМФЕТАМІН МЕТАМФЕНАМІН КОКАЇН ЕКСТАЗІ</a:t>
            </a:r>
          </a:p>
          <a:p>
            <a:pPr algn="ctr"/>
            <a:r>
              <a:rPr lang="uk-UA" b="1" dirty="0" smtClean="0">
                <a:solidFill>
                  <a:schemeClr val="bg1"/>
                </a:solidFill>
                <a:latin typeface="Times New Roman" panose="02020603050405020304" pitchFamily="18" charset="0"/>
                <a:cs typeface="Times New Roman" panose="02020603050405020304" pitchFamily="18" charset="0"/>
              </a:rPr>
              <a:t>АМФЕТАМІН</a:t>
            </a:r>
          </a:p>
          <a:p>
            <a:pPr algn="ctr"/>
            <a:r>
              <a:rPr lang="uk-UA" b="1" dirty="0" smtClean="0">
                <a:solidFill>
                  <a:schemeClr val="bg1"/>
                </a:solidFill>
                <a:latin typeface="Times New Roman" panose="02020603050405020304" pitchFamily="18" charset="0"/>
                <a:cs typeface="Times New Roman" panose="02020603050405020304" pitchFamily="18" charset="0"/>
              </a:rPr>
              <a:t>ФОРМИ </a:t>
            </a:r>
            <a:r>
              <a:rPr lang="uk-UA" b="1" dirty="0">
                <a:solidFill>
                  <a:schemeClr val="bg1"/>
                </a:solidFill>
                <a:latin typeface="Times New Roman" panose="02020603050405020304" pitchFamily="18" charset="0"/>
                <a:cs typeface="Times New Roman" panose="02020603050405020304" pitchFamily="18" charset="0"/>
              </a:rPr>
              <a:t>ІСНУВАННЯ </a:t>
            </a:r>
          </a:p>
          <a:p>
            <a:pPr algn="just"/>
            <a:r>
              <a:rPr lang="uk-UA" dirty="0" smtClean="0">
                <a:solidFill>
                  <a:schemeClr val="bg1"/>
                </a:solidFill>
                <a:latin typeface="Times New Roman" panose="02020603050405020304" pitchFamily="18" charset="0"/>
                <a:cs typeface="Times New Roman" panose="02020603050405020304" pitchFamily="18" charset="0"/>
              </a:rPr>
              <a:t>     На </a:t>
            </a:r>
            <a:r>
              <a:rPr lang="uk-UA" dirty="0">
                <a:solidFill>
                  <a:schemeClr val="bg1"/>
                </a:solidFill>
                <a:latin typeface="Times New Roman" panose="02020603050405020304" pitchFamily="18" charset="0"/>
                <a:cs typeface="Times New Roman" panose="02020603050405020304" pitchFamily="18" charset="0"/>
              </a:rPr>
              <a:t>нелегальному ринку найчастіше амфетамін є доступним у вигляді порошку, який не має запаху, з гірко-терпким смаком, біло-бежевого кольору (залежно від очищення і вжитих при виробництві складників). Нелегальне виробництво амфетаміну показує низький рівень чистоти (6–10%), оскільки перемішується з іншими речовинами, що мають такий же вигляд (пудра, глюкоза, порошкове молоко чи навіть стрихнін). Також виступає у формі білих чи забарвлених в рожевий колір таблеток, або кристаликів.</a:t>
            </a:r>
            <a:r>
              <a:rPr lang="uk-UA" dirty="0" smtClean="0">
                <a:solidFill>
                  <a:schemeClr val="bg1"/>
                </a:solidFill>
                <a:latin typeface="Times New Roman" panose="02020603050405020304" pitchFamily="18" charset="0"/>
                <a:cs typeface="Times New Roman" panose="02020603050405020304" pitchFamily="18" charset="0"/>
              </a:rPr>
              <a:t> </a:t>
            </a:r>
          </a:p>
          <a:p>
            <a:pPr algn="ctr"/>
            <a:r>
              <a:rPr lang="uk-UA" b="1" dirty="0">
                <a:solidFill>
                  <a:schemeClr val="bg1"/>
                </a:solidFill>
                <a:latin typeface="Times New Roman" panose="02020603050405020304" pitchFamily="18" charset="0"/>
                <a:cs typeface="Times New Roman" panose="02020603050405020304" pitchFamily="18" charset="0"/>
              </a:rPr>
              <a:t>ФОРМИ </a:t>
            </a:r>
            <a:r>
              <a:rPr lang="uk-UA" b="1" dirty="0" smtClean="0">
                <a:solidFill>
                  <a:schemeClr val="bg1"/>
                </a:solidFill>
                <a:latin typeface="Times New Roman" panose="02020603050405020304" pitchFamily="18" charset="0"/>
                <a:cs typeface="Times New Roman" panose="02020603050405020304" pitchFamily="18" charset="0"/>
              </a:rPr>
              <a:t>ВЖИВАННЯ</a:t>
            </a:r>
          </a:p>
          <a:p>
            <a:pPr algn="just"/>
            <a:r>
              <a:rPr lang="uk-UA" dirty="0" smtClean="0">
                <a:solidFill>
                  <a:schemeClr val="bg1"/>
                </a:solidFill>
                <a:latin typeface="Times New Roman" panose="02020603050405020304" pitchFamily="18" charset="0"/>
                <a:cs typeface="Times New Roman" panose="02020603050405020304" pitchFamily="18" charset="0"/>
              </a:rPr>
              <a:t>     Приймається</a:t>
            </a:r>
            <a:r>
              <a:rPr lang="ru-RU" dirty="0" smtClean="0">
                <a:solidFill>
                  <a:schemeClr val="bg1"/>
                </a:solidFill>
                <a:latin typeface="Times New Roman" panose="02020603050405020304" pitchFamily="18" charset="0"/>
                <a:cs typeface="Times New Roman" panose="02020603050405020304" pitchFamily="18" charset="0"/>
              </a:rPr>
              <a:t> </a:t>
            </a:r>
            <a:r>
              <a:rPr lang="ru-RU" dirty="0">
                <a:solidFill>
                  <a:schemeClr val="bg1"/>
                </a:solidFill>
                <a:latin typeface="Times New Roman" panose="02020603050405020304" pitchFamily="18" charset="0"/>
                <a:cs typeface="Times New Roman" panose="02020603050405020304" pitchFamily="18" charset="0"/>
              </a:rPr>
              <a:t>внутрішньовенно, перорально і втягуючи через ніс. Також можна втирати пальцем всередину ротової порожнини чи додавати до напоїв. Чим безпосередніша форма введення речовини до організму (дозами, куріння), тим швидша дія.</a:t>
            </a:r>
            <a:endParaRPr lang="uk-UA" b="1" dirty="0">
              <a:solidFill>
                <a:schemeClr val="bg1"/>
              </a:solidFill>
              <a:latin typeface="Times New Roman" panose="02020603050405020304" pitchFamily="18" charset="0"/>
              <a:cs typeface="Times New Roman" panose="02020603050405020304" pitchFamily="18" charset="0"/>
            </a:endParaRPr>
          </a:p>
          <a:p>
            <a:pPr algn="just"/>
            <a:endParaRPr lang="uk-UA" dirty="0">
              <a:solidFill>
                <a:schemeClr val="bg1"/>
              </a:solidFill>
              <a:latin typeface="Times New Roman" panose="02020603050405020304" pitchFamily="18" charset="0"/>
              <a:cs typeface="Times New Roman" panose="02020603050405020304" pitchFamily="18" charset="0"/>
            </a:endParaRPr>
          </a:p>
        </p:txBody>
      </p:sp>
      <p:pic>
        <p:nvPicPr>
          <p:cNvPr id="6" name="Рисунок 5" descr="Амфетамин: имитация счастливой жизни, влекущая смерть - NewLife –  наркологический центр в Киеве"/>
          <p:cNvPicPr/>
          <p:nvPr/>
        </p:nvPicPr>
        <p:blipFill>
          <a:blip r:embed="rId2">
            <a:extLst>
              <a:ext uri="{28A0092B-C50C-407E-A947-70E740481C1C}">
                <a14:useLocalDpi xmlns:a14="http://schemas.microsoft.com/office/drawing/2010/main" val="0"/>
              </a:ext>
            </a:extLst>
          </a:blip>
          <a:srcRect/>
          <a:stretch>
            <a:fillRect/>
          </a:stretch>
        </p:blipFill>
        <p:spPr bwMode="auto">
          <a:xfrm>
            <a:off x="1248697" y="4562205"/>
            <a:ext cx="9832258" cy="1802937"/>
          </a:xfrm>
          <a:prstGeom prst="rect">
            <a:avLst/>
          </a:prstGeom>
          <a:noFill/>
          <a:ln>
            <a:noFill/>
          </a:ln>
        </p:spPr>
      </p:pic>
      <p:sp>
        <p:nvSpPr>
          <p:cNvPr id="3" name="Прямокутник 2"/>
          <p:cNvSpPr/>
          <p:nvPr/>
        </p:nvSpPr>
        <p:spPr>
          <a:xfrm>
            <a:off x="700391" y="4640093"/>
            <a:ext cx="10943618" cy="486383"/>
          </a:xfrm>
          <a:prstGeom prst="rect">
            <a:avLst/>
          </a:prstGeom>
          <a:solidFill>
            <a:schemeClr val="tx1"/>
          </a:solidFill>
          <a:effectLst>
            <a:glow rad="228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b="1" dirty="0" smtClean="0">
                <a:solidFill>
                  <a:srgbClr val="002060"/>
                </a:solidFill>
                <a:latin typeface="Times New Roman" panose="02020603050405020304" pitchFamily="18" charset="0"/>
                <a:cs typeface="Times New Roman" panose="02020603050405020304" pitchFamily="18" charset="0"/>
              </a:rPr>
              <a:t>АМФЕТАМІН ІСНУЄ У 3 ВИДАХ</a:t>
            </a:r>
            <a:endParaRPr lang="uk-UA" b="1" dirty="0">
              <a:solidFill>
                <a:srgbClr val="002060"/>
              </a:solidFill>
              <a:latin typeface="Times New Roman" panose="02020603050405020304" pitchFamily="18" charset="0"/>
              <a:cs typeface="Times New Roman" panose="02020603050405020304" pitchFamily="18" charset="0"/>
            </a:endParaRPr>
          </a:p>
        </p:txBody>
      </p:sp>
      <p:sp>
        <p:nvSpPr>
          <p:cNvPr id="7" name="Прямокутник 6"/>
          <p:cNvSpPr/>
          <p:nvPr/>
        </p:nvSpPr>
        <p:spPr>
          <a:xfrm>
            <a:off x="1501720" y="5585302"/>
            <a:ext cx="2519464" cy="321013"/>
          </a:xfrm>
          <a:prstGeom prst="rect">
            <a:avLst/>
          </a:prstGeom>
          <a:solidFill>
            <a:srgbClr val="FF0000"/>
          </a:solidFill>
          <a:effectLst>
            <a:glow rad="228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smtClean="0">
                <a:solidFill>
                  <a:schemeClr val="bg1"/>
                </a:solidFill>
              </a:rPr>
              <a:t>таблетки</a:t>
            </a:r>
            <a:endParaRPr lang="uk-UA" dirty="0">
              <a:solidFill>
                <a:schemeClr val="bg1"/>
              </a:solidFill>
            </a:endParaRPr>
          </a:p>
        </p:txBody>
      </p:sp>
      <p:sp>
        <p:nvSpPr>
          <p:cNvPr id="8" name="Прямокутник 7"/>
          <p:cNvSpPr/>
          <p:nvPr/>
        </p:nvSpPr>
        <p:spPr>
          <a:xfrm>
            <a:off x="4912468" y="5585302"/>
            <a:ext cx="2519464" cy="321013"/>
          </a:xfrm>
          <a:prstGeom prst="rect">
            <a:avLst/>
          </a:prstGeom>
          <a:solidFill>
            <a:schemeClr val="tx2"/>
          </a:solidFill>
          <a:effectLst>
            <a:glow rad="228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smtClean="0">
                <a:solidFill>
                  <a:schemeClr val="bg1"/>
                </a:solidFill>
              </a:rPr>
              <a:t>порошок</a:t>
            </a:r>
            <a:endParaRPr lang="uk-UA" dirty="0">
              <a:solidFill>
                <a:schemeClr val="bg1"/>
              </a:solidFill>
            </a:endParaRPr>
          </a:p>
        </p:txBody>
      </p:sp>
      <p:sp>
        <p:nvSpPr>
          <p:cNvPr id="9" name="Прямокутник 8"/>
          <p:cNvSpPr/>
          <p:nvPr/>
        </p:nvSpPr>
        <p:spPr>
          <a:xfrm>
            <a:off x="8157113" y="5585302"/>
            <a:ext cx="2720502" cy="321013"/>
          </a:xfrm>
          <a:prstGeom prst="rect">
            <a:avLst/>
          </a:prstGeom>
          <a:solidFill>
            <a:srgbClr val="00B0F0"/>
          </a:solidFill>
          <a:effectLst>
            <a:glow rad="228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smtClean="0">
                <a:solidFill>
                  <a:schemeClr val="bg1"/>
                </a:solidFill>
              </a:rPr>
              <a:t>кристали</a:t>
            </a:r>
            <a:endParaRPr lang="uk-UA" dirty="0">
              <a:solidFill>
                <a:schemeClr val="bg1"/>
              </a:solidFill>
            </a:endParaRPr>
          </a:p>
        </p:txBody>
      </p:sp>
    </p:spTree>
    <p:extLst>
      <p:ext uri="{BB962C8B-B14F-4D97-AF65-F5344CB8AC3E}">
        <p14:creationId xmlns:p14="http://schemas.microsoft.com/office/powerpoint/2010/main" val="374490692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кутник 2"/>
          <p:cNvSpPr/>
          <p:nvPr/>
        </p:nvSpPr>
        <p:spPr>
          <a:xfrm>
            <a:off x="162132" y="352588"/>
            <a:ext cx="3060970" cy="4278094"/>
          </a:xfrm>
          <a:prstGeom prst="rect">
            <a:avLst/>
          </a:prstGeom>
          <a:solidFill>
            <a:schemeClr val="accent2">
              <a:lumMod val="40000"/>
              <a:lumOff val="60000"/>
            </a:schemeClr>
          </a:solidFill>
        </p:spPr>
        <p:txBody>
          <a:bodyPr wrap="square">
            <a:spAutoFit/>
          </a:bodyPr>
          <a:lstStyle/>
          <a:p>
            <a:r>
              <a:rPr lang="uk-UA" sz="1600" b="1" dirty="0" smtClean="0">
                <a:solidFill>
                  <a:schemeClr val="bg1"/>
                </a:solidFill>
                <a:latin typeface="Times New Roman" panose="02020603050405020304" pitchFamily="18" charset="0"/>
                <a:cs typeface="Times New Roman" panose="02020603050405020304" pitchFamily="18" charset="0"/>
              </a:rPr>
              <a:t>ОЗНАКИ ВЖИВАННЯ</a:t>
            </a:r>
          </a:p>
          <a:p>
            <a:r>
              <a:rPr lang="uk-UA" sz="1600" dirty="0">
                <a:solidFill>
                  <a:schemeClr val="bg1"/>
                </a:solidFill>
                <a:latin typeface="Times New Roman" panose="02020603050405020304" pitchFamily="18" charset="0"/>
                <a:cs typeface="Times New Roman" panose="02020603050405020304" pitchFamily="18" charset="0"/>
              </a:rPr>
              <a:t>Таблетки, капсули, білий порошок чи кристалики Маленькі целофанові мішечки із затиском, трубки, голки, шприци Розширені зіниці слабо реагують на світло Приплив енергії, балакучість, швидке дихання Підвищена рухова активність Нервовість, дратівливість, сильна агресивність Переміна настрою від ейфорії до депресії Розлад сну (безсоння, довготривалий сон) Поганий апетит, схуднення Почервоніння шкіри, висипка, втома, зомління</a:t>
            </a:r>
          </a:p>
        </p:txBody>
      </p:sp>
      <p:sp>
        <p:nvSpPr>
          <p:cNvPr id="5" name="Прямокутник 4"/>
          <p:cNvSpPr/>
          <p:nvPr/>
        </p:nvSpPr>
        <p:spPr>
          <a:xfrm>
            <a:off x="3709485" y="171912"/>
            <a:ext cx="3673808" cy="5016758"/>
          </a:xfrm>
          <a:prstGeom prst="rect">
            <a:avLst/>
          </a:prstGeom>
          <a:solidFill>
            <a:schemeClr val="accent4"/>
          </a:solidFill>
          <a:effectLst>
            <a:glow rad="228600">
              <a:schemeClr val="accent3">
                <a:satMod val="175000"/>
                <a:alpha val="40000"/>
              </a:schemeClr>
            </a:glow>
          </a:effectLst>
        </p:spPr>
        <p:txBody>
          <a:bodyPr wrap="square">
            <a:spAutoFit/>
          </a:bodyPr>
          <a:lstStyle/>
          <a:p>
            <a:r>
              <a:rPr lang="uk-UA" sz="1600" b="1" dirty="0" smtClean="0">
                <a:solidFill>
                  <a:schemeClr val="bg1"/>
                </a:solidFill>
                <a:latin typeface="Times New Roman" panose="02020603050405020304" pitchFamily="18" charset="0"/>
                <a:cs typeface="Times New Roman" panose="02020603050405020304" pitchFamily="18" charset="0"/>
              </a:rPr>
              <a:t>ВПЛИВ НА ОРГАНІЗМ</a:t>
            </a:r>
          </a:p>
          <a:p>
            <a:r>
              <a:rPr lang="uk-UA" sz="1600" dirty="0">
                <a:solidFill>
                  <a:schemeClr val="bg1"/>
                </a:solidFill>
                <a:latin typeface="Times New Roman" panose="02020603050405020304" pitchFamily="18" charset="0"/>
                <a:cs typeface="Times New Roman" panose="02020603050405020304" pitchFamily="18" charset="0"/>
              </a:rPr>
              <a:t>Амфетамін – це сильний збудник, який діє на нервову систему людини, викликаючи приплив енергії, відчуття сили і впевненості у собі. Під його впливом наступає</a:t>
            </a:r>
          </a:p>
          <a:p>
            <a:r>
              <a:rPr lang="uk-UA" sz="1600" dirty="0">
                <a:solidFill>
                  <a:schemeClr val="bg1"/>
                </a:solidFill>
                <a:latin typeface="Times New Roman" panose="02020603050405020304" pitchFamily="18" charset="0"/>
                <a:cs typeface="Times New Roman" panose="02020603050405020304" pitchFamily="18" charset="0"/>
              </a:rPr>
              <a:t> • покращення настрою, </a:t>
            </a:r>
          </a:p>
          <a:p>
            <a:r>
              <a:rPr lang="uk-UA" sz="1600" dirty="0">
                <a:solidFill>
                  <a:schemeClr val="bg1"/>
                </a:solidFill>
                <a:latin typeface="Times New Roman" panose="02020603050405020304" pitchFamily="18" charset="0"/>
                <a:cs typeface="Times New Roman" panose="02020603050405020304" pitchFamily="18" charset="0"/>
              </a:rPr>
              <a:t>• підвищення активності,</a:t>
            </a:r>
          </a:p>
          <a:p>
            <a:r>
              <a:rPr lang="uk-UA" sz="1600" dirty="0">
                <a:solidFill>
                  <a:schemeClr val="bg1"/>
                </a:solidFill>
                <a:latin typeface="Times New Roman" panose="02020603050405020304" pitchFamily="18" charset="0"/>
                <a:cs typeface="Times New Roman" panose="02020603050405020304" pitchFamily="18" charset="0"/>
              </a:rPr>
              <a:t> • відчуття фізичної і психічної стійкості. </a:t>
            </a:r>
          </a:p>
          <a:p>
            <a:r>
              <a:rPr lang="uk-UA" sz="1600" dirty="0">
                <a:solidFill>
                  <a:schemeClr val="bg1"/>
                </a:solidFill>
                <a:latin typeface="Times New Roman" panose="02020603050405020304" pitchFamily="18" charset="0"/>
                <a:cs typeface="Times New Roman" panose="02020603050405020304" pitchFamily="18" charset="0"/>
              </a:rPr>
              <a:t>Викликає  розширення зіниць,</a:t>
            </a:r>
          </a:p>
          <a:p>
            <a:r>
              <a:rPr lang="uk-UA" sz="1600" dirty="0">
                <a:solidFill>
                  <a:schemeClr val="bg1"/>
                </a:solidFill>
                <a:latin typeface="Times New Roman" panose="02020603050405020304" pitchFamily="18" charset="0"/>
                <a:cs typeface="Times New Roman" panose="02020603050405020304" pitchFamily="18" charset="0"/>
              </a:rPr>
              <a:t> • прискорене серцебиття,</a:t>
            </a:r>
          </a:p>
          <a:p>
            <a:r>
              <a:rPr lang="uk-UA" sz="1600" dirty="0">
                <a:solidFill>
                  <a:schemeClr val="bg1"/>
                </a:solidFill>
                <a:latin typeface="Times New Roman" panose="02020603050405020304" pitchFamily="18" charset="0"/>
                <a:cs typeface="Times New Roman" panose="02020603050405020304" pitchFamily="18" charset="0"/>
              </a:rPr>
              <a:t> • підвищений кров’яний тиск і пульс, </a:t>
            </a:r>
          </a:p>
          <a:p>
            <a:r>
              <a:rPr lang="uk-UA" sz="1600" dirty="0">
                <a:solidFill>
                  <a:schemeClr val="bg1"/>
                </a:solidFill>
                <a:latin typeface="Times New Roman" panose="02020603050405020304" pitchFamily="18" charset="0"/>
                <a:cs typeface="Times New Roman" panose="02020603050405020304" pitchFamily="18" charset="0"/>
              </a:rPr>
              <a:t>• запаморочення, сухість у роті, </a:t>
            </a:r>
          </a:p>
          <a:p>
            <a:r>
              <a:rPr lang="uk-UA" sz="1600" dirty="0">
                <a:solidFill>
                  <a:schemeClr val="bg1"/>
                </a:solidFill>
                <a:latin typeface="Times New Roman" panose="02020603050405020304" pitchFamily="18" charset="0"/>
                <a:cs typeface="Times New Roman" panose="02020603050405020304" pitchFamily="18" charset="0"/>
              </a:rPr>
              <a:t>• часте виділення сечі. </a:t>
            </a:r>
          </a:p>
          <a:p>
            <a:r>
              <a:rPr lang="uk-UA" sz="1600" dirty="0">
                <a:solidFill>
                  <a:schemeClr val="bg1"/>
                </a:solidFill>
                <a:latin typeface="Times New Roman" panose="02020603050405020304" pitchFamily="18" charset="0"/>
                <a:cs typeface="Times New Roman" panose="02020603050405020304" pitchFamily="18" charset="0"/>
              </a:rPr>
              <a:t>При великих дозах може виникнути значне психічне збудження, сильне потовиділення, зростає схильність до агресивної поведінки.</a:t>
            </a:r>
          </a:p>
          <a:p>
            <a:endParaRPr lang="uk-UA" sz="1600" dirty="0" smtClean="0">
              <a:solidFill>
                <a:schemeClr val="bg1"/>
              </a:solidFill>
              <a:latin typeface="Times New Roman" panose="02020603050405020304" pitchFamily="18" charset="0"/>
              <a:cs typeface="Times New Roman" panose="02020603050405020304" pitchFamily="18" charset="0"/>
            </a:endParaRPr>
          </a:p>
        </p:txBody>
      </p:sp>
      <p:sp>
        <p:nvSpPr>
          <p:cNvPr id="6" name="Прямокутник 5"/>
          <p:cNvSpPr/>
          <p:nvPr/>
        </p:nvSpPr>
        <p:spPr>
          <a:xfrm>
            <a:off x="8142052" y="332367"/>
            <a:ext cx="3365770" cy="4770537"/>
          </a:xfrm>
          <a:prstGeom prst="rect">
            <a:avLst/>
          </a:prstGeom>
          <a:solidFill>
            <a:schemeClr val="accent1"/>
          </a:solidFill>
          <a:effectLst>
            <a:glow rad="228600">
              <a:schemeClr val="accent1">
                <a:satMod val="175000"/>
                <a:alpha val="40000"/>
              </a:schemeClr>
            </a:glow>
          </a:effectLst>
        </p:spPr>
        <p:txBody>
          <a:bodyPr wrap="square">
            <a:spAutoFit/>
          </a:bodyPr>
          <a:lstStyle/>
          <a:p>
            <a:pPr algn="ctr"/>
            <a:r>
              <a:rPr lang="uk-UA" sz="1600" b="1" dirty="0" smtClean="0">
                <a:solidFill>
                  <a:schemeClr val="bg1"/>
                </a:solidFill>
                <a:latin typeface="Times New Roman" panose="02020603050405020304" pitchFamily="18" charset="0"/>
                <a:cs typeface="Times New Roman" panose="02020603050405020304" pitchFamily="18" charset="0"/>
              </a:rPr>
              <a:t>НАСЛІДКИ ВЖИВАННЯ </a:t>
            </a:r>
          </a:p>
          <a:p>
            <a:r>
              <a:rPr lang="uk-UA" sz="1600" dirty="0">
                <a:solidFill>
                  <a:schemeClr val="bg1"/>
                </a:solidFill>
                <a:latin typeface="Times New Roman" panose="02020603050405020304" pitchFamily="18" charset="0"/>
                <a:cs typeface="Times New Roman" panose="02020603050405020304" pitchFamily="18" charset="0"/>
              </a:rPr>
              <a:t>Довготривале вживання викликає психічну залежність, розвивається байдужість, з’являються психічні розлади (манія переслідування, галюцинації), анорексія призводить до схуднення. Відмова від вживання амфетаміну призводить до абстинентного синдрому, що проявляється в надмірній сонливості (сон від кількох годин до кількох днів), значному погіршенні настрою, втраті енергії, втомі, апатії, почутті неспокою, викликає відсутність почуття приємності, відсутність потягу до життя і сильне прагнення повторного вживання наркотика. Коли ознаки синдрому проходять, анорексія зберігається</a:t>
            </a:r>
          </a:p>
        </p:txBody>
      </p:sp>
      <p:sp>
        <p:nvSpPr>
          <p:cNvPr id="7" name="Прямокутник 6"/>
          <p:cNvSpPr/>
          <p:nvPr/>
        </p:nvSpPr>
        <p:spPr>
          <a:xfrm>
            <a:off x="256161" y="5349302"/>
            <a:ext cx="11835320" cy="1384995"/>
          </a:xfrm>
          <a:prstGeom prst="rect">
            <a:avLst/>
          </a:prstGeom>
          <a:solidFill>
            <a:srgbClr val="FF0000"/>
          </a:solidFill>
        </p:spPr>
        <p:txBody>
          <a:bodyPr wrap="square">
            <a:spAutoFit/>
          </a:bodyPr>
          <a:lstStyle/>
          <a:p>
            <a:r>
              <a:rPr lang="uk-UA" sz="1400" b="1" dirty="0" smtClean="0">
                <a:solidFill>
                  <a:srgbClr val="FFFF00"/>
                </a:solidFill>
                <a:latin typeface="Times New Roman" panose="02020603050405020304" pitchFamily="18" charset="0"/>
                <a:cs typeface="Times New Roman" panose="02020603050405020304" pitchFamily="18" charset="0"/>
              </a:rPr>
              <a:t>НЕБЕЗПЕКА</a:t>
            </a:r>
          </a:p>
          <a:p>
            <a:r>
              <a:rPr lang="uk-UA" sz="1400" dirty="0" smtClean="0">
                <a:solidFill>
                  <a:srgbClr val="FFFF00"/>
                </a:solidFill>
                <a:latin typeface="Times New Roman" panose="02020603050405020304" pitchFamily="18" charset="0"/>
                <a:cs typeface="Times New Roman" panose="02020603050405020304" pitchFamily="18" charset="0"/>
              </a:rPr>
              <a:t>Великі </a:t>
            </a:r>
            <a:r>
              <a:rPr lang="uk-UA" sz="1400" dirty="0">
                <a:solidFill>
                  <a:srgbClr val="FFFF00"/>
                </a:solidFill>
                <a:latin typeface="Times New Roman" panose="02020603050405020304" pitchFamily="18" charset="0"/>
                <a:cs typeface="Times New Roman" panose="02020603050405020304" pitchFamily="18" charset="0"/>
              </a:rPr>
              <a:t>дози можуть призвести до перевантаженості організму, що є загрозою для життя. Збільшення кількості доз призводить до таких наслідків як прискорене серцебиття і пульс, високий кров’яний тиск, що може викликати серцеву недостатність і крововилив у мозок. Також може виникнути ниркова недостатність внаслідок дуже високої температури тіла. Амфетамін в порівнянні з екстазі (речовина, яка вживається під час вечірок) є дуже небезпечним через те, що ці два наркотики призводять до прискореного серцебиття. При вживанні амфетаміну існує висока ймовірність зневоднення і перегріву організму.</a:t>
            </a:r>
          </a:p>
        </p:txBody>
      </p:sp>
      <p:sp>
        <p:nvSpPr>
          <p:cNvPr id="4" name="Прямокутник 3"/>
          <p:cNvSpPr/>
          <p:nvPr/>
        </p:nvSpPr>
        <p:spPr>
          <a:xfrm>
            <a:off x="9105090" y="6365142"/>
            <a:ext cx="4539243"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Tree>
    <p:extLst>
      <p:ext uri="{BB962C8B-B14F-4D97-AF65-F5344CB8AC3E}">
        <p14:creationId xmlns:p14="http://schemas.microsoft.com/office/powerpoint/2010/main" val="415920473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кутник 3"/>
          <p:cNvSpPr/>
          <p:nvPr/>
        </p:nvSpPr>
        <p:spPr>
          <a:xfrm>
            <a:off x="9105090" y="6365142"/>
            <a:ext cx="4539243"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6" name="Прямокутник 5"/>
          <p:cNvSpPr/>
          <p:nvPr/>
        </p:nvSpPr>
        <p:spPr>
          <a:xfrm>
            <a:off x="612843" y="452974"/>
            <a:ext cx="11079805" cy="2585323"/>
          </a:xfrm>
          <a:prstGeom prst="rect">
            <a:avLst/>
          </a:prstGeom>
          <a:solidFill>
            <a:schemeClr val="accent5"/>
          </a:solidFill>
        </p:spPr>
        <p:txBody>
          <a:bodyPr wrap="square">
            <a:spAutoFit/>
          </a:bodyPr>
          <a:lstStyle/>
          <a:p>
            <a:pPr algn="ctr"/>
            <a:r>
              <a:rPr lang="uk-UA" b="1" dirty="0" smtClean="0">
                <a:solidFill>
                  <a:schemeClr val="bg1"/>
                </a:solidFill>
                <a:latin typeface="Times New Roman" panose="02020603050405020304" pitchFamily="18" charset="0"/>
                <a:cs typeface="Times New Roman" panose="02020603050405020304" pitchFamily="18" charset="0"/>
              </a:rPr>
              <a:t>МЕТАМФЕТАМІН </a:t>
            </a:r>
          </a:p>
          <a:p>
            <a:r>
              <a:rPr lang="uk-UA" dirty="0" smtClean="0">
                <a:solidFill>
                  <a:schemeClr val="bg1"/>
                </a:solidFill>
                <a:latin typeface="Times New Roman" panose="02020603050405020304" pitchFamily="18" charset="0"/>
                <a:cs typeface="Times New Roman" panose="02020603050405020304" pitchFamily="18" charset="0"/>
              </a:rPr>
              <a:t> </a:t>
            </a:r>
            <a:r>
              <a:rPr lang="uk-UA" dirty="0">
                <a:solidFill>
                  <a:schemeClr val="bg1"/>
                </a:solidFill>
                <a:latin typeface="Times New Roman" panose="02020603050405020304" pitchFamily="18" charset="0"/>
                <a:cs typeface="Times New Roman" panose="02020603050405020304" pitchFamily="18" charset="0"/>
              </a:rPr>
              <a:t>наркотик з групи амфетаміну. Його дія швидша і сильніших від амфетаміну, але дуже шкідлива</a:t>
            </a:r>
            <a:r>
              <a:rPr lang="uk-UA" dirty="0" smtClean="0">
                <a:solidFill>
                  <a:schemeClr val="bg1"/>
                </a:solidFill>
                <a:latin typeface="Times New Roman" panose="02020603050405020304" pitchFamily="18" charset="0"/>
                <a:cs typeface="Times New Roman" panose="02020603050405020304" pitchFamily="18" charset="0"/>
              </a:rPr>
              <a:t>.</a:t>
            </a:r>
          </a:p>
          <a:p>
            <a:pPr algn="ctr"/>
            <a:r>
              <a:rPr lang="uk-UA" b="1" dirty="0">
                <a:solidFill>
                  <a:schemeClr val="bg1"/>
                </a:solidFill>
                <a:latin typeface="Times New Roman" panose="02020603050405020304" pitchFamily="18" charset="0"/>
                <a:cs typeface="Times New Roman" panose="02020603050405020304" pitchFamily="18" charset="0"/>
              </a:rPr>
              <a:t>ФОРМИ ІСНУВАННЯ </a:t>
            </a:r>
          </a:p>
          <a:p>
            <a:pPr algn="just"/>
            <a:r>
              <a:rPr lang="uk-UA" dirty="0">
                <a:solidFill>
                  <a:schemeClr val="bg1"/>
                </a:solidFill>
                <a:latin typeface="Times New Roman" panose="02020603050405020304" pitchFamily="18" charset="0"/>
                <a:cs typeface="Times New Roman" panose="02020603050405020304" pitchFamily="18" charset="0"/>
              </a:rPr>
              <a:t>     Чистий хлоровуглеводень метамфетаміну, який використовується для куріння, виступає у вигляді кристаликів, які за виглядом нагадують лід (він має назву </a:t>
            </a:r>
            <a:r>
              <a:rPr lang="en-AU" dirty="0">
                <a:solidFill>
                  <a:schemeClr val="bg1"/>
                </a:solidFill>
                <a:latin typeface="Times New Roman" panose="02020603050405020304" pitchFamily="18" charset="0"/>
                <a:cs typeface="Times New Roman" panose="02020603050405020304" pitchFamily="18" charset="0"/>
              </a:rPr>
              <a:t>ice </a:t>
            </a:r>
            <a:r>
              <a:rPr lang="uk-UA" dirty="0">
                <a:solidFill>
                  <a:schemeClr val="bg1"/>
                </a:solidFill>
                <a:latin typeface="Times New Roman" panose="02020603050405020304" pitchFamily="18" charset="0"/>
                <a:cs typeface="Times New Roman" panose="02020603050405020304" pitchFamily="18" charset="0"/>
              </a:rPr>
              <a:t>чи </a:t>
            </a:r>
            <a:r>
              <a:rPr lang="en-AU" dirty="0">
                <a:solidFill>
                  <a:schemeClr val="bg1"/>
                </a:solidFill>
                <a:latin typeface="Times New Roman" panose="02020603050405020304" pitchFamily="18" charset="0"/>
                <a:cs typeface="Times New Roman" panose="02020603050405020304" pitchFamily="18" charset="0"/>
              </a:rPr>
              <a:t>cristal glass). </a:t>
            </a:r>
            <a:r>
              <a:rPr lang="uk-UA" dirty="0">
                <a:solidFill>
                  <a:schemeClr val="bg1"/>
                </a:solidFill>
                <a:latin typeface="Times New Roman" panose="02020603050405020304" pitchFamily="18" charset="0"/>
                <a:cs typeface="Times New Roman" panose="02020603050405020304" pitchFamily="18" charset="0"/>
              </a:rPr>
              <a:t>На нелегальному ринку метамфітамін – це гірко-терпкий порошок без запаху білого або бежевого кольору ( залежно від чистоти на виробництві і використаних складників</a:t>
            </a:r>
            <a:r>
              <a:rPr lang="uk-UA" dirty="0" smtClean="0">
                <a:solidFill>
                  <a:schemeClr val="bg1"/>
                </a:solidFill>
                <a:latin typeface="Times New Roman" panose="02020603050405020304" pitchFamily="18" charset="0"/>
                <a:cs typeface="Times New Roman" panose="02020603050405020304" pitchFamily="18" charset="0"/>
              </a:rPr>
              <a:t>).</a:t>
            </a:r>
          </a:p>
          <a:p>
            <a:pPr algn="ctr"/>
            <a:r>
              <a:rPr lang="uk-UA" b="1" dirty="0" smtClean="0">
                <a:solidFill>
                  <a:schemeClr val="bg1"/>
                </a:solidFill>
                <a:latin typeface="Times New Roman" panose="02020603050405020304" pitchFamily="18" charset="0"/>
                <a:cs typeface="Times New Roman" panose="02020603050405020304" pitchFamily="18" charset="0"/>
              </a:rPr>
              <a:t>ФОРМИ </a:t>
            </a:r>
            <a:r>
              <a:rPr lang="uk-UA" b="1" dirty="0">
                <a:solidFill>
                  <a:schemeClr val="bg1"/>
                </a:solidFill>
                <a:latin typeface="Times New Roman" panose="02020603050405020304" pitchFamily="18" charset="0"/>
                <a:cs typeface="Times New Roman" panose="02020603050405020304" pitchFamily="18" charset="0"/>
              </a:rPr>
              <a:t>ВЖИВАННЯ</a:t>
            </a:r>
          </a:p>
          <a:p>
            <a:pPr algn="just"/>
            <a:r>
              <a:rPr lang="uk-UA" dirty="0">
                <a:solidFill>
                  <a:schemeClr val="bg1"/>
                </a:solidFill>
                <a:latin typeface="Times New Roman" panose="02020603050405020304" pitchFamily="18" charset="0"/>
                <a:cs typeface="Times New Roman" panose="02020603050405020304" pitchFamily="18" charset="0"/>
              </a:rPr>
              <a:t>     </a:t>
            </a:r>
            <a:r>
              <a:rPr lang="ru-RU" dirty="0">
                <a:solidFill>
                  <a:schemeClr val="bg1"/>
                </a:solidFill>
                <a:latin typeface="Times New Roman" panose="02020603050405020304" pitchFamily="18" charset="0"/>
                <a:cs typeface="Times New Roman" panose="02020603050405020304" pitchFamily="18" charset="0"/>
              </a:rPr>
              <a:t>Метамфетамін можна курити, вдихати через ніс, приймати перорально і внутрішньовенно</a:t>
            </a:r>
            <a:r>
              <a:rPr lang="uk-UA" dirty="0" smtClean="0">
                <a:solidFill>
                  <a:schemeClr val="bg1"/>
                </a:solidFill>
                <a:latin typeface="Times New Roman" panose="02020603050405020304" pitchFamily="18" charset="0"/>
                <a:cs typeface="Times New Roman" panose="02020603050405020304" pitchFamily="18" charset="0"/>
              </a:rPr>
              <a:t> </a:t>
            </a:r>
            <a:endParaRPr lang="uk-UA" dirty="0">
              <a:solidFill>
                <a:schemeClr val="bg1"/>
              </a:solidFill>
              <a:latin typeface="Times New Roman" panose="02020603050405020304" pitchFamily="18" charset="0"/>
              <a:cs typeface="Times New Roman" panose="02020603050405020304" pitchFamily="18" charset="0"/>
            </a:endParaRPr>
          </a:p>
        </p:txBody>
      </p:sp>
      <p:pic>
        <p:nvPicPr>
          <p:cNvPr id="7" name="Рисунок 6" descr="C:\Users\e011172khy\AppData\Local\Microsoft\Windows\INetCache\Content.MSO\1789F775.tmp"/>
          <p:cNvPicPr/>
          <p:nvPr/>
        </p:nvPicPr>
        <p:blipFill>
          <a:blip r:embed="rId2">
            <a:extLst>
              <a:ext uri="{28A0092B-C50C-407E-A947-70E740481C1C}">
                <a14:useLocalDpi xmlns:a14="http://schemas.microsoft.com/office/drawing/2010/main" val="0"/>
              </a:ext>
            </a:extLst>
          </a:blip>
          <a:srcRect/>
          <a:stretch>
            <a:fillRect/>
          </a:stretch>
        </p:blipFill>
        <p:spPr bwMode="auto">
          <a:xfrm>
            <a:off x="1028213" y="4019107"/>
            <a:ext cx="3022792" cy="1840835"/>
          </a:xfrm>
          <a:prstGeom prst="rect">
            <a:avLst/>
          </a:prstGeom>
          <a:noFill/>
          <a:ln>
            <a:noFill/>
          </a:ln>
          <a:effectLst>
            <a:glow rad="228600">
              <a:schemeClr val="accent1">
                <a:satMod val="175000"/>
                <a:alpha val="40000"/>
              </a:schemeClr>
            </a:glow>
          </a:effectLst>
        </p:spPr>
      </p:pic>
      <p:pic>
        <p:nvPicPr>
          <p:cNvPr id="8" name="Рисунок 7" descr="C:\Users\e011172khy\AppData\Local\Microsoft\Windows\INetCache\Content.MSO\B9A65BD0.tmp"/>
          <p:cNvPicPr/>
          <p:nvPr/>
        </p:nvPicPr>
        <p:blipFill>
          <a:blip r:embed="rId3">
            <a:extLst>
              <a:ext uri="{28A0092B-C50C-407E-A947-70E740481C1C}">
                <a14:useLocalDpi xmlns:a14="http://schemas.microsoft.com/office/drawing/2010/main" val="0"/>
              </a:ext>
            </a:extLst>
          </a:blip>
          <a:srcRect/>
          <a:stretch>
            <a:fillRect/>
          </a:stretch>
        </p:blipFill>
        <p:spPr bwMode="auto">
          <a:xfrm>
            <a:off x="8339035" y="3987209"/>
            <a:ext cx="3250453" cy="1872733"/>
          </a:xfrm>
          <a:prstGeom prst="rect">
            <a:avLst/>
          </a:prstGeom>
          <a:noFill/>
          <a:ln>
            <a:noFill/>
          </a:ln>
          <a:effectLst>
            <a:glow rad="228600">
              <a:schemeClr val="accent1">
                <a:satMod val="175000"/>
                <a:alpha val="40000"/>
              </a:schemeClr>
            </a:glow>
          </a:effectLst>
        </p:spPr>
      </p:pic>
      <p:pic>
        <p:nvPicPr>
          <p:cNvPr id="9" name="Рисунок 8" descr="Наслідки вживання метамфетаміну - NODAS - Про Залежність"/>
          <p:cNvPicPr/>
          <p:nvPr/>
        </p:nvPicPr>
        <p:blipFill>
          <a:blip r:embed="rId4">
            <a:extLst>
              <a:ext uri="{28A0092B-C50C-407E-A947-70E740481C1C}">
                <a14:useLocalDpi xmlns:a14="http://schemas.microsoft.com/office/drawing/2010/main" val="0"/>
              </a:ext>
            </a:extLst>
          </a:blip>
          <a:srcRect/>
          <a:stretch>
            <a:fillRect/>
          </a:stretch>
        </p:blipFill>
        <p:spPr bwMode="auto">
          <a:xfrm>
            <a:off x="4727642" y="3997842"/>
            <a:ext cx="3002227" cy="1862100"/>
          </a:xfrm>
          <a:prstGeom prst="rect">
            <a:avLst/>
          </a:prstGeom>
          <a:noFill/>
          <a:ln>
            <a:noFill/>
          </a:ln>
          <a:effectLst>
            <a:glow rad="228600">
              <a:schemeClr val="accent6">
                <a:satMod val="175000"/>
                <a:alpha val="40000"/>
              </a:schemeClr>
            </a:glow>
          </a:effectLst>
        </p:spPr>
      </p:pic>
    </p:spTree>
    <p:extLst>
      <p:ext uri="{BB962C8B-B14F-4D97-AF65-F5344CB8AC3E}">
        <p14:creationId xmlns:p14="http://schemas.microsoft.com/office/powerpoint/2010/main" val="323112798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кутник 2"/>
          <p:cNvSpPr/>
          <p:nvPr/>
        </p:nvSpPr>
        <p:spPr>
          <a:xfrm>
            <a:off x="102142" y="181957"/>
            <a:ext cx="4027250" cy="1815882"/>
          </a:xfrm>
          <a:prstGeom prst="rect">
            <a:avLst/>
          </a:prstGeom>
          <a:solidFill>
            <a:schemeClr val="accent2">
              <a:lumMod val="40000"/>
              <a:lumOff val="60000"/>
            </a:schemeClr>
          </a:solidFill>
          <a:effectLst>
            <a:glow rad="139700">
              <a:schemeClr val="accent6">
                <a:satMod val="175000"/>
                <a:alpha val="40000"/>
              </a:schemeClr>
            </a:glow>
          </a:effectLst>
        </p:spPr>
        <p:txBody>
          <a:bodyPr wrap="square">
            <a:spAutoFit/>
          </a:bodyPr>
          <a:lstStyle/>
          <a:p>
            <a:r>
              <a:rPr lang="uk-UA" sz="1600" b="1" dirty="0" smtClean="0">
                <a:solidFill>
                  <a:schemeClr val="bg1"/>
                </a:solidFill>
                <a:latin typeface="Times New Roman" panose="02020603050405020304" pitchFamily="18" charset="0"/>
                <a:cs typeface="Times New Roman" panose="02020603050405020304" pitchFamily="18" charset="0"/>
              </a:rPr>
              <a:t>ОЗНАКИ ВЖИВАННЯ</a:t>
            </a:r>
          </a:p>
          <a:p>
            <a:r>
              <a:rPr lang="uk-UA" sz="1600" dirty="0">
                <a:solidFill>
                  <a:schemeClr val="bg1"/>
                </a:solidFill>
                <a:latin typeface="Times New Roman" panose="02020603050405020304" pitchFamily="18" charset="0"/>
                <a:cs typeface="Times New Roman" panose="02020603050405020304" pitchFamily="18" charset="0"/>
              </a:rPr>
              <a:t>• мінливість настрою, • сильне збудження, • неконтрольована поведінка, агресія, • безсоння (інколи дуже довготривале), • анорексія, схуднення, • зміни шкіри, потовиділення, • послаблення концентрації, • депресія, психози</a:t>
            </a:r>
          </a:p>
        </p:txBody>
      </p:sp>
      <p:sp>
        <p:nvSpPr>
          <p:cNvPr id="5" name="Прямокутник 4"/>
          <p:cNvSpPr/>
          <p:nvPr/>
        </p:nvSpPr>
        <p:spPr>
          <a:xfrm>
            <a:off x="340469" y="2401775"/>
            <a:ext cx="3103123" cy="3785652"/>
          </a:xfrm>
          <a:prstGeom prst="rect">
            <a:avLst/>
          </a:prstGeom>
          <a:solidFill>
            <a:schemeClr val="accent4"/>
          </a:solidFill>
          <a:effectLst>
            <a:glow rad="228600">
              <a:schemeClr val="accent3">
                <a:satMod val="175000"/>
                <a:alpha val="40000"/>
              </a:schemeClr>
            </a:glow>
          </a:effectLst>
        </p:spPr>
        <p:txBody>
          <a:bodyPr wrap="square">
            <a:spAutoFit/>
          </a:bodyPr>
          <a:lstStyle/>
          <a:p>
            <a:r>
              <a:rPr lang="uk-UA" sz="1600" b="1" dirty="0" smtClean="0">
                <a:solidFill>
                  <a:schemeClr val="bg1"/>
                </a:solidFill>
                <a:latin typeface="Times New Roman" panose="02020603050405020304" pitchFamily="18" charset="0"/>
                <a:cs typeface="Times New Roman" panose="02020603050405020304" pitchFamily="18" charset="0"/>
              </a:rPr>
              <a:t>ВПЛИВ НА ОРГАНІЗМ</a:t>
            </a:r>
          </a:p>
          <a:p>
            <a:r>
              <a:rPr lang="uk-UA" sz="1600" dirty="0">
                <a:solidFill>
                  <a:schemeClr val="bg1"/>
                </a:solidFill>
                <a:latin typeface="Times New Roman" panose="02020603050405020304" pitchFamily="18" charset="0"/>
                <a:cs typeface="Times New Roman" panose="02020603050405020304" pitchFamily="18" charset="0"/>
              </a:rPr>
              <a:t>Залежно від способів вживання відрізняється і ефективність. Чим безпосередніший шлях, тим інтенсивніша дія. Вживання метамфетаміну викликає • інтенсивне збудження, • втому, • підвищення фізичної активності, • анорексію, • ейфорію, • гіпертермію. Припинення вживання призводить до: • наркотичного голоду, • запаморочення, • задухи, • розладу кишечника, • розладу сну, сильної депресії</a:t>
            </a:r>
            <a:endParaRPr lang="uk-UA" sz="1600" dirty="0" smtClean="0">
              <a:solidFill>
                <a:schemeClr val="bg1"/>
              </a:solidFill>
              <a:latin typeface="Times New Roman" panose="02020603050405020304" pitchFamily="18" charset="0"/>
              <a:cs typeface="Times New Roman" panose="02020603050405020304" pitchFamily="18" charset="0"/>
            </a:endParaRPr>
          </a:p>
        </p:txBody>
      </p:sp>
      <p:sp>
        <p:nvSpPr>
          <p:cNvPr id="6" name="Прямокутник 5"/>
          <p:cNvSpPr/>
          <p:nvPr/>
        </p:nvSpPr>
        <p:spPr>
          <a:xfrm>
            <a:off x="4280169" y="1662699"/>
            <a:ext cx="3968885" cy="4770537"/>
          </a:xfrm>
          <a:prstGeom prst="rect">
            <a:avLst/>
          </a:prstGeom>
          <a:solidFill>
            <a:schemeClr val="accent1"/>
          </a:solidFill>
          <a:effectLst>
            <a:glow rad="228600">
              <a:schemeClr val="accent1">
                <a:satMod val="175000"/>
                <a:alpha val="40000"/>
              </a:schemeClr>
            </a:glow>
          </a:effectLst>
        </p:spPr>
        <p:txBody>
          <a:bodyPr wrap="square">
            <a:spAutoFit/>
          </a:bodyPr>
          <a:lstStyle/>
          <a:p>
            <a:pPr algn="ctr"/>
            <a:r>
              <a:rPr lang="uk-UA" sz="1600" b="1" dirty="0" smtClean="0">
                <a:solidFill>
                  <a:schemeClr val="bg1"/>
                </a:solidFill>
                <a:latin typeface="Times New Roman" panose="02020603050405020304" pitchFamily="18" charset="0"/>
                <a:cs typeface="Times New Roman" panose="02020603050405020304" pitchFamily="18" charset="0"/>
              </a:rPr>
              <a:t>НАСЛІДКИ ВЖИВАННЯ </a:t>
            </a:r>
          </a:p>
          <a:p>
            <a:r>
              <a:rPr lang="uk-UA" sz="1600" dirty="0">
                <a:solidFill>
                  <a:schemeClr val="bg1"/>
                </a:solidFill>
                <a:latin typeface="Times New Roman" panose="02020603050405020304" pitchFamily="18" charset="0"/>
                <a:cs typeface="Times New Roman" panose="02020603050405020304" pitchFamily="18" charset="0"/>
              </a:rPr>
              <a:t>Метамфетамін швидко викликає сильну фізичну залежність, також швидко настає байдужість, оскільки найчастіше дози вводяться внутрішньо чи їх умисно збільшують з метою отримання ефекту ейфорії. Це може призвести до крайнього виснаження внаслідок сильного збудження, безсоння і анорексії. Наслідки довготривалого вживання: розлад кров’яної системи, тахікардія, болі в грудній клітці, гіпертонія і серцево-судинна недостатність, що несуть загрозу життю. В результаті </a:t>
            </a:r>
            <a:r>
              <a:rPr lang="uk-UA" sz="1600" dirty="0" smtClean="0">
                <a:solidFill>
                  <a:schemeClr val="bg1"/>
                </a:solidFill>
                <a:latin typeface="Times New Roman" panose="02020603050405020304" pitchFamily="18" charset="0"/>
                <a:cs typeface="Times New Roman" panose="02020603050405020304" pitchFamily="18" charset="0"/>
              </a:rPr>
              <a:t>при</a:t>
            </a:r>
            <a:r>
              <a:rPr lang="ru-RU" sz="1600" dirty="0">
                <a:solidFill>
                  <a:schemeClr val="bg1"/>
                </a:solidFill>
                <a:latin typeface="Times New Roman" panose="02020603050405020304" pitchFamily="18" charset="0"/>
                <a:cs typeface="Times New Roman" panose="02020603050405020304" pitchFamily="18" charset="0"/>
              </a:rPr>
              <a:t>ймання метамфетаміну може настати невідворотне пошкодження малих судин мозку, що призводить до апоплексії. Наслідки довготривалого вживання метамфетаміну можуть нагадувати ознаки </a:t>
            </a:r>
            <a:r>
              <a:rPr lang="ru-RU" sz="1600" dirty="0" smtClean="0">
                <a:solidFill>
                  <a:schemeClr val="bg1"/>
                </a:solidFill>
                <a:latin typeface="Times New Roman" panose="02020603050405020304" pitchFamily="18" charset="0"/>
                <a:cs typeface="Times New Roman" panose="02020603050405020304" pitchFamily="18" charset="0"/>
              </a:rPr>
              <a:t>шизофренії.</a:t>
            </a:r>
            <a:endParaRPr lang="uk-UA" sz="1600" dirty="0">
              <a:solidFill>
                <a:schemeClr val="bg1"/>
              </a:solidFill>
              <a:latin typeface="Times New Roman" panose="02020603050405020304" pitchFamily="18" charset="0"/>
              <a:cs typeface="Times New Roman" panose="02020603050405020304" pitchFamily="18" charset="0"/>
            </a:endParaRPr>
          </a:p>
        </p:txBody>
      </p:sp>
      <p:sp>
        <p:nvSpPr>
          <p:cNvPr id="4" name="Прямокутник 3"/>
          <p:cNvSpPr/>
          <p:nvPr/>
        </p:nvSpPr>
        <p:spPr>
          <a:xfrm>
            <a:off x="9105090" y="6365142"/>
            <a:ext cx="4539243"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2" name="Прямокутник 1"/>
          <p:cNvSpPr/>
          <p:nvPr/>
        </p:nvSpPr>
        <p:spPr>
          <a:xfrm>
            <a:off x="8630865" y="278117"/>
            <a:ext cx="3278222" cy="5355312"/>
          </a:xfrm>
          <a:prstGeom prst="rect">
            <a:avLst/>
          </a:prstGeom>
          <a:solidFill>
            <a:schemeClr val="accent5"/>
          </a:solidFill>
        </p:spPr>
        <p:txBody>
          <a:bodyPr wrap="square">
            <a:spAutoFit/>
          </a:bodyPr>
          <a:lstStyle/>
          <a:p>
            <a:r>
              <a:rPr lang="uk-UA" b="1" dirty="0" smtClean="0">
                <a:solidFill>
                  <a:schemeClr val="bg1"/>
                </a:solidFill>
                <a:latin typeface="Times New Roman" panose="02020603050405020304" pitchFamily="18" charset="0"/>
                <a:cs typeface="Times New Roman" panose="02020603050405020304" pitchFamily="18" charset="0"/>
              </a:rPr>
              <a:t>ЗАГРОЗИ</a:t>
            </a:r>
          </a:p>
          <a:p>
            <a:r>
              <a:rPr lang="uk-UA" dirty="0" smtClean="0">
                <a:solidFill>
                  <a:schemeClr val="bg1"/>
                </a:solidFill>
                <a:latin typeface="Times New Roman" panose="02020603050405020304" pitchFamily="18" charset="0"/>
                <a:cs typeface="Times New Roman" panose="02020603050405020304" pitchFamily="18" charset="0"/>
              </a:rPr>
              <a:t>Симптоми </a:t>
            </a:r>
            <a:r>
              <a:rPr lang="uk-UA" dirty="0">
                <a:solidFill>
                  <a:schemeClr val="bg1"/>
                </a:solidFill>
                <a:latin typeface="Times New Roman" panose="02020603050405020304" pitchFamily="18" charset="0"/>
                <a:cs typeface="Times New Roman" panose="02020603050405020304" pitchFamily="18" charset="0"/>
              </a:rPr>
              <a:t>отруєння метамфетаміном дуже небезпечні, спричиняють порушення ритму роботи серця, значне підвищення тиску, інфаркт міокарда, набряк легень, негайну смерть. Великі дози можуть підвищити до небезпечного рівня температуру тіла, інколи із смертельними наслідками, а також спричинити судоми. Прийом наркотиків внутрішньовенно збільшує ризик передозування, виникнення виразки в місцях ін’єкцій, зараження ВІЛ-інфекцією та гепатитом.</a:t>
            </a:r>
          </a:p>
        </p:txBody>
      </p:sp>
    </p:spTree>
    <p:extLst>
      <p:ext uri="{BB962C8B-B14F-4D97-AF65-F5344CB8AC3E}">
        <p14:creationId xmlns:p14="http://schemas.microsoft.com/office/powerpoint/2010/main" val="60618543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p:cNvSpPr/>
          <p:nvPr/>
        </p:nvSpPr>
        <p:spPr>
          <a:xfrm>
            <a:off x="204280" y="132919"/>
            <a:ext cx="11527277" cy="5724644"/>
          </a:xfrm>
          <a:prstGeom prst="rect">
            <a:avLst/>
          </a:prstGeom>
          <a:solidFill>
            <a:schemeClr val="accent5"/>
          </a:solidFill>
        </p:spPr>
        <p:txBody>
          <a:bodyPr wrap="square">
            <a:spAutoFit/>
          </a:bodyPr>
          <a:lstStyle/>
          <a:p>
            <a:pPr algn="ctr"/>
            <a:r>
              <a:rPr lang="uk-UA" sz="2400" b="1" dirty="0" smtClean="0">
                <a:solidFill>
                  <a:schemeClr val="bg1"/>
                </a:solidFill>
                <a:latin typeface="Times New Roman" panose="02020603050405020304" pitchFamily="18" charset="0"/>
                <a:cs typeface="Times New Roman" panose="02020603050405020304" pitchFamily="18" charset="0"/>
              </a:rPr>
              <a:t>КОКАЇН </a:t>
            </a:r>
          </a:p>
          <a:p>
            <a:pPr algn="just"/>
            <a:r>
              <a:rPr lang="uk-UA" dirty="0" smtClean="0">
                <a:solidFill>
                  <a:schemeClr val="bg1"/>
                </a:solidFill>
                <a:latin typeface="Times New Roman" panose="02020603050405020304" pitchFamily="18" charset="0"/>
                <a:cs typeface="Times New Roman" panose="02020603050405020304" pitchFamily="18" charset="0"/>
              </a:rPr>
              <a:t> </a:t>
            </a:r>
            <a:r>
              <a:rPr lang="uk-UA" dirty="0">
                <a:solidFill>
                  <a:schemeClr val="bg1"/>
                </a:solidFill>
                <a:latin typeface="Times New Roman" panose="02020603050405020304" pitchFamily="18" charset="0"/>
                <a:cs typeface="Times New Roman" panose="02020603050405020304" pitchFamily="18" charset="0"/>
              </a:rPr>
              <a:t>отримують з листя доспілого куща коки в Південній Америці. Кокаїн має схожий механізм дії як амфетамін, але він є набагато сильнішим стимулюючим засобом. Наркотик має сильнішу дію в поєднанні з алкоголем. На нелегальному ринку реалізується, в основному, у формі гідлохлориду, але існує також і в інших видах, таких як крек. Цей вид викликає дуже сильне звикання. Особливості впливу кокаїну зробили його культовим наркотиком в організованих злочинних групах. Його ціна (висока) обмежує пропозицію, але він відзначається великою популярністю. </a:t>
            </a:r>
            <a:endParaRPr lang="uk-UA" dirty="0" smtClean="0">
              <a:solidFill>
                <a:schemeClr val="bg1"/>
              </a:solidFill>
              <a:latin typeface="Times New Roman" panose="02020603050405020304" pitchFamily="18" charset="0"/>
              <a:cs typeface="Times New Roman" panose="02020603050405020304" pitchFamily="18" charset="0"/>
            </a:endParaRPr>
          </a:p>
          <a:p>
            <a:pPr algn="ctr"/>
            <a:r>
              <a:rPr lang="uk-UA" b="1" dirty="0">
                <a:solidFill>
                  <a:schemeClr val="bg1"/>
                </a:solidFill>
                <a:latin typeface="Times New Roman" panose="02020603050405020304" pitchFamily="18" charset="0"/>
                <a:cs typeface="Times New Roman" panose="02020603050405020304" pitchFamily="18" charset="0"/>
              </a:rPr>
              <a:t>ФОРМИ ІСНУВАННЯ </a:t>
            </a:r>
          </a:p>
          <a:p>
            <a:pPr algn="just"/>
            <a:r>
              <a:rPr lang="uk-UA" dirty="0">
                <a:solidFill>
                  <a:schemeClr val="bg1"/>
                </a:solidFill>
                <a:latin typeface="Times New Roman" panose="02020603050405020304" pitchFamily="18" charset="0"/>
                <a:cs typeface="Times New Roman" panose="02020603050405020304" pitchFamily="18" charset="0"/>
              </a:rPr>
              <a:t>     В більшості випадків кокаїн, призначений для торгівлі, виглядає як кристалічний білий порошок з гірким смаком. Як правило, кокаїн не зустрічається у чистому вигляді, а поєднується з іншими речовинами, такими як глюкоза, лактоза, тальк або амфетамін, які додаються для збільшення ваги. Кокаїнова паста, отримана як первинний продукт кокаїну з листя коки є менш поширеною, але після додавання до пасти відповідної дози очищеної соди отримується більш поширений наркотик – крек. Крек є дешевою, але дуже примітивною і неочищеною формою кокаїну у вигляді білих або світло-коричневих пластівців чи камінчиків. Назва походить від характерних звуків, які можна почути під час куріння (англ. </a:t>
            </a:r>
            <a:r>
              <a:rPr lang="en-AU" dirty="0">
                <a:solidFill>
                  <a:schemeClr val="bg1"/>
                </a:solidFill>
                <a:latin typeface="Times New Roman" panose="02020603050405020304" pitchFamily="18" charset="0"/>
                <a:cs typeface="Times New Roman" panose="02020603050405020304" pitchFamily="18" charset="0"/>
              </a:rPr>
              <a:t>Cracling</a:t>
            </a:r>
            <a:r>
              <a:rPr lang="en-AU" dirty="0" smtClean="0">
                <a:solidFill>
                  <a:schemeClr val="bg1"/>
                </a:solidFill>
                <a:latin typeface="Times New Roman" panose="02020603050405020304" pitchFamily="18" charset="0"/>
                <a:cs typeface="Times New Roman" panose="02020603050405020304" pitchFamily="18" charset="0"/>
              </a:rPr>
              <a:t>).</a:t>
            </a:r>
            <a:endParaRPr lang="uk-UA" dirty="0" smtClean="0">
              <a:solidFill>
                <a:schemeClr val="bg1"/>
              </a:solidFill>
              <a:latin typeface="Times New Roman" panose="02020603050405020304" pitchFamily="18" charset="0"/>
              <a:cs typeface="Times New Roman" panose="02020603050405020304" pitchFamily="18" charset="0"/>
            </a:endParaRPr>
          </a:p>
          <a:p>
            <a:pPr algn="ctr"/>
            <a:r>
              <a:rPr lang="uk-UA" b="1" dirty="0" smtClean="0">
                <a:solidFill>
                  <a:schemeClr val="bg1"/>
                </a:solidFill>
                <a:latin typeface="Times New Roman" panose="02020603050405020304" pitchFamily="18" charset="0"/>
                <a:cs typeface="Times New Roman" panose="02020603050405020304" pitchFamily="18" charset="0"/>
              </a:rPr>
              <a:t>ФОРМИ </a:t>
            </a:r>
            <a:r>
              <a:rPr lang="uk-UA" b="1" dirty="0">
                <a:solidFill>
                  <a:schemeClr val="bg1"/>
                </a:solidFill>
                <a:latin typeface="Times New Roman" panose="02020603050405020304" pitchFamily="18" charset="0"/>
                <a:cs typeface="Times New Roman" panose="02020603050405020304" pitchFamily="18" charset="0"/>
              </a:rPr>
              <a:t>ВЖИВАННЯ</a:t>
            </a:r>
          </a:p>
          <a:p>
            <a:pPr algn="just"/>
            <a:r>
              <a:rPr lang="uk-UA" dirty="0">
                <a:solidFill>
                  <a:schemeClr val="bg1"/>
                </a:solidFill>
                <a:latin typeface="Times New Roman" panose="02020603050405020304" pitchFamily="18" charset="0"/>
                <a:cs typeface="Times New Roman" panose="02020603050405020304" pitchFamily="18" charset="0"/>
              </a:rPr>
              <a:t>     Кокаїн у формі порошку, як правило, втягується носом через трубочки, соломинки або скручені банкноти. Також його </a:t>
            </a:r>
            <a:r>
              <a:rPr lang="uk-UA" dirty="0" smtClean="0">
                <a:solidFill>
                  <a:schemeClr val="bg1"/>
                </a:solidFill>
                <a:latin typeface="Times New Roman" panose="02020603050405020304" pitchFamily="18" charset="0"/>
                <a:cs typeface="Times New Roman" panose="02020603050405020304" pitchFamily="18" charset="0"/>
              </a:rPr>
              <a:t>можна </a:t>
            </a:r>
            <a:r>
              <a:rPr lang="uk-UA" dirty="0">
                <a:solidFill>
                  <a:schemeClr val="bg1"/>
                </a:solidFill>
                <a:latin typeface="Times New Roman" panose="02020603050405020304" pitchFamily="18" charset="0"/>
                <a:cs typeface="Times New Roman" panose="02020603050405020304" pitchFamily="18" charset="0"/>
              </a:rPr>
              <a:t>вживати внутрішньо, втирати в ясна, курити або вводити у вигляді розчину. Кокаїнову пасту і крек використовують виключно для куріння. Крек палять у спеціальних люльках разом з тютюном або марихуаною, у водяній люльці, або підігрівають на алюмінієвій фользі, вдихаючи леткий випар. </a:t>
            </a:r>
          </a:p>
        </p:txBody>
      </p:sp>
      <p:pic>
        <p:nvPicPr>
          <p:cNvPr id="5" name="Рисунок 4" descr="C:\Users\e011172khy\AppData\Local\Microsoft\Windows\INetCache\Content.MSO\10DA8F6D.tmp"/>
          <p:cNvPicPr/>
          <p:nvPr/>
        </p:nvPicPr>
        <p:blipFill>
          <a:blip r:embed="rId2">
            <a:extLst>
              <a:ext uri="{28A0092B-C50C-407E-A947-70E740481C1C}">
                <a14:useLocalDpi xmlns:a14="http://schemas.microsoft.com/office/drawing/2010/main" val="0"/>
              </a:ext>
            </a:extLst>
          </a:blip>
          <a:srcRect/>
          <a:stretch>
            <a:fillRect/>
          </a:stretch>
        </p:blipFill>
        <p:spPr bwMode="auto">
          <a:xfrm>
            <a:off x="646732" y="5857563"/>
            <a:ext cx="5214027" cy="932343"/>
          </a:xfrm>
          <a:prstGeom prst="rect">
            <a:avLst/>
          </a:prstGeom>
          <a:noFill/>
          <a:ln>
            <a:noFill/>
          </a:ln>
        </p:spPr>
      </p:pic>
      <p:pic>
        <p:nvPicPr>
          <p:cNvPr id="6" name="Рисунок 5" descr="Выращивать кокаин выгоднее, чем какао-бобы — Bloomberg — Latifundist.com"/>
          <p:cNvPicPr/>
          <p:nvPr/>
        </p:nvPicPr>
        <p:blipFill>
          <a:blip r:embed="rId3">
            <a:extLst>
              <a:ext uri="{28A0092B-C50C-407E-A947-70E740481C1C}">
                <a14:useLocalDpi xmlns:a14="http://schemas.microsoft.com/office/drawing/2010/main" val="0"/>
              </a:ext>
            </a:extLst>
          </a:blip>
          <a:srcRect/>
          <a:stretch>
            <a:fillRect/>
          </a:stretch>
        </p:blipFill>
        <p:spPr bwMode="auto">
          <a:xfrm>
            <a:off x="6871451" y="5864923"/>
            <a:ext cx="4612626" cy="1000437"/>
          </a:xfrm>
          <a:prstGeom prst="rect">
            <a:avLst/>
          </a:prstGeom>
          <a:noFill/>
          <a:ln>
            <a:noFill/>
          </a:ln>
        </p:spPr>
      </p:pic>
      <p:sp>
        <p:nvSpPr>
          <p:cNvPr id="4" name="Прямокутник 3"/>
          <p:cNvSpPr/>
          <p:nvPr/>
        </p:nvSpPr>
        <p:spPr>
          <a:xfrm>
            <a:off x="9105090" y="6365142"/>
            <a:ext cx="4539243"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Tree>
    <p:extLst>
      <p:ext uri="{BB962C8B-B14F-4D97-AF65-F5344CB8AC3E}">
        <p14:creationId xmlns:p14="http://schemas.microsoft.com/office/powerpoint/2010/main" val="77942785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кутник 2"/>
          <p:cNvSpPr/>
          <p:nvPr/>
        </p:nvSpPr>
        <p:spPr>
          <a:xfrm>
            <a:off x="211293" y="160150"/>
            <a:ext cx="3060970" cy="4031873"/>
          </a:xfrm>
          <a:prstGeom prst="rect">
            <a:avLst/>
          </a:prstGeom>
          <a:solidFill>
            <a:schemeClr val="accent2">
              <a:lumMod val="40000"/>
              <a:lumOff val="60000"/>
            </a:schemeClr>
          </a:solidFill>
        </p:spPr>
        <p:txBody>
          <a:bodyPr wrap="square">
            <a:spAutoFit/>
          </a:bodyPr>
          <a:lstStyle/>
          <a:p>
            <a:r>
              <a:rPr lang="uk-UA" sz="1600" b="1" dirty="0" smtClean="0">
                <a:solidFill>
                  <a:schemeClr val="bg1"/>
                </a:solidFill>
                <a:latin typeface="Times New Roman" panose="02020603050405020304" pitchFamily="18" charset="0"/>
                <a:cs typeface="Times New Roman" panose="02020603050405020304" pitchFamily="18" charset="0"/>
              </a:rPr>
              <a:t>ОЗНАКИ ВЖИВАННЯ</a:t>
            </a:r>
          </a:p>
          <a:p>
            <a:r>
              <a:rPr lang="uk-UA" sz="1600" dirty="0">
                <a:solidFill>
                  <a:schemeClr val="bg1"/>
                </a:solidFill>
                <a:latin typeface="Times New Roman" panose="02020603050405020304" pitchFamily="18" charset="0"/>
                <a:cs typeface="Times New Roman" panose="02020603050405020304" pitchFamily="18" charset="0"/>
              </a:rPr>
              <a:t>• Кристалічний білий порошок, світло-коричневі камінчики, пластикові мішечки, трубочки, дзеркало, мішечки з фольги, голки, </a:t>
            </a:r>
            <a:r>
              <a:rPr lang="uk-UA" sz="1600" dirty="0" smtClean="0">
                <a:solidFill>
                  <a:schemeClr val="bg1"/>
                </a:solidFill>
                <a:latin typeface="Times New Roman" panose="02020603050405020304" pitchFamily="18" charset="0"/>
                <a:cs typeface="Times New Roman" panose="02020603050405020304" pitchFamily="18" charset="0"/>
              </a:rPr>
              <a:t>шприци</a:t>
            </a:r>
          </a:p>
          <a:p>
            <a:r>
              <a:rPr lang="uk-UA" sz="1600" dirty="0" smtClean="0">
                <a:solidFill>
                  <a:schemeClr val="bg1"/>
                </a:solidFill>
                <a:latin typeface="Times New Roman" panose="02020603050405020304" pitchFamily="18" charset="0"/>
                <a:cs typeface="Times New Roman" panose="02020603050405020304" pitchFamily="18" charset="0"/>
              </a:rPr>
              <a:t> </a:t>
            </a:r>
            <a:r>
              <a:rPr lang="uk-UA" sz="1600" dirty="0">
                <a:solidFill>
                  <a:schemeClr val="bg1"/>
                </a:solidFill>
                <a:latin typeface="Times New Roman" panose="02020603050405020304" pitchFamily="18" charset="0"/>
                <a:cs typeface="Times New Roman" panose="02020603050405020304" pitchFamily="18" charset="0"/>
              </a:rPr>
              <a:t>• Розширені зіниці слабо реагують на світло </a:t>
            </a:r>
            <a:endParaRPr lang="uk-UA" sz="1600" dirty="0" smtClean="0">
              <a:solidFill>
                <a:schemeClr val="bg1"/>
              </a:solidFill>
              <a:latin typeface="Times New Roman" panose="02020603050405020304" pitchFamily="18" charset="0"/>
              <a:cs typeface="Times New Roman" panose="02020603050405020304" pitchFamily="18" charset="0"/>
            </a:endParaRPr>
          </a:p>
          <a:p>
            <a:r>
              <a:rPr lang="uk-UA" sz="1600" dirty="0" smtClean="0">
                <a:solidFill>
                  <a:schemeClr val="bg1"/>
                </a:solidFill>
                <a:latin typeface="Times New Roman" panose="02020603050405020304" pitchFamily="18" charset="0"/>
                <a:cs typeface="Times New Roman" panose="02020603050405020304" pitchFamily="18" charset="0"/>
              </a:rPr>
              <a:t>• </a:t>
            </a:r>
            <a:r>
              <a:rPr lang="uk-UA" sz="1600" dirty="0">
                <a:solidFill>
                  <a:schemeClr val="bg1"/>
                </a:solidFill>
                <a:latin typeface="Times New Roman" panose="02020603050405020304" pitchFamily="18" charset="0"/>
                <a:cs typeface="Times New Roman" panose="02020603050405020304" pitchFamily="18" charset="0"/>
              </a:rPr>
              <a:t>Нежить, потягування носом, виразка слизової оболонки носа • Гіперактивність, підвищена активність </a:t>
            </a:r>
            <a:endParaRPr lang="uk-UA" sz="1600" dirty="0" smtClean="0">
              <a:solidFill>
                <a:schemeClr val="bg1"/>
              </a:solidFill>
              <a:latin typeface="Times New Roman" panose="02020603050405020304" pitchFamily="18" charset="0"/>
              <a:cs typeface="Times New Roman" panose="02020603050405020304" pitchFamily="18" charset="0"/>
            </a:endParaRPr>
          </a:p>
          <a:p>
            <a:r>
              <a:rPr lang="uk-UA" sz="1600" dirty="0" smtClean="0">
                <a:solidFill>
                  <a:schemeClr val="bg1"/>
                </a:solidFill>
                <a:latin typeface="Times New Roman" panose="02020603050405020304" pitchFamily="18" charset="0"/>
                <a:cs typeface="Times New Roman" panose="02020603050405020304" pitchFamily="18" charset="0"/>
              </a:rPr>
              <a:t>• </a:t>
            </a:r>
            <a:r>
              <a:rPr lang="uk-UA" sz="1600" dirty="0">
                <a:solidFill>
                  <a:schemeClr val="bg1"/>
                </a:solidFill>
                <a:latin typeface="Times New Roman" panose="02020603050405020304" pitchFamily="18" charset="0"/>
                <a:cs typeface="Times New Roman" panose="02020603050405020304" pitchFamily="18" charset="0"/>
              </a:rPr>
              <a:t>Занепокоєння, схильність до агресії </a:t>
            </a:r>
            <a:endParaRPr lang="uk-UA" sz="1600" dirty="0" smtClean="0">
              <a:solidFill>
                <a:schemeClr val="bg1"/>
              </a:solidFill>
              <a:latin typeface="Times New Roman" panose="02020603050405020304" pitchFamily="18" charset="0"/>
              <a:cs typeface="Times New Roman" panose="02020603050405020304" pitchFamily="18" charset="0"/>
            </a:endParaRPr>
          </a:p>
          <a:p>
            <a:r>
              <a:rPr lang="uk-UA" sz="1600" dirty="0" smtClean="0">
                <a:solidFill>
                  <a:schemeClr val="bg1"/>
                </a:solidFill>
                <a:latin typeface="Times New Roman" panose="02020603050405020304" pitchFamily="18" charset="0"/>
                <a:cs typeface="Times New Roman" panose="02020603050405020304" pitchFamily="18" charset="0"/>
              </a:rPr>
              <a:t>• </a:t>
            </a:r>
            <a:r>
              <a:rPr lang="uk-UA" sz="1600" dirty="0">
                <a:solidFill>
                  <a:schemeClr val="bg1"/>
                </a:solidFill>
                <a:latin typeface="Times New Roman" panose="02020603050405020304" pitchFamily="18" charset="0"/>
                <a:cs typeface="Times New Roman" panose="02020603050405020304" pitchFamily="18" charset="0"/>
              </a:rPr>
              <a:t>Відсутність апетиту, похудіння • Швидке, невиразне мовлення</a:t>
            </a:r>
          </a:p>
        </p:txBody>
      </p:sp>
      <p:sp>
        <p:nvSpPr>
          <p:cNvPr id="5" name="Прямокутник 4"/>
          <p:cNvSpPr/>
          <p:nvPr/>
        </p:nvSpPr>
        <p:spPr>
          <a:xfrm>
            <a:off x="3709485" y="171912"/>
            <a:ext cx="4175986" cy="5509200"/>
          </a:xfrm>
          <a:prstGeom prst="rect">
            <a:avLst/>
          </a:prstGeom>
          <a:solidFill>
            <a:schemeClr val="accent4"/>
          </a:solidFill>
          <a:effectLst>
            <a:glow rad="228600">
              <a:schemeClr val="accent3">
                <a:satMod val="175000"/>
                <a:alpha val="40000"/>
              </a:schemeClr>
            </a:glow>
          </a:effectLst>
        </p:spPr>
        <p:txBody>
          <a:bodyPr wrap="square">
            <a:spAutoFit/>
          </a:bodyPr>
          <a:lstStyle/>
          <a:p>
            <a:r>
              <a:rPr lang="uk-UA" sz="1600" b="1" dirty="0" smtClean="0">
                <a:solidFill>
                  <a:schemeClr val="bg1"/>
                </a:solidFill>
                <a:latin typeface="Times New Roman" panose="02020603050405020304" pitchFamily="18" charset="0"/>
                <a:cs typeface="Times New Roman" panose="02020603050405020304" pitchFamily="18" charset="0"/>
              </a:rPr>
              <a:t>ВПЛИВ НА ОРГАНІЗМ</a:t>
            </a:r>
          </a:p>
          <a:p>
            <a:r>
              <a:rPr lang="uk-UA" sz="1600" dirty="0">
                <a:solidFill>
                  <a:schemeClr val="bg1"/>
                </a:solidFill>
                <a:latin typeface="Times New Roman" panose="02020603050405020304" pitchFamily="18" charset="0"/>
                <a:cs typeface="Times New Roman" panose="02020603050405020304" pitchFamily="18" charset="0"/>
              </a:rPr>
              <a:t>Кокаїн має сильну стимулюючу дію на центральну нервову систему. Вплив кокаїну призводить до короткої інтенсивної ейфорії, відчуття сили та енергії, покращує настрій, знімає втому, зменшує чутливість до болю, знижує апетит, зменшує потребу у сні. Наслідки • прискорене серцебиття • підвищення артеріального тиску • підвищене потовиділення Кокаїн – речовина з короткою тривалістю дії, яка швидко всмоктується у печінку, і тому його дуже часто використовують у так званих тягах з метою підтримання ейфорійної дії. При великих дозах спостерігається • запаморочення, • підвищення температури тіла, сухість у роті, • дратівливість, • неспокій, • підозрілість, • психотичний стан, • галюцинації, • панічний страх. У результаті невживання кокаїну з’являється депресія, блювота, сонливість або виснажливе безсоння і дуже сильний наркотичний голод.</a:t>
            </a:r>
            <a:endParaRPr lang="uk-UA" sz="1600" dirty="0" smtClean="0">
              <a:solidFill>
                <a:schemeClr val="bg1"/>
              </a:solidFill>
              <a:latin typeface="Times New Roman" panose="02020603050405020304" pitchFamily="18" charset="0"/>
              <a:cs typeface="Times New Roman" panose="02020603050405020304" pitchFamily="18" charset="0"/>
            </a:endParaRPr>
          </a:p>
        </p:txBody>
      </p:sp>
      <p:sp>
        <p:nvSpPr>
          <p:cNvPr id="6" name="Прямокутник 5"/>
          <p:cNvSpPr/>
          <p:nvPr/>
        </p:nvSpPr>
        <p:spPr>
          <a:xfrm>
            <a:off x="8142051" y="171912"/>
            <a:ext cx="3695987" cy="5509200"/>
          </a:xfrm>
          <a:prstGeom prst="rect">
            <a:avLst/>
          </a:prstGeom>
          <a:solidFill>
            <a:schemeClr val="accent1"/>
          </a:solidFill>
          <a:effectLst>
            <a:glow rad="228600">
              <a:schemeClr val="accent1">
                <a:satMod val="175000"/>
                <a:alpha val="40000"/>
              </a:schemeClr>
            </a:glow>
          </a:effectLst>
        </p:spPr>
        <p:txBody>
          <a:bodyPr wrap="square">
            <a:spAutoFit/>
          </a:bodyPr>
          <a:lstStyle/>
          <a:p>
            <a:pPr algn="ctr"/>
            <a:r>
              <a:rPr lang="uk-UA" sz="1600" b="1" dirty="0" smtClean="0">
                <a:solidFill>
                  <a:schemeClr val="bg1"/>
                </a:solidFill>
                <a:latin typeface="Times New Roman" panose="02020603050405020304" pitchFamily="18" charset="0"/>
                <a:cs typeface="Times New Roman" panose="02020603050405020304" pitchFamily="18" charset="0"/>
              </a:rPr>
              <a:t>НАСЛІДКИ ВЖИВАННЯ </a:t>
            </a:r>
          </a:p>
          <a:p>
            <a:r>
              <a:rPr lang="uk-UA" sz="1600" dirty="0">
                <a:solidFill>
                  <a:schemeClr val="bg1"/>
                </a:solidFill>
                <a:latin typeface="Times New Roman" panose="02020603050405020304" pitchFamily="18" charset="0"/>
                <a:cs typeface="Times New Roman" panose="02020603050405020304" pitchFamily="18" charset="0"/>
              </a:rPr>
              <a:t>Кокаїн викликає дуже сильну психологічну залежність, особливо в осіб, які курили крек. Вживання кокаїну має цілий ряд наслідків для здоров’я, наприклад, шлунково-кишкові розлади, зниження імунітету, порушення серцевого ритму і ритму дихання, гіпертонія, захворювання легень, а також пошкодження носової перетинки у людей, що вживають наркотики через ніс. При короткотривалому вживанні кокаїну спостерігається підвищена сексуальна активність, проте, у випадку залежності можлива імпотенція у чоловіків і втрати лібідо в обох статей. В результаті вживання кокаїну може розвиватися психоз і манія з галюцинаціями. Характерними для споживачів кокаїну є манія сенсорних відчуттів – відчуття повзання «черв’яків» під шкірою</a:t>
            </a:r>
          </a:p>
        </p:txBody>
      </p:sp>
      <p:sp>
        <p:nvSpPr>
          <p:cNvPr id="4" name="Прямокутник 3"/>
          <p:cNvSpPr/>
          <p:nvPr/>
        </p:nvSpPr>
        <p:spPr>
          <a:xfrm>
            <a:off x="9105090" y="6365142"/>
            <a:ext cx="4539243"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Tree>
    <p:extLst>
      <p:ext uri="{BB962C8B-B14F-4D97-AF65-F5344CB8AC3E}">
        <p14:creationId xmlns:p14="http://schemas.microsoft.com/office/powerpoint/2010/main" val="217955104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кутник 3"/>
          <p:cNvSpPr/>
          <p:nvPr/>
        </p:nvSpPr>
        <p:spPr>
          <a:xfrm>
            <a:off x="9105090" y="6365142"/>
            <a:ext cx="4539243"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2" name="Прямокутник 1"/>
          <p:cNvSpPr/>
          <p:nvPr/>
        </p:nvSpPr>
        <p:spPr>
          <a:xfrm>
            <a:off x="353961" y="419933"/>
            <a:ext cx="11572568" cy="3231654"/>
          </a:xfrm>
          <a:prstGeom prst="rect">
            <a:avLst/>
          </a:prstGeom>
          <a:solidFill>
            <a:schemeClr val="tx2">
              <a:lumMod val="90000"/>
            </a:schemeClr>
          </a:solidFill>
          <a:scene3d>
            <a:camera prst="perspectiveFront"/>
            <a:lightRig rig="threePt" dir="t"/>
          </a:scene3d>
        </p:spPr>
        <p:txBody>
          <a:bodyPr wrap="square">
            <a:spAutoFit/>
          </a:bodyPr>
          <a:lstStyle/>
          <a:p>
            <a:pPr algn="ctr"/>
            <a:r>
              <a:rPr lang="uk-UA" sz="2400" b="1" spc="300" dirty="0" smtClean="0">
                <a:solidFill>
                  <a:schemeClr val="bg1"/>
                </a:solidFill>
                <a:latin typeface="Times New Roman" panose="02020603050405020304" pitchFamily="18" charset="0"/>
                <a:cs typeface="Times New Roman" panose="02020603050405020304" pitchFamily="18" charset="0"/>
              </a:rPr>
              <a:t>ЕКСТАЗІ (МDМА)</a:t>
            </a:r>
          </a:p>
          <a:p>
            <a:r>
              <a:rPr lang="uk-UA" dirty="0" smtClean="0">
                <a:solidFill>
                  <a:schemeClr val="bg1"/>
                </a:solidFill>
                <a:latin typeface="Times New Roman" panose="02020603050405020304" pitchFamily="18" charset="0"/>
                <a:cs typeface="Times New Roman" panose="02020603050405020304" pitchFamily="18" charset="0"/>
              </a:rPr>
              <a:t>наркотик, створений синтетичним шляхом. Є особливо популярним серед молоді, його приймають переважно в клубах і на дискотеках.</a:t>
            </a:r>
            <a:r>
              <a:rPr lang="uk-UA" b="1" dirty="0">
                <a:solidFill>
                  <a:schemeClr val="bg1"/>
                </a:solidFill>
                <a:latin typeface="Times New Roman" panose="02020603050405020304" pitchFamily="18" charset="0"/>
                <a:cs typeface="Times New Roman" panose="02020603050405020304" pitchFamily="18" charset="0"/>
              </a:rPr>
              <a:t> </a:t>
            </a:r>
            <a:endParaRPr lang="uk-UA" b="1" dirty="0" smtClean="0">
              <a:solidFill>
                <a:schemeClr val="bg1"/>
              </a:solidFill>
              <a:latin typeface="Times New Roman" panose="02020603050405020304" pitchFamily="18" charset="0"/>
              <a:cs typeface="Times New Roman" panose="02020603050405020304" pitchFamily="18" charset="0"/>
            </a:endParaRPr>
          </a:p>
          <a:p>
            <a:pPr algn="ctr"/>
            <a:r>
              <a:rPr lang="uk-UA" b="1" dirty="0" smtClean="0">
                <a:solidFill>
                  <a:schemeClr val="bg1"/>
                </a:solidFill>
                <a:latin typeface="Times New Roman" panose="02020603050405020304" pitchFamily="18" charset="0"/>
                <a:cs typeface="Times New Roman" panose="02020603050405020304" pitchFamily="18" charset="0"/>
              </a:rPr>
              <a:t>ФОРМИ </a:t>
            </a:r>
            <a:r>
              <a:rPr lang="uk-UA" b="1" dirty="0">
                <a:solidFill>
                  <a:schemeClr val="bg1"/>
                </a:solidFill>
                <a:latin typeface="Times New Roman" panose="02020603050405020304" pitchFamily="18" charset="0"/>
                <a:cs typeface="Times New Roman" panose="02020603050405020304" pitchFamily="18" charset="0"/>
              </a:rPr>
              <a:t>ІСНУВАННЯ </a:t>
            </a:r>
          </a:p>
          <a:p>
            <a:pPr algn="just"/>
            <a:r>
              <a:rPr lang="uk-UA" dirty="0">
                <a:solidFill>
                  <a:schemeClr val="bg1"/>
                </a:solidFill>
                <a:latin typeface="Times New Roman" panose="02020603050405020304" pitchFamily="18" charset="0"/>
                <a:cs typeface="Times New Roman" panose="02020603050405020304" pitchFamily="18" charset="0"/>
              </a:rPr>
              <a:t>     На нелегальному ринку в основному зустрічаються такі види екстазі як таблетки та капсули. Таблетки бувають різних кольорів і форм, часто з викарбуваними символами, наприклад, птахами, метеликами, сонцем, серцем, з логотипами відомих автомобілів або написами (</a:t>
            </a:r>
            <a:r>
              <a:rPr lang="en-AU" dirty="0">
                <a:solidFill>
                  <a:schemeClr val="bg1"/>
                </a:solidFill>
                <a:latin typeface="Times New Roman" panose="02020603050405020304" pitchFamily="18" charset="0"/>
                <a:cs typeface="Times New Roman" panose="02020603050405020304" pitchFamily="18" charset="0"/>
              </a:rPr>
              <a:t>UFO, E, LOVE). </a:t>
            </a:r>
            <a:r>
              <a:rPr lang="uk-UA" dirty="0">
                <a:solidFill>
                  <a:schemeClr val="bg1"/>
                </a:solidFill>
                <a:latin typeface="Times New Roman" panose="02020603050405020304" pitchFamily="18" charset="0"/>
                <a:cs typeface="Times New Roman" panose="02020603050405020304" pitchFamily="18" charset="0"/>
              </a:rPr>
              <a:t>Усередині капсули - білий або рожевий порошок. Склад екстазі може включати певну кількість інших наркотиків, в основному амфетамін, і тому ніколи не можна бути впевненим що </a:t>
            </a:r>
            <a:r>
              <a:rPr lang="uk-UA" dirty="0" smtClean="0">
                <a:solidFill>
                  <a:schemeClr val="bg1"/>
                </a:solidFill>
                <a:latin typeface="Times New Roman" panose="02020603050405020304" pitchFamily="18" charset="0"/>
                <a:cs typeface="Times New Roman" panose="02020603050405020304" pitchFamily="18" charset="0"/>
              </a:rPr>
              <a:t>приймаєш</a:t>
            </a:r>
          </a:p>
          <a:p>
            <a:pPr algn="ctr"/>
            <a:r>
              <a:rPr lang="uk-UA" b="1" dirty="0" smtClean="0">
                <a:solidFill>
                  <a:schemeClr val="bg1"/>
                </a:solidFill>
                <a:latin typeface="Times New Roman" panose="02020603050405020304" pitchFamily="18" charset="0"/>
                <a:cs typeface="Times New Roman" panose="02020603050405020304" pitchFamily="18" charset="0"/>
              </a:rPr>
              <a:t>ФОРМИ </a:t>
            </a:r>
            <a:r>
              <a:rPr lang="uk-UA" b="1" dirty="0">
                <a:solidFill>
                  <a:schemeClr val="bg1"/>
                </a:solidFill>
                <a:latin typeface="Times New Roman" panose="02020603050405020304" pitchFamily="18" charset="0"/>
                <a:cs typeface="Times New Roman" panose="02020603050405020304" pitchFamily="18" charset="0"/>
              </a:rPr>
              <a:t>ВЖИВАННЯ</a:t>
            </a:r>
          </a:p>
          <a:p>
            <a:pPr algn="just"/>
            <a:r>
              <a:rPr lang="uk-UA" dirty="0">
                <a:solidFill>
                  <a:schemeClr val="bg1"/>
                </a:solidFill>
                <a:latin typeface="Times New Roman" panose="02020603050405020304" pitchFamily="18" charset="0"/>
                <a:cs typeface="Times New Roman" panose="02020603050405020304" pitchFamily="18" charset="0"/>
              </a:rPr>
              <a:t>     </a:t>
            </a:r>
            <a:r>
              <a:rPr lang="uk-UA" dirty="0" smtClean="0">
                <a:solidFill>
                  <a:schemeClr val="bg1"/>
                </a:solidFill>
                <a:latin typeface="Times New Roman" panose="02020603050405020304" pitchFamily="18" charset="0"/>
                <a:cs typeface="Times New Roman" panose="02020603050405020304" pitchFamily="18" charset="0"/>
              </a:rPr>
              <a:t>Приймають</a:t>
            </a:r>
            <a:r>
              <a:rPr lang="ru-RU" dirty="0" smtClean="0">
                <a:solidFill>
                  <a:schemeClr val="bg1"/>
                </a:solidFill>
                <a:latin typeface="Times New Roman" panose="02020603050405020304" pitchFamily="18" charset="0"/>
                <a:cs typeface="Times New Roman" panose="02020603050405020304" pitchFamily="18" charset="0"/>
              </a:rPr>
              <a:t>, </a:t>
            </a:r>
            <a:r>
              <a:rPr lang="ru-RU" dirty="0">
                <a:solidFill>
                  <a:schemeClr val="bg1"/>
                </a:solidFill>
                <a:latin typeface="Times New Roman" panose="02020603050405020304" pitchFamily="18" charset="0"/>
                <a:cs typeface="Times New Roman" panose="02020603050405020304" pitchFamily="18" charset="0"/>
              </a:rPr>
              <a:t>зазвичай, перорально у вигляді таблеток, чи капсул, а іноді і шляхом інгаляцій або внутрішньовенно</a:t>
            </a:r>
            <a:endParaRPr lang="uk-UA" dirty="0">
              <a:solidFill>
                <a:schemeClr val="bg1"/>
              </a:solidFill>
              <a:latin typeface="Times New Roman" panose="02020603050405020304" pitchFamily="18" charset="0"/>
              <a:cs typeface="Times New Roman" panose="02020603050405020304" pitchFamily="18" charset="0"/>
            </a:endParaRPr>
          </a:p>
        </p:txBody>
      </p:sp>
      <p:pic>
        <p:nvPicPr>
          <p:cNvPr id="5" name="Рисунок 4" descr="C:\Users\e011172khy\AppData\Local\Microsoft\Windows\INetCache\Content.MSO\6385B776.tmp"/>
          <p:cNvPicPr/>
          <p:nvPr/>
        </p:nvPicPr>
        <p:blipFill>
          <a:blip r:embed="rId2">
            <a:extLst>
              <a:ext uri="{28A0092B-C50C-407E-A947-70E740481C1C}">
                <a14:useLocalDpi xmlns:a14="http://schemas.microsoft.com/office/drawing/2010/main" val="0"/>
              </a:ext>
            </a:extLst>
          </a:blip>
          <a:srcRect/>
          <a:stretch>
            <a:fillRect/>
          </a:stretch>
        </p:blipFill>
        <p:spPr bwMode="auto">
          <a:xfrm>
            <a:off x="668593" y="3913240"/>
            <a:ext cx="4493341" cy="2451902"/>
          </a:xfrm>
          <a:prstGeom prst="rect">
            <a:avLst/>
          </a:prstGeom>
          <a:noFill/>
          <a:ln>
            <a:noFill/>
          </a:ln>
          <a:scene3d>
            <a:camera prst="isometricOffAxis1Top"/>
            <a:lightRig rig="threePt" dir="t"/>
          </a:scene3d>
        </p:spPr>
      </p:pic>
      <p:pic>
        <p:nvPicPr>
          <p:cNvPr id="6" name="Рисунок 5" descr="drugstore – наркотики"/>
          <p:cNvPicPr/>
          <p:nvPr/>
        </p:nvPicPr>
        <p:blipFill>
          <a:blip r:embed="rId3">
            <a:extLst>
              <a:ext uri="{28A0092B-C50C-407E-A947-70E740481C1C}">
                <a14:useLocalDpi xmlns:a14="http://schemas.microsoft.com/office/drawing/2010/main" val="0"/>
              </a:ext>
            </a:extLst>
          </a:blip>
          <a:srcRect/>
          <a:stretch>
            <a:fillRect/>
          </a:stretch>
        </p:blipFill>
        <p:spPr bwMode="auto">
          <a:xfrm>
            <a:off x="5722375" y="3913240"/>
            <a:ext cx="4326194" cy="2330245"/>
          </a:xfrm>
          <a:prstGeom prst="rect">
            <a:avLst/>
          </a:prstGeom>
          <a:noFill/>
          <a:ln>
            <a:noFill/>
          </a:ln>
          <a:scene3d>
            <a:camera prst="perspectiveContrastingLeftFacing"/>
            <a:lightRig rig="threePt" dir="t"/>
          </a:scene3d>
        </p:spPr>
      </p:pic>
    </p:spTree>
    <p:extLst>
      <p:ext uri="{BB962C8B-B14F-4D97-AF65-F5344CB8AC3E}">
        <p14:creationId xmlns:p14="http://schemas.microsoft.com/office/powerpoint/2010/main" val="383345418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кутник 2"/>
          <p:cNvSpPr/>
          <p:nvPr/>
        </p:nvSpPr>
        <p:spPr>
          <a:xfrm>
            <a:off x="280119" y="258473"/>
            <a:ext cx="3060970" cy="2308324"/>
          </a:xfrm>
          <a:prstGeom prst="rect">
            <a:avLst/>
          </a:prstGeom>
          <a:solidFill>
            <a:schemeClr val="accent2">
              <a:lumMod val="40000"/>
              <a:lumOff val="60000"/>
            </a:schemeClr>
          </a:solidFill>
          <a:effectLst>
            <a:glow rad="139700">
              <a:schemeClr val="accent6">
                <a:satMod val="175000"/>
                <a:alpha val="40000"/>
              </a:schemeClr>
            </a:glow>
          </a:effectLst>
        </p:spPr>
        <p:txBody>
          <a:bodyPr wrap="square">
            <a:spAutoFit/>
          </a:bodyPr>
          <a:lstStyle/>
          <a:p>
            <a:r>
              <a:rPr lang="uk-UA" sz="1600" b="1" dirty="0" smtClean="0">
                <a:solidFill>
                  <a:schemeClr val="bg1"/>
                </a:solidFill>
                <a:latin typeface="Times New Roman" panose="02020603050405020304" pitchFamily="18" charset="0"/>
                <a:cs typeface="Times New Roman" panose="02020603050405020304" pitchFamily="18" charset="0"/>
              </a:rPr>
              <a:t>ОЗНАКИ ВЖИВАННЯ</a:t>
            </a:r>
          </a:p>
          <a:p>
            <a:r>
              <a:rPr lang="uk-UA" sz="1600" dirty="0">
                <a:solidFill>
                  <a:schemeClr val="bg1"/>
                </a:solidFill>
                <a:latin typeface="Times New Roman" panose="02020603050405020304" pitchFamily="18" charset="0"/>
                <a:cs typeface="Times New Roman" panose="02020603050405020304" pitchFamily="18" charset="0"/>
              </a:rPr>
              <a:t>• білі або кольорові таблетки з вибитим логотипом, капсули, • виражені кровоносні судини на обличчі, розширені зіниці, • порушена координація рухів, • надмірна симпатія до незнайомих осіб, • зменшення </a:t>
            </a:r>
            <a:r>
              <a:rPr lang="uk-UA" sz="1600" dirty="0" smtClean="0">
                <a:solidFill>
                  <a:schemeClr val="bg1"/>
                </a:solidFill>
                <a:latin typeface="Times New Roman" panose="02020603050405020304" pitchFamily="18" charset="0"/>
                <a:cs typeface="Times New Roman" panose="02020603050405020304" pitchFamily="18" charset="0"/>
              </a:rPr>
              <a:t>апетиту</a:t>
            </a:r>
            <a:r>
              <a:rPr lang="uk-UA" sz="1600" dirty="0">
                <a:solidFill>
                  <a:schemeClr val="bg1"/>
                </a:solidFill>
                <a:latin typeface="Times New Roman" panose="02020603050405020304" pitchFamily="18" charset="0"/>
                <a:cs typeface="Times New Roman" panose="02020603050405020304" pitchFamily="18" charset="0"/>
              </a:rPr>
              <a:t>.</a:t>
            </a:r>
          </a:p>
        </p:txBody>
      </p:sp>
      <p:sp>
        <p:nvSpPr>
          <p:cNvPr id="5" name="Прямокутник 4"/>
          <p:cNvSpPr/>
          <p:nvPr/>
        </p:nvSpPr>
        <p:spPr>
          <a:xfrm>
            <a:off x="3709485" y="171912"/>
            <a:ext cx="4175986" cy="6001643"/>
          </a:xfrm>
          <a:prstGeom prst="rect">
            <a:avLst/>
          </a:prstGeom>
          <a:solidFill>
            <a:schemeClr val="accent4"/>
          </a:solidFill>
          <a:effectLst>
            <a:glow rad="228600">
              <a:schemeClr val="accent3">
                <a:satMod val="175000"/>
                <a:alpha val="40000"/>
              </a:schemeClr>
            </a:glow>
          </a:effectLst>
        </p:spPr>
        <p:txBody>
          <a:bodyPr wrap="square">
            <a:spAutoFit/>
          </a:bodyPr>
          <a:lstStyle/>
          <a:p>
            <a:r>
              <a:rPr lang="uk-UA" sz="1600" b="1" dirty="0" smtClean="0">
                <a:solidFill>
                  <a:schemeClr val="bg1"/>
                </a:solidFill>
                <a:latin typeface="Times New Roman" panose="02020603050405020304" pitchFamily="18" charset="0"/>
                <a:cs typeface="Times New Roman" panose="02020603050405020304" pitchFamily="18" charset="0"/>
              </a:rPr>
              <a:t>ВПЛИВ НА ОРГАНІЗМ</a:t>
            </a:r>
          </a:p>
          <a:p>
            <a:r>
              <a:rPr lang="uk-UA" sz="1600" dirty="0">
                <a:solidFill>
                  <a:schemeClr val="bg1"/>
                </a:solidFill>
                <a:latin typeface="Times New Roman" panose="02020603050405020304" pitchFamily="18" charset="0"/>
                <a:cs typeface="Times New Roman" panose="02020603050405020304" pitchFamily="18" charset="0"/>
              </a:rPr>
              <a:t>Екстазі має як стимулюючі, так і галюциногенні властивості. Малі дози викликають ефект, аналогічний амфетаміну, прийом великих доз нагадує дію ЛСД. Наслідки вживання • ейфорія, • приплив енергії, • відчуття міцного зв’язку і сильної любові до світу, • сексуальна збудженість. Відчуття загострюються, сприйняття кольорів і звуків стає сильнішим, сонливість і втома зникають, тому часто використовується молодими людьми під час вечірок, щоб танцювати всю ніч. Екстазі • підвищує кров’яний тиск, • прискорює серцевий ритм і дихання, • розширює зіниці. Великі дози можуть спричинити прискорене серцебиття, біль в грудях, нудоту, велику напругу м’язів, скреготання зубів і щелеп. Коли </a:t>
            </a:r>
            <a:r>
              <a:rPr lang="uk-UA" sz="1600" dirty="0" err="1">
                <a:solidFill>
                  <a:schemeClr val="bg1"/>
                </a:solidFill>
                <a:latin typeface="Times New Roman" panose="02020603050405020304" pitchFamily="18" charset="0"/>
                <a:cs typeface="Times New Roman" panose="02020603050405020304" pitchFamily="18" charset="0"/>
              </a:rPr>
              <a:t>пр</a:t>
            </a:r>
            <a:r>
              <a:rPr lang="en-AU" sz="1600" dirty="0">
                <a:solidFill>
                  <a:schemeClr val="bg1"/>
                </a:solidFill>
                <a:latin typeface="Times New Roman" panose="02020603050405020304" pitchFamily="18" charset="0"/>
                <a:cs typeface="Times New Roman" panose="02020603050405020304" pitchFamily="18" charset="0"/>
              </a:rPr>
              <a:t>o</a:t>
            </a:r>
            <a:r>
              <a:rPr lang="uk-UA" sz="1600" dirty="0">
                <a:solidFill>
                  <a:schemeClr val="bg1"/>
                </a:solidFill>
                <a:latin typeface="Times New Roman" panose="02020603050405020304" pitchFamily="18" charset="0"/>
                <a:cs typeface="Times New Roman" panose="02020603050405020304" pitchFamily="18" charset="0"/>
              </a:rPr>
              <a:t>ходить піднесений настрій, з’являється страх, занепокоєння, трапляються напади паніки. На наступний день, як правило, присутнє почуття похмілля, втоми, виснаження, запаморочення і нудоти, легка сонливість або збудження і роздратування</a:t>
            </a:r>
            <a:endParaRPr lang="uk-UA" sz="1600" dirty="0" smtClean="0">
              <a:solidFill>
                <a:schemeClr val="bg1"/>
              </a:solidFill>
              <a:latin typeface="Times New Roman" panose="02020603050405020304" pitchFamily="18" charset="0"/>
              <a:cs typeface="Times New Roman" panose="02020603050405020304" pitchFamily="18" charset="0"/>
            </a:endParaRPr>
          </a:p>
        </p:txBody>
      </p:sp>
      <p:sp>
        <p:nvSpPr>
          <p:cNvPr id="6" name="Прямокутник 5"/>
          <p:cNvSpPr/>
          <p:nvPr/>
        </p:nvSpPr>
        <p:spPr>
          <a:xfrm>
            <a:off x="8142051" y="171912"/>
            <a:ext cx="3695987" cy="4524315"/>
          </a:xfrm>
          <a:prstGeom prst="rect">
            <a:avLst/>
          </a:prstGeom>
          <a:solidFill>
            <a:schemeClr val="accent1"/>
          </a:solidFill>
          <a:effectLst>
            <a:glow rad="228600">
              <a:schemeClr val="accent1">
                <a:satMod val="175000"/>
                <a:alpha val="40000"/>
              </a:schemeClr>
            </a:glow>
          </a:effectLst>
        </p:spPr>
        <p:txBody>
          <a:bodyPr wrap="square">
            <a:spAutoFit/>
          </a:bodyPr>
          <a:lstStyle/>
          <a:p>
            <a:pPr algn="ctr"/>
            <a:r>
              <a:rPr lang="uk-UA" sz="1600" b="1" dirty="0" smtClean="0">
                <a:solidFill>
                  <a:schemeClr val="bg1"/>
                </a:solidFill>
                <a:latin typeface="Times New Roman" panose="02020603050405020304" pitchFamily="18" charset="0"/>
                <a:cs typeface="Times New Roman" panose="02020603050405020304" pitchFamily="18" charset="0"/>
              </a:rPr>
              <a:t>НАСЛІДКИ ВЖИВАННЯ </a:t>
            </a:r>
          </a:p>
          <a:p>
            <a:r>
              <a:rPr lang="uk-UA" sz="1600" dirty="0">
                <a:solidFill>
                  <a:schemeClr val="bg1"/>
                </a:solidFill>
                <a:latin typeface="Times New Roman" panose="02020603050405020304" pitchFamily="18" charset="0"/>
                <a:cs typeface="Times New Roman" panose="02020603050405020304" pitchFamily="18" charset="0"/>
              </a:rPr>
              <a:t>Екстазі призводять до психічної залежності через пережиті відчуття. Довготривале приймання екстазі спричиняє: • зміни в нервових клітинах мозку, • підлягають знищенню серотонінові нейрони, які регулюють низку процесів (засвоєння їжі, сон, сексуальну активність, відчуття болю). Внаслідок тривалого ушкодження нервових клітин спостерігається депресія, манія переслідування, агресивність, боязнь, зниження інтелектуальної працездатності. Зловживання екстазі у молодому віці призводить до погіршення інтелектуальної активності, а у зрілому віці – до її цілковитої втрати</a:t>
            </a:r>
          </a:p>
        </p:txBody>
      </p:sp>
      <p:sp>
        <p:nvSpPr>
          <p:cNvPr id="4" name="Прямокутник 3"/>
          <p:cNvSpPr/>
          <p:nvPr/>
        </p:nvSpPr>
        <p:spPr>
          <a:xfrm>
            <a:off x="9105090" y="6365142"/>
            <a:ext cx="4539243"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2" name="Прямокутник 1"/>
          <p:cNvSpPr/>
          <p:nvPr/>
        </p:nvSpPr>
        <p:spPr>
          <a:xfrm>
            <a:off x="280119" y="2711068"/>
            <a:ext cx="3060970" cy="4031873"/>
          </a:xfrm>
          <a:prstGeom prst="rect">
            <a:avLst/>
          </a:prstGeom>
          <a:solidFill>
            <a:schemeClr val="accent6"/>
          </a:solidFill>
          <a:effectLst>
            <a:glow rad="228600">
              <a:schemeClr val="accent6">
                <a:satMod val="175000"/>
                <a:alpha val="40000"/>
              </a:schemeClr>
            </a:glow>
          </a:effectLst>
        </p:spPr>
        <p:txBody>
          <a:bodyPr wrap="square">
            <a:spAutoFit/>
          </a:bodyPr>
          <a:lstStyle/>
          <a:p>
            <a:r>
              <a:rPr lang="uk-UA" sz="1600" b="1" dirty="0" smtClean="0">
                <a:solidFill>
                  <a:schemeClr val="bg1"/>
                </a:solidFill>
                <a:latin typeface="Times New Roman" panose="02020603050405020304" pitchFamily="18" charset="0"/>
                <a:cs typeface="Times New Roman" panose="02020603050405020304" pitchFamily="18" charset="0"/>
              </a:rPr>
              <a:t>ЗАГРОЗИ</a:t>
            </a:r>
          </a:p>
          <a:p>
            <a:r>
              <a:rPr lang="uk-UA" sz="1600" dirty="0" smtClean="0">
                <a:solidFill>
                  <a:schemeClr val="bg1"/>
                </a:solidFill>
                <a:latin typeface="Times New Roman" panose="02020603050405020304" pitchFamily="18" charset="0"/>
                <a:cs typeface="Times New Roman" panose="02020603050405020304" pitchFamily="18" charset="0"/>
              </a:rPr>
              <a:t>Підвищення </a:t>
            </a:r>
            <a:r>
              <a:rPr lang="uk-UA" sz="1600" dirty="0">
                <a:solidFill>
                  <a:schemeClr val="bg1"/>
                </a:solidFill>
                <a:latin typeface="Times New Roman" panose="02020603050405020304" pitchFamily="18" charset="0"/>
                <a:cs typeface="Times New Roman" panose="02020603050405020304" pitchFamily="18" charset="0"/>
              </a:rPr>
              <a:t>температури тіла та розлад роботи нирок можуть призвести до зневоднення організму. Вживання екстазі є особливо небезпечним для осіб з хворобами серця, печінки, з епілепсією і нервовими розладами. У випадку стискання зубів і скреготання ними може дійти також до крихкості зубів. Часто екстазі під такою ж назвою (хоча складники змінені) продаються на вулицях, що може призвести до смертельних отруєнь</a:t>
            </a:r>
          </a:p>
        </p:txBody>
      </p:sp>
    </p:spTree>
    <p:extLst>
      <p:ext uri="{BB962C8B-B14F-4D97-AF65-F5344CB8AC3E}">
        <p14:creationId xmlns:p14="http://schemas.microsoft.com/office/powerpoint/2010/main" val="343793716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кутник 3"/>
          <p:cNvSpPr/>
          <p:nvPr/>
        </p:nvSpPr>
        <p:spPr>
          <a:xfrm>
            <a:off x="9105090" y="6365142"/>
            <a:ext cx="4539243"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2" name="Прямокутник 1"/>
          <p:cNvSpPr/>
          <p:nvPr/>
        </p:nvSpPr>
        <p:spPr>
          <a:xfrm>
            <a:off x="186812" y="107862"/>
            <a:ext cx="9370142" cy="6463308"/>
          </a:xfrm>
          <a:prstGeom prst="rect">
            <a:avLst/>
          </a:prstGeom>
          <a:solidFill>
            <a:schemeClr val="accent2">
              <a:lumMod val="60000"/>
              <a:lumOff val="40000"/>
            </a:schemeClr>
          </a:solidFill>
        </p:spPr>
        <p:txBody>
          <a:bodyPr wrap="square">
            <a:spAutoFit/>
          </a:bodyPr>
          <a:lstStyle/>
          <a:p>
            <a:pPr algn="ctr"/>
            <a:r>
              <a:rPr lang="uk-UA" sz="3600" b="1" dirty="0" smtClean="0">
                <a:solidFill>
                  <a:schemeClr val="bg1"/>
                </a:solidFill>
                <a:latin typeface="Times New Roman" panose="02020603050405020304" pitchFamily="18" charset="0"/>
                <a:cs typeface="Times New Roman" panose="02020603050405020304" pitchFamily="18" charset="0"/>
              </a:rPr>
              <a:t>АНАБОЛІЧНІ СТЕРОЇДИ </a:t>
            </a:r>
          </a:p>
          <a:p>
            <a:r>
              <a:rPr lang="uk-UA" dirty="0" smtClean="0">
                <a:solidFill>
                  <a:schemeClr val="bg1"/>
                </a:solidFill>
                <a:latin typeface="Times New Roman" panose="02020603050405020304" pitchFamily="18" charset="0"/>
                <a:cs typeface="Times New Roman" panose="02020603050405020304" pitchFamily="18" charset="0"/>
              </a:rPr>
              <a:t>похідні </a:t>
            </a:r>
            <a:r>
              <a:rPr lang="uk-UA" dirty="0">
                <a:solidFill>
                  <a:schemeClr val="bg1"/>
                </a:solidFill>
                <a:latin typeface="Times New Roman" panose="02020603050405020304" pitchFamily="18" charset="0"/>
                <a:cs typeface="Times New Roman" panose="02020603050405020304" pitchFamily="18" charset="0"/>
              </a:rPr>
              <a:t>тестостерону, чоловічого статевого гормону. Головною підставою вживання стероїдів є бажання збільшити силу, кондицію і покращити вигляд за допомогою приросту маси м’язів. Популярність стероїдів пов’язана з розрекламованою моделлю сильного, гарно </a:t>
            </a:r>
            <a:r>
              <a:rPr lang="uk-UA" dirty="0" smtClean="0">
                <a:solidFill>
                  <a:schemeClr val="bg1"/>
                </a:solidFill>
                <a:latin typeface="Times New Roman" panose="02020603050405020304" pitchFamily="18" charset="0"/>
                <a:cs typeface="Times New Roman" panose="02020603050405020304" pitchFamily="18" charset="0"/>
              </a:rPr>
              <a:t>збудованого чоловіка. </a:t>
            </a:r>
          </a:p>
          <a:p>
            <a:r>
              <a:rPr lang="uk-UA" b="1" dirty="0" smtClean="0">
                <a:solidFill>
                  <a:schemeClr val="bg1"/>
                </a:solidFill>
                <a:latin typeface="Times New Roman" panose="02020603050405020304" pitchFamily="18" charset="0"/>
                <a:cs typeface="Times New Roman" panose="02020603050405020304" pitchFamily="18" charset="0"/>
              </a:rPr>
              <a:t>ФОРМИ ІСНУВАННЯ </a:t>
            </a:r>
            <a:r>
              <a:rPr lang="uk-UA" dirty="0" smtClean="0">
                <a:solidFill>
                  <a:schemeClr val="bg1"/>
                </a:solidFill>
                <a:latin typeface="Times New Roman" panose="02020603050405020304" pitchFamily="18" charset="0"/>
                <a:cs typeface="Times New Roman" panose="02020603050405020304" pitchFamily="18" charset="0"/>
              </a:rPr>
              <a:t>Таблетки</a:t>
            </a:r>
            <a:r>
              <a:rPr lang="uk-UA" dirty="0">
                <a:solidFill>
                  <a:schemeClr val="bg1"/>
                </a:solidFill>
                <a:latin typeface="Times New Roman" panose="02020603050405020304" pitchFamily="18" charset="0"/>
                <a:cs typeface="Times New Roman" panose="02020603050405020304" pitchFamily="18" charset="0"/>
              </a:rPr>
              <a:t>, капсули, коктейлі, ампули, пляшечки з рідиною для ін’єкцій. Перорально, </a:t>
            </a:r>
            <a:r>
              <a:rPr lang="uk-UA" dirty="0" smtClean="0">
                <a:solidFill>
                  <a:schemeClr val="bg1"/>
                </a:solidFill>
                <a:latin typeface="Times New Roman" panose="02020603050405020304" pitchFamily="18" charset="0"/>
                <a:cs typeface="Times New Roman" panose="02020603050405020304" pitchFamily="18" charset="0"/>
              </a:rPr>
              <a:t>внутрішньо м’язово</a:t>
            </a:r>
            <a:r>
              <a:rPr lang="uk-UA" dirty="0">
                <a:solidFill>
                  <a:schemeClr val="bg1"/>
                </a:solidFill>
                <a:latin typeface="Times New Roman" panose="02020603050405020304" pitchFamily="18" charset="0"/>
                <a:cs typeface="Times New Roman" panose="02020603050405020304" pitchFamily="18" charset="0"/>
              </a:rPr>
              <a:t>. </a:t>
            </a:r>
            <a:endParaRPr lang="uk-UA" dirty="0" smtClean="0">
              <a:solidFill>
                <a:schemeClr val="bg1"/>
              </a:solidFill>
              <a:latin typeface="Times New Roman" panose="02020603050405020304" pitchFamily="18" charset="0"/>
              <a:cs typeface="Times New Roman" panose="02020603050405020304" pitchFamily="18" charset="0"/>
            </a:endParaRPr>
          </a:p>
          <a:p>
            <a:r>
              <a:rPr lang="uk-UA" b="1" dirty="0" smtClean="0">
                <a:solidFill>
                  <a:schemeClr val="bg1"/>
                </a:solidFill>
                <a:latin typeface="Times New Roman" panose="02020603050405020304" pitchFamily="18" charset="0"/>
                <a:cs typeface="Times New Roman" panose="02020603050405020304" pitchFamily="18" charset="0"/>
              </a:rPr>
              <a:t>ШЛЯХИ ВЖИВАННЯ </a:t>
            </a:r>
            <a:r>
              <a:rPr lang="uk-UA" dirty="0" smtClean="0">
                <a:solidFill>
                  <a:schemeClr val="bg1"/>
                </a:solidFill>
                <a:latin typeface="Times New Roman" panose="02020603050405020304" pitchFamily="18" charset="0"/>
                <a:cs typeface="Times New Roman" panose="02020603050405020304" pitchFamily="18" charset="0"/>
              </a:rPr>
              <a:t>Стероїди </a:t>
            </a:r>
            <a:r>
              <a:rPr lang="uk-UA" dirty="0">
                <a:solidFill>
                  <a:schemeClr val="bg1"/>
                </a:solidFill>
                <a:latin typeface="Times New Roman" panose="02020603050405020304" pitchFamily="18" charset="0"/>
                <a:cs typeface="Times New Roman" panose="02020603050405020304" pitchFamily="18" charset="0"/>
              </a:rPr>
              <a:t>мають анаболічну дію, яка впливає на масу м’язів, кількість жирової тканини і силу, а також андрогенну дію, яка має вплив на статеві риси, такі як рівень оволосіння тіла, висота голосу, розвиток статевих органів, а також на перцепцію і психічну сферу. </a:t>
            </a:r>
            <a:endParaRPr lang="uk-UA" dirty="0" smtClean="0">
              <a:solidFill>
                <a:schemeClr val="bg1"/>
              </a:solidFill>
              <a:latin typeface="Times New Roman" panose="02020603050405020304" pitchFamily="18" charset="0"/>
              <a:cs typeface="Times New Roman" panose="02020603050405020304" pitchFamily="18" charset="0"/>
            </a:endParaRPr>
          </a:p>
          <a:p>
            <a:r>
              <a:rPr lang="uk-UA" b="1" dirty="0" smtClean="0">
                <a:solidFill>
                  <a:schemeClr val="bg1"/>
                </a:solidFill>
                <a:latin typeface="Times New Roman" panose="02020603050405020304" pitchFamily="18" charset="0"/>
                <a:cs typeface="Times New Roman" panose="02020603050405020304" pitchFamily="18" charset="0"/>
              </a:rPr>
              <a:t>ДІЯ – Перцепцію</a:t>
            </a:r>
            <a:r>
              <a:rPr lang="uk-UA" dirty="0" smtClean="0">
                <a:solidFill>
                  <a:schemeClr val="bg1"/>
                </a:solidFill>
                <a:latin typeface="Times New Roman" panose="02020603050405020304" pitchFamily="18" charset="0"/>
                <a:cs typeface="Times New Roman" panose="02020603050405020304" pitchFamily="18" charset="0"/>
              </a:rPr>
              <a:t> </a:t>
            </a:r>
            <a:r>
              <a:rPr lang="uk-UA" dirty="0">
                <a:solidFill>
                  <a:schemeClr val="bg1"/>
                </a:solidFill>
                <a:latin typeface="Times New Roman" panose="02020603050405020304" pitchFamily="18" charset="0"/>
                <a:cs typeface="Times New Roman" panose="02020603050405020304" pitchFamily="18" charset="0"/>
              </a:rPr>
              <a:t>Сприйняття́, сприйма́ння (</a:t>
            </a:r>
            <a:r>
              <a:rPr lang="uk-UA" b="1" dirty="0">
                <a:solidFill>
                  <a:schemeClr val="bg1"/>
                </a:solidFill>
                <a:latin typeface="Times New Roman" panose="02020603050405020304" pitchFamily="18" charset="0"/>
                <a:cs typeface="Times New Roman" panose="02020603050405020304" pitchFamily="18" charset="0"/>
              </a:rPr>
              <a:t>перцепція</a:t>
            </a:r>
            <a:r>
              <a:rPr lang="uk-UA" dirty="0">
                <a:solidFill>
                  <a:schemeClr val="bg1"/>
                </a:solidFill>
                <a:latin typeface="Times New Roman" panose="02020603050405020304" pitchFamily="18" charset="0"/>
                <a:cs typeface="Times New Roman" panose="02020603050405020304" pitchFamily="18" charset="0"/>
              </a:rPr>
              <a:t>, від лат. </a:t>
            </a:r>
            <a:r>
              <a:rPr lang="en-AU" dirty="0">
                <a:solidFill>
                  <a:schemeClr val="bg1"/>
                </a:solidFill>
                <a:latin typeface="Times New Roman" panose="02020603050405020304" pitchFamily="18" charset="0"/>
                <a:cs typeface="Times New Roman" panose="02020603050405020304" pitchFamily="18" charset="0"/>
              </a:rPr>
              <a:t>perceptio)</a:t>
            </a:r>
            <a:endParaRPr lang="uk-UA" dirty="0" smtClean="0">
              <a:solidFill>
                <a:schemeClr val="bg1"/>
              </a:solidFill>
              <a:latin typeface="Times New Roman" panose="02020603050405020304" pitchFamily="18" charset="0"/>
              <a:cs typeface="Times New Roman" panose="02020603050405020304" pitchFamily="18" charset="0"/>
            </a:endParaRPr>
          </a:p>
          <a:p>
            <a:r>
              <a:rPr lang="uk-UA" dirty="0" smtClean="0">
                <a:solidFill>
                  <a:schemeClr val="bg1"/>
                </a:solidFill>
                <a:latin typeface="Times New Roman" panose="02020603050405020304" pitchFamily="18" charset="0"/>
                <a:cs typeface="Times New Roman" panose="02020603050405020304" pitchFamily="18" charset="0"/>
              </a:rPr>
              <a:t>Стероїди </a:t>
            </a:r>
            <a:r>
              <a:rPr lang="uk-UA" dirty="0">
                <a:solidFill>
                  <a:schemeClr val="bg1"/>
                </a:solidFill>
                <a:latin typeface="Times New Roman" panose="02020603050405020304" pitchFamily="18" charset="0"/>
                <a:cs typeface="Times New Roman" panose="02020603050405020304" pitchFamily="18" charset="0"/>
              </a:rPr>
              <a:t>приймають для того, щоб викликати анаболічні наслідки, однак вони спричиняють негативні наслідки андрогенної дії. Приймаючи стероїди протягом довгого періоду в поєднанні з фізичними вправами, відбувається збільшення м’язової маси, покращується фізичний розвиток, збільшується сила та витривалість, досягаються кращі результати у спорті</a:t>
            </a:r>
            <a:r>
              <a:rPr lang="uk-UA" dirty="0" smtClean="0">
                <a:solidFill>
                  <a:schemeClr val="bg1"/>
                </a:solidFill>
                <a:latin typeface="Times New Roman" panose="02020603050405020304" pitchFamily="18" charset="0"/>
                <a:cs typeface="Times New Roman" panose="02020603050405020304" pitchFamily="18" charset="0"/>
              </a:rPr>
              <a:t>.</a:t>
            </a:r>
          </a:p>
          <a:p>
            <a:r>
              <a:rPr lang="uk-UA" b="1" dirty="0" smtClean="0">
                <a:solidFill>
                  <a:schemeClr val="bg1"/>
                </a:solidFill>
                <a:latin typeface="Times New Roman" panose="02020603050405020304" pitchFamily="18" charset="0"/>
                <a:cs typeface="Times New Roman" panose="02020603050405020304" pitchFamily="18" charset="0"/>
              </a:rPr>
              <a:t>СИМПТОМИ ВЖИВАННЯ</a:t>
            </a:r>
          </a:p>
          <a:p>
            <a:r>
              <a:rPr lang="uk-UA" dirty="0">
                <a:solidFill>
                  <a:schemeClr val="bg1"/>
                </a:solidFill>
                <a:latin typeface="Times New Roman" panose="02020603050405020304" pitchFamily="18" charset="0"/>
                <a:cs typeface="Times New Roman" panose="02020603050405020304" pitchFamily="18" charset="0"/>
              </a:rPr>
              <a:t>• Швидкий зріст м’язової маси – яка непропорційна термінам виконання фізичних вправ; • Зміна в поведінці: нервовість, імпульсивність, агресивність, апатія, депресія; • Зміни на шкірі (почервоніння, плями, рани); • Головний біль, набряк обличчя; • Неприємний подих</a:t>
            </a:r>
            <a:r>
              <a:rPr lang="uk-UA" dirty="0" smtClean="0">
                <a:solidFill>
                  <a:schemeClr val="bg1"/>
                </a:solidFill>
                <a:latin typeface="Times New Roman" panose="02020603050405020304" pitchFamily="18" charset="0"/>
                <a:cs typeface="Times New Roman" panose="02020603050405020304" pitchFamily="18" charset="0"/>
              </a:rPr>
              <a:t>.</a:t>
            </a:r>
          </a:p>
          <a:p>
            <a:endParaRPr lang="uk-UA" dirty="0">
              <a:solidFill>
                <a:schemeClr val="bg1"/>
              </a:solidFill>
              <a:latin typeface="Times New Roman" panose="02020603050405020304" pitchFamily="18" charset="0"/>
              <a:cs typeface="Times New Roman" panose="02020603050405020304" pitchFamily="18" charset="0"/>
            </a:endParaRPr>
          </a:p>
        </p:txBody>
      </p:sp>
      <p:pic>
        <p:nvPicPr>
          <p:cNvPr id="5" name="Рисунок 4" descr="C:\Users\e011172khy\AppData\Local\Microsoft\Windows\INetCache\Content.MSO\E07D0ABB.tmp"/>
          <p:cNvPicPr/>
          <p:nvPr/>
        </p:nvPicPr>
        <p:blipFill>
          <a:blip r:embed="rId2">
            <a:extLst>
              <a:ext uri="{28A0092B-C50C-407E-A947-70E740481C1C}">
                <a14:useLocalDpi xmlns:a14="http://schemas.microsoft.com/office/drawing/2010/main" val="0"/>
              </a:ext>
            </a:extLst>
          </a:blip>
          <a:srcRect/>
          <a:stretch>
            <a:fillRect/>
          </a:stretch>
        </p:blipFill>
        <p:spPr bwMode="auto">
          <a:xfrm>
            <a:off x="9556954" y="107862"/>
            <a:ext cx="2556388" cy="1828800"/>
          </a:xfrm>
          <a:prstGeom prst="rect">
            <a:avLst/>
          </a:prstGeom>
          <a:noFill/>
          <a:ln>
            <a:noFill/>
          </a:ln>
          <a:scene3d>
            <a:camera prst="isometricOffAxis2Left"/>
            <a:lightRig rig="threePt" dir="t"/>
          </a:scene3d>
        </p:spPr>
      </p:pic>
      <p:pic>
        <p:nvPicPr>
          <p:cNvPr id="6" name="Рисунок 5" descr="Небезпека анаболіків. Вплив анаболічних стероїдів на організм - Estet-Portal"/>
          <p:cNvPicPr/>
          <p:nvPr/>
        </p:nvPicPr>
        <p:blipFill>
          <a:blip r:embed="rId3">
            <a:extLst>
              <a:ext uri="{28A0092B-C50C-407E-A947-70E740481C1C}">
                <a14:useLocalDpi xmlns:a14="http://schemas.microsoft.com/office/drawing/2010/main" val="0"/>
              </a:ext>
            </a:extLst>
          </a:blip>
          <a:srcRect/>
          <a:stretch>
            <a:fillRect/>
          </a:stretch>
        </p:blipFill>
        <p:spPr bwMode="auto">
          <a:xfrm>
            <a:off x="9530162" y="2187309"/>
            <a:ext cx="2583180" cy="1775460"/>
          </a:xfrm>
          <a:prstGeom prst="rect">
            <a:avLst/>
          </a:prstGeom>
          <a:noFill/>
          <a:ln>
            <a:noFill/>
          </a:ln>
          <a:scene3d>
            <a:camera prst="isometricOffAxis2Left"/>
            <a:lightRig rig="threePt" dir="t"/>
          </a:scene3d>
        </p:spPr>
      </p:pic>
      <p:pic>
        <p:nvPicPr>
          <p:cNvPr id="7" name="Рисунок 6" descr="13 найкращих стероїдів з аптеки"/>
          <p:cNvPicPr/>
          <p:nvPr/>
        </p:nvPicPr>
        <p:blipFill>
          <a:blip r:embed="rId4">
            <a:extLst>
              <a:ext uri="{28A0092B-C50C-407E-A947-70E740481C1C}">
                <a14:useLocalDpi xmlns:a14="http://schemas.microsoft.com/office/drawing/2010/main" val="0"/>
              </a:ext>
            </a:extLst>
          </a:blip>
          <a:srcRect/>
          <a:stretch>
            <a:fillRect/>
          </a:stretch>
        </p:blipFill>
        <p:spPr bwMode="auto">
          <a:xfrm>
            <a:off x="9779532" y="4119716"/>
            <a:ext cx="2111231" cy="2245426"/>
          </a:xfrm>
          <a:prstGeom prst="rect">
            <a:avLst/>
          </a:prstGeom>
          <a:noFill/>
          <a:ln>
            <a:noFill/>
          </a:ln>
          <a:scene3d>
            <a:camera prst="isometricOffAxis2Left"/>
            <a:lightRig rig="threePt" dir="t"/>
          </a:scene3d>
        </p:spPr>
      </p:pic>
    </p:spTree>
    <p:extLst>
      <p:ext uri="{BB962C8B-B14F-4D97-AF65-F5344CB8AC3E}">
        <p14:creationId xmlns:p14="http://schemas.microsoft.com/office/powerpoint/2010/main" val="102998425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кутник 3"/>
          <p:cNvSpPr/>
          <p:nvPr/>
        </p:nvSpPr>
        <p:spPr>
          <a:xfrm>
            <a:off x="9105090" y="6365142"/>
            <a:ext cx="4539243"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2" name="Прямокутник 1"/>
          <p:cNvSpPr/>
          <p:nvPr/>
        </p:nvSpPr>
        <p:spPr>
          <a:xfrm>
            <a:off x="204425" y="213977"/>
            <a:ext cx="5583534" cy="5232202"/>
          </a:xfrm>
          <a:prstGeom prst="rect">
            <a:avLst/>
          </a:prstGeom>
          <a:solidFill>
            <a:schemeClr val="accent1"/>
          </a:solidFill>
        </p:spPr>
        <p:txBody>
          <a:bodyPr wrap="square">
            <a:spAutoFit/>
          </a:bodyPr>
          <a:lstStyle/>
          <a:p>
            <a:r>
              <a:rPr lang="uk-UA" dirty="0" smtClean="0">
                <a:solidFill>
                  <a:schemeClr val="bg1"/>
                </a:solidFill>
                <a:latin typeface="Times New Roman" panose="02020603050405020304" pitchFamily="18" charset="0"/>
                <a:cs typeface="Times New Roman" panose="02020603050405020304" pitchFamily="18" charset="0"/>
              </a:rPr>
              <a:t> </a:t>
            </a:r>
            <a:r>
              <a:rPr lang="uk-UA" sz="2800" b="1" dirty="0">
                <a:solidFill>
                  <a:schemeClr val="accent6"/>
                </a:solidFill>
                <a:latin typeface="Times New Roman" panose="02020603050405020304" pitchFamily="18" charset="0"/>
                <a:cs typeface="Times New Roman" panose="02020603050405020304" pitchFamily="18" charset="0"/>
              </a:rPr>
              <a:t>Негативні результати </a:t>
            </a:r>
            <a:r>
              <a:rPr lang="uk-UA" sz="2800" b="1" dirty="0" smtClean="0">
                <a:solidFill>
                  <a:schemeClr val="accent6"/>
                </a:solidFill>
                <a:latin typeface="Times New Roman" panose="02020603050405020304" pitchFamily="18" charset="0"/>
                <a:cs typeface="Times New Roman" panose="02020603050405020304" pitchFamily="18" charset="0"/>
              </a:rPr>
              <a:t>вживання</a:t>
            </a:r>
          </a:p>
          <a:p>
            <a:pPr marL="285750" indent="-285750">
              <a:buFont typeface="Wingdings" panose="05000000000000000000" pitchFamily="2" charset="2"/>
              <a:buChar char="v"/>
            </a:pPr>
            <a:r>
              <a:rPr lang="uk-UA" dirty="0" smtClean="0">
                <a:solidFill>
                  <a:schemeClr val="bg1"/>
                </a:solidFill>
                <a:latin typeface="Times New Roman" panose="02020603050405020304" pitchFamily="18" charset="0"/>
                <a:cs typeface="Times New Roman" panose="02020603050405020304" pitchFamily="18" charset="0"/>
              </a:rPr>
              <a:t>Небажані </a:t>
            </a:r>
            <a:r>
              <a:rPr lang="uk-UA" dirty="0">
                <a:solidFill>
                  <a:schemeClr val="bg1"/>
                </a:solidFill>
                <a:latin typeface="Times New Roman" panose="02020603050405020304" pitchFamily="18" charset="0"/>
                <a:cs typeface="Times New Roman" panose="02020603050405020304" pitchFamily="18" charset="0"/>
              </a:rPr>
              <a:t>дерматологічні зміни: шорсткість шкіри, розширення пор, рани, розтяжки, пришвидшене облисіння; </a:t>
            </a:r>
            <a:r>
              <a:rPr lang="uk-UA" dirty="0" smtClean="0">
                <a:solidFill>
                  <a:schemeClr val="bg1"/>
                </a:solidFill>
                <a:latin typeface="Times New Roman" panose="02020603050405020304" pitchFamily="18" charset="0"/>
                <a:cs typeface="Times New Roman" panose="02020603050405020304" pitchFamily="18" charset="0"/>
              </a:rPr>
              <a:t> </a:t>
            </a:r>
          </a:p>
          <a:p>
            <a:pPr marL="285750" indent="-285750">
              <a:buFont typeface="Wingdings" panose="05000000000000000000" pitchFamily="2" charset="2"/>
              <a:buChar char="v"/>
            </a:pPr>
            <a:r>
              <a:rPr lang="uk-UA" dirty="0" smtClean="0">
                <a:solidFill>
                  <a:schemeClr val="bg1"/>
                </a:solidFill>
                <a:latin typeface="Times New Roman" panose="02020603050405020304" pitchFamily="18" charset="0"/>
                <a:cs typeface="Times New Roman" panose="02020603050405020304" pitchFamily="18" charset="0"/>
              </a:rPr>
              <a:t>Порушення </a:t>
            </a:r>
            <a:r>
              <a:rPr lang="uk-UA" dirty="0">
                <a:solidFill>
                  <a:schemeClr val="bg1"/>
                </a:solidFill>
                <a:latin typeface="Times New Roman" panose="02020603050405020304" pitchFamily="18" charset="0"/>
                <a:cs typeface="Times New Roman" panose="02020603050405020304" pitchFamily="18" charset="0"/>
              </a:rPr>
              <a:t>гормонального балансу: зменшення яєчок, зниження вироблення сперматозоїдів, сексуальні розлади, збільшення молочних залоз у чоловіків, а у жінок надмірне виявлення чоловічих рис – оволосіння тіла, грубий голос, порушення менструального циклу; </a:t>
            </a:r>
            <a:endParaRPr lang="uk-UA" dirty="0" smtClean="0">
              <a:solidFill>
                <a:schemeClr val="bg1"/>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uk-UA" dirty="0" smtClean="0">
                <a:solidFill>
                  <a:schemeClr val="bg1"/>
                </a:solidFill>
                <a:latin typeface="Times New Roman" panose="02020603050405020304" pitchFamily="18" charset="0"/>
                <a:cs typeface="Times New Roman" panose="02020603050405020304" pitchFamily="18" charset="0"/>
              </a:rPr>
              <a:t>Перепади </a:t>
            </a:r>
            <a:r>
              <a:rPr lang="uk-UA" dirty="0">
                <a:solidFill>
                  <a:schemeClr val="bg1"/>
                </a:solidFill>
                <a:latin typeface="Times New Roman" panose="02020603050405020304" pitchFamily="18" charset="0"/>
                <a:cs typeface="Times New Roman" panose="02020603050405020304" pitchFamily="18" charset="0"/>
              </a:rPr>
              <a:t>кров’яного тиску, головний біль, пошкодження печінки</a:t>
            </a:r>
            <a:r>
              <a:rPr lang="uk-UA" dirty="0" smtClean="0">
                <a:solidFill>
                  <a:schemeClr val="bg1"/>
                </a:solidFill>
                <a:latin typeface="Times New Roman" panose="02020603050405020304" pitchFamily="18" charset="0"/>
                <a:cs typeface="Times New Roman" panose="02020603050405020304" pitchFamily="18" charset="0"/>
              </a:rPr>
              <a:t>;</a:t>
            </a:r>
          </a:p>
          <a:p>
            <a:pPr marL="285750" indent="-285750">
              <a:buFont typeface="Wingdings" panose="05000000000000000000" pitchFamily="2" charset="2"/>
              <a:buChar char="v"/>
            </a:pPr>
            <a:r>
              <a:rPr lang="uk-UA" dirty="0" smtClean="0">
                <a:solidFill>
                  <a:schemeClr val="bg1"/>
                </a:solidFill>
                <a:latin typeface="Times New Roman" panose="02020603050405020304" pitchFamily="18" charset="0"/>
                <a:cs typeface="Times New Roman" panose="02020603050405020304" pitchFamily="18" charset="0"/>
              </a:rPr>
              <a:t> Неправильна </a:t>
            </a:r>
            <a:r>
              <a:rPr lang="uk-UA" dirty="0">
                <a:solidFill>
                  <a:schemeClr val="bg1"/>
                </a:solidFill>
                <a:latin typeface="Times New Roman" panose="02020603050405020304" pitchFamily="18" charset="0"/>
                <a:cs typeface="Times New Roman" panose="02020603050405020304" pitchFamily="18" charset="0"/>
              </a:rPr>
              <a:t>робота нирок призводить до набряків, нервових колітів, лихоманки та збільшення нирок; </a:t>
            </a:r>
            <a:endParaRPr lang="uk-UA" dirty="0" smtClean="0">
              <a:solidFill>
                <a:schemeClr val="bg1"/>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uk-UA" dirty="0" smtClean="0">
                <a:solidFill>
                  <a:schemeClr val="bg1"/>
                </a:solidFill>
                <a:latin typeface="Times New Roman" panose="02020603050405020304" pitchFamily="18" charset="0"/>
                <a:cs typeface="Times New Roman" panose="02020603050405020304" pitchFamily="18" charset="0"/>
              </a:rPr>
              <a:t>Психічні </a:t>
            </a:r>
            <a:r>
              <a:rPr lang="uk-UA" dirty="0">
                <a:solidFill>
                  <a:schemeClr val="bg1"/>
                </a:solidFill>
                <a:latin typeface="Times New Roman" panose="02020603050405020304" pitchFamily="18" charset="0"/>
                <a:cs typeface="Times New Roman" panose="02020603050405020304" pitchFamily="18" charset="0"/>
              </a:rPr>
              <a:t>зміни: перепади настрою, апатична депресія, самогубні думки, гнів, агресія; </a:t>
            </a:r>
            <a:endParaRPr lang="uk-UA" dirty="0" smtClean="0">
              <a:solidFill>
                <a:schemeClr val="bg1"/>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uk-UA" dirty="0" smtClean="0">
                <a:solidFill>
                  <a:schemeClr val="bg1"/>
                </a:solidFill>
                <a:latin typeface="Times New Roman" panose="02020603050405020304" pitchFamily="18" charset="0"/>
                <a:cs typeface="Times New Roman" panose="02020603050405020304" pitchFamily="18" charset="0"/>
              </a:rPr>
              <a:t>Високий </a:t>
            </a:r>
            <a:r>
              <a:rPr lang="uk-UA" dirty="0">
                <a:solidFill>
                  <a:schemeClr val="bg1"/>
                </a:solidFill>
                <a:latin typeface="Times New Roman" panose="02020603050405020304" pitchFamily="18" charset="0"/>
                <a:cs typeface="Times New Roman" panose="02020603050405020304" pitchFamily="18" charset="0"/>
              </a:rPr>
              <a:t>рівень дратівливості, імпульсивності, агресії, відчуття депресії</a:t>
            </a:r>
          </a:p>
        </p:txBody>
      </p:sp>
      <p:sp>
        <p:nvSpPr>
          <p:cNvPr id="3" name="Прямокутник 2"/>
          <p:cNvSpPr/>
          <p:nvPr/>
        </p:nvSpPr>
        <p:spPr>
          <a:xfrm>
            <a:off x="6403609" y="213977"/>
            <a:ext cx="4310743" cy="3908762"/>
          </a:xfrm>
          <a:prstGeom prst="rect">
            <a:avLst/>
          </a:prstGeom>
          <a:solidFill>
            <a:schemeClr val="accent1"/>
          </a:solidFill>
        </p:spPr>
        <p:txBody>
          <a:bodyPr wrap="square">
            <a:spAutoFit/>
          </a:bodyPr>
          <a:lstStyle/>
          <a:p>
            <a:r>
              <a:rPr lang="uk-UA" sz="3200" b="1" dirty="0" smtClean="0">
                <a:solidFill>
                  <a:schemeClr val="accent6"/>
                </a:solidFill>
                <a:latin typeface="Times New Roman" panose="02020603050405020304" pitchFamily="18" charset="0"/>
                <a:cs typeface="Times New Roman" panose="02020603050405020304" pitchFamily="18" charset="0"/>
              </a:rPr>
              <a:t>Небезпека</a:t>
            </a:r>
          </a:p>
          <a:p>
            <a:r>
              <a:rPr lang="uk-UA" dirty="0" smtClean="0">
                <a:solidFill>
                  <a:schemeClr val="bg1"/>
                </a:solidFill>
                <a:latin typeface="Times New Roman" panose="02020603050405020304" pitchFamily="18" charset="0"/>
                <a:cs typeface="Times New Roman" panose="02020603050405020304" pitchFamily="18" charset="0"/>
              </a:rPr>
              <a:t>Якщо </a:t>
            </a:r>
            <a:r>
              <a:rPr lang="uk-UA" dirty="0">
                <a:solidFill>
                  <a:schemeClr val="bg1"/>
                </a:solidFill>
                <a:latin typeface="Times New Roman" panose="02020603050405020304" pitchFamily="18" charset="0"/>
                <a:cs typeface="Times New Roman" panose="02020603050405020304" pitchFamily="18" charset="0"/>
              </a:rPr>
              <a:t>стероїди використовують в період дозрівання, часто доходить до затримки </a:t>
            </a:r>
            <a:r>
              <a:rPr lang="uk-UA" dirty="0" smtClean="0">
                <a:solidFill>
                  <a:schemeClr val="bg1"/>
                </a:solidFill>
                <a:latin typeface="Times New Roman" panose="02020603050405020304" pitchFamily="18" charset="0"/>
                <a:cs typeface="Times New Roman" panose="02020603050405020304" pitchFamily="18" charset="0"/>
              </a:rPr>
              <a:t>росту. </a:t>
            </a:r>
          </a:p>
          <a:p>
            <a:r>
              <a:rPr lang="uk-UA" dirty="0" smtClean="0">
                <a:solidFill>
                  <a:schemeClr val="bg1"/>
                </a:solidFill>
                <a:latin typeface="Times New Roman" panose="02020603050405020304" pitchFamily="18" charset="0"/>
                <a:cs typeface="Times New Roman" panose="02020603050405020304" pitchFamily="18" charset="0"/>
              </a:rPr>
              <a:t>З </a:t>
            </a:r>
            <a:r>
              <a:rPr lang="uk-UA" dirty="0">
                <a:solidFill>
                  <a:schemeClr val="bg1"/>
                </a:solidFill>
                <a:latin typeface="Times New Roman" panose="02020603050405020304" pitchFamily="18" charset="0"/>
                <a:cs typeface="Times New Roman" panose="02020603050405020304" pitchFamily="18" charset="0"/>
              </a:rPr>
              <a:t>використанням стероїдів пов’язана небезпека виникнення</a:t>
            </a:r>
            <a:r>
              <a:rPr lang="uk-UA" dirty="0" smtClean="0">
                <a:solidFill>
                  <a:schemeClr val="bg1"/>
                </a:solidFill>
                <a:latin typeface="Times New Roman" panose="02020603050405020304" pitchFamily="18" charset="0"/>
                <a:cs typeface="Times New Roman" panose="02020603050405020304" pitchFamily="18" charset="0"/>
              </a:rPr>
              <a:t>:</a:t>
            </a:r>
          </a:p>
          <a:p>
            <a:r>
              <a:rPr lang="uk-UA" dirty="0" smtClean="0">
                <a:solidFill>
                  <a:schemeClr val="bg1"/>
                </a:solidFill>
                <a:latin typeface="Times New Roman" panose="02020603050405020304" pitchFamily="18" charset="0"/>
                <a:cs typeface="Times New Roman" panose="02020603050405020304" pitchFamily="18" charset="0"/>
              </a:rPr>
              <a:t> </a:t>
            </a:r>
            <a:r>
              <a:rPr lang="uk-UA" dirty="0">
                <a:solidFill>
                  <a:schemeClr val="bg1"/>
                </a:solidFill>
                <a:latin typeface="Times New Roman" panose="02020603050405020304" pitchFamily="18" charset="0"/>
                <a:cs typeface="Times New Roman" panose="02020603050405020304" pitchFamily="18" charset="0"/>
              </a:rPr>
              <a:t>• Раку печінки; </a:t>
            </a:r>
            <a:endParaRPr lang="uk-UA" dirty="0" smtClean="0">
              <a:solidFill>
                <a:schemeClr val="bg1"/>
              </a:solidFill>
              <a:latin typeface="Times New Roman" panose="02020603050405020304" pitchFamily="18" charset="0"/>
              <a:cs typeface="Times New Roman" panose="02020603050405020304" pitchFamily="18" charset="0"/>
            </a:endParaRPr>
          </a:p>
          <a:p>
            <a:r>
              <a:rPr lang="uk-UA" dirty="0" smtClean="0">
                <a:solidFill>
                  <a:schemeClr val="bg1"/>
                </a:solidFill>
                <a:latin typeface="Times New Roman" panose="02020603050405020304" pitchFamily="18" charset="0"/>
                <a:cs typeface="Times New Roman" panose="02020603050405020304" pitchFamily="18" charset="0"/>
              </a:rPr>
              <a:t>• </a:t>
            </a:r>
            <a:r>
              <a:rPr lang="uk-UA" dirty="0">
                <a:solidFill>
                  <a:schemeClr val="bg1"/>
                </a:solidFill>
                <a:latin typeface="Times New Roman" panose="02020603050405020304" pitchFamily="18" charset="0"/>
                <a:cs typeface="Times New Roman" panose="02020603050405020304" pitchFamily="18" charset="0"/>
              </a:rPr>
              <a:t>Схильність до серцевих нападів, інсультів; </a:t>
            </a:r>
            <a:endParaRPr lang="uk-UA" dirty="0" smtClean="0">
              <a:solidFill>
                <a:schemeClr val="bg1"/>
              </a:solidFill>
              <a:latin typeface="Times New Roman" panose="02020603050405020304" pitchFamily="18" charset="0"/>
              <a:cs typeface="Times New Roman" panose="02020603050405020304" pitchFamily="18" charset="0"/>
            </a:endParaRPr>
          </a:p>
          <a:p>
            <a:r>
              <a:rPr lang="uk-UA" dirty="0" smtClean="0">
                <a:solidFill>
                  <a:schemeClr val="bg1"/>
                </a:solidFill>
                <a:latin typeface="Times New Roman" panose="02020603050405020304" pitchFamily="18" charset="0"/>
                <a:cs typeface="Times New Roman" panose="02020603050405020304" pitchFamily="18" charset="0"/>
              </a:rPr>
              <a:t>• </a:t>
            </a:r>
            <a:r>
              <a:rPr lang="uk-UA" dirty="0">
                <a:solidFill>
                  <a:schemeClr val="bg1"/>
                </a:solidFill>
                <a:latin typeface="Times New Roman" panose="02020603050405020304" pitchFamily="18" charset="0"/>
                <a:cs typeface="Times New Roman" panose="02020603050405020304" pitchFamily="18" charset="0"/>
              </a:rPr>
              <a:t>Підвищення рівня холестерину. Можливі прояви імпотенції та безпліддя, атрофія яєчок, збільшення небезпеки розростання простати, рак простати.</a:t>
            </a:r>
          </a:p>
        </p:txBody>
      </p:sp>
      <p:pic>
        <p:nvPicPr>
          <p:cNvPr id="5" name="Рисунок 4" descr="C:\Users\e011172khy\AppData\Local\Microsoft\Windows\INetCache\Content.MSO\775FEBA.tmp"/>
          <p:cNvPicPr/>
          <p:nvPr/>
        </p:nvPicPr>
        <p:blipFill>
          <a:blip r:embed="rId2">
            <a:extLst>
              <a:ext uri="{28A0092B-C50C-407E-A947-70E740481C1C}">
                <a14:useLocalDpi xmlns:a14="http://schemas.microsoft.com/office/drawing/2010/main" val="0"/>
              </a:ext>
            </a:extLst>
          </a:blip>
          <a:srcRect/>
          <a:stretch>
            <a:fillRect/>
          </a:stretch>
        </p:blipFill>
        <p:spPr bwMode="auto">
          <a:xfrm>
            <a:off x="5900092" y="4919816"/>
            <a:ext cx="2849880" cy="1600200"/>
          </a:xfrm>
          <a:prstGeom prst="rect">
            <a:avLst/>
          </a:prstGeom>
          <a:noFill/>
          <a:ln>
            <a:noFill/>
          </a:ln>
          <a:scene3d>
            <a:camera prst="perspectiveContrastingLeftFacing"/>
            <a:lightRig rig="threePt" dir="t"/>
          </a:scene3d>
        </p:spPr>
      </p:pic>
      <p:pic>
        <p:nvPicPr>
          <p:cNvPr id="6" name="Рисунок 5" descr="Стероїди для набору м'язової маси: анаболічні препарати, кращі курси,  найбільш безпечні аптечні стероїди для новачків, схеми прийому"/>
          <p:cNvPicPr/>
          <p:nvPr/>
        </p:nvPicPr>
        <p:blipFill>
          <a:blip r:embed="rId3">
            <a:extLst>
              <a:ext uri="{28A0092B-C50C-407E-A947-70E740481C1C}">
                <a14:useLocalDpi xmlns:a14="http://schemas.microsoft.com/office/drawing/2010/main" val="0"/>
              </a:ext>
            </a:extLst>
          </a:blip>
          <a:srcRect/>
          <a:stretch>
            <a:fillRect/>
          </a:stretch>
        </p:blipFill>
        <p:spPr bwMode="auto">
          <a:xfrm>
            <a:off x="8862105" y="4642269"/>
            <a:ext cx="2842260" cy="1607820"/>
          </a:xfrm>
          <a:prstGeom prst="rect">
            <a:avLst/>
          </a:prstGeom>
          <a:noFill/>
          <a:ln>
            <a:noFill/>
          </a:ln>
          <a:scene3d>
            <a:camera prst="perspectiveHeroicExtremeRightFacing"/>
            <a:lightRig rig="threePt" dir="t"/>
          </a:scene3d>
        </p:spPr>
      </p:pic>
    </p:spTree>
    <p:extLst>
      <p:ext uri="{BB962C8B-B14F-4D97-AF65-F5344CB8AC3E}">
        <p14:creationId xmlns:p14="http://schemas.microsoft.com/office/powerpoint/2010/main" val="2062897407"/>
      </p:ext>
    </p:extLst>
  </p:cSld>
  <p:clrMapOvr>
    <a:masterClrMapping/>
  </p:clrMapOvr>
  <p:timing>
    <p:tnLst>
      <p:par>
        <p:cTn id="1" dur="indefinite" restart="never" nodeType="tmRoot"/>
      </p:par>
    </p:tnLst>
  </p:timing>
</p:sld>
</file>

<file path=ppt/theme/theme1.xml><?xml version="1.0" encoding="utf-8"?>
<a:theme xmlns:a="http://schemas.openxmlformats.org/drawingml/2006/main" name="Туман">
  <a:themeElements>
    <a:clrScheme name="Туман">
      <a:dk1>
        <a:sysClr val="windowText" lastClr="000000"/>
      </a:dk1>
      <a:lt1>
        <a:sysClr val="window" lastClr="FFFFFF"/>
      </a:lt1>
      <a:dk2>
        <a:srgbClr val="454545"/>
      </a:dk2>
      <a:lt2>
        <a:srgbClr val="DADADA"/>
      </a:lt2>
      <a:accent1>
        <a:srgbClr val="01D17D"/>
      </a:accent1>
      <a:accent2>
        <a:srgbClr val="84C72A"/>
      </a:accent2>
      <a:accent3>
        <a:srgbClr val="E1D126"/>
      </a:accent3>
      <a:accent4>
        <a:srgbClr val="E29932"/>
      </a:accent4>
      <a:accent5>
        <a:srgbClr val="E56526"/>
      </a:accent5>
      <a:accent6>
        <a:srgbClr val="D63731"/>
      </a:accent6>
      <a:hlink>
        <a:srgbClr val="35FA7F"/>
      </a:hlink>
      <a:folHlink>
        <a:srgbClr val="BAFC85"/>
      </a:folHlink>
    </a:clrScheme>
    <a:fontScheme name="Туман">
      <a:majorFont>
        <a:latin typeface="Century Gothic"/>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уман">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2B2A868B-6BC2-4B3E-98B9-1258F41035DE}"/>
    </a:ext>
  </a:extLst>
</a:theme>
</file>

<file path=docProps/app.xml><?xml version="1.0" encoding="utf-8"?>
<Properties xmlns="http://schemas.openxmlformats.org/officeDocument/2006/extended-properties" xmlns:vt="http://schemas.openxmlformats.org/officeDocument/2006/docPropsVTypes">
  <Template>TM04033937[[fn=Туман]]</Template>
  <TotalTime>1918</TotalTime>
  <Words>7968</Words>
  <Application>Microsoft Office PowerPoint</Application>
  <PresentationFormat>Широкий екран</PresentationFormat>
  <Paragraphs>331</Paragraphs>
  <Slides>36</Slides>
  <Notes>0</Notes>
  <HiddenSlides>0</HiddenSlides>
  <MMClips>0</MMClips>
  <ScaleCrop>false</ScaleCrop>
  <HeadingPairs>
    <vt:vector size="6" baseType="variant">
      <vt:variant>
        <vt:lpstr>Використані шрифти</vt:lpstr>
      </vt:variant>
      <vt:variant>
        <vt:i4>6</vt:i4>
      </vt:variant>
      <vt:variant>
        <vt:lpstr>Тема</vt:lpstr>
      </vt:variant>
      <vt:variant>
        <vt:i4>1</vt:i4>
      </vt:variant>
      <vt:variant>
        <vt:lpstr>Заголовки слайдів</vt:lpstr>
      </vt:variant>
      <vt:variant>
        <vt:i4>36</vt:i4>
      </vt:variant>
    </vt:vector>
  </HeadingPairs>
  <TitlesOfParts>
    <vt:vector size="43" baseType="lpstr">
      <vt:lpstr>Microsoft YaHei</vt:lpstr>
      <vt:lpstr>Arial</vt:lpstr>
      <vt:lpstr>Calibri</vt:lpstr>
      <vt:lpstr>Century Gothic</vt:lpstr>
      <vt:lpstr>Times New Roman</vt:lpstr>
      <vt:lpstr>Wingdings</vt:lpstr>
      <vt:lpstr>Туман</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Як формується залежність?</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Ганна Юріївна  Коростильова</dc:creator>
  <cp:lastModifiedBy>Ганна Юріївна  Коростильова</cp:lastModifiedBy>
  <cp:revision>103</cp:revision>
  <dcterms:created xsi:type="dcterms:W3CDTF">2023-11-05T15:36:54Z</dcterms:created>
  <dcterms:modified xsi:type="dcterms:W3CDTF">2023-11-27T10:35:17Z</dcterms:modified>
</cp:coreProperties>
</file>