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4"/>
  </p:sldMasterIdLst>
  <p:sldIdLst>
    <p:sldId id="258" r:id="rId5"/>
    <p:sldId id="257" r:id="rId6"/>
    <p:sldId id="272" r:id="rId7"/>
    <p:sldId id="288" r:id="rId8"/>
    <p:sldId id="289" r:id="rId9"/>
    <p:sldId id="291" r:id="rId10"/>
    <p:sldId id="292" r:id="rId11"/>
    <p:sldId id="362" r:id="rId12"/>
    <p:sldId id="274" r:id="rId13"/>
    <p:sldId id="273" r:id="rId14"/>
    <p:sldId id="260" r:id="rId15"/>
    <p:sldId id="278" r:id="rId16"/>
    <p:sldId id="261" r:id="rId17"/>
    <p:sldId id="262" r:id="rId18"/>
    <p:sldId id="276" r:id="rId19"/>
    <p:sldId id="279" r:id="rId20"/>
    <p:sldId id="280" r:id="rId21"/>
    <p:sldId id="307" r:id="rId22"/>
    <p:sldId id="301" r:id="rId23"/>
    <p:sldId id="363" r:id="rId24"/>
    <p:sldId id="364" r:id="rId25"/>
    <p:sldId id="365" r:id="rId26"/>
    <p:sldId id="366" r:id="rId27"/>
    <p:sldId id="367" r:id="rId28"/>
    <p:sldId id="368" r:id="rId29"/>
    <p:sldId id="369" r:id="rId30"/>
    <p:sldId id="37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BE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jpe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uk-UA" smtClean="0"/>
              <a:t>Зразок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3365262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150178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202647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1356954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2431633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7" name="Date Placeholder 2"/>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3"/>
          <p:cNvSpPr>
            <a:spLocks noGrp="1"/>
          </p:cNvSpPr>
          <p:nvPr>
            <p:ph type="ftr" sz="quarter" idx="11"/>
          </p:nvPr>
        </p:nvSpPr>
        <p:spPr/>
        <p:txBody>
          <a:bodyPr/>
          <a:lstStyle/>
          <a:p>
            <a:endParaRPr lang="uk-UA" dirty="0"/>
          </a:p>
        </p:txBody>
      </p:sp>
      <p:sp>
        <p:nvSpPr>
          <p:cNvPr id="6" name="Slide Number Placeholder 4"/>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3737464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2"/>
          <p:cNvSpPr>
            <a:spLocks noGrp="1"/>
          </p:cNvSpPr>
          <p:nvPr>
            <p:ph type="ftr" sz="quarter" idx="11"/>
          </p:nvPr>
        </p:nvSpPr>
        <p:spPr/>
        <p:txBody>
          <a:bodyPr/>
          <a:lstStyle/>
          <a:p>
            <a:endParaRPr lang="uk-UA" dirty="0"/>
          </a:p>
        </p:txBody>
      </p:sp>
      <p:sp>
        <p:nvSpPr>
          <p:cNvPr id="6" name="Slide Number Placeholder 3"/>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861198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uk-UA" smtClean="0"/>
              <a:t>Зразок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7" name="Date Placeholder 4"/>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5"/>
          <p:cNvSpPr>
            <a:spLocks noGrp="1"/>
          </p:cNvSpPr>
          <p:nvPr>
            <p:ph type="ftr" sz="quarter" idx="11"/>
          </p:nvPr>
        </p:nvSpPr>
        <p:spPr/>
        <p:txBody>
          <a:bodyPr/>
          <a:lstStyle/>
          <a:p>
            <a:endParaRPr lang="uk-UA" dirty="0"/>
          </a:p>
        </p:txBody>
      </p:sp>
      <p:sp>
        <p:nvSpPr>
          <p:cNvPr id="6" name="Slide Number Placeholder 6"/>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19685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1277500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405837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uk-UA" smtClean="0"/>
              <a:t>Зразок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583456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uk-UA" smtClean="0"/>
              <a:t>Зразок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uk-UA" smtClean="0"/>
              <a:t>Редагувати стиль зразка тексту</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85894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231239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smtClean="0"/>
              <a:t>Зразок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3788500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smtClean="0"/>
              <a:t>Зразок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smtClean="0"/>
              <a:t>Клацніть піктограму, щоб додати зображення</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4097219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1033148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305145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uk-UA" smtClean="0"/>
              <a:t>Зразок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5269A09-D372-49FB-9819-9C5C0238FE67}" type="datetimeFigureOut">
              <a:rPr lang="uk-UA" smtClean="0"/>
              <a:pPr/>
              <a:t>08.12.2023</a:t>
            </a:fld>
            <a:endParaRPr lang="uk-UA"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B093F9C-8B86-4761-A110-E4ECC3892EAB}" type="slidenum">
              <a:rPr lang="uk-UA" smtClean="0"/>
              <a:pPr/>
              <a:t>‹№›</a:t>
            </a:fld>
            <a:endParaRPr lang="uk-UA" dirty="0"/>
          </a:p>
        </p:txBody>
      </p:sp>
    </p:spTree>
    <p:extLst>
      <p:ext uri="{BB962C8B-B14F-4D97-AF65-F5344CB8AC3E}">
        <p14:creationId xmlns:p14="http://schemas.microsoft.com/office/powerpoint/2010/main" val="3823107589"/>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oleObject" Target="../embeddings/oleObject1.bin"/><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hyperlink" Target="https://odmueduua-my.sharepoint.com/personal/hanna_korostylova_onmedu_edu_ua/Documents/&#1056;&#1086;&#1073;&#1086;&#1095;&#1080;&#1081;%20&#1089;&#1090;&#1110;&#1083;/2023%20&#1055;&#1072;&#1089;&#1090;&#1086;&#1088;&#1090;%20&#1047;&#1076;&#1086;&#1088;&#1086;&#1074;&#1100;&#1103;/2023%20&#1090;&#1077;&#1089;&#1090;&#1080;%20&#1090;&#1072;%20&#1087;&#1072;&#1089;&#1087;&#1086;&#1088;&#1090;%20&#1079;&#1076;&#1086;&#1088;&#1086;&#1074;&#1100;&#1103;/2023%20&#1055;&#1072;&#1089;&#1087;&#1086;&#1088;&#1090;%20%20&#1079;&#1076;&#1086;&#1088;&#1086;&#1074;'&#1103;%20%20&#1079;&#1076;&#1086;&#1073;&#1091;&#1074;&#1072;&#1095;&#1072;%20&#1074;&#1080;&#1097;&#1086;&#1111;%20&#1086;&#1089;&#1074;&#1110;&#1090;&#1080;.pdf" TargetMode="Externa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0.png"/><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odmueduua-my.sharepoint.com/personal/hanna_korostylova_onmedu_edu_ua/Documents/&#1056;&#1086;&#1073;&#1086;&#1095;&#1080;&#1081;%20&#1089;&#1090;&#1110;&#1083;/2023%20&#1055;&#1072;&#1089;&#1090;&#1086;&#1088;&#1090;%20&#1047;&#1076;&#1086;&#1088;&#1086;&#1074;&#1100;&#1103;/2023%20&#1090;&#1077;&#1089;&#1090;&#1080;%20&#1090;&#1072;%20&#1087;&#1072;&#1089;&#1087;&#1086;&#1088;&#1090;%20&#1079;&#1076;&#1086;&#1088;&#1086;&#1074;&#1100;&#1103;/2023%20&#1055;&#1072;&#1089;&#1087;&#1086;&#1088;&#1090;%20%20&#1079;&#1076;&#1086;&#1088;&#1086;&#1074;'&#1103;%20%20&#1079;&#1076;&#1086;&#1073;&#1091;&#1074;&#1072;&#1095;&#1072;%20&#1074;&#1080;&#1097;&#1086;&#1111;%20&#1086;&#1089;&#1074;&#1110;&#1090;&#1080;.pdf"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0.png"/><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gif"/><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217250" y="153840"/>
            <a:ext cx="11860449" cy="1200329"/>
          </a:xfrm>
          <a:prstGeom prst="rect">
            <a:avLst/>
          </a:pr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uk-UA" sz="2400" b="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Одеський національний медичний університет</a:t>
            </a:r>
            <a:endPar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a:p>
            <a:pPr algn="ct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Кафедра фізичної реабілітації, спортивної медицини</a:t>
            </a:r>
            <a:r>
              <a:rPr lang="en-US"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t>
            </a:r>
            <a:r>
              <a:rPr lang="uk-UA" sz="2400" b="1" i="1"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та фізичного виховання</a:t>
            </a:r>
            <a: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t/>
            </a:r>
            <a:br>
              <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rPr>
            </a:br>
            <a:endParaRPr lang="uk-UA" sz="2400" dirty="0">
              <a:solidFill>
                <a:srgbClr val="FFFF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2" name="Прямокутник 1"/>
          <p:cNvSpPr/>
          <p:nvPr/>
        </p:nvSpPr>
        <p:spPr>
          <a:xfrm>
            <a:off x="198386" y="5167604"/>
            <a:ext cx="11860449" cy="1569660"/>
          </a:xfrm>
          <a:prstGeom prst="rect">
            <a:avLst/>
          </a:prstGeom>
          <a:solidFill>
            <a:schemeClr val="accent3">
              <a:lumMod val="75000"/>
            </a:schemeClr>
          </a:solidFill>
        </p:spPr>
        <p:txBody>
          <a:bodyPr wrap="square">
            <a:spAutoFit/>
          </a:bodyPr>
          <a:lstStyle/>
          <a:p>
            <a:pPr algn="just"/>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ТЕМА 5. </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Визначення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поняття фізичний розвиток. Методи досліджень фізичного розвитку. Оцінка фізичного розвитку</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Оцінка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фізичного розвитку методом індексів</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Визначення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поняття функціональні можливості</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Оцінка </a:t>
            </a:r>
            <a:r>
              <a:rPr lang="uk-UA"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функціональних можливостей людини (функціональні проби)</a:t>
            </a:r>
            <a:r>
              <a:rPr lang="uk-UA" sz="16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1600" dirty="0" smtClean="0">
                <a:solidFill>
                  <a:schemeClr val="bg1"/>
                </a:solidFill>
                <a:latin typeface="Times New Roman" panose="02020603050405020304" pitchFamily="18" charset="0"/>
                <a:cs typeface="Times New Roman" panose="02020603050405020304" pitchFamily="18" charset="0"/>
              </a:rPr>
              <a:t>Поняття </a:t>
            </a:r>
            <a:r>
              <a:rPr lang="uk-UA" sz="1600" dirty="0">
                <a:solidFill>
                  <a:schemeClr val="bg1"/>
                </a:solidFill>
                <a:latin typeface="Times New Roman" panose="02020603050405020304" pitchFamily="18" charset="0"/>
                <a:cs typeface="Times New Roman" panose="02020603050405020304" pitchFamily="18" charset="0"/>
              </a:rPr>
              <a:t>адаптації як загальної біологічної закономірності. </a:t>
            </a:r>
            <a:r>
              <a:rPr lang="uk-UA" sz="1600" dirty="0" smtClean="0">
                <a:solidFill>
                  <a:schemeClr val="bg1"/>
                </a:solidFill>
                <a:latin typeface="Times New Roman" panose="02020603050405020304" pitchFamily="18" charset="0"/>
                <a:cs typeface="Times New Roman" panose="02020603050405020304" pitchFamily="18" charset="0"/>
              </a:rPr>
              <a:t>Види </a:t>
            </a:r>
            <a:r>
              <a:rPr lang="uk-UA" sz="1600" dirty="0">
                <a:solidFill>
                  <a:schemeClr val="bg1"/>
                </a:solidFill>
                <a:latin typeface="Times New Roman" panose="02020603050405020304" pitchFamily="18" charset="0"/>
                <a:cs typeface="Times New Roman" panose="02020603050405020304" pitchFamily="18" charset="0"/>
              </a:rPr>
              <a:t>та стадії формування адаптаційних реакцій організму людини. Специфічність реакції адаптації. Явища деадаптації, реадаптації і переадаптації</a:t>
            </a:r>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Фізичне навантаження. </a:t>
            </a:r>
            <a:r>
              <a:rPr lang="uk-UA" sz="1600" dirty="0" smtClean="0">
                <a:solidFill>
                  <a:schemeClr val="bg1"/>
                </a:solidFill>
                <a:latin typeface="Times New Roman" panose="02020603050405020304" pitchFamily="18" charset="0"/>
                <a:cs typeface="Times New Roman" panose="02020603050405020304" pitchFamily="18" charset="0"/>
              </a:rPr>
              <a:t>Адаптація організму при м'язовій діяльності. Загальне поняття про фізичне навантаження. Типи </a:t>
            </a:r>
            <a:r>
              <a:rPr lang="uk-UA" sz="1600" dirty="0">
                <a:solidFill>
                  <a:schemeClr val="bg1"/>
                </a:solidFill>
                <a:latin typeface="Times New Roman" panose="02020603050405020304" pitchFamily="18" charset="0"/>
                <a:cs typeface="Times New Roman" panose="02020603050405020304" pitchFamily="18" charset="0"/>
              </a:rPr>
              <a:t>реакції на фізичне навантаження</a:t>
            </a:r>
            <a:r>
              <a:rPr lang="uk-UA" sz="1600" dirty="0" smtClean="0">
                <a:solidFill>
                  <a:schemeClr val="bg1"/>
                </a:solidFill>
                <a:latin typeface="Times New Roman" panose="02020603050405020304" pitchFamily="18" charset="0"/>
                <a:cs typeface="Times New Roman" panose="02020603050405020304" pitchFamily="18" charset="0"/>
              </a:rPr>
              <a:t>. Самоконтроль </a:t>
            </a:r>
            <a:r>
              <a:rPr lang="uk-UA" sz="1600" dirty="0">
                <a:solidFill>
                  <a:schemeClr val="bg1"/>
                </a:solidFill>
                <a:latin typeface="Times New Roman" panose="02020603050405020304" pitchFamily="18" charset="0"/>
                <a:cs typeface="Times New Roman" panose="02020603050405020304" pitchFamily="18" charset="0"/>
              </a:rPr>
              <a:t>як основна форма оцінки стану здоров'я студентів, які займаються спортом.  </a:t>
            </a:r>
            <a:r>
              <a:rPr lang="uk-UA" sz="1600" dirty="0" smtClean="0">
                <a:solidFill>
                  <a:schemeClr val="bg1"/>
                </a:solidFill>
                <a:latin typeface="Times New Roman" panose="02020603050405020304" pitchFamily="18" charset="0"/>
                <a:cs typeface="Times New Roman" panose="02020603050405020304" pitchFamily="18" charset="0"/>
              </a:rPr>
              <a:t>Паспорт здоров’я.</a:t>
            </a:r>
            <a:endParaRPr lang="uk-UA" sz="1600" dirty="0">
              <a:solidFill>
                <a:schemeClr val="bg1"/>
              </a:solidFill>
              <a:latin typeface="Times New Roman" panose="02020603050405020304" pitchFamily="18" charset="0"/>
              <a:cs typeface="Times New Roman" panose="02020603050405020304" pitchFamily="18" charset="0"/>
            </a:endParaRPr>
          </a:p>
        </p:txBody>
      </p:sp>
      <p:pic>
        <p:nvPicPr>
          <p:cNvPr id="19" name="Рисунок 18" descr="Здоровий спосіб життя та фізична активність у профілактиці захворювань  серця | Блоги БДМУ"/>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250" y="1379552"/>
            <a:ext cx="2908569" cy="3433863"/>
          </a:xfrm>
          <a:prstGeom prst="rect">
            <a:avLst/>
          </a:prstGeom>
          <a:ln/>
          <a:effectLst>
            <a:outerShdw blurRad="50800" dist="38100" dir="5400000" algn="t" rotWithShape="0">
              <a:prstClr val="black">
                <a:alpha val="40000"/>
              </a:prstClr>
            </a:outerShdw>
            <a:reflection blurRad="6350" stA="50000" endA="300" endPos="55500" dist="50800" dir="5400000" sy="-100000" algn="bl" rotWithShape="0"/>
          </a:effectLst>
        </p:spPr>
        <p:style>
          <a:lnRef idx="0">
            <a:schemeClr val="dk1"/>
          </a:lnRef>
          <a:fillRef idx="3">
            <a:schemeClr val="dk1"/>
          </a:fillRef>
          <a:effectRef idx="3">
            <a:schemeClr val="dk1"/>
          </a:effectRef>
          <a:fontRef idx="minor">
            <a:schemeClr val="lt1"/>
          </a:fontRef>
        </p:style>
      </p:pic>
      <p:pic>
        <p:nvPicPr>
          <p:cNvPr id="20" name="Рисунок 19" descr="Основні фактори здоров'я | Блоги БДМУ"/>
          <p:cNvPicPr/>
          <p:nvPr/>
        </p:nvPicPr>
        <p:blipFill>
          <a:blip r:embed="rId4">
            <a:extLst>
              <a:ext uri="{28A0092B-C50C-407E-A947-70E740481C1C}">
                <a14:useLocalDpi xmlns:a14="http://schemas.microsoft.com/office/drawing/2010/main" val="0"/>
              </a:ext>
            </a:extLst>
          </a:blip>
          <a:srcRect/>
          <a:stretch>
            <a:fillRect/>
          </a:stretch>
        </p:blipFill>
        <p:spPr bwMode="auto">
          <a:xfrm>
            <a:off x="9256678" y="1410093"/>
            <a:ext cx="2821021" cy="3455853"/>
          </a:xfrm>
          <a:prstGeom prst="rect">
            <a:avLst/>
          </a:prstGeom>
          <a:solidFill>
            <a:srgbClr val="3CBE90">
              <a:alpha val="0"/>
            </a:srgbClr>
          </a:solidFill>
          <a:ln>
            <a:solidFill>
              <a:schemeClr val="tx1"/>
            </a:solidFill>
          </a:ln>
          <a:effectLst>
            <a:outerShdw blurRad="152400" dist="317500" dir="5400000" sx="90000" sy="-19000" rotWithShape="0">
              <a:prstClr val="black">
                <a:alpha val="15000"/>
              </a:prstClr>
            </a:outerShdw>
          </a:effectLst>
          <a:scene3d>
            <a:camera prst="perspectiveFront"/>
            <a:lightRig rig="threePt" dir="t"/>
          </a:scene3d>
        </p:spPr>
      </p:pic>
      <p:sp>
        <p:nvSpPr>
          <p:cNvPr id="17" name="Серце 16"/>
          <p:cNvSpPr/>
          <p:nvPr/>
        </p:nvSpPr>
        <p:spPr>
          <a:xfrm>
            <a:off x="217250" y="3723335"/>
            <a:ext cx="914400"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8" name="Серце 17"/>
          <p:cNvSpPr/>
          <p:nvPr/>
        </p:nvSpPr>
        <p:spPr>
          <a:xfrm>
            <a:off x="10917511" y="3855105"/>
            <a:ext cx="914400"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1" name="Пляма 2 20"/>
          <p:cNvSpPr/>
          <p:nvPr/>
        </p:nvSpPr>
        <p:spPr>
          <a:xfrm>
            <a:off x="3754875" y="2067127"/>
            <a:ext cx="914400" cy="914400"/>
          </a:xfrm>
          <a:prstGeom prst="irregularSeal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2" name="Пляма 1 21"/>
          <p:cNvSpPr/>
          <p:nvPr/>
        </p:nvSpPr>
        <p:spPr>
          <a:xfrm>
            <a:off x="7675124" y="2089116"/>
            <a:ext cx="914400" cy="914400"/>
          </a:xfrm>
          <a:prstGeom prst="irregularSeal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3" name="Пляма 2 22"/>
          <p:cNvSpPr/>
          <p:nvPr/>
        </p:nvSpPr>
        <p:spPr>
          <a:xfrm>
            <a:off x="7704308" y="3428267"/>
            <a:ext cx="914400" cy="914400"/>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4" name="Пляма 2 23"/>
          <p:cNvSpPr/>
          <p:nvPr/>
        </p:nvSpPr>
        <p:spPr>
          <a:xfrm>
            <a:off x="3784059" y="3553992"/>
            <a:ext cx="914400" cy="914400"/>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graphicFrame>
        <p:nvGraphicFramePr>
          <p:cNvPr id="27" name="Об'єкт 26"/>
          <p:cNvGraphicFramePr>
            <a:graphicFrameLocks noChangeAspect="1"/>
          </p:cNvGraphicFramePr>
          <p:nvPr>
            <p:extLst>
              <p:ext uri="{D42A27DB-BD31-4B8C-83A1-F6EECF244321}">
                <p14:modId xmlns:p14="http://schemas.microsoft.com/office/powerpoint/2010/main" val="3518379909"/>
              </p:ext>
            </p:extLst>
          </p:nvPr>
        </p:nvGraphicFramePr>
        <p:xfrm>
          <a:off x="4832051" y="1526866"/>
          <a:ext cx="2626469" cy="3463644"/>
        </p:xfrm>
        <a:graphic>
          <a:graphicData uri="http://schemas.openxmlformats.org/presentationml/2006/ole">
            <mc:AlternateContent xmlns:mc="http://schemas.openxmlformats.org/markup-compatibility/2006">
              <mc:Choice xmlns:v="urn:schemas-microsoft-com:vml" Requires="v">
                <p:oleObj spid="_x0000_s1083" name="PDF" r:id="rId5" imgW="0" imgH="360" progId="FoxitReader.Document">
                  <p:embed/>
                </p:oleObj>
              </mc:Choice>
              <mc:Fallback>
                <p:oleObj name="PDF" r:id="rId5" imgW="0" imgH="360" progId="FoxitReader.Document">
                  <p:embed/>
                  <p:pic>
                    <p:nvPicPr>
                      <p:cNvPr id="0" name="Picture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2051" y="1526866"/>
                        <a:ext cx="2626469" cy="3463644"/>
                      </a:xfrm>
                      <a:prstGeom prst="rect">
                        <a:avLst/>
                      </a:prstGeom>
                      <a:blipFill dpi="0" rotWithShape="1">
                        <a:blip r:embed="rId7"/>
                        <a:srcRect/>
                        <a:tile tx="0" ty="0" sx="100000" sy="100000" flip="none" algn="tl"/>
                      </a:blipFill>
                    </p:spPr>
                  </p:pic>
                </p:oleObj>
              </mc:Fallback>
            </mc:AlternateContent>
          </a:graphicData>
        </a:graphic>
      </p:graphicFrame>
    </p:spTree>
    <p:extLst>
      <p:ext uri="{BB962C8B-B14F-4D97-AF65-F5344CB8AC3E}">
        <p14:creationId xmlns:p14="http://schemas.microsoft.com/office/powerpoint/2010/main" val="356908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graphicFrame>
        <p:nvGraphicFramePr>
          <p:cNvPr id="10" name="Об'єкт 9">
            <a:hlinkClick r:id="rId3"/>
          </p:cNvPr>
          <p:cNvGraphicFramePr>
            <a:graphicFrameLocks noChangeAspect="1"/>
          </p:cNvGraphicFramePr>
          <p:nvPr>
            <p:extLst>
              <p:ext uri="{D42A27DB-BD31-4B8C-83A1-F6EECF244321}">
                <p14:modId xmlns:p14="http://schemas.microsoft.com/office/powerpoint/2010/main" val="1951887435"/>
              </p:ext>
            </p:extLst>
          </p:nvPr>
        </p:nvGraphicFramePr>
        <p:xfrm>
          <a:off x="1388353" y="214059"/>
          <a:ext cx="4581728" cy="6502051"/>
        </p:xfrm>
        <a:graphic>
          <a:graphicData uri="http://schemas.openxmlformats.org/presentationml/2006/ole">
            <mc:AlternateContent xmlns:mc="http://schemas.openxmlformats.org/markup-compatibility/2006">
              <mc:Choice xmlns:v="urn:schemas-microsoft-com:vml" Requires="v">
                <p:oleObj spid="_x0000_s2095" name="PDF" r:id="rId4" imgW="0" imgH="360" progId="FoxitReader.Document">
                  <p:embed/>
                </p:oleObj>
              </mc:Choice>
              <mc:Fallback>
                <p:oleObj name="PDF" r:id="rId4" imgW="0" imgH="360" progId="FoxitReader.Document">
                  <p:embed/>
                  <p:pic>
                    <p:nvPicPr>
                      <p:cNvPr id="0"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8353" y="214059"/>
                        <a:ext cx="4581728" cy="6502051"/>
                      </a:xfrm>
                      <a:prstGeom prst="rect">
                        <a:avLst/>
                      </a:prstGeom>
                      <a:solidFill>
                        <a:srgbClr val="FF0000"/>
                      </a:solidFill>
                      <a:ln w="9525">
                        <a:solidFill>
                          <a:srgbClr val="C00000"/>
                        </a:solidFill>
                        <a:miter lim="800000"/>
                        <a:headEnd/>
                        <a:tailEnd/>
                      </a:ln>
                    </p:spPr>
                  </p:pic>
                </p:oleObj>
              </mc:Fallback>
            </mc:AlternateContent>
          </a:graphicData>
        </a:graphic>
      </p:graphicFrame>
      <p:sp>
        <p:nvSpPr>
          <p:cNvPr id="2" name="Прямокутник 1"/>
          <p:cNvSpPr/>
          <p:nvPr/>
        </p:nvSpPr>
        <p:spPr>
          <a:xfrm>
            <a:off x="6384876" y="241738"/>
            <a:ext cx="4599709" cy="6463308"/>
          </a:xfrm>
          <a:prstGeom prst="rect">
            <a:avLst/>
          </a:prstGeom>
          <a:solidFill>
            <a:schemeClr val="bg2">
              <a:lumMod val="40000"/>
              <a:lumOff val="60000"/>
            </a:schemeClr>
          </a:solidFill>
          <a:effectLst>
            <a:glow rad="228600">
              <a:schemeClr val="accent6">
                <a:satMod val="175000"/>
                <a:alpha val="40000"/>
              </a:schemeClr>
            </a:glow>
            <a:outerShdw blurRad="50800" dist="38100" dir="8100000" algn="tr" rotWithShape="0">
              <a:prstClr val="black">
                <a:alpha val="40000"/>
              </a:prstClr>
            </a:outerShdw>
          </a:effectLst>
        </p:spPr>
        <p:txBody>
          <a:bodyPr wrap="square">
            <a:spAutoFit/>
          </a:bodyPr>
          <a:lstStyle/>
          <a:p>
            <a:pPr algn="just"/>
            <a:r>
              <a:rPr lang="uk-UA" dirty="0">
                <a:solidFill>
                  <a:schemeClr val="bg1"/>
                </a:solidFill>
                <a:latin typeface="Times New Roman" panose="02020603050405020304" pitchFamily="18" charset="0"/>
                <a:cs typeface="Times New Roman" panose="02020603050405020304" pitchFamily="18" charset="0"/>
              </a:rPr>
              <a:t>Стан здоров’я людини тісно пов'язаний з фізичним розвитком та функціональною підготовленістю. Систематично займаючись фізичною культурою, підвищуючи свої функціональні можливості, людина безпосередньо підвищує потенціал свого здоров’я. Одне з найбільш перспективних напрямків, що дозволяють істотно підвищити ефективність фізкультурно-оздоровчої діяльності - особиста зацікавленість кожної людини в зміцненні свого здоров’я. Важливою умовою забезпечення здоров’я при заняттях фізичними вправами є вміння здійснення самоконтролю. Саме з цією метою пропонується застосування Паспорту здоров’я здобувача вищої освіти, який дає можливість, з одного боку, вести коректний самоконтроль кожному студенту, а з іншого, забезпечує проведення щорічного моніторингу фізичного розвитку і фізичної підготовленості усіх студентів Одеського національного медичного університету</a:t>
            </a:r>
          </a:p>
        </p:txBody>
      </p:sp>
      <p:sp>
        <p:nvSpPr>
          <p:cNvPr id="3" name="Хрест 2"/>
          <p:cNvSpPr/>
          <p:nvPr/>
        </p:nvSpPr>
        <p:spPr>
          <a:xfrm>
            <a:off x="277066" y="5450742"/>
            <a:ext cx="914400" cy="914400"/>
          </a:xfrm>
          <a:prstGeom prst="plus">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5" name="Хрест 4"/>
          <p:cNvSpPr/>
          <p:nvPr/>
        </p:nvSpPr>
        <p:spPr>
          <a:xfrm>
            <a:off x="11176000" y="214059"/>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6" name="Хрест 5"/>
          <p:cNvSpPr/>
          <p:nvPr/>
        </p:nvSpPr>
        <p:spPr>
          <a:xfrm>
            <a:off x="229165" y="314037"/>
            <a:ext cx="914400" cy="914400"/>
          </a:xfrm>
          <a:prstGeom prst="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7" name="Хрест 6"/>
          <p:cNvSpPr/>
          <p:nvPr/>
        </p:nvSpPr>
        <p:spPr>
          <a:xfrm>
            <a:off x="225124" y="2883033"/>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8" name="Хрест 7"/>
          <p:cNvSpPr/>
          <p:nvPr/>
        </p:nvSpPr>
        <p:spPr>
          <a:xfrm>
            <a:off x="11181730" y="5450742"/>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9" name="Хрест 8"/>
          <p:cNvSpPr/>
          <p:nvPr/>
        </p:nvSpPr>
        <p:spPr>
          <a:xfrm>
            <a:off x="11181730" y="2986287"/>
            <a:ext cx="914400" cy="914400"/>
          </a:xfrm>
          <a:prstGeom prst="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Tree>
    <p:extLst>
      <p:ext uri="{BB962C8B-B14F-4D97-AF65-F5344CB8AC3E}">
        <p14:creationId xmlns:p14="http://schemas.microsoft.com/office/powerpoint/2010/main" val="54001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39387" y="728837"/>
            <a:ext cx="11614825" cy="2862322"/>
          </a:xfrm>
          <a:prstGeom prst="rect">
            <a:avLst/>
          </a:prstGeom>
          <a:solidFill>
            <a:schemeClr val="accent3"/>
          </a:solidFill>
        </p:spPr>
        <p:txBody>
          <a:bodyPr wrap="square">
            <a:spAutoFit/>
          </a:bodyPr>
          <a:lstStyle/>
          <a:p>
            <a:pPr algn="just"/>
            <a:r>
              <a:rPr lang="uk-UA" dirty="0">
                <a:solidFill>
                  <a:schemeClr val="bg1"/>
                </a:solidFill>
                <a:latin typeface="Times New Roman" panose="02020603050405020304" pitchFamily="18" charset="0"/>
                <a:cs typeface="Times New Roman" panose="02020603050405020304" pitchFamily="18" charset="0"/>
              </a:rPr>
              <a:t>У найбільш загальному виді під </a:t>
            </a:r>
            <a:r>
              <a:rPr lang="uk-UA" b="1" dirty="0">
                <a:solidFill>
                  <a:schemeClr val="bg1"/>
                </a:solidFill>
                <a:latin typeface="Times New Roman" panose="02020603050405020304" pitchFamily="18" charset="0"/>
                <a:cs typeface="Times New Roman" panose="02020603050405020304" pitchFamily="18" charset="0"/>
              </a:rPr>
              <a:t>адаптацією</a:t>
            </a:r>
            <a:r>
              <a:rPr lang="uk-UA" dirty="0">
                <a:solidFill>
                  <a:schemeClr val="bg1"/>
                </a:solidFill>
                <a:latin typeface="Times New Roman" panose="02020603050405020304" pitchFamily="18" charset="0"/>
                <a:cs typeface="Times New Roman" panose="02020603050405020304" pitchFamily="18" charset="0"/>
              </a:rPr>
              <a:t> розуміють спроможність всього живого пристосовуватися до умов зовнішнього середовища, що змінюється. Розрізняють </a:t>
            </a:r>
            <a:r>
              <a:rPr lang="uk-UA" b="1" dirty="0">
                <a:solidFill>
                  <a:srgbClr val="C00000"/>
                </a:solidFill>
                <a:latin typeface="Times New Roman" panose="02020603050405020304" pitchFamily="18" charset="0"/>
                <a:cs typeface="Times New Roman" panose="02020603050405020304" pitchFamily="18" charset="0"/>
              </a:rPr>
              <a:t>процес</a:t>
            </a:r>
            <a:r>
              <a:rPr lang="uk-UA" dirty="0">
                <a:solidFill>
                  <a:schemeClr val="bg1"/>
                </a:solidFill>
                <a:latin typeface="Times New Roman" panose="02020603050405020304" pitchFamily="18" charset="0"/>
                <a:cs typeface="Times New Roman" panose="02020603050405020304" pitchFamily="18" charset="0"/>
              </a:rPr>
              <a:t> і </a:t>
            </a:r>
            <a:r>
              <a:rPr lang="uk-UA" b="1" dirty="0">
                <a:solidFill>
                  <a:srgbClr val="002060"/>
                </a:solidFill>
                <a:latin typeface="Times New Roman" panose="02020603050405020304" pitchFamily="18" charset="0"/>
                <a:cs typeface="Times New Roman" panose="02020603050405020304" pitchFamily="18" charset="0"/>
              </a:rPr>
              <a:t>стан адаптації. </a:t>
            </a:r>
          </a:p>
          <a:p>
            <a:pPr algn="just"/>
            <a:r>
              <a:rPr lang="uk-UA" b="1" dirty="0">
                <a:solidFill>
                  <a:srgbClr val="002060"/>
                </a:solidFill>
                <a:latin typeface="Times New Roman" panose="02020603050405020304" pitchFamily="18" charset="0"/>
                <a:cs typeface="Times New Roman" panose="02020603050405020304" pitchFamily="18" charset="0"/>
              </a:rPr>
              <a:t>Стан адаптації </a:t>
            </a:r>
            <a:r>
              <a:rPr lang="uk-UA" dirty="0">
                <a:solidFill>
                  <a:schemeClr val="bg1"/>
                </a:solidFill>
                <a:latin typeface="Times New Roman" panose="02020603050405020304" pitchFamily="18" charset="0"/>
                <a:cs typeface="Times New Roman" panose="02020603050405020304" pitchFamily="18" charset="0"/>
              </a:rPr>
              <a:t>– це фізіологічна адаптація, що здійснилася (стійкий рівень активності і взаємозв'язку систем, органів, тканин і механізмів регуляції, що забезпечують нормальний рівень життєдіяльності людини в нових умовах). Цей стан досягається в часі, що складає процес адаптації. З механізмами виникнення розрізняють </a:t>
            </a:r>
            <a:r>
              <a:rPr lang="uk-UA" b="1" dirty="0">
                <a:solidFill>
                  <a:schemeClr val="bg1"/>
                </a:solidFill>
                <a:latin typeface="Times New Roman" panose="02020603050405020304" pitchFamily="18" charset="0"/>
                <a:cs typeface="Times New Roman" panose="02020603050405020304" pitchFamily="18" charset="0"/>
              </a:rPr>
              <a:t>генотипічну</a:t>
            </a:r>
            <a:r>
              <a:rPr lang="uk-UA" dirty="0">
                <a:solidFill>
                  <a:schemeClr val="bg1"/>
                </a:solidFill>
                <a:latin typeface="Times New Roman" panose="02020603050405020304" pitchFamily="18" charset="0"/>
                <a:cs typeface="Times New Roman" panose="02020603050405020304" pitchFamily="18" charset="0"/>
              </a:rPr>
              <a:t> і </a:t>
            </a:r>
            <a:r>
              <a:rPr lang="uk-UA" b="1" dirty="0">
                <a:solidFill>
                  <a:schemeClr val="bg1"/>
                </a:solidFill>
                <a:latin typeface="Times New Roman" panose="02020603050405020304" pitchFamily="18" charset="0"/>
                <a:cs typeface="Times New Roman" panose="02020603050405020304" pitchFamily="18" charset="0"/>
              </a:rPr>
              <a:t>фенотипічну</a:t>
            </a:r>
            <a:r>
              <a:rPr lang="uk-UA" dirty="0">
                <a:solidFill>
                  <a:schemeClr val="bg1"/>
                </a:solidFill>
                <a:latin typeface="Times New Roman" panose="02020603050405020304" pitchFamily="18" charset="0"/>
                <a:cs typeface="Times New Roman" panose="02020603050405020304" pitchFamily="18" charset="0"/>
              </a:rPr>
              <a:t> адаптацію. </a:t>
            </a:r>
          </a:p>
          <a:p>
            <a:pPr algn="just"/>
            <a:r>
              <a:rPr lang="uk-UA" b="1" dirty="0">
                <a:solidFill>
                  <a:schemeClr val="bg1"/>
                </a:solidFill>
                <a:latin typeface="Times New Roman" panose="02020603050405020304" pitchFamily="18" charset="0"/>
                <a:cs typeface="Times New Roman" panose="02020603050405020304" pitchFamily="18" charset="0"/>
              </a:rPr>
              <a:t>Генотипічна адаптація</a:t>
            </a:r>
            <a:r>
              <a:rPr lang="uk-UA" dirty="0">
                <a:solidFill>
                  <a:schemeClr val="bg1"/>
                </a:solidFill>
                <a:latin typeface="Times New Roman" panose="02020603050405020304" pitchFamily="18" charset="0"/>
                <a:cs typeface="Times New Roman" panose="02020603050405020304" pitchFamily="18" charset="0"/>
              </a:rPr>
              <a:t> обумовлена вродженими механізмами функціонування систем, характерна для цілого виду живих організмів. </a:t>
            </a:r>
          </a:p>
          <a:p>
            <a:pPr algn="just"/>
            <a:r>
              <a:rPr lang="uk-UA" b="1" dirty="0">
                <a:solidFill>
                  <a:schemeClr val="bg1"/>
                </a:solidFill>
                <a:latin typeface="Times New Roman" panose="02020603050405020304" pitchFamily="18" charset="0"/>
                <a:cs typeface="Times New Roman" panose="02020603050405020304" pitchFamily="18" charset="0"/>
              </a:rPr>
              <a:t>Фенотипічна </a:t>
            </a:r>
            <a:r>
              <a:rPr lang="uk-UA" b="1" dirty="0" smtClean="0">
                <a:solidFill>
                  <a:schemeClr val="bg1"/>
                </a:solidFill>
                <a:latin typeface="Times New Roman" panose="02020603050405020304" pitchFamily="18" charset="0"/>
                <a:cs typeface="Times New Roman" panose="02020603050405020304" pitchFamily="18" charset="0"/>
              </a:rPr>
              <a:t>адаптація </a:t>
            </a:r>
            <a:r>
              <a:rPr lang="uk-UA" dirty="0" smtClean="0">
                <a:solidFill>
                  <a:schemeClr val="bg1"/>
                </a:solidFill>
                <a:latin typeface="Times New Roman" panose="02020603050405020304" pitchFamily="18" charset="0"/>
                <a:cs typeface="Times New Roman" panose="02020603050405020304" pitchFamily="18" charset="0"/>
              </a:rPr>
              <a:t>набувається </a:t>
            </a:r>
            <a:r>
              <a:rPr lang="uk-UA" dirty="0">
                <a:solidFill>
                  <a:schemeClr val="bg1"/>
                </a:solidFill>
                <a:latin typeface="Times New Roman" panose="02020603050405020304" pitchFamily="18" charset="0"/>
                <a:cs typeface="Times New Roman" panose="02020603050405020304" pitchFamily="18" charset="0"/>
              </a:rPr>
              <a:t>в ході індивідуального життя і виражається щодо дії визначеного чинника зовнішнього середовища.</a:t>
            </a:r>
          </a:p>
        </p:txBody>
      </p:sp>
      <p:sp>
        <p:nvSpPr>
          <p:cNvPr id="2" name="Прямокутник 1"/>
          <p:cNvSpPr/>
          <p:nvPr/>
        </p:nvSpPr>
        <p:spPr>
          <a:xfrm>
            <a:off x="1182255" y="205617"/>
            <a:ext cx="9929090" cy="523220"/>
          </a:xfrm>
          <a:prstGeom prst="rect">
            <a:avLst/>
          </a:prstGeom>
        </p:spPr>
        <p:txBody>
          <a:bodyPr wrap="square">
            <a:spAutoFit/>
          </a:bodyPr>
          <a:lstStyle/>
          <a:p>
            <a:r>
              <a:rPr lang="uk-UA" sz="2800" b="1" i="1" dirty="0">
                <a:solidFill>
                  <a:srgbClr val="C00000"/>
                </a:solidFill>
                <a:latin typeface="Times New Roman" panose="02020603050405020304" pitchFamily="18" charset="0"/>
                <a:ea typeface="Times New Roman" panose="02020603050405020304" pitchFamily="18" charset="0"/>
              </a:rPr>
              <a:t>Поняття адаптації як загальної біологічної закономірності</a:t>
            </a:r>
            <a:endParaRPr lang="uk-UA" sz="2800" dirty="0">
              <a:solidFill>
                <a:srgbClr val="C00000"/>
              </a:solidFill>
            </a:endParaRPr>
          </a:p>
        </p:txBody>
      </p:sp>
      <p:pic>
        <p:nvPicPr>
          <p:cNvPr id="6" name="Рисунок 5"/>
          <p:cNvPicPr>
            <a:picLocks noChangeAspect="1"/>
          </p:cNvPicPr>
          <p:nvPr/>
        </p:nvPicPr>
        <p:blipFill>
          <a:blip r:embed="rId2"/>
          <a:stretch>
            <a:fillRect/>
          </a:stretch>
        </p:blipFill>
        <p:spPr>
          <a:xfrm>
            <a:off x="1096769" y="3716793"/>
            <a:ext cx="4460734" cy="30479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effectLst>
            <a:glow rad="228600">
              <a:schemeClr val="accent1">
                <a:satMod val="175000"/>
                <a:alpha val="40000"/>
              </a:schemeClr>
            </a:glow>
          </a:effectLst>
        </p:spPr>
      </p:pic>
      <p:pic>
        <p:nvPicPr>
          <p:cNvPr id="3074" name="Picture 2" descr="Фізіологічні механізми адаптації організму людини до фізичних навантажень.  (Лекція 3)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673" y="3743506"/>
            <a:ext cx="4636655" cy="3021215"/>
          </a:xfrm>
          <a:prstGeom prst="rect">
            <a:avLst/>
          </a:prstGeom>
          <a:solidFill>
            <a:schemeClr val="accent1"/>
          </a:solidFill>
          <a:effectLst>
            <a:glow rad="228600">
              <a:schemeClr val="accent3">
                <a:satMod val="175000"/>
                <a:alpha val="40000"/>
              </a:schemeClr>
            </a:glow>
          </a:effectLst>
        </p:spPr>
      </p:pic>
      <p:sp>
        <p:nvSpPr>
          <p:cNvPr id="4" name="Прямокутник 3"/>
          <p:cNvSpPr/>
          <p:nvPr/>
        </p:nvSpPr>
        <p:spPr>
          <a:xfrm>
            <a:off x="9105091" y="6365142"/>
            <a:ext cx="3086910"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828458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ілка вправо 4"/>
          <p:cNvSpPr/>
          <p:nvPr/>
        </p:nvSpPr>
        <p:spPr>
          <a:xfrm>
            <a:off x="693684" y="1313794"/>
            <a:ext cx="10205544" cy="1776248"/>
          </a:xfrm>
          <a:prstGeom prst="rightArrow">
            <a:avLst>
              <a:gd name="adj1" fmla="val 50000"/>
              <a:gd name="adj2" fmla="val 52837"/>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b="1" dirty="0" smtClean="0">
                <a:solidFill>
                  <a:schemeClr val="accent1"/>
                </a:solidFill>
                <a:latin typeface="Times New Roman" pitchFamily="18" charset="0"/>
                <a:cs typeface="Times New Roman" pitchFamily="18" charset="0"/>
              </a:rPr>
              <a:t>І – СТАДІЯ </a:t>
            </a:r>
          </a:p>
          <a:p>
            <a:r>
              <a:rPr lang="uk-UA" sz="1600" dirty="0" smtClean="0">
                <a:solidFill>
                  <a:schemeClr val="accent1"/>
                </a:solidFill>
                <a:latin typeface="Times New Roman" pitchFamily="18" charset="0"/>
                <a:cs typeface="Times New Roman" pitchFamily="18" charset="0"/>
              </a:rPr>
              <a:t>Активізується діяльність різних компонентів функціональної системи, що забезпечує виконання цієї роботи. Це виявляється у різкому збільшенні ЧСС, рівня вентиляції легень, споживання кисню тощо.</a:t>
            </a:r>
          </a:p>
        </p:txBody>
      </p:sp>
      <p:sp>
        <p:nvSpPr>
          <p:cNvPr id="2" name="Заголовок 1"/>
          <p:cNvSpPr>
            <a:spLocks noGrp="1"/>
          </p:cNvSpPr>
          <p:nvPr>
            <p:ph type="title"/>
          </p:nvPr>
        </p:nvSpPr>
        <p:spPr>
          <a:xfrm>
            <a:off x="477946" y="126896"/>
            <a:ext cx="11367212" cy="1649351"/>
          </a:xfrm>
        </p:spPr>
        <p:txBody>
          <a:bodyPr/>
          <a:lstStyle/>
          <a:p>
            <a:pPr algn="ctr"/>
            <a:r>
              <a:rPr lang="uk-UA" b="1" dirty="0" smtClean="0">
                <a:solidFill>
                  <a:srgbClr val="FFFF00"/>
                </a:solidFill>
                <a:latin typeface="Times New Roman" pitchFamily="18" charset="0"/>
                <a:cs typeface="Times New Roman" pitchFamily="18" charset="0"/>
              </a:rPr>
              <a:t>ТЕРМІНОВА   АДАПТАЦІЯ</a:t>
            </a:r>
            <a:br>
              <a:rPr lang="uk-UA" b="1" dirty="0" smtClean="0">
                <a:solidFill>
                  <a:srgbClr val="FFFF00"/>
                </a:solidFill>
                <a:latin typeface="Times New Roman" pitchFamily="18" charset="0"/>
                <a:cs typeface="Times New Roman" pitchFamily="18" charset="0"/>
              </a:rPr>
            </a:br>
            <a:r>
              <a:rPr lang="uk-UA" sz="2800" dirty="0" smtClean="0">
                <a:latin typeface="Times New Roman" pitchFamily="18" charset="0"/>
                <a:cs typeface="Times New Roman" pitchFamily="18" charset="0"/>
              </a:rPr>
              <a:t> це процес термінового функціонального пристосування організму </a:t>
            </a:r>
            <a:br>
              <a:rPr lang="uk-UA" sz="2800" dirty="0" smtClean="0">
                <a:latin typeface="Times New Roman" pitchFamily="18" charset="0"/>
                <a:cs typeface="Times New Roman" pitchFamily="18" charset="0"/>
              </a:rPr>
            </a:br>
            <a:r>
              <a:rPr lang="uk-UA" sz="2800" dirty="0" smtClean="0">
                <a:latin typeface="Times New Roman" pitchFamily="18" charset="0"/>
                <a:cs typeface="Times New Roman" pitchFamily="18" charset="0"/>
              </a:rPr>
              <a:t>до роботи, яку він виконує</a:t>
            </a:r>
            <a:endParaRPr lang="uk-UA" sz="2800" b="1" dirty="0">
              <a:solidFill>
                <a:srgbClr val="FFFF00"/>
              </a:solidFill>
              <a:latin typeface="Times New Roman" pitchFamily="18" charset="0"/>
              <a:cs typeface="Times New Roman" pitchFamily="18" charset="0"/>
            </a:endParaRPr>
          </a:p>
        </p:txBody>
      </p:sp>
      <p:sp>
        <p:nvSpPr>
          <p:cNvPr id="6" name="Стрілка вправо 5"/>
          <p:cNvSpPr/>
          <p:nvPr/>
        </p:nvSpPr>
        <p:spPr>
          <a:xfrm>
            <a:off x="662152" y="2921876"/>
            <a:ext cx="10258095" cy="1755227"/>
          </a:xfrm>
          <a:prstGeom prst="rightArrow">
            <a:avLst>
              <a:gd name="adj1" fmla="val 50000"/>
              <a:gd name="adj2" fmla="val 51374"/>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b="1" dirty="0" smtClean="0">
                <a:solidFill>
                  <a:schemeClr val="accent1"/>
                </a:solidFill>
                <a:latin typeface="Times New Roman" pitchFamily="18" charset="0"/>
                <a:cs typeface="Times New Roman" pitchFamily="18" charset="0"/>
              </a:rPr>
              <a:t>ІІ – СТАДІЯ</a:t>
            </a:r>
          </a:p>
          <a:p>
            <a:r>
              <a:rPr lang="uk-UA" sz="1600" dirty="0" smtClean="0">
                <a:solidFill>
                  <a:schemeClr val="accent1"/>
                </a:solidFill>
                <a:latin typeface="Times New Roman" pitchFamily="18" charset="0"/>
                <a:cs typeface="Times New Roman" pitchFamily="18" charset="0"/>
              </a:rPr>
              <a:t>Діяльність функціональної системи протікає при стабільних характеристиках основних параметрів її забезпечення у так званому стійкому стані.</a:t>
            </a:r>
          </a:p>
        </p:txBody>
      </p:sp>
      <p:sp>
        <p:nvSpPr>
          <p:cNvPr id="7" name="Стрілка вправо 6"/>
          <p:cNvSpPr/>
          <p:nvPr/>
        </p:nvSpPr>
        <p:spPr>
          <a:xfrm>
            <a:off x="609601" y="4487920"/>
            <a:ext cx="10258096" cy="1650121"/>
          </a:xfrm>
          <a:prstGeom prst="righ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b="1" dirty="0" smtClean="0">
                <a:solidFill>
                  <a:schemeClr val="accent1"/>
                </a:solidFill>
                <a:latin typeface="Times New Roman" pitchFamily="18" charset="0"/>
                <a:cs typeface="Times New Roman" pitchFamily="18" charset="0"/>
              </a:rPr>
              <a:t>ІІІ – СТАДІЯ</a:t>
            </a:r>
          </a:p>
          <a:p>
            <a:r>
              <a:rPr lang="uk-UA" sz="1600" dirty="0" smtClean="0">
                <a:solidFill>
                  <a:schemeClr val="accent1"/>
                </a:solidFill>
                <a:latin typeface="Times New Roman" pitchFamily="18" charset="0"/>
                <a:cs typeface="Times New Roman" pitchFamily="18" charset="0"/>
              </a:rPr>
              <a:t>Відбувається порушення балансу між запитом і його задоволенням. Це відбувається внаслідок втоми нервових центрів, які забезпечують регуляцію рухів та вичерпанням вуглеводних ресурсів організму</a:t>
            </a:r>
          </a:p>
        </p:txBody>
      </p:sp>
      <p:sp>
        <p:nvSpPr>
          <p:cNvPr id="8" name="Прямокутник 7"/>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555066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028" y="210980"/>
            <a:ext cx="11351171" cy="1400530"/>
          </a:xfrm>
        </p:spPr>
        <p:txBody>
          <a:bodyPr/>
          <a:lstStyle/>
          <a:p>
            <a:pPr algn="ctr"/>
            <a:r>
              <a:rPr lang="uk-UA" sz="3200" b="1" dirty="0" smtClean="0">
                <a:solidFill>
                  <a:srgbClr val="FFFF00"/>
                </a:solidFill>
                <a:latin typeface="Times New Roman" pitchFamily="18" charset="0"/>
                <a:cs typeface="Times New Roman" pitchFamily="18" charset="0"/>
              </a:rPr>
              <a:t>ДОВГОТРИВАЛА    АДАПТАЦІЯ</a:t>
            </a:r>
            <a:r>
              <a:rPr lang="uk-UA" sz="3200" dirty="0" smtClean="0">
                <a:latin typeface="Times New Roman" pitchFamily="18" charset="0"/>
                <a:cs typeface="Times New Roman" pitchFamily="18" charset="0"/>
              </a:rPr>
              <a:t> </a:t>
            </a:r>
            <a:br>
              <a:rPr lang="uk-UA" sz="3200" dirty="0" smtClean="0">
                <a:latin typeface="Times New Roman" pitchFamily="18" charset="0"/>
                <a:cs typeface="Times New Roman" pitchFamily="18" charset="0"/>
              </a:rPr>
            </a:br>
            <a:r>
              <a:rPr lang="uk-UA" sz="2000" dirty="0" smtClean="0">
                <a:solidFill>
                  <a:srgbClr val="FFFF00"/>
                </a:solidFill>
                <a:latin typeface="Times New Roman" pitchFamily="18" charset="0"/>
                <a:cs typeface="Times New Roman" pitchFamily="18" charset="0"/>
              </a:rPr>
              <a:t>це процес структурних перебудов в організмі, які відбуваються внаслідок </a:t>
            </a:r>
            <a:br>
              <a:rPr lang="uk-UA" sz="2000" dirty="0" smtClean="0">
                <a:solidFill>
                  <a:srgbClr val="FFFF00"/>
                </a:solidFill>
                <a:latin typeface="Times New Roman" pitchFamily="18" charset="0"/>
                <a:cs typeface="Times New Roman" pitchFamily="18" charset="0"/>
              </a:rPr>
            </a:br>
            <a:r>
              <a:rPr lang="uk-UA" sz="2000" dirty="0" smtClean="0">
                <a:solidFill>
                  <a:srgbClr val="FFFF00"/>
                </a:solidFill>
                <a:latin typeface="Times New Roman" pitchFamily="18" charset="0"/>
                <a:cs typeface="Times New Roman" pitchFamily="18" charset="0"/>
              </a:rPr>
              <a:t>накопичення в ньому ефектів багаторазово повтореної термінової адаптації.</a:t>
            </a:r>
            <a:endParaRPr lang="uk-UA" sz="2000" b="1" dirty="0">
              <a:solidFill>
                <a:srgbClr val="FFFF00"/>
              </a:solidFill>
              <a:latin typeface="Times New Roman" pitchFamily="18" charset="0"/>
              <a:cs typeface="Times New Roman" pitchFamily="18" charset="0"/>
            </a:endParaRPr>
          </a:p>
        </p:txBody>
      </p:sp>
      <p:sp>
        <p:nvSpPr>
          <p:cNvPr id="16" name="Подвійна стрілка вліво/вправо 15"/>
          <p:cNvSpPr/>
          <p:nvPr/>
        </p:nvSpPr>
        <p:spPr>
          <a:xfrm>
            <a:off x="1" y="977462"/>
            <a:ext cx="12065876" cy="187084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0850" algn="ctr" defTabSz="914400" fontAlgn="base">
              <a:spcBef>
                <a:spcPct val="0"/>
              </a:spcBef>
              <a:spcAft>
                <a:spcPct val="0"/>
              </a:spcAft>
            </a:pPr>
            <a:r>
              <a:rPr lang="uk-UA" sz="1400" b="1" dirty="0" smtClean="0">
                <a:solidFill>
                  <a:srgbClr val="000000"/>
                </a:solidFill>
                <a:latin typeface="Times New Roman" pitchFamily="18" charset="0"/>
                <a:ea typeface="Times New Roman" pitchFamily="18" charset="0"/>
                <a:cs typeface="Times New Roman" pitchFamily="18" charset="0"/>
              </a:rPr>
              <a:t>І СТАДІЯ </a:t>
            </a:r>
          </a:p>
          <a:p>
            <a:pPr lvl="0" indent="450850" algn="just" defTabSz="914400" fontAlgn="base">
              <a:spcBef>
                <a:spcPct val="0"/>
              </a:spcBef>
              <a:spcAft>
                <a:spcPct val="0"/>
              </a:spcAft>
            </a:pPr>
            <a:r>
              <a:rPr lang="uk-UA" sz="1600" dirty="0" smtClean="0">
                <a:solidFill>
                  <a:srgbClr val="000000"/>
                </a:solidFill>
                <a:latin typeface="Times New Roman" pitchFamily="18" charset="0"/>
                <a:ea typeface="Times New Roman" pitchFamily="18" charset="0"/>
                <a:cs typeface="Times New Roman" pitchFamily="18" charset="0"/>
              </a:rPr>
              <a:t>Відбувається систематична мобілізація функціональних ресурсів організму спортсмена в процесі виконання тренувальних програм певної спрямованості з метою стимуляції механізмів довготривалої адаптації на основі термінової адаптації, що багаторазово повторюється.</a:t>
            </a:r>
            <a:endParaRPr lang="uk-UA" sz="1600" dirty="0" smtClean="0">
              <a:solidFill>
                <a:schemeClr val="tx1"/>
              </a:solidFill>
              <a:latin typeface="Times New Roman" pitchFamily="18" charset="0"/>
              <a:cs typeface="Times New Roman" pitchFamily="18" charset="0"/>
            </a:endParaRPr>
          </a:p>
        </p:txBody>
      </p:sp>
      <p:sp>
        <p:nvSpPr>
          <p:cNvPr id="17" name="Подвійна стрілка вліво/вправо 16"/>
          <p:cNvSpPr/>
          <p:nvPr/>
        </p:nvSpPr>
        <p:spPr>
          <a:xfrm>
            <a:off x="0" y="2039007"/>
            <a:ext cx="12192000" cy="23122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0850" algn="ctr" defTabSz="914400" fontAlgn="base">
              <a:spcBef>
                <a:spcPct val="0"/>
              </a:spcBef>
              <a:spcAft>
                <a:spcPct val="0"/>
              </a:spcAft>
            </a:pPr>
            <a:r>
              <a:rPr lang="uk-UA" sz="1600" b="1" dirty="0" smtClean="0">
                <a:solidFill>
                  <a:srgbClr val="000000"/>
                </a:solidFill>
                <a:latin typeface="Times New Roman" pitchFamily="18" charset="0"/>
                <a:ea typeface="Times New Roman" pitchFamily="18" charset="0"/>
                <a:cs typeface="Times New Roman" pitchFamily="18" charset="0"/>
              </a:rPr>
              <a:t>ІІ СТАДІЯ </a:t>
            </a:r>
          </a:p>
          <a:p>
            <a:r>
              <a:rPr lang="uk-UA" sz="1600" dirty="0" smtClean="0">
                <a:solidFill>
                  <a:schemeClr val="bg1"/>
                </a:solidFill>
                <a:latin typeface="Times New Roman" pitchFamily="18" charset="0"/>
                <a:cs typeface="Times New Roman" pitchFamily="18" charset="0"/>
              </a:rPr>
              <a:t>На фоні планомірно зростаючих і систематично повторюваних навантажень відбувається інтенсивний перебіг структурних і функціональних перетворень в органах і тканинах відповідної функціональної системи. Наприкінці цієї стадії відбувається необхідна гіпертрофія органів, злагодженість діяльності різних ланок і механізмів, що забезпечують ефективну діяльність функціональної системи в нових умовах.</a:t>
            </a:r>
            <a:endParaRPr lang="uk-UA" sz="1600" dirty="0">
              <a:solidFill>
                <a:schemeClr val="bg1"/>
              </a:solidFill>
              <a:latin typeface="Times New Roman" pitchFamily="18" charset="0"/>
              <a:cs typeface="Times New Roman" pitchFamily="18" charset="0"/>
            </a:endParaRPr>
          </a:p>
        </p:txBody>
      </p:sp>
      <p:sp>
        <p:nvSpPr>
          <p:cNvPr id="19" name="Подвійна стрілка вліво/вправо 18"/>
          <p:cNvSpPr/>
          <p:nvPr/>
        </p:nvSpPr>
        <p:spPr>
          <a:xfrm>
            <a:off x="0" y="3547242"/>
            <a:ext cx="12192000" cy="212834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0850" algn="ctr" defTabSz="914400" fontAlgn="base">
              <a:spcBef>
                <a:spcPct val="0"/>
              </a:spcBef>
              <a:spcAft>
                <a:spcPct val="0"/>
              </a:spcAft>
            </a:pPr>
            <a:r>
              <a:rPr lang="uk-UA" sz="1600" b="1" dirty="0" smtClean="0">
                <a:solidFill>
                  <a:srgbClr val="000000"/>
                </a:solidFill>
                <a:latin typeface="Times New Roman" pitchFamily="18" charset="0"/>
                <a:ea typeface="Times New Roman" pitchFamily="18" charset="0"/>
                <a:cs typeface="Times New Roman" pitchFamily="18" charset="0"/>
              </a:rPr>
              <a:t>ІІІ СТАДІЯ </a:t>
            </a:r>
          </a:p>
          <a:p>
            <a:r>
              <a:rPr lang="uk-UA" sz="1600" dirty="0" smtClean="0">
                <a:solidFill>
                  <a:schemeClr val="bg1"/>
                </a:solidFill>
                <a:latin typeface="Times New Roman" pitchFamily="18" charset="0"/>
                <a:cs typeface="Times New Roman" pitchFamily="18" charset="0"/>
              </a:rPr>
              <a:t>Відбувається процес сталої довготривалої адаптації, що виявляється у наявності необхідного резерву задля забезпечення нового рівня функціонування системи, стабільності функціональних структур, тісного взаємозв'язку регуляторних і виконавчих механізмів.</a:t>
            </a:r>
            <a:endParaRPr lang="uk-UA" sz="1600" dirty="0">
              <a:solidFill>
                <a:schemeClr val="bg1"/>
              </a:solidFill>
              <a:latin typeface="Times New Roman" pitchFamily="18" charset="0"/>
              <a:cs typeface="Times New Roman" pitchFamily="18" charset="0"/>
            </a:endParaRPr>
          </a:p>
        </p:txBody>
      </p:sp>
      <p:sp>
        <p:nvSpPr>
          <p:cNvPr id="20" name="Подвійна стрілка вліво/вправо 19"/>
          <p:cNvSpPr/>
          <p:nvPr/>
        </p:nvSpPr>
        <p:spPr>
          <a:xfrm>
            <a:off x="0" y="4849091"/>
            <a:ext cx="12192000" cy="200890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0850" algn="ctr" defTabSz="914400" fontAlgn="base">
              <a:spcBef>
                <a:spcPct val="0"/>
              </a:spcBef>
              <a:spcAft>
                <a:spcPct val="0"/>
              </a:spcAft>
            </a:pPr>
            <a:r>
              <a:rPr lang="en-US" sz="1600" b="1" dirty="0" smtClean="0">
                <a:solidFill>
                  <a:srgbClr val="000000"/>
                </a:solidFill>
                <a:latin typeface="Times New Roman" pitchFamily="18" charset="0"/>
                <a:ea typeface="Times New Roman" pitchFamily="18" charset="0"/>
                <a:cs typeface="Times New Roman" pitchFamily="18" charset="0"/>
              </a:rPr>
              <a:t>IV</a:t>
            </a:r>
            <a:r>
              <a:rPr lang="uk-UA" sz="1600" b="1" dirty="0" smtClean="0">
                <a:solidFill>
                  <a:srgbClr val="000000"/>
                </a:solidFill>
                <a:latin typeface="Times New Roman" pitchFamily="18" charset="0"/>
                <a:ea typeface="Times New Roman" pitchFamily="18" charset="0"/>
                <a:cs typeface="Times New Roman" pitchFamily="18" charset="0"/>
              </a:rPr>
              <a:t> СТАДІЯ</a:t>
            </a:r>
            <a:endParaRPr lang="en-US" sz="1600" b="1" dirty="0" smtClean="0">
              <a:solidFill>
                <a:srgbClr val="000000"/>
              </a:solidFill>
              <a:latin typeface="Times New Roman" pitchFamily="18" charset="0"/>
              <a:ea typeface="Times New Roman" pitchFamily="18" charset="0"/>
              <a:cs typeface="Times New Roman" pitchFamily="18" charset="0"/>
            </a:endParaRPr>
          </a:p>
          <a:p>
            <a:pPr indent="450850" algn="ctr" defTabSz="914400" fontAlgn="base">
              <a:spcBef>
                <a:spcPct val="0"/>
              </a:spcBef>
              <a:spcAft>
                <a:spcPct val="0"/>
              </a:spcAft>
            </a:pPr>
            <a:r>
              <a:rPr lang="uk-UA" sz="1600" dirty="0" smtClean="0">
                <a:solidFill>
                  <a:schemeClr val="bg1"/>
                </a:solidFill>
                <a:latin typeface="Times New Roman" pitchFamily="18" charset="0"/>
                <a:cs typeface="Times New Roman" pitchFamily="18" charset="0"/>
              </a:rPr>
              <a:t>Відбувається зношування окремих компонентів функціональної системи в результаті нераціонально побудованого, часто зайвого тренування, неповноцінного харчування та відновлення.</a:t>
            </a:r>
          </a:p>
          <a:p>
            <a:pPr lvl="0" indent="450850" algn="ctr" defTabSz="914400" fontAlgn="base">
              <a:spcBef>
                <a:spcPct val="0"/>
              </a:spcBef>
              <a:spcAft>
                <a:spcPct val="0"/>
              </a:spcAft>
            </a:pPr>
            <a:r>
              <a:rPr lang="uk-UA" sz="1600" dirty="0" smtClean="0">
                <a:solidFill>
                  <a:srgbClr val="000000"/>
                </a:solidFill>
                <a:latin typeface="Times New Roman" pitchFamily="18" charset="0"/>
                <a:ea typeface="Times New Roman" pitchFamily="18" charset="0"/>
                <a:cs typeface="Times New Roman" pitchFamily="18" charset="0"/>
              </a:rPr>
              <a:t> </a:t>
            </a:r>
          </a:p>
        </p:txBody>
      </p:sp>
      <p:sp>
        <p:nvSpPr>
          <p:cNvPr id="7" name="Прямокутник 6"/>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554350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6324" y="120209"/>
            <a:ext cx="10852206" cy="1400530"/>
          </a:xfrm>
        </p:spPr>
        <p:txBody>
          <a:bodyPr/>
          <a:lstStyle/>
          <a:p>
            <a:pPr algn="ctr"/>
            <a:r>
              <a:rPr lang="uk-UA" b="1" dirty="0" smtClean="0">
                <a:solidFill>
                  <a:srgbClr val="FFFF00"/>
                </a:solidFill>
                <a:latin typeface="Times New Roman" pitchFamily="18" charset="0"/>
                <a:cs typeface="Times New Roman" pitchFamily="18" charset="0"/>
              </a:rPr>
              <a:t>СПЕЦИФІЧНІСТЬ АДАПТАЦІЇ</a:t>
            </a:r>
            <a:endParaRPr lang="uk-UA" b="1" dirty="0">
              <a:solidFill>
                <a:srgbClr val="FFFF00"/>
              </a:solidFill>
              <a:latin typeface="Times New Roman" pitchFamily="18" charset="0"/>
              <a:cs typeface="Times New Roman" pitchFamily="18" charset="0"/>
            </a:endParaRPr>
          </a:p>
        </p:txBody>
      </p:sp>
      <p:sp>
        <p:nvSpPr>
          <p:cNvPr id="3" name="Місце для вмісту 2"/>
          <p:cNvSpPr>
            <a:spLocks noGrp="1"/>
          </p:cNvSpPr>
          <p:nvPr>
            <p:ph idx="1"/>
          </p:nvPr>
        </p:nvSpPr>
        <p:spPr>
          <a:xfrm>
            <a:off x="283779" y="1177159"/>
            <a:ext cx="11477297" cy="5412827"/>
          </a:xfrm>
          <a:solidFill>
            <a:schemeClr val="accent2"/>
          </a:solidFill>
        </p:spPr>
        <p:txBody>
          <a:bodyPr>
            <a:normAutofit/>
          </a:bodyPr>
          <a:lstStyle/>
          <a:p>
            <a:pPr algn="just"/>
            <a:r>
              <a:rPr lang="uk-UA" dirty="0" smtClean="0">
                <a:solidFill>
                  <a:schemeClr val="bg1"/>
                </a:solidFill>
                <a:latin typeface="Times New Roman" pitchFamily="18" charset="0"/>
                <a:cs typeface="Times New Roman" pitchFamily="18" charset="0"/>
              </a:rPr>
              <a:t>Специфічність адаптації полягає у прагненні організму до найвищої пристосованості до конкретного подразника. З цього випливає, що можна при дотримуванні деяких правил змусити організм пристосовуватися до будь-якої довільно взятої нами дії. </a:t>
            </a:r>
            <a:endParaRPr lang="en-US" dirty="0" smtClean="0">
              <a:solidFill>
                <a:schemeClr val="bg1"/>
              </a:solidFill>
              <a:latin typeface="Times New Roman" pitchFamily="18" charset="0"/>
              <a:cs typeface="Times New Roman" pitchFamily="18" charset="0"/>
            </a:endParaRPr>
          </a:p>
          <a:p>
            <a:pPr algn="just"/>
            <a:r>
              <a:rPr lang="uk-UA" dirty="0" smtClean="0">
                <a:solidFill>
                  <a:schemeClr val="bg1"/>
                </a:solidFill>
                <a:latin typeface="Times New Roman" pitchFamily="18" charset="0"/>
                <a:cs typeface="Times New Roman" pitchFamily="18" charset="0"/>
              </a:rPr>
              <a:t>Підбираючи одну або декілька дій та регулюючи їхню силу, частоту і кількість повторень, можна управляти життєдіяльністю організму. При цьому буде використовуватися прагнення організму як саморегулюючої системи до найвищого ступеня пристосованості до конкретної діяльності. </a:t>
            </a:r>
            <a:endParaRPr lang="en-US" dirty="0" smtClean="0">
              <a:solidFill>
                <a:schemeClr val="bg1"/>
              </a:solidFill>
              <a:latin typeface="Times New Roman" pitchFamily="18" charset="0"/>
              <a:cs typeface="Times New Roman" pitchFamily="18" charset="0"/>
            </a:endParaRPr>
          </a:p>
          <a:p>
            <a:pPr algn="just"/>
            <a:r>
              <a:rPr lang="uk-UA" dirty="0" smtClean="0">
                <a:solidFill>
                  <a:schemeClr val="bg1"/>
                </a:solidFill>
                <a:latin typeface="Times New Roman" pitchFamily="18" charset="0"/>
                <a:cs typeface="Times New Roman" pitchFamily="18" charset="0"/>
              </a:rPr>
              <a:t>В основі процесу розвитку функціональних можливостей організму (розвиток фізичних якостей і формування рухових навичок) лежить властивість тривалої адаптації організму до умов зовнішнього середовища, а процес фізичного виховання у вузькому аспекті можна розглядати як </a:t>
            </a:r>
            <a:r>
              <a:rPr lang="uk-UA" b="1" dirty="0" smtClean="0">
                <a:solidFill>
                  <a:schemeClr val="bg1"/>
                </a:solidFill>
                <a:latin typeface="Times New Roman" pitchFamily="18" charset="0"/>
                <a:cs typeface="Times New Roman" pitchFamily="18" charset="0"/>
              </a:rPr>
              <a:t>процес управління адаптацією організму</a:t>
            </a:r>
            <a:r>
              <a:rPr lang="uk-UA" dirty="0" smtClean="0">
                <a:solidFill>
                  <a:schemeClr val="bg1"/>
                </a:solidFill>
                <a:latin typeface="Times New Roman" pitchFamily="18" charset="0"/>
                <a:cs typeface="Times New Roman" pitchFamily="18" charset="0"/>
              </a:rPr>
              <a:t>. </a:t>
            </a:r>
            <a:endParaRPr lang="en-US" dirty="0" smtClean="0">
              <a:solidFill>
                <a:schemeClr val="bg1"/>
              </a:solidFill>
              <a:latin typeface="Times New Roman" pitchFamily="18" charset="0"/>
              <a:cs typeface="Times New Roman" pitchFamily="18" charset="0"/>
            </a:endParaRPr>
          </a:p>
          <a:p>
            <a:pPr algn="just"/>
            <a:r>
              <a:rPr lang="uk-UA" dirty="0" smtClean="0">
                <a:solidFill>
                  <a:schemeClr val="bg1"/>
                </a:solidFill>
                <a:latin typeface="Times New Roman" pitchFamily="18" charset="0"/>
                <a:cs typeface="Times New Roman" pitchFamily="18" charset="0"/>
              </a:rPr>
              <a:t>Практично це означає, що організм буде дуже чітко пристосовуватися саме до тієї вправи, що багаторазово повторюється. Цей процес може йти як у напрямку покращання координації рухів (удосконалення техніки), так і в напрямку накопичення специфічних енергетичних потенціалів і специфічних пристосувань регуляторних механізмів, що проявиться у покращанні фізичних якостей.</a:t>
            </a:r>
            <a:endParaRPr lang="uk-UA" dirty="0">
              <a:solidFill>
                <a:schemeClr val="bg1"/>
              </a:solidFill>
              <a:latin typeface="Times New Roman" pitchFamily="18" charset="0"/>
              <a:cs typeface="Times New Roman"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554387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83779" y="283779"/>
            <a:ext cx="11477297" cy="6306207"/>
          </a:xfrm>
          <a:solidFill>
            <a:schemeClr val="accent2"/>
          </a:solidFill>
        </p:spPr>
        <p:txBody>
          <a:bodyPr>
            <a:normAutofit fontScale="92500" lnSpcReduction="20000"/>
          </a:bodyPr>
          <a:lstStyle/>
          <a:p>
            <a:pPr algn="just"/>
            <a:r>
              <a:rPr lang="uk-UA" sz="2200" b="1" i="1" dirty="0" smtClean="0">
                <a:solidFill>
                  <a:schemeClr val="bg1"/>
                </a:solidFill>
                <a:latin typeface="Times New Roman" pitchFamily="18" charset="0"/>
                <a:cs typeface="Times New Roman" pitchFamily="18" charset="0"/>
              </a:rPr>
              <a:t>Механізми термінової адаптації є уродженими</a:t>
            </a:r>
            <a:r>
              <a:rPr lang="uk-UA" sz="2200" b="1" dirty="0" smtClean="0">
                <a:solidFill>
                  <a:schemeClr val="bg1"/>
                </a:solidFill>
                <a:latin typeface="Times New Roman" pitchFamily="18" charset="0"/>
                <a:cs typeface="Times New Roman" pitchFamily="18" charset="0"/>
              </a:rPr>
              <a:t>, </a:t>
            </a:r>
            <a:r>
              <a:rPr lang="uk-UA" sz="2200" b="1" i="1" dirty="0" smtClean="0">
                <a:solidFill>
                  <a:schemeClr val="bg1"/>
                </a:solidFill>
                <a:latin typeface="Times New Roman" pitchFamily="18" charset="0"/>
                <a:cs typeface="Times New Roman" pitchFamily="18" charset="0"/>
              </a:rPr>
              <a:t>спадково обумовленими.</a:t>
            </a:r>
            <a:r>
              <a:rPr lang="en-US" sz="2200" b="1" i="1" dirty="0" smtClean="0">
                <a:solidFill>
                  <a:schemeClr val="bg1"/>
                </a:solidFill>
                <a:latin typeface="Times New Roman" pitchFamily="18" charset="0"/>
                <a:cs typeface="Times New Roman" pitchFamily="18" charset="0"/>
              </a:rPr>
              <a:t> </a:t>
            </a:r>
            <a:r>
              <a:rPr lang="uk-UA" sz="2200" dirty="0" smtClean="0">
                <a:solidFill>
                  <a:schemeClr val="bg1"/>
                </a:solidFill>
                <a:latin typeface="Times New Roman" pitchFamily="18" charset="0"/>
                <a:cs typeface="Times New Roman" pitchFamily="18" charset="0"/>
              </a:rPr>
              <a:t>На прояв термінової адаптації позначаються типологічні особливості </a:t>
            </a:r>
            <a:r>
              <a:rPr lang="uk-UA" sz="2200" b="1" dirty="0" smtClean="0">
                <a:solidFill>
                  <a:schemeClr val="bg1"/>
                </a:solidFill>
                <a:latin typeface="Times New Roman" pitchFamily="18" charset="0"/>
                <a:cs typeface="Times New Roman" pitchFamily="18" charset="0"/>
              </a:rPr>
              <a:t>нервової системи</a:t>
            </a:r>
            <a:r>
              <a:rPr lang="uk-UA" sz="2200" dirty="0" smtClean="0">
                <a:solidFill>
                  <a:schemeClr val="bg1"/>
                </a:solidFill>
                <a:latin typeface="Times New Roman" pitchFamily="18" charset="0"/>
                <a:cs typeface="Times New Roman" pitchFamily="18" charset="0"/>
              </a:rPr>
              <a:t>.</a:t>
            </a:r>
            <a:r>
              <a:rPr lang="en-US" sz="2200" dirty="0" smtClean="0">
                <a:solidFill>
                  <a:schemeClr val="bg1"/>
                </a:solidFill>
                <a:latin typeface="Times New Roman" pitchFamily="18" charset="0"/>
                <a:cs typeface="Times New Roman" pitchFamily="18" charset="0"/>
              </a:rPr>
              <a:t> </a:t>
            </a:r>
            <a:r>
              <a:rPr lang="uk-UA" sz="2200" dirty="0" smtClean="0">
                <a:solidFill>
                  <a:schemeClr val="bg1"/>
                </a:solidFill>
                <a:latin typeface="Times New Roman" pitchFamily="18" charset="0"/>
                <a:cs typeface="Times New Roman" pitchFamily="18" charset="0"/>
              </a:rPr>
              <a:t>Тому в одних спортсменів стартовий стан проявляється у високій готовності до майбутній роботі, а в інших як апатія або гарячково-збуджений стан.</a:t>
            </a:r>
          </a:p>
          <a:p>
            <a:pPr algn="just"/>
            <a:r>
              <a:rPr lang="uk-UA" sz="2200" dirty="0" smtClean="0">
                <a:solidFill>
                  <a:schemeClr val="bg1"/>
                </a:solidFill>
                <a:latin typeface="Times New Roman" pitchFamily="18" charset="0"/>
                <a:cs typeface="Times New Roman" pitchFamily="18" charset="0"/>
              </a:rPr>
              <a:t>Для адаптаційних змін</a:t>
            </a:r>
            <a:r>
              <a:rPr lang="uk-UA" sz="2200" b="1" dirty="0" smtClean="0">
                <a:solidFill>
                  <a:schemeClr val="bg1"/>
                </a:solidFill>
                <a:latin typeface="Times New Roman" pitchFamily="18" charset="0"/>
                <a:cs typeface="Times New Roman" pitchFamily="18" charset="0"/>
              </a:rPr>
              <a:t> довгострокового характеру </a:t>
            </a:r>
            <a:r>
              <a:rPr lang="uk-UA" sz="2200" dirty="0" smtClean="0">
                <a:solidFill>
                  <a:schemeClr val="bg1"/>
                </a:solidFill>
                <a:latin typeface="Times New Roman" pitchFamily="18" charset="0"/>
                <a:cs typeface="Times New Roman" pitchFamily="18" charset="0"/>
              </a:rPr>
              <a:t>характерно як прояв</a:t>
            </a:r>
            <a:r>
              <a:rPr lang="en-US" sz="2200" dirty="0" smtClean="0">
                <a:solidFill>
                  <a:schemeClr val="bg1"/>
                </a:solidFill>
                <a:latin typeface="Times New Roman" pitchFamily="18" charset="0"/>
                <a:cs typeface="Times New Roman" pitchFamily="18" charset="0"/>
              </a:rPr>
              <a:t> </a:t>
            </a:r>
            <a:r>
              <a:rPr lang="uk-UA" sz="2200" b="1" i="1" dirty="0" smtClean="0">
                <a:solidFill>
                  <a:schemeClr val="bg1"/>
                </a:solidFill>
                <a:latin typeface="Times New Roman" pitchFamily="18" charset="0"/>
                <a:cs typeface="Times New Roman" pitchFamily="18" charset="0"/>
              </a:rPr>
              <a:t>генетично обумовлених,</a:t>
            </a:r>
            <a:r>
              <a:rPr lang="en-US" sz="2200" b="1" i="1" dirty="0" smtClean="0">
                <a:solidFill>
                  <a:schemeClr val="bg1"/>
                </a:solidFill>
                <a:latin typeface="Times New Roman" pitchFamily="18" charset="0"/>
                <a:cs typeface="Times New Roman" pitchFamily="18" charset="0"/>
              </a:rPr>
              <a:t> </a:t>
            </a:r>
            <a:r>
              <a:rPr lang="uk-UA" sz="2200" dirty="0" smtClean="0">
                <a:solidFill>
                  <a:schemeClr val="bg1"/>
                </a:solidFill>
                <a:latin typeface="Times New Roman" pitchFamily="18" charset="0"/>
                <a:cs typeface="Times New Roman" pitchFamily="18" charset="0"/>
              </a:rPr>
              <a:t>також  і</a:t>
            </a:r>
            <a:r>
              <a:rPr lang="uk-UA" sz="2200" b="1" i="1" dirty="0" smtClean="0">
                <a:solidFill>
                  <a:schemeClr val="bg1"/>
                </a:solidFill>
                <a:latin typeface="Times New Roman" pitchFamily="18" charset="0"/>
                <a:cs typeface="Times New Roman" pitchFamily="18" charset="0"/>
              </a:rPr>
              <a:t> не запрограмованих природою механізмів.</a:t>
            </a:r>
            <a:endParaRPr lang="en-US" sz="2200" b="1" i="1" dirty="0" smtClean="0">
              <a:solidFill>
                <a:schemeClr val="bg1"/>
              </a:solidFill>
              <a:latin typeface="Times New Roman" pitchFamily="18" charset="0"/>
              <a:cs typeface="Times New Roman" pitchFamily="18" charset="0"/>
            </a:endParaRPr>
          </a:p>
          <a:p>
            <a:pPr algn="just"/>
            <a:r>
              <a:rPr lang="uk-UA" sz="2200" dirty="0" smtClean="0">
                <a:solidFill>
                  <a:schemeClr val="bg1"/>
                </a:solidFill>
                <a:latin typeface="Times New Roman" pitchFamily="18" charset="0"/>
                <a:cs typeface="Times New Roman" pitchFamily="18" charset="0"/>
              </a:rPr>
              <a:t>Загалом механізм </a:t>
            </a:r>
            <a:r>
              <a:rPr lang="uk-UA" sz="2200" b="1" i="1" dirty="0" smtClean="0">
                <a:solidFill>
                  <a:schemeClr val="bg1"/>
                </a:solidFill>
                <a:latin typeface="Times New Roman" pitchFamily="18" charset="0"/>
                <a:cs typeface="Times New Roman" pitchFamily="18" charset="0"/>
              </a:rPr>
              <a:t>реакції людського організму на виконання фізичних навантажень виглядає так:</a:t>
            </a:r>
            <a:r>
              <a:rPr lang="uk-UA" sz="2200" dirty="0" smtClean="0">
                <a:solidFill>
                  <a:schemeClr val="bg1"/>
                </a:solidFill>
                <a:latin typeface="Times New Roman" pitchFamily="18" charset="0"/>
                <a:cs typeface="Times New Roman" pitchFamily="18" charset="0"/>
              </a:rPr>
              <a:t> </a:t>
            </a:r>
            <a:endParaRPr lang="en-US" sz="2200" dirty="0" smtClean="0">
              <a:solidFill>
                <a:schemeClr val="bg1"/>
              </a:solidFill>
              <a:latin typeface="Times New Roman" pitchFamily="18" charset="0"/>
              <a:cs typeface="Times New Roman" pitchFamily="18" charset="0"/>
            </a:endParaRPr>
          </a:p>
          <a:p>
            <a:pPr algn="just"/>
            <a:r>
              <a:rPr lang="uk-UA" sz="2200" dirty="0" smtClean="0">
                <a:solidFill>
                  <a:schemeClr val="bg1"/>
                </a:solidFill>
                <a:latin typeface="Times New Roman" pitchFamily="18" charset="0"/>
                <a:cs typeface="Times New Roman" pitchFamily="18" charset="0"/>
              </a:rPr>
              <a:t>в результаті дії сигналів, які сприймаються рецепторами, в кору головного мозку надходить аферентна імпульсація, там виникають збуджуючі та гальмують процеси, які формують функціональну систему, що поєднує певні структури головного мозку. Ця керівна</a:t>
            </a:r>
            <a:r>
              <a:rPr lang="en-US" sz="2200" dirty="0" smtClean="0">
                <a:solidFill>
                  <a:schemeClr val="bg1"/>
                </a:solidFill>
                <a:latin typeface="Times New Roman" pitchFamily="18" charset="0"/>
                <a:cs typeface="Times New Roman" pitchFamily="18" charset="0"/>
              </a:rPr>
              <a:t> </a:t>
            </a:r>
            <a:r>
              <a:rPr lang="uk-UA" sz="2200" dirty="0" smtClean="0">
                <a:solidFill>
                  <a:schemeClr val="bg1"/>
                </a:solidFill>
                <a:latin typeface="Times New Roman" pitchFamily="18" charset="0"/>
                <a:cs typeface="Times New Roman" pitchFamily="18" charset="0"/>
              </a:rPr>
              <a:t>система мобілізує певні групи м'язів. </a:t>
            </a:r>
            <a:endParaRPr lang="en-US" sz="2200" dirty="0" smtClean="0">
              <a:solidFill>
                <a:schemeClr val="bg1"/>
              </a:solidFill>
              <a:latin typeface="Times New Roman" pitchFamily="18" charset="0"/>
              <a:cs typeface="Times New Roman" pitchFamily="18" charset="0"/>
            </a:endParaRPr>
          </a:p>
          <a:p>
            <a:pPr algn="just"/>
            <a:r>
              <a:rPr lang="uk-UA" sz="2200" dirty="0" smtClean="0">
                <a:solidFill>
                  <a:schemeClr val="bg1"/>
                </a:solidFill>
                <a:latin typeface="Times New Roman" pitchFamily="18" charset="0"/>
                <a:cs typeface="Times New Roman" pitchFamily="18" charset="0"/>
              </a:rPr>
              <a:t>У цьому процесі беруть участь усі моторні рівні мозку: корковий моторний рівень (моторна кора), підкірковий моторний рівень, стовповий моторний рівень, до якого входять рухові центри довгастого та середнього</a:t>
            </a:r>
            <a:r>
              <a:rPr lang="en-US" sz="2200" dirty="0" smtClean="0">
                <a:solidFill>
                  <a:schemeClr val="bg1"/>
                </a:solidFill>
                <a:latin typeface="Times New Roman" pitchFamily="18" charset="0"/>
                <a:cs typeface="Times New Roman" pitchFamily="18" charset="0"/>
              </a:rPr>
              <a:t> </a:t>
            </a:r>
            <a:r>
              <a:rPr lang="uk-UA" sz="2200" dirty="0" smtClean="0">
                <a:solidFill>
                  <a:schemeClr val="bg1"/>
                </a:solidFill>
                <a:latin typeface="Times New Roman" pitchFamily="18" charset="0"/>
                <a:cs typeface="Times New Roman" pitchFamily="18" charset="0"/>
              </a:rPr>
              <a:t>мозку, сегментарний моторний рівень, що поєднує рухові центри спинного мозку та кінцеву ланку – мотонейрони. Одночасно з мобілізацією м'язів цей ланцюжок управління діє і на центри кровообігу, дихання та інші вегетативні функції.</a:t>
            </a:r>
          </a:p>
          <a:p>
            <a:pPr algn="just"/>
            <a:r>
              <a:rPr lang="uk-UA" sz="2200" dirty="0" smtClean="0">
                <a:solidFill>
                  <a:schemeClr val="bg1"/>
                </a:solidFill>
                <a:latin typeface="Times New Roman" pitchFamily="18" charset="0"/>
                <a:cs typeface="Times New Roman" pitchFamily="18" charset="0"/>
              </a:rPr>
              <a:t>У неадаптованому організмі центральна керівна система діє неефективно: координація рухів, інтенсивність та тривалість роботи недостатні. Насамперед це пов'язано з недостатніми міжцентральними зв'язками та їх малою кількістю. В цьому разі відбувається неефективна імпульсація, що стимулює не тільки м'язи, які повинні бути включені в роботу, а й м'язи антагоністи. Одночасно відбувається дискоординація у діяльності дихання, кровообігу і м'язів. </a:t>
            </a:r>
          </a:p>
          <a:p>
            <a:endParaRPr lang="uk-UA" dirty="0" smtClean="0">
              <a:solidFill>
                <a:schemeClr val="bg1"/>
              </a:solidFill>
              <a:latin typeface="Times New Roman" pitchFamily="18" charset="0"/>
              <a:cs typeface="Times New Roman" pitchFamily="18" charset="0"/>
            </a:endParaRPr>
          </a:p>
          <a:p>
            <a:pPr algn="just"/>
            <a:endParaRPr lang="uk-UA" dirty="0">
              <a:solidFill>
                <a:schemeClr val="bg1"/>
              </a:solidFill>
              <a:latin typeface="Times New Roman" pitchFamily="18" charset="0"/>
              <a:cs typeface="Times New Roman"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579981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1185671" cy="1400530"/>
          </a:xfrm>
        </p:spPr>
        <p:txBody>
          <a:bodyPr/>
          <a:lstStyle/>
          <a:p>
            <a:pPr algn="ctr"/>
            <a:r>
              <a:rPr lang="uk-UA" sz="3600" b="1" i="1" dirty="0">
                <a:solidFill>
                  <a:srgbClr val="FFFF00"/>
                </a:solidFill>
                <a:latin typeface="Times New Roman" panose="02020603050405020304" pitchFamily="18" charset="0"/>
                <a:cs typeface="Times New Roman" panose="02020603050405020304" pitchFamily="18" charset="0"/>
              </a:rPr>
              <a:t>Явища деадаптації, реадаптації і переадаптації</a:t>
            </a:r>
            <a:endParaRPr lang="uk-UA" sz="3600" dirty="0">
              <a:solidFill>
                <a:srgbClr val="FFFF0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517236" y="1126836"/>
            <a:ext cx="11406909" cy="5121563"/>
          </a:xfrm>
          <a:solidFill>
            <a:schemeClr val="accent2"/>
          </a:solidFill>
          <a:effectLst>
            <a:glow rad="228600">
              <a:schemeClr val="accent5">
                <a:satMod val="175000"/>
                <a:alpha val="40000"/>
              </a:schemeClr>
            </a:glow>
          </a:effectLst>
        </p:spPr>
        <p:txBody>
          <a:bodyPr>
            <a:normAutofit fontScale="85000" lnSpcReduction="10000"/>
          </a:bodyPr>
          <a:lstStyle/>
          <a:p>
            <a:r>
              <a:rPr lang="uk-UA" dirty="0">
                <a:solidFill>
                  <a:schemeClr val="bg1"/>
                </a:solidFill>
                <a:latin typeface="Times New Roman" panose="02020603050405020304" pitchFamily="18" charset="0"/>
                <a:cs typeface="Times New Roman" panose="02020603050405020304" pitchFamily="18" charset="0"/>
              </a:rPr>
              <a:t>Раціонально побудоване тренування призводить до різкого збільшення функціональних резервів і можливостей організму за рахунок удосконалювання всього комплексу механізмів відповідальних за адаптацію. </a:t>
            </a:r>
            <a:endParaRPr lang="en-US"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Різке </a:t>
            </a:r>
            <a:r>
              <a:rPr lang="uk-UA" dirty="0">
                <a:solidFill>
                  <a:schemeClr val="bg1"/>
                </a:solidFill>
                <a:latin typeface="Times New Roman" panose="02020603050405020304" pitchFamily="18" charset="0"/>
                <a:cs typeface="Times New Roman" panose="02020603050405020304" pitchFamily="18" charset="0"/>
              </a:rPr>
              <a:t>припинення навантажень, що призвели до адаптації, стимулює зворотній процес – </a:t>
            </a:r>
            <a:r>
              <a:rPr lang="uk-UA" b="1" dirty="0">
                <a:solidFill>
                  <a:schemeClr val="bg1"/>
                </a:solidFill>
                <a:latin typeface="Times New Roman" panose="02020603050405020304" pitchFamily="18" charset="0"/>
                <a:cs typeface="Times New Roman" panose="02020603050405020304" pitchFamily="18" charset="0"/>
              </a:rPr>
              <a:t>деадаптацію</a:t>
            </a:r>
            <a:r>
              <a:rPr lang="uk-UA" dirty="0">
                <a:solidFill>
                  <a:schemeClr val="bg1"/>
                </a:solidFill>
                <a:latin typeface="Times New Roman" panose="02020603050405020304" pitchFamily="18" charset="0"/>
                <a:cs typeface="Times New Roman" panose="02020603050405020304" pitchFamily="18" charset="0"/>
              </a:rPr>
              <a:t>. У процесі деадаптації зменшується синтез білків, і м'язова маса зменшується, послабляється нервова регуляція, знижується енергозабезпечення тощо. У результаті порушується оптимальний режим біосинтезу і функціонування міофібріл, погіршується процес утилізації кисню тощо.</a:t>
            </a:r>
          </a:p>
          <a:p>
            <a:r>
              <a:rPr lang="uk-UA" dirty="0">
                <a:solidFill>
                  <a:schemeClr val="bg1"/>
                </a:solidFill>
                <a:latin typeface="Times New Roman" panose="02020603050405020304" pitchFamily="18" charset="0"/>
                <a:cs typeface="Times New Roman" panose="02020603050405020304" pitchFamily="18" charset="0"/>
              </a:rPr>
              <a:t>Процес деадаптації після припинення тренування або різкого зниження навантажень протікає достатньо швидко. Проте його швидкість істотно нижче (приблизно в 1,5-3 рази)  </a:t>
            </a:r>
            <a:r>
              <a:rPr lang="uk-UA" dirty="0" smtClean="0">
                <a:solidFill>
                  <a:schemeClr val="bg1"/>
                </a:solidFill>
                <a:latin typeface="Times New Roman" panose="02020603050405020304" pitchFamily="18" charset="0"/>
                <a:cs typeface="Times New Roman" panose="02020603050405020304" pitchFamily="18" charset="0"/>
              </a:rPr>
              <a:t>порівняно </a:t>
            </a:r>
            <a:r>
              <a:rPr lang="uk-UA" dirty="0">
                <a:solidFill>
                  <a:schemeClr val="bg1"/>
                </a:solidFill>
                <a:latin typeface="Times New Roman" panose="02020603050405020304" pitchFamily="18" charset="0"/>
                <a:cs typeface="Times New Roman" panose="02020603050405020304" pitchFamily="18" charset="0"/>
              </a:rPr>
              <a:t>зі швидкістю формування адаптації. Зворотній розвиток адаптації протікає нерівномірно: у перші тижні після припинення тренувань спостерігається значне зниження функцій, надалі процес сповільнюється.</a:t>
            </a:r>
          </a:p>
          <a:p>
            <a:r>
              <a:rPr lang="uk-UA" dirty="0">
                <a:solidFill>
                  <a:schemeClr val="bg1"/>
                </a:solidFill>
                <a:latin typeface="Times New Roman" panose="02020603050405020304" pitchFamily="18" charset="0"/>
                <a:cs typeface="Times New Roman" panose="02020603050405020304" pitchFamily="18" charset="0"/>
              </a:rPr>
              <a:t>Часте чергування процесів адаптації і деадаптації призводить до надмірної експлуатації генетично детермінованих можливостей, до форсування ефективних пристосувальних змін в організмі. Підтримка структурних основ адаптації шляхом зменшення фізичного навантаження є більш ефективним варіантом, ніж багатократне повторення циклів деадаптації, – реадаптація, тому що кожний такий цикл має достатньо високу структурну ціну.</a:t>
            </a:r>
          </a:p>
          <a:p>
            <a:r>
              <a:rPr lang="uk-UA" b="1" dirty="0">
                <a:solidFill>
                  <a:schemeClr val="bg1"/>
                </a:solidFill>
                <a:latin typeface="Times New Roman" panose="02020603050405020304" pitchFamily="18" charset="0"/>
                <a:cs typeface="Times New Roman" panose="02020603050405020304" pitchFamily="18" charset="0"/>
              </a:rPr>
              <a:t>Причиною переадаптації </a:t>
            </a:r>
            <a:r>
              <a:rPr lang="uk-UA" dirty="0">
                <a:solidFill>
                  <a:schemeClr val="bg1"/>
                </a:solidFill>
                <a:latin typeface="Times New Roman" panose="02020603050405020304" pitchFamily="18" charset="0"/>
                <a:cs typeface="Times New Roman" panose="02020603050405020304" pitchFamily="18" charset="0"/>
              </a:rPr>
              <a:t>є те, що в процесі окремих тренувальних занять, днів, мікроциклів порушуються необхідні співвідношення між обсягом і характером тренувальних занять  з одного боку і енергетичним потенціалом – з іншого. У таких випадках відбувається переадаптація органів і функціональних систем, що несуть навантаження. Тривале односпрямоване тренування, що пред'являє високі вимоги до однієї системи часто призводить до зниження морфофункціональних можливостей інших структур.</a:t>
            </a:r>
          </a:p>
          <a:p>
            <a:endParaRPr lang="uk-UA" dirty="0"/>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914861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ерфострічка 3"/>
          <p:cNvSpPr/>
          <p:nvPr/>
        </p:nvSpPr>
        <p:spPr>
          <a:xfrm>
            <a:off x="258619" y="175492"/>
            <a:ext cx="11600872" cy="1801090"/>
          </a:xfrm>
          <a:prstGeom prst="flowChartPunchedTape">
            <a:avLst/>
          </a:prstGeom>
          <a:solidFill>
            <a:srgbClr val="FF0000"/>
          </a:solidFill>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i="1" dirty="0" smtClean="0">
                <a:solidFill>
                  <a:schemeClr val="bg1"/>
                </a:solidFill>
                <a:latin typeface="Times New Roman" panose="02020603050405020304" pitchFamily="18" charset="0"/>
                <a:cs typeface="Times New Roman" panose="02020603050405020304" pitchFamily="18" charset="0"/>
              </a:rPr>
              <a:t>           Реакції </a:t>
            </a:r>
            <a:r>
              <a:rPr lang="uk-UA" b="1" i="1" dirty="0">
                <a:solidFill>
                  <a:schemeClr val="bg1"/>
                </a:solidFill>
                <a:latin typeface="Times New Roman" panose="02020603050405020304" pitchFamily="18" charset="0"/>
                <a:cs typeface="Times New Roman" panose="02020603050405020304" pitchFamily="18" charset="0"/>
              </a:rPr>
              <a:t>адаптації при м'язовій діяльності тісно пов'язані з поняттям СТРЕС, що розглядають як стан загальної напруги організму, що виникає при впливі винятково сильного </a:t>
            </a:r>
            <a:r>
              <a:rPr lang="uk-UA" b="1" i="1" dirty="0" smtClean="0">
                <a:solidFill>
                  <a:schemeClr val="bg1"/>
                </a:solidFill>
                <a:latin typeface="Times New Roman" panose="02020603050405020304" pitchFamily="18" charset="0"/>
                <a:cs typeface="Times New Roman" panose="02020603050405020304" pitchFamily="18" charset="0"/>
              </a:rPr>
              <a:t>подразника</a:t>
            </a:r>
            <a:r>
              <a:rPr lang="uk-UA" b="1" i="1" dirty="0">
                <a:solidFill>
                  <a:schemeClr val="bg1"/>
                </a:solidFill>
                <a:latin typeface="Times New Roman" panose="02020603050405020304" pitchFamily="18" charset="0"/>
                <a:cs typeface="Times New Roman" panose="02020603050405020304" pitchFamily="18" charset="0"/>
              </a:rPr>
              <a:t>.</a:t>
            </a:r>
          </a:p>
          <a:p>
            <a:r>
              <a:rPr lang="uk-UA" b="1" i="1" dirty="0">
                <a:solidFill>
                  <a:schemeClr val="bg1"/>
                </a:solidFill>
                <a:latin typeface="Times New Roman" panose="02020603050405020304" pitchFamily="18" charset="0"/>
                <a:cs typeface="Times New Roman" panose="02020603050405020304" pitchFamily="18" charset="0"/>
              </a:rPr>
              <a:t>У спорті таким подразником є фізичні навантаження. </a:t>
            </a:r>
            <a:endParaRPr lang="uk-UA" b="1" i="1" dirty="0" smtClean="0">
              <a:solidFill>
                <a:schemeClr val="bg1"/>
              </a:solidFill>
              <a:latin typeface="Times New Roman" panose="02020603050405020304" pitchFamily="18" charset="0"/>
              <a:cs typeface="Times New Roman" panose="02020603050405020304" pitchFamily="18" charset="0"/>
            </a:endParaRPr>
          </a:p>
          <a:p>
            <a:r>
              <a:rPr lang="uk-UA" b="1" i="1" dirty="0">
                <a:solidFill>
                  <a:schemeClr val="bg1"/>
                </a:solidFill>
                <a:latin typeface="Times New Roman" panose="02020603050405020304" pitchFamily="18" charset="0"/>
                <a:cs typeface="Times New Roman" panose="02020603050405020304" pitchFamily="18" charset="0"/>
              </a:rPr>
              <a:t> </a:t>
            </a:r>
            <a:r>
              <a:rPr lang="uk-UA" b="1" i="1" dirty="0" smtClean="0">
                <a:solidFill>
                  <a:schemeClr val="bg1"/>
                </a:solidFill>
                <a:latin typeface="Times New Roman" panose="02020603050405020304" pitchFamily="18" charset="0"/>
                <a:cs typeface="Times New Roman" panose="02020603050405020304" pitchFamily="18" charset="0"/>
              </a:rPr>
              <a:t>         </a:t>
            </a:r>
            <a:endParaRPr lang="uk-UA" b="1" i="1" dirty="0">
              <a:solidFill>
                <a:schemeClr val="bg1"/>
              </a:solidFill>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7" name="Подвійна хвиля 6"/>
          <p:cNvSpPr/>
          <p:nvPr/>
        </p:nvSpPr>
        <p:spPr>
          <a:xfrm>
            <a:off x="258618" y="2142836"/>
            <a:ext cx="11730181" cy="4572000"/>
          </a:xfrm>
          <a:prstGeom prst="doubleWave">
            <a:avLst>
              <a:gd name="adj1" fmla="val 6250"/>
              <a:gd name="adj2" fmla="val 160"/>
            </a:avLst>
          </a:prstGeom>
          <a:solidFill>
            <a:srgbClr val="FFFF00"/>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latin typeface="Times New Roman" panose="02020603050405020304" pitchFamily="18" charset="0"/>
                <a:cs typeface="Times New Roman" panose="02020603050405020304" pitchFamily="18" charset="0"/>
              </a:rPr>
              <a:t>ФІЗІОЛОГІЧНІ МЕХАНІЗМИ СТРЕСУ. </a:t>
            </a:r>
          </a:p>
          <a:p>
            <a:pPr algn="just"/>
            <a:r>
              <a:rPr lang="uk-UA" dirty="0" smtClean="0">
                <a:solidFill>
                  <a:schemeClr val="bg1"/>
                </a:solidFill>
                <a:latin typeface="Times New Roman" panose="02020603050405020304" pitchFamily="18" charset="0"/>
                <a:cs typeface="Times New Roman" panose="02020603050405020304" pitchFamily="18" charset="0"/>
              </a:rPr>
              <a:t>          Активується </a:t>
            </a:r>
            <a:r>
              <a:rPr lang="uk-UA" dirty="0">
                <a:solidFill>
                  <a:schemeClr val="bg1"/>
                </a:solidFill>
                <a:latin typeface="Times New Roman" panose="02020603050405020304" pitchFamily="18" charset="0"/>
                <a:cs typeface="Times New Roman" panose="02020603050405020304" pitchFamily="18" charset="0"/>
              </a:rPr>
              <a:t>гіпоталамус, який дає команду корі наднирників. На всіх стадіях адаптаційного синдрому провідна роль належить корі наднирників, які посилено синтезують стероїдні гормони – глюкокортикоїди, які і виконують адаптаційну функцію. З однієї сторони, гіпоталамус підвищує активність симпатичної нервової системи, а з іншої – викликає секрецію антистресорних гормонів кори наднирників. Задача симпатичного відділу вегетативної нервової системи – допомогти вижити організмові в критичний момент, дати йому стільки ресурсів, скільки потрібно для боротьби (якщо можна перемогти) чи втечі (якщо ворог сильніший). При виснаженні запасів речовин, що харчують організм та енергії в організмі активується парасимпатичний відділ, задачею якого є встановлення та зберігання ресурсів, а його активація відбувається під час сну, їжі та відпочинку. </a:t>
            </a:r>
            <a:endParaRPr lang="uk-UA" dirty="0" smtClean="0">
              <a:solidFill>
                <a:schemeClr val="bg1"/>
              </a:solidFill>
              <a:latin typeface="Times New Roman" panose="02020603050405020304" pitchFamily="18" charset="0"/>
              <a:cs typeface="Times New Roman" panose="02020603050405020304" pitchFamily="18" charset="0"/>
            </a:endParaRPr>
          </a:p>
          <a:p>
            <a:pPr algn="ctr"/>
            <a:r>
              <a:rPr lang="uk-UA" b="1" dirty="0" smtClean="0">
                <a:solidFill>
                  <a:srgbClr val="FF0000"/>
                </a:solidFill>
                <a:latin typeface="Times New Roman" panose="02020603050405020304" pitchFamily="18" charset="0"/>
                <a:cs typeface="Times New Roman" panose="02020603050405020304" pitchFamily="18" charset="0"/>
              </a:rPr>
              <a:t>Першою </a:t>
            </a:r>
            <a:r>
              <a:rPr lang="uk-UA" b="1" dirty="0">
                <a:solidFill>
                  <a:srgbClr val="FF0000"/>
                </a:solidFill>
                <a:latin typeface="Times New Roman" panose="02020603050405020304" pitchFamily="18" charset="0"/>
                <a:cs typeface="Times New Roman" panose="02020603050405020304" pitchFamily="18" charset="0"/>
              </a:rPr>
              <a:t>в кого влучає стрес є </a:t>
            </a:r>
            <a:r>
              <a:rPr lang="uk-UA" b="1" dirty="0" smtClean="0">
                <a:solidFill>
                  <a:srgbClr val="FF0000"/>
                </a:solidFill>
                <a:latin typeface="Times New Roman" panose="02020603050405020304" pitchFamily="18" charset="0"/>
                <a:cs typeface="Times New Roman" panose="02020603050405020304" pitchFamily="18" charset="0"/>
              </a:rPr>
              <a:t>СЕРЦЕВО-СУДИННА СИСТЕМА.</a:t>
            </a:r>
            <a:endParaRPr lang="uk-UA"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9955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5" name="Picture 2" descr="https://cf2.ppt-online.org/files2/slide/k/kjZHv2TYCgl6z5DRMSGscwd3A17OJxIrqemuPBb8Q/slide-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328" y="170518"/>
            <a:ext cx="7047344" cy="65024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Прямокутник 5"/>
          <p:cNvSpPr/>
          <p:nvPr/>
        </p:nvSpPr>
        <p:spPr>
          <a:xfrm>
            <a:off x="7675419" y="209610"/>
            <a:ext cx="4230254" cy="6463308"/>
          </a:xfrm>
          <a:prstGeom prst="rect">
            <a:avLst/>
          </a:prstGeom>
          <a:solidFill>
            <a:schemeClr val="accent1">
              <a:lumMod val="20000"/>
              <a:lumOff val="80000"/>
            </a:schemeClr>
          </a:solidFill>
          <a:effectLst>
            <a:glow rad="228600">
              <a:schemeClr val="accent2">
                <a:satMod val="175000"/>
                <a:alpha val="40000"/>
              </a:schemeClr>
            </a:glow>
          </a:effectLst>
        </p:spPr>
        <p:txBody>
          <a:bodyPr wrap="square">
            <a:spAutoFit/>
          </a:bodyPr>
          <a:lstStyle/>
          <a:p>
            <a:r>
              <a:rPr lang="uk-UA" b="1" dirty="0" smtClean="0">
                <a:solidFill>
                  <a:schemeClr val="bg1"/>
                </a:solidFill>
                <a:latin typeface="Times New Roman" panose="02020603050405020304" pitchFamily="18" charset="0"/>
                <a:cs typeface="Times New Roman" panose="02020603050405020304" pitchFamily="18" charset="0"/>
              </a:rPr>
              <a:t>1.</a:t>
            </a:r>
            <a:r>
              <a:rPr lang="uk-UA"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Стадія </a:t>
            </a:r>
            <a:r>
              <a:rPr lang="uk-UA" b="1" dirty="0">
                <a:solidFill>
                  <a:schemeClr val="bg1"/>
                </a:solidFill>
                <a:latin typeface="Times New Roman" panose="02020603050405020304" pitchFamily="18" charset="0"/>
                <a:cs typeface="Times New Roman" panose="02020603050405020304" pitchFamily="18" charset="0"/>
              </a:rPr>
              <a:t>тривоги</a:t>
            </a:r>
            <a:r>
              <a:rPr lang="uk-UA" dirty="0">
                <a:solidFill>
                  <a:schemeClr val="bg1"/>
                </a:solidFill>
                <a:latin typeface="Times New Roman" panose="02020603050405020304" pitchFamily="18" charset="0"/>
                <a:cs typeface="Times New Roman" panose="02020603050405020304" pitchFamily="18" charset="0"/>
              </a:rPr>
              <a:t>.</a:t>
            </a:r>
            <a:r>
              <a:rPr lang="uk-UA" b="1" dirty="0">
                <a:solidFill>
                  <a:schemeClr val="bg1"/>
                </a:solidFill>
                <a:latin typeface="Times New Roman" panose="02020603050405020304" pitchFamily="18" charset="0"/>
                <a:cs typeface="Times New Roman" panose="02020603050405020304" pitchFamily="18" charset="0"/>
              </a:rPr>
              <a:t> </a:t>
            </a:r>
            <a:endParaRPr lang="uk-UA" b="1" dirty="0" smtClean="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Під </a:t>
            </a:r>
            <a:r>
              <a:rPr lang="uk-UA" dirty="0">
                <a:solidFill>
                  <a:schemeClr val="bg1"/>
                </a:solidFill>
                <a:latin typeface="Times New Roman" panose="02020603050405020304" pitchFamily="18" charset="0"/>
                <a:cs typeface="Times New Roman" panose="02020603050405020304" pitchFamily="18" charset="0"/>
              </a:rPr>
              <a:t>впливом АТГ </a:t>
            </a:r>
            <a:r>
              <a:rPr lang="uk-UA" dirty="0" smtClean="0">
                <a:solidFill>
                  <a:schemeClr val="bg1"/>
                </a:solidFill>
                <a:latin typeface="Times New Roman" panose="02020603050405020304" pitchFamily="18" charset="0"/>
                <a:cs typeface="Times New Roman" panose="02020603050405020304" pitchFamily="18" charset="0"/>
              </a:rPr>
              <a:t>(Адренокортикотропний </a:t>
            </a:r>
            <a:r>
              <a:rPr lang="uk-UA" dirty="0">
                <a:solidFill>
                  <a:schemeClr val="bg1"/>
                </a:solidFill>
                <a:latin typeface="Times New Roman" panose="02020603050405020304" pitchFamily="18" charset="0"/>
                <a:cs typeface="Times New Roman" panose="02020603050405020304" pitchFamily="18" charset="0"/>
              </a:rPr>
              <a:t>гормон) відбувається викид </a:t>
            </a:r>
            <a:r>
              <a:rPr lang="uk-UA" dirty="0" smtClean="0">
                <a:solidFill>
                  <a:schemeClr val="bg1"/>
                </a:solidFill>
                <a:latin typeface="Times New Roman" panose="02020603050405020304" pitchFamily="18" charset="0"/>
                <a:cs typeface="Times New Roman" panose="02020603050405020304" pitchFamily="18" charset="0"/>
              </a:rPr>
              <a:t>адреналіну</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та норадреналіну. </a:t>
            </a:r>
            <a:r>
              <a:rPr lang="uk-UA" dirty="0">
                <a:solidFill>
                  <a:schemeClr val="bg1"/>
                </a:solidFill>
                <a:latin typeface="Times New Roman" panose="02020603050405020304" pitchFamily="18" charset="0"/>
                <a:cs typeface="Times New Roman" panose="02020603050405020304" pitchFamily="18" charset="0"/>
              </a:rPr>
              <a:t>Спостерігається збільшення ЧСС, збільшення МОК, збільшення ЧДД, збільшення МОД, ДО. Відбувається розпад тригліцеридів, лейкоцитоз, тромбоцитоз. Після того, як організм визначиться з характером загрози, настає 2 фаза.</a:t>
            </a:r>
          </a:p>
          <a:p>
            <a:r>
              <a:rPr lang="uk-UA" b="1" dirty="0">
                <a:solidFill>
                  <a:schemeClr val="bg1"/>
                </a:solidFill>
                <a:latin typeface="Times New Roman" panose="02020603050405020304" pitchFamily="18" charset="0"/>
                <a:cs typeface="Times New Roman" panose="02020603050405020304" pitchFamily="18" charset="0"/>
              </a:rPr>
              <a:t>2. Фаза резистентності чи стійкості. </a:t>
            </a:r>
            <a:r>
              <a:rPr lang="uk-UA" dirty="0">
                <a:solidFill>
                  <a:schemeClr val="bg1"/>
                </a:solidFill>
                <a:latin typeface="Times New Roman" panose="02020603050405020304" pitchFamily="18" charset="0"/>
                <a:cs typeface="Times New Roman" panose="02020603050405020304" pitchFamily="18" charset="0"/>
              </a:rPr>
              <a:t>Відбувається нормалізація рівня адреналіну, збільшується кількість кортизолу (гормон кори надниркових залоз) – протизапального гормону. Під його впливом збільшується синтез білка, що називається станом резистенції.</a:t>
            </a:r>
          </a:p>
          <a:p>
            <a:r>
              <a:rPr lang="uk-UA" b="1" dirty="0">
                <a:solidFill>
                  <a:schemeClr val="bg1"/>
                </a:solidFill>
                <a:latin typeface="Times New Roman" panose="02020603050405020304" pitchFamily="18" charset="0"/>
                <a:cs typeface="Times New Roman" panose="02020603050405020304" pitchFamily="18" charset="0"/>
              </a:rPr>
              <a:t>3. Фаза виснаження. </a:t>
            </a:r>
            <a:r>
              <a:rPr lang="uk-UA" dirty="0">
                <a:solidFill>
                  <a:schemeClr val="bg1"/>
                </a:solidFill>
                <a:latin typeface="Times New Roman" panose="02020603050405020304" pitchFamily="18" charset="0"/>
                <a:cs typeface="Times New Roman" panose="02020603050405020304" pitchFamily="18" charset="0"/>
              </a:rPr>
              <a:t>Відбувається виснаження надниркових залоз зменшується товщина кіркового шару, мозкового шару.</a:t>
            </a:r>
          </a:p>
          <a:p>
            <a:r>
              <a:rPr lang="uk-UA" i="1" dirty="0">
                <a:solidFill>
                  <a:schemeClr val="bg1"/>
                </a:solidFill>
                <a:latin typeface="Times New Roman" panose="02020603050405020304" pitchFamily="18" charset="0"/>
                <a:cs typeface="Times New Roman" panose="02020603050405020304" pitchFamily="18" charset="0"/>
              </a:rPr>
              <a:t>          </a:t>
            </a:r>
            <a:endParaRPr lang="uk-UA"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5369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77091" y="195426"/>
            <a:ext cx="11693235" cy="3600719"/>
          </a:xfrm>
        </p:spPr>
        <p:txBody>
          <a:bodyPr>
            <a:normAutofit lnSpcReduction="10000"/>
          </a:bodyPr>
          <a:lstStyle/>
          <a:p>
            <a:pPr algn="just"/>
            <a:r>
              <a:rPr lang="uk-UA" sz="1900" dirty="0">
                <a:latin typeface="Times New Roman" panose="02020603050405020304" pitchFamily="18" charset="0"/>
                <a:cs typeface="Times New Roman" panose="02020603050405020304" pitchFamily="18" charset="0"/>
              </a:rPr>
              <a:t>Знання закономірностей адаптації людського організму до фізичних навантажень - це основа ефективного використання фізичних вправ для раціонального фізичного тренування, яке спрямоване на збереження та зміцнення здоров'я людей, підвищення їхньої працездатності, реалізації генетично запрограмованої програми довголіття.</a:t>
            </a:r>
          </a:p>
          <a:p>
            <a:pPr algn="just"/>
            <a:r>
              <a:rPr lang="uk-UA" sz="1900" b="1" dirty="0" smtClean="0">
                <a:latin typeface="Times New Roman" panose="02020603050405020304" pitchFamily="18" charset="0"/>
                <a:cs typeface="Times New Roman" panose="02020603050405020304" pitchFamily="18" charset="0"/>
              </a:rPr>
              <a:t>ФІЗИЧНЕ НАВАНТАЖЕННЯ</a:t>
            </a:r>
            <a:r>
              <a:rPr lang="uk-UA" sz="1900" dirty="0" smtClean="0">
                <a:latin typeface="Times New Roman" panose="02020603050405020304" pitchFamily="18" charset="0"/>
                <a:cs typeface="Times New Roman" panose="02020603050405020304" pitchFamily="18" charset="0"/>
              </a:rPr>
              <a:t> - </a:t>
            </a:r>
            <a:r>
              <a:rPr lang="uk-UA" sz="1900" dirty="0">
                <a:latin typeface="Times New Roman" panose="02020603050405020304" pitchFamily="18" charset="0"/>
                <a:cs typeface="Times New Roman" panose="02020603050405020304" pitchFamily="18" charset="0"/>
              </a:rPr>
              <a:t>це певна міра впливу рухової активності людини на організм, що супроводжується підвищенням (відносно стану спокою) рівнем його функціонування.</a:t>
            </a:r>
          </a:p>
          <a:p>
            <a:pPr algn="just"/>
            <a:r>
              <a:rPr lang="uk-UA" sz="1900" dirty="0">
                <a:latin typeface="Times New Roman" panose="02020603050405020304" pitchFamily="18" charset="0"/>
                <a:cs typeface="Times New Roman" panose="02020603050405020304" pitchFamily="18" charset="0"/>
              </a:rPr>
              <a:t>Під фізичним навантаженням розуміють величину змін внутрішнього середовища організму спортсмена, зумовлені впливом фізичних вправ. Фізичні вправи викликають реакцію функціональних систем організму, що відображається на адаптаційних механізмах його пристосування до певної діяльності. </a:t>
            </a:r>
          </a:p>
          <a:p>
            <a:pPr algn="just"/>
            <a:r>
              <a:rPr lang="uk-UA" sz="1900" dirty="0">
                <a:latin typeface="Times New Roman" panose="02020603050405020304" pitchFamily="18" charset="0"/>
                <a:cs typeface="Times New Roman" panose="02020603050405020304" pitchFamily="18" charset="0"/>
              </a:rPr>
              <a:t>Швидкість адаптаційних перебудов в організмі спортсменів, їх характер і досягнутий рівень адаптації обумовлені характером, величиною і спрямованістю навантажень, що використовуються.</a:t>
            </a:r>
          </a:p>
          <a:p>
            <a:endParaRPr lang="uk-UA" dirty="0"/>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pic>
        <p:nvPicPr>
          <p:cNvPr id="5" name="Рисунок 4" descr="C:\Users\e011172khy\AppData\Local\Microsoft\Windows\INetCache\Content.MSO\8C2ACCC4.tmp"/>
          <p:cNvPicPr/>
          <p:nvPr/>
        </p:nvPicPr>
        <p:blipFill>
          <a:blip r:embed="rId2">
            <a:extLst>
              <a:ext uri="{28A0092B-C50C-407E-A947-70E740481C1C}">
                <a14:useLocalDpi xmlns:a14="http://schemas.microsoft.com/office/drawing/2010/main" val="0"/>
              </a:ext>
            </a:extLst>
          </a:blip>
          <a:srcRect/>
          <a:stretch>
            <a:fillRect/>
          </a:stretch>
        </p:blipFill>
        <p:spPr bwMode="auto">
          <a:xfrm>
            <a:off x="277092" y="4168850"/>
            <a:ext cx="2619375" cy="174371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6" name="Рисунок 5" descr="Силові фізичні навантаження для збільшення сили і зростання м'язів"/>
          <p:cNvPicPr/>
          <p:nvPr/>
        </p:nvPicPr>
        <p:blipFill>
          <a:blip r:embed="rId3">
            <a:extLst>
              <a:ext uri="{28A0092B-C50C-407E-A947-70E740481C1C}">
                <a14:useLocalDpi xmlns:a14="http://schemas.microsoft.com/office/drawing/2010/main" val="0"/>
              </a:ext>
            </a:extLst>
          </a:blip>
          <a:srcRect/>
          <a:stretch>
            <a:fillRect/>
          </a:stretch>
        </p:blipFill>
        <p:spPr bwMode="auto">
          <a:xfrm>
            <a:off x="3216046" y="3506583"/>
            <a:ext cx="2758440" cy="165862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pic>
        <p:nvPicPr>
          <p:cNvPr id="7" name="Рисунок 6" descr="Фізичні навантаження корисні для мозку | New-s.com.ua"/>
          <p:cNvPicPr/>
          <p:nvPr/>
        </p:nvPicPr>
        <p:blipFill>
          <a:blip r:embed="rId4">
            <a:extLst>
              <a:ext uri="{28A0092B-C50C-407E-A947-70E740481C1C}">
                <a14:useLocalDpi xmlns:a14="http://schemas.microsoft.com/office/drawing/2010/main" val="0"/>
              </a:ext>
            </a:extLst>
          </a:blip>
          <a:srcRect/>
          <a:stretch>
            <a:fillRect/>
          </a:stretch>
        </p:blipFill>
        <p:spPr bwMode="auto">
          <a:xfrm>
            <a:off x="9052505" y="3421493"/>
            <a:ext cx="2619375" cy="174371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8" name="Рисунок 7" descr="Чи впливає надмірне фізичне навантаження на роботу серця? - Львівська Поштa"/>
          <p:cNvPicPr/>
          <p:nvPr/>
        </p:nvPicPr>
        <p:blipFill>
          <a:blip r:embed="rId5">
            <a:extLst>
              <a:ext uri="{28A0092B-C50C-407E-A947-70E740481C1C}">
                <a14:useLocalDpi xmlns:a14="http://schemas.microsoft.com/office/drawing/2010/main" val="0"/>
              </a:ext>
            </a:extLst>
          </a:blip>
          <a:srcRect/>
          <a:stretch>
            <a:fillRect/>
          </a:stretch>
        </p:blipFill>
        <p:spPr bwMode="auto">
          <a:xfrm>
            <a:off x="6240379" y="4781426"/>
            <a:ext cx="2619375" cy="17437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4035141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360217" y="178506"/>
            <a:ext cx="11767128" cy="646331"/>
          </a:xfrm>
          <a:prstGeom prst="rect">
            <a:avLst/>
          </a:prstGeom>
          <a:solidFill>
            <a:schemeClr val="bg2">
              <a:lumMod val="60000"/>
              <a:lumOff val="40000"/>
            </a:schemeClr>
          </a:solidFill>
          <a:effectLst>
            <a:glow rad="228600">
              <a:schemeClr val="accent5">
                <a:satMod val="175000"/>
                <a:alpha val="40000"/>
              </a:schemeClr>
            </a:glow>
          </a:effectLst>
        </p:spPr>
        <p:txBody>
          <a:bodyPr wrap="square">
            <a:spAutoFit/>
          </a:bodyPr>
          <a:lstStyle/>
          <a:p>
            <a:r>
              <a:rPr lang="uk-UA" dirty="0" smtClean="0">
                <a:solidFill>
                  <a:schemeClr val="bg1"/>
                </a:solidFill>
                <a:latin typeface="Times New Roman" panose="02020603050405020304" pitchFamily="18" charset="0"/>
                <a:cs typeface="Times New Roman" panose="02020603050405020304" pitchFamily="18" charset="0"/>
              </a:rPr>
              <a:t>У </a:t>
            </a:r>
            <a:r>
              <a:rPr lang="uk-UA" dirty="0">
                <a:solidFill>
                  <a:schemeClr val="bg1"/>
                </a:solidFill>
                <a:latin typeface="Times New Roman" panose="02020603050405020304" pitchFamily="18" charset="0"/>
                <a:cs typeface="Times New Roman" panose="02020603050405020304" pitchFamily="18" charset="0"/>
              </a:rPr>
              <a:t>відповідності із відносним навантаженням анаеробного (алактатна та гліколітична системи) та аеробного (киснева, окислювальна системи) характеру циклічні вправи можна розділити на </a:t>
            </a:r>
            <a:r>
              <a:rPr lang="uk-UA" b="1" dirty="0">
                <a:solidFill>
                  <a:schemeClr val="bg1"/>
                </a:solidFill>
                <a:latin typeface="Times New Roman" panose="02020603050405020304" pitchFamily="18" charset="0"/>
                <a:cs typeface="Times New Roman" panose="02020603050405020304" pitchFamily="18" charset="0"/>
              </a:rPr>
              <a:t>анаеробні та аеробні</a:t>
            </a:r>
            <a:r>
              <a:rPr lang="uk-UA" dirty="0">
                <a:solidFill>
                  <a:schemeClr val="bg1"/>
                </a:solidFill>
                <a:latin typeface="Times New Roman" panose="02020603050405020304" pitchFamily="18" charset="0"/>
                <a:cs typeface="Times New Roman" panose="02020603050405020304" pitchFamily="18" charset="0"/>
              </a:rPr>
              <a:t>. </a:t>
            </a:r>
            <a:endParaRPr lang="en-US" dirty="0" smtClean="0">
              <a:solidFill>
                <a:schemeClr val="bg1"/>
              </a:solidFill>
              <a:latin typeface="Times New Roman" panose="02020603050405020304" pitchFamily="18" charset="0"/>
              <a:cs typeface="Times New Roman" panose="02020603050405020304" pitchFamily="18" charset="0"/>
            </a:endParaRPr>
          </a:p>
        </p:txBody>
      </p:sp>
      <p:sp>
        <p:nvSpPr>
          <p:cNvPr id="7" name="Вертикальний сувій 6"/>
          <p:cNvSpPr/>
          <p:nvPr/>
        </p:nvSpPr>
        <p:spPr>
          <a:xfrm>
            <a:off x="8950036" y="895928"/>
            <a:ext cx="3177308" cy="4063999"/>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chemeClr val="bg1"/>
                </a:solidFill>
                <a:latin typeface="Times New Roman" panose="02020603050405020304" pitchFamily="18" charset="0"/>
                <a:cs typeface="Times New Roman" panose="02020603050405020304" pitchFamily="18" charset="0"/>
              </a:rPr>
              <a:t>Аеробні вправи</a:t>
            </a:r>
            <a:r>
              <a:rPr lang="uk-UA" dirty="0">
                <a:solidFill>
                  <a:schemeClr val="bg1"/>
                </a:solidFill>
                <a:latin typeface="Times New Roman" panose="02020603050405020304" pitchFamily="18" charset="0"/>
                <a:cs typeface="Times New Roman" panose="02020603050405020304" pitchFamily="18" charset="0"/>
              </a:rPr>
              <a:t>. </a:t>
            </a:r>
            <a:endParaRPr lang="uk-UA" dirty="0" smtClean="0">
              <a:solidFill>
                <a:schemeClr val="bg1"/>
              </a:solidFill>
              <a:latin typeface="Times New Roman" panose="02020603050405020304" pitchFamily="18" charset="0"/>
              <a:cs typeface="Times New Roman" panose="02020603050405020304" pitchFamily="18" charset="0"/>
            </a:endParaRPr>
          </a:p>
          <a:p>
            <a:pPr algn="ctr"/>
            <a:r>
              <a:rPr lang="uk-UA" sz="1100" dirty="0" smtClean="0">
                <a:solidFill>
                  <a:schemeClr val="bg1"/>
                </a:solidFill>
                <a:latin typeface="Times New Roman" panose="02020603050405020304" pitchFamily="18" charset="0"/>
                <a:cs typeface="Times New Roman" panose="02020603050405020304" pitchFamily="18" charset="0"/>
              </a:rPr>
              <a:t>5 </a:t>
            </a:r>
            <a:r>
              <a:rPr lang="uk-UA" sz="1100" dirty="0">
                <a:solidFill>
                  <a:schemeClr val="bg1"/>
                </a:solidFill>
                <a:latin typeface="Times New Roman" panose="02020603050405020304" pitchFamily="18" charset="0"/>
                <a:cs typeface="Times New Roman" panose="02020603050405020304" pitchFamily="18" charset="0"/>
              </a:rPr>
              <a:t>груп аеробних вправ: </a:t>
            </a:r>
            <a:endParaRPr lang="uk-UA" sz="1100" dirty="0" smtClean="0">
              <a:solidFill>
                <a:schemeClr val="bg1"/>
              </a:solidFill>
              <a:latin typeface="Times New Roman" panose="02020603050405020304" pitchFamily="18" charset="0"/>
              <a:cs typeface="Times New Roman" panose="02020603050405020304" pitchFamily="18" charset="0"/>
            </a:endParaRPr>
          </a:p>
          <a:p>
            <a:r>
              <a:rPr lang="uk-UA" sz="1100" dirty="0" smtClean="0">
                <a:solidFill>
                  <a:schemeClr val="bg1"/>
                </a:solidFill>
                <a:latin typeface="Times New Roman" panose="02020603050405020304" pitchFamily="18" charset="0"/>
                <a:cs typeface="Times New Roman" panose="02020603050405020304" pitchFamily="18" charset="0"/>
              </a:rPr>
              <a:t>1. </a:t>
            </a:r>
            <a:r>
              <a:rPr lang="uk-UA" sz="1100" dirty="0">
                <a:solidFill>
                  <a:schemeClr val="bg1"/>
                </a:solidFill>
                <a:latin typeface="Times New Roman" panose="02020603050405020304" pitchFamily="18" charset="0"/>
                <a:cs typeface="Times New Roman" panose="02020603050405020304" pitchFamily="18" charset="0"/>
              </a:rPr>
              <a:t>В</a:t>
            </a:r>
            <a:r>
              <a:rPr lang="uk-UA" sz="1100" dirty="0" smtClean="0">
                <a:solidFill>
                  <a:schemeClr val="bg1"/>
                </a:solidFill>
                <a:latin typeface="Times New Roman" panose="02020603050405020304" pitchFamily="18" charset="0"/>
                <a:cs typeface="Times New Roman" panose="02020603050405020304" pitchFamily="18" charset="0"/>
              </a:rPr>
              <a:t>прави </a:t>
            </a:r>
            <a:r>
              <a:rPr lang="uk-UA" sz="1100" dirty="0">
                <a:solidFill>
                  <a:schemeClr val="bg1"/>
                </a:solidFill>
                <a:latin typeface="Times New Roman" panose="02020603050405020304" pitchFamily="18" charset="0"/>
                <a:cs typeface="Times New Roman" panose="02020603050405020304" pitchFamily="18" charset="0"/>
              </a:rPr>
              <a:t>максимальної аеробної потужності (95-100% максимального споживання кисню (МСК), АТФ і КФ, тривалість 1-15 сек, ЧСС 170-175, 2-3 ммоль/л </a:t>
            </a:r>
            <a:endParaRPr lang="uk-UA" sz="1100" dirty="0" smtClean="0">
              <a:solidFill>
                <a:schemeClr val="bg1"/>
              </a:solidFill>
              <a:latin typeface="Times New Roman" panose="02020603050405020304" pitchFamily="18" charset="0"/>
              <a:cs typeface="Times New Roman" panose="02020603050405020304" pitchFamily="18" charset="0"/>
            </a:endParaRPr>
          </a:p>
          <a:p>
            <a:r>
              <a:rPr lang="uk-UA" sz="1100" dirty="0" smtClean="0">
                <a:solidFill>
                  <a:schemeClr val="bg1"/>
                </a:solidFill>
                <a:latin typeface="Times New Roman" panose="02020603050405020304" pitchFamily="18" charset="0"/>
                <a:cs typeface="Times New Roman" panose="02020603050405020304" pitchFamily="18" charset="0"/>
              </a:rPr>
              <a:t>2. Вправи </a:t>
            </a:r>
            <a:r>
              <a:rPr lang="uk-UA" sz="1100" dirty="0">
                <a:solidFill>
                  <a:schemeClr val="bg1"/>
                </a:solidFill>
                <a:latin typeface="Times New Roman" panose="02020603050405020304" pitchFamily="18" charset="0"/>
                <a:cs typeface="Times New Roman" panose="02020603050405020304" pitchFamily="18" charset="0"/>
              </a:rPr>
              <a:t>біля</a:t>
            </a:r>
            <a:r>
              <a:rPr lang="en-US" sz="1100" dirty="0">
                <a:solidFill>
                  <a:schemeClr val="bg1"/>
                </a:solidFill>
                <a:latin typeface="Times New Roman" panose="02020603050405020304" pitchFamily="18" charset="0"/>
                <a:cs typeface="Times New Roman" panose="02020603050405020304" pitchFamily="18" charset="0"/>
              </a:rPr>
              <a:t> </a:t>
            </a:r>
            <a:r>
              <a:rPr lang="uk-UA" sz="1100" dirty="0">
                <a:solidFill>
                  <a:schemeClr val="bg1"/>
                </a:solidFill>
                <a:latin typeface="Times New Roman" panose="02020603050405020304" pitchFamily="18" charset="0"/>
                <a:cs typeface="Times New Roman" panose="02020603050405020304" pitchFamily="18" charset="0"/>
              </a:rPr>
              <a:t>максимальної аеробної потужності (85-95% МСК), тривалість 15-60 сек., ЧСС 180-195, лактат менше 10 ммоль/л. </a:t>
            </a:r>
            <a:endParaRPr lang="uk-UA" sz="1100" dirty="0" smtClean="0">
              <a:solidFill>
                <a:schemeClr val="bg1"/>
              </a:solidFill>
              <a:latin typeface="Times New Roman" panose="02020603050405020304" pitchFamily="18" charset="0"/>
              <a:cs typeface="Times New Roman" panose="02020603050405020304" pitchFamily="18" charset="0"/>
            </a:endParaRPr>
          </a:p>
          <a:p>
            <a:r>
              <a:rPr lang="uk-UA" sz="1100" dirty="0" smtClean="0">
                <a:solidFill>
                  <a:schemeClr val="bg1"/>
                </a:solidFill>
                <a:latin typeface="Times New Roman" panose="02020603050405020304" pitchFamily="18" charset="0"/>
                <a:cs typeface="Times New Roman" panose="02020603050405020304" pitchFamily="18" charset="0"/>
              </a:rPr>
              <a:t>3. Вправи </a:t>
            </a:r>
            <a:r>
              <a:rPr lang="uk-UA" sz="1100" dirty="0">
                <a:solidFill>
                  <a:schemeClr val="bg1"/>
                </a:solidFill>
                <a:latin typeface="Times New Roman" panose="02020603050405020304" pitchFamily="18" charset="0"/>
                <a:cs typeface="Times New Roman" panose="02020603050405020304" pitchFamily="18" charset="0"/>
              </a:rPr>
              <a:t>субмаксимальної аеробної потужності (75-85% МСК); т</a:t>
            </a:r>
            <a:r>
              <a:rPr lang="uk-UA" sz="1100" dirty="0" smtClean="0">
                <a:solidFill>
                  <a:schemeClr val="bg1"/>
                </a:solidFill>
                <a:latin typeface="Times New Roman" panose="02020603050405020304" pitchFamily="18" charset="0"/>
                <a:cs typeface="Times New Roman" panose="02020603050405020304" pitchFamily="18" charset="0"/>
              </a:rPr>
              <a:t>ривалість </a:t>
            </a:r>
            <a:r>
              <a:rPr lang="uk-UA" sz="1100" dirty="0">
                <a:solidFill>
                  <a:schemeClr val="bg1"/>
                </a:solidFill>
                <a:latin typeface="Times New Roman" panose="02020603050405020304" pitchFamily="18" charset="0"/>
                <a:cs typeface="Times New Roman" panose="02020603050405020304" pitchFamily="18" charset="0"/>
              </a:rPr>
              <a:t>вправ до 6 хв, ЧСС 165-180, лактат до 7 ммоль/л. </a:t>
            </a:r>
            <a:endParaRPr lang="uk-UA" sz="1100" dirty="0" smtClean="0">
              <a:solidFill>
                <a:schemeClr val="bg1"/>
              </a:solidFill>
              <a:latin typeface="Times New Roman" panose="02020603050405020304" pitchFamily="18" charset="0"/>
              <a:cs typeface="Times New Roman" panose="02020603050405020304" pitchFamily="18" charset="0"/>
            </a:endParaRPr>
          </a:p>
          <a:p>
            <a:r>
              <a:rPr lang="uk-UA" sz="1100" dirty="0" smtClean="0">
                <a:solidFill>
                  <a:schemeClr val="bg1"/>
                </a:solidFill>
                <a:latin typeface="Times New Roman" panose="02020603050405020304" pitchFamily="18" charset="0"/>
                <a:cs typeface="Times New Roman" panose="02020603050405020304" pitchFamily="18" charset="0"/>
              </a:rPr>
              <a:t>4. </a:t>
            </a:r>
            <a:r>
              <a:rPr lang="uk-UA" sz="1100" dirty="0">
                <a:solidFill>
                  <a:schemeClr val="bg1"/>
                </a:solidFill>
                <a:latin typeface="Times New Roman" panose="02020603050405020304" pitchFamily="18" charset="0"/>
                <a:cs typeface="Times New Roman" panose="02020603050405020304" pitchFamily="18" charset="0"/>
              </a:rPr>
              <a:t>В</a:t>
            </a:r>
            <a:r>
              <a:rPr lang="uk-UA" sz="1100" dirty="0" smtClean="0">
                <a:solidFill>
                  <a:schemeClr val="bg1"/>
                </a:solidFill>
                <a:latin typeface="Times New Roman" panose="02020603050405020304" pitchFamily="18" charset="0"/>
                <a:cs typeface="Times New Roman" panose="02020603050405020304" pitchFamily="18" charset="0"/>
              </a:rPr>
              <a:t>прави </a:t>
            </a:r>
            <a:r>
              <a:rPr lang="uk-UA" sz="1100" dirty="0">
                <a:solidFill>
                  <a:schemeClr val="bg1"/>
                </a:solidFill>
                <a:latin typeface="Times New Roman" panose="02020603050405020304" pitchFamily="18" charset="0"/>
                <a:cs typeface="Times New Roman" panose="02020603050405020304" pitchFamily="18" charset="0"/>
              </a:rPr>
              <a:t>середньої аеробної потужності (60-75% МСК), тривалість 6-30 хв, ЧСС 140-165, лактат до 4 ммоль/л; </a:t>
            </a:r>
            <a:endParaRPr lang="uk-UA" sz="1100" dirty="0" smtClean="0">
              <a:solidFill>
                <a:schemeClr val="bg1"/>
              </a:solidFill>
              <a:latin typeface="Times New Roman" panose="02020603050405020304" pitchFamily="18" charset="0"/>
              <a:cs typeface="Times New Roman" panose="02020603050405020304" pitchFamily="18" charset="0"/>
            </a:endParaRPr>
          </a:p>
          <a:p>
            <a:r>
              <a:rPr lang="uk-UA" sz="1100" dirty="0" smtClean="0">
                <a:solidFill>
                  <a:schemeClr val="bg1"/>
                </a:solidFill>
                <a:latin typeface="Times New Roman" panose="02020603050405020304" pitchFamily="18" charset="0"/>
                <a:cs typeface="Times New Roman" panose="02020603050405020304" pitchFamily="18" charset="0"/>
              </a:rPr>
              <a:t>5. ЧСС 120-140</a:t>
            </a:r>
            <a:r>
              <a:rPr lang="uk-UA" sz="1100" dirty="0">
                <a:solidFill>
                  <a:schemeClr val="bg1"/>
                </a:solidFill>
                <a:latin typeface="Times New Roman" panose="02020603050405020304" pitchFamily="18" charset="0"/>
                <a:cs typeface="Times New Roman" panose="02020603050405020304" pitchFamily="18" charset="0"/>
              </a:rPr>
              <a:t>, до 2 ммоль/л.</a:t>
            </a:r>
          </a:p>
        </p:txBody>
      </p:sp>
      <p:sp>
        <p:nvSpPr>
          <p:cNvPr id="9" name="Вертикальний сувій 8"/>
          <p:cNvSpPr/>
          <p:nvPr/>
        </p:nvSpPr>
        <p:spPr>
          <a:xfrm>
            <a:off x="0" y="840511"/>
            <a:ext cx="3084945" cy="3315853"/>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a:solidFill>
                  <a:schemeClr val="bg1"/>
                </a:solidFill>
                <a:latin typeface="Times New Roman" panose="02020603050405020304" pitchFamily="18" charset="0"/>
                <a:cs typeface="Times New Roman" panose="02020603050405020304" pitchFamily="18" charset="0"/>
              </a:rPr>
              <a:t>Анаеробні вправи</a:t>
            </a:r>
            <a:r>
              <a:rPr lang="uk-UA" sz="1200" dirty="0">
                <a:solidFill>
                  <a:schemeClr val="bg1"/>
                </a:solidFill>
                <a:latin typeface="Times New Roman" panose="02020603050405020304" pitchFamily="18" charset="0"/>
                <a:cs typeface="Times New Roman" panose="02020603050405020304" pitchFamily="18" charset="0"/>
              </a:rPr>
              <a:t>. </a:t>
            </a:r>
            <a:endParaRPr lang="en-US" sz="1200" dirty="0">
              <a:solidFill>
                <a:schemeClr val="bg1"/>
              </a:solidFill>
              <a:latin typeface="Times New Roman" panose="02020603050405020304" pitchFamily="18" charset="0"/>
              <a:cs typeface="Times New Roman" panose="02020603050405020304" pitchFamily="18" charset="0"/>
            </a:endParaRPr>
          </a:p>
          <a:p>
            <a:pPr algn="ctr"/>
            <a:r>
              <a:rPr lang="en-US" sz="1200" b="1" dirty="0" smtClean="0">
                <a:solidFill>
                  <a:schemeClr val="bg1"/>
                </a:solidFill>
                <a:latin typeface="Times New Roman" panose="02020603050405020304" pitchFamily="18" charset="0"/>
                <a:cs typeface="Times New Roman" panose="02020603050405020304" pitchFamily="18" charset="0"/>
              </a:rPr>
              <a:t>3</a:t>
            </a:r>
            <a:r>
              <a:rPr lang="uk-UA" sz="1200" b="1" dirty="0" smtClean="0">
                <a:solidFill>
                  <a:schemeClr val="bg1"/>
                </a:solidFill>
                <a:latin typeface="Times New Roman" panose="02020603050405020304" pitchFamily="18" charset="0"/>
                <a:cs typeface="Times New Roman" panose="02020603050405020304" pitchFamily="18" charset="0"/>
              </a:rPr>
              <a:t> </a:t>
            </a:r>
            <a:r>
              <a:rPr lang="uk-UA" sz="1200" b="1" dirty="0">
                <a:solidFill>
                  <a:schemeClr val="bg1"/>
                </a:solidFill>
                <a:latin typeface="Times New Roman" panose="02020603050405020304" pitchFamily="18" charset="0"/>
                <a:cs typeface="Times New Roman" panose="02020603050405020304" pitchFamily="18" charset="0"/>
              </a:rPr>
              <a:t>групи анаеробних вправ: </a:t>
            </a:r>
            <a:endParaRPr lang="uk-UA" sz="1200" b="1" dirty="0" smtClean="0">
              <a:solidFill>
                <a:schemeClr val="bg1"/>
              </a:solidFill>
              <a:latin typeface="Times New Roman" panose="02020603050405020304" pitchFamily="18" charset="0"/>
              <a:cs typeface="Times New Roman" panose="02020603050405020304" pitchFamily="18" charset="0"/>
            </a:endParaRPr>
          </a:p>
          <a:p>
            <a:pPr algn="ctr"/>
            <a:endParaRPr lang="en-US" sz="1200" b="1" dirty="0">
              <a:solidFill>
                <a:schemeClr val="bg1"/>
              </a:solidFill>
              <a:latin typeface="Times New Roman" panose="02020603050405020304" pitchFamily="18" charset="0"/>
              <a:cs typeface="Times New Roman" panose="02020603050405020304" pitchFamily="18" charset="0"/>
            </a:endParaRPr>
          </a:p>
          <a:p>
            <a:pPr marL="228600" indent="-228600">
              <a:buAutoNum type="arabicPeriod"/>
            </a:pPr>
            <a:r>
              <a:rPr lang="uk-UA" sz="1200" dirty="0" smtClean="0">
                <a:solidFill>
                  <a:schemeClr val="bg1"/>
                </a:solidFill>
                <a:latin typeface="Times New Roman" panose="02020603050405020304" pitchFamily="18" charset="0"/>
                <a:cs typeface="Times New Roman" panose="02020603050405020304" pitchFamily="18" charset="0"/>
              </a:rPr>
              <a:t>Максимальної анаеробної </a:t>
            </a:r>
          </a:p>
          <a:p>
            <a:r>
              <a:rPr lang="uk-UA" sz="1200" dirty="0" smtClean="0">
                <a:solidFill>
                  <a:schemeClr val="bg1"/>
                </a:solidFill>
                <a:latin typeface="Times New Roman" panose="02020603050405020304" pitchFamily="18" charset="0"/>
                <a:cs typeface="Times New Roman" panose="02020603050405020304" pitchFamily="18" charset="0"/>
              </a:rPr>
              <a:t>потужності </a:t>
            </a:r>
            <a:r>
              <a:rPr lang="uk-UA" sz="1200" dirty="0">
                <a:solidFill>
                  <a:schemeClr val="bg1"/>
                </a:solidFill>
                <a:latin typeface="Times New Roman" panose="02020603050405020304" pitchFamily="18" charset="0"/>
                <a:cs typeface="Times New Roman" panose="02020603050405020304" pitchFamily="18" charset="0"/>
              </a:rPr>
              <a:t>(анаеробна потужність</a:t>
            </a:r>
            <a:r>
              <a:rPr lang="uk-UA" sz="1200" dirty="0" smtClean="0">
                <a:solidFill>
                  <a:schemeClr val="bg1"/>
                </a:solidFill>
                <a:latin typeface="Times New Roman" panose="02020603050405020304" pitchFamily="18" charset="0"/>
                <a:cs typeface="Times New Roman" panose="02020603050405020304" pitchFamily="18" charset="0"/>
              </a:rPr>
              <a:t>);</a:t>
            </a:r>
          </a:p>
          <a:p>
            <a:r>
              <a:rPr lang="uk-UA" sz="1200" dirty="0" smtClean="0">
                <a:solidFill>
                  <a:schemeClr val="bg1"/>
                </a:solidFill>
                <a:latin typeface="Times New Roman" panose="02020603050405020304" pitchFamily="18" charset="0"/>
                <a:cs typeface="Times New Roman" panose="02020603050405020304" pitchFamily="18" charset="0"/>
              </a:rPr>
              <a:t> 2. </a:t>
            </a:r>
            <a:r>
              <a:rPr lang="uk-UA" sz="1200" dirty="0">
                <a:solidFill>
                  <a:schemeClr val="bg1"/>
                </a:solidFill>
                <a:latin typeface="Times New Roman" panose="02020603050405020304" pitchFamily="18" charset="0"/>
                <a:cs typeface="Times New Roman" panose="02020603050405020304" pitchFamily="18" charset="0"/>
              </a:rPr>
              <a:t>Б</a:t>
            </a:r>
            <a:r>
              <a:rPr lang="uk-UA" sz="1200" dirty="0" smtClean="0">
                <a:solidFill>
                  <a:schemeClr val="bg1"/>
                </a:solidFill>
                <a:latin typeface="Times New Roman" panose="02020603050405020304" pitchFamily="18" charset="0"/>
                <a:cs typeface="Times New Roman" panose="02020603050405020304" pitchFamily="18" charset="0"/>
              </a:rPr>
              <a:t>іля </a:t>
            </a:r>
            <a:r>
              <a:rPr lang="uk-UA" sz="1200" dirty="0">
                <a:solidFill>
                  <a:schemeClr val="bg1"/>
                </a:solidFill>
                <a:latin typeface="Times New Roman" panose="02020603050405020304" pitchFamily="18" charset="0"/>
                <a:cs typeface="Times New Roman" panose="02020603050405020304" pitchFamily="18" charset="0"/>
              </a:rPr>
              <a:t>максимальної анаеробної потужності (змішаної анаеробної потужності); </a:t>
            </a:r>
            <a:endParaRPr lang="en-US" sz="1200" dirty="0">
              <a:solidFill>
                <a:schemeClr val="bg1"/>
              </a:solidFill>
              <a:latin typeface="Times New Roman" panose="02020603050405020304" pitchFamily="18" charset="0"/>
              <a:cs typeface="Times New Roman" panose="02020603050405020304" pitchFamily="18" charset="0"/>
            </a:endParaRPr>
          </a:p>
          <a:p>
            <a:r>
              <a:rPr lang="uk-UA" sz="1200" dirty="0" smtClean="0">
                <a:solidFill>
                  <a:schemeClr val="bg1"/>
                </a:solidFill>
                <a:latin typeface="Times New Roman" panose="02020603050405020304" pitchFamily="18" charset="0"/>
                <a:cs typeface="Times New Roman" panose="02020603050405020304" pitchFamily="18" charset="0"/>
              </a:rPr>
              <a:t>3. </a:t>
            </a:r>
            <a:r>
              <a:rPr lang="uk-UA" sz="1200" dirty="0">
                <a:solidFill>
                  <a:schemeClr val="bg1"/>
                </a:solidFill>
                <a:latin typeface="Times New Roman" panose="02020603050405020304" pitchFamily="18" charset="0"/>
                <a:cs typeface="Times New Roman" panose="02020603050405020304" pitchFamily="18" charset="0"/>
              </a:rPr>
              <a:t>С</a:t>
            </a:r>
            <a:r>
              <a:rPr lang="uk-UA" sz="1200" dirty="0" smtClean="0">
                <a:solidFill>
                  <a:schemeClr val="bg1"/>
                </a:solidFill>
                <a:latin typeface="Times New Roman" panose="02020603050405020304" pitchFamily="18" charset="0"/>
                <a:cs typeface="Times New Roman" panose="02020603050405020304" pitchFamily="18" charset="0"/>
              </a:rPr>
              <a:t>убмаксимальної </a:t>
            </a:r>
            <a:r>
              <a:rPr lang="uk-UA" sz="1200" dirty="0">
                <a:solidFill>
                  <a:schemeClr val="bg1"/>
                </a:solidFill>
                <a:latin typeface="Times New Roman" panose="02020603050405020304" pitchFamily="18" charset="0"/>
                <a:cs typeface="Times New Roman" panose="02020603050405020304" pitchFamily="18" charset="0"/>
              </a:rPr>
              <a:t>анаеробної потужності (анаеробно-аеробної потужності).</a:t>
            </a:r>
            <a:endParaRPr lang="en-US" sz="1200" dirty="0">
              <a:solidFill>
                <a:schemeClr val="bg1"/>
              </a:solidFill>
              <a:latin typeface="Times New Roman" panose="02020603050405020304" pitchFamily="18" charset="0"/>
              <a:cs typeface="Times New Roman" panose="02020603050405020304" pitchFamily="18" charset="0"/>
            </a:endParaRPr>
          </a:p>
        </p:txBody>
      </p:sp>
      <p:pic>
        <p:nvPicPr>
          <p:cNvPr id="10" name="Рисунок 9" descr="Пульс.Самоконтроль за об'єктивними показниками ЧСС під час занять фізичними  вправами."/>
          <p:cNvPicPr/>
          <p:nvPr/>
        </p:nvPicPr>
        <p:blipFill>
          <a:blip r:embed="rId2">
            <a:extLst>
              <a:ext uri="{28A0092B-C50C-407E-A947-70E740481C1C}">
                <a14:useLocalDpi xmlns:a14="http://schemas.microsoft.com/office/drawing/2010/main" val="0"/>
              </a:ext>
            </a:extLst>
          </a:blip>
          <a:srcRect/>
          <a:stretch>
            <a:fillRect/>
          </a:stretch>
        </p:blipFill>
        <p:spPr bwMode="auto">
          <a:xfrm>
            <a:off x="3214254" y="1016000"/>
            <a:ext cx="5890835" cy="2909455"/>
          </a:xfrm>
          <a:prstGeom prst="rect">
            <a:avLst/>
          </a:prstGeom>
          <a:noFill/>
          <a:ln>
            <a:noFill/>
          </a:ln>
          <a:effectLst>
            <a:glow rad="228600">
              <a:schemeClr val="accent1">
                <a:satMod val="175000"/>
                <a:alpha val="40000"/>
              </a:schemeClr>
            </a:glow>
          </a:effectLst>
        </p:spPr>
      </p:pic>
      <p:sp>
        <p:nvSpPr>
          <p:cNvPr id="11" name="Хвиля 10"/>
          <p:cNvSpPr/>
          <p:nvPr/>
        </p:nvSpPr>
        <p:spPr>
          <a:xfrm>
            <a:off x="1542472" y="4276436"/>
            <a:ext cx="7361381" cy="2627391"/>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solidFill>
                  <a:srgbClr val="FFFF00"/>
                </a:solidFill>
                <a:latin typeface="Times New Roman" panose="02020603050405020304" pitchFamily="18" charset="0"/>
                <a:cs typeface="Times New Roman" panose="02020603050405020304" pitchFamily="18" charset="0"/>
              </a:rPr>
              <a:t>Тренувальні навантаження визначаються:</a:t>
            </a:r>
          </a:p>
          <a:p>
            <a:pPr algn="ctr"/>
            <a:r>
              <a:rPr lang="uk-UA" sz="1200" b="1" dirty="0" smtClean="0">
                <a:solidFill>
                  <a:schemeClr val="bg1"/>
                </a:solidFill>
                <a:latin typeface="Times New Roman" panose="02020603050405020304" pitchFamily="18" charset="0"/>
                <a:cs typeface="Times New Roman" panose="02020603050405020304" pitchFamily="18" charset="0"/>
              </a:rPr>
              <a:t>Характером</a:t>
            </a:r>
          </a:p>
          <a:p>
            <a:pPr algn="ctr"/>
            <a:r>
              <a:rPr lang="uk-UA" sz="1200" b="1" dirty="0" smtClean="0">
                <a:solidFill>
                  <a:schemeClr val="bg1"/>
                </a:solidFill>
                <a:latin typeface="Times New Roman" panose="02020603050405020304" pitchFamily="18" charset="0"/>
                <a:cs typeface="Times New Roman" panose="02020603050405020304" pitchFamily="18" charset="0"/>
              </a:rPr>
              <a:t>Інтенсивністю</a:t>
            </a:r>
          </a:p>
          <a:p>
            <a:pPr algn="ctr"/>
            <a:r>
              <a:rPr lang="uk-UA" sz="1200" b="1" dirty="0" smtClean="0">
                <a:solidFill>
                  <a:schemeClr val="bg1"/>
                </a:solidFill>
                <a:latin typeface="Times New Roman" panose="02020603050405020304" pitchFamily="18" charset="0"/>
                <a:cs typeface="Times New Roman" panose="02020603050405020304" pitchFamily="18" charset="0"/>
              </a:rPr>
              <a:t>Тривалістю окремих вправ</a:t>
            </a:r>
          </a:p>
          <a:p>
            <a:pPr algn="ctr"/>
            <a:r>
              <a:rPr lang="uk-UA" sz="1200" b="1" dirty="0" smtClean="0">
                <a:solidFill>
                  <a:schemeClr val="bg1"/>
                </a:solidFill>
                <a:latin typeface="Times New Roman" panose="02020603050405020304" pitchFamily="18" charset="0"/>
                <a:cs typeface="Times New Roman" panose="02020603050405020304" pitchFamily="18" charset="0"/>
              </a:rPr>
              <a:t>Тривалістю та характером відпочинку</a:t>
            </a:r>
          </a:p>
          <a:p>
            <a:pPr algn="ctr"/>
            <a:r>
              <a:rPr lang="uk-UA" sz="1200" b="1" dirty="0" smtClean="0">
                <a:solidFill>
                  <a:schemeClr val="bg1"/>
                </a:solidFill>
                <a:latin typeface="Times New Roman" panose="02020603050405020304" pitchFamily="18" charset="0"/>
                <a:cs typeface="Times New Roman" panose="02020603050405020304" pitchFamily="18" charset="0"/>
              </a:rPr>
              <a:t>Тривалість роботи</a:t>
            </a:r>
            <a:endParaRPr lang="uk-UA" sz="1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89949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58618" y="193586"/>
            <a:ext cx="11637818" cy="1967723"/>
          </a:xfrm>
          <a:solidFill>
            <a:schemeClr val="accent1">
              <a:lumMod val="20000"/>
              <a:lumOff val="80000"/>
            </a:schemeClr>
          </a:solidFill>
        </p:spPr>
        <p:txBody>
          <a:bodyPr>
            <a:normAutofit fontScale="25000" lnSpcReduction="20000"/>
          </a:bodyPr>
          <a:lstStyle/>
          <a:p>
            <a:pPr marL="0" indent="0" algn="ctr">
              <a:buNone/>
            </a:pPr>
            <a:r>
              <a:rPr lang="uk-UA" sz="11200" b="1" i="1" dirty="0">
                <a:solidFill>
                  <a:schemeClr val="bg1"/>
                </a:solidFill>
                <a:latin typeface="Times New Roman" panose="02020603050405020304" pitchFamily="18" charset="0"/>
                <a:cs typeface="Times New Roman" panose="02020603050405020304" pitchFamily="18" charset="0"/>
              </a:rPr>
              <a:t>Величина навантажень</a:t>
            </a:r>
            <a:endParaRPr lang="uk-UA" sz="11200" dirty="0">
              <a:solidFill>
                <a:schemeClr val="bg1"/>
              </a:solidFill>
              <a:latin typeface="Times New Roman" panose="02020603050405020304" pitchFamily="18" charset="0"/>
              <a:cs typeface="Times New Roman" panose="02020603050405020304" pitchFamily="18" charset="0"/>
            </a:endParaRPr>
          </a:p>
          <a:p>
            <a:r>
              <a:rPr lang="uk-UA" sz="8000" dirty="0">
                <a:solidFill>
                  <a:schemeClr val="bg1"/>
                </a:solidFill>
                <a:latin typeface="Times New Roman" panose="02020603050405020304" pitchFamily="18" charset="0"/>
                <a:cs typeface="Times New Roman" panose="02020603050405020304" pitchFamily="18" charset="0"/>
              </a:rPr>
              <a:t>Під величиною навантажень розуміють кількісну міру тренувального впливу. Величину тренувальних </a:t>
            </a:r>
            <a:r>
              <a:rPr lang="uk-UA" sz="8000" dirty="0" smtClean="0">
                <a:solidFill>
                  <a:schemeClr val="bg1"/>
                </a:solidFill>
                <a:latin typeface="Times New Roman" panose="02020603050405020304" pitchFamily="18" charset="0"/>
                <a:cs typeface="Times New Roman" panose="02020603050405020304" pitchFamily="18" charset="0"/>
              </a:rPr>
              <a:t>навантажень </a:t>
            </a:r>
            <a:r>
              <a:rPr lang="uk-UA" sz="8000" dirty="0">
                <a:solidFill>
                  <a:schemeClr val="bg1"/>
                </a:solidFill>
                <a:latin typeface="Times New Roman" panose="02020603050405020304" pitchFamily="18" charset="0"/>
                <a:cs typeface="Times New Roman" panose="02020603050405020304" pitchFamily="18" charset="0"/>
              </a:rPr>
              <a:t>можна охарактеризувати з „зовнішнього” і „внутрішнього” боку. </a:t>
            </a:r>
          </a:p>
          <a:p>
            <a:endParaRPr lang="uk-UA" sz="8000" dirty="0">
              <a:solidFill>
                <a:schemeClr val="bg1"/>
              </a:solidFill>
              <a:latin typeface="Times New Roman" panose="02020603050405020304" pitchFamily="18" charset="0"/>
              <a:cs typeface="Times New Roman" panose="02020603050405020304" pitchFamily="18" charset="0"/>
            </a:endParaRPr>
          </a:p>
          <a:p>
            <a:r>
              <a:rPr lang="uk-UA" dirty="0">
                <a:solidFill>
                  <a:schemeClr val="bg1"/>
                </a:solidFill>
                <a:latin typeface="Times New Roman" panose="02020603050405020304" pitchFamily="18" charset="0"/>
                <a:cs typeface="Times New Roman" panose="02020603050405020304" pitchFamily="18" charset="0"/>
              </a:rPr>
              <a:t> </a:t>
            </a:r>
          </a:p>
        </p:txBody>
      </p:sp>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Прямокутник 1"/>
          <p:cNvSpPr/>
          <p:nvPr/>
        </p:nvSpPr>
        <p:spPr>
          <a:xfrm>
            <a:off x="258617" y="3588378"/>
            <a:ext cx="5754255" cy="2923877"/>
          </a:xfrm>
          <a:prstGeom prst="rect">
            <a:avLst/>
          </a:prstGeom>
          <a:solidFill>
            <a:schemeClr val="accent4">
              <a:lumMod val="75000"/>
            </a:schemeClr>
          </a:solidFill>
          <a:effectLst>
            <a:glow rad="228600">
              <a:schemeClr val="accent1">
                <a:satMod val="175000"/>
                <a:alpha val="40000"/>
              </a:schemeClr>
            </a:glow>
          </a:effectLst>
        </p:spPr>
        <p:txBody>
          <a:bodyPr wrap="square">
            <a:spAutoFit/>
          </a:bodyPr>
          <a:lstStyle/>
          <a:p>
            <a:pPr algn="just"/>
            <a:r>
              <a:rPr lang="uk-UA" b="1" dirty="0">
                <a:solidFill>
                  <a:schemeClr val="bg1"/>
                </a:solidFill>
                <a:latin typeface="Times New Roman" panose="02020603050405020304" pitchFamily="18" charset="0"/>
                <a:cs typeface="Times New Roman" panose="02020603050405020304" pitchFamily="18" charset="0"/>
              </a:rPr>
              <a:t>«Зовнішнє» </a:t>
            </a:r>
            <a:r>
              <a:rPr lang="uk-UA" dirty="0">
                <a:solidFill>
                  <a:schemeClr val="bg1"/>
                </a:solidFill>
                <a:latin typeface="Times New Roman" panose="02020603050405020304" pitchFamily="18" charset="0"/>
                <a:cs typeface="Times New Roman" panose="02020603050405020304" pitchFamily="18" charset="0"/>
              </a:rPr>
              <a:t>навантаження характеризується як фізичне і визначається за тривалістю і швидкістю виконаних вправ, кількістю повторів, підходів, елементів, піднятої ваги тощо </a:t>
            </a:r>
            <a:r>
              <a:rPr lang="uk-UA" dirty="0" smtClean="0">
                <a:solidFill>
                  <a:schemeClr val="bg1"/>
                </a:solidFill>
                <a:latin typeface="Times New Roman" panose="02020603050405020304" pitchFamily="18" charset="0"/>
                <a:cs typeface="Times New Roman" panose="02020603050405020304" pitchFamily="18" charset="0"/>
              </a:rPr>
              <a:t>.</a:t>
            </a:r>
            <a:r>
              <a:rPr lang="uk-UA" dirty="0">
                <a:solidFill>
                  <a:schemeClr val="bg1"/>
                </a:solidFill>
                <a:latin typeface="Times New Roman" panose="02020603050405020304" pitchFamily="18" charset="0"/>
                <a:cs typeface="Times New Roman" panose="02020603050405020304" pitchFamily="18" charset="0"/>
              </a:rPr>
              <a:t> </a:t>
            </a:r>
            <a:endParaRPr lang="uk-UA" dirty="0" smtClean="0">
              <a:solidFill>
                <a:schemeClr val="bg1"/>
              </a:solidFill>
              <a:latin typeface="Times New Roman" panose="02020603050405020304" pitchFamily="18" charset="0"/>
              <a:cs typeface="Times New Roman" panose="02020603050405020304" pitchFamily="18" charset="0"/>
            </a:endParaRPr>
          </a:p>
          <a:p>
            <a:pPr algn="just"/>
            <a:r>
              <a:rPr lang="uk-UA" b="1" dirty="0" smtClean="0">
                <a:solidFill>
                  <a:schemeClr val="bg1"/>
                </a:solidFill>
                <a:latin typeface="Times New Roman" panose="02020603050405020304" pitchFamily="18" charset="0"/>
                <a:cs typeface="Times New Roman" panose="02020603050405020304" pitchFamily="18" charset="0"/>
              </a:rPr>
              <a:t>«</a:t>
            </a:r>
            <a:r>
              <a:rPr lang="uk-UA" b="1" dirty="0">
                <a:solidFill>
                  <a:schemeClr val="bg1"/>
                </a:solidFill>
                <a:latin typeface="Times New Roman" panose="02020603050405020304" pitchFamily="18" charset="0"/>
                <a:cs typeface="Times New Roman" panose="02020603050405020304" pitchFamily="18" charset="0"/>
              </a:rPr>
              <a:t>Зовнішнє» навантаження</a:t>
            </a:r>
            <a:r>
              <a:rPr lang="uk-UA" dirty="0">
                <a:solidFill>
                  <a:schemeClr val="bg1"/>
                </a:solidFill>
                <a:latin typeface="Times New Roman" panose="02020603050405020304" pitchFamily="18" charset="0"/>
                <a:cs typeface="Times New Roman" panose="02020603050405020304" pitchFamily="18" charset="0"/>
              </a:rPr>
              <a:t> характеризується такими параметрами навантажень як: зміст вправ, тривалість їх виконання, інтенсивність, кількість повторів у серії, кількість серій, тривалість і характер інтервалів відпочинку між вправами і серіями тощо. </a:t>
            </a:r>
          </a:p>
          <a:p>
            <a:r>
              <a:rPr lang="uk-UA"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6226636" y="3588479"/>
            <a:ext cx="5756907" cy="2954655"/>
          </a:xfrm>
          <a:prstGeom prst="rect">
            <a:avLst/>
          </a:prstGeom>
          <a:solidFill>
            <a:schemeClr val="accent1"/>
          </a:solidFill>
          <a:effectLst>
            <a:glow rad="228600">
              <a:schemeClr val="accent4">
                <a:satMod val="175000"/>
                <a:alpha val="40000"/>
              </a:schemeClr>
            </a:glow>
          </a:effectLst>
        </p:spPr>
        <p:txBody>
          <a:bodyPr wrap="square">
            <a:spAutoFit/>
          </a:bodyPr>
          <a:lstStyle/>
          <a:p>
            <a:r>
              <a:rPr lang="uk-UA" b="1" dirty="0">
                <a:solidFill>
                  <a:schemeClr val="bg1"/>
                </a:solidFill>
                <a:latin typeface="Times New Roman" panose="02020603050405020304" pitchFamily="18" charset="0"/>
                <a:cs typeface="Times New Roman" panose="02020603050405020304" pitchFamily="18" charset="0"/>
              </a:rPr>
              <a:t>«Внутрішнє» </a:t>
            </a:r>
            <a:r>
              <a:rPr lang="uk-UA" dirty="0">
                <a:solidFill>
                  <a:schemeClr val="bg1"/>
                </a:solidFill>
                <a:latin typeface="Times New Roman" panose="02020603050405020304" pitchFamily="18" charset="0"/>
                <a:cs typeface="Times New Roman" panose="02020603050405020304" pitchFamily="18" charset="0"/>
              </a:rPr>
              <a:t>або фізіологічне навантаження є мірою мобілізації функціональних можливостей організму під час виконання тренувальної роботи і враховується за такими показниками, як </a:t>
            </a:r>
            <a:r>
              <a:rPr lang="uk-UA" i="1" dirty="0">
                <a:solidFill>
                  <a:schemeClr val="bg1"/>
                </a:solidFill>
                <a:latin typeface="Times New Roman" panose="02020603050405020304" pitchFamily="18" charset="0"/>
                <a:cs typeface="Times New Roman" panose="02020603050405020304" pitchFamily="18" charset="0"/>
              </a:rPr>
              <a:t>використання кисню, кисневий борг, частота серцевих скорочень, артеріальний тиск, рН-крові, лактат крові тощо . </a:t>
            </a:r>
          </a:p>
          <a:p>
            <a:r>
              <a:rPr lang="uk-UA" dirty="0" smtClean="0">
                <a:solidFill>
                  <a:schemeClr val="bg1"/>
                </a:solidFill>
                <a:latin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cs typeface="Times New Roman" panose="02020603050405020304" pitchFamily="18" charset="0"/>
              </a:rPr>
              <a:t>«Внутрішнє» навантаження характеризується зворотним зв’язком і проявляється як видима частина – біомеханічна структура рухів спортсмена і невидима частина – реакція внутрішнього середовища </a:t>
            </a:r>
            <a:r>
              <a:rPr lang="uk-UA" dirty="0" smtClean="0">
                <a:solidFill>
                  <a:schemeClr val="bg1"/>
                </a:solidFill>
                <a:latin typeface="Times New Roman" panose="02020603050405020304" pitchFamily="18" charset="0"/>
                <a:cs typeface="Times New Roman" panose="02020603050405020304" pitchFamily="18" charset="0"/>
              </a:rPr>
              <a:t>організму.</a:t>
            </a:r>
            <a:endParaRPr lang="uk-UA" dirty="0">
              <a:solidFill>
                <a:schemeClr val="bg1"/>
              </a:solidFill>
              <a:latin typeface="Times New Roman" panose="02020603050405020304" pitchFamily="18" charset="0"/>
              <a:cs typeface="Times New Roman" panose="02020603050405020304" pitchFamily="18" charset="0"/>
            </a:endParaRPr>
          </a:p>
        </p:txBody>
      </p:sp>
      <p:sp>
        <p:nvSpPr>
          <p:cNvPr id="6" name="Сонце 5"/>
          <p:cNvSpPr/>
          <p:nvPr/>
        </p:nvSpPr>
        <p:spPr>
          <a:xfrm>
            <a:off x="682163" y="1177638"/>
            <a:ext cx="3860800" cy="2438500"/>
          </a:xfrm>
          <a:prstGeom prst="sun">
            <a:avLst/>
          </a:prstGeom>
          <a:solidFill>
            <a:srgbClr val="FFFF00"/>
          </a:solidFill>
          <a:effectLst>
            <a:glow rad="228600">
              <a:schemeClr val="accent3">
                <a:satMod val="175000"/>
                <a:alpha val="40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b="1" dirty="0" smtClean="0">
                <a:solidFill>
                  <a:srgbClr val="FF0000"/>
                </a:solidFill>
                <a:latin typeface="Times New Roman" panose="02020603050405020304" pitchFamily="18" charset="0"/>
                <a:cs typeface="Times New Roman" panose="02020603050405020304" pitchFamily="18" charset="0"/>
              </a:rPr>
              <a:t>ЗОВНІШНЄ</a:t>
            </a:r>
            <a:endParaRPr lang="uk-UA" sz="1600" b="1" dirty="0">
              <a:solidFill>
                <a:srgbClr val="FF0000"/>
              </a:solidFill>
              <a:latin typeface="Times New Roman" panose="02020603050405020304" pitchFamily="18" charset="0"/>
              <a:cs typeface="Times New Roman" panose="02020603050405020304" pitchFamily="18" charset="0"/>
            </a:endParaRPr>
          </a:p>
        </p:txBody>
      </p:sp>
      <p:sp>
        <p:nvSpPr>
          <p:cNvPr id="7" name="Серце 6"/>
          <p:cNvSpPr/>
          <p:nvPr/>
        </p:nvSpPr>
        <p:spPr>
          <a:xfrm>
            <a:off x="8432799" y="1293092"/>
            <a:ext cx="2807855" cy="2112855"/>
          </a:xfrm>
          <a:prstGeom prst="heart">
            <a:avLst/>
          </a:prstGeom>
          <a:solidFill>
            <a:srgbClr val="FF0000"/>
          </a:solidFill>
          <a:effectLst>
            <a:glow rad="228600">
              <a:schemeClr val="accent1">
                <a:satMod val="175000"/>
                <a:alpha val="40000"/>
              </a:schemeClr>
            </a:glow>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latin typeface="Times New Roman" panose="02020603050405020304" pitchFamily="18" charset="0"/>
                <a:cs typeface="Times New Roman" panose="02020603050405020304" pitchFamily="18" charset="0"/>
              </a:rPr>
              <a:t>ВНУТРІШНЄ</a:t>
            </a:r>
            <a:endParaRPr lang="uk-UA" b="1" dirty="0">
              <a:solidFill>
                <a:schemeClr val="bg1"/>
              </a:solidFill>
              <a:latin typeface="Times New Roman" panose="02020603050405020304" pitchFamily="18" charset="0"/>
              <a:cs typeface="Times New Roman" panose="02020603050405020304" pitchFamily="18" charset="0"/>
            </a:endParaRPr>
          </a:p>
        </p:txBody>
      </p:sp>
      <p:pic>
        <p:nvPicPr>
          <p:cNvPr id="8" name="Рисунок 7" descr="Пульс.Самоконтроль за об'єктивними показниками ЧСС під час занять фізичними  вправами."/>
          <p:cNvPicPr/>
          <p:nvPr/>
        </p:nvPicPr>
        <p:blipFill>
          <a:blip r:embed="rId2">
            <a:extLst>
              <a:ext uri="{28A0092B-C50C-407E-A947-70E740481C1C}">
                <a14:useLocalDpi xmlns:a14="http://schemas.microsoft.com/office/drawing/2010/main" val="0"/>
              </a:ext>
            </a:extLst>
          </a:blip>
          <a:srcRect/>
          <a:stretch>
            <a:fillRect/>
          </a:stretch>
        </p:blipFill>
        <p:spPr bwMode="auto">
          <a:xfrm>
            <a:off x="4655127" y="1293092"/>
            <a:ext cx="3408218" cy="2059707"/>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642648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9105090" y="6365142"/>
            <a:ext cx="4539243"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2" name="Горизонтальний сувій 1"/>
          <p:cNvSpPr/>
          <p:nvPr/>
        </p:nvSpPr>
        <p:spPr>
          <a:xfrm>
            <a:off x="307666" y="84401"/>
            <a:ext cx="11764261" cy="598516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2000" b="1" i="1" dirty="0" smtClean="0">
                <a:solidFill>
                  <a:schemeClr val="bg1"/>
                </a:solidFill>
                <a:latin typeface="Times New Roman" panose="02020603050405020304" pitchFamily="18" charset="0"/>
                <a:cs typeface="Times New Roman" panose="02020603050405020304" pitchFamily="18" charset="0"/>
              </a:rPr>
              <a:t>ВЕЛИЧИНА НАВАНТАЖЕННЯ</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cs typeface="Times New Roman" panose="02020603050405020304" pitchFamily="18" charset="0"/>
              </a:rPr>
              <a:t>визначається </a:t>
            </a:r>
            <a:r>
              <a:rPr lang="uk-UA" sz="2000" dirty="0" smtClean="0">
                <a:solidFill>
                  <a:schemeClr val="bg1"/>
                </a:solidFill>
                <a:latin typeface="Times New Roman" panose="02020603050405020304" pitchFamily="18" charset="0"/>
                <a:cs typeface="Times New Roman" panose="02020603050405020304" pitchFamily="18" charset="0"/>
              </a:rPr>
              <a:t>– </a:t>
            </a:r>
            <a:r>
              <a:rPr lang="uk-UA" sz="2000" b="1" i="1" dirty="0" smtClean="0">
                <a:solidFill>
                  <a:schemeClr val="bg1"/>
                </a:solidFill>
                <a:latin typeface="Times New Roman" panose="02020603050405020304" pitchFamily="18" charset="0"/>
                <a:cs typeface="Times New Roman" panose="02020603050405020304" pitchFamily="18" charset="0"/>
              </a:rPr>
              <a:t>ОБ’ЄМОМ ТА  ІНТЕНСИВНІСТЮ.</a:t>
            </a:r>
            <a:endParaRPr lang="uk-UA" sz="2000" dirty="0" smtClean="0">
              <a:solidFill>
                <a:schemeClr val="bg1"/>
              </a:solidFill>
              <a:latin typeface="Times New Roman" panose="02020603050405020304" pitchFamily="18" charset="0"/>
              <a:cs typeface="Times New Roman" panose="02020603050405020304" pitchFamily="18" charset="0"/>
            </a:endParaRPr>
          </a:p>
          <a:p>
            <a:r>
              <a:rPr lang="en-US" b="1" i="1" dirty="0" smtClean="0">
                <a:solidFill>
                  <a:schemeClr val="bg1"/>
                </a:solidFill>
                <a:latin typeface="Times New Roman" panose="02020603050405020304" pitchFamily="18" charset="0"/>
                <a:cs typeface="Times New Roman" panose="02020603050405020304" pitchFamily="18" charset="0"/>
              </a:rPr>
              <a:t>          </a:t>
            </a:r>
            <a:endParaRPr lang="uk-UA" b="1" i="1" dirty="0" smtClean="0">
              <a:solidFill>
                <a:schemeClr val="bg1"/>
              </a:solidFill>
              <a:latin typeface="Times New Roman" panose="02020603050405020304" pitchFamily="18" charset="0"/>
              <a:cs typeface="Times New Roman" panose="02020603050405020304" pitchFamily="18" charset="0"/>
            </a:endParaRPr>
          </a:p>
          <a:p>
            <a:pPr algn="just"/>
            <a:r>
              <a:rPr lang="uk-UA" b="1" dirty="0" smtClean="0">
                <a:solidFill>
                  <a:schemeClr val="bg1"/>
                </a:solidFill>
                <a:latin typeface="Times New Roman" panose="02020603050405020304" pitchFamily="18" charset="0"/>
                <a:cs typeface="Times New Roman" panose="02020603050405020304" pitchFamily="18" charset="0"/>
              </a:rPr>
              <a:t>ОБ’ЄМ НАВАНТАЖЕННЯ </a:t>
            </a:r>
            <a:r>
              <a:rPr lang="uk-UA" dirty="0" smtClean="0">
                <a:solidFill>
                  <a:schemeClr val="bg1"/>
                </a:solidFill>
                <a:latin typeface="Times New Roman" panose="02020603050405020304" pitchFamily="18" charset="0"/>
                <a:cs typeface="Times New Roman" panose="02020603050405020304" pitchFamily="18" charset="0"/>
              </a:rPr>
              <a:t>характеризується </a:t>
            </a:r>
            <a:r>
              <a:rPr lang="uk-UA" dirty="0">
                <a:solidFill>
                  <a:schemeClr val="bg1"/>
                </a:solidFill>
                <a:latin typeface="Times New Roman" panose="02020603050405020304" pitchFamily="18" charset="0"/>
                <a:cs typeface="Times New Roman" panose="02020603050405020304" pitchFamily="18" charset="0"/>
              </a:rPr>
              <a:t>кількісними показниками, такими як число вправ, серій, годин занять, циклів, етапів, періодів </a:t>
            </a:r>
            <a:r>
              <a:rPr lang="uk-UA" dirty="0" smtClean="0">
                <a:solidFill>
                  <a:schemeClr val="bg1"/>
                </a:solidFill>
                <a:latin typeface="Times New Roman" panose="02020603050405020304" pitchFamily="18" charset="0"/>
                <a:cs typeface="Times New Roman" panose="02020603050405020304" pitchFamily="18" charset="0"/>
              </a:rPr>
              <a:t>тощо.</a:t>
            </a:r>
          </a:p>
          <a:p>
            <a:pPr algn="just"/>
            <a:r>
              <a:rPr lang="uk-UA" b="1" dirty="0" smtClean="0">
                <a:solidFill>
                  <a:schemeClr val="bg1"/>
                </a:solidFill>
                <a:latin typeface="Times New Roman" panose="02020603050405020304" pitchFamily="18" charset="0"/>
                <a:cs typeface="Times New Roman" panose="02020603050405020304" pitchFamily="18" charset="0"/>
              </a:rPr>
              <a:t>ІНТЕНСИВНІСТЬ НАВАНТАЖЕННЯ </a:t>
            </a:r>
            <a:r>
              <a:rPr lang="uk-UA" dirty="0" smtClean="0">
                <a:solidFill>
                  <a:schemeClr val="bg1"/>
                </a:solidFill>
                <a:latin typeface="Times New Roman" panose="02020603050405020304" pitchFamily="18" charset="0"/>
                <a:cs typeface="Times New Roman" panose="02020603050405020304" pitchFamily="18" charset="0"/>
              </a:rPr>
              <a:t>визначається </a:t>
            </a:r>
            <a:r>
              <a:rPr lang="uk-UA" dirty="0">
                <a:solidFill>
                  <a:schemeClr val="bg1"/>
                </a:solidFill>
                <a:latin typeface="Times New Roman" panose="02020603050405020304" pitchFamily="18" charset="0"/>
                <a:cs typeface="Times New Roman" panose="02020603050405020304" pitchFamily="18" charset="0"/>
              </a:rPr>
              <a:t>кількістю виконаних рухів за одиницю часу. Інтенсивність є дуже важливим показником визначення величини навантаження. Так, В.С. Фарфель виділив </a:t>
            </a:r>
            <a:r>
              <a:rPr lang="uk-UA" b="1" dirty="0">
                <a:solidFill>
                  <a:schemeClr val="bg1"/>
                </a:solidFill>
                <a:latin typeface="Times New Roman" panose="02020603050405020304" pitchFamily="18" charset="0"/>
                <a:cs typeface="Times New Roman" panose="02020603050405020304" pitchFamily="18" charset="0"/>
              </a:rPr>
              <a:t>4 зони інтенсивності (потужності): </a:t>
            </a:r>
          </a:p>
          <a:p>
            <a:pPr algn="just">
              <a:lnSpc>
                <a:spcPct val="100000"/>
              </a:lnSpc>
            </a:pPr>
            <a:r>
              <a:rPr lang="uk-UA" b="1" i="1" dirty="0" smtClean="0">
                <a:solidFill>
                  <a:schemeClr val="bg1"/>
                </a:solidFill>
                <a:latin typeface="Times New Roman" panose="02020603050405020304" pitchFamily="18" charset="0"/>
                <a:cs typeface="Times New Roman" panose="02020603050405020304" pitchFamily="18" charset="0"/>
              </a:rPr>
              <a:t>ЗОНА МАКСИМАЛЬНОЇ ПОТУЖНОСТІ (</a:t>
            </a:r>
            <a:r>
              <a:rPr lang="uk-UA" dirty="0">
                <a:solidFill>
                  <a:schemeClr val="bg1"/>
                </a:solidFill>
                <a:latin typeface="Times New Roman" panose="02020603050405020304" pitchFamily="18" charset="0"/>
                <a:cs typeface="Times New Roman" panose="02020603050405020304" pitchFamily="18" charset="0"/>
              </a:rPr>
              <a:t>тривалість виконання вправ</a:t>
            </a:r>
            <a:r>
              <a:rPr lang="uk-UA" b="1" i="1" dirty="0">
                <a:solidFill>
                  <a:schemeClr val="bg1"/>
                </a:solidFill>
                <a:latin typeface="Times New Roman" panose="02020603050405020304" pitchFamily="18" charset="0"/>
                <a:cs typeface="Times New Roman" panose="02020603050405020304" pitchFamily="18" charset="0"/>
              </a:rPr>
              <a:t> до 20-30 с); </a:t>
            </a:r>
            <a:endParaRPr lang="uk-UA" dirty="0">
              <a:solidFill>
                <a:schemeClr val="bg1"/>
              </a:solidFill>
              <a:latin typeface="Times New Roman" panose="02020603050405020304" pitchFamily="18" charset="0"/>
              <a:cs typeface="Times New Roman" panose="02020603050405020304" pitchFamily="18" charset="0"/>
            </a:endParaRPr>
          </a:p>
          <a:p>
            <a:pPr algn="just">
              <a:lnSpc>
                <a:spcPct val="100000"/>
              </a:lnSpc>
            </a:pPr>
            <a:r>
              <a:rPr lang="uk-UA" b="1" i="1" dirty="0" smtClean="0">
                <a:solidFill>
                  <a:schemeClr val="bg1"/>
                </a:solidFill>
                <a:latin typeface="Times New Roman" panose="02020603050405020304" pitchFamily="18" charset="0"/>
                <a:cs typeface="Times New Roman" panose="02020603050405020304" pitchFamily="18" charset="0"/>
              </a:rPr>
              <a:t>ЗОНА СУБМАКСИМАЛЬНОЇ ПОТУЖНОСТІ (</a:t>
            </a:r>
            <a:r>
              <a:rPr lang="uk-UA" dirty="0">
                <a:solidFill>
                  <a:schemeClr val="bg1"/>
                </a:solidFill>
                <a:latin typeface="Times New Roman" panose="02020603050405020304" pitchFamily="18" charset="0"/>
                <a:cs typeface="Times New Roman" panose="02020603050405020304" pitchFamily="18" charset="0"/>
              </a:rPr>
              <a:t>тривалість виконання вправ </a:t>
            </a:r>
            <a:r>
              <a:rPr lang="uk-UA" b="1" i="1" dirty="0">
                <a:solidFill>
                  <a:schemeClr val="bg1"/>
                </a:solidFill>
                <a:latin typeface="Times New Roman" panose="02020603050405020304" pitchFamily="18" charset="0"/>
                <a:cs typeface="Times New Roman" panose="02020603050405020304" pitchFamily="18" charset="0"/>
              </a:rPr>
              <a:t>від 20-30 с до 3-5 хв.); </a:t>
            </a:r>
            <a:endParaRPr lang="uk-UA" dirty="0">
              <a:solidFill>
                <a:schemeClr val="bg1"/>
              </a:solidFill>
              <a:latin typeface="Times New Roman" panose="02020603050405020304" pitchFamily="18" charset="0"/>
              <a:cs typeface="Times New Roman" panose="02020603050405020304" pitchFamily="18" charset="0"/>
            </a:endParaRPr>
          </a:p>
          <a:p>
            <a:pPr algn="just">
              <a:lnSpc>
                <a:spcPct val="100000"/>
              </a:lnSpc>
            </a:pPr>
            <a:r>
              <a:rPr lang="uk-UA" b="1" i="1" dirty="0" smtClean="0">
                <a:solidFill>
                  <a:schemeClr val="bg1"/>
                </a:solidFill>
                <a:latin typeface="Times New Roman" panose="02020603050405020304" pitchFamily="18" charset="0"/>
                <a:cs typeface="Times New Roman" panose="02020603050405020304" pitchFamily="18" charset="0"/>
              </a:rPr>
              <a:t>ЗОНА ВЕЛИКОЇ ПОТУЖНОСТІ (</a:t>
            </a:r>
            <a:r>
              <a:rPr lang="uk-UA" dirty="0">
                <a:solidFill>
                  <a:schemeClr val="bg1"/>
                </a:solidFill>
                <a:latin typeface="Times New Roman" panose="02020603050405020304" pitchFamily="18" charset="0"/>
                <a:cs typeface="Times New Roman" panose="02020603050405020304" pitchFamily="18" charset="0"/>
              </a:rPr>
              <a:t>тривалість виконання вправ </a:t>
            </a:r>
            <a:r>
              <a:rPr lang="uk-UA" b="1" i="1" dirty="0">
                <a:solidFill>
                  <a:schemeClr val="bg1"/>
                </a:solidFill>
                <a:latin typeface="Times New Roman" panose="02020603050405020304" pitchFamily="18" charset="0"/>
                <a:cs typeface="Times New Roman" panose="02020603050405020304" pitchFamily="18" charset="0"/>
              </a:rPr>
              <a:t>від 3-5 хв. до 30-40 хв.);</a:t>
            </a:r>
            <a:endParaRPr lang="uk-UA" dirty="0">
              <a:solidFill>
                <a:schemeClr val="bg1"/>
              </a:solidFill>
              <a:latin typeface="Times New Roman" panose="02020603050405020304" pitchFamily="18" charset="0"/>
              <a:cs typeface="Times New Roman" panose="02020603050405020304" pitchFamily="18" charset="0"/>
            </a:endParaRPr>
          </a:p>
          <a:p>
            <a:pPr algn="just">
              <a:lnSpc>
                <a:spcPct val="100000"/>
              </a:lnSpc>
            </a:pPr>
            <a:r>
              <a:rPr lang="uk-UA" b="1" i="1" dirty="0" smtClean="0">
                <a:solidFill>
                  <a:schemeClr val="bg1"/>
                </a:solidFill>
                <a:latin typeface="Times New Roman" panose="02020603050405020304" pitchFamily="18" charset="0"/>
                <a:cs typeface="Times New Roman" panose="02020603050405020304" pitchFamily="18" charset="0"/>
              </a:rPr>
              <a:t>ЗОНА ПОМІРНОЇ ПОТУЖНОСТІ (</a:t>
            </a:r>
            <a:r>
              <a:rPr lang="uk-UA" dirty="0">
                <a:solidFill>
                  <a:schemeClr val="bg1"/>
                </a:solidFill>
                <a:latin typeface="Times New Roman" panose="02020603050405020304" pitchFamily="18" charset="0"/>
                <a:cs typeface="Times New Roman" panose="02020603050405020304" pitchFamily="18" charset="0"/>
              </a:rPr>
              <a:t>тривалість виконання вправ більше</a:t>
            </a:r>
            <a:r>
              <a:rPr lang="uk-UA" b="1" i="1" dirty="0">
                <a:solidFill>
                  <a:schemeClr val="bg1"/>
                </a:solidFill>
                <a:latin typeface="Times New Roman" panose="02020603050405020304" pitchFamily="18" charset="0"/>
                <a:cs typeface="Times New Roman" panose="02020603050405020304" pitchFamily="18" charset="0"/>
              </a:rPr>
              <a:t> 40 хв.)</a:t>
            </a:r>
            <a:r>
              <a:rPr lang="uk-UA"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latin typeface="Times New Roman" panose="02020603050405020304" pitchFamily="18" charset="0"/>
              <a:cs typeface="Times New Roman" panose="02020603050405020304" pitchFamily="18" charset="0"/>
            </a:endParaRPr>
          </a:p>
          <a:p>
            <a:pPr algn="just">
              <a:lnSpc>
                <a:spcPct val="100000"/>
              </a:lnSpc>
            </a:pPr>
            <a:r>
              <a:rPr lang="uk-UA" dirty="0">
                <a:solidFill>
                  <a:schemeClr val="bg1"/>
                </a:solidFill>
                <a:latin typeface="Times New Roman" panose="02020603050405020304" pitchFamily="18" charset="0"/>
                <a:cs typeface="Times New Roman" panose="02020603050405020304" pitchFamily="18" charset="0"/>
              </a:rPr>
              <a:t>Ця класифікація „внутрішнього” навантаження побудована на різних фізіологічних механізмах </a:t>
            </a:r>
            <a:r>
              <a:rPr lang="uk-UA" b="1" dirty="0">
                <a:solidFill>
                  <a:schemeClr val="bg1"/>
                </a:solidFill>
                <a:latin typeface="Times New Roman" panose="02020603050405020304" pitchFamily="18" charset="0"/>
                <a:cs typeface="Times New Roman" panose="02020603050405020304" pitchFamily="18" charset="0"/>
              </a:rPr>
              <a:t>енергозабезпечення</a:t>
            </a:r>
            <a:r>
              <a:rPr lang="uk-UA" dirty="0">
                <a:solidFill>
                  <a:schemeClr val="bg1"/>
                </a:solidFill>
                <a:latin typeface="Times New Roman" panose="02020603050405020304" pitchFamily="18" charset="0"/>
                <a:cs typeface="Times New Roman" panose="02020603050405020304" pitchFamily="18" charset="0"/>
              </a:rPr>
              <a:t> – алактатного, гліколітичного та аеробного. </a:t>
            </a:r>
          </a:p>
          <a:p>
            <a:pPr algn="ctr">
              <a:lnSpc>
                <a:spcPct val="100000"/>
              </a:lnSpc>
            </a:pPr>
            <a:r>
              <a:rPr lang="uk-UA" b="1" dirty="0" smtClean="0">
                <a:solidFill>
                  <a:srgbClr val="FFFF00"/>
                </a:solidFill>
                <a:latin typeface="Times New Roman" panose="02020603050405020304" pitchFamily="18" charset="0"/>
                <a:cs typeface="Times New Roman" panose="02020603050405020304" pitchFamily="18" charset="0"/>
              </a:rPr>
              <a:t>ЕФЕКТИВНІСТЬ АДАПТАЦІЇ В ОРГАНІЗМІ ЛЮДИНИ </a:t>
            </a:r>
          </a:p>
          <a:p>
            <a:pPr algn="ctr">
              <a:lnSpc>
                <a:spcPct val="100000"/>
              </a:lnSpc>
            </a:pPr>
            <a:r>
              <a:rPr lang="uk-UA" b="1" dirty="0" smtClean="0">
                <a:solidFill>
                  <a:srgbClr val="FFFF00"/>
                </a:solidFill>
                <a:latin typeface="Times New Roman" panose="02020603050405020304" pitchFamily="18" charset="0"/>
                <a:cs typeface="Times New Roman" panose="02020603050405020304" pitchFamily="18" charset="0"/>
              </a:rPr>
              <a:t>Є ОСНОВОЮ ЗДОРОВ'Я ТА ВИСОКОПРОДУКТИВНОЇ ДІЯЛЬНОСТІ</a:t>
            </a:r>
            <a:endParaRPr lang="uk-UA"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8006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кутник 10"/>
          <p:cNvSpPr/>
          <p:nvPr/>
        </p:nvSpPr>
        <p:spPr>
          <a:xfrm>
            <a:off x="556181" y="220314"/>
            <a:ext cx="10821972" cy="523220"/>
          </a:xfrm>
          <a:prstGeom prst="rect">
            <a:avLst/>
          </a:prstGeom>
        </p:spPr>
        <p:txBody>
          <a:bodyPr wrap="square">
            <a:spAutoFit/>
          </a:bodyPr>
          <a:lstStyle/>
          <a:p>
            <a:r>
              <a:rPr lang="ru-RU" sz="2800" b="1" dirty="0" smtClean="0">
                <a:solidFill>
                  <a:srgbClr val="FFFF00"/>
                </a:solidFill>
                <a:latin typeface="Times New Roman" panose="02020603050405020304" pitchFamily="18" charset="0"/>
                <a:cs typeface="Times New Roman" panose="02020603050405020304" pitchFamily="18" charset="0"/>
              </a:rPr>
              <a:t>ФОРМУЛИ ДЛЯ ВИЗНАЧЕННЯ МАКСИМАЛЬНОГО ПУЛЬСУ</a:t>
            </a:r>
            <a:endParaRPr lang="uk-UA" sz="2800" b="1" dirty="0">
              <a:solidFill>
                <a:srgbClr val="FFFF00"/>
              </a:solidFill>
              <a:latin typeface="Times New Roman" panose="02020603050405020304" pitchFamily="18" charset="0"/>
              <a:cs typeface="Times New Roman" panose="02020603050405020304" pitchFamily="18" charset="0"/>
            </a:endParaRPr>
          </a:p>
        </p:txBody>
      </p:sp>
      <p:sp>
        <p:nvSpPr>
          <p:cNvPr id="15" name="Овал 14"/>
          <p:cNvSpPr/>
          <p:nvPr/>
        </p:nvSpPr>
        <p:spPr>
          <a:xfrm>
            <a:off x="8020972" y="743536"/>
            <a:ext cx="3790814" cy="2242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FFFF00"/>
                </a:solidFill>
                <a:latin typeface="Times New Roman" panose="02020603050405020304" pitchFamily="18" charset="0"/>
                <a:cs typeface="Times New Roman" panose="02020603050405020304" pitchFamily="18" charset="0"/>
              </a:rPr>
              <a:t>Формула університету Ball State США </a:t>
            </a:r>
          </a:p>
          <a:p>
            <a:r>
              <a:rPr lang="ru-RU" dirty="0">
                <a:solidFill>
                  <a:srgbClr val="FFFF00"/>
                </a:solidFill>
                <a:latin typeface="Times New Roman" panose="02020603050405020304" pitchFamily="18" charset="0"/>
                <a:cs typeface="Times New Roman" panose="02020603050405020304" pitchFamily="18" charset="0"/>
              </a:rPr>
              <a:t>чоловіки: </a:t>
            </a:r>
            <a:r>
              <a:rPr lang="ru-RU" dirty="0" smtClean="0">
                <a:solidFill>
                  <a:srgbClr val="FFFF00"/>
                </a:solidFill>
                <a:latin typeface="Times New Roman" panose="02020603050405020304" pitchFamily="18" charset="0"/>
                <a:cs typeface="Times New Roman" panose="02020603050405020304" pitchFamily="18" charset="0"/>
              </a:rPr>
              <a:t>214 </a:t>
            </a:r>
            <a:r>
              <a:rPr lang="ru-RU" dirty="0">
                <a:solidFill>
                  <a:srgbClr val="FFFF00"/>
                </a:solidFill>
                <a:latin typeface="Times New Roman" panose="02020603050405020304" pitchFamily="18" charset="0"/>
                <a:cs typeface="Times New Roman" panose="02020603050405020304" pitchFamily="18" charset="0"/>
              </a:rPr>
              <a:t>- (0,8 х вік)</a:t>
            </a:r>
          </a:p>
          <a:p>
            <a:r>
              <a:rPr lang="ru-RU" dirty="0">
                <a:solidFill>
                  <a:srgbClr val="FFFF00"/>
                </a:solidFill>
                <a:latin typeface="Times New Roman" panose="02020603050405020304" pitchFamily="18" charset="0"/>
                <a:cs typeface="Times New Roman" panose="02020603050405020304" pitchFamily="18" charset="0"/>
              </a:rPr>
              <a:t>жінки: </a:t>
            </a:r>
            <a:r>
              <a:rPr lang="ru-RU" dirty="0" smtClean="0">
                <a:solidFill>
                  <a:srgbClr val="FFFF00"/>
                </a:solidFill>
                <a:latin typeface="Times New Roman" panose="02020603050405020304" pitchFamily="18" charset="0"/>
                <a:cs typeface="Times New Roman" panose="02020603050405020304" pitchFamily="18" charset="0"/>
              </a:rPr>
              <a:t> </a:t>
            </a:r>
            <a:r>
              <a:rPr lang="ru-RU" dirty="0">
                <a:solidFill>
                  <a:srgbClr val="FFFF00"/>
                </a:solidFill>
                <a:latin typeface="Times New Roman" panose="02020603050405020304" pitchFamily="18" charset="0"/>
                <a:cs typeface="Times New Roman" panose="02020603050405020304" pitchFamily="18" charset="0"/>
              </a:rPr>
              <a:t>209 - (0,9 х вік)</a:t>
            </a:r>
            <a:endParaRPr lang="uk-UA" dirty="0">
              <a:solidFill>
                <a:srgbClr val="FFFF00"/>
              </a:solidFill>
              <a:latin typeface="Times New Roman" panose="02020603050405020304" pitchFamily="18" charset="0"/>
              <a:cs typeface="Times New Roman" panose="02020603050405020304" pitchFamily="18" charset="0"/>
            </a:endParaRPr>
          </a:p>
        </p:txBody>
      </p:sp>
      <p:sp>
        <p:nvSpPr>
          <p:cNvPr id="16" name="Овал 15"/>
          <p:cNvSpPr/>
          <p:nvPr/>
        </p:nvSpPr>
        <p:spPr>
          <a:xfrm>
            <a:off x="8169142" y="2635844"/>
            <a:ext cx="3931642" cy="21846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rgbClr val="FFFF00"/>
                </a:solidFill>
                <a:latin typeface="Times New Roman" panose="02020603050405020304" pitchFamily="18" charset="0"/>
                <a:cs typeface="Times New Roman" panose="02020603050405020304" pitchFamily="18" charset="0"/>
              </a:rPr>
              <a:t>Формула Вайта </a:t>
            </a:r>
          </a:p>
          <a:p>
            <a:r>
              <a:rPr lang="ru-RU" dirty="0">
                <a:solidFill>
                  <a:srgbClr val="FFFF00"/>
                </a:solidFill>
                <a:latin typeface="Times New Roman" panose="02020603050405020304" pitchFamily="18" charset="0"/>
                <a:cs typeface="Times New Roman" panose="02020603050405020304" pitchFamily="18" charset="0"/>
              </a:rPr>
              <a:t>чоловіки: 202 - (0,55 х вік)</a:t>
            </a:r>
          </a:p>
          <a:p>
            <a:r>
              <a:rPr lang="ru-RU" dirty="0">
                <a:solidFill>
                  <a:srgbClr val="FFFF00"/>
                </a:solidFill>
                <a:latin typeface="Times New Roman" panose="02020603050405020304" pitchFamily="18" charset="0"/>
                <a:cs typeface="Times New Roman" panose="02020603050405020304" pitchFamily="18" charset="0"/>
              </a:rPr>
              <a:t>жінки: 216 - (1,09 х вік)</a:t>
            </a:r>
            <a:endParaRPr lang="uk-UA" dirty="0">
              <a:solidFill>
                <a:srgbClr val="FFFF00"/>
              </a:solidFill>
              <a:latin typeface="Times New Roman" panose="02020603050405020304" pitchFamily="18" charset="0"/>
              <a:cs typeface="Times New Roman" panose="02020603050405020304" pitchFamily="18" charset="0"/>
            </a:endParaRPr>
          </a:p>
        </p:txBody>
      </p:sp>
      <p:sp>
        <p:nvSpPr>
          <p:cNvPr id="17" name="Овал 16"/>
          <p:cNvSpPr/>
          <p:nvPr/>
        </p:nvSpPr>
        <p:spPr>
          <a:xfrm>
            <a:off x="4001735" y="644069"/>
            <a:ext cx="3851183" cy="21830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a:solidFill>
                  <a:srgbClr val="FFFF00"/>
                </a:solidFill>
                <a:latin typeface="Times New Roman" panose="02020603050405020304" pitchFamily="18" charset="0"/>
                <a:cs typeface="Times New Roman" panose="02020603050405020304" pitchFamily="18" charset="0"/>
              </a:rPr>
              <a:t>Формула Купера </a:t>
            </a:r>
          </a:p>
          <a:p>
            <a:pPr algn="ctr"/>
            <a:r>
              <a:rPr lang="uk-UA" sz="2400" b="1" dirty="0" smtClean="0">
                <a:solidFill>
                  <a:srgbClr val="FFFF00"/>
                </a:solidFill>
                <a:latin typeface="Times New Roman" panose="02020603050405020304" pitchFamily="18" charset="0"/>
                <a:cs typeface="Times New Roman" panose="02020603050405020304" pitchFamily="18" charset="0"/>
              </a:rPr>
              <a:t>220 </a:t>
            </a:r>
            <a:r>
              <a:rPr lang="uk-UA" sz="2400" b="1" dirty="0">
                <a:solidFill>
                  <a:srgbClr val="FFFF00"/>
                </a:solidFill>
                <a:latin typeface="Times New Roman" panose="02020603050405020304" pitchFamily="18" charset="0"/>
                <a:cs typeface="Times New Roman" panose="02020603050405020304" pitchFamily="18" charset="0"/>
              </a:rPr>
              <a:t>- </a:t>
            </a:r>
            <a:r>
              <a:rPr lang="uk-UA" sz="2400" b="1" dirty="0" smtClean="0">
                <a:solidFill>
                  <a:srgbClr val="FFFF00"/>
                </a:solidFill>
                <a:latin typeface="Times New Roman" panose="02020603050405020304" pitchFamily="18" charset="0"/>
                <a:cs typeface="Times New Roman" panose="02020603050405020304" pitchFamily="18" charset="0"/>
              </a:rPr>
              <a:t>вік</a:t>
            </a:r>
            <a:endParaRPr lang="uk-UA" sz="2400" b="1" dirty="0">
              <a:latin typeface="Times New Roman" panose="02020603050405020304" pitchFamily="18" charset="0"/>
              <a:cs typeface="Times New Roman" panose="02020603050405020304" pitchFamily="18" charset="0"/>
            </a:endParaRPr>
          </a:p>
        </p:txBody>
      </p:sp>
      <p:sp>
        <p:nvSpPr>
          <p:cNvPr id="18" name="Овал 17"/>
          <p:cNvSpPr/>
          <p:nvPr/>
        </p:nvSpPr>
        <p:spPr>
          <a:xfrm>
            <a:off x="8007314" y="4536263"/>
            <a:ext cx="3983581" cy="21524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dirty="0">
                <a:solidFill>
                  <a:srgbClr val="FFFF00"/>
                </a:solidFill>
                <a:latin typeface="Times New Roman" panose="02020603050405020304" pitchFamily="18" charset="0"/>
                <a:cs typeface="Times New Roman" panose="02020603050405020304" pitchFamily="18" charset="0"/>
              </a:rPr>
              <a:t>Формула Карвонена </a:t>
            </a:r>
            <a:r>
              <a:rPr lang="ru-RU" b="1" dirty="0" smtClean="0">
                <a:solidFill>
                  <a:srgbClr val="FFFF00"/>
                </a:solidFill>
                <a:latin typeface="Times New Roman" panose="02020603050405020304" pitchFamily="18" charset="0"/>
                <a:cs typeface="Times New Roman" panose="02020603050405020304" pitchFamily="18" charset="0"/>
              </a:rPr>
              <a:t>[(</a:t>
            </a:r>
            <a:r>
              <a:rPr lang="ru-RU" b="1" dirty="0">
                <a:solidFill>
                  <a:srgbClr val="FFFF00"/>
                </a:solidFill>
                <a:latin typeface="Times New Roman" panose="02020603050405020304" pitchFamily="18" charset="0"/>
                <a:cs typeface="Times New Roman" panose="02020603050405020304" pitchFamily="18" charset="0"/>
              </a:rPr>
              <a:t>220 - вік) </a:t>
            </a:r>
            <a:r>
              <a:rPr lang="ru-RU" b="1" dirty="0" smtClean="0">
                <a:solidFill>
                  <a:srgbClr val="FFFF00"/>
                </a:solidFill>
                <a:latin typeface="Times New Roman" panose="02020603050405020304" pitchFamily="18" charset="0"/>
                <a:cs typeface="Times New Roman" panose="02020603050405020304" pitchFamily="18" charset="0"/>
              </a:rPr>
              <a:t>– ЧСС спокою</a:t>
            </a:r>
            <a:r>
              <a:rPr lang="ru-RU" b="1" dirty="0">
                <a:solidFill>
                  <a:srgbClr val="FFFF00"/>
                </a:solidFill>
                <a:latin typeface="Times New Roman" panose="02020603050405020304" pitchFamily="18" charset="0"/>
                <a:cs typeface="Times New Roman" panose="02020603050405020304" pitchFamily="18" charset="0"/>
              </a:rPr>
              <a:t>] х ІТН + </a:t>
            </a:r>
            <a:r>
              <a:rPr lang="ru-RU" b="1" dirty="0" smtClean="0">
                <a:solidFill>
                  <a:srgbClr val="FFFF00"/>
                </a:solidFill>
                <a:latin typeface="Times New Roman" panose="02020603050405020304" pitchFamily="18" charset="0"/>
                <a:cs typeface="Times New Roman" panose="02020603050405020304" pitchFamily="18" charset="0"/>
              </a:rPr>
              <a:t>ЧСС спокою</a:t>
            </a:r>
            <a:endParaRPr lang="uk-UA" b="1" dirty="0">
              <a:solidFill>
                <a:srgbClr val="FFFF00"/>
              </a:solidFill>
              <a:latin typeface="Times New Roman" panose="02020603050405020304" pitchFamily="18" charset="0"/>
              <a:cs typeface="Times New Roman" panose="02020603050405020304" pitchFamily="18" charset="0"/>
            </a:endParaRPr>
          </a:p>
        </p:txBody>
      </p:sp>
      <p:sp>
        <p:nvSpPr>
          <p:cNvPr id="19" name="Овал 18"/>
          <p:cNvSpPr/>
          <p:nvPr/>
        </p:nvSpPr>
        <p:spPr>
          <a:xfrm>
            <a:off x="41611" y="4536263"/>
            <a:ext cx="4025246" cy="22671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dirty="0">
                <a:solidFill>
                  <a:srgbClr val="FFFF00"/>
                </a:solidFill>
                <a:latin typeface="Times New Roman" panose="02020603050405020304" pitchFamily="18" charset="0"/>
                <a:cs typeface="Times New Roman" panose="02020603050405020304" pitchFamily="18" charset="0"/>
              </a:rPr>
              <a:t>Формула Астранда </a:t>
            </a:r>
            <a:r>
              <a:rPr lang="uk-UA" b="1" dirty="0" smtClean="0">
                <a:solidFill>
                  <a:srgbClr val="FFFF00"/>
                </a:solidFill>
                <a:latin typeface="Times New Roman" panose="02020603050405020304" pitchFamily="18" charset="0"/>
                <a:cs typeface="Times New Roman" panose="02020603050405020304" pitchFamily="18" charset="0"/>
              </a:rPr>
              <a:t> чоловіків: 220 </a:t>
            </a:r>
            <a:r>
              <a:rPr lang="uk-UA" b="1" dirty="0">
                <a:solidFill>
                  <a:srgbClr val="FFFF00"/>
                </a:solidFill>
                <a:latin typeface="Times New Roman" panose="02020603050405020304" pitchFamily="18" charset="0"/>
                <a:cs typeface="Times New Roman" panose="02020603050405020304" pitchFamily="18" charset="0"/>
              </a:rPr>
              <a:t>- </a:t>
            </a:r>
            <a:r>
              <a:rPr lang="uk-UA" b="1" dirty="0" smtClean="0">
                <a:solidFill>
                  <a:srgbClr val="FFFF00"/>
                </a:solidFill>
                <a:latin typeface="Times New Roman" panose="02020603050405020304" pitchFamily="18" charset="0"/>
                <a:cs typeface="Times New Roman" panose="02020603050405020304" pitchFamily="18" charset="0"/>
              </a:rPr>
              <a:t>вік  жінок: 226 </a:t>
            </a:r>
            <a:r>
              <a:rPr lang="uk-UA" b="1" dirty="0">
                <a:solidFill>
                  <a:srgbClr val="FFFF00"/>
                </a:solidFill>
                <a:latin typeface="Times New Roman" panose="02020603050405020304" pitchFamily="18" charset="0"/>
                <a:cs typeface="Times New Roman" panose="02020603050405020304" pitchFamily="18" charset="0"/>
              </a:rPr>
              <a:t>- </a:t>
            </a:r>
            <a:r>
              <a:rPr lang="uk-UA" b="1" dirty="0" smtClean="0">
                <a:solidFill>
                  <a:srgbClr val="FFFF00"/>
                </a:solidFill>
                <a:latin typeface="Times New Roman" panose="02020603050405020304" pitchFamily="18" charset="0"/>
                <a:cs typeface="Times New Roman" panose="02020603050405020304" pitchFamily="18" charset="0"/>
              </a:rPr>
              <a:t>вік </a:t>
            </a:r>
            <a:endParaRPr lang="uk-UA" b="1" dirty="0">
              <a:solidFill>
                <a:srgbClr val="FFFF00"/>
              </a:solidFill>
              <a:latin typeface="Times New Roman" panose="02020603050405020304" pitchFamily="18" charset="0"/>
              <a:cs typeface="Times New Roman" panose="02020603050405020304" pitchFamily="18" charset="0"/>
            </a:endParaRPr>
          </a:p>
        </p:txBody>
      </p:sp>
      <p:sp>
        <p:nvSpPr>
          <p:cNvPr id="20" name="Овал 19"/>
          <p:cNvSpPr/>
          <p:nvPr/>
        </p:nvSpPr>
        <p:spPr>
          <a:xfrm>
            <a:off x="0" y="705596"/>
            <a:ext cx="3853565" cy="22307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rgbClr val="FFFF00"/>
                </a:solidFill>
                <a:latin typeface="Times New Roman" panose="02020603050405020304" pitchFamily="18" charset="0"/>
                <a:cs typeface="Times New Roman" panose="02020603050405020304" pitchFamily="18" charset="0"/>
              </a:rPr>
              <a:t>Формула Танака </a:t>
            </a:r>
            <a:r>
              <a:rPr lang="uk-UA" dirty="0" smtClean="0">
                <a:solidFill>
                  <a:srgbClr val="FFFF00"/>
                </a:solidFill>
                <a:latin typeface="Times New Roman" panose="02020603050405020304" pitchFamily="18" charset="0"/>
                <a:cs typeface="Times New Roman" panose="02020603050405020304" pitchFamily="18" charset="0"/>
              </a:rPr>
              <a:t>вважається</a:t>
            </a:r>
            <a:r>
              <a:rPr lang="en-US" dirty="0" smtClean="0">
                <a:solidFill>
                  <a:srgbClr val="FFFF00"/>
                </a:solidFill>
                <a:latin typeface="Times New Roman" panose="02020603050405020304" pitchFamily="18" charset="0"/>
                <a:cs typeface="Times New Roman" panose="02020603050405020304" pitchFamily="18" charset="0"/>
              </a:rPr>
              <a:t> </a:t>
            </a:r>
            <a:r>
              <a:rPr lang="uk-UA" dirty="0" smtClean="0">
                <a:solidFill>
                  <a:srgbClr val="FFFF00"/>
                </a:solidFill>
                <a:latin typeface="Times New Roman" panose="02020603050405020304" pitchFamily="18" charset="0"/>
                <a:cs typeface="Times New Roman" panose="02020603050405020304" pitchFamily="18" charset="0"/>
              </a:rPr>
              <a:t>найточнішою </a:t>
            </a:r>
            <a:r>
              <a:rPr lang="uk-UA" dirty="0">
                <a:solidFill>
                  <a:srgbClr val="FFFF00"/>
                </a:solidFill>
                <a:latin typeface="Times New Roman" panose="02020603050405020304" pitchFamily="18" charset="0"/>
                <a:cs typeface="Times New Roman" panose="02020603050405020304" pitchFamily="18" charset="0"/>
              </a:rPr>
              <a:t>на сьогодні </a:t>
            </a:r>
            <a:r>
              <a:rPr lang="uk-UA" dirty="0" smtClean="0">
                <a:solidFill>
                  <a:srgbClr val="FFFF00"/>
                </a:solidFill>
                <a:latin typeface="Times New Roman" panose="02020603050405020304" pitchFamily="18" charset="0"/>
                <a:cs typeface="Times New Roman" panose="02020603050405020304" pitchFamily="18" charset="0"/>
              </a:rPr>
              <a:t>( 2001): </a:t>
            </a:r>
          </a:p>
          <a:p>
            <a:pPr algn="ctr"/>
            <a:r>
              <a:rPr lang="uk-UA" b="1" dirty="0" smtClean="0">
                <a:solidFill>
                  <a:srgbClr val="FFFF00"/>
                </a:solidFill>
                <a:latin typeface="Times New Roman" panose="02020603050405020304" pitchFamily="18" charset="0"/>
                <a:cs typeface="Times New Roman" panose="02020603050405020304" pitchFamily="18" charset="0"/>
              </a:rPr>
              <a:t>208 </a:t>
            </a:r>
            <a:r>
              <a:rPr lang="uk-UA" b="1" dirty="0">
                <a:solidFill>
                  <a:srgbClr val="FFFF00"/>
                </a:solidFill>
                <a:latin typeface="Times New Roman" panose="02020603050405020304" pitchFamily="18" charset="0"/>
                <a:cs typeface="Times New Roman" panose="02020603050405020304" pitchFamily="18" charset="0"/>
              </a:rPr>
              <a:t>- (0,7 </a:t>
            </a:r>
            <a:r>
              <a:rPr lang="en-US" b="1" dirty="0" smtClean="0">
                <a:solidFill>
                  <a:srgbClr val="FFFF00"/>
                </a:solidFill>
                <a:latin typeface="Times New Roman" panose="02020603050405020304" pitchFamily="18" charset="0"/>
                <a:cs typeface="Times New Roman" panose="02020603050405020304" pitchFamily="18" charset="0"/>
              </a:rPr>
              <a:t>x</a:t>
            </a:r>
            <a:r>
              <a:rPr lang="uk-UA" b="1" dirty="0" smtClean="0">
                <a:solidFill>
                  <a:srgbClr val="FFFF00"/>
                </a:solidFill>
                <a:latin typeface="Times New Roman" panose="02020603050405020304" pitchFamily="18" charset="0"/>
                <a:cs typeface="Times New Roman" panose="02020603050405020304" pitchFamily="18" charset="0"/>
              </a:rPr>
              <a:t> вік</a:t>
            </a:r>
            <a:r>
              <a:rPr lang="uk-UA" b="1" dirty="0">
                <a:solidFill>
                  <a:srgbClr val="FFFF00"/>
                </a:solidFill>
                <a:latin typeface="Times New Roman" panose="02020603050405020304" pitchFamily="18" charset="0"/>
                <a:cs typeface="Times New Roman" panose="02020603050405020304" pitchFamily="18" charset="0"/>
              </a:rPr>
              <a:t>)</a:t>
            </a:r>
            <a:endParaRPr lang="uk-UA" b="1" dirty="0" smtClean="0">
              <a:solidFill>
                <a:srgbClr val="FFFF00"/>
              </a:solidFill>
              <a:latin typeface="Times New Roman" panose="02020603050405020304" pitchFamily="18" charset="0"/>
              <a:cs typeface="Times New Roman" panose="02020603050405020304" pitchFamily="18" charset="0"/>
            </a:endParaRPr>
          </a:p>
        </p:txBody>
      </p:sp>
      <p:sp>
        <p:nvSpPr>
          <p:cNvPr id="21" name="Овал 20"/>
          <p:cNvSpPr/>
          <p:nvPr/>
        </p:nvSpPr>
        <p:spPr>
          <a:xfrm>
            <a:off x="20850" y="2639381"/>
            <a:ext cx="3846137" cy="2337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latin typeface="Times New Roman" panose="02020603050405020304" pitchFamily="18" charset="0"/>
                <a:cs typeface="Times New Roman" panose="02020603050405020304" pitchFamily="18" charset="0"/>
              </a:rPr>
              <a:t> </a:t>
            </a:r>
            <a:r>
              <a:rPr lang="uk-UA" b="1" dirty="0" smtClean="0">
                <a:solidFill>
                  <a:srgbClr val="FFFF00"/>
                </a:solidFill>
                <a:latin typeface="Times New Roman" panose="02020603050405020304" pitchFamily="18" charset="0"/>
                <a:cs typeface="Times New Roman" panose="02020603050405020304" pitchFamily="18" charset="0"/>
              </a:rPr>
              <a:t>Формула </a:t>
            </a:r>
            <a:r>
              <a:rPr lang="uk-UA" b="1" dirty="0">
                <a:solidFill>
                  <a:srgbClr val="FFFF00"/>
                </a:solidFill>
                <a:latin typeface="Times New Roman" panose="02020603050405020304" pitchFamily="18" charset="0"/>
                <a:cs typeface="Times New Roman" panose="02020603050405020304" pitchFamily="18" charset="0"/>
              </a:rPr>
              <a:t>Марти Гулаті </a:t>
            </a:r>
            <a:r>
              <a:rPr lang="uk-UA" b="1" dirty="0" smtClean="0">
                <a:solidFill>
                  <a:srgbClr val="FFFF00"/>
                </a:solidFill>
                <a:latin typeface="Times New Roman" panose="02020603050405020304" pitchFamily="18" charset="0"/>
                <a:cs typeface="Times New Roman" panose="02020603050405020304" pitchFamily="18" charset="0"/>
              </a:rPr>
              <a:t>206 </a:t>
            </a:r>
            <a:r>
              <a:rPr lang="uk-UA" b="1" dirty="0">
                <a:solidFill>
                  <a:srgbClr val="FFFF00"/>
                </a:solidFill>
                <a:latin typeface="Times New Roman" panose="02020603050405020304" pitchFamily="18" charset="0"/>
                <a:cs typeface="Times New Roman" panose="02020603050405020304" pitchFamily="18" charset="0"/>
              </a:rPr>
              <a:t>- (0,88 </a:t>
            </a:r>
            <a:r>
              <a:rPr lang="en-US" b="1" dirty="0" smtClean="0">
                <a:solidFill>
                  <a:srgbClr val="FFFF00"/>
                </a:solidFill>
                <a:latin typeface="Times New Roman" panose="02020603050405020304" pitchFamily="18" charset="0"/>
                <a:cs typeface="Times New Roman" panose="02020603050405020304" pitchFamily="18" charset="0"/>
              </a:rPr>
              <a:t>x</a:t>
            </a:r>
            <a:r>
              <a:rPr lang="uk-UA" b="1" dirty="0" smtClean="0">
                <a:solidFill>
                  <a:srgbClr val="FFFF00"/>
                </a:solidFill>
                <a:latin typeface="Times New Roman" panose="02020603050405020304" pitchFamily="18" charset="0"/>
                <a:cs typeface="Times New Roman" panose="02020603050405020304" pitchFamily="18" charset="0"/>
              </a:rPr>
              <a:t> </a:t>
            </a:r>
            <a:r>
              <a:rPr lang="uk-UA" b="1" dirty="0">
                <a:solidFill>
                  <a:srgbClr val="FFFF00"/>
                </a:solidFill>
                <a:latin typeface="Times New Roman" panose="02020603050405020304" pitchFamily="18" charset="0"/>
                <a:cs typeface="Times New Roman" panose="02020603050405020304" pitchFamily="18" charset="0"/>
              </a:rPr>
              <a:t>вік).</a:t>
            </a:r>
          </a:p>
        </p:txBody>
      </p:sp>
      <p:graphicFrame>
        <p:nvGraphicFramePr>
          <p:cNvPr id="28" name="Об'єкт 27">
            <a:hlinkClick r:id="rId3"/>
          </p:cNvPr>
          <p:cNvGraphicFramePr>
            <a:graphicFrameLocks noChangeAspect="1"/>
          </p:cNvGraphicFramePr>
          <p:nvPr>
            <p:extLst>
              <p:ext uri="{D42A27DB-BD31-4B8C-83A1-F6EECF244321}">
                <p14:modId xmlns:p14="http://schemas.microsoft.com/office/powerpoint/2010/main" val="2805661694"/>
              </p:ext>
            </p:extLst>
          </p:nvPr>
        </p:nvGraphicFramePr>
        <p:xfrm>
          <a:off x="4649599" y="2959357"/>
          <a:ext cx="2640462" cy="3722256"/>
        </p:xfrm>
        <a:graphic>
          <a:graphicData uri="http://schemas.openxmlformats.org/presentationml/2006/ole">
            <mc:AlternateContent xmlns:mc="http://schemas.openxmlformats.org/markup-compatibility/2006">
              <mc:Choice xmlns:v="urn:schemas-microsoft-com:vml" Requires="v">
                <p:oleObj spid="_x0000_s4137" name="PDF" r:id="rId4" imgW="0" imgH="360" progId="FoxitReader.Document">
                  <p:embed/>
                </p:oleObj>
              </mc:Choice>
              <mc:Fallback>
                <p:oleObj name="PDF" r:id="rId4" imgW="0" imgH="360" progId="FoxitReader.Document">
                  <p:embed/>
                  <p:pic>
                    <p:nvPicPr>
                      <p:cNvPr id="0"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9599" y="2959357"/>
                        <a:ext cx="2640462" cy="3722256"/>
                      </a:xfrm>
                      <a:prstGeom prst="rect">
                        <a:avLst/>
                      </a:prstGeom>
                      <a:solidFill>
                        <a:srgbClr val="FF0000"/>
                      </a:solidFill>
                      <a:ln w="9525">
                        <a:solidFill>
                          <a:srgbClr val="C00000"/>
                        </a:solidFill>
                        <a:miter lim="800000"/>
                        <a:headEnd/>
                        <a:tailEnd/>
                      </a:ln>
                    </p:spPr>
                  </p:pic>
                </p:oleObj>
              </mc:Fallback>
            </mc:AlternateContent>
          </a:graphicData>
        </a:graphic>
      </p:graphicFrame>
      <p:sp>
        <p:nvSpPr>
          <p:cNvPr id="12" name="Прямокутник 11"/>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4251061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Стрілка вгору 16"/>
          <p:cNvSpPr/>
          <p:nvPr/>
        </p:nvSpPr>
        <p:spPr>
          <a:xfrm>
            <a:off x="5791335" y="5705010"/>
            <a:ext cx="484632" cy="978408"/>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6" name="Стрілка вгору 15"/>
          <p:cNvSpPr/>
          <p:nvPr/>
        </p:nvSpPr>
        <p:spPr>
          <a:xfrm>
            <a:off x="5814357" y="4674506"/>
            <a:ext cx="484632" cy="978408"/>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5" name="Стрілка вгору 14"/>
          <p:cNvSpPr/>
          <p:nvPr/>
        </p:nvSpPr>
        <p:spPr>
          <a:xfrm>
            <a:off x="5814357" y="3546484"/>
            <a:ext cx="484632" cy="600813"/>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4" name="Стрілка вгору 13"/>
          <p:cNvSpPr/>
          <p:nvPr/>
        </p:nvSpPr>
        <p:spPr>
          <a:xfrm>
            <a:off x="5814357" y="2473104"/>
            <a:ext cx="484632" cy="600988"/>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8" name="Блок-схема: кілька документів 7"/>
          <p:cNvSpPr/>
          <p:nvPr/>
        </p:nvSpPr>
        <p:spPr>
          <a:xfrm>
            <a:off x="1706348" y="2864241"/>
            <a:ext cx="8469881" cy="791695"/>
          </a:xfrm>
          <a:prstGeom prst="flowChartMulti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latin typeface="Times New Roman" panose="02020603050405020304" pitchFamily="18" charset="0"/>
                <a:cs typeface="Times New Roman" panose="02020603050405020304" pitchFamily="18" charset="0"/>
              </a:rPr>
              <a:t>80-90% напружене </a:t>
            </a:r>
            <a:r>
              <a:rPr lang="ru-RU" b="1" dirty="0" smtClean="0">
                <a:solidFill>
                  <a:schemeClr val="bg1"/>
                </a:solidFill>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підвищує здатність досягнення </a:t>
            </a:r>
          </a:p>
          <a:p>
            <a:pPr algn="ctr"/>
            <a:r>
              <a:rPr lang="uk-UA" b="1" dirty="0" smtClean="0">
                <a:solidFill>
                  <a:schemeClr val="bg1"/>
                </a:solidFill>
                <a:latin typeface="Times New Roman" panose="02020603050405020304" pitchFamily="18" charset="0"/>
                <a:cs typeface="Times New Roman" panose="02020603050405020304" pitchFamily="18" charset="0"/>
              </a:rPr>
              <a:t>максимального результату</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11" name="Блок-схема: пам'ять із прямим доступом 10"/>
          <p:cNvSpPr/>
          <p:nvPr/>
        </p:nvSpPr>
        <p:spPr>
          <a:xfrm>
            <a:off x="2807854" y="1011805"/>
            <a:ext cx="914400" cy="685800"/>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 name="Заголовок 1"/>
          <p:cNvSpPr>
            <a:spLocks noGrp="1"/>
          </p:cNvSpPr>
          <p:nvPr>
            <p:ph type="title"/>
          </p:nvPr>
        </p:nvSpPr>
        <p:spPr>
          <a:xfrm>
            <a:off x="1706349" y="179424"/>
            <a:ext cx="8691553" cy="1400530"/>
          </a:xfrm>
        </p:spPr>
        <p:txBody>
          <a:bodyPr/>
          <a:lstStyle/>
          <a:p>
            <a:pPr algn="ctr"/>
            <a:r>
              <a:rPr lang="uk-UA" sz="5400" b="1" dirty="0" smtClean="0">
                <a:solidFill>
                  <a:srgbClr val="FFC000"/>
                </a:solidFill>
                <a:latin typeface="Times New Roman" panose="02020603050405020304" pitchFamily="18" charset="0"/>
                <a:cs typeface="Times New Roman" panose="02020603050405020304" pitchFamily="18" charset="0"/>
              </a:rPr>
              <a:t>НАВАНТАЖЕННЯ</a:t>
            </a:r>
            <a:endParaRPr lang="uk-UA" sz="5400" b="1" dirty="0">
              <a:solidFill>
                <a:srgbClr val="FFC000"/>
              </a:solidFill>
              <a:latin typeface="Times New Roman" panose="02020603050405020304" pitchFamily="18" charset="0"/>
              <a:cs typeface="Times New Roman" panose="02020603050405020304" pitchFamily="18" charset="0"/>
            </a:endParaRPr>
          </a:p>
        </p:txBody>
      </p:sp>
      <p:sp>
        <p:nvSpPr>
          <p:cNvPr id="4" name="Блок-схема: кілька документів 3"/>
          <p:cNvSpPr/>
          <p:nvPr/>
        </p:nvSpPr>
        <p:spPr>
          <a:xfrm>
            <a:off x="1706348" y="6066925"/>
            <a:ext cx="8469881" cy="791075"/>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02060"/>
                </a:solidFill>
                <a:latin typeface="Times New Roman" panose="02020603050405020304" pitchFamily="18" charset="0"/>
                <a:cs typeface="Times New Roman" panose="02020603050405020304" pitchFamily="18" charset="0"/>
              </a:rPr>
              <a:t>50-60% дуже легке – покращує загальну фізичну підготовку та допомагає відновленню </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6" name="Блок-схема: кілька документів 5"/>
          <p:cNvSpPr/>
          <p:nvPr/>
        </p:nvSpPr>
        <p:spPr>
          <a:xfrm>
            <a:off x="1726855" y="4991037"/>
            <a:ext cx="8469881" cy="822354"/>
          </a:xfrm>
          <a:prstGeom prst="flowChartMultidocumen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FFFF00"/>
                </a:solidFill>
                <a:latin typeface="Times New Roman" panose="02020603050405020304" pitchFamily="18" charset="0"/>
                <a:cs typeface="Times New Roman" panose="02020603050405020304" pitchFamily="18" charset="0"/>
              </a:rPr>
              <a:t>60-70% легке – покращує витривалість та спалює жир</a:t>
            </a:r>
            <a:endParaRPr lang="uk-UA" b="1" dirty="0">
              <a:solidFill>
                <a:srgbClr val="FFFF00"/>
              </a:solidFill>
              <a:latin typeface="Times New Roman" panose="02020603050405020304" pitchFamily="18" charset="0"/>
              <a:cs typeface="Times New Roman" panose="02020603050405020304" pitchFamily="18" charset="0"/>
            </a:endParaRPr>
          </a:p>
        </p:txBody>
      </p:sp>
      <p:sp>
        <p:nvSpPr>
          <p:cNvPr id="7" name="Блок-схема: кілька документів 6"/>
          <p:cNvSpPr/>
          <p:nvPr/>
        </p:nvSpPr>
        <p:spPr>
          <a:xfrm>
            <a:off x="1706349" y="3929749"/>
            <a:ext cx="8469881" cy="797854"/>
          </a:xfrm>
          <a:prstGeom prst="flowChartMultidocumen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FF0000"/>
                </a:solidFill>
                <a:latin typeface="Times New Roman" panose="02020603050405020304" pitchFamily="18" charset="0"/>
                <a:cs typeface="Times New Roman" panose="02020603050405020304" pitchFamily="18" charset="0"/>
              </a:rPr>
              <a:t>70-80% середнє покращує фізичну форму</a:t>
            </a:r>
            <a:endParaRPr lang="uk-UA" b="1" dirty="0">
              <a:solidFill>
                <a:srgbClr val="FF0000"/>
              </a:solidFill>
              <a:latin typeface="Times New Roman" panose="02020603050405020304" pitchFamily="18" charset="0"/>
              <a:cs typeface="Times New Roman" panose="02020603050405020304" pitchFamily="18" charset="0"/>
            </a:endParaRPr>
          </a:p>
        </p:txBody>
      </p:sp>
      <p:sp>
        <p:nvSpPr>
          <p:cNvPr id="9" name="Блок-схема: кілька документів 8"/>
          <p:cNvSpPr/>
          <p:nvPr/>
        </p:nvSpPr>
        <p:spPr>
          <a:xfrm>
            <a:off x="1726855" y="1776365"/>
            <a:ext cx="8515927" cy="758952"/>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latin typeface="Times New Roman" panose="02020603050405020304" pitchFamily="18" charset="0"/>
                <a:cs typeface="Times New Roman" panose="02020603050405020304" pitchFamily="18" charset="0"/>
              </a:rPr>
              <a:t>90-100% - максимальне максимальний результат</a:t>
            </a:r>
            <a:endParaRPr lang="uk-UA" b="1" dirty="0">
              <a:latin typeface="Times New Roman" panose="02020603050405020304" pitchFamily="18" charset="0"/>
              <a:cs typeface="Times New Roman" panose="02020603050405020304" pitchFamily="18" charset="0"/>
            </a:endParaRPr>
          </a:p>
        </p:txBody>
      </p:sp>
      <p:sp>
        <p:nvSpPr>
          <p:cNvPr id="12" name="Ділення 11"/>
          <p:cNvSpPr/>
          <p:nvPr/>
        </p:nvSpPr>
        <p:spPr>
          <a:xfrm>
            <a:off x="2676230" y="900856"/>
            <a:ext cx="6737930" cy="914400"/>
          </a:xfrm>
          <a:prstGeom prst="mathDivid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3" name="Блок-схема: пам'ять із прямим доступом 12"/>
          <p:cNvSpPr/>
          <p:nvPr/>
        </p:nvSpPr>
        <p:spPr>
          <a:xfrm>
            <a:off x="8285020" y="952980"/>
            <a:ext cx="914400" cy="685800"/>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19" name="Рисунок 18" descr="Медики назвали популярні фізичні вправи, які шкодять здоров'ю"/>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788" y="124616"/>
            <a:ext cx="2493442" cy="1711823"/>
          </a:xfrm>
          <a:prstGeom prst="rect">
            <a:avLst/>
          </a:prstGeom>
          <a:noFill/>
          <a:ln>
            <a:noFill/>
          </a:ln>
          <a:effectLst>
            <a:glow rad="228600">
              <a:schemeClr val="accent2">
                <a:satMod val="175000"/>
                <a:alpha val="40000"/>
              </a:schemeClr>
            </a:glow>
          </a:effectLst>
          <a:scene3d>
            <a:camera prst="isometricOffAxis1Right"/>
            <a:lightRig rig="threePt" dir="t"/>
          </a:scene3d>
        </p:spPr>
      </p:pic>
      <p:pic>
        <p:nvPicPr>
          <p:cNvPr id="21" name="Рисунок 20" descr="C:\Users\e011172khy\AppData\Local\Microsoft\Windows\INetCache\Content.MSO\C6F8DAC0.tmp"/>
          <p:cNvPicPr/>
          <p:nvPr/>
        </p:nvPicPr>
        <p:blipFill>
          <a:blip r:embed="rId3">
            <a:extLst>
              <a:ext uri="{28A0092B-C50C-407E-A947-70E740481C1C}">
                <a14:useLocalDpi xmlns:a14="http://schemas.microsoft.com/office/drawing/2010/main" val="0"/>
              </a:ext>
            </a:extLst>
          </a:blip>
          <a:srcRect/>
          <a:stretch>
            <a:fillRect/>
          </a:stretch>
        </p:blipFill>
        <p:spPr bwMode="auto">
          <a:xfrm>
            <a:off x="9580086" y="179424"/>
            <a:ext cx="2619375" cy="1743710"/>
          </a:xfrm>
          <a:prstGeom prst="rect">
            <a:avLst/>
          </a:prstGeom>
          <a:noFill/>
          <a:ln>
            <a:noFill/>
          </a:ln>
          <a:effectLst>
            <a:glow rad="228600">
              <a:schemeClr val="accent1">
                <a:satMod val="175000"/>
                <a:alpha val="40000"/>
              </a:schemeClr>
            </a:glow>
          </a:effectLst>
          <a:scene3d>
            <a:camera prst="isometricOffAxis2Left"/>
            <a:lightRig rig="threePt" dir="t"/>
          </a:scene3d>
        </p:spPr>
      </p:pic>
      <p:pic>
        <p:nvPicPr>
          <p:cNvPr id="22" name="Рисунок 21" descr="Названо фізичні вправи, які любить серце | GreenPost"/>
          <p:cNvPicPr/>
          <p:nvPr/>
        </p:nvPicPr>
        <p:blipFill>
          <a:blip r:embed="rId4">
            <a:extLst>
              <a:ext uri="{28A0092B-C50C-407E-A947-70E740481C1C}">
                <a14:useLocalDpi xmlns:a14="http://schemas.microsoft.com/office/drawing/2010/main" val="0"/>
              </a:ext>
            </a:extLst>
          </a:blip>
          <a:srcRect/>
          <a:stretch>
            <a:fillRect/>
          </a:stretch>
        </p:blipFill>
        <p:spPr bwMode="auto">
          <a:xfrm>
            <a:off x="10386492" y="2322192"/>
            <a:ext cx="1584752" cy="2192286"/>
          </a:xfrm>
          <a:prstGeom prst="rect">
            <a:avLst/>
          </a:prstGeom>
          <a:noFill/>
          <a:ln>
            <a:noFill/>
          </a:ln>
          <a:effectLst>
            <a:glow rad="228600">
              <a:schemeClr val="accent6">
                <a:satMod val="175000"/>
                <a:alpha val="40000"/>
              </a:schemeClr>
            </a:glow>
          </a:effectLst>
          <a:scene3d>
            <a:camera prst="isometricOffAxis1Right"/>
            <a:lightRig rig="threePt" dir="t"/>
          </a:scene3d>
        </p:spPr>
      </p:pic>
      <p:pic>
        <p:nvPicPr>
          <p:cNvPr id="23" name="Рисунок 22" descr="30 вправ, які допоможуть взяти максимум з домашніх занять спортом |  Українська правда _Життя"/>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7403" y="2301615"/>
            <a:ext cx="1539451" cy="2233440"/>
          </a:xfrm>
          <a:prstGeom prst="rect">
            <a:avLst/>
          </a:prstGeom>
          <a:noFill/>
          <a:ln>
            <a:noFill/>
          </a:ln>
          <a:effectLst>
            <a:glow rad="228600">
              <a:schemeClr val="accent6">
                <a:satMod val="175000"/>
                <a:alpha val="40000"/>
              </a:schemeClr>
            </a:glow>
          </a:effectLst>
          <a:scene3d>
            <a:camera prst="isometricOffAxis1Right"/>
            <a:lightRig rig="threePt" dir="t"/>
          </a:scene3d>
        </p:spPr>
      </p:pic>
      <p:pic>
        <p:nvPicPr>
          <p:cNvPr id="24" name="Рисунок 23" descr="Ідеї на тему «Фізичні вправи» (7) | фізичні вправи, вправи, плоский живіт"/>
          <p:cNvPicPr/>
          <p:nvPr/>
        </p:nvPicPr>
        <p:blipFill>
          <a:blip r:embed="rId6">
            <a:extLst>
              <a:ext uri="{28A0092B-C50C-407E-A947-70E740481C1C}">
                <a14:useLocalDpi xmlns:a14="http://schemas.microsoft.com/office/drawing/2010/main" val="0"/>
              </a:ext>
            </a:extLst>
          </a:blip>
          <a:srcRect/>
          <a:stretch>
            <a:fillRect/>
          </a:stretch>
        </p:blipFill>
        <p:spPr bwMode="auto">
          <a:xfrm>
            <a:off x="147596" y="4844013"/>
            <a:ext cx="1483176" cy="1721994"/>
          </a:xfrm>
          <a:prstGeom prst="rect">
            <a:avLst/>
          </a:prstGeom>
          <a:noFill/>
          <a:ln>
            <a:noFill/>
          </a:ln>
          <a:effectLst>
            <a:glow rad="228600">
              <a:schemeClr val="accent3">
                <a:satMod val="175000"/>
                <a:alpha val="40000"/>
              </a:schemeClr>
            </a:glow>
          </a:effectLst>
          <a:scene3d>
            <a:camera prst="perspectiveContrastingRightFacing"/>
            <a:lightRig rig="threePt" dir="t"/>
          </a:scene3d>
        </p:spPr>
      </p:pic>
      <p:pic>
        <p:nvPicPr>
          <p:cNvPr id="25" name="Рисунок 24" descr="Ідеї на тему «Фізичні вправи» (7) | фізичні вправи, вправи, плоский живіт"/>
          <p:cNvPicPr/>
          <p:nvPr/>
        </p:nvPicPr>
        <p:blipFill>
          <a:blip r:embed="rId6">
            <a:extLst>
              <a:ext uri="{28A0092B-C50C-407E-A947-70E740481C1C}">
                <a14:useLocalDpi xmlns:a14="http://schemas.microsoft.com/office/drawing/2010/main" val="0"/>
              </a:ext>
            </a:extLst>
          </a:blip>
          <a:srcRect/>
          <a:stretch>
            <a:fillRect/>
          </a:stretch>
        </p:blipFill>
        <p:spPr bwMode="auto">
          <a:xfrm>
            <a:off x="10406997" y="4844013"/>
            <a:ext cx="1483176" cy="1721994"/>
          </a:xfrm>
          <a:prstGeom prst="rect">
            <a:avLst/>
          </a:prstGeom>
          <a:noFill/>
          <a:ln>
            <a:noFill/>
          </a:ln>
          <a:effectLst>
            <a:glow rad="228600">
              <a:schemeClr val="accent3">
                <a:satMod val="175000"/>
                <a:alpha val="40000"/>
              </a:schemeClr>
            </a:glow>
          </a:effectLst>
          <a:scene3d>
            <a:camera prst="perspectiveHeroicExtremeLeftFacing"/>
            <a:lightRig rig="threePt" dir="t"/>
          </a:scene3d>
        </p:spPr>
      </p:pic>
      <p:sp>
        <p:nvSpPr>
          <p:cNvPr id="26" name="Прямокутник 25"/>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019802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200" y="249518"/>
            <a:ext cx="11647055" cy="1400530"/>
          </a:xfrm>
          <a:solidFill>
            <a:schemeClr val="accent3"/>
          </a:solidFill>
        </p:spPr>
        <p:txBody>
          <a:bodyPr/>
          <a:lstStyle/>
          <a:p>
            <a:pPr algn="ctr"/>
            <a:r>
              <a:rPr lang="uk-UA" sz="3600" b="1" dirty="0" smtClean="0">
                <a:solidFill>
                  <a:srgbClr val="7030A0"/>
                </a:solidFill>
                <a:latin typeface="Times New Roman" panose="02020603050405020304" pitchFamily="18" charset="0"/>
                <a:cs typeface="Times New Roman" panose="02020603050405020304" pitchFamily="18" charset="0"/>
              </a:rPr>
              <a:t>ПУЛЬС ДЛЯ СХУДНЕННЯ І СПАЛЮВАННЯ ЖИРУ</a:t>
            </a:r>
            <a:br>
              <a:rPr lang="uk-UA" sz="3600" b="1" dirty="0" smtClean="0">
                <a:solidFill>
                  <a:srgbClr val="7030A0"/>
                </a:solidFill>
                <a:latin typeface="Times New Roman" panose="02020603050405020304" pitchFamily="18" charset="0"/>
                <a:cs typeface="Times New Roman" panose="02020603050405020304" pitchFamily="18" charset="0"/>
              </a:rPr>
            </a:br>
            <a:endParaRPr lang="uk-UA" sz="3600" b="1" dirty="0">
              <a:solidFill>
                <a:srgbClr val="7030A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1103312" y="2052918"/>
            <a:ext cx="10746943" cy="4195481"/>
          </a:xfrm>
          <a:solidFill>
            <a:schemeClr val="accent2"/>
          </a:solidFill>
        </p:spPr>
        <p:txBody>
          <a:bodyPr>
            <a:normAutofit fontScale="92500"/>
          </a:bodyPr>
          <a:lstStyle/>
          <a:p>
            <a:r>
              <a:rPr lang="uk-UA" sz="2200" dirty="0" smtClean="0">
                <a:solidFill>
                  <a:schemeClr val="bg1"/>
                </a:solidFill>
                <a:latin typeface="Times New Roman" panose="02020603050405020304" pitchFamily="18" charset="0"/>
                <a:cs typeface="Times New Roman" panose="02020603050405020304" pitchFamily="18" charset="0"/>
              </a:rPr>
              <a:t>Жироспалючою </a:t>
            </a:r>
            <a:r>
              <a:rPr lang="uk-UA" sz="2200" dirty="0">
                <a:solidFill>
                  <a:schemeClr val="bg1"/>
                </a:solidFill>
                <a:latin typeface="Times New Roman" panose="02020603050405020304" pitchFamily="18" charset="0"/>
                <a:cs typeface="Times New Roman" panose="02020603050405020304" pitchFamily="18" charset="0"/>
              </a:rPr>
              <a:t>зоною пульсу є значення 60-70% від максимальної частоти пульсу – тобто, 115-130 ударів для віку 30 років або 110-125 ударів для 40 років. Тренування при такому пульсі змушують організм покривати максимальну кількість калорій за рахунок жиру. Роль відіграє і те, що тренування в цій зоні можуть бути досить тривалими.</a:t>
            </a:r>
          </a:p>
          <a:p>
            <a:r>
              <a:rPr lang="uk-UA" sz="2200" dirty="0">
                <a:solidFill>
                  <a:schemeClr val="bg1"/>
                </a:solidFill>
                <a:latin typeface="Times New Roman" panose="02020603050405020304" pitchFamily="18" charset="0"/>
                <a:cs typeface="Times New Roman" panose="02020603050405020304" pitchFamily="18" charset="0"/>
              </a:rPr>
              <a:t>Наукові дослідження показали, що за 30 хвилин тренінгу в жироспалюючій зоні пульсу спалювались в середньому 146 калорій, 50% з яких припадало саме на жир. Також було визначено, що при тренуваннях на більшому або меншому пульсі організм працює інакше, покриваючи не більше 35-40% сумарних витрат енергії за рахунок вільних жирних кислот</a:t>
            </a:r>
            <a:r>
              <a:rPr lang="uk-UA" sz="2200" dirty="0" smtClean="0">
                <a:solidFill>
                  <a:schemeClr val="bg1"/>
                </a:solidFill>
                <a:latin typeface="Times New Roman" panose="02020603050405020304" pitchFamily="18" charset="0"/>
                <a:cs typeface="Times New Roman" panose="02020603050405020304" pitchFamily="18" charset="0"/>
              </a:rPr>
              <a:t>.</a:t>
            </a:r>
          </a:p>
          <a:p>
            <a:r>
              <a:rPr lang="uk-UA" sz="2200" dirty="0">
                <a:solidFill>
                  <a:schemeClr val="bg1"/>
                </a:solidFill>
                <a:latin typeface="Times New Roman" panose="02020603050405020304" pitchFamily="18" charset="0"/>
                <a:cs typeface="Times New Roman" panose="02020603050405020304" pitchFamily="18" charset="0"/>
              </a:rPr>
              <a:t>Перебуваючи в зоні 60-70% від </a:t>
            </a:r>
            <a:r>
              <a:rPr lang="uk-UA" sz="2200" dirty="0" smtClean="0">
                <a:solidFill>
                  <a:schemeClr val="bg1"/>
                </a:solidFill>
                <a:latin typeface="Times New Roman" panose="02020603050405020304" pitchFamily="18" charset="0"/>
                <a:cs typeface="Times New Roman" panose="02020603050405020304" pitchFamily="18" charset="0"/>
              </a:rPr>
              <a:t>МПП, ви </a:t>
            </a:r>
            <a:r>
              <a:rPr lang="uk-UA" sz="2200" dirty="0">
                <a:solidFill>
                  <a:schemeClr val="bg1"/>
                </a:solidFill>
                <a:latin typeface="Times New Roman" panose="02020603050405020304" pitchFamily="18" charset="0"/>
                <a:cs typeface="Times New Roman" panose="02020603050405020304" pitchFamily="18" charset="0"/>
              </a:rPr>
              <a:t>легко зможете тренуватися як мінімум 40-50 хвилин – оптимальний час для того, що організм витратив запаси глікогену і став використовувати саме жир як основне джерело енергії. Саме тому в більшості випадків досить повільного бігу.</a:t>
            </a:r>
          </a:p>
          <a:p>
            <a:endParaRPr lang="uk-UA" dirty="0"/>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342949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1157962" cy="1400530"/>
          </a:xfrm>
        </p:spPr>
        <p:txBody>
          <a:bodyPr/>
          <a:lstStyle/>
          <a:p>
            <a:pPr algn="ctr"/>
            <a:r>
              <a:rPr lang="ru-RU" sz="4000" b="1" dirty="0">
                <a:latin typeface="Times New Roman" panose="02020603050405020304" pitchFamily="18" charset="0"/>
                <a:cs typeface="Times New Roman" panose="02020603050405020304" pitchFamily="18" charset="0"/>
              </a:rPr>
              <a:t>Типи реакції на фізичне навантаження</a:t>
            </a:r>
            <a:r>
              <a:rPr lang="uk-UA" sz="4000" dirty="0">
                <a:latin typeface="Times New Roman" panose="02020603050405020304" pitchFamily="18" charset="0"/>
                <a:cs typeface="Times New Roman" panose="02020603050405020304" pitchFamily="18" charset="0"/>
              </a:rPr>
              <a:t/>
            </a:r>
            <a:br>
              <a:rPr lang="uk-UA" sz="4000" dirty="0">
                <a:latin typeface="Times New Roman" panose="02020603050405020304" pitchFamily="18" charset="0"/>
                <a:cs typeface="Times New Roman" panose="02020603050405020304" pitchFamily="18" charset="0"/>
              </a:rPr>
            </a:br>
            <a:endParaRPr lang="uk-UA" sz="4000"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73884" y="1291473"/>
            <a:ext cx="11502415" cy="4872086"/>
          </a:xfrm>
          <a:solidFill>
            <a:schemeClr val="accent1"/>
          </a:solidFill>
          <a:effectLst>
            <a:glow rad="228600">
              <a:schemeClr val="accent2">
                <a:satMod val="175000"/>
                <a:alpha val="40000"/>
              </a:schemeClr>
            </a:glow>
          </a:effectLst>
        </p:spPr>
        <p:txBody>
          <a:bodyPr/>
          <a:lstStyle/>
          <a:p>
            <a:r>
              <a:rPr lang="uk-UA" dirty="0">
                <a:solidFill>
                  <a:schemeClr val="bg1"/>
                </a:solidFill>
                <a:latin typeface="Times New Roman" panose="02020603050405020304" pitchFamily="18" charset="0"/>
                <a:cs typeface="Times New Roman" panose="02020603050405020304" pitchFamily="18" charset="0"/>
              </a:rPr>
              <a:t>За характером змін пульсу і АТ за схемою С</a:t>
            </a:r>
            <a:r>
              <a:rPr lang="uk-UA" dirty="0" smtClean="0">
                <a:solidFill>
                  <a:schemeClr val="bg1"/>
                </a:solidFill>
                <a:latin typeface="Times New Roman" panose="02020603050405020304" pitchFamily="18" charset="0"/>
                <a:cs typeface="Times New Roman" panose="02020603050405020304" pitchFamily="18" charset="0"/>
              </a:rPr>
              <a:t>.</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П.</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Лєтунова </a:t>
            </a:r>
            <a:r>
              <a:rPr lang="uk-UA" dirty="0">
                <a:solidFill>
                  <a:schemeClr val="bg1"/>
                </a:solidFill>
                <a:latin typeface="Times New Roman" panose="02020603050405020304" pitchFamily="18" charset="0"/>
                <a:cs typeface="Times New Roman" panose="02020603050405020304" pitchFamily="18" charset="0"/>
              </a:rPr>
              <a:t>розрізняють </a:t>
            </a:r>
            <a:r>
              <a:rPr lang="uk-UA" b="1" dirty="0">
                <a:solidFill>
                  <a:schemeClr val="bg1"/>
                </a:solidFill>
                <a:latin typeface="Times New Roman" panose="02020603050405020304" pitchFamily="18" charset="0"/>
                <a:cs typeface="Times New Roman" panose="02020603050405020304" pitchFamily="18" charset="0"/>
              </a:rPr>
              <a:t>п'ять </a:t>
            </a:r>
            <a:r>
              <a:rPr lang="uk-UA" dirty="0">
                <a:solidFill>
                  <a:schemeClr val="bg1"/>
                </a:solidFill>
                <a:latin typeface="Times New Roman" panose="02020603050405020304" pitchFamily="18" charset="0"/>
                <a:cs typeface="Times New Roman" panose="02020603050405020304" pitchFamily="18" charset="0"/>
              </a:rPr>
              <a:t>типів реакції серцево-судинної системи на функціональні проби з фізичним навантаженням: </a:t>
            </a:r>
            <a:endParaRPr lang="uk-UA" dirty="0" smtClean="0">
              <a:solidFill>
                <a:schemeClr val="bg1"/>
              </a:solidFill>
              <a:latin typeface="Times New Roman" panose="02020603050405020304" pitchFamily="18" charset="0"/>
              <a:cs typeface="Times New Roman" panose="02020603050405020304" pitchFamily="18" charset="0"/>
            </a:endParaRPr>
          </a:p>
          <a:p>
            <a:pPr marL="0" indent="0">
              <a:buNone/>
            </a:pPr>
            <a:endParaRPr lang="uk-UA" dirty="0">
              <a:solidFill>
                <a:schemeClr val="bg1"/>
              </a:solidFill>
              <a:latin typeface="Times New Roman" panose="02020603050405020304" pitchFamily="18" charset="0"/>
              <a:cs typeface="Times New Roman" panose="02020603050405020304" pitchFamily="18" charset="0"/>
            </a:endParaRPr>
          </a:p>
          <a:p>
            <a:pPr lvl="0"/>
            <a:r>
              <a:rPr lang="uk-UA" b="1" dirty="0" smtClean="0">
                <a:solidFill>
                  <a:srgbClr val="FFFF00"/>
                </a:solidFill>
                <a:latin typeface="Times New Roman" panose="02020603050405020304" pitchFamily="18" charset="0"/>
                <a:cs typeface="Times New Roman" panose="02020603050405020304" pitchFamily="18" charset="0"/>
              </a:rPr>
              <a:t>Нормотензивний </a:t>
            </a:r>
            <a:r>
              <a:rPr lang="uk-UA" b="1" dirty="0">
                <a:solidFill>
                  <a:srgbClr val="FFFF00"/>
                </a:solidFill>
                <a:latin typeface="Times New Roman" panose="02020603050405020304" pitchFamily="18" charset="0"/>
                <a:cs typeface="Times New Roman" panose="02020603050405020304" pitchFamily="18" charset="0"/>
              </a:rPr>
              <a:t>тип реакції</a:t>
            </a:r>
          </a:p>
          <a:p>
            <a:pPr lvl="0"/>
            <a:r>
              <a:rPr lang="uk-UA" b="1" dirty="0">
                <a:solidFill>
                  <a:srgbClr val="FFFF00"/>
                </a:solidFill>
                <a:latin typeface="Times New Roman" panose="02020603050405020304" pitchFamily="18" charset="0"/>
                <a:cs typeface="Times New Roman" panose="02020603050405020304" pitchFamily="18" charset="0"/>
              </a:rPr>
              <a:t>Гіпотензивни тип реакції</a:t>
            </a:r>
          </a:p>
          <a:p>
            <a:pPr lvl="0"/>
            <a:r>
              <a:rPr lang="uk-UA" b="1" dirty="0">
                <a:solidFill>
                  <a:srgbClr val="FFFF00"/>
                </a:solidFill>
                <a:latin typeface="Times New Roman" panose="02020603050405020304" pitchFamily="18" charset="0"/>
                <a:cs typeface="Times New Roman" panose="02020603050405020304" pitchFamily="18" charset="0"/>
              </a:rPr>
              <a:t>Гіпертензивний тип реакції</a:t>
            </a:r>
          </a:p>
          <a:p>
            <a:pPr lvl="0"/>
            <a:r>
              <a:rPr lang="uk-UA" b="1" dirty="0">
                <a:solidFill>
                  <a:srgbClr val="FFFF00"/>
                </a:solidFill>
                <a:latin typeface="Times New Roman" panose="02020603050405020304" pitchFamily="18" charset="0"/>
                <a:cs typeface="Times New Roman" panose="02020603050405020304" pitchFamily="18" charset="0"/>
              </a:rPr>
              <a:t>Дистензивнийтип реакції</a:t>
            </a:r>
          </a:p>
          <a:p>
            <a:pPr lvl="0"/>
            <a:r>
              <a:rPr lang="uk-UA" b="1" dirty="0">
                <a:solidFill>
                  <a:srgbClr val="FFFF00"/>
                </a:solidFill>
                <a:latin typeface="Times New Roman" panose="02020603050405020304" pitchFamily="18" charset="0"/>
                <a:cs typeface="Times New Roman" panose="02020603050405020304" pitchFamily="18" charset="0"/>
              </a:rPr>
              <a:t>Східчастий тип реакції</a:t>
            </a:r>
          </a:p>
          <a:p>
            <a:endParaRPr lang="uk-UA" dirty="0"/>
          </a:p>
        </p:txBody>
      </p:sp>
      <p:graphicFrame>
        <p:nvGraphicFramePr>
          <p:cNvPr id="6" name="Таблиця 5"/>
          <p:cNvGraphicFramePr>
            <a:graphicFrameLocks noGrp="1"/>
          </p:cNvGraphicFramePr>
          <p:nvPr>
            <p:extLst>
              <p:ext uri="{D42A27DB-BD31-4B8C-83A1-F6EECF244321}">
                <p14:modId xmlns:p14="http://schemas.microsoft.com/office/powerpoint/2010/main" val="2827393083"/>
              </p:ext>
            </p:extLst>
          </p:nvPr>
        </p:nvGraphicFramePr>
        <p:xfrm>
          <a:off x="4732256" y="2548862"/>
          <a:ext cx="6873274" cy="2202249"/>
        </p:xfrm>
        <a:graphic>
          <a:graphicData uri="http://schemas.openxmlformats.org/drawingml/2006/table">
            <a:tbl>
              <a:tblPr>
                <a:tableStyleId>{5C22544A-7EE6-4342-B048-85BDC9FD1C3A}</a:tableStyleId>
              </a:tblPr>
              <a:tblGrid>
                <a:gridCol w="1603224">
                  <a:extLst>
                    <a:ext uri="{9D8B030D-6E8A-4147-A177-3AD203B41FA5}">
                      <a16:colId xmlns:a16="http://schemas.microsoft.com/office/drawing/2014/main" val="1498918705"/>
                    </a:ext>
                  </a:extLst>
                </a:gridCol>
                <a:gridCol w="1840163">
                  <a:extLst>
                    <a:ext uri="{9D8B030D-6E8A-4147-A177-3AD203B41FA5}">
                      <a16:colId xmlns:a16="http://schemas.microsoft.com/office/drawing/2014/main" val="3723770377"/>
                    </a:ext>
                  </a:extLst>
                </a:gridCol>
                <a:gridCol w="1800336">
                  <a:extLst>
                    <a:ext uri="{9D8B030D-6E8A-4147-A177-3AD203B41FA5}">
                      <a16:colId xmlns:a16="http://schemas.microsoft.com/office/drawing/2014/main" val="1332177507"/>
                    </a:ext>
                  </a:extLst>
                </a:gridCol>
                <a:gridCol w="1629551">
                  <a:extLst>
                    <a:ext uri="{9D8B030D-6E8A-4147-A177-3AD203B41FA5}">
                      <a16:colId xmlns:a16="http://schemas.microsoft.com/office/drawing/2014/main" val="2182082387"/>
                    </a:ext>
                  </a:extLst>
                </a:gridCol>
              </a:tblGrid>
              <a:tr h="403329">
                <a:tc>
                  <a:txBody>
                    <a:bodyPr/>
                    <a:lstStyle/>
                    <a:p>
                      <a:pPr algn="ctr">
                        <a:lnSpc>
                          <a:spcPct val="150000"/>
                        </a:lnSpc>
                        <a:spcAft>
                          <a:spcPts val="0"/>
                        </a:spcAft>
                      </a:pPr>
                      <a:r>
                        <a:rPr lang="uk-UA" sz="1400" kern="50" dirty="0">
                          <a:effectLst/>
                        </a:rPr>
                        <a:t>Тип реакції</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nchor="ctr">
                    <a:solidFill>
                      <a:schemeClr val="accent3"/>
                    </a:solidFill>
                  </a:tcPr>
                </a:tc>
                <a:tc>
                  <a:txBody>
                    <a:bodyPr/>
                    <a:lstStyle/>
                    <a:p>
                      <a:pPr algn="ctr">
                        <a:lnSpc>
                          <a:spcPct val="150000"/>
                        </a:lnSpc>
                        <a:spcAft>
                          <a:spcPts val="0"/>
                        </a:spcAft>
                      </a:pPr>
                      <a:r>
                        <a:rPr lang="uk-UA" sz="1400" kern="50" dirty="0">
                          <a:effectLst/>
                        </a:rPr>
                        <a:t>Δ СТ, мм.рт.ст.</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nchor="ctr">
                    <a:solidFill>
                      <a:schemeClr val="accent3"/>
                    </a:solidFill>
                  </a:tcPr>
                </a:tc>
                <a:tc>
                  <a:txBody>
                    <a:bodyPr/>
                    <a:lstStyle/>
                    <a:p>
                      <a:pPr algn="ctr">
                        <a:lnSpc>
                          <a:spcPct val="150000"/>
                        </a:lnSpc>
                        <a:spcAft>
                          <a:spcPts val="0"/>
                        </a:spcAft>
                      </a:pPr>
                      <a:r>
                        <a:rPr lang="uk-UA" sz="1400" kern="50" dirty="0">
                          <a:effectLst/>
                        </a:rPr>
                        <a:t>Δ ДТ, мм.рт.ст.</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nchor="ctr">
                    <a:solidFill>
                      <a:schemeClr val="accent3"/>
                    </a:solidFill>
                  </a:tcPr>
                </a:tc>
                <a:tc>
                  <a:txBody>
                    <a:bodyPr/>
                    <a:lstStyle/>
                    <a:p>
                      <a:pPr algn="ctr">
                        <a:lnSpc>
                          <a:spcPct val="150000"/>
                        </a:lnSpc>
                        <a:spcAft>
                          <a:spcPts val="0"/>
                        </a:spcAft>
                      </a:pPr>
                      <a:r>
                        <a:rPr lang="uk-UA" sz="1400" kern="50" dirty="0">
                          <a:effectLst/>
                        </a:rPr>
                        <a:t>Δ ЧП,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nchor="ctr">
                    <a:solidFill>
                      <a:schemeClr val="accent3"/>
                    </a:solidFill>
                  </a:tcPr>
                </a:tc>
                <a:extLst>
                  <a:ext uri="{0D108BD9-81ED-4DB2-BD59-A6C34878D82A}">
                    <a16:rowId xmlns:a16="http://schemas.microsoft.com/office/drawing/2014/main" val="1839109107"/>
                  </a:ext>
                </a:extLst>
              </a:tr>
              <a:tr h="359784">
                <a:tc>
                  <a:txBody>
                    <a:bodyPr/>
                    <a:lstStyle/>
                    <a:p>
                      <a:pPr algn="ctr">
                        <a:lnSpc>
                          <a:spcPct val="150000"/>
                        </a:lnSpc>
                        <a:spcAft>
                          <a:spcPts val="0"/>
                        </a:spcAft>
                      </a:pPr>
                      <a:r>
                        <a:rPr lang="uk-UA" sz="1400" kern="50" dirty="0">
                          <a:effectLst/>
                        </a:rPr>
                        <a:t>Нормотензивна</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+15 ... +45</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-40 ... +15</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  +50 ... +100</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extLst>
                  <a:ext uri="{0D108BD9-81ED-4DB2-BD59-A6C34878D82A}">
                    <a16:rowId xmlns:a16="http://schemas.microsoft.com/office/drawing/2014/main" val="3186438983"/>
                  </a:ext>
                </a:extLst>
              </a:tr>
              <a:tr h="359784">
                <a:tc>
                  <a:txBody>
                    <a:bodyPr/>
                    <a:lstStyle/>
                    <a:p>
                      <a:pPr algn="ctr">
                        <a:lnSpc>
                          <a:spcPct val="150000"/>
                        </a:lnSpc>
                        <a:spcAft>
                          <a:spcPts val="0"/>
                        </a:spcAft>
                      </a:pPr>
                      <a:r>
                        <a:rPr lang="uk-UA" sz="1400" kern="50" dirty="0">
                          <a:effectLst/>
                        </a:rPr>
                        <a:t>Гіпотензивна</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  +5 ... +10</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-10 ... +10</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+100 ... +150</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extLst>
                  <a:ext uri="{0D108BD9-81ED-4DB2-BD59-A6C34878D82A}">
                    <a16:rowId xmlns:a16="http://schemas.microsoft.com/office/drawing/2014/main" val="2591207595"/>
                  </a:ext>
                </a:extLst>
              </a:tr>
              <a:tr h="359784">
                <a:tc>
                  <a:txBody>
                    <a:bodyPr/>
                    <a:lstStyle/>
                    <a:p>
                      <a:pPr algn="ctr">
                        <a:lnSpc>
                          <a:spcPct val="150000"/>
                        </a:lnSpc>
                        <a:spcAft>
                          <a:spcPts val="0"/>
                        </a:spcAft>
                      </a:pPr>
                      <a:r>
                        <a:rPr lang="uk-UA" sz="1400" kern="50" dirty="0" err="1">
                          <a:effectLst/>
                        </a:rPr>
                        <a:t>Гіпертензивна</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a:effectLst/>
                        </a:rPr>
                        <a:t>+50 ... +80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dirty="0">
                          <a:effectLst/>
                        </a:rPr>
                        <a:t>+20 ... +45</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a:txBody>
                    <a:bodyPr/>
                    <a:lstStyle/>
                    <a:p>
                      <a:pPr algn="ctr">
                        <a:lnSpc>
                          <a:spcPct val="150000"/>
                        </a:lnSpc>
                        <a:spcAft>
                          <a:spcPts val="0"/>
                        </a:spcAft>
                      </a:pPr>
                      <a:r>
                        <a:rPr lang="uk-UA" sz="1400" kern="50">
                          <a:effectLst/>
                        </a:rPr>
                        <a:t>+100 ... +150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extLst>
                  <a:ext uri="{0D108BD9-81ED-4DB2-BD59-A6C34878D82A}">
                    <a16:rowId xmlns:a16="http://schemas.microsoft.com/office/drawing/2014/main" val="2281448942"/>
                  </a:ext>
                </a:extLst>
              </a:tr>
              <a:tr h="359784">
                <a:tc>
                  <a:txBody>
                    <a:bodyPr/>
                    <a:lstStyle/>
                    <a:p>
                      <a:pPr algn="ctr">
                        <a:lnSpc>
                          <a:spcPct val="150000"/>
                        </a:lnSpc>
                        <a:spcAft>
                          <a:spcPts val="0"/>
                        </a:spcAft>
                      </a:pPr>
                      <a:r>
                        <a:rPr lang="uk-UA" sz="1400" kern="50">
                          <a:effectLst/>
                        </a:rPr>
                        <a:t>Дистензивна</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gridSpan="3">
                  <a:txBody>
                    <a:bodyPr/>
                    <a:lstStyle/>
                    <a:p>
                      <a:pPr algn="ctr">
                        <a:lnSpc>
                          <a:spcPct val="150000"/>
                        </a:lnSpc>
                        <a:spcAft>
                          <a:spcPts val="0"/>
                        </a:spcAft>
                      </a:pPr>
                      <a:r>
                        <a:rPr lang="uk-UA" sz="1400" kern="50" dirty="0">
                          <a:effectLst/>
                        </a:rPr>
                        <a:t>Феномен нескінченного тона</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996018369"/>
                  </a:ext>
                </a:extLst>
              </a:tr>
              <a:tr h="359784">
                <a:tc>
                  <a:txBody>
                    <a:bodyPr/>
                    <a:lstStyle/>
                    <a:p>
                      <a:pPr algn="ctr">
                        <a:lnSpc>
                          <a:spcPct val="150000"/>
                        </a:lnSpc>
                        <a:spcAft>
                          <a:spcPts val="0"/>
                        </a:spcAft>
                      </a:pPr>
                      <a:r>
                        <a:rPr lang="uk-UA" sz="1400" kern="50">
                          <a:effectLst/>
                        </a:rPr>
                        <a:t>Ступінчаcта</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gridSpan="3">
                  <a:txBody>
                    <a:bodyPr/>
                    <a:lstStyle/>
                    <a:p>
                      <a:pPr algn="ctr">
                        <a:lnSpc>
                          <a:spcPct val="150000"/>
                        </a:lnSpc>
                        <a:spcAft>
                          <a:spcPts val="0"/>
                        </a:spcAft>
                      </a:pPr>
                      <a:r>
                        <a:rPr lang="uk-UA" sz="1400" kern="50" dirty="0">
                          <a:effectLst/>
                        </a:rPr>
                        <a:t>СТ на 1-й хв реституції нижче, чим на II-й чи III-й</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405" marR="68580" marT="0" marB="0">
                    <a:solidFill>
                      <a:schemeClr val="accent3"/>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609482914"/>
                  </a:ext>
                </a:extLst>
              </a:tr>
            </a:tbl>
          </a:graphicData>
        </a:graphic>
      </p:graphicFrame>
      <p:sp>
        <p:nvSpPr>
          <p:cNvPr id="5" name="Прямокутник 4"/>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4237422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latin typeface="Times New Roman" panose="02020603050405020304" pitchFamily="18" charset="0"/>
                <a:cs typeface="Times New Roman" panose="02020603050405020304" pitchFamily="18" charset="0"/>
              </a:rPr>
              <a:t>ПРОБА ЛЕТУНОВА</a:t>
            </a:r>
            <a:endParaRPr lang="uk-UA"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720435" y="1699492"/>
            <a:ext cx="10991273" cy="4548908"/>
          </a:xfrm>
          <a:solidFill>
            <a:schemeClr val="accent4">
              <a:lumMod val="75000"/>
            </a:schemeClr>
          </a:solidFill>
        </p:spPr>
        <p:txBody>
          <a:bodyPr>
            <a:normAutofit/>
          </a:bodyPr>
          <a:lstStyle/>
          <a:p>
            <a:r>
              <a:rPr lang="uk-UA" dirty="0">
                <a:solidFill>
                  <a:schemeClr val="bg1"/>
                </a:solidFill>
                <a:latin typeface="Times New Roman" panose="02020603050405020304" pitchFamily="18" charset="0"/>
                <a:cs typeface="Times New Roman" panose="02020603050405020304" pitchFamily="18" charset="0"/>
              </a:rPr>
              <a:t>Проба складається з 3-х послідовних різноманітних навантажень, які чергуються з інтервалами відпочинку.</a:t>
            </a:r>
          </a:p>
          <a:p>
            <a:r>
              <a:rPr lang="uk-UA" dirty="0" smtClean="0">
                <a:solidFill>
                  <a:schemeClr val="bg1"/>
                </a:solidFill>
                <a:latin typeface="Times New Roman" panose="02020603050405020304" pitchFamily="18" charset="0"/>
                <a:cs typeface="Times New Roman" panose="02020603050405020304" pitchFamily="18" charset="0"/>
              </a:rPr>
              <a:t>І  </a:t>
            </a:r>
            <a:r>
              <a:rPr lang="uk-UA" dirty="0">
                <a:solidFill>
                  <a:schemeClr val="bg1"/>
                </a:solidFill>
                <a:latin typeface="Times New Roman" panose="02020603050405020304" pitchFamily="18" charset="0"/>
                <a:cs typeface="Times New Roman" panose="02020603050405020304" pitchFamily="18" charset="0"/>
              </a:rPr>
              <a:t>– 20 присідань (використовується як </a:t>
            </a:r>
            <a:r>
              <a:rPr lang="uk-UA" b="1" dirty="0" smtClean="0">
                <a:solidFill>
                  <a:schemeClr val="bg1"/>
                </a:solidFill>
                <a:latin typeface="Times New Roman" panose="02020603050405020304" pitchFamily="18" charset="0"/>
                <a:cs typeface="Times New Roman" panose="02020603050405020304" pitchFamily="18" charset="0"/>
              </a:rPr>
              <a:t>розминка</a:t>
            </a:r>
            <a:r>
              <a:rPr lang="uk-UA" dirty="0" smtClean="0">
                <a:solidFill>
                  <a:schemeClr val="bg1"/>
                </a:solidFill>
                <a:latin typeface="Times New Roman" panose="02020603050405020304" pitchFamily="18" charset="0"/>
                <a:cs typeface="Times New Roman" panose="02020603050405020304" pitchFamily="18" charset="0"/>
              </a:rPr>
              <a:t>) Проба Мартине</a:t>
            </a:r>
            <a:endParaRPr lang="uk-UA" dirty="0">
              <a:solidFill>
                <a:schemeClr val="bg1"/>
              </a:solidFill>
              <a:latin typeface="Times New Roman" panose="02020603050405020304" pitchFamily="18" charset="0"/>
              <a:cs typeface="Times New Roman" panose="02020603050405020304"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ІІ </a:t>
            </a:r>
            <a:r>
              <a:rPr lang="uk-UA" dirty="0">
                <a:solidFill>
                  <a:schemeClr val="bg1"/>
                </a:solidFill>
                <a:latin typeface="Times New Roman" panose="02020603050405020304" pitchFamily="18" charset="0"/>
                <a:cs typeface="Times New Roman" panose="02020603050405020304" pitchFamily="18" charset="0"/>
              </a:rPr>
              <a:t>– біг на місці протягом 15 сек. з максимальною </a:t>
            </a:r>
            <a:r>
              <a:rPr lang="uk-UA" dirty="0" smtClean="0">
                <a:solidFill>
                  <a:schemeClr val="bg1"/>
                </a:solidFill>
                <a:latin typeface="Times New Roman" panose="02020603050405020304" pitchFamily="18" charset="0"/>
                <a:cs typeface="Times New Roman" panose="02020603050405020304" pitchFamily="18" charset="0"/>
              </a:rPr>
              <a:t>інтенсивністю</a:t>
            </a:r>
            <a:r>
              <a:rPr lang="en-US" dirty="0" smtClean="0">
                <a:solidFill>
                  <a:schemeClr val="bg1"/>
                </a:solidFill>
                <a:latin typeface="Times New Roman" panose="02020603050405020304" pitchFamily="18" charset="0"/>
                <a:cs typeface="Times New Roman" panose="02020603050405020304" pitchFamily="18" charset="0"/>
              </a:rPr>
              <a:t> </a:t>
            </a:r>
            <a:r>
              <a:rPr lang="uk-UA" dirty="0" smtClean="0">
                <a:solidFill>
                  <a:schemeClr val="bg1"/>
                </a:solidFill>
                <a:latin typeface="Times New Roman" panose="02020603050405020304" pitchFamily="18" charset="0"/>
                <a:cs typeface="Times New Roman" panose="02020603050405020304" pitchFamily="18" charset="0"/>
              </a:rPr>
              <a:t>м- </a:t>
            </a:r>
            <a:r>
              <a:rPr lang="uk-UA" dirty="0">
                <a:solidFill>
                  <a:schemeClr val="bg1"/>
                </a:solidFill>
                <a:latin typeface="Times New Roman" panose="02020603050405020304" pitchFamily="18" charset="0"/>
                <a:cs typeface="Times New Roman" panose="02020603050405020304" pitchFamily="18" charset="0"/>
              </a:rPr>
              <a:t>(навантаження на </a:t>
            </a:r>
            <a:r>
              <a:rPr lang="uk-UA" b="1" dirty="0">
                <a:solidFill>
                  <a:schemeClr val="bg1"/>
                </a:solidFill>
                <a:latin typeface="Times New Roman" panose="02020603050405020304" pitchFamily="18" charset="0"/>
                <a:cs typeface="Times New Roman" panose="02020603050405020304" pitchFamily="18" charset="0"/>
              </a:rPr>
              <a:t>швидкість</a:t>
            </a:r>
            <a:r>
              <a:rPr lang="uk-UA" dirty="0" smtClean="0">
                <a:solidFill>
                  <a:schemeClr val="bg1"/>
                </a:solidFill>
                <a:latin typeface="Times New Roman" panose="02020603050405020304" pitchFamily="18" charset="0"/>
                <a:cs typeface="Times New Roman" panose="02020603050405020304" pitchFamily="18" charset="0"/>
              </a:rPr>
              <a:t>) </a:t>
            </a:r>
            <a:r>
              <a:rPr lang="uk-UA" sz="1800" dirty="0" smtClean="0">
                <a:solidFill>
                  <a:schemeClr val="bg1"/>
                </a:solidFill>
                <a:latin typeface="Times New Roman" pitchFamily="18" charset="0"/>
                <a:cs typeface="Times New Roman" pitchFamily="18" charset="0"/>
              </a:rPr>
              <a:t>Проба Серкіна-Іоніної</a:t>
            </a:r>
            <a:endParaRPr lang="uk-UA" sz="1800" dirty="0">
              <a:solidFill>
                <a:schemeClr val="bg1"/>
              </a:solidFill>
              <a:latin typeface="Times New Roman" pitchFamily="18" charset="0"/>
              <a:cs typeface="Times New Roman" pitchFamily="18" charset="0"/>
            </a:endParaRPr>
          </a:p>
          <a:p>
            <a:r>
              <a:rPr lang="uk-UA" dirty="0" smtClean="0">
                <a:solidFill>
                  <a:schemeClr val="bg1"/>
                </a:solidFill>
                <a:latin typeface="Times New Roman" panose="02020603050405020304" pitchFamily="18" charset="0"/>
                <a:cs typeface="Times New Roman" panose="02020603050405020304" pitchFamily="18" charset="0"/>
              </a:rPr>
              <a:t>ІІІ </a:t>
            </a:r>
            <a:r>
              <a:rPr lang="uk-UA" dirty="0">
                <a:solidFill>
                  <a:schemeClr val="bg1"/>
                </a:solidFill>
                <a:latin typeface="Times New Roman" panose="02020603050405020304" pitchFamily="18" charset="0"/>
                <a:cs typeface="Times New Roman" panose="02020603050405020304" pitchFamily="18" charset="0"/>
              </a:rPr>
              <a:t>– біг на місці протягом </a:t>
            </a:r>
            <a:r>
              <a:rPr lang="uk-UA" dirty="0" smtClean="0">
                <a:solidFill>
                  <a:schemeClr val="bg1"/>
                </a:solidFill>
                <a:latin typeface="Times New Roman" panose="02020603050405020304" pitchFamily="18" charset="0"/>
                <a:cs typeface="Times New Roman" panose="02020603050405020304" pitchFamily="18" charset="0"/>
              </a:rPr>
              <a:t>3-хв.– ч; 2хв.-ж; </a:t>
            </a:r>
            <a:r>
              <a:rPr lang="uk-UA" dirty="0">
                <a:solidFill>
                  <a:schemeClr val="bg1"/>
                </a:solidFill>
                <a:latin typeface="Times New Roman" panose="02020603050405020304" pitchFamily="18" charset="0"/>
                <a:cs typeface="Times New Roman" panose="02020603050405020304" pitchFamily="18" charset="0"/>
              </a:rPr>
              <a:t>в темпі 180 кроків за 1 хв. (навантаження на </a:t>
            </a:r>
            <a:r>
              <a:rPr lang="uk-UA" b="1" dirty="0">
                <a:solidFill>
                  <a:schemeClr val="bg1"/>
                </a:solidFill>
                <a:latin typeface="Times New Roman" panose="02020603050405020304" pitchFamily="18" charset="0"/>
                <a:cs typeface="Times New Roman" panose="02020603050405020304" pitchFamily="18" charset="0"/>
              </a:rPr>
              <a:t>витривалість</a:t>
            </a:r>
            <a:r>
              <a:rPr lang="uk-UA" dirty="0" smtClean="0">
                <a:solidFill>
                  <a:schemeClr val="bg1"/>
                </a:solidFill>
                <a:latin typeface="Times New Roman" panose="02020603050405020304" pitchFamily="18" charset="0"/>
                <a:cs typeface="Times New Roman" panose="02020603050405020304" pitchFamily="18" charset="0"/>
              </a:rPr>
              <a:t>) Проба Котова-Дешина</a:t>
            </a:r>
            <a:endParaRPr lang="uk-UA" dirty="0">
              <a:solidFill>
                <a:schemeClr val="bg1"/>
              </a:solidFill>
              <a:latin typeface="Times New Roman" pitchFamily="18" charset="0"/>
              <a:cs typeface="Times New Roman" pitchFamily="18" charset="0"/>
            </a:endParaRPr>
          </a:p>
          <a:p>
            <a:r>
              <a:rPr lang="uk-UA" dirty="0">
                <a:solidFill>
                  <a:schemeClr val="bg1"/>
                </a:solidFill>
                <a:latin typeface="Times New Roman" pitchFamily="18" charset="0"/>
                <a:cs typeface="Times New Roman" pitchFamily="18" charset="0"/>
              </a:rPr>
              <a:t>Тривалість відпочинку після першого навантаження, протягом якого вимірюють ЧСС та АТ, становить 2 хв., після другого – 4 хв. і після третього - 5 хв.</a:t>
            </a:r>
          </a:p>
          <a:p>
            <a:r>
              <a:rPr lang="uk-UA" dirty="0">
                <a:solidFill>
                  <a:schemeClr val="bg1"/>
                </a:solidFill>
                <a:latin typeface="Times New Roman" pitchFamily="18" charset="0"/>
                <a:cs typeface="Times New Roman" pitchFamily="18" charset="0"/>
              </a:rPr>
              <a:t>Таким чином, дана функціональна проба дозволяє оцінити пристосування організму до фізичних навантажень різноманітного характеру і різноманітної інтенсивності.</a:t>
            </a:r>
          </a:p>
          <a:p>
            <a:endParaRPr lang="uk-UA" dirty="0"/>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6281685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latin typeface="Times New Roman" panose="02020603050405020304" pitchFamily="18" charset="0"/>
                <a:cs typeface="Times New Roman" panose="02020603050405020304" pitchFamily="18" charset="0"/>
              </a:rPr>
              <a:t>Нормотензивний тип реакції</a:t>
            </a:r>
            <a:endParaRPr lang="uk-UA"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720435" y="1699492"/>
            <a:ext cx="10991273" cy="4548908"/>
          </a:xfrm>
        </p:spPr>
        <p:txBody>
          <a:bodyPr>
            <a:normAutofit/>
          </a:bodyPr>
          <a:lstStyle/>
          <a:p>
            <a:pPr algn="just"/>
            <a:r>
              <a:rPr lang="uk-UA" dirty="0">
                <a:latin typeface="Times New Roman" panose="02020603050405020304" pitchFamily="18" charset="0"/>
                <a:cs typeface="Times New Roman" panose="02020603050405020304" pitchFamily="18" charset="0"/>
              </a:rPr>
              <a:t>Реакція вважається нормотензивною, якщо після проби помірно частішає пульс, помірно підвищується максимально і помірно знижується (або залишається незмінним) мінімальний АТ, збільшується пульсовий тиск, і всі показники незабаром відновлюються до вихідного рівня (при 20 присідання - час реституції до 3-х хвилин, після 15-секундного бігу - до 4-х хвилин, після 3- хвилинного бігу - до 5 хвилин). Така реакція свідчить про те, що збільшення хвилинного об'єму крові при м'язовому навантаженні відбувалося як внаслідок почастішання серцевих скорочень, так і внаслідок збільшення систолічного викиду крові. Помірний підйом максимального тиску, що відображає посилення систоли лівого шлуночка, збільшення пульсового тиску в нормальних межах, що відображає збільшення систолічного об'єму крові, деяке зниження мінімального тиску, що відображає зменшення тонусу артеріол, що сприяє кращому доступу крові на периферію, короткий відновлювальний період - все це вказує на достатній рівень регуляторних механізмів всіх ланок системи кровообігу, які забезпечують раціональне пристосування його до фізичного навантаження.</a:t>
            </a: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7123353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a:latin typeface="Times New Roman" panose="02020603050405020304" pitchFamily="18" charset="0"/>
                <a:cs typeface="Times New Roman" panose="02020603050405020304" pitchFamily="18" charset="0"/>
              </a:rPr>
              <a:t>Гіпотензивний тип реакції</a:t>
            </a:r>
          </a:p>
        </p:txBody>
      </p:sp>
      <p:sp>
        <p:nvSpPr>
          <p:cNvPr id="3" name="Місце для вмісту 2"/>
          <p:cNvSpPr>
            <a:spLocks noGrp="1"/>
          </p:cNvSpPr>
          <p:nvPr>
            <p:ph idx="1"/>
          </p:nvPr>
        </p:nvSpPr>
        <p:spPr>
          <a:xfrm>
            <a:off x="720435" y="1699492"/>
            <a:ext cx="10991273" cy="4548908"/>
          </a:xfrm>
        </p:spPr>
        <p:txBody>
          <a:bodyPr>
            <a:normAutofit/>
          </a:bodyPr>
          <a:lstStyle/>
          <a:p>
            <a:pPr algn="just"/>
            <a:r>
              <a:rPr lang="uk-UA" dirty="0">
                <a:latin typeface="Times New Roman" panose="02020603050405020304" pitchFamily="18" charset="0"/>
                <a:cs typeface="Times New Roman" panose="02020603050405020304" pitchFamily="18" charset="0"/>
              </a:rPr>
              <a:t>Гіпотензивний тип реакції характеризується слабо вираженим приростом пульсового тиску у відповідь на навантаження при різко вираженому збільшенні ЧСС. Максимальний тиск збільшується незначно, іноді не змінюється або навіть знижується. Мінімальний тиск звичайно не змінюється, або несуттєво підвищується. Відновлювальний період при цьому типі реакції значно подовжується. Така реакція вважається несприятливою. Вона свідчить про те, що підвищення функції кровообігу, обумовлене фізичним навантаженням, забезпечується не збільшенням ударного об'єму, а різким збільшенням частоти серцевих скорочень. Дана реакція є відображенням функціональної неповноцінністі серця і регулюючих його діяльність механізмів. Гіпотензивний тип реакції спостерігається після важких інфекційних захворювань, міокардитах, у спортсменів при перетренованості. Така реакція характерна для школярів, які відчувають "руховий" голод, які страждають на вегетосудинну дистонію, які мають гіпоеволютівну форму серця.</a:t>
            </a: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2978893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latin typeface="Times New Roman" panose="02020603050405020304" pitchFamily="18" charset="0"/>
                <a:cs typeface="Times New Roman" panose="02020603050405020304" pitchFamily="18" charset="0"/>
              </a:rPr>
              <a:t>Гіпертензивний тип реакції</a:t>
            </a:r>
            <a:endParaRPr lang="uk-UA"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720435" y="1699492"/>
            <a:ext cx="10991273" cy="4548908"/>
          </a:xfrm>
        </p:spPr>
        <p:txBody>
          <a:bodyPr>
            <a:normAutofit/>
          </a:bodyPr>
          <a:lstStyle/>
          <a:p>
            <a:pPr algn="just"/>
            <a:r>
              <a:rPr lang="uk-UA" dirty="0">
                <a:latin typeface="Times New Roman" panose="02020603050405020304" pitchFamily="18" charset="0"/>
                <a:cs typeface="Times New Roman" panose="02020603050405020304" pitchFamily="18" charset="0"/>
              </a:rPr>
              <a:t>Гіпертензивний тип реакції характеризується неадекватним підйомом максимального і мінімального артеріального тиску у відповідь на фізичне навантаження. Систолічний тиск може підвищуватися до 200 мм рт.ст. і вище, діастолічний - до 90 мм рт.ст. и більше. При цьому типі реакції спостерігається і більш висока реакція пульсу з уповільненим його відновленням до вихідного рівня. Такий тип реакції характерний для осіб, які страждають на атеросклероз, есенціальною гіпертензією або схильних до пресорних реакцій на стрес-вплив. Гіпертензивний тип реакції може також зустрічатися при вираженому фізичному перенапруженні або перевтомі. </a:t>
            </a: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1695713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latin typeface="Times New Roman" panose="02020603050405020304" pitchFamily="18" charset="0"/>
                <a:cs typeface="Times New Roman" panose="02020603050405020304" pitchFamily="18" charset="0"/>
              </a:rPr>
              <a:t>Дистензивний тип реакції</a:t>
            </a:r>
            <a:endParaRPr lang="uk-UA"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43345" y="1579418"/>
            <a:ext cx="11462328" cy="4922982"/>
          </a:xfrm>
        </p:spPr>
        <p:txBody>
          <a:bodyPr>
            <a:normAutofit fontScale="92500" lnSpcReduction="20000"/>
          </a:bodyPr>
          <a:lstStyle/>
          <a:p>
            <a:r>
              <a:rPr lang="uk-UA" b="1" i="1" dirty="0">
                <a:latin typeface="Times New Roman" panose="02020603050405020304" pitchFamily="18" charset="0"/>
                <a:cs typeface="Times New Roman" panose="02020603050405020304" pitchFamily="18" charset="0"/>
              </a:rPr>
              <a:t>Дистензивний тип реакції</a:t>
            </a:r>
            <a:r>
              <a:rPr lang="uk-UA" dirty="0">
                <a:latin typeface="Times New Roman" panose="02020603050405020304" pitchFamily="18" charset="0"/>
                <a:cs typeface="Times New Roman" panose="02020603050405020304" pitchFamily="18" charset="0"/>
              </a:rPr>
              <a:t> характеризується зниженням мінімального артеріального тиску аж до нуля, при цьому з'являється так званий феномен "нескінченного тону". Максимальний тиск в цих випадках підвищується до 180-200 мм рт.ст. Механізм такого роду змін артеріального тиску має методичне походження. Справа в тому, що тони Короткова, вислуховуємо при вимірюванні артеріального тиску, виникають у зв'язку з тим, що в крові, що тече в звуженій манжеткою артерії, утворюються "вихри" (турбулентний плин рідини). Як тільки просвіт судин стає нормальним, кровообіг в ньому нормалізується і рух набуває ламінарний характер. Таким чином, виникнення турбулентного течії крові пояснюється невідповідністю діаметра посудини обсягом протікає по ньому крові. При визначенні артеріального тиску в спокої це виникає в зв'язку з тим, що діаметр судини штучно звужується манжетою, одягненою на плече. При фізичному навантаженні, коли різко збільшується обсяг швидкості кровотоку, турбулентний рух може виникати в нормальному по діаметру посудині. Тому, якщо вислуховувати фонендоскопом звучання артерій в області ліктьового згину, то звуковий феномен закономірно виявляється при будь достатньою за інтенсивністю навантаження. </a:t>
            </a:r>
          </a:p>
          <a:p>
            <a:r>
              <a:rPr lang="uk-UA" dirty="0">
                <a:latin typeface="Times New Roman" panose="02020603050405020304" pitchFamily="18" charset="0"/>
                <a:cs typeface="Times New Roman" panose="02020603050405020304" pitchFamily="18" charset="0"/>
              </a:rPr>
              <a:t>Таким чином, феномен "нескінченного тону" є нормальним явищем для умов навантаження і початку відновного періоду. Прийнято вважати, що цей тип реакції набуває клінічне значення в тих випадках, коли він спостерігається після незначного фізичного навантаження (20 присідань) або зберігається понад 2-х хвилин після припинення більш інтенсивного навантаження. Феномен "нескінченного тону" в нормі може зустрічатися у підлітків і юнаків. Він може вислуховуватися у спортсменів після важкої м'язової роботи. У цих випадках </a:t>
            </a:r>
            <a:r>
              <a:rPr lang="uk-UA" dirty="0" err="1">
                <a:latin typeface="Times New Roman" panose="02020603050405020304" pitchFamily="18" charset="0"/>
                <a:cs typeface="Times New Roman" panose="02020603050405020304" pitchFamily="18" charset="0"/>
              </a:rPr>
              <a:t>дистензивний</a:t>
            </a:r>
            <a:r>
              <a:rPr lang="uk-UA" dirty="0">
                <a:latin typeface="Times New Roman" panose="02020603050405020304" pitchFamily="18" charset="0"/>
                <a:cs typeface="Times New Roman" panose="02020603050405020304" pitchFamily="18" charset="0"/>
              </a:rPr>
              <a:t> тип реакції може бути наслідком перевтоми, перенесених захворювань, вегетативних неврозів. </a:t>
            </a:r>
          </a:p>
          <a:p>
            <a:pPr algn="just"/>
            <a:endParaRPr lang="uk-UA" dirty="0">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30885660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latin typeface="Times New Roman" panose="02020603050405020304" pitchFamily="18" charset="0"/>
                <a:cs typeface="Times New Roman" panose="02020603050405020304" pitchFamily="18" charset="0"/>
              </a:rPr>
              <a:t>Східчастий тип реакції</a:t>
            </a:r>
            <a:endParaRPr lang="uk-UA"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43345" y="1699492"/>
            <a:ext cx="11268363" cy="4665650"/>
          </a:xfrm>
        </p:spPr>
        <p:txBody>
          <a:bodyPr>
            <a:normAutofit/>
          </a:bodyPr>
          <a:lstStyle/>
          <a:p>
            <a:pPr algn="just"/>
            <a:r>
              <a:rPr lang="uk-UA" b="1" i="1" dirty="0">
                <a:latin typeface="Times New Roman" panose="02020603050405020304" pitchFamily="18" charset="0"/>
                <a:cs typeface="Times New Roman" panose="02020603050405020304" pitchFamily="18" charset="0"/>
              </a:rPr>
              <a:t>Східчастий тип реакції</a:t>
            </a:r>
            <a:r>
              <a:rPr lang="uk-UA" dirty="0">
                <a:latin typeface="Times New Roman" panose="02020603050405020304" pitchFamily="18" charset="0"/>
                <a:cs typeface="Times New Roman" panose="02020603050405020304" pitchFamily="18" charset="0"/>
              </a:rPr>
              <a:t>. Реакція з східчастим підйомом максимального артеріального тиску проявляється у вираженому пришвидшенні пульсу, при цьому максимальний артеріальний тиск, виміряний безпосередньо після фізичного навантаження, нижче, ніж на 2-3 хвилині відновного періоду. Така реакція характерна для серця з ослабленою функціональною спроможністю і зазвичай спостерігається після швидкісних навантажень (15-секундного бігу в максимальному темпі). При цій реакції виявляється нездатність організму досить швидко забезпечувати перерозподіл крові, яке потрібно для працюючих м'язів. Ступінчаста реакція відзначається у спортсменів при перевтомі і зазвичай супроводжується скаргами на болі і важкість у ногах після фізичного навантаження, швидку стомлюваність і т.п. Така реакція може бути тимчасовим явищем, зникаючим при відповідній зміні режиму тренування. Ступінчастий підйом максимального артеріального тиску може стійко зберігатися у осіб старших вікових груп при захворюваннях серця та інших станах, при яких погіршується пристосувальна реакція серцево-судинної системи. Реакція з ступінчастим підйомом максимального артеріального тиску може спостерігатися при перевтомі, малорухливому способі життя, після інфекційних захворювань, і у юних спортсменів при недостатній загальної тренованості.</a:t>
            </a:r>
          </a:p>
          <a:p>
            <a:pPr algn="just"/>
            <a:endParaRPr lang="uk-UA" dirty="0">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928663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b="1" dirty="0" smtClean="0">
                <a:solidFill>
                  <a:schemeClr val="accent3"/>
                </a:solidFill>
                <a:latin typeface="Times New Roman" panose="02020603050405020304" pitchFamily="18" charset="0"/>
                <a:cs typeface="Times New Roman" panose="02020603050405020304" pitchFamily="18" charset="0"/>
              </a:rPr>
              <a:t>САМОКОНТРОЛЬ</a:t>
            </a:r>
            <a:endParaRPr lang="uk-UA" b="1" dirty="0">
              <a:solidFill>
                <a:schemeClr val="accent3"/>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43345" y="1699492"/>
            <a:ext cx="11268363" cy="4665650"/>
          </a:xfrm>
        </p:spPr>
        <p:txBody>
          <a:bodyPr>
            <a:normAutofit/>
          </a:bodyPr>
          <a:lstStyle/>
          <a:p>
            <a:pPr marL="0" indent="0" algn="just">
              <a:buNone/>
            </a:pPr>
            <a:r>
              <a:rPr lang="uk-UA" b="1" dirty="0" smtClean="0">
                <a:latin typeface="Times New Roman" panose="02020603050405020304" pitchFamily="18" charset="0"/>
                <a:cs typeface="Times New Roman" panose="02020603050405020304" pitchFamily="18" charset="0"/>
              </a:rPr>
              <a:t>     </a:t>
            </a:r>
            <a:r>
              <a:rPr lang="uk-UA" b="1" dirty="0" smtClean="0">
                <a:solidFill>
                  <a:schemeClr val="bg1"/>
                </a:solidFill>
                <a:latin typeface="Times New Roman" panose="02020603050405020304" pitchFamily="18" charset="0"/>
                <a:cs typeface="Times New Roman" panose="02020603050405020304" pitchFamily="18" charset="0"/>
              </a:rPr>
              <a:t>Мета </a:t>
            </a:r>
            <a:r>
              <a:rPr lang="uk-UA" b="1" dirty="0">
                <a:solidFill>
                  <a:schemeClr val="bg1"/>
                </a:solidFill>
                <a:latin typeface="Times New Roman" panose="02020603050405020304" pitchFamily="18" charset="0"/>
                <a:cs typeface="Times New Roman" panose="02020603050405020304" pitchFamily="18" charset="0"/>
              </a:rPr>
              <a:t>самоконтролю - самостійні, регулярні спостереження простими й доступними способами за фізичним розвитком, станом свого організму, впливом на нього фізичних вправ або виду спорту. Результати самоконтролю мають регулярно реєструватися в спеціальному щоденнику самоконтролю, завданнями якого є</a:t>
            </a:r>
            <a:r>
              <a:rPr lang="uk-UA" b="1" dirty="0" smtClean="0">
                <a:solidFill>
                  <a:schemeClr val="bg1"/>
                </a:solidFill>
                <a:latin typeface="Times New Roman" panose="02020603050405020304" pitchFamily="18" charset="0"/>
                <a:cs typeface="Times New Roman" panose="02020603050405020304" pitchFamily="18" charset="0"/>
              </a:rPr>
              <a:t>:</a:t>
            </a:r>
          </a:p>
          <a:p>
            <a:pPr lvl="0"/>
            <a:r>
              <a:rPr lang="uk-UA" b="1" dirty="0">
                <a:solidFill>
                  <a:schemeClr val="bg1"/>
                </a:solidFill>
                <a:latin typeface="Times New Roman" panose="02020603050405020304" pitchFamily="18" charset="0"/>
                <a:cs typeface="Times New Roman" panose="02020603050405020304" pitchFamily="18" charset="0"/>
              </a:rPr>
              <a:t>Розширення знань про фізичний розвиток.</a:t>
            </a:r>
          </a:p>
          <a:p>
            <a:pPr lvl="0"/>
            <a:r>
              <a:rPr lang="uk-UA" b="1" dirty="0">
                <a:solidFill>
                  <a:schemeClr val="bg1"/>
                </a:solidFill>
                <a:latin typeface="Times New Roman" panose="02020603050405020304" pitchFamily="18" charset="0"/>
                <a:cs typeface="Times New Roman" panose="02020603050405020304" pitchFamily="18" charset="0"/>
              </a:rPr>
              <a:t>Набуття навичок оцінювання психосоматичного здоров'я.</a:t>
            </a:r>
          </a:p>
          <a:p>
            <a:pPr lvl="0"/>
            <a:r>
              <a:rPr lang="uk-UA" b="1" dirty="0">
                <a:solidFill>
                  <a:schemeClr val="bg1"/>
                </a:solidFill>
                <a:latin typeface="Times New Roman" panose="02020603050405020304" pitchFamily="18" charset="0"/>
                <a:cs typeface="Times New Roman" panose="02020603050405020304" pitchFamily="18" charset="0"/>
              </a:rPr>
              <a:t>Ознайомлення з найпростішими доступними методиками самоконтролю.</a:t>
            </a:r>
          </a:p>
          <a:p>
            <a:pPr lvl="0"/>
            <a:r>
              <a:rPr lang="uk-UA" b="1" dirty="0">
                <a:solidFill>
                  <a:schemeClr val="bg1"/>
                </a:solidFill>
                <a:latin typeface="Times New Roman" panose="02020603050405020304" pitchFamily="18" charset="0"/>
                <a:cs typeface="Times New Roman" panose="02020603050405020304" pitchFamily="18" charset="0"/>
              </a:rPr>
              <a:t>Визначення рівня фізичного розвитку, тренованості та здоров'я з метою </a:t>
            </a:r>
            <a:r>
              <a:rPr lang="ru-RU" b="1" dirty="0" smtClean="0">
                <a:solidFill>
                  <a:schemeClr val="bg1"/>
                </a:solidFill>
                <a:latin typeface="Times New Roman" panose="02020603050405020304" pitchFamily="18" charset="0"/>
                <a:cs typeface="Times New Roman" panose="02020603050405020304" pitchFamily="18" charset="0"/>
              </a:rPr>
              <a:t>корекції </a:t>
            </a:r>
            <a:r>
              <a:rPr lang="ru-RU" b="1" dirty="0">
                <a:solidFill>
                  <a:schemeClr val="bg1"/>
                </a:solidFill>
                <a:latin typeface="Times New Roman" panose="02020603050405020304" pitchFamily="18" charset="0"/>
                <a:cs typeface="Times New Roman" panose="02020603050405020304" pitchFamily="18" charset="0"/>
              </a:rPr>
              <a:t>тренувального навантаження.</a:t>
            </a:r>
            <a:endParaRPr lang="uk-UA" b="1" dirty="0">
              <a:solidFill>
                <a:schemeClr val="bg1"/>
              </a:solidFill>
              <a:latin typeface="Times New Roman" panose="02020603050405020304" pitchFamily="18" charset="0"/>
              <a:cs typeface="Times New Roman" panose="02020603050405020304" pitchFamily="18" charset="0"/>
            </a:endParaRPr>
          </a:p>
          <a:p>
            <a:pPr lvl="0"/>
            <a:r>
              <a:rPr lang="uk-UA" b="1" dirty="0">
                <a:solidFill>
                  <a:schemeClr val="bg1"/>
                </a:solidFill>
                <a:latin typeface="Times New Roman" panose="02020603050405020304" pitchFamily="18" charset="0"/>
                <a:cs typeface="Times New Roman" panose="02020603050405020304" pitchFamily="18" charset="0"/>
              </a:rPr>
              <a:t>Своєчасне виявлення несприятливих впливів </a:t>
            </a:r>
            <a:r>
              <a:rPr lang="uk-UA" b="1" dirty="0" smtClean="0">
                <a:solidFill>
                  <a:schemeClr val="bg1"/>
                </a:solidFill>
                <a:latin typeface="Times New Roman" panose="02020603050405020304" pitchFamily="18" charset="0"/>
                <a:cs typeface="Times New Roman" panose="02020603050405020304" pitchFamily="18" charset="0"/>
              </a:rPr>
              <a:t>фізичних вправ </a:t>
            </a:r>
            <a:r>
              <a:rPr lang="uk-UA" b="1" dirty="0">
                <a:solidFill>
                  <a:schemeClr val="bg1"/>
                </a:solidFill>
                <a:latin typeface="Times New Roman" panose="02020603050405020304" pitchFamily="18" charset="0"/>
                <a:cs typeface="Times New Roman" panose="02020603050405020304" pitchFamily="18" charset="0"/>
              </a:rPr>
              <a:t>на організм</a:t>
            </a:r>
          </a:p>
          <a:p>
            <a:pPr marL="0" indent="0" algn="just">
              <a:buNone/>
            </a:pPr>
            <a:endParaRPr lang="uk-UA" dirty="0">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Tree>
    <p:extLst>
      <p:ext uri="{BB962C8B-B14F-4D97-AF65-F5344CB8AC3E}">
        <p14:creationId xmlns:p14="http://schemas.microsoft.com/office/powerpoint/2010/main" val="6870740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345" y="452718"/>
            <a:ext cx="11462328" cy="997391"/>
          </a:xfrm>
          <a:solidFill>
            <a:schemeClr val="accent1"/>
          </a:solidFill>
        </p:spPr>
        <p:txBody>
          <a:bodyPr/>
          <a:lstStyle/>
          <a:p>
            <a:pPr algn="ctr"/>
            <a:r>
              <a:rPr lang="uk-UA" sz="4400" b="1" dirty="0" smtClean="0">
                <a:solidFill>
                  <a:srgbClr val="FFFF00"/>
                </a:solidFill>
                <a:latin typeface="Times New Roman" panose="02020603050405020304" pitchFamily="18" charset="0"/>
                <a:cs typeface="Times New Roman" panose="02020603050405020304" pitchFamily="18" charset="0"/>
              </a:rPr>
              <a:t>САМОКОНТРОЛЬ</a:t>
            </a:r>
            <a:r>
              <a:rPr lang="uk-UA" sz="1800" b="1" dirty="0" smtClean="0">
                <a:solidFill>
                  <a:srgbClr val="FFFF00"/>
                </a:solidFill>
                <a:latin typeface="Times New Roman" panose="02020603050405020304" pitchFamily="18" charset="0"/>
                <a:cs typeface="Times New Roman" panose="02020603050405020304" pitchFamily="18" charset="0"/>
              </a:rPr>
              <a:t/>
            </a:r>
            <a:br>
              <a:rPr lang="uk-UA" sz="1800" b="1" dirty="0" smtClean="0">
                <a:solidFill>
                  <a:srgbClr val="FFFF00"/>
                </a:solidFill>
                <a:latin typeface="Times New Roman" panose="02020603050405020304" pitchFamily="18" charset="0"/>
                <a:cs typeface="Times New Roman" panose="02020603050405020304" pitchFamily="18" charset="0"/>
              </a:rPr>
            </a:br>
            <a:r>
              <a:rPr lang="uk-UA" sz="1800" b="1" dirty="0" smtClean="0">
                <a:solidFill>
                  <a:schemeClr val="bg1"/>
                </a:solidFill>
                <a:latin typeface="Times New Roman" panose="02020603050405020304" pitchFamily="18" charset="0"/>
                <a:cs typeface="Times New Roman" panose="02020603050405020304" pitchFamily="18" charset="0"/>
              </a:rPr>
              <a:t>ПОКАЗНИКИ САМОКОНТРОЛЮ УМОВНО МОЖНА ПОДІЛИТИ НА 2 ГРУПИ:</a:t>
            </a:r>
            <a:br>
              <a:rPr lang="uk-UA" sz="1800" b="1" dirty="0" smtClean="0">
                <a:solidFill>
                  <a:schemeClr val="bg1"/>
                </a:solidFill>
                <a:latin typeface="Times New Roman" panose="02020603050405020304" pitchFamily="18" charset="0"/>
                <a:cs typeface="Times New Roman" panose="02020603050405020304" pitchFamily="18" charset="0"/>
              </a:rPr>
            </a:br>
            <a:endParaRPr lang="uk-UA" sz="1800" b="1" dirty="0">
              <a:solidFill>
                <a:schemeClr val="bg1"/>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8416031" y="6365142"/>
            <a:ext cx="3639846" cy="615553"/>
          </a:xfrm>
          <a:prstGeom prst="rect">
            <a:avLst/>
          </a:prstGeom>
        </p:spPr>
        <p:txBody>
          <a:bodyPr wrap="square">
            <a:spAutoFit/>
          </a:bodyPr>
          <a:lstStyle/>
          <a:p>
            <a:pPr marL="457200">
              <a:spcAft>
                <a:spcPts val="1200"/>
              </a:spcAft>
            </a:pPr>
            <a:endParaRPr lang="en-AU" sz="800" b="1" dirty="0" smtClean="0">
              <a:solidFill>
                <a:srgbClr val="FFFF00"/>
              </a:solidFill>
              <a:latin typeface="+mj-lt"/>
            </a:endParaRPr>
          </a:p>
          <a:p>
            <a:pPr marL="457200">
              <a:spcAft>
                <a:spcPts val="1200"/>
              </a:spcAft>
            </a:pPr>
            <a:r>
              <a:rPr lang="uk-UA" sz="800" b="1" dirty="0" smtClean="0">
                <a:solidFill>
                  <a:srgbClr val="FFFF00"/>
                </a:solidFill>
                <a:latin typeface="+mj-lt"/>
              </a:rPr>
              <a:t>                   </a:t>
            </a:r>
            <a:r>
              <a:rPr lang="en-AU" sz="800" b="1" dirty="0" smtClean="0">
                <a:solidFill>
                  <a:srgbClr val="FFFF00"/>
                </a:solidFill>
                <a:latin typeface="+mj-lt"/>
              </a:rPr>
              <a:t>Presentation </a:t>
            </a:r>
            <a:r>
              <a:rPr lang="en-AU" sz="800" b="1" dirty="0">
                <a:solidFill>
                  <a:srgbClr val="FFFF00"/>
                </a:solidFill>
                <a:latin typeface="+mj-lt"/>
              </a:rPr>
              <a:t>was prepared </a:t>
            </a:r>
            <a:r>
              <a:rPr lang="en-AU" sz="800" b="1" dirty="0" smtClean="0">
                <a:solidFill>
                  <a:srgbClr val="FFFF00"/>
                </a:solidFill>
                <a:latin typeface="+mj-lt"/>
              </a:rPr>
              <a:t>by Hanna  Korostylova</a:t>
            </a:r>
            <a:r>
              <a:rPr lang="en-AU" sz="800" b="1" dirty="0">
                <a:latin typeface="+mj-lt"/>
              </a:rPr>
              <a:t/>
            </a:r>
            <a:br>
              <a:rPr lang="en-AU" sz="800" b="1" dirty="0">
                <a:latin typeface="+mj-lt"/>
              </a:rPr>
            </a:br>
            <a:endParaRPr lang="uk-UA" sz="800" b="1" dirty="0">
              <a:latin typeface="+mj-lt"/>
            </a:endParaRPr>
          </a:p>
        </p:txBody>
      </p:sp>
      <p:sp>
        <p:nvSpPr>
          <p:cNvPr id="7" name="Вертикальний сувій 6"/>
          <p:cNvSpPr/>
          <p:nvPr/>
        </p:nvSpPr>
        <p:spPr>
          <a:xfrm>
            <a:off x="332508" y="2359291"/>
            <a:ext cx="5578766" cy="400585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НАСТРІЙ;</a:t>
            </a:r>
          </a:p>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САМОПОЧУТТЯ (ХОРОШЕ, ЗАДОВІЛЬНЕ, ПОГАНЕ); </a:t>
            </a:r>
          </a:p>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СОН (ТРИВАЛІСТЬ, ГЛИБИНА, ПОРУШЕННЯ); </a:t>
            </a:r>
          </a:p>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АПЕТИТ (ДОБРИЙ, ЗАДОВІЛЬНИЙ, ПОГАНИЙ); </a:t>
            </a:r>
          </a:p>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СТУПІНЬ СТОМЛЕННЯ; </a:t>
            </a:r>
          </a:p>
          <a:p>
            <a:pPr marL="285750" lvl="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БОЛЬОВІ ВІДЧУТТЯ. </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8" name="Вертикальний сувій 7"/>
          <p:cNvSpPr/>
          <p:nvPr/>
        </p:nvSpPr>
        <p:spPr>
          <a:xfrm>
            <a:off x="6174509" y="2359291"/>
            <a:ext cx="5458692" cy="415411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b="1" i="1" dirty="0" smtClean="0">
                <a:solidFill>
                  <a:schemeClr val="bg1"/>
                </a:solidFill>
                <a:latin typeface="Times New Roman" panose="02020603050405020304" pitchFamily="18" charset="0"/>
                <a:cs typeface="Times New Roman" panose="02020603050405020304" pitchFamily="18" charset="0"/>
              </a:rPr>
              <a:t>ВАГА ТІЛА</a:t>
            </a:r>
          </a:p>
          <a:p>
            <a:pPr marL="285750" indent="-285750">
              <a:buFont typeface="Wingdings" panose="05000000000000000000" pitchFamily="2" charset="2"/>
              <a:buChar char="v"/>
            </a:pPr>
            <a:r>
              <a:rPr lang="uk-UA" b="1" i="1" dirty="0" smtClean="0">
                <a:solidFill>
                  <a:schemeClr val="bg1"/>
                </a:solidFill>
                <a:latin typeface="Times New Roman" panose="02020603050405020304" pitchFamily="18" charset="0"/>
                <a:cs typeface="Times New Roman" panose="02020603050405020304" pitchFamily="18" charset="0"/>
              </a:rPr>
              <a:t>ПУЛЬС І АРТЕРІАЛЬНИЙ ТИСК</a:t>
            </a:r>
          </a:p>
          <a:p>
            <a:pPr marL="28575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ЖЕЛ</a:t>
            </a:r>
          </a:p>
          <a:p>
            <a:pPr marL="28575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ЧАСТОТА ДИХАННЯ</a:t>
            </a:r>
          </a:p>
          <a:p>
            <a:pPr marL="285750" indent="-285750">
              <a:buFont typeface="Wingdings" panose="05000000000000000000" pitchFamily="2" charset="2"/>
              <a:buChar char="v"/>
            </a:pPr>
            <a:r>
              <a:rPr lang="uk-UA" b="1" i="1" dirty="0" smtClean="0">
                <a:solidFill>
                  <a:schemeClr val="bg1"/>
                </a:solidFill>
                <a:latin typeface="Times New Roman" panose="02020603050405020304" pitchFamily="18" charset="0"/>
                <a:cs typeface="Times New Roman" panose="02020603050405020304" pitchFamily="18" charset="0"/>
              </a:rPr>
              <a:t>ЧАС ЗАТРИМКИ ДИХА</a:t>
            </a:r>
            <a:r>
              <a:rPr lang="uk-UA" b="1" dirty="0" smtClean="0">
                <a:solidFill>
                  <a:schemeClr val="bg1"/>
                </a:solidFill>
                <a:latin typeface="Times New Roman" panose="02020603050405020304" pitchFamily="18" charset="0"/>
                <a:cs typeface="Times New Roman" panose="02020603050405020304" pitchFamily="18" charset="0"/>
              </a:rPr>
              <a:t>ННЯ </a:t>
            </a:r>
          </a:p>
          <a:p>
            <a:pPr marL="285750" indent="-285750">
              <a:buFont typeface="Wingdings" panose="05000000000000000000" pitchFamily="2" charset="2"/>
              <a:buChar char="v"/>
            </a:pPr>
            <a:r>
              <a:rPr lang="uk-UA" b="1" dirty="0" smtClean="0">
                <a:solidFill>
                  <a:schemeClr val="bg1"/>
                </a:solidFill>
                <a:latin typeface="Times New Roman" panose="02020603050405020304" pitchFamily="18" charset="0"/>
                <a:cs typeface="Times New Roman" panose="02020603050405020304" pitchFamily="18" charset="0"/>
              </a:rPr>
              <a:t>ФІЗИЧНА ПІДГОТОВКА</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11" name="Стрічка лицем донизу 10"/>
          <p:cNvSpPr/>
          <p:nvPr/>
        </p:nvSpPr>
        <p:spPr>
          <a:xfrm>
            <a:off x="443345" y="1598376"/>
            <a:ext cx="5541819"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latin typeface="Times New Roman" panose="02020603050405020304" pitchFamily="18" charset="0"/>
                <a:cs typeface="Times New Roman" panose="02020603050405020304" pitchFamily="18" charset="0"/>
              </a:rPr>
              <a:t>СУБ'ЄКТИВНІ</a:t>
            </a:r>
            <a:endParaRPr lang="uk-UA" dirty="0">
              <a:solidFill>
                <a:schemeClr val="bg1"/>
              </a:solidFill>
              <a:latin typeface="Times New Roman" panose="02020603050405020304" pitchFamily="18" charset="0"/>
              <a:cs typeface="Times New Roman" panose="02020603050405020304" pitchFamily="18" charset="0"/>
            </a:endParaRPr>
          </a:p>
        </p:txBody>
      </p:sp>
      <p:sp>
        <p:nvSpPr>
          <p:cNvPr id="12" name="Стрічка лицем донизу 11"/>
          <p:cNvSpPr/>
          <p:nvPr/>
        </p:nvSpPr>
        <p:spPr>
          <a:xfrm>
            <a:off x="6446981" y="1598376"/>
            <a:ext cx="5458692"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latin typeface="Times New Roman" panose="02020603050405020304" pitchFamily="18" charset="0"/>
                <a:cs typeface="Times New Roman" panose="02020603050405020304" pitchFamily="18" charset="0"/>
              </a:rPr>
              <a:t>ОБ'ЄКТИВНІ</a:t>
            </a:r>
            <a:endParaRPr lang="uk-UA"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94291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Спасибо за внимание будьте здоровы - фото и картинки abrakadabra.fun"/>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1" y="0"/>
            <a:ext cx="12191999" cy="7026110"/>
          </a:xfrm>
          <a:prstGeom prst="rect">
            <a:avLst/>
          </a:prstGeom>
          <a:solidFill>
            <a:srgbClr val="00B050"/>
          </a:solidFill>
          <a:extLst/>
        </p:spPr>
      </p:pic>
      <p:sp>
        <p:nvSpPr>
          <p:cNvPr id="3" name="Прямокутник 2"/>
          <p:cNvSpPr/>
          <p:nvPr/>
        </p:nvSpPr>
        <p:spPr>
          <a:xfrm>
            <a:off x="10823510" y="6130413"/>
            <a:ext cx="1278294" cy="1292662"/>
          </a:xfrm>
          <a:prstGeom prst="rect">
            <a:avLst/>
          </a:prstGeom>
        </p:spPr>
        <p:txBody>
          <a:bodyPr wrap="square">
            <a:spAutoFit/>
          </a:bodyPr>
          <a:lstStyle/>
          <a:p>
            <a:pPr marL="457200">
              <a:spcAft>
                <a:spcPts val="1200"/>
              </a:spcAft>
            </a:pPr>
            <a:r>
              <a:rPr lang="en-AU" sz="800" dirty="0">
                <a:solidFill>
                  <a:srgbClr val="FFFF00"/>
                </a:solidFill>
                <a:latin typeface="Source Code Pro"/>
              </a:rPr>
              <a:t>Presentation was prepared </a:t>
            </a:r>
            <a:r>
              <a:rPr lang="en-AU" sz="800" dirty="0" smtClean="0">
                <a:solidFill>
                  <a:srgbClr val="FFFF00"/>
                </a:solidFill>
                <a:latin typeface="Source Code Pro"/>
              </a:rPr>
              <a:t>by Hanna Korostylova</a:t>
            </a:r>
            <a:endParaRPr lang="en-AU" dirty="0">
              <a:solidFill>
                <a:srgbClr val="FFFF00"/>
              </a:solidFill>
            </a:endParaRPr>
          </a:p>
          <a:p>
            <a:r>
              <a:rPr lang="en-AU" dirty="0"/>
              <a:t/>
            </a:r>
            <a:br>
              <a:rPr lang="en-AU" dirty="0"/>
            </a:br>
            <a:endParaRPr lang="uk-UA" dirty="0"/>
          </a:p>
        </p:txBody>
      </p:sp>
      <p:sp>
        <p:nvSpPr>
          <p:cNvPr id="4" name="Прямокутник 3"/>
          <p:cNvSpPr/>
          <p:nvPr/>
        </p:nvSpPr>
        <p:spPr>
          <a:xfrm>
            <a:off x="409905" y="2775081"/>
            <a:ext cx="8671034" cy="1791260"/>
          </a:xfrm>
          <a:prstGeom prst="rect">
            <a:avLst/>
          </a:prstGeom>
        </p:spPr>
        <p:txBody>
          <a:bodyPr wrap="square">
            <a:spAutoFit/>
          </a:bodyPr>
          <a:lstStyle/>
          <a:p>
            <a:pPr algn="ctr">
              <a:lnSpc>
                <a:spcPct val="115000"/>
              </a:lnSpc>
              <a:spcAft>
                <a:spcPts val="0"/>
              </a:spcAft>
            </a:pPr>
            <a:r>
              <a:rPr lang="uk-UA" sz="9600" b="1" dirty="0" smtClean="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Будьте здорові!</a:t>
            </a:r>
            <a:r>
              <a:rPr lang="uk-UA" sz="9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96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11523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І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531EBD6F04C8C14BA6A5148BE24711A8" ma:contentTypeVersion="17" ma:contentTypeDescription="Создание документа." ma:contentTypeScope="" ma:versionID="4b4800f98acc88b35e217c7ad5216604">
  <xsd:schema xmlns:xsd="http://www.w3.org/2001/XMLSchema" xmlns:xs="http://www.w3.org/2001/XMLSchema" xmlns:p="http://schemas.microsoft.com/office/2006/metadata/properties" xmlns:ns3="d8cb4807-e23f-473a-95b5-aaae6ca8252e" xmlns:ns4="c9a97353-c930-4441-84b7-802f5e417490" targetNamespace="http://schemas.microsoft.com/office/2006/metadata/properties" ma:root="true" ma:fieldsID="81031c1b7e12810317801dcaed96087e" ns3:_="" ns4:_="">
    <xsd:import namespace="d8cb4807-e23f-473a-95b5-aaae6ca8252e"/>
    <xsd:import namespace="c9a97353-c930-4441-84b7-802f5e41749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LengthInSeconds"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ServiceObjectDetectorVersions" minOccurs="0"/>
                <xsd:element ref="ns3:MediaServiceLocation"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cb4807-e23f-473a-95b5-aaae6ca825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a97353-c930-4441-84b7-802f5e417490"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element name="SharingHintHash" ma:index="12" nillable="true" ma:displayName="Хэш подсказки о совместном доступе"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d8cb4807-e23f-473a-95b5-aaae6ca8252e" xsi:nil="true"/>
  </documentManagement>
</p:properties>
</file>

<file path=customXml/itemProps1.xml><?xml version="1.0" encoding="utf-8"?>
<ds:datastoreItem xmlns:ds="http://schemas.openxmlformats.org/officeDocument/2006/customXml" ds:itemID="{4A317072-F064-4E40-8002-1A69F3B67A39}">
  <ds:schemaRefs>
    <ds:schemaRef ds:uri="http://schemas.microsoft.com/sharepoint/v3/contenttype/forms"/>
  </ds:schemaRefs>
</ds:datastoreItem>
</file>

<file path=customXml/itemProps2.xml><?xml version="1.0" encoding="utf-8"?>
<ds:datastoreItem xmlns:ds="http://schemas.openxmlformats.org/officeDocument/2006/customXml" ds:itemID="{82287915-F8B6-438D-A3AA-8EE61375C3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cb4807-e23f-473a-95b5-aaae6ca8252e"/>
    <ds:schemaRef ds:uri="c9a97353-c930-4441-84b7-802f5e4174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AE2B0F-716A-43A9-B1FF-909A7D6D9D0B}">
  <ds:schemaRefs>
    <ds:schemaRef ds:uri="http://purl.org/dc/term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d8cb4807-e23f-473a-95b5-aaae6ca8252e"/>
    <ds:schemaRef ds:uri="c9a97353-c930-4441-84b7-802f5e417490"/>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Ion</Template>
  <TotalTime>3335</TotalTime>
  <Words>3976</Words>
  <Application>Microsoft Office PowerPoint</Application>
  <PresentationFormat>Широкий екран</PresentationFormat>
  <Paragraphs>249</Paragraphs>
  <Slides>27</Slides>
  <Notes>0</Notes>
  <HiddenSlides>0</HiddenSlides>
  <MMClips>0</MMClips>
  <ScaleCrop>false</ScaleCrop>
  <HeadingPairs>
    <vt:vector size="8" baseType="variant">
      <vt:variant>
        <vt:lpstr>Використані шрифти</vt:lpstr>
      </vt:variant>
      <vt:variant>
        <vt:i4>8</vt:i4>
      </vt:variant>
      <vt:variant>
        <vt:lpstr>Тема</vt:lpstr>
      </vt:variant>
      <vt:variant>
        <vt:i4>1</vt:i4>
      </vt:variant>
      <vt:variant>
        <vt:lpstr>Вбудовані сервери OLE</vt:lpstr>
      </vt:variant>
      <vt:variant>
        <vt:i4>1</vt:i4>
      </vt:variant>
      <vt:variant>
        <vt:lpstr>Заголовки слайдів</vt:lpstr>
      </vt:variant>
      <vt:variant>
        <vt:i4>27</vt:i4>
      </vt:variant>
    </vt:vector>
  </HeadingPairs>
  <TitlesOfParts>
    <vt:vector size="37" baseType="lpstr">
      <vt:lpstr>Microsoft YaHei</vt:lpstr>
      <vt:lpstr>Arial</vt:lpstr>
      <vt:lpstr>Calibri</vt:lpstr>
      <vt:lpstr>Century Gothic</vt:lpstr>
      <vt:lpstr>Source Code Pro</vt:lpstr>
      <vt:lpstr>Times New Roman</vt:lpstr>
      <vt:lpstr>Wingdings</vt:lpstr>
      <vt:lpstr>Wingdings 3</vt:lpstr>
      <vt:lpstr>Іон</vt:lpstr>
      <vt:lpstr>PDF</vt:lpstr>
      <vt:lpstr>Презентація PowerPoint</vt:lpstr>
      <vt:lpstr>Презентація PowerPoint</vt:lpstr>
      <vt:lpstr>Презентація PowerPoint</vt:lpstr>
      <vt:lpstr>ТЕРМІНОВА   АДАПТАЦІЯ  це процес термінового функціонального пристосування організму  до роботи, яку він виконує</vt:lpstr>
      <vt:lpstr>ДОВГОТРИВАЛА    АДАПТАЦІЯ  це процес структурних перебудов в організмі, які відбуваються внаслідок  накопичення в ньому ефектів багаторазово повтореної термінової адаптації.</vt:lpstr>
      <vt:lpstr>СПЕЦИФІЧНІСТЬ АДАПТАЦІЇ</vt:lpstr>
      <vt:lpstr>Презентація PowerPoint</vt:lpstr>
      <vt:lpstr>Явища деадаптації, реадаптації і переадаптації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НАВАНТАЖЕННЯ</vt:lpstr>
      <vt:lpstr>ПУЛЬС ДЛЯ СХУДНЕННЯ І СПАЛЮВАННЯ ЖИРУ </vt:lpstr>
      <vt:lpstr>Типи реакції на фізичне навантаження </vt:lpstr>
      <vt:lpstr>ПРОБА ЛЕТУНОВА</vt:lpstr>
      <vt:lpstr>Нормотензивний тип реакції</vt:lpstr>
      <vt:lpstr>Гіпотензивний тип реакції</vt:lpstr>
      <vt:lpstr>Гіпертензивний тип реакції</vt:lpstr>
      <vt:lpstr>Дистензивний тип реакції</vt:lpstr>
      <vt:lpstr>Східчастий тип реакції</vt:lpstr>
      <vt:lpstr>САМОКОНТРОЛЬ</vt:lpstr>
      <vt:lpstr>САМОКОНТРОЛЬ ПОКАЗНИКИ САМОКОНТРОЛЮ УМОВНО МОЖНА ПОДІЛИТИ НА 2 ГРУПИ: </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Ганна Юріївна  Коростильова</dc:creator>
  <cp:lastModifiedBy>Ганна Юріївна  Коростильова</cp:lastModifiedBy>
  <cp:revision>155</cp:revision>
  <dcterms:created xsi:type="dcterms:W3CDTF">2023-11-12T16:27:40Z</dcterms:created>
  <dcterms:modified xsi:type="dcterms:W3CDTF">2023-12-08T13:00:56Z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0x010100531EBD6F04C8C14BA6A5148BE24711A8</vt:lpwstr>
  </property>
</Properties>
</file>